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60" r:id="rId3"/>
    <p:sldId id="310" r:id="rId4"/>
    <p:sldId id="311" r:id="rId5"/>
    <p:sldId id="257" r:id="rId6"/>
    <p:sldId id="265" r:id="rId7"/>
    <p:sldId id="261" r:id="rId8"/>
    <p:sldId id="266" r:id="rId9"/>
    <p:sldId id="272" r:id="rId10"/>
    <p:sldId id="308" r:id="rId11"/>
    <p:sldId id="267" r:id="rId12"/>
    <p:sldId id="268" r:id="rId13"/>
    <p:sldId id="269" r:id="rId14"/>
    <p:sldId id="262" r:id="rId15"/>
    <p:sldId id="283" r:id="rId16"/>
    <p:sldId id="282" r:id="rId17"/>
    <p:sldId id="292" r:id="rId18"/>
    <p:sldId id="270" r:id="rId19"/>
    <p:sldId id="271" r:id="rId20"/>
    <p:sldId id="263" r:id="rId21"/>
    <p:sldId id="290" r:id="rId22"/>
    <p:sldId id="285" r:id="rId23"/>
    <p:sldId id="284" r:id="rId24"/>
    <p:sldId id="286" r:id="rId25"/>
    <p:sldId id="287" r:id="rId26"/>
    <p:sldId id="288" r:id="rId27"/>
    <p:sldId id="289" r:id="rId28"/>
    <p:sldId id="264" r:id="rId29"/>
    <p:sldId id="293" r:id="rId30"/>
    <p:sldId id="296" r:id="rId31"/>
    <p:sldId id="294" r:id="rId32"/>
    <p:sldId id="307" r:id="rId33"/>
    <p:sldId id="309" r:id="rId34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937" userDrawn="1">
          <p15:clr>
            <a:srgbClr val="A4A3A4"/>
          </p15:clr>
        </p15:guide>
        <p15:guide id="2" pos="6743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NAP_Frank Liao" initials="QL" lastIdx="6" clrIdx="0">
    <p:extLst>
      <p:ext uri="{19B8F6BF-5375-455C-9EA6-DF929625EA0E}">
        <p15:presenceInfo xmlns:p15="http://schemas.microsoft.com/office/powerpoint/2012/main" userId="S::frankliao@ieinet.onmicrosoft.com::5448692c-2ae0-4926-b1e0-8027f4711c5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CC1B"/>
    <a:srgbClr val="889E4B"/>
    <a:srgbClr val="778258"/>
    <a:srgbClr val="CC00CC"/>
    <a:srgbClr val="FF6600"/>
    <a:srgbClr val="FFC000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8EAA07-D478-066B-6737-F4746ED98DA7}" v="9" dt="2020-10-14T10:10:23.815"/>
    <p1510:client id="{2E602079-810D-4160-98B4-6CC30D8F7471}" v="2" dt="2020-10-15T01:28:18.179"/>
    <p1510:client id="{5A234E2D-8EE7-40D3-AE17-C10355C00F07}" v="662" dt="2020-10-15T10:00:24.725"/>
    <p1510:client id="{B6B93272-04AB-6224-EDCB-CB070DDADCCE}" v="112" dt="2020-10-15T01:57:50.42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62" autoAdjust="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618" y="54"/>
      </p:cViewPr>
      <p:guideLst>
        <p:guide pos="937"/>
        <p:guide pos="6743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0-13T23:03:03.466" idx="2">
    <p:pos x="2186" y="80"/>
    <p:text>[@QNAP_Yvonne Tsai] 
QSW-M2108-2C的10GbE logo，內容請改成10GbE Combo
</p:text>
    <p:extLst>
      <p:ext uri="{C676402C-5697-4E1C-873F-D02D1690AC5C}">
        <p15:threadingInfo xmlns:p15="http://schemas.microsoft.com/office/powerpoint/2012/main" timeZoneBias="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0E1EF0-9FCF-4FE2-BF19-850D571E7D1A}" type="datetimeFigureOut">
              <a:rPr lang="zh-TW" altLang="en-US" smtClean="0"/>
              <a:t>2020/10/15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FFC390-7742-4D37-8526-C3DEF716E70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58229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68D1C2-080A-4C20-AC00-2EDB36CCFF48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66656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QSW-308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223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FC390-7742-4D37-8526-C3DEF716E70F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6379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FFC390-7742-4D37-8526-C3DEF716E70F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32295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FFC390-7742-4D37-8526-C3DEF716E70F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249312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zh-TW" altLang="en-US"/>
              <a:t>智慧型調速，平衡系統溫度、能耗與噪音值。雙滾珠軸承確保長時使用壽命。</a:t>
            </a:r>
            <a:endParaRPr lang="en-US" altLang="zh-TW"/>
          </a:p>
          <a:p>
            <a:pPr marL="228600" indent="-228600">
              <a:buAutoNum type="arabicPeriod"/>
            </a:pPr>
            <a:r>
              <a:rPr lang="zh-TW" altLang="en-US"/>
              <a:t>急速導出所有元件的熱，促進引流使風扇發揮最大功效！</a:t>
            </a:r>
          </a:p>
          <a:p>
            <a:pPr marL="228600" indent="-228600">
              <a:buAutoNum type="arabicPeriod"/>
            </a:pPr>
            <a:r>
              <a:rPr lang="zh-TW" altLang="en-US"/>
              <a:t>壽命長、穩定度高、運作溫度範圍廣。杜絕液態電容電解液揮發、泄漏、易燃等風險。</a:t>
            </a:r>
          </a:p>
          <a:p>
            <a:pPr marL="228600" indent="-228600">
              <a:buAutoNum type="arabicPeriod"/>
            </a:pPr>
            <a:endParaRPr lang="en-US" altLang="zh-TW"/>
          </a:p>
          <a:p>
            <a:pPr marL="228600" indent="-228600">
              <a:buAutoNum type="arabicPeriod"/>
            </a:pPr>
            <a:endParaRPr lang="zh-TW" altLang="en-US"/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9A1FD-6202-4283-A0FD-D58CF4D50DE1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29252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094398-990D-4E43-91E7-031E77300CB8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50234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68D1C2-080A-4C20-AC00-2EDB36CCFF48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76836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094398-990D-4E43-91E7-031E77300CB8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1400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QSW-308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240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5107F205-C73B-47D4-AC4F-B89AE416DB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987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5107F205-C73B-47D4-AC4F-B89AE416DB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540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F61FF22F-D1F3-4D19-9313-082074A494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806"/>
            <a:ext cx="12197492" cy="686108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5774" y="2717"/>
            <a:ext cx="11946621" cy="995573"/>
          </a:xfr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4188828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F61FF22F-D1F3-4D19-9313-082074A494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806"/>
            <a:ext cx="12197491" cy="686108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5774" y="2717"/>
            <a:ext cx="11946621" cy="995573"/>
          </a:xfr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374214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F61FF22F-D1F3-4D19-9313-082074A494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806"/>
            <a:ext cx="12197491" cy="686108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5774" y="2717"/>
            <a:ext cx="11946621" cy="995573"/>
          </a:xfr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842563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953AEAA1-DE32-4A4F-80CB-4C2529C52F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" y="666"/>
            <a:ext cx="12189630" cy="6856666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1B5784B-54F0-4A7D-8B25-6B1A59079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5876" y="3257685"/>
            <a:ext cx="8003285" cy="4669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741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953AEAA1-DE32-4A4F-80CB-4C2529C52F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6" y="666"/>
            <a:ext cx="12189628" cy="6856665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1B5784B-54F0-4A7D-8B25-6B1A59079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5876" y="3257685"/>
            <a:ext cx="8003285" cy="4669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685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953AEAA1-DE32-4A4F-80CB-4C2529C52F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6" y="666"/>
            <a:ext cx="12189628" cy="6856665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1B5784B-54F0-4A7D-8B25-6B1A59079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4357" y="5770189"/>
            <a:ext cx="8003285" cy="4669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050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953AEAA1-DE32-4A4F-80CB-4C2529C52F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7" y="666"/>
            <a:ext cx="12189626" cy="6856665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1B5784B-54F0-4A7D-8B25-6B1A59079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4357" y="5770189"/>
            <a:ext cx="8003285" cy="4669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874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079999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5" r:id="rId2"/>
    <p:sldLayoutId id="2147483650" r:id="rId3"/>
    <p:sldLayoutId id="2147483682" r:id="rId4"/>
    <p:sldLayoutId id="2147483683" r:id="rId5"/>
    <p:sldLayoutId id="2147483679" r:id="rId6"/>
    <p:sldLayoutId id="2147483680" r:id="rId7"/>
    <p:sldLayoutId id="2147483681" r:id="rId8"/>
    <p:sldLayoutId id="214748368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7.png"/><Relationship Id="rId7" Type="http://schemas.openxmlformats.org/officeDocument/2006/relationships/image" Target="../media/image4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3.png"/><Relationship Id="rId7" Type="http://schemas.openxmlformats.org/officeDocument/2006/relationships/image" Target="../media/image44.svg"/><Relationship Id="rId12" Type="http://schemas.openxmlformats.org/officeDocument/2006/relationships/comments" Target="../comments/commen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11" Type="http://schemas.openxmlformats.org/officeDocument/2006/relationships/image" Target="../media/image25.svg"/><Relationship Id="rId5" Type="http://schemas.openxmlformats.org/officeDocument/2006/relationships/image" Target="../media/image15.png"/><Relationship Id="rId10" Type="http://schemas.openxmlformats.org/officeDocument/2006/relationships/image" Target="../media/image24.png"/><Relationship Id="rId4" Type="http://schemas.openxmlformats.org/officeDocument/2006/relationships/image" Target="../media/image14.png"/><Relationship Id="rId9" Type="http://schemas.openxmlformats.org/officeDocument/2006/relationships/image" Target="../media/image23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sv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50.png"/><Relationship Id="rId7" Type="http://schemas.openxmlformats.org/officeDocument/2006/relationships/image" Target="../media/image23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44.svg"/><Relationship Id="rId4" Type="http://schemas.openxmlformats.org/officeDocument/2006/relationships/image" Target="../media/image18.png"/><Relationship Id="rId9" Type="http://schemas.openxmlformats.org/officeDocument/2006/relationships/image" Target="../media/image25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9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png"/><Relationship Id="rId3" Type="http://schemas.openxmlformats.org/officeDocument/2006/relationships/image" Target="../media/image89.png"/><Relationship Id="rId7" Type="http://schemas.openxmlformats.org/officeDocument/2006/relationships/image" Target="../media/image93.jpeg"/><Relationship Id="rId12" Type="http://schemas.openxmlformats.org/officeDocument/2006/relationships/image" Target="../media/image9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5" Type="http://schemas.openxmlformats.org/officeDocument/2006/relationships/image" Target="../media/image101.png"/><Relationship Id="rId10" Type="http://schemas.openxmlformats.org/officeDocument/2006/relationships/image" Target="../media/image96.png"/><Relationship Id="rId4" Type="http://schemas.openxmlformats.org/officeDocument/2006/relationships/image" Target="../media/image90.tiff"/><Relationship Id="rId9" Type="http://schemas.openxmlformats.org/officeDocument/2006/relationships/image" Target="../media/image95.png"/><Relationship Id="rId14" Type="http://schemas.openxmlformats.org/officeDocument/2006/relationships/image" Target="../media/image10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hyperlink" Target="https://www.qnap.com/en/product/qna-uc5g1t" TargetMode="External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3.png"/><Relationship Id="rId5" Type="http://schemas.openxmlformats.org/officeDocument/2006/relationships/hyperlink" Target="https://www.qnap.com/en/product/qna-tb-10gbe" TargetMode="External"/><Relationship Id="rId4" Type="http://schemas.openxmlformats.org/officeDocument/2006/relationships/image" Target="../media/image10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3" Type="http://schemas.openxmlformats.org/officeDocument/2006/relationships/image" Target="../media/image15.png"/><Relationship Id="rId7" Type="http://schemas.openxmlformats.org/officeDocument/2006/relationships/image" Target="../media/image19.sv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33373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 4">
            <a:extLst>
              <a:ext uri="{FF2B5EF4-FFF2-40B4-BE49-F238E27FC236}">
                <a16:creationId xmlns:a16="http://schemas.microsoft.com/office/drawing/2014/main" id="{30A8DB7B-D6F4-4994-97AC-CEBF5CD6F93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921" y="1562328"/>
            <a:ext cx="6275294" cy="3929087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小型企業基本應用-2</a:t>
            </a:r>
          </a:p>
        </p:txBody>
      </p:sp>
      <p:cxnSp>
        <p:nvCxnSpPr>
          <p:cNvPr id="50" name="肘形接點 49"/>
          <p:cNvCxnSpPr>
            <a:cxnSpLocks/>
          </p:cNvCxnSpPr>
          <p:nvPr/>
        </p:nvCxnSpPr>
        <p:spPr>
          <a:xfrm>
            <a:off x="6096000" y="4008052"/>
            <a:ext cx="3750755" cy="1344902"/>
          </a:xfrm>
          <a:prstGeom prst="bentConnector3">
            <a:avLst>
              <a:gd name="adj1" fmla="val 5162"/>
            </a:avLst>
          </a:prstGeom>
          <a:noFill/>
          <a:ln w="12700">
            <a:solidFill>
              <a:schemeClr val="bg1"/>
            </a:solidFill>
          </a:ln>
          <a:effectLst>
            <a:glow rad="38100">
              <a:srgbClr val="DB09B4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9" name="肘形接點 52">
            <a:extLst>
              <a:ext uri="{FF2B5EF4-FFF2-40B4-BE49-F238E27FC236}">
                <a16:creationId xmlns:a16="http://schemas.microsoft.com/office/drawing/2014/main" id="{6F26D6C8-990A-40DF-ADC0-7B24FDA5829C}"/>
              </a:ext>
            </a:extLst>
          </p:cNvPr>
          <p:cNvCxnSpPr>
            <a:cxnSpLocks/>
            <a:endCxn id="4" idx="0"/>
          </p:cNvCxnSpPr>
          <p:nvPr/>
        </p:nvCxnSpPr>
        <p:spPr>
          <a:xfrm rot="10800000" flipV="1">
            <a:off x="999770" y="4355099"/>
            <a:ext cx="2235426" cy="509776"/>
          </a:xfrm>
          <a:prstGeom prst="bentConnector2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FFC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3" name="肘形接點 52"/>
          <p:cNvCxnSpPr>
            <a:cxnSpLocks/>
          </p:cNvCxnSpPr>
          <p:nvPr/>
        </p:nvCxnSpPr>
        <p:spPr>
          <a:xfrm rot="5400000">
            <a:off x="2426236" y="4131106"/>
            <a:ext cx="746790" cy="597080"/>
          </a:xfrm>
          <a:prstGeom prst="bentConnector3">
            <a:avLst>
              <a:gd name="adj1" fmla="val 41254"/>
            </a:avLst>
          </a:prstGeom>
          <a:noFill/>
          <a:ln w="12700">
            <a:solidFill>
              <a:schemeClr val="bg1"/>
            </a:solidFill>
          </a:ln>
          <a:effectLst>
            <a:glow rad="38100">
              <a:srgbClr val="FFC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4" name="肘形接點 53"/>
          <p:cNvCxnSpPr>
            <a:cxnSpLocks/>
          </p:cNvCxnSpPr>
          <p:nvPr/>
        </p:nvCxnSpPr>
        <p:spPr>
          <a:xfrm>
            <a:off x="2882656" y="4327564"/>
            <a:ext cx="3026447" cy="460804"/>
          </a:xfrm>
          <a:prstGeom prst="bentConnector3">
            <a:avLst>
              <a:gd name="adj1" fmla="val 99657"/>
            </a:avLst>
          </a:prstGeom>
          <a:noFill/>
          <a:ln w="12700">
            <a:solidFill>
              <a:schemeClr val="bg1"/>
            </a:solidFill>
          </a:ln>
          <a:effectLst>
            <a:glow rad="38100">
              <a:srgbClr val="FFC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5" name="肘形接點 54"/>
          <p:cNvCxnSpPr>
            <a:cxnSpLocks/>
            <a:endCxn id="6" idx="0"/>
          </p:cNvCxnSpPr>
          <p:nvPr/>
        </p:nvCxnSpPr>
        <p:spPr>
          <a:xfrm>
            <a:off x="2882656" y="4325025"/>
            <a:ext cx="1119255" cy="463343"/>
          </a:xfrm>
          <a:prstGeom prst="bentConnector2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FFC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7" name="肘形接點 56"/>
          <p:cNvCxnSpPr>
            <a:cxnSpLocks/>
          </p:cNvCxnSpPr>
          <p:nvPr/>
        </p:nvCxnSpPr>
        <p:spPr>
          <a:xfrm rot="5400000" flipH="1" flipV="1">
            <a:off x="2656039" y="2721775"/>
            <a:ext cx="752927" cy="464369"/>
          </a:xfrm>
          <a:prstGeom prst="bentConnector3">
            <a:avLst>
              <a:gd name="adj1" fmla="val 31783"/>
            </a:avLst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1" name="肘形接點 60"/>
          <p:cNvCxnSpPr/>
          <p:nvPr/>
        </p:nvCxnSpPr>
        <p:spPr>
          <a:xfrm flipV="1">
            <a:off x="3392590" y="2598218"/>
            <a:ext cx="534440" cy="494420"/>
          </a:xfrm>
          <a:prstGeom prst="bentConnector2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2" name="肘形接點 61"/>
          <p:cNvCxnSpPr>
            <a:cxnSpLocks/>
          </p:cNvCxnSpPr>
          <p:nvPr/>
        </p:nvCxnSpPr>
        <p:spPr>
          <a:xfrm flipV="1">
            <a:off x="3391844" y="2592484"/>
            <a:ext cx="1776551" cy="510892"/>
          </a:xfrm>
          <a:prstGeom prst="bentConnector2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3" name="肘形接點 62"/>
          <p:cNvCxnSpPr>
            <a:cxnSpLocks/>
          </p:cNvCxnSpPr>
          <p:nvPr/>
        </p:nvCxnSpPr>
        <p:spPr>
          <a:xfrm flipV="1">
            <a:off x="3415411" y="2592484"/>
            <a:ext cx="2973572" cy="510892"/>
          </a:xfrm>
          <a:prstGeom prst="bentConnector2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5" name="圓角矩形 46">
            <a:extLst>
              <a:ext uri="{FF2B5EF4-FFF2-40B4-BE49-F238E27FC236}">
                <a16:creationId xmlns:a16="http://schemas.microsoft.com/office/drawing/2014/main" id="{322B84FE-520A-41B2-8AB3-171E0E7E7A48}"/>
              </a:ext>
            </a:extLst>
          </p:cNvPr>
          <p:cNvSpPr/>
          <p:nvPr/>
        </p:nvSpPr>
        <p:spPr>
          <a:xfrm>
            <a:off x="3070965" y="2950444"/>
            <a:ext cx="1006376" cy="246814"/>
          </a:xfrm>
          <a:prstGeom prst="roundRect">
            <a:avLst/>
          </a:prstGeom>
          <a:solidFill>
            <a:srgbClr val="FF6600"/>
          </a:solidFill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2.5G * 4</a:t>
            </a:r>
            <a:endParaRPr lang="zh-TW" altLang="en-US" sz="1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6" name="圖片 6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2064" y="4692090"/>
            <a:ext cx="1109752" cy="1090530"/>
          </a:xfrm>
          <a:prstGeom prst="rect">
            <a:avLst/>
          </a:prstGeom>
        </p:spPr>
      </p:pic>
      <p:sp>
        <p:nvSpPr>
          <p:cNvPr id="68" name="文字方塊 67"/>
          <p:cNvSpPr txBox="1"/>
          <p:nvPr/>
        </p:nvSpPr>
        <p:spPr>
          <a:xfrm>
            <a:off x="10018249" y="2670138"/>
            <a:ext cx="184731" cy="33855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endParaRPr lang="zh-TW" altLang="en-US" sz="1600" b="1">
              <a:solidFill>
                <a:schemeClr val="bg1"/>
              </a:solidFill>
              <a:latin typeface="新細明體"/>
              <a:ea typeface="新細明體"/>
            </a:endParaRPr>
          </a:p>
        </p:txBody>
      </p:sp>
      <p:sp>
        <p:nvSpPr>
          <p:cNvPr id="69" name="文字方塊 68"/>
          <p:cNvSpPr txBox="1"/>
          <p:nvPr/>
        </p:nvSpPr>
        <p:spPr>
          <a:xfrm>
            <a:off x="10094067" y="5758222"/>
            <a:ext cx="620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NAS</a:t>
            </a:r>
            <a:endParaRPr lang="zh-TW" altLang="en-US" sz="1600" b="1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EC9034C-DD75-4FEE-A1A0-55B49F0A94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468" y="4864875"/>
            <a:ext cx="1202604" cy="10646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2DA9B96A-66B3-4E33-B72A-F884DD1B57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2357" y="4788368"/>
            <a:ext cx="1319107" cy="1141107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21628138-5466-4BD4-BD42-92A35D5222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7912" y="1747432"/>
            <a:ext cx="1344432" cy="778087"/>
          </a:xfrm>
          <a:prstGeom prst="rect">
            <a:avLst/>
          </a:prstGeom>
        </p:spPr>
      </p:pic>
      <p:pic>
        <p:nvPicPr>
          <p:cNvPr id="64" name="圖片 63">
            <a:extLst>
              <a:ext uri="{FF2B5EF4-FFF2-40B4-BE49-F238E27FC236}">
                <a16:creationId xmlns:a16="http://schemas.microsoft.com/office/drawing/2014/main" id="{C8AB7F73-613A-4782-A14E-E045CD3559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7298" y="1747432"/>
            <a:ext cx="1344432" cy="778087"/>
          </a:xfrm>
          <a:prstGeom prst="rect">
            <a:avLst/>
          </a:prstGeom>
        </p:spPr>
      </p:pic>
      <p:pic>
        <p:nvPicPr>
          <p:cNvPr id="70" name="圖片 69">
            <a:extLst>
              <a:ext uri="{FF2B5EF4-FFF2-40B4-BE49-F238E27FC236}">
                <a16:creationId xmlns:a16="http://schemas.microsoft.com/office/drawing/2014/main" id="{695DD286-797C-4035-8707-DB2A2018A7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4122" y="1747432"/>
            <a:ext cx="1344432" cy="778087"/>
          </a:xfrm>
          <a:prstGeom prst="rect">
            <a:avLst/>
          </a:prstGeom>
        </p:spPr>
      </p:pic>
      <p:pic>
        <p:nvPicPr>
          <p:cNvPr id="71" name="圖片 70">
            <a:extLst>
              <a:ext uri="{FF2B5EF4-FFF2-40B4-BE49-F238E27FC236}">
                <a16:creationId xmlns:a16="http://schemas.microsoft.com/office/drawing/2014/main" id="{B167FC6B-74F8-4DE0-AFA6-81BEF8151D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508" y="1747432"/>
            <a:ext cx="1344432" cy="778087"/>
          </a:xfrm>
          <a:prstGeom prst="rect">
            <a:avLst/>
          </a:prstGeom>
        </p:spPr>
      </p:pic>
      <p:pic>
        <p:nvPicPr>
          <p:cNvPr id="72" name="圖片 71">
            <a:extLst>
              <a:ext uri="{FF2B5EF4-FFF2-40B4-BE49-F238E27FC236}">
                <a16:creationId xmlns:a16="http://schemas.microsoft.com/office/drawing/2014/main" id="{E21A47C1-4FB8-4FD4-A303-CCA4EF3C82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9918" y="4788368"/>
            <a:ext cx="1319107" cy="1141107"/>
          </a:xfrm>
          <a:prstGeom prst="rect">
            <a:avLst/>
          </a:prstGeom>
        </p:spPr>
      </p:pic>
      <p:sp>
        <p:nvSpPr>
          <p:cNvPr id="44" name="矩形 43">
            <a:extLst>
              <a:ext uri="{FF2B5EF4-FFF2-40B4-BE49-F238E27FC236}">
                <a16:creationId xmlns:a16="http://schemas.microsoft.com/office/drawing/2014/main" id="{33930B99-2165-45D6-9FEC-2F77179B28B3}"/>
              </a:ext>
            </a:extLst>
          </p:cNvPr>
          <p:cNvSpPr/>
          <p:nvPr/>
        </p:nvSpPr>
        <p:spPr>
          <a:xfrm>
            <a:off x="2364063" y="3356983"/>
            <a:ext cx="1415971" cy="339779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BC8ACA1C-CEEE-46FC-A183-842581B62282}"/>
              </a:ext>
            </a:extLst>
          </p:cNvPr>
          <p:cNvSpPr/>
          <p:nvPr/>
        </p:nvSpPr>
        <p:spPr>
          <a:xfrm>
            <a:off x="2366093" y="3736162"/>
            <a:ext cx="1418312" cy="276674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FFC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60" name="圓角矩形 46">
            <a:extLst>
              <a:ext uri="{FF2B5EF4-FFF2-40B4-BE49-F238E27FC236}">
                <a16:creationId xmlns:a16="http://schemas.microsoft.com/office/drawing/2014/main" id="{5498B8FE-7EEA-4868-81EB-D2EDCE0B915F}"/>
              </a:ext>
            </a:extLst>
          </p:cNvPr>
          <p:cNvSpPr/>
          <p:nvPr/>
        </p:nvSpPr>
        <p:spPr>
          <a:xfrm>
            <a:off x="2773658" y="4236395"/>
            <a:ext cx="1006376" cy="246814"/>
          </a:xfrm>
          <a:prstGeom prst="roundRect">
            <a:avLst/>
          </a:prstGeom>
          <a:solidFill>
            <a:srgbClr val="FFC000"/>
          </a:solidFill>
          <a:ln w="12700">
            <a:solidFill>
              <a:schemeClr val="bg1"/>
            </a:solidFill>
          </a:ln>
          <a:effectLst>
            <a:glow rad="38100">
              <a:srgbClr val="FFC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TW" sz="1400" b="1">
                <a:solidFill>
                  <a:srgbClr val="2F5267"/>
                </a:solidFill>
                <a:latin typeface="Arial"/>
                <a:ea typeface="新細明體"/>
                <a:cs typeface="Arial"/>
              </a:rPr>
              <a:t>1G * 4</a:t>
            </a:r>
            <a:endParaRPr lang="zh-TW" altLang="en-US" sz="1400" b="1">
              <a:solidFill>
                <a:srgbClr val="2F52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id="{5F3C1EC6-9A0E-4047-8462-86B921859B13}"/>
              </a:ext>
            </a:extLst>
          </p:cNvPr>
          <p:cNvSpPr/>
          <p:nvPr/>
        </p:nvSpPr>
        <p:spPr>
          <a:xfrm>
            <a:off x="5472051" y="3600646"/>
            <a:ext cx="874104" cy="407406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DB09B4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3" name="接點: 肘形 2">
            <a:extLst>
              <a:ext uri="{FF2B5EF4-FFF2-40B4-BE49-F238E27FC236}">
                <a16:creationId xmlns:a16="http://schemas.microsoft.com/office/drawing/2014/main" id="{B912DE93-12BB-4B27-80DC-842021CC86FD}"/>
              </a:ext>
            </a:extLst>
          </p:cNvPr>
          <p:cNvCxnSpPr>
            <a:cxnSpLocks/>
          </p:cNvCxnSpPr>
          <p:nvPr/>
        </p:nvCxnSpPr>
        <p:spPr>
          <a:xfrm flipV="1">
            <a:off x="7157582" y="3603191"/>
            <a:ext cx="2281279" cy="1"/>
          </a:xfrm>
          <a:prstGeom prst="bentConnector3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FF0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38" name="圖片 37" descr="一張含有 物件, 時鐘, 畫畫 的圖片&#10;&#10;自動產生的描述">
            <a:extLst>
              <a:ext uri="{FF2B5EF4-FFF2-40B4-BE49-F238E27FC236}">
                <a16:creationId xmlns:a16="http://schemas.microsoft.com/office/drawing/2014/main" id="{7A5DB799-C460-4C89-BA74-735BDCF49D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1653" y="4779403"/>
            <a:ext cx="1319107" cy="1141107"/>
          </a:xfrm>
          <a:prstGeom prst="rect">
            <a:avLst/>
          </a:prstGeom>
        </p:spPr>
      </p:pic>
      <p:pic>
        <p:nvPicPr>
          <p:cNvPr id="10" name="圖片 11">
            <a:extLst>
              <a:ext uri="{FF2B5EF4-FFF2-40B4-BE49-F238E27FC236}">
                <a16:creationId xmlns:a16="http://schemas.microsoft.com/office/drawing/2014/main" id="{C907D392-7364-4A19-BD86-0B45CC7CCB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30738" y="2829338"/>
            <a:ext cx="2308749" cy="1444729"/>
          </a:xfrm>
          <a:prstGeom prst="rect">
            <a:avLst/>
          </a:prstGeom>
        </p:spPr>
      </p:pic>
      <p:sp>
        <p:nvSpPr>
          <p:cNvPr id="45" name="圓角矩形 46">
            <a:extLst>
              <a:ext uri="{FF2B5EF4-FFF2-40B4-BE49-F238E27FC236}">
                <a16:creationId xmlns:a16="http://schemas.microsoft.com/office/drawing/2014/main" id="{12366017-CB59-44E2-A6F7-9BD59B1B28D3}"/>
              </a:ext>
            </a:extLst>
          </p:cNvPr>
          <p:cNvSpPr/>
          <p:nvPr/>
        </p:nvSpPr>
        <p:spPr>
          <a:xfrm>
            <a:off x="7900636" y="3498845"/>
            <a:ext cx="1006376" cy="246814"/>
          </a:xfrm>
          <a:prstGeom prst="round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  <a:effectLst>
            <a:glow rad="38100">
              <a:srgbClr val="FF0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10G</a:t>
            </a:r>
            <a:endParaRPr lang="zh-TW" altLang="en-US" sz="1400" b="1">
              <a:solidFill>
                <a:schemeClr val="bg1"/>
              </a:solidFill>
              <a:latin typeface="Arial"/>
              <a:ea typeface="新細明體"/>
              <a:cs typeface="Arial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92E81C3F-CA0A-471D-A6F2-D22349143F21}"/>
              </a:ext>
            </a:extLst>
          </p:cNvPr>
          <p:cNvSpPr txBox="1"/>
          <p:nvPr/>
        </p:nvSpPr>
        <p:spPr>
          <a:xfrm>
            <a:off x="9794462" y="3762818"/>
            <a:ext cx="128233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核心交換機</a:t>
            </a:r>
            <a:endParaRPr lang="zh-TW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F8EDA586-D22F-47DE-88E4-4D539EFF04D5}"/>
              </a:ext>
            </a:extLst>
          </p:cNvPr>
          <p:cNvSpPr/>
          <p:nvPr/>
        </p:nvSpPr>
        <p:spPr>
          <a:xfrm>
            <a:off x="6353174" y="3596529"/>
            <a:ext cx="815789" cy="403411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FF0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79FE0706-B6B1-4014-851A-79E1C79B92A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8270" y="1961016"/>
            <a:ext cx="1078410" cy="875242"/>
          </a:xfrm>
          <a:prstGeom prst="rect">
            <a:avLst/>
          </a:prstGeom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65AC6430-627F-41E0-A690-93D974548A83}"/>
              </a:ext>
            </a:extLst>
          </p:cNvPr>
          <p:cNvSpPr txBox="1"/>
          <p:nvPr/>
        </p:nvSpPr>
        <p:spPr>
          <a:xfrm>
            <a:off x="9720262" y="2185011"/>
            <a:ext cx="1231554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indent="-270510" algn="ctr" defTabSz="457200">
              <a:buClr>
                <a:prstClr val="white"/>
              </a:buClr>
              <a:buSzPct val="100000"/>
            </a:pPr>
            <a:r>
              <a:rPr lang="en-US" altLang="zh-TW" sz="1600" b="1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Internet</a:t>
            </a:r>
            <a:endParaRPr lang="zh-TW" altLang="en-US" sz="1600" b="1">
              <a:solidFill>
                <a:schemeClr val="bg1"/>
              </a:solidFill>
              <a:latin typeface="Arial"/>
              <a:ea typeface="新細明體"/>
              <a:cs typeface="Arial"/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0A80056F-B971-43D6-9D37-96A0A63063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3155" y="2601347"/>
            <a:ext cx="667176" cy="608212"/>
          </a:xfrm>
          <a:prstGeom prst="rect">
            <a:avLst/>
          </a:prstGeom>
        </p:spPr>
      </p:pic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9CFF4192-6B84-4CF8-B856-C11D6D2D3D7D}"/>
              </a:ext>
            </a:extLst>
          </p:cNvPr>
          <p:cNvCxnSpPr/>
          <p:nvPr/>
        </p:nvCxnSpPr>
        <p:spPr>
          <a:xfrm flipH="1">
            <a:off x="10703859" y="2120153"/>
            <a:ext cx="8964" cy="403412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圓角矩形 46">
            <a:extLst>
              <a:ext uri="{FF2B5EF4-FFF2-40B4-BE49-F238E27FC236}">
                <a16:creationId xmlns:a16="http://schemas.microsoft.com/office/drawing/2014/main" id="{6617895E-2C96-426B-8CC6-18C487B04EE7}"/>
              </a:ext>
            </a:extLst>
          </p:cNvPr>
          <p:cNvSpPr/>
          <p:nvPr/>
        </p:nvSpPr>
        <p:spPr>
          <a:xfrm>
            <a:off x="7355188" y="5237355"/>
            <a:ext cx="1006376" cy="246814"/>
          </a:xfrm>
          <a:prstGeom prst="roundRect">
            <a:avLst/>
          </a:prstGeom>
          <a:solidFill>
            <a:srgbClr val="CC00CC"/>
          </a:solidFill>
          <a:ln w="12700">
            <a:solidFill>
              <a:schemeClr val="bg1"/>
            </a:solidFill>
          </a:ln>
          <a:effectLst>
            <a:glow rad="38100">
              <a:srgbClr val="CC00C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10G</a:t>
            </a:r>
            <a:endParaRPr lang="zh-TW" altLang="en-US" sz="1400" b="1">
              <a:solidFill>
                <a:schemeClr val="bg1"/>
              </a:solidFill>
              <a:latin typeface="Arial"/>
              <a:ea typeface="新細明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16448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圖片 40">
            <a:extLst>
              <a:ext uri="{FF2B5EF4-FFF2-40B4-BE49-F238E27FC236}">
                <a16:creationId xmlns:a16="http://schemas.microsoft.com/office/drawing/2014/main" id="{9B0D4AD8-6681-4BBF-842E-1D2AC3234E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0884" y="1252083"/>
            <a:ext cx="2150706" cy="200611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zh-TW" altLang="en-US"/>
              <a:t>硬體優勢與價值：最實用的</a:t>
            </a:r>
            <a:r>
              <a:rPr lang="en-US" altLang="zh-TW"/>
              <a:t>2.5/10GbE</a:t>
            </a:r>
            <a:r>
              <a:rPr lang="zh-TW" altLang="en-US"/>
              <a:t>埠配置</a:t>
            </a:r>
          </a:p>
        </p:txBody>
      </p:sp>
      <p:sp>
        <p:nvSpPr>
          <p:cNvPr id="16" name="文字方塊 15"/>
          <p:cNvSpPr txBox="1"/>
          <p:nvPr/>
        </p:nvSpPr>
        <p:spPr>
          <a:xfrm>
            <a:off x="10174395" y="1819062"/>
            <a:ext cx="13867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1600" b="1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交換器頻寬</a:t>
            </a:r>
            <a:endParaRPr lang="en-US" altLang="zh-TW" sz="1600" b="1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2800" b="1">
                <a:solidFill>
                  <a:schemeClr val="accent6">
                    <a:lumMod val="50000"/>
                  </a:schemeClr>
                </a:solidFill>
              </a:rPr>
              <a:t>80 </a:t>
            </a:r>
            <a:r>
              <a:rPr lang="en-US" altLang="zh-TW" sz="2800" b="1" err="1">
                <a:solidFill>
                  <a:schemeClr val="accent6">
                    <a:lumMod val="50000"/>
                  </a:schemeClr>
                </a:solidFill>
              </a:rPr>
              <a:t>Gbps</a:t>
            </a:r>
            <a:endParaRPr lang="zh-TW" altLang="en-US" sz="2800" b="1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6ACAD5B2-38DE-4AE5-BFB9-FABBFECFB281}"/>
              </a:ext>
            </a:extLst>
          </p:cNvPr>
          <p:cNvSpPr/>
          <p:nvPr/>
        </p:nvSpPr>
        <p:spPr>
          <a:xfrm>
            <a:off x="6645954" y="3048940"/>
            <a:ext cx="3673934" cy="1452117"/>
          </a:xfrm>
          <a:prstGeom prst="roundRect">
            <a:avLst>
              <a:gd name="adj" fmla="val 6368"/>
            </a:avLst>
          </a:prstGeom>
          <a:solidFill>
            <a:schemeClr val="bg1">
              <a:alpha val="4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3EFE2459-E7AA-40FE-B030-C12DD16BC74E}"/>
              </a:ext>
            </a:extLst>
          </p:cNvPr>
          <p:cNvSpPr/>
          <p:nvPr/>
        </p:nvSpPr>
        <p:spPr>
          <a:xfrm>
            <a:off x="6807833" y="3185156"/>
            <a:ext cx="3309283" cy="414622"/>
          </a:xfrm>
          <a:prstGeom prst="roundRect">
            <a:avLst>
              <a:gd name="adj" fmla="val 50000"/>
            </a:avLst>
          </a:prstGeom>
          <a:solidFill>
            <a:srgbClr val="3C668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QSW-M2108-2S</a:t>
            </a:r>
            <a:endParaRPr lang="en-US" altLang="zh-TW" sz="1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8A7B2107-A62A-442F-AA89-773C10C84625}"/>
              </a:ext>
            </a:extLst>
          </p:cNvPr>
          <p:cNvSpPr txBox="1"/>
          <p:nvPr/>
        </p:nvSpPr>
        <p:spPr>
          <a:xfrm>
            <a:off x="6909080" y="3763564"/>
            <a:ext cx="3309283" cy="573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zh-TW" sz="1400" b="1">
                <a:latin typeface="Arial" panose="020B0604020202020204" pitchFamily="34" charset="0"/>
                <a:cs typeface="Arial" panose="020B0604020202020204" pitchFamily="34" charset="0"/>
              </a:rPr>
              <a:t>8 * 2.5GbE RJ45</a:t>
            </a:r>
          </a:p>
          <a:p>
            <a:r>
              <a:rPr lang="fr-FR" altLang="zh-TW" sz="1400" b="1">
                <a:latin typeface="Arial" panose="020B0604020202020204" pitchFamily="34" charset="0"/>
                <a:cs typeface="Arial" panose="020B0604020202020204" pitchFamily="34" charset="0"/>
              </a:rPr>
              <a:t>2 * 10GbE SFP+ </a:t>
            </a:r>
          </a:p>
        </p:txBody>
      </p:sp>
      <p:pic>
        <p:nvPicPr>
          <p:cNvPr id="3" name="圖片 3">
            <a:extLst>
              <a:ext uri="{FF2B5EF4-FFF2-40B4-BE49-F238E27FC236}">
                <a16:creationId xmlns:a16="http://schemas.microsoft.com/office/drawing/2014/main" id="{8C04FDA2-3617-48D1-A152-C7E7294BD4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8116" y="5006419"/>
            <a:ext cx="5762513" cy="1307931"/>
          </a:xfrm>
          <a:prstGeom prst="rect">
            <a:avLst/>
          </a:prstGeom>
        </p:spPr>
      </p:pic>
      <p:pic>
        <p:nvPicPr>
          <p:cNvPr id="4" name="圖片 4">
            <a:extLst>
              <a:ext uri="{FF2B5EF4-FFF2-40B4-BE49-F238E27FC236}">
                <a16:creationId xmlns:a16="http://schemas.microsoft.com/office/drawing/2014/main" id="{CDD17952-7133-48F4-860A-7DED50CAAD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267" y="3123849"/>
            <a:ext cx="5689245" cy="1307930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756068A7-8AFE-4F28-B6F2-79A9DEB4CE0E}"/>
              </a:ext>
            </a:extLst>
          </p:cNvPr>
          <p:cNvSpPr txBox="1"/>
          <p:nvPr/>
        </p:nvSpPr>
        <p:spPr>
          <a:xfrm>
            <a:off x="630815" y="1994006"/>
            <a:ext cx="8531238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kumimoji="0" lang="zh-TW" alt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軟正黑體"/>
                <a:ea typeface="微軟正黑體"/>
                <a:cs typeface="+mj-cs"/>
              </a:rPr>
              <a:t>符合小型企業基本或擴充應用</a:t>
            </a:r>
            <a:endParaRPr lang="zh-TW" altLang="en-US" sz="160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62F5605B-4D62-48EF-8AB8-81EA850D06AB}"/>
              </a:ext>
            </a:extLst>
          </p:cNvPr>
          <p:cNvGrpSpPr/>
          <p:nvPr/>
        </p:nvGrpSpPr>
        <p:grpSpPr>
          <a:xfrm>
            <a:off x="9371049" y="3674455"/>
            <a:ext cx="724495" cy="724495"/>
            <a:chOff x="4218560" y="4491238"/>
            <a:chExt cx="1190390" cy="1190390"/>
          </a:xfrm>
        </p:grpSpPr>
        <p:sp>
          <p:nvSpPr>
            <p:cNvPr id="21" name="橢圓 20">
              <a:extLst>
                <a:ext uri="{FF2B5EF4-FFF2-40B4-BE49-F238E27FC236}">
                  <a16:creationId xmlns:a16="http://schemas.microsoft.com/office/drawing/2014/main" id="{F06BAD17-18D5-49B4-A41D-962AA0710677}"/>
                </a:ext>
              </a:extLst>
            </p:cNvPr>
            <p:cNvSpPr/>
            <p:nvPr/>
          </p:nvSpPr>
          <p:spPr>
            <a:xfrm>
              <a:off x="4291755" y="4564435"/>
              <a:ext cx="1044000" cy="1044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2" name="圖形 21">
              <a:extLst>
                <a:ext uri="{FF2B5EF4-FFF2-40B4-BE49-F238E27FC236}">
                  <a16:creationId xmlns:a16="http://schemas.microsoft.com/office/drawing/2014/main" id="{0B44E8C9-B1BC-4162-B2AF-A3B9460AA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218560" y="4491238"/>
              <a:ext cx="1190390" cy="1190390"/>
            </a:xfrm>
            <a:prstGeom prst="rect">
              <a:avLst/>
            </a:prstGeom>
            <a:effectLst/>
          </p:spPr>
        </p:pic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5DD3C4D5-ADE1-46E0-B809-997673ADC75C}"/>
              </a:ext>
            </a:extLst>
          </p:cNvPr>
          <p:cNvGrpSpPr/>
          <p:nvPr/>
        </p:nvGrpSpPr>
        <p:grpSpPr>
          <a:xfrm>
            <a:off x="656570" y="4839929"/>
            <a:ext cx="3673934" cy="1452117"/>
            <a:chOff x="656570" y="4839929"/>
            <a:chExt cx="3673934" cy="1452117"/>
          </a:xfrm>
        </p:grpSpPr>
        <p:sp>
          <p:nvSpPr>
            <p:cNvPr id="13" name="矩形: 圓角 12">
              <a:extLst>
                <a:ext uri="{FF2B5EF4-FFF2-40B4-BE49-F238E27FC236}">
                  <a16:creationId xmlns:a16="http://schemas.microsoft.com/office/drawing/2014/main" id="{12E9A35A-9980-4782-804B-FD6D17E053CE}"/>
                </a:ext>
              </a:extLst>
            </p:cNvPr>
            <p:cNvSpPr/>
            <p:nvPr/>
          </p:nvSpPr>
          <p:spPr>
            <a:xfrm>
              <a:off x="656570" y="4839929"/>
              <a:ext cx="3673934" cy="1452117"/>
            </a:xfrm>
            <a:prstGeom prst="roundRect">
              <a:avLst>
                <a:gd name="adj" fmla="val 6368"/>
              </a:avLst>
            </a:prstGeom>
            <a:solidFill>
              <a:schemeClr val="bg1">
                <a:alpha val="4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8" name="矩形: 圓角 37">
              <a:extLst>
                <a:ext uri="{FF2B5EF4-FFF2-40B4-BE49-F238E27FC236}">
                  <a16:creationId xmlns:a16="http://schemas.microsoft.com/office/drawing/2014/main" id="{2E94E05F-5FF5-434A-8A8F-392BF0643110}"/>
                </a:ext>
              </a:extLst>
            </p:cNvPr>
            <p:cNvSpPr/>
            <p:nvPr/>
          </p:nvSpPr>
          <p:spPr>
            <a:xfrm>
              <a:off x="819966" y="4975328"/>
              <a:ext cx="3309283" cy="414622"/>
            </a:xfrm>
            <a:prstGeom prst="roundRect">
              <a:avLst>
                <a:gd name="adj" fmla="val 50000"/>
              </a:avLst>
            </a:prstGeom>
            <a:solidFill>
              <a:srgbClr val="3C668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altLang="zh-TW" sz="1400" b="1">
                  <a:solidFill>
                    <a:schemeClr val="bg1"/>
                  </a:solidFill>
                  <a:latin typeface="Arial"/>
                  <a:ea typeface="新細明體"/>
                  <a:cs typeface="Arial"/>
                </a:rPr>
                <a:t>QSW-M2108-2C</a:t>
              </a:r>
              <a:endParaRPr lang="en-US" altLang="zh-TW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文字方塊 38">
              <a:extLst>
                <a:ext uri="{FF2B5EF4-FFF2-40B4-BE49-F238E27FC236}">
                  <a16:creationId xmlns:a16="http://schemas.microsoft.com/office/drawing/2014/main" id="{8B10EC70-35E7-49EE-8E69-FBC9D490B253}"/>
                </a:ext>
              </a:extLst>
            </p:cNvPr>
            <p:cNvSpPr txBox="1"/>
            <p:nvPr/>
          </p:nvSpPr>
          <p:spPr>
            <a:xfrm>
              <a:off x="819966" y="5493933"/>
              <a:ext cx="199905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altLang="zh-TW" sz="1400" b="1">
                  <a:latin typeface="Arial" panose="020B0604020202020204" pitchFamily="34" charset="0"/>
                  <a:cs typeface="Arial" panose="020B0604020202020204" pitchFamily="34" charset="0"/>
                </a:rPr>
                <a:t>8 * 2.5GbE RJ45</a:t>
              </a:r>
            </a:p>
            <a:p>
              <a:r>
                <a:rPr lang="fr-FR" altLang="zh-TW" sz="1400" b="1">
                  <a:latin typeface="Arial" panose="020B0604020202020204" pitchFamily="34" charset="0"/>
                  <a:cs typeface="Arial" panose="020B0604020202020204" pitchFamily="34" charset="0"/>
                </a:rPr>
                <a:t>2 * 10GbE  SFP+/ NBASE-T Combo </a:t>
              </a:r>
            </a:p>
          </p:txBody>
        </p:sp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287B5F5C-0434-43D3-96CA-1FE44875B093}"/>
              </a:ext>
            </a:extLst>
          </p:cNvPr>
          <p:cNvGrpSpPr/>
          <p:nvPr/>
        </p:nvGrpSpPr>
        <p:grpSpPr>
          <a:xfrm>
            <a:off x="3401708" y="5495374"/>
            <a:ext cx="723600" cy="723600"/>
            <a:chOff x="10131050" y="3571504"/>
            <a:chExt cx="1191600" cy="1191600"/>
          </a:xfrm>
        </p:grpSpPr>
        <p:sp>
          <p:nvSpPr>
            <p:cNvPr id="5" name="橢圓 4">
              <a:extLst>
                <a:ext uri="{FF2B5EF4-FFF2-40B4-BE49-F238E27FC236}">
                  <a16:creationId xmlns:a16="http://schemas.microsoft.com/office/drawing/2014/main" id="{C1021DA2-3D71-46BF-9299-8344BC49A244}"/>
                </a:ext>
              </a:extLst>
            </p:cNvPr>
            <p:cNvSpPr/>
            <p:nvPr/>
          </p:nvSpPr>
          <p:spPr>
            <a:xfrm>
              <a:off x="10204981" y="3645304"/>
              <a:ext cx="1044000" cy="1044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6" name="圖形 5">
              <a:extLst>
                <a:ext uri="{FF2B5EF4-FFF2-40B4-BE49-F238E27FC236}">
                  <a16:creationId xmlns:a16="http://schemas.microsoft.com/office/drawing/2014/main" id="{A2B34437-9DA8-49EB-80E7-317A6FD55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131050" y="3571504"/>
              <a:ext cx="1191600" cy="1191600"/>
            </a:xfrm>
            <a:prstGeom prst="rect">
              <a:avLst/>
            </a:prstGeom>
          </p:spPr>
        </p:pic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0B0F4836-24A0-4795-8EE2-4A3EF7860C43}"/>
              </a:ext>
            </a:extLst>
          </p:cNvPr>
          <p:cNvGrpSpPr/>
          <p:nvPr/>
        </p:nvGrpSpPr>
        <p:grpSpPr>
          <a:xfrm>
            <a:off x="2627191" y="5495374"/>
            <a:ext cx="723600" cy="723600"/>
            <a:chOff x="8590734" y="3677055"/>
            <a:chExt cx="723600" cy="723600"/>
          </a:xfrm>
        </p:grpSpPr>
        <p:sp>
          <p:nvSpPr>
            <p:cNvPr id="24" name="橢圓 23">
              <a:extLst>
                <a:ext uri="{FF2B5EF4-FFF2-40B4-BE49-F238E27FC236}">
                  <a16:creationId xmlns:a16="http://schemas.microsoft.com/office/drawing/2014/main" id="{643BCC7A-F816-43CC-A59A-438A7A27115C}"/>
                </a:ext>
              </a:extLst>
            </p:cNvPr>
            <p:cNvSpPr/>
            <p:nvPr/>
          </p:nvSpPr>
          <p:spPr>
            <a:xfrm>
              <a:off x="8634835" y="3721156"/>
              <a:ext cx="635399" cy="63539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8" name="圖形 7">
              <a:extLst>
                <a:ext uri="{FF2B5EF4-FFF2-40B4-BE49-F238E27FC236}">
                  <a16:creationId xmlns:a16="http://schemas.microsoft.com/office/drawing/2014/main" id="{4A153F4D-1948-4029-BC4A-50DED93B1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590734" y="3677055"/>
              <a:ext cx="723600" cy="723600"/>
            </a:xfrm>
            <a:prstGeom prst="rect">
              <a:avLst/>
            </a:prstGeom>
          </p:spPr>
        </p:pic>
      </p:grpSp>
      <p:grpSp>
        <p:nvGrpSpPr>
          <p:cNvPr id="40" name="群組 39">
            <a:extLst>
              <a:ext uri="{FF2B5EF4-FFF2-40B4-BE49-F238E27FC236}">
                <a16:creationId xmlns:a16="http://schemas.microsoft.com/office/drawing/2014/main" id="{AE75C531-4C93-4D03-892C-2E2D7E9A36FC}"/>
              </a:ext>
            </a:extLst>
          </p:cNvPr>
          <p:cNvGrpSpPr/>
          <p:nvPr/>
        </p:nvGrpSpPr>
        <p:grpSpPr>
          <a:xfrm>
            <a:off x="8602901" y="3668338"/>
            <a:ext cx="723600" cy="723600"/>
            <a:chOff x="8590734" y="3677055"/>
            <a:chExt cx="723600" cy="723600"/>
          </a:xfrm>
        </p:grpSpPr>
        <p:sp>
          <p:nvSpPr>
            <p:cNvPr id="42" name="橢圓 41">
              <a:extLst>
                <a:ext uri="{FF2B5EF4-FFF2-40B4-BE49-F238E27FC236}">
                  <a16:creationId xmlns:a16="http://schemas.microsoft.com/office/drawing/2014/main" id="{1550CD7C-01E9-4035-94DA-3684CA25C762}"/>
                </a:ext>
              </a:extLst>
            </p:cNvPr>
            <p:cNvSpPr/>
            <p:nvPr/>
          </p:nvSpPr>
          <p:spPr>
            <a:xfrm>
              <a:off x="8634835" y="3721156"/>
              <a:ext cx="635399" cy="63539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3" name="圖形 42">
              <a:extLst>
                <a:ext uri="{FF2B5EF4-FFF2-40B4-BE49-F238E27FC236}">
                  <a16:creationId xmlns:a16="http://schemas.microsoft.com/office/drawing/2014/main" id="{CB95DE9F-6FFD-4D8B-8E67-B57400705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590734" y="3677055"/>
              <a:ext cx="723600" cy="723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60713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3">
            <a:extLst>
              <a:ext uri="{FF2B5EF4-FFF2-40B4-BE49-F238E27FC236}">
                <a16:creationId xmlns:a16="http://schemas.microsoft.com/office/drawing/2014/main" id="{84FCB38C-62BD-4159-86E6-E68D6F65362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0141" y="2616422"/>
            <a:ext cx="7270376" cy="4538687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zh-TW" altLang="en-US"/>
              <a:t>硬體優勢與價值：</a:t>
            </a:r>
            <a:r>
              <a:rPr lang="en-US" altLang="zh-TW"/>
              <a:t>10GbE NBASE-T</a:t>
            </a:r>
            <a:r>
              <a:rPr lang="zh-TW" altLang="en-US"/>
              <a:t> 向下相容</a:t>
            </a:r>
          </a:p>
        </p:txBody>
      </p:sp>
      <p:sp>
        <p:nvSpPr>
          <p:cNvPr id="8" name="Shape 500">
            <a:extLst>
              <a:ext uri="{FF2B5EF4-FFF2-40B4-BE49-F238E27FC236}">
                <a16:creationId xmlns:a16="http://schemas.microsoft.com/office/drawing/2014/main" id="{9A66BFE0-E38A-4F89-A88E-2D45FC5532A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047754" y="1936927"/>
            <a:ext cx="478174" cy="478004"/>
          </a:xfrm>
          <a:prstGeom prst="rtTriangle">
            <a:avLst/>
          </a:prstGeom>
          <a:solidFill>
            <a:sysClr val="window" lastClr="FFFFFF"/>
          </a:solidFill>
          <a:ln w="9525">
            <a:noFill/>
            <a:miter lim="800000"/>
            <a:headEnd/>
            <a:tailEnd/>
          </a:ln>
        </p:spPr>
        <p:txBody>
          <a:bodyPr lIns="121900" tIns="60933" rIns="121900" bIns="60933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zh-TW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sym typeface="Arial" pitchFamily="34" charset="0"/>
            </a:endParaRPr>
          </a:p>
        </p:txBody>
      </p: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E8B7F482-7D14-4B15-80C1-F6B106CD1587}"/>
              </a:ext>
            </a:extLst>
          </p:cNvPr>
          <p:cNvGrpSpPr/>
          <p:nvPr/>
        </p:nvGrpSpPr>
        <p:grpSpPr>
          <a:xfrm>
            <a:off x="974238" y="1856007"/>
            <a:ext cx="1524011" cy="1524552"/>
            <a:chOff x="1390650" y="1376363"/>
            <a:chExt cx="4470400" cy="4471987"/>
          </a:xfrm>
        </p:grpSpPr>
        <p:sp>
          <p:nvSpPr>
            <p:cNvPr id="59" name="Shape 499">
              <a:extLst>
                <a:ext uri="{FF2B5EF4-FFF2-40B4-BE49-F238E27FC236}">
                  <a16:creationId xmlns:a16="http://schemas.microsoft.com/office/drawing/2014/main" id="{E9D3E462-0106-4797-9A0F-1745F6C0A6B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390650" y="1376363"/>
              <a:ext cx="4470400" cy="4471987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50000"/>
                  </a:schemeClr>
                </a:gs>
                <a:gs pos="50000">
                  <a:srgbClr val="778258"/>
                </a:gs>
                <a:gs pos="100000">
                  <a:srgbClr val="889E4B"/>
                </a:gs>
              </a:gsLst>
              <a:lin ang="54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lIns="121900" tIns="60933" rIns="121900" bIns="60933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zh-TW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endParaRPr>
            </a:p>
          </p:txBody>
        </p:sp>
        <p:sp>
          <p:nvSpPr>
            <p:cNvPr id="60" name="Shape 500">
              <a:extLst>
                <a:ext uri="{FF2B5EF4-FFF2-40B4-BE49-F238E27FC236}">
                  <a16:creationId xmlns:a16="http://schemas.microsoft.com/office/drawing/2014/main" id="{9A66BFE0-E38A-4F89-A88E-2D45FC5532A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667041" y="1613477"/>
              <a:ext cx="1055992" cy="1055992"/>
            </a:xfrm>
            <a:prstGeom prst="rtTriangle">
              <a:avLst/>
            </a:prstGeom>
            <a:solidFill>
              <a:sysClr val="window" lastClr="FFFFFF"/>
            </a:solidFill>
            <a:ln w="9525">
              <a:noFill/>
              <a:miter lim="800000"/>
              <a:headEnd/>
              <a:tailEnd/>
            </a:ln>
          </p:spPr>
          <p:txBody>
            <a:bodyPr lIns="121900" tIns="60933" rIns="121900" bIns="60933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zh-TW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endParaRPr>
            </a:p>
          </p:txBody>
        </p:sp>
      </p:grpSp>
      <p:grpSp>
        <p:nvGrpSpPr>
          <p:cNvPr id="37" name="群組 36">
            <a:extLst>
              <a:ext uri="{FF2B5EF4-FFF2-40B4-BE49-F238E27FC236}">
                <a16:creationId xmlns:a16="http://schemas.microsoft.com/office/drawing/2014/main" id="{430DE702-12BA-44EC-BD27-8431B0D21F68}"/>
              </a:ext>
            </a:extLst>
          </p:cNvPr>
          <p:cNvGrpSpPr/>
          <p:nvPr/>
        </p:nvGrpSpPr>
        <p:grpSpPr>
          <a:xfrm>
            <a:off x="2974502" y="1856007"/>
            <a:ext cx="1524011" cy="1524552"/>
            <a:chOff x="1390650" y="1376363"/>
            <a:chExt cx="4470400" cy="4471987"/>
          </a:xfrm>
        </p:grpSpPr>
        <p:sp>
          <p:nvSpPr>
            <p:cNvPr id="57" name="Shape 499">
              <a:extLst>
                <a:ext uri="{FF2B5EF4-FFF2-40B4-BE49-F238E27FC236}">
                  <a16:creationId xmlns:a16="http://schemas.microsoft.com/office/drawing/2014/main" id="{EDFB4221-0F1A-404D-9351-0D502E02C7E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390650" y="1376363"/>
              <a:ext cx="4470400" cy="4471987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50000"/>
                  </a:schemeClr>
                </a:gs>
                <a:gs pos="50000">
                  <a:srgbClr val="778258"/>
                </a:gs>
                <a:gs pos="100000">
                  <a:srgbClr val="889E4B"/>
                </a:gs>
              </a:gsLst>
              <a:lin ang="54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lIns="121900" tIns="60933" rIns="121900" bIns="60933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zh-TW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endParaRPr>
            </a:p>
          </p:txBody>
        </p:sp>
        <p:sp>
          <p:nvSpPr>
            <p:cNvPr id="58" name="Shape 500">
              <a:extLst>
                <a:ext uri="{FF2B5EF4-FFF2-40B4-BE49-F238E27FC236}">
                  <a16:creationId xmlns:a16="http://schemas.microsoft.com/office/drawing/2014/main" id="{BC3365C0-64B1-44B0-89A8-E73D04A230B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670359" y="1613477"/>
              <a:ext cx="1055992" cy="1055992"/>
            </a:xfrm>
            <a:prstGeom prst="rtTriangle">
              <a:avLst/>
            </a:prstGeom>
            <a:solidFill>
              <a:sysClr val="window" lastClr="FFFFFF"/>
            </a:solidFill>
            <a:ln w="9525">
              <a:noFill/>
              <a:miter lim="800000"/>
              <a:headEnd/>
              <a:tailEnd/>
            </a:ln>
          </p:spPr>
          <p:txBody>
            <a:bodyPr lIns="121900" tIns="60933" rIns="121900" bIns="60933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zh-TW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endParaRPr>
            </a:p>
          </p:txBody>
        </p:sp>
      </p:grp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9AF49123-7E3C-4E4F-8C4F-C3C0ADCADD80}"/>
              </a:ext>
            </a:extLst>
          </p:cNvPr>
          <p:cNvGrpSpPr/>
          <p:nvPr/>
        </p:nvGrpSpPr>
        <p:grpSpPr>
          <a:xfrm>
            <a:off x="4974766" y="1856007"/>
            <a:ext cx="1524011" cy="1524552"/>
            <a:chOff x="1390650" y="1376363"/>
            <a:chExt cx="4470400" cy="4471987"/>
          </a:xfrm>
        </p:grpSpPr>
        <p:sp>
          <p:nvSpPr>
            <p:cNvPr id="55" name="Shape 499">
              <a:extLst>
                <a:ext uri="{FF2B5EF4-FFF2-40B4-BE49-F238E27FC236}">
                  <a16:creationId xmlns:a16="http://schemas.microsoft.com/office/drawing/2014/main" id="{B71BE740-16EC-4AD0-B6FE-684F88D2BA4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390650" y="1376363"/>
              <a:ext cx="4470400" cy="4471987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50000"/>
                  </a:schemeClr>
                </a:gs>
                <a:gs pos="50000">
                  <a:srgbClr val="778258"/>
                </a:gs>
                <a:gs pos="100000">
                  <a:srgbClr val="889E4B"/>
                </a:gs>
              </a:gsLst>
              <a:lin ang="54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lIns="121900" tIns="60933" rIns="121900" bIns="60933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zh-TW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endParaRPr>
            </a:p>
          </p:txBody>
        </p:sp>
        <p:sp>
          <p:nvSpPr>
            <p:cNvPr id="56" name="Shape 500">
              <a:extLst>
                <a:ext uri="{FF2B5EF4-FFF2-40B4-BE49-F238E27FC236}">
                  <a16:creationId xmlns:a16="http://schemas.microsoft.com/office/drawing/2014/main" id="{A28627BE-EFDF-4366-A0F3-46D156DCF6E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690525" y="1613477"/>
              <a:ext cx="1055992" cy="1055992"/>
            </a:xfrm>
            <a:prstGeom prst="rtTriangle">
              <a:avLst/>
            </a:prstGeom>
            <a:solidFill>
              <a:sysClr val="window" lastClr="FFFFFF"/>
            </a:solidFill>
            <a:ln w="9525">
              <a:noFill/>
              <a:miter lim="800000"/>
              <a:headEnd/>
              <a:tailEnd/>
            </a:ln>
          </p:spPr>
          <p:txBody>
            <a:bodyPr lIns="121900" tIns="60933" rIns="121900" bIns="60933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zh-TW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endParaRPr>
            </a:p>
          </p:txBody>
        </p:sp>
      </p:grpSp>
      <p:grpSp>
        <p:nvGrpSpPr>
          <p:cNvPr id="39" name="群組 38">
            <a:extLst>
              <a:ext uri="{FF2B5EF4-FFF2-40B4-BE49-F238E27FC236}">
                <a16:creationId xmlns:a16="http://schemas.microsoft.com/office/drawing/2014/main" id="{3055FE1B-02C1-454E-AE80-98B16A018B6F}"/>
              </a:ext>
            </a:extLst>
          </p:cNvPr>
          <p:cNvGrpSpPr/>
          <p:nvPr/>
        </p:nvGrpSpPr>
        <p:grpSpPr>
          <a:xfrm>
            <a:off x="6975030" y="1856007"/>
            <a:ext cx="1524011" cy="1524552"/>
            <a:chOff x="1390650" y="1376363"/>
            <a:chExt cx="4470400" cy="4471987"/>
          </a:xfrm>
        </p:grpSpPr>
        <p:sp>
          <p:nvSpPr>
            <p:cNvPr id="53" name="Shape 499">
              <a:extLst>
                <a:ext uri="{FF2B5EF4-FFF2-40B4-BE49-F238E27FC236}">
                  <a16:creationId xmlns:a16="http://schemas.microsoft.com/office/drawing/2014/main" id="{29A1151C-7907-4679-B1B4-9C8CB5D8A7A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390650" y="1376363"/>
              <a:ext cx="4470400" cy="4471987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50000"/>
                  </a:schemeClr>
                </a:gs>
                <a:gs pos="50000">
                  <a:srgbClr val="778258"/>
                </a:gs>
                <a:gs pos="100000">
                  <a:srgbClr val="889E4B"/>
                </a:gs>
              </a:gsLst>
              <a:lin ang="54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lIns="121900" tIns="60933" rIns="121900" bIns="60933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zh-TW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endParaRPr>
            </a:p>
          </p:txBody>
        </p:sp>
        <p:sp>
          <p:nvSpPr>
            <p:cNvPr id="54" name="Shape 500">
              <a:extLst>
                <a:ext uri="{FF2B5EF4-FFF2-40B4-BE49-F238E27FC236}">
                  <a16:creationId xmlns:a16="http://schemas.microsoft.com/office/drawing/2014/main" id="{0D3E8BA6-ABA6-4B55-892B-1429920954D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671157" y="1613477"/>
              <a:ext cx="1055992" cy="1055992"/>
            </a:xfrm>
            <a:prstGeom prst="rtTriangle">
              <a:avLst/>
            </a:prstGeom>
            <a:solidFill>
              <a:sysClr val="window" lastClr="FFFFFF"/>
            </a:solidFill>
            <a:ln w="9525">
              <a:noFill/>
              <a:miter lim="800000"/>
              <a:headEnd/>
              <a:tailEnd/>
            </a:ln>
          </p:spPr>
          <p:txBody>
            <a:bodyPr lIns="121900" tIns="60933" rIns="121900" bIns="60933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zh-TW" altLang="zh-TW"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endParaRPr>
            </a:p>
          </p:txBody>
        </p:sp>
      </p:grpSp>
      <p:grpSp>
        <p:nvGrpSpPr>
          <p:cNvPr id="40" name="群組 39">
            <a:extLst>
              <a:ext uri="{FF2B5EF4-FFF2-40B4-BE49-F238E27FC236}">
                <a16:creationId xmlns:a16="http://schemas.microsoft.com/office/drawing/2014/main" id="{F9604AF0-482E-412B-9FE2-3D6BC72C6626}"/>
              </a:ext>
            </a:extLst>
          </p:cNvPr>
          <p:cNvGrpSpPr/>
          <p:nvPr/>
        </p:nvGrpSpPr>
        <p:grpSpPr>
          <a:xfrm>
            <a:off x="8975294" y="1856007"/>
            <a:ext cx="1524011" cy="1524552"/>
            <a:chOff x="1390650" y="1376363"/>
            <a:chExt cx="4470400" cy="4471987"/>
          </a:xfrm>
        </p:grpSpPr>
        <p:sp>
          <p:nvSpPr>
            <p:cNvPr id="51" name="Shape 499">
              <a:extLst>
                <a:ext uri="{FF2B5EF4-FFF2-40B4-BE49-F238E27FC236}">
                  <a16:creationId xmlns:a16="http://schemas.microsoft.com/office/drawing/2014/main" id="{A38301A3-4436-4B8F-9A06-05F479C0E14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390650" y="1376363"/>
              <a:ext cx="4470400" cy="4471987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50000"/>
                  </a:schemeClr>
                </a:gs>
                <a:gs pos="50000">
                  <a:srgbClr val="778258"/>
                </a:gs>
                <a:gs pos="100000">
                  <a:srgbClr val="889E4B"/>
                </a:gs>
              </a:gsLst>
              <a:lin ang="54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lIns="121900" tIns="60933" rIns="121900" bIns="60933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zh-TW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endParaRPr>
            </a:p>
          </p:txBody>
        </p:sp>
        <p:sp>
          <p:nvSpPr>
            <p:cNvPr id="52" name="Shape 500">
              <a:extLst>
                <a:ext uri="{FF2B5EF4-FFF2-40B4-BE49-F238E27FC236}">
                  <a16:creationId xmlns:a16="http://schemas.microsoft.com/office/drawing/2014/main" id="{BF912698-CD7C-4976-8AA2-20F18569AA1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617049" y="1613477"/>
              <a:ext cx="1055992" cy="1055992"/>
            </a:xfrm>
            <a:prstGeom prst="rtTriangle">
              <a:avLst/>
            </a:prstGeom>
            <a:solidFill>
              <a:sysClr val="window" lastClr="FFFFFF"/>
            </a:solidFill>
            <a:ln w="9525">
              <a:noFill/>
              <a:miter lim="800000"/>
              <a:headEnd/>
              <a:tailEnd/>
            </a:ln>
          </p:spPr>
          <p:txBody>
            <a:bodyPr lIns="121900" tIns="60933" rIns="121900" bIns="60933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zh-TW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endParaRPr>
            </a:p>
          </p:txBody>
        </p:sp>
      </p:grpSp>
      <p:sp>
        <p:nvSpPr>
          <p:cNvPr id="41" name="Shape 412">
            <a:extLst>
              <a:ext uri="{FF2B5EF4-FFF2-40B4-BE49-F238E27FC236}">
                <a16:creationId xmlns:a16="http://schemas.microsoft.com/office/drawing/2014/main" id="{8608F81C-DD84-4B2E-9B1E-9A649C6D5ABA}"/>
              </a:ext>
            </a:extLst>
          </p:cNvPr>
          <p:cNvSpPr/>
          <p:nvPr/>
        </p:nvSpPr>
        <p:spPr>
          <a:xfrm rot="3193098">
            <a:off x="1726711" y="3478197"/>
            <a:ext cx="788000" cy="60880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C00000"/>
              </a:gs>
              <a:gs pos="100000">
                <a:srgbClr val="002060">
                  <a:alpha val="0"/>
                </a:srgbClr>
              </a:gs>
              <a:gs pos="100000">
                <a:srgbClr val="9ACD4C">
                  <a:tint val="23500"/>
                  <a:satMod val="160000"/>
                </a:srgbClr>
              </a:gs>
            </a:gsLst>
            <a:lin ang="10800000" scaled="0"/>
          </a:gra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2" name="Shape 412">
            <a:extLst>
              <a:ext uri="{FF2B5EF4-FFF2-40B4-BE49-F238E27FC236}">
                <a16:creationId xmlns:a16="http://schemas.microsoft.com/office/drawing/2014/main" id="{D1A2592C-0687-407F-94AB-4D1BFD1CC55D}"/>
              </a:ext>
            </a:extLst>
          </p:cNvPr>
          <p:cNvSpPr/>
          <p:nvPr/>
        </p:nvSpPr>
        <p:spPr>
          <a:xfrm rot="8100000">
            <a:off x="8979888" y="3478194"/>
            <a:ext cx="788000" cy="60880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C00000"/>
              </a:gs>
              <a:gs pos="100000">
                <a:srgbClr val="002060">
                  <a:alpha val="0"/>
                </a:srgbClr>
              </a:gs>
              <a:gs pos="100000">
                <a:srgbClr val="9ACD4C">
                  <a:tint val="23500"/>
                  <a:satMod val="160000"/>
                </a:srgbClr>
              </a:gs>
            </a:gsLst>
            <a:lin ang="10800000" scaled="0"/>
          </a:gra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3" name="Shape 412">
            <a:extLst>
              <a:ext uri="{FF2B5EF4-FFF2-40B4-BE49-F238E27FC236}">
                <a16:creationId xmlns:a16="http://schemas.microsoft.com/office/drawing/2014/main" id="{55BC3762-4E7C-45C5-A0F9-39F72E8A09CC}"/>
              </a:ext>
            </a:extLst>
          </p:cNvPr>
          <p:cNvSpPr/>
          <p:nvPr/>
        </p:nvSpPr>
        <p:spPr>
          <a:xfrm rot="5400000">
            <a:off x="7361683" y="3183866"/>
            <a:ext cx="788000" cy="60880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C00000"/>
              </a:gs>
              <a:gs pos="100000">
                <a:srgbClr val="002060">
                  <a:alpha val="0"/>
                </a:srgbClr>
              </a:gs>
              <a:gs pos="100000">
                <a:srgbClr val="9ACD4C">
                  <a:tint val="23500"/>
                  <a:satMod val="160000"/>
                </a:srgbClr>
              </a:gs>
            </a:gsLst>
            <a:lin ang="10800000" scaled="0"/>
          </a:gra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4" name="Shape 412">
            <a:extLst>
              <a:ext uri="{FF2B5EF4-FFF2-40B4-BE49-F238E27FC236}">
                <a16:creationId xmlns:a16="http://schemas.microsoft.com/office/drawing/2014/main" id="{1D30B9D1-A52C-4DC0-9E3E-7792DB939D71}"/>
              </a:ext>
            </a:extLst>
          </p:cNvPr>
          <p:cNvSpPr/>
          <p:nvPr/>
        </p:nvSpPr>
        <p:spPr>
          <a:xfrm rot="5400000">
            <a:off x="3361155" y="3183866"/>
            <a:ext cx="788000" cy="60880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C00000"/>
              </a:gs>
              <a:gs pos="100000">
                <a:srgbClr val="002060">
                  <a:alpha val="0"/>
                </a:srgbClr>
              </a:gs>
              <a:gs pos="100000">
                <a:srgbClr val="9ACD4C">
                  <a:tint val="23500"/>
                  <a:satMod val="160000"/>
                </a:srgbClr>
              </a:gs>
            </a:gsLst>
            <a:lin ang="10800000" scaled="0"/>
          </a:gra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5" name="Shape 412">
            <a:extLst>
              <a:ext uri="{FF2B5EF4-FFF2-40B4-BE49-F238E27FC236}">
                <a16:creationId xmlns:a16="http://schemas.microsoft.com/office/drawing/2014/main" id="{541C651D-1A89-4AE6-B169-4122E578E6BB}"/>
              </a:ext>
            </a:extLst>
          </p:cNvPr>
          <p:cNvSpPr/>
          <p:nvPr/>
        </p:nvSpPr>
        <p:spPr>
          <a:xfrm rot="5400000">
            <a:off x="5361419" y="3183866"/>
            <a:ext cx="788000" cy="60880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C00000"/>
              </a:gs>
              <a:gs pos="100000">
                <a:srgbClr val="002060">
                  <a:alpha val="0"/>
                </a:srgbClr>
              </a:gs>
              <a:gs pos="100000">
                <a:srgbClr val="9ACD4C">
                  <a:tint val="23500"/>
                  <a:satMod val="160000"/>
                </a:srgbClr>
              </a:gs>
            </a:gsLst>
            <a:lin ang="10800000" scaled="0"/>
          </a:gra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9E0C3902-8D36-444F-A371-BB4A98C59F75}"/>
              </a:ext>
            </a:extLst>
          </p:cNvPr>
          <p:cNvSpPr txBox="1"/>
          <p:nvPr/>
        </p:nvSpPr>
        <p:spPr>
          <a:xfrm>
            <a:off x="974238" y="2237010"/>
            <a:ext cx="15240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10G</a:t>
            </a:r>
            <a:endParaRPr kumimoji="0" lang="zh-TW" altLang="en-US" sz="40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BAA59CF7-897A-4466-9C3B-708B97E7D972}"/>
              </a:ext>
            </a:extLst>
          </p:cNvPr>
          <p:cNvSpPr txBox="1"/>
          <p:nvPr/>
        </p:nvSpPr>
        <p:spPr>
          <a:xfrm>
            <a:off x="2974502" y="2237010"/>
            <a:ext cx="15240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5G</a:t>
            </a:r>
            <a:endParaRPr kumimoji="0" lang="zh-TW" altLang="en-US" sz="40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1E82B6F7-4C36-4BA3-A398-536220E036C2}"/>
              </a:ext>
            </a:extLst>
          </p:cNvPr>
          <p:cNvSpPr txBox="1"/>
          <p:nvPr/>
        </p:nvSpPr>
        <p:spPr>
          <a:xfrm>
            <a:off x="4974766" y="2237011"/>
            <a:ext cx="15240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2.5G</a:t>
            </a:r>
            <a:endParaRPr kumimoji="0" lang="zh-TW" altLang="en-US" sz="40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A12C2E9A-13D2-491D-A4A5-E4C4339B5F7B}"/>
              </a:ext>
            </a:extLst>
          </p:cNvPr>
          <p:cNvSpPr txBox="1"/>
          <p:nvPr/>
        </p:nvSpPr>
        <p:spPr>
          <a:xfrm>
            <a:off x="6975030" y="2237010"/>
            <a:ext cx="15240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1G</a:t>
            </a:r>
            <a:endParaRPr kumimoji="0" lang="zh-TW" altLang="en-US" sz="40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1DCF8277-DC2B-4FE5-8BBC-579F5112CD9C}"/>
              </a:ext>
            </a:extLst>
          </p:cNvPr>
          <p:cNvSpPr txBox="1"/>
          <p:nvPr/>
        </p:nvSpPr>
        <p:spPr>
          <a:xfrm>
            <a:off x="8881099" y="2237010"/>
            <a:ext cx="1712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100M</a:t>
            </a:r>
            <a:endParaRPr kumimoji="0" lang="zh-TW" altLang="en-US" sz="40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7727D97D-DE94-495D-AC4E-A9D459253101}"/>
              </a:ext>
            </a:extLst>
          </p:cNvPr>
          <p:cNvSpPr/>
          <p:nvPr/>
        </p:nvSpPr>
        <p:spPr>
          <a:xfrm>
            <a:off x="6901849" y="4754232"/>
            <a:ext cx="984325" cy="67338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FCFF2B31-9F79-4377-814B-3A78DA6F3588}"/>
              </a:ext>
            </a:extLst>
          </p:cNvPr>
          <p:cNvSpPr/>
          <p:nvPr/>
        </p:nvSpPr>
        <p:spPr>
          <a:xfrm>
            <a:off x="7893217" y="4754232"/>
            <a:ext cx="984325" cy="67338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59276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zh-TW" altLang="en-US"/>
              <a:t>硬體優勢與價值：</a:t>
            </a:r>
            <a:r>
              <a:rPr lang="en-US" altLang="zh-TW"/>
              <a:t>10GbE NBASE-T</a:t>
            </a:r>
            <a:r>
              <a:rPr lang="zh-TW" altLang="en-US"/>
              <a:t> 向下相容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AC1DC59B-87DE-49B5-9E1F-C71A722439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4378" y="203814"/>
            <a:ext cx="750944" cy="620948"/>
          </a:xfrm>
          <a:prstGeom prst="rect">
            <a:avLst/>
          </a:prstGeom>
        </p:spPr>
      </p:pic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03F5E777-B4DA-4B15-A17F-1369DAB124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2710827"/>
              </p:ext>
            </p:extLst>
          </p:nvPr>
        </p:nvGraphicFramePr>
        <p:xfrm>
          <a:off x="912692" y="3197167"/>
          <a:ext cx="5156392" cy="22250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031279">
                  <a:extLst>
                    <a:ext uri="{9D8B030D-6E8A-4147-A177-3AD203B41FA5}">
                      <a16:colId xmlns:a16="http://schemas.microsoft.com/office/drawing/2014/main" val="1697047918"/>
                    </a:ext>
                  </a:extLst>
                </a:gridCol>
                <a:gridCol w="1072529">
                  <a:extLst>
                    <a:ext uri="{9D8B030D-6E8A-4147-A177-3AD203B41FA5}">
                      <a16:colId xmlns:a16="http://schemas.microsoft.com/office/drawing/2014/main" val="1947945064"/>
                    </a:ext>
                  </a:extLst>
                </a:gridCol>
                <a:gridCol w="1127051">
                  <a:extLst>
                    <a:ext uri="{9D8B030D-6E8A-4147-A177-3AD203B41FA5}">
                      <a16:colId xmlns:a16="http://schemas.microsoft.com/office/drawing/2014/main" val="1093606140"/>
                    </a:ext>
                  </a:extLst>
                </a:gridCol>
                <a:gridCol w="1925533">
                  <a:extLst>
                    <a:ext uri="{9D8B030D-6E8A-4147-A177-3AD203B41FA5}">
                      <a16:colId xmlns:a16="http://schemas.microsoft.com/office/drawing/2014/main" val="3890173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zh-TW" altLang="en-US" sz="1800" b="1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1800" b="1" kern="1200">
                          <a:solidFill>
                            <a:schemeClr val="tx1"/>
                          </a:solidFill>
                        </a:rPr>
                        <a:t>CAT 5e</a:t>
                      </a:r>
                      <a:endParaRPr lang="zh-TW" altLang="en-US" sz="1800" b="1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1800" b="1" kern="1200">
                          <a:solidFill>
                            <a:schemeClr val="tx1"/>
                          </a:solidFill>
                        </a:rPr>
                        <a:t>CAT 6</a:t>
                      </a:r>
                      <a:endParaRPr lang="zh-TW" altLang="en-US" sz="1800" b="1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1" kern="1200">
                          <a:solidFill>
                            <a:schemeClr val="tx1"/>
                          </a:solidFill>
                        </a:rPr>
                        <a:t>CAT 6A</a:t>
                      </a:r>
                      <a:r>
                        <a:rPr lang="zh-TW" altLang="en-US" sz="1800" b="1" kern="120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TW" sz="1800" b="1" kern="1200">
                          <a:solidFill>
                            <a:schemeClr val="tx1"/>
                          </a:solidFill>
                        </a:rPr>
                        <a:t>&amp;</a:t>
                      </a:r>
                      <a:r>
                        <a:rPr lang="zh-TW" altLang="en-US" sz="1800" b="1" kern="120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TW" sz="1800" b="1" kern="1200">
                          <a:solidFill>
                            <a:schemeClr val="tx1"/>
                          </a:solidFill>
                        </a:rPr>
                        <a:t>CAT 7</a:t>
                      </a:r>
                      <a:endParaRPr lang="zh-TW" altLang="en-US" sz="1800" b="1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544644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/>
                        <a:t>100M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/>
                        <a:t>V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/>
                        <a:t>V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/>
                        <a:t>V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210070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/>
                        <a:t>1G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/>
                        <a:t>V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/>
                        <a:t>V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/>
                        <a:t>V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020990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/>
                        <a:t>2.5G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/>
                        <a:t>V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/>
                        <a:t>V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/>
                        <a:t>V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473024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/>
                        <a:t>5G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/>
                        <a:t>V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/>
                        <a:t>V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/>
                        <a:t>V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161599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/>
                        <a:t>10G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/>
                        <a:t>X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/>
                        <a:t>V(55m)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/>
                        <a:t>V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38353392"/>
                  </a:ext>
                </a:extLst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837065" y="5488627"/>
            <a:ext cx="19831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Note: QSW-2108M-2C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id="{B46A25AA-C43E-4D31-86A7-80FF09E49E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45109" y="2173423"/>
            <a:ext cx="5646891" cy="4127364"/>
          </a:xfrm>
          <a:prstGeom prst="rect">
            <a:avLst/>
          </a:prstGeom>
        </p:spPr>
      </p:pic>
      <p:sp>
        <p:nvSpPr>
          <p:cNvPr id="34" name="Shape 509">
            <a:extLst>
              <a:ext uri="{FF2B5EF4-FFF2-40B4-BE49-F238E27FC236}">
                <a16:creationId xmlns:a16="http://schemas.microsoft.com/office/drawing/2014/main" id="{F499A7FB-B708-43E3-A594-F0C62CFF5B98}"/>
              </a:ext>
            </a:extLst>
          </p:cNvPr>
          <p:cNvSpPr txBox="1"/>
          <p:nvPr/>
        </p:nvSpPr>
        <p:spPr>
          <a:xfrm>
            <a:off x="317797" y="1482346"/>
            <a:ext cx="10822400" cy="1143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457189"/>
            <a:r>
              <a:rPr lang="en-GB" sz="2400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原有網路線環境升級</a:t>
            </a:r>
            <a:r>
              <a:rPr lang="en-GB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！</a:t>
            </a:r>
            <a:endParaRPr sz="2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189"/>
            <a:r>
              <a:rPr lang="en-GB" sz="2400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</a:t>
            </a:r>
            <a:r>
              <a:rPr lang="en-GB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Multi-Gigabit NBASE-T </a:t>
            </a:r>
            <a:r>
              <a:rPr lang="en-GB" sz="2400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業界標準</a:t>
            </a:r>
            <a:endParaRPr sz="2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2" name="Shape 510">
            <a:extLst>
              <a:ext uri="{FF2B5EF4-FFF2-40B4-BE49-F238E27FC236}">
                <a16:creationId xmlns:a16="http://schemas.microsoft.com/office/drawing/2014/main" id="{8927D1B1-5E51-452D-AF66-FF4FBBAC35C0}"/>
              </a:ext>
            </a:extLst>
          </p:cNvPr>
          <p:cNvSpPr txBox="1"/>
          <p:nvPr/>
        </p:nvSpPr>
        <p:spPr>
          <a:xfrm>
            <a:off x="760396" y="2424554"/>
            <a:ext cx="7794949" cy="4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457200"/>
            <a:r>
              <a:rPr lang="en-GB" sz="1600" err="1">
                <a:solidFill>
                  <a:schemeClr val="bg1"/>
                </a:solidFill>
                <a:latin typeface="+mn-ea"/>
                <a:sym typeface="Calibri"/>
              </a:rPr>
              <a:t>無需重新部署網路環境，原有網路線直接升級為高於</a:t>
            </a:r>
            <a:r>
              <a:rPr lang="en-GB" sz="1600">
                <a:solidFill>
                  <a:schemeClr val="bg1"/>
                </a:solidFill>
                <a:latin typeface="+mn-ea"/>
                <a:sym typeface="Calibri"/>
              </a:rPr>
              <a:t> 1Gbps </a:t>
            </a:r>
            <a:r>
              <a:rPr lang="en-GB" sz="1600" err="1">
                <a:solidFill>
                  <a:schemeClr val="bg1"/>
                </a:solidFill>
                <a:latin typeface="+mn-ea"/>
                <a:sym typeface="Calibri"/>
              </a:rPr>
              <a:t>傳輸速率</a:t>
            </a:r>
            <a:endParaRPr sz="160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702554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>
                <a:latin typeface="微軟正黑體"/>
                <a:ea typeface="微軟正黑體"/>
              </a:rPr>
              <a:t>QSW-M2108</a:t>
            </a:r>
            <a:r>
              <a:rPr lang="zh-TW" altLang="en-US">
                <a:latin typeface="微軟正黑體"/>
                <a:ea typeface="微軟正黑體"/>
              </a:rPr>
              <a:t>硬體介紹</a:t>
            </a:r>
          </a:p>
        </p:txBody>
      </p:sp>
    </p:spTree>
    <p:extLst>
      <p:ext uri="{BB962C8B-B14F-4D97-AF65-F5344CB8AC3E}">
        <p14:creationId xmlns:p14="http://schemas.microsoft.com/office/powerpoint/2010/main" val="5314148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微軟正黑體"/>
                <a:ea typeface="微軟正黑體"/>
              </a:rPr>
              <a:t>QSW-M2108 2S/2C</a:t>
            </a:r>
            <a:r>
              <a:rPr lang="zh-TW" altLang="en-US">
                <a:latin typeface="微軟正黑體"/>
                <a:ea typeface="微軟正黑體"/>
              </a:rPr>
              <a:t>硬體規格比較</a:t>
            </a: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158222936"/>
              </p:ext>
            </p:extLst>
          </p:nvPr>
        </p:nvGraphicFramePr>
        <p:xfrm>
          <a:off x="307864" y="3410158"/>
          <a:ext cx="11496624" cy="25755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940774">
                  <a:extLst>
                    <a:ext uri="{9D8B030D-6E8A-4147-A177-3AD203B41FA5}">
                      <a16:colId xmlns:a16="http://schemas.microsoft.com/office/drawing/2014/main" val="2869850554"/>
                    </a:ext>
                  </a:extLst>
                </a:gridCol>
                <a:gridCol w="3770541">
                  <a:extLst>
                    <a:ext uri="{9D8B030D-6E8A-4147-A177-3AD203B41FA5}">
                      <a16:colId xmlns:a16="http://schemas.microsoft.com/office/drawing/2014/main" val="788495365"/>
                    </a:ext>
                  </a:extLst>
                </a:gridCol>
                <a:gridCol w="3785309">
                  <a:extLst>
                    <a:ext uri="{9D8B030D-6E8A-4147-A177-3AD203B41FA5}">
                      <a16:colId xmlns:a16="http://schemas.microsoft.com/office/drawing/2014/main" val="27031406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964909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>
                          <a:latin typeface="Arial"/>
                          <a:cs typeface="Arial"/>
                        </a:rPr>
                        <a:t>Number of Port</a:t>
                      </a:r>
                      <a:endParaRPr lang="zh-TW" altLang="en-US" b="1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/>
                          <a:cs typeface="Arial"/>
                        </a:rPr>
                        <a:t>10</a:t>
                      </a:r>
                      <a:endParaRPr lang="zh-TW" altLang="en-US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/>
                          <a:cs typeface="Arial"/>
                        </a:rPr>
                        <a:t>10</a:t>
                      </a:r>
                      <a:endParaRPr lang="zh-TW" altLang="en-US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55316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>
                          <a:latin typeface="Arial"/>
                          <a:cs typeface="Arial"/>
                        </a:rPr>
                        <a:t>2.5 GbE RJ45</a:t>
                      </a:r>
                      <a:endParaRPr lang="zh-TW" altLang="en-US" b="1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/>
                          <a:cs typeface="Arial"/>
                        </a:rPr>
                        <a:t>8</a:t>
                      </a:r>
                      <a:endParaRPr lang="zh-TW" altLang="en-US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/>
                          <a:cs typeface="Arial"/>
                        </a:rPr>
                        <a:t>8</a:t>
                      </a:r>
                      <a:endParaRPr lang="zh-TW" altLang="en-US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2571735"/>
                  </a:ext>
                </a:extLst>
              </a:tr>
              <a:tr h="123613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>
                          <a:latin typeface="Arial"/>
                          <a:cs typeface="Arial"/>
                        </a:rPr>
                        <a:t>10 GbE SFP+</a:t>
                      </a:r>
                      <a:endParaRPr lang="zh-TW" altLang="en-US" b="1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/>
                          <a:cs typeface="Arial"/>
                        </a:rPr>
                        <a:t>2</a:t>
                      </a:r>
                      <a:endParaRPr lang="zh-TW" altLang="en-US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/>
                          <a:cs typeface="Arial"/>
                        </a:rPr>
                        <a:t>-</a:t>
                      </a:r>
                      <a:endParaRPr lang="zh-TW" altLang="en-US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7481674"/>
                  </a:ext>
                </a:extLst>
              </a:tr>
              <a:tr h="242147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>
                          <a:latin typeface="Arial"/>
                          <a:cs typeface="Arial"/>
                        </a:rPr>
                        <a:t>10 GbE SFP+/RJ45 combo</a:t>
                      </a:r>
                      <a:endParaRPr lang="zh-TW" altLang="en-US" b="1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/>
                          <a:cs typeface="Arial"/>
                        </a:rPr>
                        <a:t>-</a:t>
                      </a:r>
                      <a:endParaRPr lang="zh-TW" altLang="en-US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/>
                          <a:cs typeface="Arial"/>
                        </a:rPr>
                        <a:t>2</a:t>
                      </a:r>
                      <a:endParaRPr lang="zh-TW" altLang="en-US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7883328"/>
                  </a:ext>
                </a:extLst>
              </a:tr>
              <a:tr h="180397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>
                          <a:latin typeface="Arial"/>
                          <a:cs typeface="Arial"/>
                        </a:rPr>
                        <a:t>Switch bandwidth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/>
                          <a:cs typeface="Arial"/>
                        </a:rPr>
                        <a:t>80Gbps</a:t>
                      </a:r>
                      <a:endParaRPr lang="zh-TW" altLang="en-US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/>
                          <a:cs typeface="Arial"/>
                        </a:rPr>
                        <a:t>80Gbps</a:t>
                      </a:r>
                      <a:endParaRPr lang="zh-TW" altLang="en-US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7491818"/>
                  </a:ext>
                </a:extLst>
              </a:tr>
              <a:tr h="180397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b="1">
                          <a:latin typeface="Arial"/>
                          <a:cs typeface="Arial"/>
                        </a:rPr>
                        <a:t>Fan design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err="1">
                          <a:latin typeface="Arial"/>
                          <a:cs typeface="Arial"/>
                        </a:rPr>
                        <a:t>Fanless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>
                          <a:latin typeface="Arial"/>
                          <a:cs typeface="Arial"/>
                        </a:rPr>
                        <a:t>With fan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04381929"/>
                  </a:ext>
                </a:extLst>
              </a:tr>
            </a:tbl>
          </a:graphicData>
        </a:graphic>
      </p:graphicFrame>
      <p:pic>
        <p:nvPicPr>
          <p:cNvPr id="3" name="圖片 4">
            <a:extLst>
              <a:ext uri="{FF2B5EF4-FFF2-40B4-BE49-F238E27FC236}">
                <a16:creationId xmlns:a16="http://schemas.microsoft.com/office/drawing/2014/main" id="{107D33BF-3CBE-4E3C-91F0-DED78D5128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2672" y="2912659"/>
            <a:ext cx="3612223" cy="763041"/>
          </a:xfrm>
          <a:prstGeom prst="rect">
            <a:avLst/>
          </a:prstGeom>
          <a:effectLst>
            <a:outerShdw blurRad="114300" dist="38100" dir="5400000" algn="t" rotWithShape="0">
              <a:prstClr val="black">
                <a:alpha val="25000"/>
              </a:prstClr>
            </a:outerShdw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3F69BE1E-FA65-4DC5-83B8-D9587BB501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7874" y="2914218"/>
            <a:ext cx="3656251" cy="744034"/>
          </a:xfrm>
          <a:prstGeom prst="rect">
            <a:avLst/>
          </a:prstGeom>
          <a:effectLst>
            <a:outerShdw blurRad="114300" dist="38100" dir="5400000" algn="t" rotWithShape="0">
              <a:prstClr val="black">
                <a:alpha val="25000"/>
              </a:prstClr>
            </a:outerShdw>
          </a:effectLst>
        </p:spPr>
      </p:pic>
      <p:grpSp>
        <p:nvGrpSpPr>
          <p:cNvPr id="9" name="群組 8">
            <a:extLst>
              <a:ext uri="{FF2B5EF4-FFF2-40B4-BE49-F238E27FC236}">
                <a16:creationId xmlns:a16="http://schemas.microsoft.com/office/drawing/2014/main" id="{315817EA-401B-4B0F-B4E9-57713729F300}"/>
              </a:ext>
            </a:extLst>
          </p:cNvPr>
          <p:cNvGrpSpPr/>
          <p:nvPr/>
        </p:nvGrpSpPr>
        <p:grpSpPr>
          <a:xfrm>
            <a:off x="4984016" y="1921217"/>
            <a:ext cx="2223968" cy="902580"/>
            <a:chOff x="4847698" y="1268213"/>
            <a:chExt cx="2223968" cy="902580"/>
          </a:xfrm>
        </p:grpSpPr>
        <p:sp>
          <p:nvSpPr>
            <p:cNvPr id="7" name="矩形: 圓角 6">
              <a:extLst>
                <a:ext uri="{FF2B5EF4-FFF2-40B4-BE49-F238E27FC236}">
                  <a16:creationId xmlns:a16="http://schemas.microsoft.com/office/drawing/2014/main" id="{35B5D63D-D99C-4B41-8C2C-3BACDBE1DD99}"/>
                </a:ext>
              </a:extLst>
            </p:cNvPr>
            <p:cNvSpPr/>
            <p:nvPr/>
          </p:nvSpPr>
          <p:spPr>
            <a:xfrm>
              <a:off x="4847698" y="1268213"/>
              <a:ext cx="2223968" cy="514637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等腰三角形 7">
              <a:extLst>
                <a:ext uri="{FF2B5EF4-FFF2-40B4-BE49-F238E27FC236}">
                  <a16:creationId xmlns:a16="http://schemas.microsoft.com/office/drawing/2014/main" id="{D80F1074-9C72-46D2-B08B-D61162E9C6C2}"/>
                </a:ext>
              </a:extLst>
            </p:cNvPr>
            <p:cNvSpPr/>
            <p:nvPr/>
          </p:nvSpPr>
          <p:spPr>
            <a:xfrm rot="10800000">
              <a:off x="5689489" y="1426759"/>
              <a:ext cx="615727" cy="744034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31E93C08-A1C2-4910-BCF7-A0AAD21C06FD}"/>
              </a:ext>
            </a:extLst>
          </p:cNvPr>
          <p:cNvSpPr txBox="1"/>
          <p:nvPr/>
        </p:nvSpPr>
        <p:spPr>
          <a:xfrm>
            <a:off x="4939216" y="2007450"/>
            <a:ext cx="2268768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="1">
                <a:latin typeface="Arial"/>
                <a:ea typeface="新細明體"/>
                <a:cs typeface="Arial"/>
              </a:rPr>
              <a:t>QSW-M2108-2S</a:t>
            </a:r>
            <a:endParaRPr kumimoji="0" lang="zh-TW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32075C0D-E71E-4BEF-A7F5-39FF01598879}"/>
              </a:ext>
            </a:extLst>
          </p:cNvPr>
          <p:cNvGrpSpPr/>
          <p:nvPr/>
        </p:nvGrpSpPr>
        <p:grpSpPr>
          <a:xfrm>
            <a:off x="9102369" y="1921217"/>
            <a:ext cx="2223968" cy="902580"/>
            <a:chOff x="4847698" y="1268213"/>
            <a:chExt cx="2223968" cy="902580"/>
          </a:xfrm>
        </p:grpSpPr>
        <p:sp>
          <p:nvSpPr>
            <p:cNvPr id="15" name="矩形: 圓角 14">
              <a:extLst>
                <a:ext uri="{FF2B5EF4-FFF2-40B4-BE49-F238E27FC236}">
                  <a16:creationId xmlns:a16="http://schemas.microsoft.com/office/drawing/2014/main" id="{62D588D6-5E12-4D1B-8F8E-D08CC880DD60}"/>
                </a:ext>
              </a:extLst>
            </p:cNvPr>
            <p:cNvSpPr/>
            <p:nvPr/>
          </p:nvSpPr>
          <p:spPr>
            <a:xfrm>
              <a:off x="4847698" y="1268213"/>
              <a:ext cx="2223968" cy="514637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等腰三角形 15">
              <a:extLst>
                <a:ext uri="{FF2B5EF4-FFF2-40B4-BE49-F238E27FC236}">
                  <a16:creationId xmlns:a16="http://schemas.microsoft.com/office/drawing/2014/main" id="{36900533-B615-45B4-9B4C-128D86992783}"/>
                </a:ext>
              </a:extLst>
            </p:cNvPr>
            <p:cNvSpPr/>
            <p:nvPr/>
          </p:nvSpPr>
          <p:spPr>
            <a:xfrm rot="10800000">
              <a:off x="5689489" y="1426759"/>
              <a:ext cx="615727" cy="744034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2D71068F-4C90-4EA8-A31D-9A126CCB5401}"/>
              </a:ext>
            </a:extLst>
          </p:cNvPr>
          <p:cNvSpPr txBox="1"/>
          <p:nvPr/>
        </p:nvSpPr>
        <p:spPr>
          <a:xfrm>
            <a:off x="9057569" y="2007450"/>
            <a:ext cx="2268768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="1">
                <a:latin typeface="Arial"/>
                <a:ea typeface="新細明體"/>
                <a:cs typeface="Arial"/>
              </a:rPr>
              <a:t>QSW-M2108-2C</a:t>
            </a:r>
            <a:endParaRPr kumimoji="0" lang="zh-TW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B5F4AA16-B1F9-40F4-91E9-1DB337F90ACB}"/>
              </a:ext>
            </a:extLst>
          </p:cNvPr>
          <p:cNvGrpSpPr/>
          <p:nvPr/>
        </p:nvGrpSpPr>
        <p:grpSpPr>
          <a:xfrm>
            <a:off x="4273615" y="1725977"/>
            <a:ext cx="872958" cy="872958"/>
            <a:chOff x="4218560" y="4491240"/>
            <a:chExt cx="1190390" cy="1190390"/>
          </a:xfrm>
        </p:grpSpPr>
        <p:sp>
          <p:nvSpPr>
            <p:cNvPr id="25" name="橢圓 24">
              <a:extLst>
                <a:ext uri="{FF2B5EF4-FFF2-40B4-BE49-F238E27FC236}">
                  <a16:creationId xmlns:a16="http://schemas.microsoft.com/office/drawing/2014/main" id="{50CEF5F5-CB25-4298-B6A1-E354A88A5704}"/>
                </a:ext>
              </a:extLst>
            </p:cNvPr>
            <p:cNvSpPr/>
            <p:nvPr/>
          </p:nvSpPr>
          <p:spPr>
            <a:xfrm>
              <a:off x="4291755" y="4564435"/>
              <a:ext cx="1044000" cy="1044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6" name="圖形 25">
              <a:extLst>
                <a:ext uri="{FF2B5EF4-FFF2-40B4-BE49-F238E27FC236}">
                  <a16:creationId xmlns:a16="http://schemas.microsoft.com/office/drawing/2014/main" id="{CEE177BF-7327-4385-A1EC-1F1412C3F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218560" y="4491240"/>
              <a:ext cx="1190390" cy="1190390"/>
            </a:xfrm>
            <a:prstGeom prst="rect">
              <a:avLst/>
            </a:prstGeom>
            <a:effectLst/>
          </p:spPr>
        </p:pic>
      </p:grp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E6BD72B3-86CC-4019-B958-7D4B7A0F076D}"/>
              </a:ext>
            </a:extLst>
          </p:cNvPr>
          <p:cNvGrpSpPr/>
          <p:nvPr/>
        </p:nvGrpSpPr>
        <p:grpSpPr>
          <a:xfrm>
            <a:off x="8389835" y="1724894"/>
            <a:ext cx="874800" cy="874800"/>
            <a:chOff x="10131050" y="3571504"/>
            <a:chExt cx="1191600" cy="1191600"/>
          </a:xfrm>
        </p:grpSpPr>
        <p:sp>
          <p:nvSpPr>
            <p:cNvPr id="37" name="橢圓 36">
              <a:extLst>
                <a:ext uri="{FF2B5EF4-FFF2-40B4-BE49-F238E27FC236}">
                  <a16:creationId xmlns:a16="http://schemas.microsoft.com/office/drawing/2014/main" id="{EEA90962-EE7F-435F-B6E6-56160924E64D}"/>
                </a:ext>
              </a:extLst>
            </p:cNvPr>
            <p:cNvSpPr/>
            <p:nvPr/>
          </p:nvSpPr>
          <p:spPr>
            <a:xfrm>
              <a:off x="10204981" y="3645304"/>
              <a:ext cx="1044000" cy="1044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38" name="圖形 37">
              <a:extLst>
                <a:ext uri="{FF2B5EF4-FFF2-40B4-BE49-F238E27FC236}">
                  <a16:creationId xmlns:a16="http://schemas.microsoft.com/office/drawing/2014/main" id="{1B52665D-2588-416F-A2F0-34102D0DD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131050" y="3571504"/>
              <a:ext cx="1191600" cy="1191600"/>
            </a:xfrm>
            <a:prstGeom prst="rect">
              <a:avLst/>
            </a:prstGeom>
          </p:spPr>
        </p:pic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5245320A-BA12-4FEE-BF58-E72FCF6EB8A2}"/>
              </a:ext>
            </a:extLst>
          </p:cNvPr>
          <p:cNvGrpSpPr/>
          <p:nvPr/>
        </p:nvGrpSpPr>
        <p:grpSpPr>
          <a:xfrm>
            <a:off x="3429691" y="1724894"/>
            <a:ext cx="874800" cy="874800"/>
            <a:chOff x="3429691" y="1724894"/>
            <a:chExt cx="874800" cy="874800"/>
          </a:xfrm>
        </p:grpSpPr>
        <p:sp>
          <p:nvSpPr>
            <p:cNvPr id="28" name="橢圓 27">
              <a:extLst>
                <a:ext uri="{FF2B5EF4-FFF2-40B4-BE49-F238E27FC236}">
                  <a16:creationId xmlns:a16="http://schemas.microsoft.com/office/drawing/2014/main" id="{66CABEE4-C4DE-4610-9FDD-A6AD5645F42B}"/>
                </a:ext>
              </a:extLst>
            </p:cNvPr>
            <p:cNvSpPr/>
            <p:nvPr/>
          </p:nvSpPr>
          <p:spPr>
            <a:xfrm>
              <a:off x="3485057" y="1779492"/>
              <a:ext cx="765604" cy="76560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5" name="圖形 4">
              <a:extLst>
                <a:ext uri="{FF2B5EF4-FFF2-40B4-BE49-F238E27FC236}">
                  <a16:creationId xmlns:a16="http://schemas.microsoft.com/office/drawing/2014/main" id="{49679718-AC64-41B3-B58A-DF5B25D35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429691" y="1724894"/>
              <a:ext cx="874800" cy="874800"/>
            </a:xfrm>
            <a:prstGeom prst="rect">
              <a:avLst/>
            </a:prstGeom>
          </p:spPr>
        </p:pic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C7E23493-43FD-44E6-AFD8-311018C2AF14}"/>
              </a:ext>
            </a:extLst>
          </p:cNvPr>
          <p:cNvGrpSpPr/>
          <p:nvPr/>
        </p:nvGrpSpPr>
        <p:grpSpPr>
          <a:xfrm>
            <a:off x="7546633" y="1724894"/>
            <a:ext cx="874800" cy="874800"/>
            <a:chOff x="7546633" y="1724894"/>
            <a:chExt cx="874800" cy="874800"/>
          </a:xfrm>
        </p:grpSpPr>
        <p:sp>
          <p:nvSpPr>
            <p:cNvPr id="34" name="橢圓 33">
              <a:extLst>
                <a:ext uri="{FF2B5EF4-FFF2-40B4-BE49-F238E27FC236}">
                  <a16:creationId xmlns:a16="http://schemas.microsoft.com/office/drawing/2014/main" id="{A9A0C88F-65B6-4679-9298-338DC0F5C339}"/>
                </a:ext>
              </a:extLst>
            </p:cNvPr>
            <p:cNvSpPr/>
            <p:nvPr/>
          </p:nvSpPr>
          <p:spPr>
            <a:xfrm>
              <a:off x="7603119" y="1779492"/>
              <a:ext cx="765604" cy="76560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39" name="圖形 38">
              <a:extLst>
                <a:ext uri="{FF2B5EF4-FFF2-40B4-BE49-F238E27FC236}">
                  <a16:creationId xmlns:a16="http://schemas.microsoft.com/office/drawing/2014/main" id="{CD26D624-1BC8-46AA-A111-0474822C128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546633" y="1724894"/>
              <a:ext cx="874800" cy="874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794628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微軟正黑體"/>
                <a:ea typeface="微軟正黑體"/>
              </a:rPr>
              <a:t>QSW-M2108-2S</a:t>
            </a:r>
            <a:r>
              <a:rPr lang="zh-TW" altLang="en-US">
                <a:latin typeface="微軟正黑體"/>
                <a:ea typeface="微軟正黑體"/>
              </a:rPr>
              <a:t> 網路埠配置介紹</a:t>
            </a:r>
          </a:p>
        </p:txBody>
      </p:sp>
      <p:pic>
        <p:nvPicPr>
          <p:cNvPr id="5" name="圖片 5">
            <a:extLst>
              <a:ext uri="{FF2B5EF4-FFF2-40B4-BE49-F238E27FC236}">
                <a16:creationId xmlns:a16="http://schemas.microsoft.com/office/drawing/2014/main" id="{72E53F8A-ECE7-48C8-BB54-EF02A3D1193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5594" y="3965774"/>
            <a:ext cx="9800811" cy="1994429"/>
          </a:xfrm>
          <a:effectLst>
            <a:outerShdw blurRad="114300" dist="38100" dir="5400000" algn="t" rotWithShape="0">
              <a:prstClr val="black">
                <a:alpha val="25000"/>
              </a:prstClr>
            </a:outerShdw>
          </a:effec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13B2A4E5-45C6-4698-B4C5-AA22F94707BC}"/>
              </a:ext>
            </a:extLst>
          </p:cNvPr>
          <p:cNvSpPr txBox="1"/>
          <p:nvPr/>
        </p:nvSpPr>
        <p:spPr>
          <a:xfrm>
            <a:off x="8455687" y="2937783"/>
            <a:ext cx="332661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2個10GbE SFP+ 網路埠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AF177A0E-A82E-4853-80CB-65DFAF820B86}"/>
              </a:ext>
            </a:extLst>
          </p:cNvPr>
          <p:cNvSpPr txBox="1"/>
          <p:nvPr/>
        </p:nvSpPr>
        <p:spPr>
          <a:xfrm>
            <a:off x="3741954" y="2937783"/>
            <a:ext cx="332661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8個2.5GbE RJ45網路埠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2AC283-9A57-43A3-91C1-7CAD8DF2AFB9}"/>
              </a:ext>
            </a:extLst>
          </p:cNvPr>
          <p:cNvSpPr txBox="1"/>
          <p:nvPr/>
        </p:nvSpPr>
        <p:spPr>
          <a:xfrm>
            <a:off x="2207861" y="2930727"/>
            <a:ext cx="119469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管理埠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79B36E42-86F7-4AC8-B2EF-E3601405BA42}"/>
              </a:ext>
            </a:extLst>
          </p:cNvPr>
          <p:cNvSpPr/>
          <p:nvPr/>
        </p:nvSpPr>
        <p:spPr>
          <a:xfrm>
            <a:off x="2657772" y="4613842"/>
            <a:ext cx="2118537" cy="1116236"/>
          </a:xfrm>
          <a:prstGeom prst="rect">
            <a:avLst/>
          </a:prstGeom>
          <a:noFill/>
          <a:ln w="28575">
            <a:solidFill>
              <a:srgbClr val="DACC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AC4EFA53-9233-434F-830B-9C8274C9E754}"/>
              </a:ext>
            </a:extLst>
          </p:cNvPr>
          <p:cNvGrpSpPr/>
          <p:nvPr/>
        </p:nvGrpSpPr>
        <p:grpSpPr>
          <a:xfrm>
            <a:off x="2086575" y="3115393"/>
            <a:ext cx="6277871" cy="1915318"/>
            <a:chOff x="2086575" y="3694190"/>
            <a:chExt cx="6277871" cy="1336521"/>
          </a:xfrm>
        </p:grpSpPr>
        <p:cxnSp>
          <p:nvCxnSpPr>
            <p:cNvPr id="10" name="直線單箭頭接點 9">
              <a:extLst>
                <a:ext uri="{FF2B5EF4-FFF2-40B4-BE49-F238E27FC236}">
                  <a16:creationId xmlns:a16="http://schemas.microsoft.com/office/drawing/2014/main" id="{D7544EB5-FD0D-416A-A5B4-990B915AB1FE}"/>
                </a:ext>
              </a:extLst>
            </p:cNvPr>
            <p:cNvCxnSpPr>
              <a:cxnSpLocks/>
            </p:cNvCxnSpPr>
            <p:nvPr/>
          </p:nvCxnSpPr>
          <p:spPr>
            <a:xfrm>
              <a:off x="3650712" y="3694190"/>
              <a:ext cx="0" cy="1045627"/>
            </a:xfrm>
            <a:prstGeom prst="straightConnector1">
              <a:avLst/>
            </a:prstGeom>
            <a:ln w="38100">
              <a:solidFill>
                <a:srgbClr val="DACC1B"/>
              </a:solidFill>
              <a:headEnd type="oval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單箭頭接點 27">
              <a:extLst>
                <a:ext uri="{FF2B5EF4-FFF2-40B4-BE49-F238E27FC236}">
                  <a16:creationId xmlns:a16="http://schemas.microsoft.com/office/drawing/2014/main" id="{73F8346C-5108-45ED-8AE3-E879A84CC59D}"/>
                </a:ext>
              </a:extLst>
            </p:cNvPr>
            <p:cNvCxnSpPr>
              <a:cxnSpLocks/>
            </p:cNvCxnSpPr>
            <p:nvPr/>
          </p:nvCxnSpPr>
          <p:spPr>
            <a:xfrm>
              <a:off x="2086575" y="3694190"/>
              <a:ext cx="0" cy="1336521"/>
            </a:xfrm>
            <a:prstGeom prst="straightConnector1">
              <a:avLst/>
            </a:prstGeom>
            <a:ln w="38100">
              <a:solidFill>
                <a:srgbClr val="DACC1B"/>
              </a:solidFill>
              <a:headEnd type="oval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單箭頭接點 33">
              <a:extLst>
                <a:ext uri="{FF2B5EF4-FFF2-40B4-BE49-F238E27FC236}">
                  <a16:creationId xmlns:a16="http://schemas.microsoft.com/office/drawing/2014/main" id="{832F648B-7B3E-4AA7-A7C8-EAC2309E460C}"/>
                </a:ext>
              </a:extLst>
            </p:cNvPr>
            <p:cNvCxnSpPr>
              <a:cxnSpLocks/>
            </p:cNvCxnSpPr>
            <p:nvPr/>
          </p:nvCxnSpPr>
          <p:spPr>
            <a:xfrm>
              <a:off x="8364446" y="3694190"/>
              <a:ext cx="0" cy="1045627"/>
            </a:xfrm>
            <a:prstGeom prst="straightConnector1">
              <a:avLst/>
            </a:prstGeom>
            <a:ln w="38100">
              <a:solidFill>
                <a:srgbClr val="DACC1B"/>
              </a:solidFill>
              <a:headEnd type="oval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矩形 34">
            <a:extLst>
              <a:ext uri="{FF2B5EF4-FFF2-40B4-BE49-F238E27FC236}">
                <a16:creationId xmlns:a16="http://schemas.microsoft.com/office/drawing/2014/main" id="{134F504F-0022-4195-AD33-0483772AF524}"/>
              </a:ext>
            </a:extLst>
          </p:cNvPr>
          <p:cNvSpPr/>
          <p:nvPr/>
        </p:nvSpPr>
        <p:spPr>
          <a:xfrm>
            <a:off x="7389886" y="4613842"/>
            <a:ext cx="2118537" cy="1116236"/>
          </a:xfrm>
          <a:prstGeom prst="rect">
            <a:avLst/>
          </a:prstGeom>
          <a:noFill/>
          <a:ln w="28575">
            <a:solidFill>
              <a:srgbClr val="DACC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78195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4">
            <a:extLst>
              <a:ext uri="{FF2B5EF4-FFF2-40B4-BE49-F238E27FC236}">
                <a16:creationId xmlns:a16="http://schemas.microsoft.com/office/drawing/2014/main" id="{6C2E5EE8-67B2-4EA7-B941-90142D6C41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9709" y="3952498"/>
            <a:ext cx="9828000" cy="2076054"/>
          </a:xfrm>
          <a:prstGeom prst="rect">
            <a:avLst/>
          </a:prstGeom>
          <a:effectLst>
            <a:outerShdw blurRad="114300" dist="38100" dir="5400000" algn="t" rotWithShape="0">
              <a:prstClr val="black">
                <a:alpha val="25000"/>
              </a:prst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微軟正黑體"/>
                <a:ea typeface="微軟正黑體"/>
              </a:rPr>
              <a:t>QSW-M2108-2C </a:t>
            </a:r>
            <a:r>
              <a:rPr lang="zh-TW" altLang="en-US">
                <a:latin typeface="微軟正黑體"/>
                <a:ea typeface="微軟正黑體"/>
              </a:rPr>
              <a:t>網路埠配置介紹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4B0101D9-DC5F-46E5-BB1A-AC8D756ACE9B}"/>
              </a:ext>
            </a:extLst>
          </p:cNvPr>
          <p:cNvSpPr txBox="1"/>
          <p:nvPr/>
        </p:nvSpPr>
        <p:spPr>
          <a:xfrm>
            <a:off x="8959657" y="2935322"/>
            <a:ext cx="259669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>
              <a:defRPr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2個10GbE SFP+ /RJ45 combo 網路埠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8ADA7024-5CAD-48DC-A959-52724208CC75}"/>
              </a:ext>
            </a:extLst>
          </p:cNvPr>
          <p:cNvSpPr txBox="1"/>
          <p:nvPr/>
        </p:nvSpPr>
        <p:spPr>
          <a:xfrm>
            <a:off x="3827555" y="2935322"/>
            <a:ext cx="332661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8個2.5GbE RJ45網路埠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ECD087D0-9B68-4E70-A42B-BA8AD88C9D90}"/>
              </a:ext>
            </a:extLst>
          </p:cNvPr>
          <p:cNvSpPr txBox="1"/>
          <p:nvPr/>
        </p:nvSpPr>
        <p:spPr>
          <a:xfrm>
            <a:off x="2207861" y="2935322"/>
            <a:ext cx="119469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管理埠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009C47ED-8870-4D01-9AB7-3FEF8AD195B4}"/>
              </a:ext>
            </a:extLst>
          </p:cNvPr>
          <p:cNvSpPr/>
          <p:nvPr/>
        </p:nvSpPr>
        <p:spPr>
          <a:xfrm>
            <a:off x="2657772" y="4618437"/>
            <a:ext cx="2118537" cy="1116236"/>
          </a:xfrm>
          <a:prstGeom prst="rect">
            <a:avLst/>
          </a:prstGeom>
          <a:noFill/>
          <a:ln w="28575">
            <a:solidFill>
              <a:srgbClr val="DACC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D730AF91-A441-426D-9ACF-6E064020C679}"/>
              </a:ext>
            </a:extLst>
          </p:cNvPr>
          <p:cNvCxnSpPr>
            <a:cxnSpLocks/>
          </p:cNvCxnSpPr>
          <p:nvPr/>
        </p:nvCxnSpPr>
        <p:spPr>
          <a:xfrm>
            <a:off x="3650712" y="3119988"/>
            <a:ext cx="0" cy="1498449"/>
          </a:xfrm>
          <a:prstGeom prst="straightConnector1">
            <a:avLst/>
          </a:prstGeom>
          <a:ln w="38100">
            <a:solidFill>
              <a:srgbClr val="DACC1B"/>
            </a:solidFill>
            <a:headEnd type="oval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BED633E6-8DCB-4566-A0ED-81B40483ACCA}"/>
              </a:ext>
            </a:extLst>
          </p:cNvPr>
          <p:cNvCxnSpPr>
            <a:cxnSpLocks/>
          </p:cNvCxnSpPr>
          <p:nvPr/>
        </p:nvCxnSpPr>
        <p:spPr>
          <a:xfrm>
            <a:off x="2086575" y="3119988"/>
            <a:ext cx="0" cy="1915318"/>
          </a:xfrm>
          <a:prstGeom prst="straightConnector1">
            <a:avLst/>
          </a:prstGeom>
          <a:ln w="38100">
            <a:solidFill>
              <a:srgbClr val="DACC1B"/>
            </a:solidFill>
            <a:headEnd type="oval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3453D614-A1A0-46DC-B9FD-9F08725C8EB1}"/>
              </a:ext>
            </a:extLst>
          </p:cNvPr>
          <p:cNvCxnSpPr>
            <a:cxnSpLocks/>
          </p:cNvCxnSpPr>
          <p:nvPr/>
        </p:nvCxnSpPr>
        <p:spPr>
          <a:xfrm>
            <a:off x="8823944" y="3119988"/>
            <a:ext cx="0" cy="1498449"/>
          </a:xfrm>
          <a:prstGeom prst="straightConnector1">
            <a:avLst/>
          </a:prstGeom>
          <a:ln w="38100">
            <a:solidFill>
              <a:srgbClr val="DACC1B"/>
            </a:solidFill>
            <a:headEnd type="oval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>
            <a:extLst>
              <a:ext uri="{FF2B5EF4-FFF2-40B4-BE49-F238E27FC236}">
                <a16:creationId xmlns:a16="http://schemas.microsoft.com/office/drawing/2014/main" id="{1D2ABAE2-D814-46DC-AE3F-A79DEA886FE4}"/>
              </a:ext>
            </a:extLst>
          </p:cNvPr>
          <p:cNvSpPr/>
          <p:nvPr/>
        </p:nvSpPr>
        <p:spPr>
          <a:xfrm>
            <a:off x="7535759" y="4618437"/>
            <a:ext cx="2550211" cy="1116236"/>
          </a:xfrm>
          <a:prstGeom prst="rect">
            <a:avLst/>
          </a:prstGeom>
          <a:noFill/>
          <a:ln w="28575">
            <a:solidFill>
              <a:srgbClr val="DACC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18481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FD11DE7D-D26F-4D85-819C-9647A910BE91}"/>
              </a:ext>
            </a:extLst>
          </p:cNvPr>
          <p:cNvSpPr/>
          <p:nvPr/>
        </p:nvSpPr>
        <p:spPr>
          <a:xfrm>
            <a:off x="681040" y="1689248"/>
            <a:ext cx="3344527" cy="4243516"/>
          </a:xfrm>
          <a:prstGeom prst="roundRect">
            <a:avLst>
              <a:gd name="adj" fmla="val 6368"/>
            </a:avLst>
          </a:prstGeom>
          <a:solidFill>
            <a:schemeClr val="bg2">
              <a:lumMod val="25000"/>
              <a:alpha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0A9B85A4-4A29-4589-BBC7-625C62CFD7CC}"/>
              </a:ext>
            </a:extLst>
          </p:cNvPr>
          <p:cNvSpPr/>
          <p:nvPr/>
        </p:nvSpPr>
        <p:spPr>
          <a:xfrm>
            <a:off x="4441982" y="1689248"/>
            <a:ext cx="3344527" cy="4243516"/>
          </a:xfrm>
          <a:prstGeom prst="roundRect">
            <a:avLst>
              <a:gd name="adj" fmla="val 6368"/>
            </a:avLst>
          </a:prstGeom>
          <a:solidFill>
            <a:schemeClr val="bg2">
              <a:lumMod val="25000"/>
              <a:alpha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638FF98B-8846-44D5-B7CE-B7B42883A034}"/>
              </a:ext>
            </a:extLst>
          </p:cNvPr>
          <p:cNvSpPr/>
          <p:nvPr/>
        </p:nvSpPr>
        <p:spPr>
          <a:xfrm>
            <a:off x="8200910" y="1689248"/>
            <a:ext cx="3344527" cy="4243516"/>
          </a:xfrm>
          <a:prstGeom prst="roundRect">
            <a:avLst>
              <a:gd name="adj" fmla="val 6368"/>
            </a:avLst>
          </a:prstGeom>
          <a:solidFill>
            <a:schemeClr val="bg2">
              <a:lumMod val="25000"/>
              <a:alpha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zh-TW" altLang="en-US"/>
              <a:t>硬體優勢與價值</a:t>
            </a:r>
            <a:endParaRPr lang="en-US" altLang="zh-TW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578" y="2702288"/>
            <a:ext cx="3200400" cy="2402434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1431" y="2702288"/>
            <a:ext cx="3204667" cy="240243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4415" y="2709131"/>
            <a:ext cx="3202208" cy="2401200"/>
          </a:xfrm>
          <a:prstGeom prst="rect">
            <a:avLst/>
          </a:prstGeom>
        </p:spPr>
      </p:pic>
      <p:grpSp>
        <p:nvGrpSpPr>
          <p:cNvPr id="15" name="群組 14">
            <a:extLst>
              <a:ext uri="{FF2B5EF4-FFF2-40B4-BE49-F238E27FC236}">
                <a16:creationId xmlns:a16="http://schemas.microsoft.com/office/drawing/2014/main" id="{AA0CD8C6-6AF2-46E2-9269-2EEDDE1FF192}"/>
              </a:ext>
            </a:extLst>
          </p:cNvPr>
          <p:cNvGrpSpPr/>
          <p:nvPr/>
        </p:nvGrpSpPr>
        <p:grpSpPr>
          <a:xfrm>
            <a:off x="817033" y="1449954"/>
            <a:ext cx="3081867" cy="902580"/>
            <a:chOff x="4452615" y="1268213"/>
            <a:chExt cx="3081867" cy="902580"/>
          </a:xfrm>
        </p:grpSpPr>
        <p:sp>
          <p:nvSpPr>
            <p:cNvPr id="19" name="矩形: 圓角 18">
              <a:extLst>
                <a:ext uri="{FF2B5EF4-FFF2-40B4-BE49-F238E27FC236}">
                  <a16:creationId xmlns:a16="http://schemas.microsoft.com/office/drawing/2014/main" id="{187E6999-DEE1-4403-BFA9-DC58970D719F}"/>
                </a:ext>
              </a:extLst>
            </p:cNvPr>
            <p:cNvSpPr/>
            <p:nvPr/>
          </p:nvSpPr>
          <p:spPr>
            <a:xfrm>
              <a:off x="4452615" y="1268213"/>
              <a:ext cx="3081867" cy="666713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等腰三角形 19">
              <a:extLst>
                <a:ext uri="{FF2B5EF4-FFF2-40B4-BE49-F238E27FC236}">
                  <a16:creationId xmlns:a16="http://schemas.microsoft.com/office/drawing/2014/main" id="{E1F569F4-BB0A-4DF7-8B44-531866A62FF6}"/>
                </a:ext>
              </a:extLst>
            </p:cNvPr>
            <p:cNvSpPr/>
            <p:nvPr/>
          </p:nvSpPr>
          <p:spPr>
            <a:xfrm rot="10800000">
              <a:off x="5689489" y="1426759"/>
              <a:ext cx="615727" cy="744034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05F5E112-E4B8-4BC9-BCF2-3FEEBB745091}"/>
              </a:ext>
            </a:extLst>
          </p:cNvPr>
          <p:cNvSpPr txBox="1"/>
          <p:nvPr/>
        </p:nvSpPr>
        <p:spPr>
          <a:xfrm>
            <a:off x="840204" y="1580407"/>
            <a:ext cx="30818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0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PWM </a:t>
            </a:r>
            <a:r>
              <a:rPr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雙滾珠軸承風扇</a:t>
            </a:r>
          </a:p>
        </p:txBody>
      </p: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BE55798F-3CB9-466A-B8B8-805E520DC7A3}"/>
              </a:ext>
            </a:extLst>
          </p:cNvPr>
          <p:cNvGrpSpPr/>
          <p:nvPr/>
        </p:nvGrpSpPr>
        <p:grpSpPr>
          <a:xfrm>
            <a:off x="4555066" y="1449954"/>
            <a:ext cx="3081867" cy="902580"/>
            <a:chOff x="4452615" y="1268213"/>
            <a:chExt cx="3081867" cy="902580"/>
          </a:xfrm>
        </p:grpSpPr>
        <p:sp>
          <p:nvSpPr>
            <p:cNvPr id="23" name="矩形: 圓角 22">
              <a:extLst>
                <a:ext uri="{FF2B5EF4-FFF2-40B4-BE49-F238E27FC236}">
                  <a16:creationId xmlns:a16="http://schemas.microsoft.com/office/drawing/2014/main" id="{381542E9-A237-459B-9FE6-DE1A8BBEDEE1}"/>
                </a:ext>
              </a:extLst>
            </p:cNvPr>
            <p:cNvSpPr/>
            <p:nvPr/>
          </p:nvSpPr>
          <p:spPr>
            <a:xfrm>
              <a:off x="4452615" y="1268213"/>
              <a:ext cx="3081867" cy="666713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4" name="等腰三角形 23">
              <a:extLst>
                <a:ext uri="{FF2B5EF4-FFF2-40B4-BE49-F238E27FC236}">
                  <a16:creationId xmlns:a16="http://schemas.microsoft.com/office/drawing/2014/main" id="{8973E665-8829-41FF-A3FE-95741F86687A}"/>
                </a:ext>
              </a:extLst>
            </p:cNvPr>
            <p:cNvSpPr/>
            <p:nvPr/>
          </p:nvSpPr>
          <p:spPr>
            <a:xfrm rot="10800000">
              <a:off x="5689489" y="1426759"/>
              <a:ext cx="615727" cy="744034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CA1859BD-17DA-4D69-950D-4F8888A06A42}"/>
              </a:ext>
            </a:extLst>
          </p:cNvPr>
          <p:cNvSpPr txBox="1"/>
          <p:nvPr/>
        </p:nvSpPr>
        <p:spPr>
          <a:xfrm>
            <a:off x="4578237" y="1580407"/>
            <a:ext cx="30818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大面積、全覆蓋散熱片</a:t>
            </a:r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53ABAAED-635F-451D-8AF4-08250417612D}"/>
              </a:ext>
            </a:extLst>
          </p:cNvPr>
          <p:cNvGrpSpPr/>
          <p:nvPr/>
        </p:nvGrpSpPr>
        <p:grpSpPr>
          <a:xfrm>
            <a:off x="8316270" y="1449954"/>
            <a:ext cx="3081867" cy="902580"/>
            <a:chOff x="4452615" y="1268213"/>
            <a:chExt cx="3081867" cy="902580"/>
          </a:xfrm>
        </p:grpSpPr>
        <p:sp>
          <p:nvSpPr>
            <p:cNvPr id="27" name="矩形: 圓角 26">
              <a:extLst>
                <a:ext uri="{FF2B5EF4-FFF2-40B4-BE49-F238E27FC236}">
                  <a16:creationId xmlns:a16="http://schemas.microsoft.com/office/drawing/2014/main" id="{5F60F7E2-DAD6-44A6-AD01-F388B068A34D}"/>
                </a:ext>
              </a:extLst>
            </p:cNvPr>
            <p:cNvSpPr/>
            <p:nvPr/>
          </p:nvSpPr>
          <p:spPr>
            <a:xfrm>
              <a:off x="4452615" y="1268213"/>
              <a:ext cx="3081867" cy="666713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8" name="等腰三角形 27">
              <a:extLst>
                <a:ext uri="{FF2B5EF4-FFF2-40B4-BE49-F238E27FC236}">
                  <a16:creationId xmlns:a16="http://schemas.microsoft.com/office/drawing/2014/main" id="{523F03F2-A458-4143-8A6A-4A3178BEDCEF}"/>
                </a:ext>
              </a:extLst>
            </p:cNvPr>
            <p:cNvSpPr/>
            <p:nvPr/>
          </p:nvSpPr>
          <p:spPr>
            <a:xfrm rot="10800000">
              <a:off x="5689489" y="1426759"/>
              <a:ext cx="615727" cy="744034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8296BDA8-5646-416F-B3AF-F1C1B725C0EB}"/>
              </a:ext>
            </a:extLst>
          </p:cNvPr>
          <p:cNvSpPr txBox="1"/>
          <p:nvPr/>
        </p:nvSpPr>
        <p:spPr>
          <a:xfrm>
            <a:off x="8339441" y="1580407"/>
            <a:ext cx="30818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固態電容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884CE0B-1160-4CB9-9B00-EA2102943877}"/>
              </a:ext>
            </a:extLst>
          </p:cNvPr>
          <p:cNvSpPr txBox="1"/>
          <p:nvPr/>
        </p:nvSpPr>
        <p:spPr>
          <a:xfrm>
            <a:off x="753035" y="5145741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4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Note: QSW-M2108-2C only</a:t>
            </a:r>
            <a:endParaRPr lang="zh-TW" sz="1400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0575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zh-TW" altLang="en-US" sz="4500"/>
              <a:t>硬體優勢與價值：洗鍊設計與配色</a:t>
            </a:r>
            <a:endParaRPr lang="zh-TW" altLang="en-US" sz="4500">
              <a:latin typeface="+mj-ea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80774" y="2154581"/>
            <a:ext cx="10642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以兩種表面處理凸顯純白機身的層次感、巧妙分野 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2.5GbE 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與 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10GbE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 介面。</a:t>
            </a:r>
            <a:endParaRPr lang="en-US" altLang="zh-TW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搭配墨綠色造型電源接頭，不只為辦公空間帶來 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2.5/10GbE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 靈活搭配也帶來體現功能與美感的設計 ！</a:t>
            </a:r>
          </a:p>
        </p:txBody>
      </p:sp>
      <p:pic>
        <p:nvPicPr>
          <p:cNvPr id="4" name="圖片 4">
            <a:extLst>
              <a:ext uri="{FF2B5EF4-FFF2-40B4-BE49-F238E27FC236}">
                <a16:creationId xmlns:a16="http://schemas.microsoft.com/office/drawing/2014/main" id="{04BBA362-5C0C-4EB9-A79D-06BFEC2D83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5158" y="4041775"/>
            <a:ext cx="8726036" cy="2398577"/>
          </a:xfrm>
          <a:prstGeom prst="rect">
            <a:avLst/>
          </a:prstGeom>
          <a:effectLst>
            <a:outerShdw blurRad="114300" dist="38100" dir="5400000" algn="t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2427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2094358" y="5770189"/>
            <a:ext cx="6015774" cy="466970"/>
          </a:xfrm>
        </p:spPr>
        <p:txBody>
          <a:bodyPr>
            <a:noAutofit/>
          </a:bodyPr>
          <a:lstStyle/>
          <a:p>
            <a:r>
              <a:rPr lang="zh-TW" altLang="en-US">
                <a:latin typeface="微軟正黑體"/>
                <a:ea typeface="微軟正黑體"/>
              </a:rPr>
              <a:t>小型企業布</a:t>
            </a:r>
            <a:r>
              <a:rPr lang="zh-TW">
                <a:latin typeface="Microsoft JhengHei"/>
                <a:ea typeface="Microsoft JhengHei"/>
              </a:rPr>
              <a:t>建</a:t>
            </a:r>
            <a:r>
              <a:rPr lang="zh-TW" altLang="en-US">
                <a:latin typeface="微軟正黑體"/>
                <a:ea typeface="微軟正黑體"/>
              </a:rPr>
              <a:t>高速網路到底碰到什麼問題？</a:t>
            </a:r>
          </a:p>
        </p:txBody>
      </p:sp>
    </p:spTree>
    <p:extLst>
      <p:ext uri="{BB962C8B-B14F-4D97-AF65-F5344CB8AC3E}">
        <p14:creationId xmlns:p14="http://schemas.microsoft.com/office/powerpoint/2010/main" val="19384854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/>
              <a:t>QSW-M2108</a:t>
            </a:r>
            <a:r>
              <a:rPr lang="zh-TW" altLang="en-US"/>
              <a:t>軟體介紹</a:t>
            </a:r>
          </a:p>
        </p:txBody>
      </p:sp>
    </p:spTree>
    <p:extLst>
      <p:ext uri="{BB962C8B-B14F-4D97-AF65-F5344CB8AC3E}">
        <p14:creationId xmlns:p14="http://schemas.microsoft.com/office/powerpoint/2010/main" val="7075877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簡單明瞭的介面設計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4294967295"/>
          </p:nvPr>
        </p:nvSpPr>
        <p:spPr>
          <a:xfrm>
            <a:off x="466009" y="1278636"/>
            <a:ext cx="10515600" cy="4470993"/>
          </a:xfrm>
        </p:spPr>
        <p:txBody>
          <a:bodyPr/>
          <a:lstStyle/>
          <a:p>
            <a:pPr lvl="0">
              <a:buSzPct val="70000"/>
              <a:buFont typeface="Wingdings" panose="05000000000000000000" pitchFamily="2" charset="2"/>
              <a:buChar char="n"/>
            </a:pPr>
            <a:r>
              <a:rPr lang="zh-TW" altLang="en-US" b="1"/>
              <a:t>簡潔、圖像化</a:t>
            </a:r>
            <a:endParaRPr lang="en-US" altLang="zh-TW" b="1"/>
          </a:p>
          <a:p>
            <a:pPr lvl="0">
              <a:buSzPct val="70000"/>
              <a:buFont typeface="Wingdings" panose="05000000000000000000" pitchFamily="2" charset="2"/>
              <a:buChar char="n"/>
            </a:pPr>
            <a:r>
              <a:rPr lang="zh-TW" altLang="en-US" b="1"/>
              <a:t>設定引導</a:t>
            </a: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470E2A98-AD10-4828-9779-B22FE5A34BAB}"/>
              </a:ext>
            </a:extLst>
          </p:cNvPr>
          <p:cNvGrpSpPr/>
          <p:nvPr/>
        </p:nvGrpSpPr>
        <p:grpSpPr>
          <a:xfrm>
            <a:off x="433725" y="2403172"/>
            <a:ext cx="11448474" cy="3953600"/>
            <a:chOff x="807948" y="2773359"/>
            <a:chExt cx="10576104" cy="3652337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7948" y="2773359"/>
              <a:ext cx="4714819" cy="2141313"/>
            </a:xfrm>
            <a:prstGeom prst="roundRect">
              <a:avLst>
                <a:gd name="adj" fmla="val 4857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57167" y="3377208"/>
              <a:ext cx="4743831" cy="2141313"/>
            </a:xfrm>
            <a:prstGeom prst="roundRect">
              <a:avLst>
                <a:gd name="adj" fmla="val 4857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69237" y="4284384"/>
              <a:ext cx="4714815" cy="2141312"/>
            </a:xfrm>
            <a:prstGeom prst="roundRect">
              <a:avLst>
                <a:gd name="adj" fmla="val 4857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5933936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流程圖: 接點 128">
            <a:extLst>
              <a:ext uri="{FF2B5EF4-FFF2-40B4-BE49-F238E27FC236}">
                <a16:creationId xmlns:a16="http://schemas.microsoft.com/office/drawing/2014/main" id="{38147941-D0A1-4F6E-B241-4A7BE6918161}"/>
              </a:ext>
            </a:extLst>
          </p:cNvPr>
          <p:cNvSpPr/>
          <p:nvPr/>
        </p:nvSpPr>
        <p:spPr>
          <a:xfrm>
            <a:off x="225396" y="4406386"/>
            <a:ext cx="3391633" cy="1992916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明確分割工作室內各別網路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440267" y="1239683"/>
            <a:ext cx="8212666" cy="1411580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SzPct val="70000"/>
              <a:buFont typeface="Wingdings" panose="05000000000000000000" pitchFamily="2" charset="2"/>
              <a:buChar char="n"/>
            </a:pPr>
            <a:r>
              <a:rPr lang="zh-TW" altLang="en-US" sz="2400" b="1"/>
              <a:t>虛擬區域網路 </a:t>
            </a:r>
            <a:r>
              <a:rPr lang="en-US" altLang="zh-TW" sz="2400" b="1"/>
              <a:t>(VLAN) </a:t>
            </a:r>
            <a:r>
              <a:rPr lang="zh-TW" altLang="en-US" sz="2400" b="1"/>
              <a:t>可以明確獨立出不同的部門網路</a:t>
            </a:r>
            <a:r>
              <a:rPr lang="en-US" altLang="zh-TW" sz="2400" b="1"/>
              <a:t> </a:t>
            </a:r>
          </a:p>
          <a:p>
            <a:pPr>
              <a:buSzPct val="70000"/>
              <a:buFont typeface="Wingdings" panose="05000000000000000000" pitchFamily="2" charset="2"/>
              <a:buChar char="n"/>
            </a:pPr>
            <a:r>
              <a:rPr lang="zh-TW" altLang="en-US" sz="2400" b="1"/>
              <a:t>方便管理</a:t>
            </a:r>
            <a:r>
              <a:rPr lang="en-US" altLang="zh-TW" sz="2400" b="1"/>
              <a:t>,</a:t>
            </a:r>
            <a:r>
              <a:rPr lang="zh-TW" altLang="en-US" sz="2400" b="1"/>
              <a:t> 不同網路間可有條件相連</a:t>
            </a:r>
            <a:endParaRPr lang="en-US" altLang="zh-TW" sz="2400" b="1"/>
          </a:p>
          <a:p>
            <a:pPr>
              <a:buSzPct val="70000"/>
              <a:buFont typeface="Wingdings" panose="05000000000000000000" pitchFamily="2" charset="2"/>
              <a:buChar char="n"/>
            </a:pPr>
            <a:r>
              <a:rPr lang="zh-TW" altLang="en-US" sz="2400" b="1"/>
              <a:t>也可分隔員工及來賓網路</a:t>
            </a:r>
          </a:p>
        </p:txBody>
      </p:sp>
      <p:pic>
        <p:nvPicPr>
          <p:cNvPr id="27" name="圖片 26" descr="一張含有 玩具 的圖片&#10;&#10;自動產生的描述">
            <a:extLst>
              <a:ext uri="{FF2B5EF4-FFF2-40B4-BE49-F238E27FC236}">
                <a16:creationId xmlns:a16="http://schemas.microsoft.com/office/drawing/2014/main" id="{3049FA66-BC23-4EDE-AA7D-D65D5A2F263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9175" y="4279641"/>
            <a:ext cx="2150749" cy="2442308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78FBB188-2253-4B02-87D8-57434F1B2D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5579" y="4276685"/>
            <a:ext cx="2517494" cy="2444272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2BFA8D2D-FDC4-426F-9FD6-FB7BFC03119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8067" y="1150916"/>
            <a:ext cx="2243094" cy="2444294"/>
          </a:xfrm>
          <a:prstGeom prst="rect">
            <a:avLst/>
          </a:prstGeom>
        </p:spPr>
      </p:pic>
      <p:cxnSp>
        <p:nvCxnSpPr>
          <p:cNvPr id="35" name="直線單箭頭接點 34">
            <a:extLst>
              <a:ext uri="{FF2B5EF4-FFF2-40B4-BE49-F238E27FC236}">
                <a16:creationId xmlns:a16="http://schemas.microsoft.com/office/drawing/2014/main" id="{DB31945D-5F03-4474-A7D5-47595135467F}"/>
              </a:ext>
            </a:extLst>
          </p:cNvPr>
          <p:cNvCxnSpPr>
            <a:cxnSpLocks/>
          </p:cNvCxnSpPr>
          <p:nvPr/>
        </p:nvCxnSpPr>
        <p:spPr>
          <a:xfrm flipV="1">
            <a:off x="3765853" y="3377388"/>
            <a:ext cx="5451445" cy="788727"/>
          </a:xfrm>
          <a:prstGeom prst="straightConnector1">
            <a:avLst/>
          </a:prstGeom>
          <a:ln w="63500">
            <a:solidFill>
              <a:schemeClr val="tx1">
                <a:lumMod val="50000"/>
                <a:lumOff val="50000"/>
              </a:schemeClr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單箭頭接點 41">
            <a:extLst>
              <a:ext uri="{FF2B5EF4-FFF2-40B4-BE49-F238E27FC236}">
                <a16:creationId xmlns:a16="http://schemas.microsoft.com/office/drawing/2014/main" id="{6BAAA19E-B728-4AE3-96D0-93ECA772C9D6}"/>
              </a:ext>
            </a:extLst>
          </p:cNvPr>
          <p:cNvCxnSpPr>
            <a:cxnSpLocks/>
          </p:cNvCxnSpPr>
          <p:nvPr/>
        </p:nvCxnSpPr>
        <p:spPr>
          <a:xfrm>
            <a:off x="8327960" y="5402844"/>
            <a:ext cx="1471133" cy="0"/>
          </a:xfrm>
          <a:prstGeom prst="straightConnector1">
            <a:avLst/>
          </a:prstGeom>
          <a:ln w="63500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單箭頭接點 51">
            <a:extLst>
              <a:ext uri="{FF2B5EF4-FFF2-40B4-BE49-F238E27FC236}">
                <a16:creationId xmlns:a16="http://schemas.microsoft.com/office/drawing/2014/main" id="{DD3DC10A-6B4E-42FC-96ED-774651DF7496}"/>
              </a:ext>
            </a:extLst>
          </p:cNvPr>
          <p:cNvCxnSpPr>
            <a:cxnSpLocks/>
          </p:cNvCxnSpPr>
          <p:nvPr/>
        </p:nvCxnSpPr>
        <p:spPr>
          <a:xfrm>
            <a:off x="10198462" y="3709962"/>
            <a:ext cx="7218" cy="1230528"/>
          </a:xfrm>
          <a:prstGeom prst="straightConnector1">
            <a:avLst/>
          </a:prstGeom>
          <a:ln w="63500">
            <a:solidFill>
              <a:schemeClr val="tx1">
                <a:lumMod val="50000"/>
                <a:lumOff val="50000"/>
              </a:schemeClr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圖片 77">
            <a:extLst>
              <a:ext uri="{FF2B5EF4-FFF2-40B4-BE49-F238E27FC236}">
                <a16:creationId xmlns:a16="http://schemas.microsoft.com/office/drawing/2014/main" id="{1E0700A0-2D5F-4997-8BE1-18C79FF7B1F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261" y="2958391"/>
            <a:ext cx="3460592" cy="3069427"/>
          </a:xfrm>
          <a:prstGeom prst="rect">
            <a:avLst/>
          </a:prstGeom>
        </p:spPr>
      </p:pic>
      <p:sp>
        <p:nvSpPr>
          <p:cNvPr id="82" name="乘號 81">
            <a:extLst>
              <a:ext uri="{FF2B5EF4-FFF2-40B4-BE49-F238E27FC236}">
                <a16:creationId xmlns:a16="http://schemas.microsoft.com/office/drawing/2014/main" id="{287E33E0-E5F6-4382-B6CD-947F80017F22}"/>
              </a:ext>
            </a:extLst>
          </p:cNvPr>
          <p:cNvSpPr/>
          <p:nvPr/>
        </p:nvSpPr>
        <p:spPr>
          <a:xfrm>
            <a:off x="9837367" y="3959846"/>
            <a:ext cx="722189" cy="722189"/>
          </a:xfrm>
          <a:prstGeom prst="mathMultiply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83" name="乘號 82">
            <a:extLst>
              <a:ext uri="{FF2B5EF4-FFF2-40B4-BE49-F238E27FC236}">
                <a16:creationId xmlns:a16="http://schemas.microsoft.com/office/drawing/2014/main" id="{401791EE-6354-42FD-AFE7-E31C4256166B}"/>
              </a:ext>
            </a:extLst>
          </p:cNvPr>
          <p:cNvSpPr/>
          <p:nvPr/>
        </p:nvSpPr>
        <p:spPr>
          <a:xfrm>
            <a:off x="6043872" y="3415352"/>
            <a:ext cx="722189" cy="722189"/>
          </a:xfrm>
          <a:prstGeom prst="mathMultiply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cxnSp>
        <p:nvCxnSpPr>
          <p:cNvPr id="120" name="直線單箭頭接點 119">
            <a:extLst>
              <a:ext uri="{FF2B5EF4-FFF2-40B4-BE49-F238E27FC236}">
                <a16:creationId xmlns:a16="http://schemas.microsoft.com/office/drawing/2014/main" id="{4D140CAE-6C8A-401B-8F70-EBE86B4C97A1}"/>
              </a:ext>
            </a:extLst>
          </p:cNvPr>
          <p:cNvCxnSpPr>
            <a:cxnSpLocks/>
            <a:stCxn id="78" idx="3"/>
          </p:cNvCxnSpPr>
          <p:nvPr/>
        </p:nvCxnSpPr>
        <p:spPr>
          <a:xfrm>
            <a:off x="3765853" y="4493105"/>
            <a:ext cx="2522165" cy="744642"/>
          </a:xfrm>
          <a:prstGeom prst="straightConnector1">
            <a:avLst/>
          </a:prstGeom>
          <a:ln w="63500">
            <a:solidFill>
              <a:schemeClr val="tx1">
                <a:lumMod val="50000"/>
                <a:lumOff val="50000"/>
              </a:schemeClr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乘號 124">
            <a:extLst>
              <a:ext uri="{FF2B5EF4-FFF2-40B4-BE49-F238E27FC236}">
                <a16:creationId xmlns:a16="http://schemas.microsoft.com/office/drawing/2014/main" id="{3450B1C6-7A29-4F8B-A547-47850ADC9D55}"/>
              </a:ext>
            </a:extLst>
          </p:cNvPr>
          <p:cNvSpPr/>
          <p:nvPr/>
        </p:nvSpPr>
        <p:spPr>
          <a:xfrm>
            <a:off x="4640324" y="4473243"/>
            <a:ext cx="722189" cy="722189"/>
          </a:xfrm>
          <a:prstGeom prst="mathMultiply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cxnSp>
        <p:nvCxnSpPr>
          <p:cNvPr id="132" name="直線單箭頭接點 131">
            <a:extLst>
              <a:ext uri="{FF2B5EF4-FFF2-40B4-BE49-F238E27FC236}">
                <a16:creationId xmlns:a16="http://schemas.microsoft.com/office/drawing/2014/main" id="{C9FE2732-2406-4600-BB2B-B63F6C5CCB6D}"/>
              </a:ext>
            </a:extLst>
          </p:cNvPr>
          <p:cNvCxnSpPr>
            <a:cxnSpLocks/>
          </p:cNvCxnSpPr>
          <p:nvPr/>
        </p:nvCxnSpPr>
        <p:spPr>
          <a:xfrm flipV="1">
            <a:off x="8334608" y="3701316"/>
            <a:ext cx="1305583" cy="1130624"/>
          </a:xfrm>
          <a:prstGeom prst="straightConnector1">
            <a:avLst/>
          </a:prstGeom>
          <a:ln w="63500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17493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 descr="一張含有 汽車, 蛋糕, 坐, 玩具 的圖片&#10;&#10;自動產生的描述">
            <a:extLst>
              <a:ext uri="{FF2B5EF4-FFF2-40B4-BE49-F238E27FC236}">
                <a16:creationId xmlns:a16="http://schemas.microsoft.com/office/drawing/2014/main" id="{A53B9F7C-9655-472D-9382-F4EA95F2A8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80622"/>
            <a:ext cx="7881287" cy="631528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多接條網路線也可以提高網速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1259947" y="1478883"/>
            <a:ext cx="9629775" cy="1510242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SzPct val="70000"/>
              <a:buFont typeface="Wingdings" panose="05000000000000000000" pitchFamily="2" charset="2"/>
              <a:buChar char="n"/>
            </a:pPr>
            <a:r>
              <a:rPr lang="zh-TW" altLang="en-US" sz="2400" b="1"/>
              <a:t>鏈路聚合 </a:t>
            </a:r>
            <a:r>
              <a:rPr lang="en-US" altLang="zh-TW" sz="2400" b="1"/>
              <a:t>(LAG, Link Aggregation) </a:t>
            </a:r>
            <a:r>
              <a:rPr lang="zh-TW" altLang="en-US" sz="2400" b="1"/>
              <a:t>可以讓多條網路線的網速相加， 變成更大的網路頻寬</a:t>
            </a:r>
            <a:endParaRPr lang="en-US" altLang="zh-TW" sz="2400" b="1"/>
          </a:p>
          <a:p>
            <a:pPr>
              <a:buSzPct val="70000"/>
              <a:buFont typeface="Wingdings" panose="05000000000000000000" pitchFamily="2" charset="2"/>
              <a:buChar char="n"/>
            </a:pPr>
            <a:r>
              <a:rPr lang="zh-TW" altLang="en-US" sz="2400" b="1"/>
              <a:t>快速又直接的讓網速更上一層樓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98B16C5-010D-49F4-94DE-887E1C45AC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2879" y="4285412"/>
            <a:ext cx="6692799" cy="1839689"/>
          </a:xfrm>
          <a:prstGeom prst="rect">
            <a:avLst/>
          </a:prstGeom>
          <a:effectLst>
            <a:outerShdw blurRad="114300" dist="38100" dir="5400000" algn="t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41991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 descr="一張含有 文字, 地圖, 標誌 的圖片&#10;&#10;自動產生的描述">
            <a:extLst>
              <a:ext uri="{FF2B5EF4-FFF2-40B4-BE49-F238E27FC236}">
                <a16:creationId xmlns:a16="http://schemas.microsoft.com/office/drawing/2014/main" id="{EF433C95-137E-4971-86A4-C17F2958A8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5540" y="1694462"/>
            <a:ext cx="8184274" cy="469462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準確記錄及配發影音串流給設備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596898" y="1694462"/>
            <a:ext cx="3996267" cy="207869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SzPct val="70000"/>
              <a:buFont typeface="Wingdings" panose="05000000000000000000" pitchFamily="2" charset="2"/>
              <a:buChar char="n"/>
            </a:pPr>
            <a:r>
              <a:rPr lang="zh-TW" altLang="en-US" sz="2400" b="1"/>
              <a:t>群組監聽協定 </a:t>
            </a:r>
            <a:r>
              <a:rPr lang="en-US" altLang="zh-TW" sz="2400" b="1"/>
              <a:t>(IGMP snooping) </a:t>
            </a:r>
            <a:r>
              <a:rPr lang="zh-TW" altLang="en-US" sz="2400" b="1"/>
              <a:t>可以準確記錄所有影音串流分配方式</a:t>
            </a:r>
            <a:endParaRPr lang="en-US" altLang="zh-TW" sz="2400" b="1"/>
          </a:p>
          <a:p>
            <a:pPr>
              <a:lnSpc>
                <a:spcPct val="100000"/>
              </a:lnSpc>
              <a:buSzPct val="70000"/>
              <a:buFont typeface="Wingdings" panose="05000000000000000000" pitchFamily="2" charset="2"/>
              <a:buChar char="n"/>
            </a:pPr>
            <a:r>
              <a:rPr lang="zh-TW" altLang="en-US" sz="2400" b="1"/>
              <a:t>不會因為誤傳或少傳封包導致影音中斷或品質不佳</a:t>
            </a:r>
          </a:p>
        </p:txBody>
      </p:sp>
    </p:spTree>
    <p:extLst>
      <p:ext uri="{BB962C8B-B14F-4D97-AF65-F5344CB8AC3E}">
        <p14:creationId xmlns:p14="http://schemas.microsoft.com/office/powerpoint/2010/main" val="5080708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Arial"/>
                <a:ea typeface="微軟正黑體"/>
                <a:cs typeface="Arial"/>
              </a:rPr>
              <a:t>軔體版本檢查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6773779" y="3092116"/>
            <a:ext cx="5079924" cy="1725417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SzPct val="70000"/>
              <a:buFont typeface="Wingdings" panose="05000000000000000000" pitchFamily="2" charset="2"/>
              <a:buChar char="n"/>
            </a:pPr>
            <a:r>
              <a:rPr lang="zh-TW" altLang="en-US" sz="2400" b="1"/>
              <a:t>一鍵自動更新</a:t>
            </a:r>
            <a:endParaRPr lang="en-US" altLang="zh-TW" sz="2400" b="1"/>
          </a:p>
          <a:p>
            <a:pPr>
              <a:buSzPct val="70000"/>
              <a:buFont typeface="Wingdings" panose="05000000000000000000" pitchFamily="2" charset="2"/>
              <a:buChar char="n"/>
            </a:pPr>
            <a:r>
              <a:rPr lang="zh-TW" altLang="en-US" sz="2400" b="1"/>
              <a:t>交換機自動偵測有無新軔體</a:t>
            </a:r>
          </a:p>
          <a:p>
            <a:pPr>
              <a:buSzPct val="70000"/>
              <a:buFont typeface="Wingdings" panose="05000000000000000000" pitchFamily="2" charset="2"/>
              <a:buChar char="n"/>
            </a:pPr>
            <a:r>
              <a:rPr lang="zh-TW" altLang="en-US" sz="2400" b="1"/>
              <a:t>手動更新</a:t>
            </a:r>
          </a:p>
        </p:txBody>
      </p:sp>
      <p:pic>
        <p:nvPicPr>
          <p:cNvPr id="9" name="圖片 8" descr="一張含有 畫畫, 標誌 的圖片&#10;&#10;自動產生的描述">
            <a:extLst>
              <a:ext uri="{FF2B5EF4-FFF2-40B4-BE49-F238E27FC236}">
                <a16:creationId xmlns:a16="http://schemas.microsoft.com/office/drawing/2014/main" id="{E3D513E4-18D6-4B37-87B1-A4B38A479E6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213" y="1754188"/>
            <a:ext cx="5845298" cy="5520070"/>
          </a:xfrm>
          <a:prstGeom prst="rect">
            <a:avLst/>
          </a:prstGeom>
        </p:spPr>
      </p:pic>
      <p:pic>
        <p:nvPicPr>
          <p:cNvPr id="4" name="圖片 4">
            <a:extLst>
              <a:ext uri="{FF2B5EF4-FFF2-40B4-BE49-F238E27FC236}">
                <a16:creationId xmlns:a16="http://schemas.microsoft.com/office/drawing/2014/main" id="{65DDF9C7-ABF1-445C-9305-8DE1EF0793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1321" y="2433633"/>
            <a:ext cx="3117246" cy="658483"/>
          </a:xfrm>
          <a:prstGeom prst="rect">
            <a:avLst/>
          </a:prstGeom>
          <a:effectLst>
            <a:outerShdw blurRad="114300" dist="38100" dir="5400000" algn="t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03257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隨時優化網路傳輸路徑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838200" y="2608991"/>
            <a:ext cx="4377268" cy="2441376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SzPct val="70000"/>
              <a:buFont typeface="Wingdings" panose="05000000000000000000" pitchFamily="2" charset="2"/>
              <a:buChar char="n"/>
            </a:pPr>
            <a:r>
              <a:rPr lang="zh-TW" altLang="en-US" sz="2400" b="1"/>
              <a:t>透過生成樹協定 </a:t>
            </a:r>
            <a:r>
              <a:rPr lang="en-US" altLang="zh-TW" sz="2400" b="1"/>
              <a:t>(RSTP, Rapid Spanning Tree Protocol) </a:t>
            </a:r>
            <a:r>
              <a:rPr lang="zh-TW" altLang="en-US" sz="2400" b="1"/>
              <a:t>隨時監控及優化網路傳輸路徑</a:t>
            </a:r>
            <a:endParaRPr lang="en-US" altLang="zh-TW" sz="2400" b="1"/>
          </a:p>
          <a:p>
            <a:pPr>
              <a:buSzPct val="70000"/>
              <a:buFont typeface="Wingdings" panose="05000000000000000000" pitchFamily="2" charset="2"/>
              <a:buChar char="n"/>
            </a:pPr>
            <a:r>
              <a:rPr lang="zh-TW" altLang="en-US" sz="2400" b="1"/>
              <a:t>網路架構再複雜</a:t>
            </a:r>
            <a:r>
              <a:rPr lang="en-US" altLang="zh-TW" sz="2400" b="1"/>
              <a:t>,</a:t>
            </a:r>
            <a:r>
              <a:rPr lang="zh-TW" altLang="en-US" sz="2400" b="1"/>
              <a:t> 檔案永遠用最快的路徑來傳輸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174E693-6832-4721-9FD7-3888EF26A12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9624" y="1655603"/>
            <a:ext cx="6085453" cy="4897577"/>
          </a:xfrm>
          <a:prstGeom prst="rect">
            <a:avLst/>
          </a:prstGeom>
        </p:spPr>
      </p:pic>
      <p:grpSp>
        <p:nvGrpSpPr>
          <p:cNvPr id="12" name="群組 11">
            <a:extLst>
              <a:ext uri="{FF2B5EF4-FFF2-40B4-BE49-F238E27FC236}">
                <a16:creationId xmlns:a16="http://schemas.microsoft.com/office/drawing/2014/main" id="{EF9A541C-66CB-4FCC-BBAA-5679D49A3790}"/>
              </a:ext>
            </a:extLst>
          </p:cNvPr>
          <p:cNvGrpSpPr/>
          <p:nvPr/>
        </p:nvGrpSpPr>
        <p:grpSpPr>
          <a:xfrm>
            <a:off x="6076950" y="1877277"/>
            <a:ext cx="722189" cy="722189"/>
            <a:chOff x="6095999" y="1813681"/>
            <a:chExt cx="722189" cy="722189"/>
          </a:xfrm>
        </p:grpSpPr>
        <p:sp>
          <p:nvSpPr>
            <p:cNvPr id="11" name="橢圓 10">
              <a:extLst>
                <a:ext uri="{FF2B5EF4-FFF2-40B4-BE49-F238E27FC236}">
                  <a16:creationId xmlns:a16="http://schemas.microsoft.com/office/drawing/2014/main" id="{B25DCB80-E15D-4374-93DD-A834B3BF5A5B}"/>
                </a:ext>
              </a:extLst>
            </p:cNvPr>
            <p:cNvSpPr/>
            <p:nvPr/>
          </p:nvSpPr>
          <p:spPr>
            <a:xfrm>
              <a:off x="6095999" y="1813681"/>
              <a:ext cx="722189" cy="72218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乘號 19">
              <a:extLst>
                <a:ext uri="{FF2B5EF4-FFF2-40B4-BE49-F238E27FC236}">
                  <a16:creationId xmlns:a16="http://schemas.microsoft.com/office/drawing/2014/main" id="{F92BF57E-5CFF-4E8F-8267-4FED2965590C}"/>
                </a:ext>
              </a:extLst>
            </p:cNvPr>
            <p:cNvSpPr/>
            <p:nvPr/>
          </p:nvSpPr>
          <p:spPr>
            <a:xfrm>
              <a:off x="6095999" y="1813681"/>
              <a:ext cx="722189" cy="722189"/>
            </a:xfrm>
            <a:prstGeom prst="mathMultiply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332B74E0-6D8F-4A0C-9C39-46127DEDBB0B}"/>
              </a:ext>
            </a:extLst>
          </p:cNvPr>
          <p:cNvGrpSpPr/>
          <p:nvPr/>
        </p:nvGrpSpPr>
        <p:grpSpPr>
          <a:xfrm>
            <a:off x="10299632" y="5247976"/>
            <a:ext cx="722189" cy="722189"/>
            <a:chOff x="10318682" y="5252206"/>
            <a:chExt cx="722189" cy="722189"/>
          </a:xfrm>
        </p:grpSpPr>
        <p:sp>
          <p:nvSpPr>
            <p:cNvPr id="13" name="橢圓 12">
              <a:extLst>
                <a:ext uri="{FF2B5EF4-FFF2-40B4-BE49-F238E27FC236}">
                  <a16:creationId xmlns:a16="http://schemas.microsoft.com/office/drawing/2014/main" id="{978A3C9E-A27F-4610-9AE2-2C2DD3DC5D65}"/>
                </a:ext>
              </a:extLst>
            </p:cNvPr>
            <p:cNvSpPr/>
            <p:nvPr/>
          </p:nvSpPr>
          <p:spPr>
            <a:xfrm>
              <a:off x="10318682" y="5252206"/>
              <a:ext cx="722189" cy="72218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" name="橢圓 3">
              <a:extLst>
                <a:ext uri="{FF2B5EF4-FFF2-40B4-BE49-F238E27FC236}">
                  <a16:creationId xmlns:a16="http://schemas.microsoft.com/office/drawing/2014/main" id="{24C8E2E1-4270-40E4-AF82-1222044D0AF9}"/>
                </a:ext>
              </a:extLst>
            </p:cNvPr>
            <p:cNvSpPr/>
            <p:nvPr/>
          </p:nvSpPr>
          <p:spPr>
            <a:xfrm>
              <a:off x="10434117" y="5367641"/>
              <a:ext cx="491319" cy="491319"/>
            </a:xfrm>
            <a:prstGeom prst="ellipse">
              <a:avLst/>
            </a:prstGeom>
            <a:noFill/>
            <a:ln w="825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51699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05EBD94-7BDA-4980-AC5F-E0D8D3F84E8B}"/>
              </a:ext>
            </a:extLst>
          </p:cNvPr>
          <p:cNvSpPr/>
          <p:nvPr/>
        </p:nvSpPr>
        <p:spPr>
          <a:xfrm>
            <a:off x="4264911" y="937098"/>
            <a:ext cx="3678340" cy="5417135"/>
          </a:xfrm>
          <a:prstGeom prst="rect">
            <a:avLst/>
          </a:prstGeom>
          <a:gradFill>
            <a:gsLst>
              <a:gs pos="50000">
                <a:schemeClr val="bg1">
                  <a:alpha val="0"/>
                </a:schemeClr>
              </a:gs>
              <a:gs pos="100000">
                <a:srgbClr val="DACC1B"/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C325E15-DB63-4611-8893-2CA2F67D0DF1}"/>
              </a:ext>
            </a:extLst>
          </p:cNvPr>
          <p:cNvSpPr/>
          <p:nvPr/>
        </p:nvSpPr>
        <p:spPr>
          <a:xfrm>
            <a:off x="8126416" y="954032"/>
            <a:ext cx="3678340" cy="5417135"/>
          </a:xfrm>
          <a:prstGeom prst="rect">
            <a:avLst/>
          </a:prstGeom>
          <a:gradFill>
            <a:gsLst>
              <a:gs pos="50000">
                <a:schemeClr val="bg1">
                  <a:alpha val="0"/>
                </a:schemeClr>
              </a:gs>
              <a:gs pos="100000">
                <a:srgbClr val="DACC1B"/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DBBF7E6-038E-4A92-A87C-87EC802E1D14}"/>
              </a:ext>
            </a:extLst>
          </p:cNvPr>
          <p:cNvSpPr/>
          <p:nvPr/>
        </p:nvSpPr>
        <p:spPr>
          <a:xfrm>
            <a:off x="404950" y="937098"/>
            <a:ext cx="3678340" cy="5417135"/>
          </a:xfrm>
          <a:prstGeom prst="rect">
            <a:avLst/>
          </a:prstGeom>
          <a:gradFill>
            <a:gsLst>
              <a:gs pos="50000">
                <a:schemeClr val="bg1">
                  <a:alpha val="0"/>
                </a:schemeClr>
              </a:gs>
              <a:gs pos="100000">
                <a:srgbClr val="DACC1B"/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Arial"/>
                <a:ea typeface="微軟正黑體"/>
                <a:cs typeface="Arial"/>
              </a:rPr>
              <a:t>當然 </a:t>
            </a:r>
            <a:r>
              <a:rPr lang="en-US" altLang="zh-TW">
                <a:latin typeface="Arial"/>
                <a:ea typeface="微軟正黑體"/>
                <a:cs typeface="Arial"/>
              </a:rPr>
              <a:t>QSW-M2108 </a:t>
            </a:r>
            <a:r>
              <a:rPr lang="zh-TW" altLang="en-US">
                <a:latin typeface="Arial"/>
                <a:ea typeface="微軟正黑體"/>
                <a:cs typeface="Arial"/>
              </a:rPr>
              <a:t>還有很多功能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D25593C7-1B5F-49A6-B387-8CE5D83A5208}"/>
              </a:ext>
            </a:extLst>
          </p:cNvPr>
          <p:cNvSpPr txBox="1"/>
          <p:nvPr/>
        </p:nvSpPr>
        <p:spPr>
          <a:xfrm>
            <a:off x="403406" y="1799714"/>
            <a:ext cx="36783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透過流量控制 </a:t>
            </a:r>
            <a:r>
              <a:rPr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(IEEE 802.3x)  </a:t>
            </a:r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監看網路擁塞情況</a:t>
            </a:r>
            <a:r>
              <a:rPr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,</a:t>
            </a:r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避免掉封包</a:t>
            </a:r>
            <a:endParaRPr lang="en-US" altLang="zh-TW" sz="20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7E2A0AB9-8BB9-4C6E-BFFC-9BBB11E360DA}"/>
              </a:ext>
            </a:extLst>
          </p:cNvPr>
          <p:cNvSpPr txBox="1"/>
          <p:nvPr/>
        </p:nvSpPr>
        <p:spPr>
          <a:xfrm>
            <a:off x="4264911" y="1799714"/>
            <a:ext cx="36783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週邊設備偵測 </a:t>
            </a:r>
            <a:r>
              <a:rPr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(LLDP),</a:t>
            </a:r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讓管理者一目了然那些設備連接到交換機</a:t>
            </a:r>
            <a:endParaRPr lang="en-US" altLang="zh-TW" sz="20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56191CC3-2226-4F91-BF49-354EA445E5BD}"/>
              </a:ext>
            </a:extLst>
          </p:cNvPr>
          <p:cNvSpPr txBox="1"/>
          <p:nvPr/>
        </p:nvSpPr>
        <p:spPr>
          <a:xfrm>
            <a:off x="8124872" y="1799714"/>
            <a:ext cx="36783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節能設計 </a:t>
            </a:r>
            <a:r>
              <a:rPr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(IEEE 802.3az) </a:t>
            </a:r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及風扇轉速控制</a:t>
            </a:r>
            <a:r>
              <a:rPr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,</a:t>
            </a:r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減少不必要的電能消耗</a:t>
            </a:r>
            <a:endParaRPr lang="en-US" altLang="zh-TW" sz="20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endParaRPr lang="en-US" altLang="zh-TW" sz="2400"/>
          </a:p>
        </p:txBody>
      </p:sp>
      <p:pic>
        <p:nvPicPr>
          <p:cNvPr id="13" name="圖片 12" descr="一張含有 螢幕擷取畫面 的圖片&#10;&#10;自動產生的描述">
            <a:extLst>
              <a:ext uri="{FF2B5EF4-FFF2-40B4-BE49-F238E27FC236}">
                <a16:creationId xmlns:a16="http://schemas.microsoft.com/office/drawing/2014/main" id="{92B0C403-4E37-401C-AF75-52896A96CC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416" y="3358254"/>
            <a:ext cx="3468319" cy="1771839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7DDE2716-8B9F-49CC-9634-89C36265F16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2338" y="3496845"/>
            <a:ext cx="3483486" cy="1494656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E742DCD9-EFCC-493D-8DFD-C615DE89A06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2545" y="3570933"/>
            <a:ext cx="3457973" cy="134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3684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20900" y="3257685"/>
            <a:ext cx="8388261" cy="466970"/>
          </a:xfrm>
        </p:spPr>
        <p:txBody>
          <a:bodyPr>
            <a:noAutofit/>
          </a:bodyPr>
          <a:lstStyle/>
          <a:p>
            <a:r>
              <a:rPr lang="en-US" altLang="zh-TW" b="1"/>
              <a:t>QNAP</a:t>
            </a:r>
            <a:r>
              <a:rPr lang="zh-TW" altLang="en-US" b="1"/>
              <a:t>完整的高速搭配解決方案</a:t>
            </a:r>
          </a:p>
        </p:txBody>
      </p:sp>
      <p:pic>
        <p:nvPicPr>
          <p:cNvPr id="8" name="圖片 4">
            <a:extLst>
              <a:ext uri="{FF2B5EF4-FFF2-40B4-BE49-F238E27FC236}">
                <a16:creationId xmlns:a16="http://schemas.microsoft.com/office/drawing/2014/main" id="{A54316C5-4E2E-46CE-BCE0-5130150E5F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9524" y="4625975"/>
            <a:ext cx="6500809" cy="1786916"/>
          </a:xfrm>
          <a:prstGeom prst="rect">
            <a:avLst/>
          </a:prstGeom>
          <a:effectLst>
            <a:outerShdw blurRad="114300" dist="38100" dir="5400000" algn="t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49178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>
            <a:extLst>
              <a:ext uri="{FF2B5EF4-FFF2-40B4-BE49-F238E27FC236}">
                <a16:creationId xmlns:a16="http://schemas.microsoft.com/office/drawing/2014/main" id="{6139DD35-9E8B-4E22-A6C0-C161D5D1E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3600"/>
              <a:t>QNAP</a:t>
            </a:r>
            <a:r>
              <a:rPr lang="zh-TW" altLang="en-US" sz="3600"/>
              <a:t> </a:t>
            </a:r>
            <a:r>
              <a:rPr lang="en-US" altLang="zh-TW" sz="3600"/>
              <a:t>2.5GbE</a:t>
            </a:r>
            <a:r>
              <a:rPr lang="zh-TW" altLang="en-US" sz="3600"/>
              <a:t>戰隊成形，為您提供更好更快的網路體驗</a:t>
            </a: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D8BA90ED-DAA1-484B-AECC-B3584F93BCB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8589" y="2294310"/>
            <a:ext cx="2883477" cy="2825942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9F11628B-271F-4421-886E-E90A8A5CD7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218" y="2290339"/>
            <a:ext cx="5295564" cy="2825942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ECCCD04A-8B98-4E86-8C03-CFA9038DDE7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4915" y="2291298"/>
            <a:ext cx="2893954" cy="2825942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10538855" y="5082242"/>
            <a:ext cx="1175104" cy="383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/>
              <a:t>TS-431P3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9206449" y="5082242"/>
            <a:ext cx="1175104" cy="383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/>
              <a:t>TS-231P3</a:t>
            </a:r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8915071" y="1890111"/>
            <a:ext cx="3022672" cy="383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數位家庭高品質影音享受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348254" y="1890111"/>
            <a:ext cx="2344322" cy="383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專業人士高效存取</a:t>
            </a:r>
          </a:p>
        </p:txBody>
      </p:sp>
      <p:pic>
        <p:nvPicPr>
          <p:cNvPr id="17" name="圖片 16" descr="一張含有 電子用品, 室內, 電腦, 監視器 的圖片&#10;&#10;自動產生的描述">
            <a:extLst>
              <a:ext uri="{FF2B5EF4-FFF2-40B4-BE49-F238E27FC236}">
                <a16:creationId xmlns:a16="http://schemas.microsoft.com/office/drawing/2014/main" id="{8628E5E2-B49F-49FF-8F97-C3326BB8514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50" r="30205"/>
          <a:stretch/>
        </p:blipFill>
        <p:spPr>
          <a:xfrm>
            <a:off x="348254" y="3230583"/>
            <a:ext cx="5360184" cy="2253159"/>
          </a:xfrm>
          <a:prstGeom prst="rect">
            <a:avLst/>
          </a:prstGeom>
        </p:spPr>
      </p:pic>
      <p:pic>
        <p:nvPicPr>
          <p:cNvPr id="21" name="圖片 20" descr="一張含有 室內, 白色, 電腦, 差異 的圖片&#10;&#10;自動產生的描述">
            <a:extLst>
              <a:ext uri="{FF2B5EF4-FFF2-40B4-BE49-F238E27FC236}">
                <a16:creationId xmlns:a16="http://schemas.microsoft.com/office/drawing/2014/main" id="{451150FE-2020-46C9-B629-58BE79B950D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535" r="20910"/>
          <a:stretch/>
        </p:blipFill>
        <p:spPr>
          <a:xfrm>
            <a:off x="8934915" y="3230583"/>
            <a:ext cx="2883477" cy="2171551"/>
          </a:xfrm>
          <a:prstGeom prst="rect">
            <a:avLst/>
          </a:prstGeom>
        </p:spPr>
      </p:pic>
      <p:sp>
        <p:nvSpPr>
          <p:cNvPr id="28" name="文字方塊 27">
            <a:extLst>
              <a:ext uri="{FF2B5EF4-FFF2-40B4-BE49-F238E27FC236}">
                <a16:creationId xmlns:a16="http://schemas.microsoft.com/office/drawing/2014/main" id="{F459A22B-8074-AE4C-86CF-67E2D2A6CE4F}"/>
              </a:ext>
            </a:extLst>
          </p:cNvPr>
          <p:cNvSpPr txBox="1"/>
          <p:nvPr/>
        </p:nvSpPr>
        <p:spPr>
          <a:xfrm>
            <a:off x="1431665" y="2368244"/>
            <a:ext cx="3484142" cy="479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Intel Celeron J4125 </a:t>
            </a:r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四核</a:t>
            </a:r>
            <a:r>
              <a:rPr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2.0GHz, 2 x 2.5GbE, </a:t>
            </a:r>
          </a:p>
          <a:p>
            <a:r>
              <a:rPr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PCIe </a:t>
            </a:r>
            <a:r>
              <a:rPr lang="zh-CN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擴充</a:t>
            </a:r>
            <a:r>
              <a:rPr lang="en-US" altLang="zh-CN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M.2 </a:t>
            </a:r>
            <a:r>
              <a:rPr lang="en-US" altLang="zh-CN" sz="1200" b="1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NVMe</a:t>
            </a:r>
            <a:r>
              <a:rPr lang="en-US" altLang="zh-CN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/ SATA SSD </a:t>
            </a:r>
            <a:r>
              <a:rPr lang="zh-CN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或</a:t>
            </a:r>
            <a:r>
              <a:rPr lang="en-US" altLang="zh-CN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10GbE</a:t>
            </a:r>
            <a:endParaRPr lang="zh-TW" altLang="en-US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32E141C8-13CC-EC45-874B-A74A341219E9}"/>
              </a:ext>
            </a:extLst>
          </p:cNvPr>
          <p:cNvSpPr txBox="1"/>
          <p:nvPr/>
        </p:nvSpPr>
        <p:spPr>
          <a:xfrm>
            <a:off x="5756714" y="2368244"/>
            <a:ext cx="2893954" cy="47914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sz="1200" b="1">
                <a:latin typeface="微軟正黑體"/>
                <a:ea typeface="微軟正黑體"/>
              </a:rPr>
              <a:t>Annapurna Labs AL-314 </a:t>
            </a:r>
            <a:r>
              <a:rPr lang="zh-TW" altLang="en-US" sz="1200" b="1">
                <a:latin typeface="微軟正黑體"/>
                <a:ea typeface="微軟正黑體"/>
              </a:rPr>
              <a:t>四核</a:t>
            </a:r>
            <a:r>
              <a:rPr lang="en-US" altLang="zh-TW" sz="1200" b="1">
                <a:latin typeface="微軟正黑體"/>
                <a:ea typeface="微軟正黑體"/>
              </a:rPr>
              <a:t> 1.7GHz, 1 x 10GbE SFP+, 1 x 2.5GbE</a:t>
            </a:r>
            <a:endParaRPr lang="zh-TW" altLang="en-US" sz="1200" b="1">
              <a:latin typeface="微軟正黑體"/>
              <a:ea typeface="微軟正黑體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F1E9D8B8-6278-BE4E-ACA1-EE9D0F168EAB}"/>
              </a:ext>
            </a:extLst>
          </p:cNvPr>
          <p:cNvSpPr txBox="1"/>
          <p:nvPr/>
        </p:nvSpPr>
        <p:spPr>
          <a:xfrm>
            <a:off x="8987178" y="2368244"/>
            <a:ext cx="2022627" cy="479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Annapurna Labs AL-314</a:t>
            </a:r>
          </a:p>
          <a:p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四核</a:t>
            </a:r>
            <a:r>
              <a:rPr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1.7GHz, 1 x 2.5GbE</a:t>
            </a:r>
            <a:endParaRPr lang="zh-TW" altLang="en-US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6" name="圖片 17" descr="cp_k_ww_4c_075.png">
            <a:extLst>
              <a:ext uri="{FF2B5EF4-FFF2-40B4-BE49-F238E27FC236}">
                <a16:creationId xmlns:a16="http://schemas.microsoft.com/office/drawing/2014/main" id="{F7DDABB5-81C3-E143-973F-A32E1BE31DD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997" y="2385476"/>
            <a:ext cx="742328" cy="742424"/>
          </a:xfrm>
          <a:prstGeom prst="rect">
            <a:avLst/>
          </a:prstGeom>
          <a:effectLst/>
        </p:spPr>
      </p:pic>
      <p:pic>
        <p:nvPicPr>
          <p:cNvPr id="27" name="圖片 26" descr="未命名-2.png">
            <a:extLst>
              <a:ext uri="{FF2B5EF4-FFF2-40B4-BE49-F238E27FC236}">
                <a16:creationId xmlns:a16="http://schemas.microsoft.com/office/drawing/2014/main" id="{2CA2D264-B491-9145-8264-2B7FBC859DE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1043" y="2896362"/>
            <a:ext cx="1754897" cy="329091"/>
          </a:xfrm>
          <a:prstGeom prst="rect">
            <a:avLst/>
          </a:prstGeom>
        </p:spPr>
      </p:pic>
      <p:pic>
        <p:nvPicPr>
          <p:cNvPr id="25" name="圖片 24" descr="未命名-2.png">
            <a:extLst>
              <a:ext uri="{FF2B5EF4-FFF2-40B4-BE49-F238E27FC236}">
                <a16:creationId xmlns:a16="http://schemas.microsoft.com/office/drawing/2014/main" id="{393535F1-66A1-44C8-9D49-74A09FAE84E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7514" y="2914250"/>
            <a:ext cx="1659504" cy="311203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6588823" y="5082242"/>
            <a:ext cx="1176885" cy="383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/>
              <a:t>TS-431X3</a:t>
            </a:r>
            <a:endParaRPr lang="zh-TW" altLang="en-US"/>
          </a:p>
        </p:txBody>
      </p:sp>
      <p:sp>
        <p:nvSpPr>
          <p:cNvPr id="13" name="文字方塊 12"/>
          <p:cNvSpPr txBox="1"/>
          <p:nvPr/>
        </p:nvSpPr>
        <p:spPr>
          <a:xfrm>
            <a:off x="4595871" y="5082242"/>
            <a:ext cx="1071914" cy="383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/>
              <a:t>TS-253D</a:t>
            </a:r>
            <a:endParaRPr lang="zh-TW" altLang="en-US"/>
          </a:p>
        </p:txBody>
      </p:sp>
      <p:sp>
        <p:nvSpPr>
          <p:cNvPr id="14" name="文字方塊 13"/>
          <p:cNvSpPr txBox="1"/>
          <p:nvPr/>
        </p:nvSpPr>
        <p:spPr>
          <a:xfrm>
            <a:off x="3062101" y="5082242"/>
            <a:ext cx="1071914" cy="383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/>
              <a:t>TS-453D</a:t>
            </a:r>
            <a:endParaRPr lang="zh-TW" altLang="en-US"/>
          </a:p>
        </p:txBody>
      </p:sp>
      <p:sp>
        <p:nvSpPr>
          <p:cNvPr id="15" name="文字方塊 14"/>
          <p:cNvSpPr txBox="1"/>
          <p:nvPr/>
        </p:nvSpPr>
        <p:spPr>
          <a:xfrm>
            <a:off x="1029269" y="5082242"/>
            <a:ext cx="1071914" cy="383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/>
              <a:t>TS-653D</a:t>
            </a:r>
            <a:endParaRPr lang="zh-TW" altLang="en-US"/>
          </a:p>
        </p:txBody>
      </p:sp>
      <p:pic>
        <p:nvPicPr>
          <p:cNvPr id="3" name="圖片 2" descr="一張含有 電子用品, 室內, 電腦, 監視器 的圖片&#10;&#10;自動產生的描述">
            <a:extLst>
              <a:ext uri="{FF2B5EF4-FFF2-40B4-BE49-F238E27FC236}">
                <a16:creationId xmlns:a16="http://schemas.microsoft.com/office/drawing/2014/main" id="{3D4844DA-165A-4756-8DAF-3F37C95F32C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870" r="8728"/>
          <a:stretch/>
        </p:blipFill>
        <p:spPr>
          <a:xfrm>
            <a:off x="6300802" y="3225453"/>
            <a:ext cx="1752929" cy="225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827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一張含有 水, 大, 男人, 飛機 的圖片&#10;&#10;自動產生的描述">
            <a:extLst>
              <a:ext uri="{FF2B5EF4-FFF2-40B4-BE49-F238E27FC236}">
                <a16:creationId xmlns:a16="http://schemas.microsoft.com/office/drawing/2014/main" id="{6AA6D7E0-7E8F-4269-8FEB-8D1480111B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" y="2845791"/>
            <a:ext cx="12181415" cy="400949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辦公室電腦網速太慢會影響工作效率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1487488" y="1434041"/>
            <a:ext cx="8715375" cy="14902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51460" indent="-251460"/>
            <a:r>
              <a:rPr lang="zh-TW" altLang="en-US">
                <a:latin typeface="微軟正黑體"/>
                <a:ea typeface="微軟正黑體"/>
              </a:rPr>
              <a:t>主機板、</a:t>
            </a:r>
            <a:r>
              <a:rPr lang="zh-TW">
                <a:latin typeface="微軟正黑體"/>
                <a:ea typeface="微軟正黑體"/>
              </a:rPr>
              <a:t>筆電、NAS</a:t>
            </a:r>
            <a:r>
              <a:rPr lang="zh-TW" altLang="en-US">
                <a:latin typeface="微軟正黑體"/>
                <a:ea typeface="微軟正黑體"/>
              </a:rPr>
              <a:t>紛紛推出支援</a:t>
            </a:r>
            <a:r>
              <a:rPr lang="en-US" altLang="zh-TW">
                <a:latin typeface="微軟正黑體"/>
                <a:ea typeface="微軟正黑體"/>
              </a:rPr>
              <a:t>2.5/10GbE</a:t>
            </a:r>
            <a:r>
              <a:rPr lang="zh-TW" altLang="en-US">
                <a:latin typeface="微軟正黑體"/>
                <a:ea typeface="微軟正黑體"/>
              </a:rPr>
              <a:t>的產品</a:t>
            </a:r>
            <a:endParaRPr lang="en-US" altLang="zh-TW">
              <a:latin typeface="微軟正黑體"/>
              <a:ea typeface="微軟正黑體"/>
            </a:endParaRPr>
          </a:p>
          <a:p>
            <a:pPr marL="251460" indent="-251460"/>
            <a:r>
              <a:rPr lang="zh-TW" altLang="en-US"/>
              <a:t>就是要讓你辦公時不被電腦本身的網速給拖累</a:t>
            </a:r>
          </a:p>
        </p:txBody>
      </p:sp>
      <p:sp>
        <p:nvSpPr>
          <p:cNvPr id="12" name="文字方塊 33">
            <a:extLst>
              <a:ext uri="{FF2B5EF4-FFF2-40B4-BE49-F238E27FC236}">
                <a16:creationId xmlns:a16="http://schemas.microsoft.com/office/drawing/2014/main" id="{8BCE7CEF-6E98-DF4B-9DD7-BCD9FEE290F6}"/>
              </a:ext>
            </a:extLst>
          </p:cNvPr>
          <p:cNvSpPr txBox="1"/>
          <p:nvPr/>
        </p:nvSpPr>
        <p:spPr>
          <a:xfrm>
            <a:off x="1251857" y="5960714"/>
            <a:ext cx="3076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TW"/>
              <a:t>Gigabyte Z490 AORUS MASTER</a:t>
            </a:r>
            <a:endParaRPr kumimoji="1" lang="zh-TW" altLang="en-US"/>
          </a:p>
        </p:txBody>
      </p:sp>
      <p:pic>
        <p:nvPicPr>
          <p:cNvPr id="13" name="圖片 12" descr="一張含有 坐, 書, 貨車, 桌 的圖片&#10;&#10;自動產生的描述">
            <a:extLst>
              <a:ext uri="{FF2B5EF4-FFF2-40B4-BE49-F238E27FC236}">
                <a16:creationId xmlns:a16="http://schemas.microsoft.com/office/drawing/2014/main" id="{E1F2779E-3343-CA46-A184-961645BF86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916" b="9283"/>
          <a:stretch/>
        </p:blipFill>
        <p:spPr>
          <a:xfrm>
            <a:off x="1242458" y="3616655"/>
            <a:ext cx="3048000" cy="2371356"/>
          </a:xfrm>
          <a:prstGeom prst="rect">
            <a:avLst/>
          </a:prstGeom>
        </p:spPr>
      </p:pic>
      <p:sp>
        <p:nvSpPr>
          <p:cNvPr id="14" name="文字方塊 34">
            <a:extLst>
              <a:ext uri="{FF2B5EF4-FFF2-40B4-BE49-F238E27FC236}">
                <a16:creationId xmlns:a16="http://schemas.microsoft.com/office/drawing/2014/main" id="{6502F697-9501-4647-BD9F-60FB64EAA703}"/>
              </a:ext>
            </a:extLst>
          </p:cNvPr>
          <p:cNvSpPr txBox="1"/>
          <p:nvPr/>
        </p:nvSpPr>
        <p:spPr>
          <a:xfrm>
            <a:off x="8945930" y="5960714"/>
            <a:ext cx="1667123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/>
              <a:t>QNAP TS-832PX</a:t>
            </a:r>
            <a:endParaRPr lang="zh-TW" altLang="en-US"/>
          </a:p>
        </p:txBody>
      </p:sp>
      <p:sp>
        <p:nvSpPr>
          <p:cNvPr id="18" name="文字方塊 17"/>
          <p:cNvSpPr txBox="1"/>
          <p:nvPr/>
        </p:nvSpPr>
        <p:spPr>
          <a:xfrm>
            <a:off x="5732220" y="5960714"/>
            <a:ext cx="1657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Apple MacBook</a:t>
            </a:r>
            <a:endParaRPr lang="zh-TW" altLang="en-US"/>
          </a:p>
        </p:txBody>
      </p:sp>
      <p:pic>
        <p:nvPicPr>
          <p:cNvPr id="1026" name="Picture 2" descr="Apple MREC2X/A MacBook Air 13&quot; Retina 1.6GHz Core i5 256GB Silver ...">
            <a:extLst>
              <a:ext uri="{FF2B5EF4-FFF2-40B4-BE49-F238E27FC236}">
                <a16:creationId xmlns:a16="http://schemas.microsoft.com/office/drawing/2014/main" id="{6908BC75-E74C-426C-ADD6-FAA549450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7150" y="4230608"/>
            <a:ext cx="2489985" cy="162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 descr="一張含有 監視器, 電腦, 坐, 顯示 的圖片&#10;&#10;自動產生的描述">
            <a:extLst>
              <a:ext uri="{FF2B5EF4-FFF2-40B4-BE49-F238E27FC236}">
                <a16:creationId xmlns:a16="http://schemas.microsoft.com/office/drawing/2014/main" id="{6B51AAA3-7A5E-43FF-9C9C-DAAE15EEFBF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0386" y="4304662"/>
            <a:ext cx="2234598" cy="139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0549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矩形 66">
            <a:extLst>
              <a:ext uri="{FF2B5EF4-FFF2-40B4-BE49-F238E27FC236}">
                <a16:creationId xmlns:a16="http://schemas.microsoft.com/office/drawing/2014/main" id="{824F2A70-2DD4-422A-A975-848763E7A01E}"/>
              </a:ext>
            </a:extLst>
          </p:cNvPr>
          <p:cNvSpPr/>
          <p:nvPr/>
        </p:nvSpPr>
        <p:spPr>
          <a:xfrm>
            <a:off x="441227" y="3946025"/>
            <a:ext cx="3667751" cy="2478328"/>
          </a:xfrm>
          <a:prstGeom prst="rect">
            <a:avLst/>
          </a:prstGeom>
          <a:gradFill>
            <a:gsLst>
              <a:gs pos="50000">
                <a:schemeClr val="bg1">
                  <a:alpha val="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2E2E2315-551C-4E47-B191-6AF9A1EC8166}"/>
              </a:ext>
            </a:extLst>
          </p:cNvPr>
          <p:cNvSpPr/>
          <p:nvPr/>
        </p:nvSpPr>
        <p:spPr>
          <a:xfrm>
            <a:off x="4395896" y="3946025"/>
            <a:ext cx="7445892" cy="2478328"/>
          </a:xfrm>
          <a:prstGeom prst="rect">
            <a:avLst/>
          </a:prstGeom>
          <a:gradFill>
            <a:gsLst>
              <a:gs pos="50000">
                <a:schemeClr val="bg1">
                  <a:alpha val="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A3B1C7E8-95B0-4B7D-A1F1-D7B9758B01B7}"/>
              </a:ext>
            </a:extLst>
          </p:cNvPr>
          <p:cNvSpPr/>
          <p:nvPr/>
        </p:nvSpPr>
        <p:spPr>
          <a:xfrm>
            <a:off x="443049" y="1323326"/>
            <a:ext cx="11398739" cy="2478328"/>
          </a:xfrm>
          <a:prstGeom prst="rect">
            <a:avLst/>
          </a:prstGeom>
          <a:gradFill>
            <a:gsLst>
              <a:gs pos="50000">
                <a:schemeClr val="bg1">
                  <a:alpha val="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8B25F29-681D-4609-BF06-5BD411060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err="1">
                <a:latin typeface="Arial"/>
                <a:ea typeface="微軟正黑體"/>
                <a:cs typeface="Arial"/>
              </a:rPr>
              <a:t>搭配內建</a:t>
            </a:r>
            <a:r>
              <a:rPr lang="en-US" altLang="zh-TW">
                <a:latin typeface="Arial"/>
                <a:ea typeface="微軟正黑體"/>
                <a:cs typeface="Arial"/>
              </a:rPr>
              <a:t> 2.5/5/10GbE </a:t>
            </a:r>
            <a:r>
              <a:rPr lang="en-US" altLang="zh-TW" err="1">
                <a:latin typeface="Arial"/>
                <a:ea typeface="微軟正黑體"/>
                <a:cs typeface="Arial"/>
              </a:rPr>
              <a:t>網路的桌上型</a:t>
            </a:r>
            <a:r>
              <a:rPr lang="en-US" altLang="zh-TW">
                <a:latin typeface="Arial"/>
                <a:ea typeface="微軟正黑體"/>
                <a:cs typeface="Arial"/>
              </a:rPr>
              <a:t> NAS</a:t>
            </a:r>
            <a:endParaRPr lang="zh-TW" altLang="en-US">
              <a:latin typeface="Arial"/>
              <a:ea typeface="微軟正黑體"/>
              <a:cs typeface="Arial"/>
            </a:endParaRPr>
          </a:p>
        </p:txBody>
      </p:sp>
      <p:pic>
        <p:nvPicPr>
          <p:cNvPr id="14" name="圖片 13" descr="一張含有 室內, 監視器, 微波爐, 電腦 的圖片&#10;&#10;自動產生的描述">
            <a:extLst>
              <a:ext uri="{FF2B5EF4-FFF2-40B4-BE49-F238E27FC236}">
                <a16:creationId xmlns:a16="http://schemas.microsoft.com/office/drawing/2014/main" id="{BB2F51BC-F160-45DD-BC2E-A88A7B2E5C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2849" y="4581693"/>
            <a:ext cx="1447454" cy="11673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圖片 22" descr="一張含有 監視器, 電子用品, 室內, 坐 的圖片&#10;&#10;自動產生的描述">
            <a:extLst>
              <a:ext uri="{FF2B5EF4-FFF2-40B4-BE49-F238E27FC236}">
                <a16:creationId xmlns:a16="http://schemas.microsoft.com/office/drawing/2014/main" id="{EF658B6C-7D29-41F8-8A71-01C2907FCDD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4597" y="4558325"/>
            <a:ext cx="2009513" cy="125616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2236218F-44F8-42EA-8F1F-5DFB636B4EEE}"/>
              </a:ext>
            </a:extLst>
          </p:cNvPr>
          <p:cNvSpPr/>
          <p:nvPr/>
        </p:nvSpPr>
        <p:spPr>
          <a:xfrm>
            <a:off x="6905665" y="3225085"/>
            <a:ext cx="1870630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en-US" sz="1400" b="1">
                <a:latin typeface="Arial"/>
                <a:ea typeface="微軟正黑體"/>
                <a:cs typeface="Arial"/>
              </a:rPr>
              <a:t>TS-832PX</a:t>
            </a:r>
            <a:endParaRPr lang="zh-TW" altLang="en-US" sz="1400">
              <a:solidFill>
                <a:srgbClr val="000000"/>
              </a:solidFill>
              <a:latin typeface="Calibri" panose="020F0502020204030204"/>
              <a:ea typeface="新細明體" panose="02020500000000000000" pitchFamily="18" charset="-120"/>
              <a:cs typeface="Calibri" panose="020F0502020204030204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1B13CB69-DAD7-485C-93FF-651B51A398D3}"/>
              </a:ext>
            </a:extLst>
          </p:cNvPr>
          <p:cNvSpPr/>
          <p:nvPr/>
        </p:nvSpPr>
        <p:spPr>
          <a:xfrm>
            <a:off x="4395896" y="3946025"/>
            <a:ext cx="7445892" cy="432147"/>
          </a:xfrm>
          <a:prstGeom prst="rect">
            <a:avLst/>
          </a:prstGeom>
          <a:gradFill>
            <a:gsLst>
              <a:gs pos="0">
                <a:srgbClr val="889E4B"/>
              </a:gs>
              <a:gs pos="100000">
                <a:srgbClr val="778258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en-US" sz="2000" b="1" i="1">
                <a:latin typeface="Arial" panose="020B0604020202020204" pitchFamily="34" charset="0"/>
                <a:ea typeface="微軟正黑體" panose="020B0604030504040204" pitchFamily="34" charset="-120"/>
              </a:rPr>
              <a:t>搭載</a:t>
            </a:r>
            <a:r>
              <a:rPr lang="en-US" altLang="zh-CN" sz="2000" b="1" i="1">
                <a:latin typeface="Arial" panose="020B0604020202020204" pitchFamily="34" charset="0"/>
                <a:ea typeface="微軟正黑體" panose="020B0604030504040204" pitchFamily="34" charset="-120"/>
              </a:rPr>
              <a:t>  </a:t>
            </a:r>
            <a:r>
              <a:rPr lang="en-US" altLang="zh-CN" sz="2000" b="1" i="1">
                <a:solidFill>
                  <a:srgbClr val="FFFF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2.5GbE BASE-T</a:t>
            </a: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82AB5A5A-CF4D-48CC-A01E-8215AC9C7BD8}"/>
              </a:ext>
            </a:extLst>
          </p:cNvPr>
          <p:cNvSpPr/>
          <p:nvPr/>
        </p:nvSpPr>
        <p:spPr>
          <a:xfrm>
            <a:off x="4791261" y="5844355"/>
            <a:ext cx="1870630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en-US" sz="1400" b="1">
                <a:latin typeface="Arial"/>
                <a:ea typeface="微軟正黑體"/>
                <a:cs typeface="Arial"/>
              </a:rPr>
              <a:t>TS-h886 / TS-h686</a:t>
            </a:r>
            <a:endParaRPr lang="zh-TW" altLang="zh-TW" sz="1400"/>
          </a:p>
        </p:txBody>
      </p:sp>
      <p:pic>
        <p:nvPicPr>
          <p:cNvPr id="49" name="圖片 12" descr="一張含有 室內, 監視器, 影片, 遊戲 的圖片&#10;&#10;自動產生的描述">
            <a:extLst>
              <a:ext uri="{FF2B5EF4-FFF2-40B4-BE49-F238E27FC236}">
                <a16:creationId xmlns:a16="http://schemas.microsoft.com/office/drawing/2014/main" id="{A21CCCD0-0E21-48EE-AAC8-2F2ADFE2AAB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5844" y="4542560"/>
            <a:ext cx="2032095" cy="125616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0" name="矩形 49">
            <a:extLst>
              <a:ext uri="{FF2B5EF4-FFF2-40B4-BE49-F238E27FC236}">
                <a16:creationId xmlns:a16="http://schemas.microsoft.com/office/drawing/2014/main" id="{0FFAAD79-E8FC-4FC1-A8BB-9FA2DDF71AC1}"/>
              </a:ext>
            </a:extLst>
          </p:cNvPr>
          <p:cNvSpPr/>
          <p:nvPr/>
        </p:nvSpPr>
        <p:spPr>
          <a:xfrm>
            <a:off x="9514176" y="5844355"/>
            <a:ext cx="2175430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en-US" sz="1400" b="1">
                <a:latin typeface="Arial"/>
                <a:ea typeface="微軟正黑體"/>
                <a:cs typeface="Arial"/>
              </a:rPr>
              <a:t>TS-431P3 / TS-231P3</a:t>
            </a:r>
            <a:endParaRPr lang="zh-TW" altLang="zh-TW" sz="1400"/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47F3AAA4-7BD7-45DC-978D-98CA495B3557}"/>
              </a:ext>
            </a:extLst>
          </p:cNvPr>
          <p:cNvSpPr/>
          <p:nvPr/>
        </p:nvSpPr>
        <p:spPr>
          <a:xfrm>
            <a:off x="7215721" y="5812824"/>
            <a:ext cx="1870630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en-US" sz="1400" b="1">
                <a:latin typeface="Arial"/>
                <a:ea typeface="微軟正黑體"/>
                <a:cs typeface="Arial"/>
              </a:rPr>
              <a:t>TS-653D / TS-453D / TS-253D</a:t>
            </a:r>
            <a:endParaRPr lang="zh-TW" altLang="zh-TW" sz="1400"/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9ADA9AB3-07A8-4918-89D4-CE7122357BF6}"/>
              </a:ext>
            </a:extLst>
          </p:cNvPr>
          <p:cNvSpPr/>
          <p:nvPr/>
        </p:nvSpPr>
        <p:spPr>
          <a:xfrm>
            <a:off x="443049" y="3946025"/>
            <a:ext cx="3665929" cy="432147"/>
          </a:xfrm>
          <a:prstGeom prst="rect">
            <a:avLst/>
          </a:prstGeom>
          <a:gradFill>
            <a:gsLst>
              <a:gs pos="0">
                <a:srgbClr val="889E4B"/>
              </a:gs>
              <a:gs pos="100000">
                <a:srgbClr val="778258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en-US" sz="2000" b="1" i="1">
                <a:latin typeface="Arial" panose="020B0604020202020204" pitchFamily="34" charset="0"/>
                <a:ea typeface="微軟正黑體" panose="020B0604030504040204" pitchFamily="34" charset="-120"/>
              </a:rPr>
              <a:t>搭載</a:t>
            </a:r>
            <a:r>
              <a:rPr lang="en-US" altLang="zh-CN" sz="2000" b="1" i="1">
                <a:latin typeface="Arial" panose="020B0604020202020204" pitchFamily="34" charset="0"/>
                <a:ea typeface="微軟正黑體" panose="020B0604030504040204" pitchFamily="34" charset="-120"/>
              </a:rPr>
              <a:t>  </a:t>
            </a:r>
            <a:r>
              <a:rPr lang="en-US" altLang="zh-CN" sz="2000" b="1" i="1">
                <a:solidFill>
                  <a:srgbClr val="FFFF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5GbE BASE-T</a:t>
            </a:r>
          </a:p>
        </p:txBody>
      </p:sp>
      <p:pic>
        <p:nvPicPr>
          <p:cNvPr id="53" name="圖片 24" descr="一張含有 室內, 電子用品, 監視器, 電腦 的圖片&#10;&#10;自動產生的描述">
            <a:extLst>
              <a:ext uri="{FF2B5EF4-FFF2-40B4-BE49-F238E27FC236}">
                <a16:creationId xmlns:a16="http://schemas.microsoft.com/office/drawing/2014/main" id="{6734326E-5471-44FF-8CCC-9E04C8C59BD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0602" y="4549516"/>
            <a:ext cx="1987985" cy="12317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4" name="矩形 53">
            <a:extLst>
              <a:ext uri="{FF2B5EF4-FFF2-40B4-BE49-F238E27FC236}">
                <a16:creationId xmlns:a16="http://schemas.microsoft.com/office/drawing/2014/main" id="{3E54DC3F-9EB1-49CC-85C4-4226D22882EF}"/>
              </a:ext>
            </a:extLst>
          </p:cNvPr>
          <p:cNvSpPr/>
          <p:nvPr/>
        </p:nvSpPr>
        <p:spPr>
          <a:xfrm>
            <a:off x="1065500" y="5844355"/>
            <a:ext cx="2154409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en-US" sz="1400" b="1">
                <a:latin typeface="Arial"/>
                <a:ea typeface="微軟正黑體"/>
                <a:cs typeface="Arial"/>
              </a:rPr>
              <a:t>TVS-872N / TVS-672N</a:t>
            </a:r>
            <a:endParaRPr lang="zh-TW" altLang="zh-TW" sz="1400"/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21A0167C-2C66-49BF-85F8-B8A465A94E58}"/>
              </a:ext>
            </a:extLst>
          </p:cNvPr>
          <p:cNvSpPr/>
          <p:nvPr/>
        </p:nvSpPr>
        <p:spPr>
          <a:xfrm>
            <a:off x="441227" y="1323326"/>
            <a:ext cx="11406146" cy="432147"/>
          </a:xfrm>
          <a:prstGeom prst="rect">
            <a:avLst/>
          </a:prstGeom>
          <a:gradFill>
            <a:gsLst>
              <a:gs pos="0">
                <a:srgbClr val="889E4B"/>
              </a:gs>
              <a:gs pos="100000">
                <a:srgbClr val="778258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2000" b="1">
              <a:solidFill>
                <a:srgbClr val="FFFF00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79B8B4FF-E986-49AB-AC63-C62BF25F1E95}"/>
              </a:ext>
            </a:extLst>
          </p:cNvPr>
          <p:cNvSpPr/>
          <p:nvPr/>
        </p:nvSpPr>
        <p:spPr>
          <a:xfrm>
            <a:off x="647330" y="3225085"/>
            <a:ext cx="2398503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en-US" sz="1400" b="1">
                <a:latin typeface="Arial"/>
                <a:ea typeface="微軟正黑體"/>
                <a:cs typeface="Arial"/>
              </a:rPr>
              <a:t>TVS-h1688X /TVS-h1288X</a:t>
            </a:r>
            <a:endParaRPr lang="zh-CN"/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A2449CEC-FD1A-468D-9762-2324780F5588}"/>
              </a:ext>
            </a:extLst>
          </p:cNvPr>
          <p:cNvSpPr/>
          <p:nvPr/>
        </p:nvSpPr>
        <p:spPr>
          <a:xfrm>
            <a:off x="3491687" y="3225085"/>
            <a:ext cx="2522271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en-US" sz="1400" b="1">
                <a:latin typeface="Arial"/>
                <a:ea typeface="微軟正黑體"/>
                <a:cs typeface="Arial"/>
              </a:rPr>
              <a:t>TVS-872XT / TVS-672XT / TVS-472XT</a:t>
            </a:r>
          </a:p>
        </p:txBody>
      </p:sp>
      <p:pic>
        <p:nvPicPr>
          <p:cNvPr id="63" name="圖片 18" descr="一張含有 監視器, 室內, 電腦, 影片 的圖片&#10;&#10;自動產生的描述">
            <a:extLst>
              <a:ext uri="{FF2B5EF4-FFF2-40B4-BE49-F238E27FC236}">
                <a16:creationId xmlns:a16="http://schemas.microsoft.com/office/drawing/2014/main" id="{6A558BAF-0550-4605-AB18-8D7B22939D0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088" r="19308"/>
          <a:stretch/>
        </p:blipFill>
        <p:spPr>
          <a:xfrm>
            <a:off x="10200843" y="1919861"/>
            <a:ext cx="1343827" cy="132537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4" name="矩形 63">
            <a:extLst>
              <a:ext uri="{FF2B5EF4-FFF2-40B4-BE49-F238E27FC236}">
                <a16:creationId xmlns:a16="http://schemas.microsoft.com/office/drawing/2014/main" id="{A99C2A84-E3F3-44B1-AADC-DE19CAD53AF6}"/>
              </a:ext>
            </a:extLst>
          </p:cNvPr>
          <p:cNvSpPr/>
          <p:nvPr/>
        </p:nvSpPr>
        <p:spPr>
          <a:xfrm>
            <a:off x="10003435" y="3225085"/>
            <a:ext cx="1743451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en-US" sz="1400" b="1">
                <a:latin typeface="Arial"/>
                <a:ea typeface="微軟正黑體"/>
                <a:cs typeface="Arial"/>
              </a:rPr>
              <a:t>TS-431X3</a:t>
            </a:r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22F41FCB-3CA4-4B2E-9908-3B39ED813214}"/>
              </a:ext>
            </a:extLst>
          </p:cNvPr>
          <p:cNvSpPr/>
          <p:nvPr/>
        </p:nvSpPr>
        <p:spPr>
          <a:xfrm>
            <a:off x="10034966" y="3474442"/>
            <a:ext cx="1743451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en-US" sz="1400" b="1">
                <a:solidFill>
                  <a:srgbClr val="C00000"/>
                </a:solidFill>
                <a:latin typeface="Arial"/>
                <a:ea typeface="微軟正黑體"/>
                <a:cs typeface="Arial"/>
              </a:rPr>
              <a:t>10GbE + 2.5GbE</a:t>
            </a:r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241D7608-767E-4764-9399-CE8E79537FC4}"/>
              </a:ext>
            </a:extLst>
          </p:cNvPr>
          <p:cNvSpPr/>
          <p:nvPr/>
        </p:nvSpPr>
        <p:spPr>
          <a:xfrm>
            <a:off x="1770389" y="1311912"/>
            <a:ext cx="2837360" cy="432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i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搭載</a:t>
            </a:r>
            <a:r>
              <a:rPr lang="en-US" altLang="zh-CN" sz="2000" b="1" i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  </a:t>
            </a:r>
            <a:r>
              <a:rPr lang="en-US" altLang="zh-CN" sz="2000" b="1" i="1">
                <a:solidFill>
                  <a:srgbClr val="FFFF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10GbE BASE-T</a:t>
            </a:r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6BF2E578-F058-4F66-B306-5E7C0EE47441}"/>
              </a:ext>
            </a:extLst>
          </p:cNvPr>
          <p:cNvSpPr/>
          <p:nvPr/>
        </p:nvSpPr>
        <p:spPr>
          <a:xfrm>
            <a:off x="7656819" y="1311912"/>
            <a:ext cx="2837360" cy="432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i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搭載</a:t>
            </a:r>
            <a:r>
              <a:rPr lang="en-US" altLang="zh-CN" sz="2000" b="1" i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  </a:t>
            </a:r>
            <a:r>
              <a:rPr lang="en-US" altLang="zh-CN" sz="2000" b="1" i="1">
                <a:solidFill>
                  <a:srgbClr val="FFFF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10GbE SFP+</a:t>
            </a:r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EFC7C71A-8C7B-4A1F-99C4-8C34FB6BA9EA}"/>
              </a:ext>
            </a:extLst>
          </p:cNvPr>
          <p:cNvSpPr/>
          <p:nvPr/>
        </p:nvSpPr>
        <p:spPr>
          <a:xfrm>
            <a:off x="5801199" y="1311912"/>
            <a:ext cx="689372" cy="432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｜</a:t>
            </a:r>
            <a:endParaRPr lang="en-US" altLang="zh-CN" sz="2000" b="1">
              <a:solidFill>
                <a:srgbClr val="FFFF00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E1D6A42-7692-4405-BBB5-FEE4045B508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500" y="1829044"/>
            <a:ext cx="1559136" cy="1403089"/>
          </a:xfrm>
          <a:prstGeom prst="rect">
            <a:avLst/>
          </a:prstGeom>
        </p:spPr>
      </p:pic>
      <p:pic>
        <p:nvPicPr>
          <p:cNvPr id="6" name="圖片 5" descr="一張含有 電子用品, 室內, 監視器, 坐 的圖片&#10;&#10;自動產生的描述">
            <a:extLst>
              <a:ext uri="{FF2B5EF4-FFF2-40B4-BE49-F238E27FC236}">
                <a16:creationId xmlns:a16="http://schemas.microsoft.com/office/drawing/2014/main" id="{CC657AA8-03E8-4CFE-ACE6-EA8261D4577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5044" y="1943647"/>
            <a:ext cx="2100213" cy="1237685"/>
          </a:xfrm>
          <a:prstGeom prst="rect">
            <a:avLst/>
          </a:prstGeom>
        </p:spPr>
      </p:pic>
      <p:pic>
        <p:nvPicPr>
          <p:cNvPr id="8" name="圖片 7" descr="一張含有 監視器, 電腦, 坐, 顯示 的圖片&#10;&#10;自動產生的描述">
            <a:extLst>
              <a:ext uri="{FF2B5EF4-FFF2-40B4-BE49-F238E27FC236}">
                <a16:creationId xmlns:a16="http://schemas.microsoft.com/office/drawing/2014/main" id="{4822C896-6B5A-4190-942E-E48C8010874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3169" y="1864053"/>
            <a:ext cx="2234598" cy="139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8381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群組 113">
            <a:extLst>
              <a:ext uri="{FF2B5EF4-FFF2-40B4-BE49-F238E27FC236}">
                <a16:creationId xmlns:a16="http://schemas.microsoft.com/office/drawing/2014/main" id="{002B4C1A-3B7B-4E28-8B61-75C69F38C681}"/>
              </a:ext>
            </a:extLst>
          </p:cNvPr>
          <p:cNvGrpSpPr/>
          <p:nvPr/>
        </p:nvGrpSpPr>
        <p:grpSpPr>
          <a:xfrm>
            <a:off x="9088576" y="1919012"/>
            <a:ext cx="2453384" cy="4137418"/>
            <a:chOff x="3516133" y="2173012"/>
            <a:chExt cx="2453384" cy="4137418"/>
          </a:xfrm>
        </p:grpSpPr>
        <p:sp>
          <p:nvSpPr>
            <p:cNvPr id="116" name="矩形: 圓角 115">
              <a:extLst>
                <a:ext uri="{FF2B5EF4-FFF2-40B4-BE49-F238E27FC236}">
                  <a16:creationId xmlns:a16="http://schemas.microsoft.com/office/drawing/2014/main" id="{0F4BCEF3-352E-48FF-B9F8-8FD102C8AD81}"/>
                </a:ext>
              </a:extLst>
            </p:cNvPr>
            <p:cNvSpPr/>
            <p:nvPr/>
          </p:nvSpPr>
          <p:spPr>
            <a:xfrm>
              <a:off x="3523021" y="2173012"/>
              <a:ext cx="2446496" cy="4137418"/>
            </a:xfrm>
            <a:prstGeom prst="roundRect">
              <a:avLst>
                <a:gd name="adj" fmla="val 5481"/>
              </a:avLst>
            </a:prstGeom>
            <a:solidFill>
              <a:schemeClr val="accent6">
                <a:lumMod val="20000"/>
                <a:lumOff val="80000"/>
                <a:alpha val="0"/>
              </a:schemeClr>
            </a:solidFill>
            <a:ln w="25400" cap="flat" cmpd="sng" algn="ctr">
              <a:gradFill>
                <a:gsLst>
                  <a:gs pos="0">
                    <a:srgbClr val="889E4B"/>
                  </a:gs>
                  <a:gs pos="100000">
                    <a:srgbClr val="778258"/>
                  </a:gs>
                </a:gsLst>
                <a:lin ang="2700000" scaled="0"/>
              </a:gra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chemeClr val="accent6">
                  <a:lumMod val="75000"/>
                  <a:alpha val="1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 defTabSz="914400"/>
              <a:endParaRPr lang="zh-TW" altLang="en-US">
                <a:solidFill>
                  <a:schemeClr val="accen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18" name="矩形: 圓角化同側角落 117">
              <a:extLst>
                <a:ext uri="{FF2B5EF4-FFF2-40B4-BE49-F238E27FC236}">
                  <a16:creationId xmlns:a16="http://schemas.microsoft.com/office/drawing/2014/main" id="{BD5F15E2-BA4F-49A9-B0CB-B4395EFB7746}"/>
                </a:ext>
              </a:extLst>
            </p:cNvPr>
            <p:cNvSpPr/>
            <p:nvPr/>
          </p:nvSpPr>
          <p:spPr>
            <a:xfrm>
              <a:off x="3516133" y="2173013"/>
              <a:ext cx="2453384" cy="428185"/>
            </a:xfrm>
            <a:prstGeom prst="round2SameRect">
              <a:avLst>
                <a:gd name="adj1" fmla="val 20822"/>
                <a:gd name="adj2" fmla="val 0"/>
              </a:avLst>
            </a:prstGeom>
            <a:gradFill>
              <a:gsLst>
                <a:gs pos="0">
                  <a:srgbClr val="889E4B"/>
                </a:gs>
                <a:gs pos="100000">
                  <a:srgbClr val="778258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1000"/>
                </a:spcBef>
                <a:buClr>
                  <a:srgbClr val="0070C0"/>
                </a:buClr>
                <a:buSzPct val="70000"/>
              </a:pPr>
              <a:endParaRPr lang="zh-TW" altLang="en-US" sz="2000" b="1" i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106" name="群組 105">
            <a:extLst>
              <a:ext uri="{FF2B5EF4-FFF2-40B4-BE49-F238E27FC236}">
                <a16:creationId xmlns:a16="http://schemas.microsoft.com/office/drawing/2014/main" id="{252EB395-8C00-4E7F-818E-B2989457303C}"/>
              </a:ext>
            </a:extLst>
          </p:cNvPr>
          <p:cNvGrpSpPr/>
          <p:nvPr/>
        </p:nvGrpSpPr>
        <p:grpSpPr>
          <a:xfrm>
            <a:off x="6247895" y="1919012"/>
            <a:ext cx="2453384" cy="4137418"/>
            <a:chOff x="3516133" y="2173012"/>
            <a:chExt cx="2453384" cy="4137418"/>
          </a:xfrm>
        </p:grpSpPr>
        <p:sp>
          <p:nvSpPr>
            <p:cNvPr id="112" name="矩形: 圓角 111">
              <a:extLst>
                <a:ext uri="{FF2B5EF4-FFF2-40B4-BE49-F238E27FC236}">
                  <a16:creationId xmlns:a16="http://schemas.microsoft.com/office/drawing/2014/main" id="{F472F434-11C3-4588-BFFE-D44D229AAAD2}"/>
                </a:ext>
              </a:extLst>
            </p:cNvPr>
            <p:cNvSpPr/>
            <p:nvPr/>
          </p:nvSpPr>
          <p:spPr>
            <a:xfrm>
              <a:off x="3523021" y="2173012"/>
              <a:ext cx="2446496" cy="4137418"/>
            </a:xfrm>
            <a:prstGeom prst="roundRect">
              <a:avLst>
                <a:gd name="adj" fmla="val 5481"/>
              </a:avLst>
            </a:prstGeom>
            <a:solidFill>
              <a:schemeClr val="accent6">
                <a:lumMod val="20000"/>
                <a:lumOff val="80000"/>
                <a:alpha val="0"/>
              </a:schemeClr>
            </a:solidFill>
            <a:ln w="25400" cap="flat" cmpd="sng" algn="ctr">
              <a:gradFill>
                <a:gsLst>
                  <a:gs pos="0">
                    <a:srgbClr val="889E4B"/>
                  </a:gs>
                  <a:gs pos="100000">
                    <a:srgbClr val="778258"/>
                  </a:gs>
                </a:gsLst>
                <a:lin ang="2700000" scaled="0"/>
              </a:gra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chemeClr val="accent6">
                  <a:lumMod val="75000"/>
                  <a:alpha val="1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 defTabSz="914400"/>
              <a:endParaRPr lang="zh-TW" altLang="en-US">
                <a:solidFill>
                  <a:schemeClr val="accen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13" name="矩形: 圓角化同側角落 112">
              <a:extLst>
                <a:ext uri="{FF2B5EF4-FFF2-40B4-BE49-F238E27FC236}">
                  <a16:creationId xmlns:a16="http://schemas.microsoft.com/office/drawing/2014/main" id="{A98AA334-C90E-4C99-AAB7-6AD4E122B3AE}"/>
                </a:ext>
              </a:extLst>
            </p:cNvPr>
            <p:cNvSpPr/>
            <p:nvPr/>
          </p:nvSpPr>
          <p:spPr>
            <a:xfrm>
              <a:off x="3516133" y="2173013"/>
              <a:ext cx="2453384" cy="428185"/>
            </a:xfrm>
            <a:prstGeom prst="round2SameRect">
              <a:avLst>
                <a:gd name="adj1" fmla="val 20822"/>
                <a:gd name="adj2" fmla="val 0"/>
              </a:avLst>
            </a:prstGeom>
            <a:gradFill>
              <a:gsLst>
                <a:gs pos="0">
                  <a:srgbClr val="889E4B"/>
                </a:gs>
                <a:gs pos="100000">
                  <a:srgbClr val="778258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1000"/>
                </a:spcBef>
                <a:buClr>
                  <a:srgbClr val="0070C0"/>
                </a:buClr>
                <a:buSzPct val="70000"/>
              </a:pPr>
              <a:endParaRPr lang="zh-TW" altLang="en-US" sz="2000" b="1" i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78" name="群組 77">
            <a:extLst>
              <a:ext uri="{FF2B5EF4-FFF2-40B4-BE49-F238E27FC236}">
                <a16:creationId xmlns:a16="http://schemas.microsoft.com/office/drawing/2014/main" id="{1DE314B0-142B-473C-8E74-5995B041B738}"/>
              </a:ext>
            </a:extLst>
          </p:cNvPr>
          <p:cNvGrpSpPr/>
          <p:nvPr/>
        </p:nvGrpSpPr>
        <p:grpSpPr>
          <a:xfrm>
            <a:off x="3444166" y="4167340"/>
            <a:ext cx="2453384" cy="1877321"/>
            <a:chOff x="3516133" y="2173012"/>
            <a:chExt cx="2453384" cy="1877321"/>
          </a:xfrm>
        </p:grpSpPr>
        <p:sp>
          <p:nvSpPr>
            <p:cNvPr id="80" name="矩形: 圓角 79">
              <a:extLst>
                <a:ext uri="{FF2B5EF4-FFF2-40B4-BE49-F238E27FC236}">
                  <a16:creationId xmlns:a16="http://schemas.microsoft.com/office/drawing/2014/main" id="{CAE4B7AF-62F8-4D7A-B917-883ADF6F420A}"/>
                </a:ext>
              </a:extLst>
            </p:cNvPr>
            <p:cNvSpPr/>
            <p:nvPr/>
          </p:nvSpPr>
          <p:spPr>
            <a:xfrm>
              <a:off x="3523021" y="2173012"/>
              <a:ext cx="2446496" cy="1877321"/>
            </a:xfrm>
            <a:prstGeom prst="roundRect">
              <a:avLst>
                <a:gd name="adj" fmla="val 5481"/>
              </a:avLst>
            </a:prstGeom>
            <a:solidFill>
              <a:schemeClr val="accent6">
                <a:lumMod val="20000"/>
                <a:lumOff val="80000"/>
                <a:alpha val="0"/>
              </a:schemeClr>
            </a:solidFill>
            <a:ln w="25400" cap="flat" cmpd="sng" algn="ctr">
              <a:gradFill>
                <a:gsLst>
                  <a:gs pos="0">
                    <a:srgbClr val="889E4B"/>
                  </a:gs>
                  <a:gs pos="100000">
                    <a:srgbClr val="778258"/>
                  </a:gs>
                </a:gsLst>
                <a:lin ang="2700000" scaled="0"/>
              </a:gra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chemeClr val="accent6">
                  <a:lumMod val="75000"/>
                  <a:alpha val="1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 defTabSz="914400"/>
              <a:endParaRPr lang="zh-TW" altLang="en-US">
                <a:solidFill>
                  <a:schemeClr val="accen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81" name="矩形: 圓角化同側角落 80">
              <a:extLst>
                <a:ext uri="{FF2B5EF4-FFF2-40B4-BE49-F238E27FC236}">
                  <a16:creationId xmlns:a16="http://schemas.microsoft.com/office/drawing/2014/main" id="{1C794921-4309-4BBF-B6C2-A7D76D61BFCB}"/>
                </a:ext>
              </a:extLst>
            </p:cNvPr>
            <p:cNvSpPr/>
            <p:nvPr/>
          </p:nvSpPr>
          <p:spPr>
            <a:xfrm>
              <a:off x="3516133" y="2173013"/>
              <a:ext cx="2453384" cy="428185"/>
            </a:xfrm>
            <a:prstGeom prst="round2SameRect">
              <a:avLst>
                <a:gd name="adj1" fmla="val 20822"/>
                <a:gd name="adj2" fmla="val 0"/>
              </a:avLst>
            </a:prstGeom>
            <a:gradFill>
              <a:gsLst>
                <a:gs pos="0">
                  <a:srgbClr val="889E4B"/>
                </a:gs>
                <a:gs pos="100000">
                  <a:srgbClr val="778258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1000"/>
                </a:spcBef>
                <a:buClr>
                  <a:srgbClr val="0070C0"/>
                </a:buClr>
                <a:buSzPct val="70000"/>
              </a:pPr>
              <a:endParaRPr lang="zh-TW" altLang="en-US" sz="2000" b="1" i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群組 82">
            <a:extLst>
              <a:ext uri="{FF2B5EF4-FFF2-40B4-BE49-F238E27FC236}">
                <a16:creationId xmlns:a16="http://schemas.microsoft.com/office/drawing/2014/main" id="{DBCDA156-88C2-4B42-B4A9-997851F28E51}"/>
              </a:ext>
            </a:extLst>
          </p:cNvPr>
          <p:cNvGrpSpPr/>
          <p:nvPr/>
        </p:nvGrpSpPr>
        <p:grpSpPr>
          <a:xfrm>
            <a:off x="625979" y="4167340"/>
            <a:ext cx="2453384" cy="1877321"/>
            <a:chOff x="697946" y="2173012"/>
            <a:chExt cx="2453384" cy="1877321"/>
          </a:xfrm>
        </p:grpSpPr>
        <p:sp>
          <p:nvSpPr>
            <p:cNvPr id="85" name="矩形: 圓角 84">
              <a:extLst>
                <a:ext uri="{FF2B5EF4-FFF2-40B4-BE49-F238E27FC236}">
                  <a16:creationId xmlns:a16="http://schemas.microsoft.com/office/drawing/2014/main" id="{E332BFD6-97F9-46B9-8C2B-92EAF4CB009E}"/>
                </a:ext>
              </a:extLst>
            </p:cNvPr>
            <p:cNvSpPr/>
            <p:nvPr/>
          </p:nvSpPr>
          <p:spPr>
            <a:xfrm>
              <a:off x="704834" y="2173012"/>
              <a:ext cx="2446496" cy="1877321"/>
            </a:xfrm>
            <a:prstGeom prst="roundRect">
              <a:avLst>
                <a:gd name="adj" fmla="val 5481"/>
              </a:avLst>
            </a:prstGeom>
            <a:solidFill>
              <a:schemeClr val="accent6">
                <a:lumMod val="20000"/>
                <a:lumOff val="80000"/>
                <a:alpha val="0"/>
              </a:schemeClr>
            </a:solidFill>
            <a:ln w="25400" cap="flat" cmpd="sng" algn="ctr">
              <a:gradFill>
                <a:gsLst>
                  <a:gs pos="0">
                    <a:srgbClr val="889E4B"/>
                  </a:gs>
                  <a:gs pos="100000">
                    <a:srgbClr val="778258"/>
                  </a:gs>
                </a:gsLst>
                <a:lin ang="2700000" scaled="0"/>
              </a:gra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chemeClr val="accent6">
                  <a:lumMod val="75000"/>
                  <a:alpha val="1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 defTabSz="914400"/>
              <a:endParaRPr lang="zh-TW" altLang="en-US">
                <a:solidFill>
                  <a:schemeClr val="accen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86" name="矩形: 圓角化同側角落 85">
              <a:extLst>
                <a:ext uri="{FF2B5EF4-FFF2-40B4-BE49-F238E27FC236}">
                  <a16:creationId xmlns:a16="http://schemas.microsoft.com/office/drawing/2014/main" id="{060FB88D-92A3-4095-8657-D22F7D829616}"/>
                </a:ext>
              </a:extLst>
            </p:cNvPr>
            <p:cNvSpPr/>
            <p:nvPr/>
          </p:nvSpPr>
          <p:spPr>
            <a:xfrm>
              <a:off x="697946" y="2173013"/>
              <a:ext cx="2453384" cy="428185"/>
            </a:xfrm>
            <a:prstGeom prst="round2SameRect">
              <a:avLst>
                <a:gd name="adj1" fmla="val 20822"/>
                <a:gd name="adj2" fmla="val 0"/>
              </a:avLst>
            </a:prstGeom>
            <a:gradFill>
              <a:gsLst>
                <a:gs pos="0">
                  <a:srgbClr val="889E4B"/>
                </a:gs>
                <a:gs pos="100000">
                  <a:srgbClr val="778258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1000"/>
                </a:spcBef>
                <a:buClr>
                  <a:srgbClr val="0070C0"/>
                </a:buClr>
                <a:buSzPct val="70000"/>
              </a:pPr>
              <a:endParaRPr lang="zh-TW" altLang="en-US" sz="2000" b="1" i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4" name="群組 3">
            <a:extLst>
              <a:ext uri="{FF2B5EF4-FFF2-40B4-BE49-F238E27FC236}">
                <a16:creationId xmlns:a16="http://schemas.microsoft.com/office/drawing/2014/main" id="{C498612A-FECC-412D-9119-49EA990A3D9D}"/>
              </a:ext>
            </a:extLst>
          </p:cNvPr>
          <p:cNvGrpSpPr/>
          <p:nvPr/>
        </p:nvGrpSpPr>
        <p:grpSpPr>
          <a:xfrm>
            <a:off x="3444166" y="1919012"/>
            <a:ext cx="2453384" cy="1877321"/>
            <a:chOff x="3516133" y="2173012"/>
            <a:chExt cx="2453384" cy="1877321"/>
          </a:xfrm>
        </p:grpSpPr>
        <p:sp>
          <p:nvSpPr>
            <p:cNvPr id="70" name="矩形: 圓角 69">
              <a:extLst>
                <a:ext uri="{FF2B5EF4-FFF2-40B4-BE49-F238E27FC236}">
                  <a16:creationId xmlns:a16="http://schemas.microsoft.com/office/drawing/2014/main" id="{0D4CD222-2F58-416C-AAD3-91C86B4DE184}"/>
                </a:ext>
              </a:extLst>
            </p:cNvPr>
            <p:cNvSpPr/>
            <p:nvPr/>
          </p:nvSpPr>
          <p:spPr>
            <a:xfrm>
              <a:off x="3523021" y="2173012"/>
              <a:ext cx="2446496" cy="1877321"/>
            </a:xfrm>
            <a:prstGeom prst="roundRect">
              <a:avLst>
                <a:gd name="adj" fmla="val 5481"/>
              </a:avLst>
            </a:prstGeom>
            <a:solidFill>
              <a:schemeClr val="accent6">
                <a:lumMod val="20000"/>
                <a:lumOff val="80000"/>
                <a:alpha val="0"/>
              </a:schemeClr>
            </a:solidFill>
            <a:ln w="25400" cap="flat" cmpd="sng" algn="ctr">
              <a:gradFill>
                <a:gsLst>
                  <a:gs pos="0">
                    <a:srgbClr val="889E4B"/>
                  </a:gs>
                  <a:gs pos="100000">
                    <a:srgbClr val="778258"/>
                  </a:gs>
                </a:gsLst>
                <a:lin ang="2700000" scaled="0"/>
              </a:gra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chemeClr val="accent6">
                  <a:lumMod val="75000"/>
                  <a:alpha val="1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 defTabSz="914400"/>
              <a:endParaRPr lang="zh-TW" altLang="en-US">
                <a:solidFill>
                  <a:schemeClr val="accen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74" name="矩形: 圓角化同側角落 73">
              <a:extLst>
                <a:ext uri="{FF2B5EF4-FFF2-40B4-BE49-F238E27FC236}">
                  <a16:creationId xmlns:a16="http://schemas.microsoft.com/office/drawing/2014/main" id="{95059F8A-C201-4553-B911-5981F96E57D1}"/>
                </a:ext>
              </a:extLst>
            </p:cNvPr>
            <p:cNvSpPr/>
            <p:nvPr/>
          </p:nvSpPr>
          <p:spPr>
            <a:xfrm>
              <a:off x="3516133" y="2173013"/>
              <a:ext cx="2453384" cy="428185"/>
            </a:xfrm>
            <a:prstGeom prst="round2SameRect">
              <a:avLst>
                <a:gd name="adj1" fmla="val 20822"/>
                <a:gd name="adj2" fmla="val 0"/>
              </a:avLst>
            </a:prstGeom>
            <a:gradFill>
              <a:gsLst>
                <a:gs pos="0">
                  <a:srgbClr val="889E4B"/>
                </a:gs>
                <a:gs pos="100000">
                  <a:srgbClr val="778258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1000"/>
                </a:spcBef>
                <a:buClr>
                  <a:srgbClr val="0070C0"/>
                </a:buClr>
                <a:buSzPct val="70000"/>
              </a:pPr>
              <a:endParaRPr lang="zh-TW" altLang="en-US" sz="2000" b="1" i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AFBCBD12-4166-42A4-AE2A-5750A864A8A2}"/>
              </a:ext>
            </a:extLst>
          </p:cNvPr>
          <p:cNvGrpSpPr/>
          <p:nvPr/>
        </p:nvGrpSpPr>
        <p:grpSpPr>
          <a:xfrm>
            <a:off x="625979" y="1919012"/>
            <a:ext cx="2453384" cy="1877321"/>
            <a:chOff x="697946" y="2173012"/>
            <a:chExt cx="2453384" cy="1877321"/>
          </a:xfrm>
        </p:grpSpPr>
        <p:sp>
          <p:nvSpPr>
            <p:cNvPr id="65" name="矩形: 圓角 64">
              <a:extLst>
                <a:ext uri="{FF2B5EF4-FFF2-40B4-BE49-F238E27FC236}">
                  <a16:creationId xmlns:a16="http://schemas.microsoft.com/office/drawing/2014/main" id="{CFC8B0E4-F1AC-4868-BEDE-70723C9D58E4}"/>
                </a:ext>
              </a:extLst>
            </p:cNvPr>
            <p:cNvSpPr/>
            <p:nvPr/>
          </p:nvSpPr>
          <p:spPr>
            <a:xfrm>
              <a:off x="704834" y="2173012"/>
              <a:ext cx="2446496" cy="1877321"/>
            </a:xfrm>
            <a:prstGeom prst="roundRect">
              <a:avLst>
                <a:gd name="adj" fmla="val 5481"/>
              </a:avLst>
            </a:prstGeom>
            <a:solidFill>
              <a:schemeClr val="accent6">
                <a:lumMod val="20000"/>
                <a:lumOff val="80000"/>
                <a:alpha val="0"/>
              </a:schemeClr>
            </a:solidFill>
            <a:ln w="25400" cap="flat" cmpd="sng" algn="ctr">
              <a:gradFill>
                <a:gsLst>
                  <a:gs pos="0">
                    <a:srgbClr val="889E4B"/>
                  </a:gs>
                  <a:gs pos="100000">
                    <a:srgbClr val="778258"/>
                  </a:gs>
                </a:gsLst>
                <a:lin ang="2700000" scaled="0"/>
              </a:gra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chemeClr val="accent6">
                  <a:lumMod val="75000"/>
                  <a:alpha val="1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 defTabSz="914400"/>
              <a:endParaRPr lang="zh-TW" altLang="en-US">
                <a:solidFill>
                  <a:schemeClr val="accen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66" name="矩形: 圓角化同側角落 65">
              <a:extLst>
                <a:ext uri="{FF2B5EF4-FFF2-40B4-BE49-F238E27FC236}">
                  <a16:creationId xmlns:a16="http://schemas.microsoft.com/office/drawing/2014/main" id="{DD3AC38F-0679-43F8-B155-2C7F7E0E8A8B}"/>
                </a:ext>
              </a:extLst>
            </p:cNvPr>
            <p:cNvSpPr/>
            <p:nvPr/>
          </p:nvSpPr>
          <p:spPr>
            <a:xfrm>
              <a:off x="697946" y="2173013"/>
              <a:ext cx="2453384" cy="428185"/>
            </a:xfrm>
            <a:prstGeom prst="round2SameRect">
              <a:avLst>
                <a:gd name="adj1" fmla="val 20822"/>
                <a:gd name="adj2" fmla="val 0"/>
              </a:avLst>
            </a:prstGeom>
            <a:gradFill>
              <a:gsLst>
                <a:gs pos="0">
                  <a:srgbClr val="889E4B"/>
                </a:gs>
                <a:gs pos="100000">
                  <a:srgbClr val="778258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1000"/>
                </a:spcBef>
                <a:buClr>
                  <a:srgbClr val="0070C0"/>
                </a:buClr>
                <a:buSzPct val="70000"/>
              </a:pPr>
              <a:endParaRPr lang="zh-TW" altLang="en-US" sz="2000" b="1" i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4BD1CCAD-7633-48E8-A7A9-A89E305A1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4250">
                <a:latin typeface="Arial"/>
                <a:ea typeface="微軟正黑體"/>
                <a:cs typeface="Arial"/>
              </a:rPr>
              <a:t>網路擴充：</a:t>
            </a:r>
            <a:r>
              <a:rPr lang="zh-TW" altLang="en-US" sz="4250">
                <a:latin typeface="Arial"/>
                <a:ea typeface="微軟正黑體"/>
                <a:cs typeface="Arial"/>
              </a:rPr>
              <a:t>豐富的</a:t>
            </a:r>
            <a:r>
              <a:rPr lang="zh-TW">
                <a:latin typeface="Arial"/>
                <a:ea typeface="微軟正黑體"/>
                <a:cs typeface="Arial"/>
              </a:rPr>
              <a:t>各式</a:t>
            </a:r>
            <a:r>
              <a:rPr lang="en-US" altLang="zh-TW">
                <a:latin typeface="Arial"/>
                <a:ea typeface="微軟正黑體"/>
                <a:cs typeface="Arial"/>
              </a:rPr>
              <a:t> </a:t>
            </a:r>
            <a:r>
              <a:rPr lang="zh-TW">
                <a:latin typeface="Arial"/>
                <a:ea typeface="微軟正黑體"/>
                <a:cs typeface="Arial"/>
              </a:rPr>
              <a:t>PCIe</a:t>
            </a:r>
            <a:r>
              <a:rPr lang="en-US" altLang="zh-TW">
                <a:latin typeface="Arial"/>
                <a:ea typeface="微軟正黑體"/>
                <a:cs typeface="Arial"/>
              </a:rPr>
              <a:t> </a:t>
            </a:r>
            <a:r>
              <a:rPr lang="zh-TW" altLang="en-US" sz="4250">
                <a:latin typeface="Arial"/>
                <a:ea typeface="微軟正黑體"/>
                <a:cs typeface="Arial"/>
              </a:rPr>
              <a:t>網路擴充卡</a:t>
            </a:r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10AF9926-CC44-460A-9FAE-DBA488DA6D82}"/>
              </a:ext>
            </a:extLst>
          </p:cNvPr>
          <p:cNvSpPr txBox="1"/>
          <p:nvPr/>
        </p:nvSpPr>
        <p:spPr>
          <a:xfrm>
            <a:off x="632866" y="1949949"/>
            <a:ext cx="2446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QXG-10G2SF-CX4</a:t>
            </a: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7A262127-AD60-4937-B3AA-880D891A31D5}"/>
              </a:ext>
            </a:extLst>
          </p:cNvPr>
          <p:cNvGrpSpPr/>
          <p:nvPr/>
        </p:nvGrpSpPr>
        <p:grpSpPr>
          <a:xfrm>
            <a:off x="392293" y="3089371"/>
            <a:ext cx="859808" cy="859808"/>
            <a:chOff x="279469" y="3474691"/>
            <a:chExt cx="859808" cy="859808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1" name="橢圓 10">
              <a:extLst>
                <a:ext uri="{FF2B5EF4-FFF2-40B4-BE49-F238E27FC236}">
                  <a16:creationId xmlns:a16="http://schemas.microsoft.com/office/drawing/2014/main" id="{6AE8CA91-956B-470C-B530-E7138CEF66F8}"/>
                </a:ext>
              </a:extLst>
            </p:cNvPr>
            <p:cNvSpPr/>
            <p:nvPr/>
          </p:nvSpPr>
          <p:spPr>
            <a:xfrm>
              <a:off x="279469" y="3474691"/>
              <a:ext cx="859808" cy="859808"/>
            </a:xfrm>
            <a:prstGeom prst="ellipse">
              <a:avLst/>
            </a:prstGeom>
            <a:solidFill>
              <a:schemeClr val="bg1"/>
            </a:solidFill>
            <a:ln w="25400">
              <a:gradFill>
                <a:gsLst>
                  <a:gs pos="0">
                    <a:srgbClr val="778258"/>
                  </a:gs>
                  <a:gs pos="100000">
                    <a:srgbClr val="889E4B"/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68" name="圖片 13" descr="一張含有 標誌 的圖片&#10;&#10;自動產生的描述">
              <a:extLst>
                <a:ext uri="{FF2B5EF4-FFF2-40B4-BE49-F238E27FC236}">
                  <a16:creationId xmlns:a16="http://schemas.microsoft.com/office/drawing/2014/main" id="{FC167942-FC17-4EB3-B271-A9B1E8185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8414" y="3654841"/>
              <a:ext cx="661918" cy="499509"/>
            </a:xfrm>
            <a:prstGeom prst="rect">
              <a:avLst/>
            </a:prstGeom>
          </p:spPr>
        </p:pic>
      </p:grpSp>
      <p:pic>
        <p:nvPicPr>
          <p:cNvPr id="71" name="圖片 70">
            <a:extLst>
              <a:ext uri="{FF2B5EF4-FFF2-40B4-BE49-F238E27FC236}">
                <a16:creationId xmlns:a16="http://schemas.microsoft.com/office/drawing/2014/main" id="{9C6F2782-C46F-4D15-96AB-A444DA2A07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600" y="2435936"/>
            <a:ext cx="1607550" cy="100018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2" name="文字方塊 71">
            <a:extLst>
              <a:ext uri="{FF2B5EF4-FFF2-40B4-BE49-F238E27FC236}">
                <a16:creationId xmlns:a16="http://schemas.microsoft.com/office/drawing/2014/main" id="{34BD01BB-511F-4BC4-994C-838D42273BF3}"/>
              </a:ext>
            </a:extLst>
          </p:cNvPr>
          <p:cNvSpPr txBox="1"/>
          <p:nvPr/>
        </p:nvSpPr>
        <p:spPr>
          <a:xfrm>
            <a:off x="1252100" y="3361395"/>
            <a:ext cx="1820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 x SFP+</a:t>
            </a:r>
            <a:endParaRPr lang="zh-TW" altLang="en-US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2" name="文字方塊 81">
            <a:extLst>
              <a:ext uri="{FF2B5EF4-FFF2-40B4-BE49-F238E27FC236}">
                <a16:creationId xmlns:a16="http://schemas.microsoft.com/office/drawing/2014/main" id="{E6EB8D22-7557-42F1-9666-632C696646AE}"/>
              </a:ext>
            </a:extLst>
          </p:cNvPr>
          <p:cNvSpPr txBox="1"/>
          <p:nvPr/>
        </p:nvSpPr>
        <p:spPr>
          <a:xfrm>
            <a:off x="3438659" y="1949949"/>
            <a:ext cx="2446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/>
                <a:cs typeface="Arial"/>
              </a:rPr>
              <a:t>LAN-10G2T-X550</a:t>
            </a:r>
            <a:endParaRPr lang="zh-TW" altLang="en-US" sz="2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lt"/>
              <a:cs typeface="+mn-lt"/>
            </a:endParaRPr>
          </a:p>
        </p:txBody>
      </p:sp>
      <p:sp>
        <p:nvSpPr>
          <p:cNvPr id="89" name="文字方塊 88">
            <a:extLst>
              <a:ext uri="{FF2B5EF4-FFF2-40B4-BE49-F238E27FC236}">
                <a16:creationId xmlns:a16="http://schemas.microsoft.com/office/drawing/2014/main" id="{83C8A077-9D1F-4148-95B1-D3491EED973D}"/>
              </a:ext>
            </a:extLst>
          </p:cNvPr>
          <p:cNvSpPr txBox="1"/>
          <p:nvPr/>
        </p:nvSpPr>
        <p:spPr>
          <a:xfrm>
            <a:off x="4057893" y="3361395"/>
            <a:ext cx="1820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 x RJ45</a:t>
            </a:r>
            <a:endParaRPr lang="zh-TW" altLang="en-US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58613652-9093-4BEC-A60A-3A9D6E39AC5E}"/>
              </a:ext>
            </a:extLst>
          </p:cNvPr>
          <p:cNvGrpSpPr/>
          <p:nvPr/>
        </p:nvGrpSpPr>
        <p:grpSpPr>
          <a:xfrm>
            <a:off x="3198086" y="3089371"/>
            <a:ext cx="859808" cy="859808"/>
            <a:chOff x="3218729" y="3410527"/>
            <a:chExt cx="859808" cy="859808"/>
          </a:xfrm>
        </p:grpSpPr>
        <p:sp>
          <p:nvSpPr>
            <p:cNvPr id="84" name="橢圓 83">
              <a:extLst>
                <a:ext uri="{FF2B5EF4-FFF2-40B4-BE49-F238E27FC236}">
                  <a16:creationId xmlns:a16="http://schemas.microsoft.com/office/drawing/2014/main" id="{083F2FBB-38BF-4400-944E-4BD80422C582}"/>
                </a:ext>
              </a:extLst>
            </p:cNvPr>
            <p:cNvSpPr/>
            <p:nvPr/>
          </p:nvSpPr>
          <p:spPr>
            <a:xfrm>
              <a:off x="3218729" y="3410527"/>
              <a:ext cx="859808" cy="859808"/>
            </a:xfrm>
            <a:prstGeom prst="ellipse">
              <a:avLst/>
            </a:prstGeom>
            <a:solidFill>
              <a:schemeClr val="bg1"/>
            </a:solidFill>
            <a:ln w="25400">
              <a:gradFill>
                <a:gsLst>
                  <a:gs pos="0">
                    <a:srgbClr val="778258"/>
                  </a:gs>
                  <a:gs pos="100000">
                    <a:srgbClr val="889E4B"/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90" name="圖片 16" descr="一張含有 盤 的圖片&#10;&#10;自動產生的描述">
              <a:extLst>
                <a:ext uri="{FF2B5EF4-FFF2-40B4-BE49-F238E27FC236}">
                  <a16:creationId xmlns:a16="http://schemas.microsoft.com/office/drawing/2014/main" id="{E6D20CBE-8C55-4784-8FDF-163F1FCCA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95323" y="3604325"/>
              <a:ext cx="720615" cy="479275"/>
            </a:xfrm>
            <a:prstGeom prst="rect">
              <a:avLst/>
            </a:prstGeom>
          </p:spPr>
        </p:pic>
      </p:grpSp>
      <p:pic>
        <p:nvPicPr>
          <p:cNvPr id="91" name="圖片 46" descr="LAN-10G2T_x550+bracket.png">
            <a:extLst>
              <a:ext uri="{FF2B5EF4-FFF2-40B4-BE49-F238E27FC236}">
                <a16:creationId xmlns:a16="http://schemas.microsoft.com/office/drawing/2014/main" id="{BE77DA05-3A98-4D52-9D7B-97CB04D5211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02183" y="2418706"/>
            <a:ext cx="1612819" cy="99574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5" name="文字方塊 94">
            <a:extLst>
              <a:ext uri="{FF2B5EF4-FFF2-40B4-BE49-F238E27FC236}">
                <a16:creationId xmlns:a16="http://schemas.microsoft.com/office/drawing/2014/main" id="{1038BE5A-25D7-4794-85DC-F4C570F1ACA1}"/>
              </a:ext>
            </a:extLst>
          </p:cNvPr>
          <p:cNvSpPr txBox="1"/>
          <p:nvPr/>
        </p:nvSpPr>
        <p:spPr>
          <a:xfrm>
            <a:off x="632866" y="4201653"/>
            <a:ext cx="2446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/>
                <a:cs typeface="Arial"/>
              </a:rPr>
              <a:t>QXG-10G2T-107</a:t>
            </a:r>
            <a:endParaRPr lang="en-US" altLang="zh-TW" sz="2000" b="1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7" name="文字方塊 106">
            <a:extLst>
              <a:ext uri="{FF2B5EF4-FFF2-40B4-BE49-F238E27FC236}">
                <a16:creationId xmlns:a16="http://schemas.microsoft.com/office/drawing/2014/main" id="{560CB53C-4FFB-4ACF-9251-C37579789DDD}"/>
              </a:ext>
            </a:extLst>
          </p:cNvPr>
          <p:cNvSpPr txBox="1"/>
          <p:nvPr/>
        </p:nvSpPr>
        <p:spPr>
          <a:xfrm>
            <a:off x="632866" y="5613099"/>
            <a:ext cx="2439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 x RJ45</a:t>
            </a:r>
            <a:endParaRPr lang="zh-TW" altLang="en-US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1" name="文字方塊 110">
            <a:extLst>
              <a:ext uri="{FF2B5EF4-FFF2-40B4-BE49-F238E27FC236}">
                <a16:creationId xmlns:a16="http://schemas.microsoft.com/office/drawing/2014/main" id="{A89FF757-EA67-479C-AEA4-EB6AAFCCBC98}"/>
              </a:ext>
            </a:extLst>
          </p:cNvPr>
          <p:cNvSpPr txBox="1"/>
          <p:nvPr/>
        </p:nvSpPr>
        <p:spPr>
          <a:xfrm>
            <a:off x="3438659" y="4201653"/>
            <a:ext cx="2446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/>
                <a:cs typeface="Arial"/>
              </a:rPr>
              <a:t>QXG-10G1T</a:t>
            </a:r>
            <a:endParaRPr lang="en-US" altLang="zh-TW" sz="2000" b="1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5" name="文字方塊 114">
            <a:extLst>
              <a:ext uri="{FF2B5EF4-FFF2-40B4-BE49-F238E27FC236}">
                <a16:creationId xmlns:a16="http://schemas.microsoft.com/office/drawing/2014/main" id="{30D05536-922E-4567-8468-DF6602B6BD6C}"/>
              </a:ext>
            </a:extLst>
          </p:cNvPr>
          <p:cNvSpPr txBox="1"/>
          <p:nvPr/>
        </p:nvSpPr>
        <p:spPr>
          <a:xfrm>
            <a:off x="3438659" y="5613099"/>
            <a:ext cx="243960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b="1">
                <a:latin typeface="Arial"/>
                <a:ea typeface="微軟正黑體"/>
                <a:cs typeface="Arial"/>
              </a:rPr>
              <a:t>1 x RJ45</a:t>
            </a:r>
            <a:endParaRPr lang="zh-TW" altLang="en-US" b="1">
              <a:latin typeface="Arial"/>
              <a:ea typeface="微軟正黑體"/>
              <a:cs typeface="Arial"/>
            </a:endParaRPr>
          </a:p>
        </p:txBody>
      </p: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8C648185-D492-45C7-A176-5F475B105E43}"/>
              </a:ext>
            </a:extLst>
          </p:cNvPr>
          <p:cNvGrpSpPr/>
          <p:nvPr/>
        </p:nvGrpSpPr>
        <p:grpSpPr>
          <a:xfrm>
            <a:off x="2818479" y="4795287"/>
            <a:ext cx="859808" cy="859808"/>
            <a:chOff x="2839122" y="5116443"/>
            <a:chExt cx="859808" cy="859808"/>
          </a:xfrm>
        </p:grpSpPr>
        <p:sp>
          <p:nvSpPr>
            <p:cNvPr id="117" name="橢圓 116">
              <a:extLst>
                <a:ext uri="{FF2B5EF4-FFF2-40B4-BE49-F238E27FC236}">
                  <a16:creationId xmlns:a16="http://schemas.microsoft.com/office/drawing/2014/main" id="{A5F71AE3-BA82-4E55-AB96-455B7A843EC5}"/>
                </a:ext>
              </a:extLst>
            </p:cNvPr>
            <p:cNvSpPr/>
            <p:nvPr/>
          </p:nvSpPr>
          <p:spPr>
            <a:xfrm>
              <a:off x="2839122" y="5116443"/>
              <a:ext cx="859808" cy="859808"/>
            </a:xfrm>
            <a:prstGeom prst="ellipse">
              <a:avLst/>
            </a:prstGeom>
            <a:solidFill>
              <a:schemeClr val="bg1"/>
            </a:solidFill>
            <a:ln w="25400">
              <a:gradFill>
                <a:gsLst>
                  <a:gs pos="0">
                    <a:srgbClr val="778258"/>
                  </a:gs>
                  <a:gs pos="100000">
                    <a:srgbClr val="889E4B"/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20" name="圖片 15" descr="一張含有 畫畫 的圖片&#10;&#10;自動產生的描述">
              <a:extLst>
                <a:ext uri="{FF2B5EF4-FFF2-40B4-BE49-F238E27FC236}">
                  <a16:creationId xmlns:a16="http://schemas.microsoft.com/office/drawing/2014/main" id="{D64D00AC-4A6A-4C52-B6C3-9AFD8BFCB2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381" t="9578" r="12471" b="11927"/>
            <a:stretch/>
          </p:blipFill>
          <p:spPr>
            <a:xfrm>
              <a:off x="2918297" y="5337112"/>
              <a:ext cx="712744" cy="416215"/>
            </a:xfrm>
            <a:prstGeom prst="rect">
              <a:avLst/>
            </a:prstGeom>
          </p:spPr>
        </p:pic>
      </p:grpSp>
      <p:pic>
        <p:nvPicPr>
          <p:cNvPr id="121" name="圖片 120" descr="一張含有 電子用品, 坐, 電腦, 桌 的圖片&#10;&#10;自動產生的描述">
            <a:extLst>
              <a:ext uri="{FF2B5EF4-FFF2-40B4-BE49-F238E27FC236}">
                <a16:creationId xmlns:a16="http://schemas.microsoft.com/office/drawing/2014/main" id="{11A278F0-C75F-4153-B369-29414E8D276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3086" y="4716549"/>
            <a:ext cx="1616064" cy="9999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2" name="圖片 121" descr="一張含有 電子用品, 電路 的圖片&#10;&#10;自動產生的描述">
            <a:extLst>
              <a:ext uri="{FF2B5EF4-FFF2-40B4-BE49-F238E27FC236}">
                <a16:creationId xmlns:a16="http://schemas.microsoft.com/office/drawing/2014/main" id="{8A59F151-C22C-414F-BF7A-221352BE609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3357" y="4717703"/>
            <a:ext cx="1619703" cy="99411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3" name="文字方塊 122">
            <a:extLst>
              <a:ext uri="{FF2B5EF4-FFF2-40B4-BE49-F238E27FC236}">
                <a16:creationId xmlns:a16="http://schemas.microsoft.com/office/drawing/2014/main" id="{26963D3D-EC77-4B8D-B604-422E42691AC0}"/>
              </a:ext>
            </a:extLst>
          </p:cNvPr>
          <p:cNvSpPr txBox="1"/>
          <p:nvPr/>
        </p:nvSpPr>
        <p:spPr>
          <a:xfrm>
            <a:off x="632866" y="1340908"/>
            <a:ext cx="5245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80953" algn="ctr"/>
            <a:r>
              <a:rPr lang="en-US" altLang="zh-TW" sz="2400" b="1" i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10GbE </a:t>
            </a:r>
            <a:r>
              <a:rPr lang="zh-TW" altLang="en-US" sz="2400" b="1" i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網路擴充卡</a:t>
            </a:r>
            <a:endParaRPr lang="en-US" altLang="zh-TW" sz="2400" b="1" i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7" name="文字方塊 126">
            <a:extLst>
              <a:ext uri="{FF2B5EF4-FFF2-40B4-BE49-F238E27FC236}">
                <a16:creationId xmlns:a16="http://schemas.microsoft.com/office/drawing/2014/main" id="{9E81639E-1285-4F46-BB5D-07C450A5613D}"/>
              </a:ext>
            </a:extLst>
          </p:cNvPr>
          <p:cNvSpPr txBox="1"/>
          <p:nvPr/>
        </p:nvSpPr>
        <p:spPr>
          <a:xfrm>
            <a:off x="6251339" y="1949949"/>
            <a:ext cx="2446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/>
                <a:cs typeface="Arial"/>
              </a:rPr>
              <a:t>QXG-5G Family</a:t>
            </a:r>
            <a:endParaRPr lang="zh-TW" altLang="en-US" sz="2000" b="1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軟正黑體"/>
              <a:cs typeface="Arial"/>
              <a:sym typeface="Arial" panose="020B0604020202020204" pitchFamily="34" charset="0"/>
            </a:endParaRPr>
          </a:p>
        </p:txBody>
      </p:sp>
      <p:sp>
        <p:nvSpPr>
          <p:cNvPr id="128" name="文字方塊 127">
            <a:extLst>
              <a:ext uri="{FF2B5EF4-FFF2-40B4-BE49-F238E27FC236}">
                <a16:creationId xmlns:a16="http://schemas.microsoft.com/office/drawing/2014/main" id="{89B9A9E1-CE59-42B1-8AA3-0145592323C9}"/>
              </a:ext>
            </a:extLst>
          </p:cNvPr>
          <p:cNvSpPr txBox="1"/>
          <p:nvPr/>
        </p:nvSpPr>
        <p:spPr>
          <a:xfrm>
            <a:off x="6200663" y="1340908"/>
            <a:ext cx="2497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80365" algn="ctr"/>
            <a:r>
              <a:rPr lang="en-US" altLang="zh-TW" sz="2400" b="1" i="1">
                <a:solidFill>
                  <a:schemeClr val="accent6">
                    <a:lumMod val="50000"/>
                  </a:schemeClr>
                </a:solidFill>
                <a:latin typeface="Arial"/>
                <a:ea typeface="微軟正黑體"/>
                <a:cs typeface="Arial"/>
              </a:rPr>
              <a:t>5GbE </a:t>
            </a:r>
            <a:r>
              <a:rPr lang="en-US" altLang="zh-TW" sz="2400" b="1" i="1" err="1">
                <a:solidFill>
                  <a:schemeClr val="accent6">
                    <a:lumMod val="50000"/>
                  </a:schemeClr>
                </a:solidFill>
                <a:latin typeface="Arial"/>
                <a:ea typeface="微軟正黑體"/>
                <a:cs typeface="Arial"/>
              </a:rPr>
              <a:t>系列</a:t>
            </a:r>
            <a:endParaRPr lang="zh-TW" altLang="en-US" sz="2400" b="1" i="1">
              <a:solidFill>
                <a:schemeClr val="accent6">
                  <a:lumMod val="50000"/>
                </a:schemeClr>
              </a:solidFill>
              <a:latin typeface="Arial"/>
              <a:ea typeface="微軟正黑體"/>
              <a:cs typeface="Arial"/>
            </a:endParaRPr>
          </a:p>
        </p:txBody>
      </p:sp>
      <p:pic>
        <p:nvPicPr>
          <p:cNvPr id="129" name="圖片 3">
            <a:extLst>
              <a:ext uri="{FF2B5EF4-FFF2-40B4-BE49-F238E27FC236}">
                <a16:creationId xmlns:a16="http://schemas.microsoft.com/office/drawing/2014/main" id="{74EF7780-8A99-4412-B759-3148BAD2119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9136" y="2447709"/>
            <a:ext cx="1605888" cy="998299"/>
          </a:xfrm>
          <a:prstGeom prst="rect">
            <a:avLst/>
          </a:prstGeom>
        </p:spPr>
      </p:pic>
      <p:pic>
        <p:nvPicPr>
          <p:cNvPr id="130" name="圖片 4" descr="一張含有 電腦, 坐, 膝上型電腦, 書桌 的圖片&#10;&#10;自動產生的描述">
            <a:extLst>
              <a:ext uri="{FF2B5EF4-FFF2-40B4-BE49-F238E27FC236}">
                <a16:creationId xmlns:a16="http://schemas.microsoft.com/office/drawing/2014/main" id="{65581DCD-955C-455A-9933-17F2F581B43F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6042" y="3513045"/>
            <a:ext cx="1605887" cy="998298"/>
          </a:xfrm>
          <a:prstGeom prst="rect">
            <a:avLst/>
          </a:prstGeom>
        </p:spPr>
      </p:pic>
      <p:pic>
        <p:nvPicPr>
          <p:cNvPr id="131" name="圖片 5" descr="一張含有 室內, 電腦, 膝上型電腦, 坐 的圖片&#10;&#10;自動產生的描述">
            <a:extLst>
              <a:ext uri="{FF2B5EF4-FFF2-40B4-BE49-F238E27FC236}">
                <a16:creationId xmlns:a16="http://schemas.microsoft.com/office/drawing/2014/main" id="{93E1FDFD-8982-45F9-A58A-64DAE7A9832A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4121" y="4591857"/>
            <a:ext cx="1605887" cy="998298"/>
          </a:xfrm>
          <a:prstGeom prst="rect">
            <a:avLst/>
          </a:prstGeom>
        </p:spPr>
      </p:pic>
      <p:sp>
        <p:nvSpPr>
          <p:cNvPr id="135" name="文字方塊 134">
            <a:extLst>
              <a:ext uri="{FF2B5EF4-FFF2-40B4-BE49-F238E27FC236}">
                <a16:creationId xmlns:a16="http://schemas.microsoft.com/office/drawing/2014/main" id="{99DB1760-C67C-4C4A-BBC0-6F48B0589941}"/>
              </a:ext>
            </a:extLst>
          </p:cNvPr>
          <p:cNvSpPr txBox="1"/>
          <p:nvPr/>
        </p:nvSpPr>
        <p:spPr>
          <a:xfrm>
            <a:off x="7466148" y="2628067"/>
            <a:ext cx="1238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 x RJ45</a:t>
            </a:r>
          </a:p>
        </p:txBody>
      </p:sp>
      <p:sp>
        <p:nvSpPr>
          <p:cNvPr id="136" name="文字方塊 135">
            <a:extLst>
              <a:ext uri="{FF2B5EF4-FFF2-40B4-BE49-F238E27FC236}">
                <a16:creationId xmlns:a16="http://schemas.microsoft.com/office/drawing/2014/main" id="{F39A0F9D-30DF-401E-AFD9-608EBF09D89B}"/>
              </a:ext>
            </a:extLst>
          </p:cNvPr>
          <p:cNvSpPr txBox="1"/>
          <p:nvPr/>
        </p:nvSpPr>
        <p:spPr>
          <a:xfrm>
            <a:off x="7655024" y="3585188"/>
            <a:ext cx="1049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</a:t>
            </a:r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x </a:t>
            </a:r>
            <a:endParaRPr lang="en-US" altLang="zh-TW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RJ45</a:t>
            </a:r>
          </a:p>
        </p:txBody>
      </p:sp>
      <p:sp>
        <p:nvSpPr>
          <p:cNvPr id="137" name="文字方塊 136">
            <a:extLst>
              <a:ext uri="{FF2B5EF4-FFF2-40B4-BE49-F238E27FC236}">
                <a16:creationId xmlns:a16="http://schemas.microsoft.com/office/drawing/2014/main" id="{CF5D735C-F6F5-4A2D-906B-5433FAF22B40}"/>
              </a:ext>
            </a:extLst>
          </p:cNvPr>
          <p:cNvSpPr txBox="1"/>
          <p:nvPr/>
        </p:nvSpPr>
        <p:spPr>
          <a:xfrm>
            <a:off x="7695968" y="4662579"/>
            <a:ext cx="989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</a:t>
            </a:r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x </a:t>
            </a:r>
            <a:endParaRPr lang="en-US" altLang="zh-TW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RJ45</a:t>
            </a:r>
          </a:p>
        </p:txBody>
      </p:sp>
      <p:sp>
        <p:nvSpPr>
          <p:cNvPr id="144" name="文字方塊 143">
            <a:extLst>
              <a:ext uri="{FF2B5EF4-FFF2-40B4-BE49-F238E27FC236}">
                <a16:creationId xmlns:a16="http://schemas.microsoft.com/office/drawing/2014/main" id="{A68393A2-8FE3-4EE6-9B23-70CCF4586143}"/>
              </a:ext>
            </a:extLst>
          </p:cNvPr>
          <p:cNvSpPr txBox="1"/>
          <p:nvPr/>
        </p:nvSpPr>
        <p:spPr>
          <a:xfrm>
            <a:off x="9095463" y="1949949"/>
            <a:ext cx="2446497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zh-TW" altLang="en-US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/>
                <a:cs typeface="Arial"/>
              </a:rPr>
              <a:t>QXG-2.5G Family</a:t>
            </a:r>
            <a:endParaRPr lang="zh-TW" altLang="en-US" sz="2000" b="1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軟正黑體"/>
              <a:cs typeface="Arial"/>
              <a:sym typeface="Arial" panose="020B0604020202020204" pitchFamily="34" charset="0"/>
            </a:endParaRPr>
          </a:p>
        </p:txBody>
      </p:sp>
      <p:sp>
        <p:nvSpPr>
          <p:cNvPr id="145" name="文字方塊 144">
            <a:extLst>
              <a:ext uri="{FF2B5EF4-FFF2-40B4-BE49-F238E27FC236}">
                <a16:creationId xmlns:a16="http://schemas.microsoft.com/office/drawing/2014/main" id="{9CE2784E-AAC5-4DDB-B6C0-467503C6B5BE}"/>
              </a:ext>
            </a:extLst>
          </p:cNvPr>
          <p:cNvSpPr txBox="1"/>
          <p:nvPr/>
        </p:nvSpPr>
        <p:spPr>
          <a:xfrm>
            <a:off x="9044787" y="1340908"/>
            <a:ext cx="2497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80365" algn="ctr"/>
            <a:r>
              <a:rPr lang="en-US" altLang="zh-TW" sz="2400" b="1" i="1">
                <a:solidFill>
                  <a:schemeClr val="accent6">
                    <a:lumMod val="50000"/>
                  </a:schemeClr>
                </a:solidFill>
                <a:latin typeface="Arial"/>
                <a:ea typeface="微軟正黑體"/>
                <a:cs typeface="Arial"/>
              </a:rPr>
              <a:t>2.5GbE </a:t>
            </a:r>
            <a:r>
              <a:rPr lang="en-US" altLang="zh-TW" sz="2400" b="1" i="1" err="1">
                <a:solidFill>
                  <a:schemeClr val="accent6">
                    <a:lumMod val="50000"/>
                  </a:schemeClr>
                </a:solidFill>
                <a:latin typeface="Arial"/>
                <a:ea typeface="微軟正黑體"/>
                <a:cs typeface="Arial"/>
              </a:rPr>
              <a:t>系列</a:t>
            </a:r>
            <a:endParaRPr lang="zh-TW" altLang="en-US" sz="2400" b="1" i="1">
              <a:solidFill>
                <a:schemeClr val="accent6">
                  <a:lumMod val="50000"/>
                </a:schemeClr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149" name="文字方塊 148">
            <a:extLst>
              <a:ext uri="{FF2B5EF4-FFF2-40B4-BE49-F238E27FC236}">
                <a16:creationId xmlns:a16="http://schemas.microsoft.com/office/drawing/2014/main" id="{2E2C1716-496C-4D20-A021-1B788984A352}"/>
              </a:ext>
            </a:extLst>
          </p:cNvPr>
          <p:cNvSpPr txBox="1"/>
          <p:nvPr/>
        </p:nvSpPr>
        <p:spPr>
          <a:xfrm>
            <a:off x="10157028" y="2628067"/>
            <a:ext cx="139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 x RJ45</a:t>
            </a:r>
          </a:p>
        </p:txBody>
      </p:sp>
      <p:sp>
        <p:nvSpPr>
          <p:cNvPr id="150" name="文字方塊 149">
            <a:extLst>
              <a:ext uri="{FF2B5EF4-FFF2-40B4-BE49-F238E27FC236}">
                <a16:creationId xmlns:a16="http://schemas.microsoft.com/office/drawing/2014/main" id="{4548855E-D68E-4A20-AC6C-DF071BC5A45F}"/>
              </a:ext>
            </a:extLst>
          </p:cNvPr>
          <p:cNvSpPr txBox="1"/>
          <p:nvPr/>
        </p:nvSpPr>
        <p:spPr>
          <a:xfrm>
            <a:off x="10615333" y="3585188"/>
            <a:ext cx="933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</a:t>
            </a:r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x </a:t>
            </a:r>
            <a:endParaRPr lang="en-US" altLang="zh-TW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RJ45</a:t>
            </a:r>
          </a:p>
        </p:txBody>
      </p:sp>
      <p:sp>
        <p:nvSpPr>
          <p:cNvPr id="151" name="文字方塊 150">
            <a:extLst>
              <a:ext uri="{FF2B5EF4-FFF2-40B4-BE49-F238E27FC236}">
                <a16:creationId xmlns:a16="http://schemas.microsoft.com/office/drawing/2014/main" id="{2370DA73-8DE4-41CD-9095-E67C563E39BB}"/>
              </a:ext>
            </a:extLst>
          </p:cNvPr>
          <p:cNvSpPr txBox="1"/>
          <p:nvPr/>
        </p:nvSpPr>
        <p:spPr>
          <a:xfrm>
            <a:off x="10740176" y="4662579"/>
            <a:ext cx="788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</a:t>
            </a:r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x </a:t>
            </a:r>
            <a:endParaRPr lang="en-US" altLang="zh-TW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RJ45</a:t>
            </a:r>
          </a:p>
        </p:txBody>
      </p:sp>
      <p:pic>
        <p:nvPicPr>
          <p:cNvPr id="158" name="圖片 7" descr="一張含有 電子用品, 電路 的圖片&#10;&#10;自動產生的描述">
            <a:extLst>
              <a:ext uri="{FF2B5EF4-FFF2-40B4-BE49-F238E27FC236}">
                <a16:creationId xmlns:a16="http://schemas.microsoft.com/office/drawing/2014/main" id="{12717BC7-BE2B-435E-B2E6-D188BD431134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9845" y="2423542"/>
            <a:ext cx="1605887" cy="998298"/>
          </a:xfrm>
          <a:prstGeom prst="rect">
            <a:avLst/>
          </a:prstGeom>
        </p:spPr>
      </p:pic>
      <p:pic>
        <p:nvPicPr>
          <p:cNvPr id="159" name="圖片 9" descr="一張含有 電子用品, 電路 的圖片&#10;&#10;自動產生的描述">
            <a:extLst>
              <a:ext uri="{FF2B5EF4-FFF2-40B4-BE49-F238E27FC236}">
                <a16:creationId xmlns:a16="http://schemas.microsoft.com/office/drawing/2014/main" id="{9F0FB73A-2166-4866-A3D1-BA1C73F2B55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7104" y="3484746"/>
            <a:ext cx="1605887" cy="998298"/>
          </a:xfrm>
          <a:prstGeom prst="rect">
            <a:avLst/>
          </a:prstGeom>
        </p:spPr>
      </p:pic>
      <p:pic>
        <p:nvPicPr>
          <p:cNvPr id="160" name="圖片 10" descr="一張含有 電子用品, 電路 的圖片&#10;&#10;自動產生的描述">
            <a:extLst>
              <a:ext uri="{FF2B5EF4-FFF2-40B4-BE49-F238E27FC236}">
                <a16:creationId xmlns:a16="http://schemas.microsoft.com/office/drawing/2014/main" id="{B9A3746E-9053-406A-8F14-008E5A4A504E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7210" y="4588693"/>
            <a:ext cx="1605887" cy="998298"/>
          </a:xfrm>
          <a:prstGeom prst="rect">
            <a:avLst/>
          </a:prstGeom>
        </p:spPr>
      </p:pic>
      <p:grpSp>
        <p:nvGrpSpPr>
          <p:cNvPr id="97" name="群組 96">
            <a:extLst>
              <a:ext uri="{FF2B5EF4-FFF2-40B4-BE49-F238E27FC236}">
                <a16:creationId xmlns:a16="http://schemas.microsoft.com/office/drawing/2014/main" id="{246935AE-51DF-46FB-A02E-BA5CCADACE86}"/>
              </a:ext>
            </a:extLst>
          </p:cNvPr>
          <p:cNvGrpSpPr/>
          <p:nvPr/>
        </p:nvGrpSpPr>
        <p:grpSpPr>
          <a:xfrm>
            <a:off x="7032509" y="5513492"/>
            <a:ext cx="859808" cy="859808"/>
            <a:chOff x="2839122" y="5116443"/>
            <a:chExt cx="859808" cy="859808"/>
          </a:xfrm>
        </p:grpSpPr>
        <p:sp>
          <p:nvSpPr>
            <p:cNvPr id="98" name="橢圓 97">
              <a:extLst>
                <a:ext uri="{FF2B5EF4-FFF2-40B4-BE49-F238E27FC236}">
                  <a16:creationId xmlns:a16="http://schemas.microsoft.com/office/drawing/2014/main" id="{D7645013-7D67-45D9-978A-CDA4772B0FB6}"/>
                </a:ext>
              </a:extLst>
            </p:cNvPr>
            <p:cNvSpPr/>
            <p:nvPr/>
          </p:nvSpPr>
          <p:spPr>
            <a:xfrm>
              <a:off x="2839122" y="5116443"/>
              <a:ext cx="859808" cy="859808"/>
            </a:xfrm>
            <a:prstGeom prst="ellipse">
              <a:avLst/>
            </a:prstGeom>
            <a:solidFill>
              <a:schemeClr val="bg1"/>
            </a:solidFill>
            <a:ln w="25400">
              <a:gradFill>
                <a:gsLst>
                  <a:gs pos="0">
                    <a:srgbClr val="778258"/>
                  </a:gs>
                  <a:gs pos="100000">
                    <a:srgbClr val="889E4B"/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99" name="圖片 15" descr="一張含有 畫畫 的圖片&#10;&#10;自動產生的描述">
              <a:extLst>
                <a:ext uri="{FF2B5EF4-FFF2-40B4-BE49-F238E27FC236}">
                  <a16:creationId xmlns:a16="http://schemas.microsoft.com/office/drawing/2014/main" id="{0493308C-44B6-4F01-B53C-562EB60410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381" t="9578" r="12471" b="11927"/>
            <a:stretch/>
          </p:blipFill>
          <p:spPr>
            <a:xfrm>
              <a:off x="2918297" y="5337112"/>
              <a:ext cx="712744" cy="416215"/>
            </a:xfrm>
            <a:prstGeom prst="rect">
              <a:avLst/>
            </a:prstGeom>
          </p:spPr>
        </p:pic>
      </p:grpSp>
      <p:grpSp>
        <p:nvGrpSpPr>
          <p:cNvPr id="103" name="群組 102">
            <a:extLst>
              <a:ext uri="{FF2B5EF4-FFF2-40B4-BE49-F238E27FC236}">
                <a16:creationId xmlns:a16="http://schemas.microsoft.com/office/drawing/2014/main" id="{AC15B68B-BBB8-4936-8EE9-32292AD1B258}"/>
              </a:ext>
            </a:extLst>
          </p:cNvPr>
          <p:cNvGrpSpPr/>
          <p:nvPr/>
        </p:nvGrpSpPr>
        <p:grpSpPr>
          <a:xfrm>
            <a:off x="9873479" y="5510539"/>
            <a:ext cx="859808" cy="859808"/>
            <a:chOff x="3218729" y="3410527"/>
            <a:chExt cx="859808" cy="859808"/>
          </a:xfrm>
        </p:grpSpPr>
        <p:sp>
          <p:nvSpPr>
            <p:cNvPr id="104" name="橢圓 103">
              <a:extLst>
                <a:ext uri="{FF2B5EF4-FFF2-40B4-BE49-F238E27FC236}">
                  <a16:creationId xmlns:a16="http://schemas.microsoft.com/office/drawing/2014/main" id="{82BBAA3A-0255-49A7-BA99-AAD578C1053F}"/>
                </a:ext>
              </a:extLst>
            </p:cNvPr>
            <p:cNvSpPr/>
            <p:nvPr/>
          </p:nvSpPr>
          <p:spPr>
            <a:xfrm>
              <a:off x="3218729" y="3410527"/>
              <a:ext cx="859808" cy="859808"/>
            </a:xfrm>
            <a:prstGeom prst="ellipse">
              <a:avLst/>
            </a:prstGeom>
            <a:solidFill>
              <a:schemeClr val="bg1"/>
            </a:solidFill>
            <a:ln w="25400">
              <a:gradFill>
                <a:gsLst>
                  <a:gs pos="0">
                    <a:srgbClr val="778258"/>
                  </a:gs>
                  <a:gs pos="100000">
                    <a:srgbClr val="889E4B"/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05" name="圖片 16" descr="一張含有 盤 的圖片&#10;&#10;自動產生的描述">
              <a:extLst>
                <a:ext uri="{FF2B5EF4-FFF2-40B4-BE49-F238E27FC236}">
                  <a16:creationId xmlns:a16="http://schemas.microsoft.com/office/drawing/2014/main" id="{A0599DBD-7C4E-415A-9E5B-86B75F662D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95323" y="3604325"/>
              <a:ext cx="720615" cy="4792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8321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群組 35">
            <a:extLst>
              <a:ext uri="{FF2B5EF4-FFF2-40B4-BE49-F238E27FC236}">
                <a16:creationId xmlns:a16="http://schemas.microsoft.com/office/drawing/2014/main" id="{B3F7BC43-AC60-4942-BF8B-52ECD2F985AE}"/>
              </a:ext>
            </a:extLst>
          </p:cNvPr>
          <p:cNvGrpSpPr/>
          <p:nvPr/>
        </p:nvGrpSpPr>
        <p:grpSpPr>
          <a:xfrm>
            <a:off x="6384408" y="2058279"/>
            <a:ext cx="4523874" cy="3461653"/>
            <a:chOff x="697946" y="2173012"/>
            <a:chExt cx="2453384" cy="1877321"/>
          </a:xfrm>
        </p:grpSpPr>
        <p:sp>
          <p:nvSpPr>
            <p:cNvPr id="37" name="矩形: 圓角 36">
              <a:extLst>
                <a:ext uri="{FF2B5EF4-FFF2-40B4-BE49-F238E27FC236}">
                  <a16:creationId xmlns:a16="http://schemas.microsoft.com/office/drawing/2014/main" id="{F7DE0F53-BED3-4817-B2D2-3744F78F6071}"/>
                </a:ext>
              </a:extLst>
            </p:cNvPr>
            <p:cNvSpPr/>
            <p:nvPr/>
          </p:nvSpPr>
          <p:spPr>
            <a:xfrm>
              <a:off x="704834" y="2173012"/>
              <a:ext cx="2446496" cy="1877321"/>
            </a:xfrm>
            <a:prstGeom prst="roundRect">
              <a:avLst>
                <a:gd name="adj" fmla="val 5481"/>
              </a:avLst>
            </a:prstGeom>
            <a:solidFill>
              <a:schemeClr val="accent6">
                <a:lumMod val="20000"/>
                <a:lumOff val="80000"/>
                <a:alpha val="0"/>
              </a:schemeClr>
            </a:solidFill>
            <a:ln w="25400" cap="flat" cmpd="sng" algn="ctr">
              <a:gradFill>
                <a:gsLst>
                  <a:gs pos="0">
                    <a:srgbClr val="889E4B"/>
                  </a:gs>
                  <a:gs pos="100000">
                    <a:srgbClr val="778258"/>
                  </a:gs>
                </a:gsLst>
                <a:lin ang="2700000" scaled="0"/>
              </a:gra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chemeClr val="accent6">
                  <a:lumMod val="75000"/>
                  <a:alpha val="1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 defTabSz="914400"/>
              <a:endParaRPr lang="zh-TW" altLang="en-US">
                <a:solidFill>
                  <a:schemeClr val="accen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8" name="矩形: 圓角化同側角落 37">
              <a:extLst>
                <a:ext uri="{FF2B5EF4-FFF2-40B4-BE49-F238E27FC236}">
                  <a16:creationId xmlns:a16="http://schemas.microsoft.com/office/drawing/2014/main" id="{C14BB10A-8406-49B3-AF56-062EC6532CC1}"/>
                </a:ext>
              </a:extLst>
            </p:cNvPr>
            <p:cNvSpPr/>
            <p:nvPr/>
          </p:nvSpPr>
          <p:spPr>
            <a:xfrm>
              <a:off x="697946" y="2173013"/>
              <a:ext cx="2453384" cy="428185"/>
            </a:xfrm>
            <a:prstGeom prst="round2SameRect">
              <a:avLst>
                <a:gd name="adj1" fmla="val 20822"/>
                <a:gd name="adj2" fmla="val 0"/>
              </a:avLst>
            </a:prstGeom>
            <a:gradFill>
              <a:gsLst>
                <a:gs pos="0">
                  <a:srgbClr val="889E4B"/>
                </a:gs>
                <a:gs pos="100000">
                  <a:srgbClr val="778258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1000"/>
                </a:spcBef>
                <a:buClr>
                  <a:srgbClr val="0070C0"/>
                </a:buClr>
                <a:buSzPct val="70000"/>
              </a:pPr>
              <a:endParaRPr lang="zh-TW" altLang="en-US" sz="2000" b="1" i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40" name="橢圓 39">
            <a:extLst>
              <a:ext uri="{FF2B5EF4-FFF2-40B4-BE49-F238E27FC236}">
                <a16:creationId xmlns:a16="http://schemas.microsoft.com/office/drawing/2014/main" id="{C77DD9D6-CB91-496B-9FDA-FBD7AAE2452F}"/>
              </a:ext>
            </a:extLst>
          </p:cNvPr>
          <p:cNvSpPr/>
          <p:nvPr/>
        </p:nvSpPr>
        <p:spPr>
          <a:xfrm>
            <a:off x="9738413" y="4111483"/>
            <a:ext cx="1763279" cy="1763279"/>
          </a:xfrm>
          <a:prstGeom prst="ellipse">
            <a:avLst/>
          </a:prstGeom>
          <a:solidFill>
            <a:schemeClr val="bg1"/>
          </a:solidFill>
          <a:ln w="381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rgbClr val="889E4B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ABB092FD-DF8F-4D0E-89EF-A744D7630DA3}"/>
              </a:ext>
            </a:extLst>
          </p:cNvPr>
          <p:cNvGrpSpPr/>
          <p:nvPr/>
        </p:nvGrpSpPr>
        <p:grpSpPr>
          <a:xfrm>
            <a:off x="803020" y="2058279"/>
            <a:ext cx="4523874" cy="3461653"/>
            <a:chOff x="697946" y="2173012"/>
            <a:chExt cx="2453384" cy="1877321"/>
          </a:xfrm>
        </p:grpSpPr>
        <p:sp>
          <p:nvSpPr>
            <p:cNvPr id="27" name="矩形: 圓角 26">
              <a:extLst>
                <a:ext uri="{FF2B5EF4-FFF2-40B4-BE49-F238E27FC236}">
                  <a16:creationId xmlns:a16="http://schemas.microsoft.com/office/drawing/2014/main" id="{F9F23181-4A26-4BFA-B4CA-F273B192C804}"/>
                </a:ext>
              </a:extLst>
            </p:cNvPr>
            <p:cNvSpPr/>
            <p:nvPr/>
          </p:nvSpPr>
          <p:spPr>
            <a:xfrm>
              <a:off x="704834" y="2173012"/>
              <a:ext cx="2446496" cy="1877321"/>
            </a:xfrm>
            <a:prstGeom prst="roundRect">
              <a:avLst>
                <a:gd name="adj" fmla="val 5481"/>
              </a:avLst>
            </a:prstGeom>
            <a:solidFill>
              <a:schemeClr val="accent6">
                <a:lumMod val="20000"/>
                <a:lumOff val="80000"/>
                <a:alpha val="0"/>
              </a:schemeClr>
            </a:solidFill>
            <a:ln w="25400" cap="flat" cmpd="sng" algn="ctr">
              <a:gradFill>
                <a:gsLst>
                  <a:gs pos="0">
                    <a:srgbClr val="889E4B"/>
                  </a:gs>
                  <a:gs pos="100000">
                    <a:srgbClr val="778258"/>
                  </a:gs>
                </a:gsLst>
                <a:lin ang="2700000" scaled="0"/>
              </a:gra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chemeClr val="accent6">
                  <a:lumMod val="75000"/>
                  <a:alpha val="1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 defTabSz="914400"/>
              <a:endParaRPr lang="zh-TW" altLang="en-US">
                <a:solidFill>
                  <a:schemeClr val="accen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8" name="矩形: 圓角化同側角落 27">
              <a:extLst>
                <a:ext uri="{FF2B5EF4-FFF2-40B4-BE49-F238E27FC236}">
                  <a16:creationId xmlns:a16="http://schemas.microsoft.com/office/drawing/2014/main" id="{B47D5697-A9D3-4B0D-AD71-18E3D550F144}"/>
                </a:ext>
              </a:extLst>
            </p:cNvPr>
            <p:cNvSpPr/>
            <p:nvPr/>
          </p:nvSpPr>
          <p:spPr>
            <a:xfrm>
              <a:off x="697946" y="2173013"/>
              <a:ext cx="2453384" cy="428185"/>
            </a:xfrm>
            <a:prstGeom prst="round2SameRect">
              <a:avLst>
                <a:gd name="adj1" fmla="val 20822"/>
                <a:gd name="adj2" fmla="val 0"/>
              </a:avLst>
            </a:prstGeom>
            <a:gradFill>
              <a:gsLst>
                <a:gs pos="0">
                  <a:srgbClr val="889E4B"/>
                </a:gs>
                <a:gs pos="100000">
                  <a:srgbClr val="778258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1000"/>
                </a:spcBef>
                <a:buClr>
                  <a:srgbClr val="0070C0"/>
                </a:buClr>
                <a:buSzPct val="70000"/>
              </a:pPr>
              <a:endParaRPr lang="zh-TW" altLang="en-US" sz="2000" b="1" i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833037A-3731-4E4E-AAE3-FF937BF6F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>
                <a:latin typeface="Arial"/>
                <a:ea typeface="微軟正黑體"/>
                <a:cs typeface="Arial"/>
              </a:rPr>
              <a:t>網路擴充：</a:t>
            </a:r>
            <a:r>
              <a:rPr lang="zh-TW" altLang="en-US" b="1">
                <a:latin typeface="Arial"/>
                <a:ea typeface="微軟正黑體"/>
                <a:cs typeface="Arial"/>
              </a:rPr>
              <a:t>豐富的各式攜帶式網路擴充卡</a:t>
            </a:r>
            <a:endParaRPr lang="zh-TW" altLang="en-US">
              <a:ea typeface="微軟正黑體"/>
            </a:endParaRP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24ECF3C7-68BC-B34C-A106-3BE972209CE4}"/>
              </a:ext>
            </a:extLst>
          </p:cNvPr>
          <p:cNvSpPr txBox="1"/>
          <p:nvPr/>
        </p:nvSpPr>
        <p:spPr>
          <a:xfrm>
            <a:off x="1032996" y="4361134"/>
            <a:ext cx="2898952" cy="95051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7800" indent="-177800">
              <a:lnSpc>
                <a:spcPts val="2300"/>
              </a:lnSpc>
              <a:buSzPct val="70000"/>
              <a:buFont typeface="Wingdings" panose="05000000000000000000" pitchFamily="2" charset="2"/>
              <a:buChar char="n"/>
            </a:pPr>
            <a:r>
              <a:rPr lang="en-US" sz="14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RJ45 NBASE-T</a:t>
            </a:r>
          </a:p>
          <a:p>
            <a:pPr marL="177800" indent="-177800">
              <a:lnSpc>
                <a:spcPts val="2300"/>
              </a:lnSpc>
              <a:buSzPct val="70000"/>
              <a:buFont typeface="Wingdings" panose="05000000000000000000" pitchFamily="2" charset="2"/>
              <a:buChar char="n"/>
            </a:pPr>
            <a:r>
              <a:rPr lang="en-US" sz="14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4</a:t>
            </a:r>
            <a:r>
              <a:rPr lang="zh-TW" altLang="en-US" sz="14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速</a:t>
            </a:r>
            <a:r>
              <a:rPr lang="en-US" altLang="zh-TW" sz="14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:</a:t>
            </a:r>
            <a:r>
              <a:rPr lang="zh-TW" altLang="en-US" sz="14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sz="14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5G/2.5G/1G/100M</a:t>
            </a:r>
          </a:p>
          <a:p>
            <a:pPr marL="177800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" name="矩形 64">
            <a:extLst>
              <a:ext uri="{FF2B5EF4-FFF2-40B4-BE49-F238E27FC236}">
                <a16:creationId xmlns:a16="http://schemas.microsoft.com/office/drawing/2014/main" id="{16F9A015-25CC-774A-B20B-8C14920A0BE3}"/>
              </a:ext>
            </a:extLst>
          </p:cNvPr>
          <p:cNvSpPr/>
          <p:nvPr/>
        </p:nvSpPr>
        <p:spPr>
          <a:xfrm>
            <a:off x="1032995" y="2213236"/>
            <a:ext cx="41532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8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QNA-UC5G1T</a:t>
            </a:r>
          </a:p>
        </p:txBody>
      </p:sp>
      <p:sp>
        <p:nvSpPr>
          <p:cNvPr id="22" name="TextBox 1">
            <a:extLst>
              <a:ext uri="{FF2B5EF4-FFF2-40B4-BE49-F238E27FC236}">
                <a16:creationId xmlns:a16="http://schemas.microsoft.com/office/drawing/2014/main" id="{29E5B114-FF89-7047-A504-F6A036EFEE7F}"/>
              </a:ext>
            </a:extLst>
          </p:cNvPr>
          <p:cNvSpPr txBox="1"/>
          <p:nvPr/>
        </p:nvSpPr>
        <p:spPr>
          <a:xfrm>
            <a:off x="1032996" y="3846340"/>
            <a:ext cx="2543006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0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USB 3.2 Gen 1</a:t>
            </a:r>
            <a:endParaRPr lang="en-US" sz="2000" b="1"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cxnSp>
        <p:nvCxnSpPr>
          <p:cNvPr id="35" name="直線接點 34">
            <a:extLst>
              <a:ext uri="{FF2B5EF4-FFF2-40B4-BE49-F238E27FC236}">
                <a16:creationId xmlns:a16="http://schemas.microsoft.com/office/drawing/2014/main" id="{B15B151C-A576-4817-BD4D-F3F120D58104}"/>
              </a:ext>
            </a:extLst>
          </p:cNvPr>
          <p:cNvCxnSpPr>
            <a:cxnSpLocks/>
          </p:cNvCxnSpPr>
          <p:nvPr/>
        </p:nvCxnSpPr>
        <p:spPr>
          <a:xfrm>
            <a:off x="1032996" y="4299635"/>
            <a:ext cx="303950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字方塊 3">
            <a:extLst>
              <a:ext uri="{FF2B5EF4-FFF2-40B4-BE49-F238E27FC236}">
                <a16:creationId xmlns:a16="http://schemas.microsoft.com/office/drawing/2014/main" id="{5B527A1F-F0EA-491C-8F46-FEB974257F17}"/>
              </a:ext>
            </a:extLst>
          </p:cNvPr>
          <p:cNvSpPr txBox="1"/>
          <p:nvPr/>
        </p:nvSpPr>
        <p:spPr>
          <a:xfrm>
            <a:off x="846161" y="5809631"/>
            <a:ext cx="509743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sz="1400" b="1">
                <a:solidFill>
                  <a:srgbClr val="778258"/>
                </a:solidFill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https://www.qnap.com/en/product/qna-uc5g1t</a:t>
            </a:r>
            <a:endParaRPr lang="zh-TW" sz="1400" b="1">
              <a:solidFill>
                <a:srgbClr val="778258"/>
              </a:solidFill>
              <a:ea typeface="新細明體"/>
              <a:cs typeface="Calibri"/>
            </a:endParaRPr>
          </a:p>
        </p:txBody>
      </p:sp>
      <p:sp>
        <p:nvSpPr>
          <p:cNvPr id="39" name="橢圓 38">
            <a:extLst>
              <a:ext uri="{FF2B5EF4-FFF2-40B4-BE49-F238E27FC236}">
                <a16:creationId xmlns:a16="http://schemas.microsoft.com/office/drawing/2014/main" id="{4577A448-9B13-4A88-9AD2-A4938380FC8F}"/>
              </a:ext>
            </a:extLst>
          </p:cNvPr>
          <p:cNvSpPr/>
          <p:nvPr/>
        </p:nvSpPr>
        <p:spPr>
          <a:xfrm>
            <a:off x="4157025" y="4111483"/>
            <a:ext cx="1763279" cy="1763279"/>
          </a:xfrm>
          <a:prstGeom prst="ellipse">
            <a:avLst/>
          </a:prstGeom>
          <a:solidFill>
            <a:schemeClr val="bg1"/>
          </a:solidFill>
          <a:ln w="381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rgbClr val="889E4B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673B19-4FB1-A04F-B4ED-3352E6D65717}"/>
              </a:ext>
            </a:extLst>
          </p:cNvPr>
          <p:cNvSpPr txBox="1"/>
          <p:nvPr/>
        </p:nvSpPr>
        <p:spPr>
          <a:xfrm>
            <a:off x="4312698" y="4445262"/>
            <a:ext cx="1491841" cy="116955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透過隨插即用的USB</a:t>
            </a:r>
            <a:r>
              <a:rPr lang="zh-TW" altLang="en-US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為你的筆記型電腦或 </a:t>
            </a:r>
            <a:r>
              <a:rPr lang="en-US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PC</a:t>
            </a:r>
            <a:r>
              <a:rPr lang="zh-TW" altLang="en-US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升級成 </a:t>
            </a:r>
            <a:r>
              <a:rPr lang="en-US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5GbE</a:t>
            </a:r>
            <a:r>
              <a:rPr lang="zh-TW" altLang="en-US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的高速網路</a:t>
            </a:r>
          </a:p>
        </p:txBody>
      </p:sp>
      <p:pic>
        <p:nvPicPr>
          <p:cNvPr id="18" name="圖片 34">
            <a:extLst>
              <a:ext uri="{FF2B5EF4-FFF2-40B4-BE49-F238E27FC236}">
                <a16:creationId xmlns:a16="http://schemas.microsoft.com/office/drawing/2014/main" id="{355DC74F-33D5-6B4F-A6C7-A0D8C784A86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1672" y="2430202"/>
            <a:ext cx="3406456" cy="21294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TextBox 7">
            <a:extLst>
              <a:ext uri="{FF2B5EF4-FFF2-40B4-BE49-F238E27FC236}">
                <a16:creationId xmlns:a16="http://schemas.microsoft.com/office/drawing/2014/main" id="{43B83A69-88CD-41B4-BF1C-0F5D23080B63}"/>
              </a:ext>
            </a:extLst>
          </p:cNvPr>
          <p:cNvSpPr txBox="1"/>
          <p:nvPr/>
        </p:nvSpPr>
        <p:spPr>
          <a:xfrm>
            <a:off x="6597758" y="4361134"/>
            <a:ext cx="3229435" cy="6493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7800" indent="-177800">
              <a:lnSpc>
                <a:spcPts val="2300"/>
              </a:lnSpc>
              <a:buSzPct val="70000"/>
              <a:buFont typeface="Wingdings" panose="05000000000000000000" pitchFamily="2" charset="2"/>
              <a:buChar char="n"/>
            </a:pPr>
            <a:r>
              <a:rPr lang="en-US" altLang="zh-TW" sz="14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10GbE NBASE-T port</a:t>
            </a:r>
          </a:p>
          <a:p>
            <a:pPr marL="177800" indent="-177800">
              <a:lnSpc>
                <a:spcPts val="2300"/>
              </a:lnSpc>
              <a:buSzPct val="70000"/>
              <a:buFont typeface="Wingdings" panose="05000000000000000000" pitchFamily="2" charset="2"/>
              <a:buChar char="n"/>
            </a:pPr>
            <a:r>
              <a:rPr lang="en-US" altLang="zh-TW" sz="14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5 speed:</a:t>
            </a:r>
            <a:r>
              <a:rPr lang="zh-TW" altLang="en-US" sz="14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4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10G/5G/2.5G/1G/100M</a:t>
            </a:r>
          </a:p>
        </p:txBody>
      </p:sp>
      <p:sp>
        <p:nvSpPr>
          <p:cNvPr id="45" name="矩形 64">
            <a:extLst>
              <a:ext uri="{FF2B5EF4-FFF2-40B4-BE49-F238E27FC236}">
                <a16:creationId xmlns:a16="http://schemas.microsoft.com/office/drawing/2014/main" id="{64CB68B9-40AB-4633-AB5D-A0462D0C25F5}"/>
              </a:ext>
            </a:extLst>
          </p:cNvPr>
          <p:cNvSpPr/>
          <p:nvPr/>
        </p:nvSpPr>
        <p:spPr>
          <a:xfrm>
            <a:off x="6597758" y="2213236"/>
            <a:ext cx="41532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8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QNA-T310G1T</a:t>
            </a:r>
          </a:p>
        </p:txBody>
      </p:sp>
      <p:sp>
        <p:nvSpPr>
          <p:cNvPr id="46" name="TextBox 1">
            <a:extLst>
              <a:ext uri="{FF2B5EF4-FFF2-40B4-BE49-F238E27FC236}">
                <a16:creationId xmlns:a16="http://schemas.microsoft.com/office/drawing/2014/main" id="{17902DB0-39D4-4323-A880-3665F953F5A2}"/>
              </a:ext>
            </a:extLst>
          </p:cNvPr>
          <p:cNvSpPr txBox="1"/>
          <p:nvPr/>
        </p:nvSpPr>
        <p:spPr>
          <a:xfrm>
            <a:off x="6597759" y="3846340"/>
            <a:ext cx="2543006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0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Thunderbolt 3</a:t>
            </a:r>
            <a:endParaRPr lang="en-US" altLang="zh-TW" sz="2000" b="1"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cxnSp>
        <p:nvCxnSpPr>
          <p:cNvPr id="47" name="直線接點 46">
            <a:extLst>
              <a:ext uri="{FF2B5EF4-FFF2-40B4-BE49-F238E27FC236}">
                <a16:creationId xmlns:a16="http://schemas.microsoft.com/office/drawing/2014/main" id="{ED070D3F-DB7A-4FC1-A7EE-8B8B5776DCE9}"/>
              </a:ext>
            </a:extLst>
          </p:cNvPr>
          <p:cNvCxnSpPr>
            <a:cxnSpLocks/>
          </p:cNvCxnSpPr>
          <p:nvPr/>
        </p:nvCxnSpPr>
        <p:spPr>
          <a:xfrm>
            <a:off x="6597759" y="4299635"/>
            <a:ext cx="303950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86990426-9FBD-4132-A5A4-A0CC75CEFDD3}"/>
              </a:ext>
            </a:extLst>
          </p:cNvPr>
          <p:cNvSpPr txBox="1"/>
          <p:nvPr/>
        </p:nvSpPr>
        <p:spPr>
          <a:xfrm>
            <a:off x="6410924" y="5809631"/>
            <a:ext cx="509743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zh-TW" sz="1400" b="1">
                <a:solidFill>
                  <a:srgbClr val="778258"/>
                </a:solidFill>
                <a:ea typeface="+mn-lt"/>
                <a:cs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https://www.qnap.com/en/product/qna-t</a:t>
            </a:r>
            <a:r>
              <a:rPr lang="en-US" altLang="zh-TW" sz="1400" b="1">
                <a:solidFill>
                  <a:srgbClr val="778258"/>
                </a:solidFill>
                <a:ea typeface="+mn-lt"/>
                <a:cs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b-10gbe</a:t>
            </a:r>
            <a:endParaRPr lang="zh-TW" altLang="zh-TW" sz="1400" b="1">
              <a:solidFill>
                <a:srgbClr val="778258"/>
              </a:solidFill>
            </a:endParaRPr>
          </a:p>
        </p:txBody>
      </p:sp>
      <p:sp>
        <p:nvSpPr>
          <p:cNvPr id="50" name="TextBox 2">
            <a:extLst>
              <a:ext uri="{FF2B5EF4-FFF2-40B4-BE49-F238E27FC236}">
                <a16:creationId xmlns:a16="http://schemas.microsoft.com/office/drawing/2014/main" id="{3BE39369-8464-4B79-B816-FC52A8F99996}"/>
              </a:ext>
            </a:extLst>
          </p:cNvPr>
          <p:cNvSpPr txBox="1"/>
          <p:nvPr/>
        </p:nvSpPr>
        <p:spPr>
          <a:xfrm>
            <a:off x="9877461" y="4286976"/>
            <a:ext cx="1491841" cy="1384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40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透過</a:t>
            </a:r>
            <a:r>
              <a:rPr lang="zh-TW" altLang="en-US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Thunderbolt 3</a:t>
            </a:r>
            <a:r>
              <a:rPr lang="zh-TW" altLang="en-US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40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快速將你的筆記型電腦或</a:t>
            </a:r>
            <a:r>
              <a:rPr lang="zh-TW" altLang="en-US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PC</a:t>
            </a:r>
            <a:r>
              <a:rPr lang="zh-TW" altLang="en-US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40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升級到</a:t>
            </a:r>
            <a:r>
              <a:rPr lang="zh-TW" altLang="en-US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10GbE</a:t>
            </a:r>
            <a:r>
              <a:rPr lang="zh-TW" altLang="en-US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40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的高速網路</a:t>
            </a:r>
            <a:endParaRPr lang="zh-TW" altLang="en-US" sz="1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52" name="圖片 14">
            <a:extLst>
              <a:ext uri="{FF2B5EF4-FFF2-40B4-BE49-F238E27FC236}">
                <a16:creationId xmlns:a16="http://schemas.microsoft.com/office/drawing/2014/main" id="{95DB3B0A-4515-4ACF-BE6B-AA1C05A1662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0162" y="2538418"/>
            <a:ext cx="2877838" cy="17989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圖形 52">
            <a:extLst>
              <a:ext uri="{FF2B5EF4-FFF2-40B4-BE49-F238E27FC236}">
                <a16:creationId xmlns:a16="http://schemas.microsoft.com/office/drawing/2014/main" id="{7DA8BAAC-DAD2-4366-90AF-3DFF6B810BE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79461" y="3002972"/>
            <a:ext cx="633870" cy="77025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0574073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AFCEE670-413C-4418-BDEF-83364C7ECC9A}"/>
              </a:ext>
            </a:extLst>
          </p:cNvPr>
          <p:cNvSpPr txBox="1"/>
          <p:nvPr/>
        </p:nvSpPr>
        <p:spPr>
          <a:xfrm>
            <a:off x="3075217" y="2400012"/>
            <a:ext cx="78147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 您 最 好 的 選 擇！</a:t>
            </a:r>
          </a:p>
        </p:txBody>
      </p:sp>
      <p:sp>
        <p:nvSpPr>
          <p:cNvPr id="9" name="Shape 748">
            <a:extLst>
              <a:ext uri="{FF2B5EF4-FFF2-40B4-BE49-F238E27FC236}">
                <a16:creationId xmlns:a16="http://schemas.microsoft.com/office/drawing/2014/main" id="{025BF78A-62DE-4D0D-A31A-D34E80B2C191}"/>
              </a:ext>
            </a:extLst>
          </p:cNvPr>
          <p:cNvSpPr txBox="1"/>
          <p:nvPr/>
        </p:nvSpPr>
        <p:spPr>
          <a:xfrm>
            <a:off x="8589359" y="6417459"/>
            <a:ext cx="3602641" cy="2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84665">
              <a:spcBef>
                <a:spcPts val="667"/>
              </a:spcBef>
            </a:pPr>
            <a:r>
              <a:rPr lang="en-US" altLang="zh-TW" sz="60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©2020</a:t>
            </a:r>
            <a:r>
              <a:rPr lang="zh-TW" altLang="en-US" sz="60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</a:t>
            </a:r>
            <a:endParaRPr sz="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556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43101D2-64D0-4AF0-823B-D56596F95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微軟正黑體"/>
                <a:ea typeface="微軟正黑體"/>
              </a:rPr>
              <a:t>全2.5GbE管理型交換機可搞定這一切</a:t>
            </a:r>
            <a:endParaRPr lang="zh-TW" altLang="en-US"/>
          </a:p>
        </p:txBody>
      </p:sp>
      <p:pic>
        <p:nvPicPr>
          <p:cNvPr id="6" name="圖片 3" descr="一張含有 文字 的圖片&#10;&#10;自動產生的描述">
            <a:extLst>
              <a:ext uri="{FF2B5EF4-FFF2-40B4-BE49-F238E27FC236}">
                <a16:creationId xmlns:a16="http://schemas.microsoft.com/office/drawing/2014/main" id="{B2DE74D4-6386-45A8-9AEA-C957FF5033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92172" y="4187758"/>
            <a:ext cx="6499828" cy="1475280"/>
          </a:xfrm>
          <a:prstGeom prst="rect">
            <a:avLst/>
          </a:prstGeom>
          <a:effectLst>
            <a:outerShdw blurRad="101600" dist="38100" dir="5400000" sx="99000" sy="99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圖片 4" descr="一張含有 文字 的圖片&#10;&#10;自動產生的描述">
            <a:extLst>
              <a:ext uri="{FF2B5EF4-FFF2-40B4-BE49-F238E27FC236}">
                <a16:creationId xmlns:a16="http://schemas.microsoft.com/office/drawing/2014/main" id="{459888AE-520E-4431-9465-6611F1F94C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925398"/>
            <a:ext cx="6417186" cy="1475279"/>
          </a:xfrm>
          <a:prstGeom prst="rect">
            <a:avLst/>
          </a:prstGeom>
          <a:effectLst>
            <a:outerShdw blurRad="101600" dist="38100" dir="5400000" sx="99000" sy="99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圖形 4">
            <a:extLst>
              <a:ext uri="{FF2B5EF4-FFF2-40B4-BE49-F238E27FC236}">
                <a16:creationId xmlns:a16="http://schemas.microsoft.com/office/drawing/2014/main" id="{F1745581-1B34-4415-847C-C6AD572CA5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67705" y="1279399"/>
            <a:ext cx="3552825" cy="243840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92C7344E-FC41-4C42-85E7-86CA111C388A}"/>
              </a:ext>
            </a:extLst>
          </p:cNvPr>
          <p:cNvSpPr/>
          <p:nvPr/>
        </p:nvSpPr>
        <p:spPr>
          <a:xfrm>
            <a:off x="4047072" y="5468294"/>
            <a:ext cx="1533366" cy="741413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chemeClr val="tx1">
                <a:lumMod val="95000"/>
                <a:lumOff val="5000"/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DC89B411-1F0E-4E94-9DD5-A62CCCE3650C}"/>
              </a:ext>
            </a:extLst>
          </p:cNvPr>
          <p:cNvGrpSpPr/>
          <p:nvPr/>
        </p:nvGrpSpPr>
        <p:grpSpPr>
          <a:xfrm>
            <a:off x="4218560" y="4376609"/>
            <a:ext cx="1190390" cy="1190390"/>
            <a:chOff x="4218560" y="4309709"/>
            <a:chExt cx="1190390" cy="1190390"/>
          </a:xfrm>
        </p:grpSpPr>
        <p:sp>
          <p:nvSpPr>
            <p:cNvPr id="32" name="橢圓 31">
              <a:extLst>
                <a:ext uri="{FF2B5EF4-FFF2-40B4-BE49-F238E27FC236}">
                  <a16:creationId xmlns:a16="http://schemas.microsoft.com/office/drawing/2014/main" id="{A5895C9C-897B-457D-8887-D8CA3D2649EF}"/>
                </a:ext>
              </a:extLst>
            </p:cNvPr>
            <p:cNvSpPr/>
            <p:nvPr/>
          </p:nvSpPr>
          <p:spPr>
            <a:xfrm>
              <a:off x="4291755" y="4382904"/>
              <a:ext cx="1044000" cy="1044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0" name="圖形 9">
              <a:extLst>
                <a:ext uri="{FF2B5EF4-FFF2-40B4-BE49-F238E27FC236}">
                  <a16:creationId xmlns:a16="http://schemas.microsoft.com/office/drawing/2014/main" id="{C31F1056-2CB3-4FE1-8B49-F39E70D2A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218560" y="4309709"/>
              <a:ext cx="1190390" cy="1190390"/>
            </a:xfrm>
            <a:prstGeom prst="rect">
              <a:avLst/>
            </a:prstGeom>
            <a:effectLst/>
          </p:spPr>
        </p:pic>
      </p:grpSp>
      <p:sp>
        <p:nvSpPr>
          <p:cNvPr id="45" name="矩形 44">
            <a:extLst>
              <a:ext uri="{FF2B5EF4-FFF2-40B4-BE49-F238E27FC236}">
                <a16:creationId xmlns:a16="http://schemas.microsoft.com/office/drawing/2014/main" id="{119FF008-1E5C-42DC-9664-24C306D6A906}"/>
              </a:ext>
            </a:extLst>
          </p:cNvPr>
          <p:cNvSpPr/>
          <p:nvPr/>
        </p:nvSpPr>
        <p:spPr>
          <a:xfrm>
            <a:off x="903226" y="5391827"/>
            <a:ext cx="1439397" cy="808526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chemeClr val="tx1">
                <a:lumMod val="95000"/>
                <a:lumOff val="5000"/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47" name="橢圓 46">
            <a:extLst>
              <a:ext uri="{FF2B5EF4-FFF2-40B4-BE49-F238E27FC236}">
                <a16:creationId xmlns:a16="http://schemas.microsoft.com/office/drawing/2014/main" id="{2F488B4A-3C3D-463A-A985-8F587B666FFB}"/>
              </a:ext>
            </a:extLst>
          </p:cNvPr>
          <p:cNvSpPr/>
          <p:nvPr/>
        </p:nvSpPr>
        <p:spPr>
          <a:xfrm>
            <a:off x="1100924" y="4383507"/>
            <a:ext cx="1044000" cy="1044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23117A53-E29A-4E91-9CBF-4D5699B30D6C}"/>
              </a:ext>
            </a:extLst>
          </p:cNvPr>
          <p:cNvSpPr/>
          <p:nvPr/>
        </p:nvSpPr>
        <p:spPr>
          <a:xfrm>
            <a:off x="6634049" y="4594137"/>
            <a:ext cx="1439397" cy="808526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chemeClr val="tx1">
                <a:lumMod val="95000"/>
                <a:lumOff val="5000"/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25" name="橢圓 24">
            <a:extLst>
              <a:ext uri="{FF2B5EF4-FFF2-40B4-BE49-F238E27FC236}">
                <a16:creationId xmlns:a16="http://schemas.microsoft.com/office/drawing/2014/main" id="{741CDD96-1921-40E4-9866-5B81392085D5}"/>
              </a:ext>
            </a:extLst>
          </p:cNvPr>
          <p:cNvSpPr/>
          <p:nvPr/>
        </p:nvSpPr>
        <p:spPr>
          <a:xfrm>
            <a:off x="6831747" y="3585817"/>
            <a:ext cx="1044000" cy="1044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4F6B0BA1-A17A-4F2B-8E60-F6DF34FDE765}"/>
              </a:ext>
            </a:extLst>
          </p:cNvPr>
          <p:cNvSpPr/>
          <p:nvPr/>
        </p:nvSpPr>
        <p:spPr>
          <a:xfrm>
            <a:off x="9823506" y="4663794"/>
            <a:ext cx="1751460" cy="741413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chemeClr val="tx1">
                <a:lumMod val="95000"/>
                <a:lumOff val="5000"/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29" name="橢圓 28">
            <a:extLst>
              <a:ext uri="{FF2B5EF4-FFF2-40B4-BE49-F238E27FC236}">
                <a16:creationId xmlns:a16="http://schemas.microsoft.com/office/drawing/2014/main" id="{48BF48E1-F444-4726-B651-84ECA8320576}"/>
              </a:ext>
            </a:extLst>
          </p:cNvPr>
          <p:cNvSpPr/>
          <p:nvPr/>
        </p:nvSpPr>
        <p:spPr>
          <a:xfrm>
            <a:off x="10204981" y="3645304"/>
            <a:ext cx="1044000" cy="1044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E7FD7C6B-FCF1-4A17-8A67-8511911276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660146" y="1535886"/>
            <a:ext cx="1191600" cy="1191600"/>
          </a:xfrm>
          <a:prstGeom prst="rect">
            <a:avLst/>
          </a:prstGeom>
        </p:spPr>
      </p:pic>
      <p:pic>
        <p:nvPicPr>
          <p:cNvPr id="9" name="圖形 8">
            <a:extLst>
              <a:ext uri="{FF2B5EF4-FFF2-40B4-BE49-F238E27FC236}">
                <a16:creationId xmlns:a16="http://schemas.microsoft.com/office/drawing/2014/main" id="{AAE434F8-E8F7-4615-B342-8F8104CD58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131050" y="3571504"/>
            <a:ext cx="1191600" cy="1191600"/>
          </a:xfrm>
          <a:prstGeom prst="rect">
            <a:avLst/>
          </a:prstGeom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id="{7F64832F-3571-4B71-942B-BF7A30E2C50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27124" y="4309707"/>
            <a:ext cx="1191600" cy="1191600"/>
          </a:xfrm>
          <a:prstGeom prst="rect">
            <a:avLst/>
          </a:prstGeom>
        </p:spPr>
      </p:pic>
      <p:pic>
        <p:nvPicPr>
          <p:cNvPr id="38" name="圖形 37">
            <a:extLst>
              <a:ext uri="{FF2B5EF4-FFF2-40B4-BE49-F238E27FC236}">
                <a16:creationId xmlns:a16="http://schemas.microsoft.com/office/drawing/2014/main" id="{FCCF72EE-932A-4D4A-89A1-18C9050EAD9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761328" y="3512017"/>
            <a:ext cx="1191600" cy="11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6083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微軟正黑體"/>
                <a:ea typeface="微軟正黑體"/>
              </a:rPr>
              <a:t>小型企業網路還有什麼建設難題?</a:t>
            </a:r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44881CFE-ED3C-4EAA-AA3E-C2283A224181}"/>
              </a:ext>
            </a:extLst>
          </p:cNvPr>
          <p:cNvSpPr/>
          <p:nvPr/>
        </p:nvSpPr>
        <p:spPr>
          <a:xfrm>
            <a:off x="1397529" y="2125133"/>
            <a:ext cx="1849968" cy="1849968"/>
          </a:xfrm>
          <a:prstGeom prst="ellipse">
            <a:avLst/>
          </a:prstGeom>
          <a:solidFill>
            <a:srgbClr val="7782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47D812C2-5BC1-4B95-B75E-78261F61B66D}"/>
              </a:ext>
            </a:extLst>
          </p:cNvPr>
          <p:cNvSpPr txBox="1"/>
          <p:nvPr/>
        </p:nvSpPr>
        <p:spPr>
          <a:xfrm>
            <a:off x="985309" y="4229644"/>
            <a:ext cx="26744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zh-TW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網速跟不上需求</a:t>
            </a:r>
            <a:endParaRPr kumimoji="0" lang="en-US" altLang="zh-TW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1B869646-E839-489C-8393-2B04A652B78E}"/>
              </a:ext>
            </a:extLst>
          </p:cNvPr>
          <p:cNvSpPr txBox="1"/>
          <p:nvPr/>
        </p:nvSpPr>
        <p:spPr>
          <a:xfrm>
            <a:off x="470959" y="4778974"/>
            <a:ext cx="37031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2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內網存取大型檔案或進行系統備份時速度緩慢、效率低落</a:t>
            </a:r>
          </a:p>
        </p:txBody>
      </p:sp>
      <p:sp>
        <p:nvSpPr>
          <p:cNvPr id="18" name="橢圓 17">
            <a:extLst>
              <a:ext uri="{FF2B5EF4-FFF2-40B4-BE49-F238E27FC236}">
                <a16:creationId xmlns:a16="http://schemas.microsoft.com/office/drawing/2014/main" id="{B306EB57-BE2A-4DAE-B4DA-35F9A7E13B49}"/>
              </a:ext>
            </a:extLst>
          </p:cNvPr>
          <p:cNvSpPr/>
          <p:nvPr/>
        </p:nvSpPr>
        <p:spPr>
          <a:xfrm>
            <a:off x="5258329" y="2125133"/>
            <a:ext cx="1849968" cy="1849968"/>
          </a:xfrm>
          <a:prstGeom prst="ellipse">
            <a:avLst/>
          </a:prstGeom>
          <a:solidFill>
            <a:srgbClr val="7782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671AE855-B6FB-4C73-98E4-CE137628D609}"/>
              </a:ext>
            </a:extLst>
          </p:cNvPr>
          <p:cNvSpPr txBox="1"/>
          <p:nvPr/>
        </p:nvSpPr>
        <p:spPr>
          <a:xfrm>
            <a:off x="4846109" y="4229644"/>
            <a:ext cx="26744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zh-TW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預算有限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DD025304-A74B-47E0-B5B2-065340ECFA70}"/>
              </a:ext>
            </a:extLst>
          </p:cNvPr>
          <p:cNvSpPr txBox="1"/>
          <p:nvPr/>
        </p:nvSpPr>
        <p:spPr>
          <a:xfrm>
            <a:off x="4331759" y="4778974"/>
            <a:ext cx="37031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2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想升級網路，但市面上沒有價位對、又符合升級需要的選擇</a:t>
            </a:r>
          </a:p>
        </p:txBody>
      </p:sp>
      <p:sp>
        <p:nvSpPr>
          <p:cNvPr id="21" name="橢圓 20">
            <a:extLst>
              <a:ext uri="{FF2B5EF4-FFF2-40B4-BE49-F238E27FC236}">
                <a16:creationId xmlns:a16="http://schemas.microsoft.com/office/drawing/2014/main" id="{08E4C818-46A0-4227-98E9-037998745E15}"/>
              </a:ext>
            </a:extLst>
          </p:cNvPr>
          <p:cNvSpPr/>
          <p:nvPr/>
        </p:nvSpPr>
        <p:spPr>
          <a:xfrm>
            <a:off x="9179455" y="2125133"/>
            <a:ext cx="1849968" cy="1849968"/>
          </a:xfrm>
          <a:prstGeom prst="ellipse">
            <a:avLst/>
          </a:prstGeom>
          <a:solidFill>
            <a:srgbClr val="7782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8D5E9F1E-7536-4F53-85DC-168B8483E46B}"/>
              </a:ext>
            </a:extLst>
          </p:cNvPr>
          <p:cNvSpPr txBox="1"/>
          <p:nvPr/>
        </p:nvSpPr>
        <p:spPr>
          <a:xfrm>
            <a:off x="8767235" y="4229644"/>
            <a:ext cx="26744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zh-TW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無專職網管人員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ED334168-F186-4CEF-AE28-2D0D60F4BE9B}"/>
              </a:ext>
            </a:extLst>
          </p:cNvPr>
          <p:cNvSpPr txBox="1"/>
          <p:nvPr/>
        </p:nvSpPr>
        <p:spPr>
          <a:xfrm>
            <a:off x="8406342" y="4778974"/>
            <a:ext cx="33961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2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非專職人員對網管型產品的功能、設定方式所知有限</a:t>
            </a:r>
          </a:p>
        </p:txBody>
      </p:sp>
      <p:pic>
        <p:nvPicPr>
          <p:cNvPr id="25" name="圖形 24">
            <a:extLst>
              <a:ext uri="{FF2B5EF4-FFF2-40B4-BE49-F238E27FC236}">
                <a16:creationId xmlns:a16="http://schemas.microsoft.com/office/drawing/2014/main" id="{2E27085E-163A-4BC1-9B00-97DEA0BB52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02258" y="2421803"/>
            <a:ext cx="1184373" cy="1120924"/>
          </a:xfrm>
          <a:prstGeom prst="rect">
            <a:avLst/>
          </a:prstGeom>
        </p:spPr>
      </p:pic>
      <p:pic>
        <p:nvPicPr>
          <p:cNvPr id="26" name="圖形 25">
            <a:extLst>
              <a:ext uri="{FF2B5EF4-FFF2-40B4-BE49-F238E27FC236}">
                <a16:creationId xmlns:a16="http://schemas.microsoft.com/office/drawing/2014/main" id="{1AB7C934-7B3B-430D-9CB4-40E87DE36E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93233" y="2361054"/>
            <a:ext cx="1201260" cy="1324116"/>
          </a:xfrm>
          <a:prstGeom prst="rect">
            <a:avLst/>
          </a:prstGeom>
        </p:spPr>
      </p:pic>
      <p:pic>
        <p:nvPicPr>
          <p:cNvPr id="27" name="圖形 26">
            <a:extLst>
              <a:ext uri="{FF2B5EF4-FFF2-40B4-BE49-F238E27FC236}">
                <a16:creationId xmlns:a16="http://schemas.microsoft.com/office/drawing/2014/main" id="{F4844E25-69D6-4AE5-8625-8218F4F9FF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425664" y="2458312"/>
            <a:ext cx="1370613" cy="116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0878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/>
              <a:t>所以小型企業需要的是什麼</a:t>
            </a:r>
            <a:r>
              <a:rPr lang="en-US" altLang="zh-TW"/>
              <a:t>?</a:t>
            </a:r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0D9DBBA9-7172-41A7-9EE6-1B7FC6872481}"/>
              </a:ext>
            </a:extLst>
          </p:cNvPr>
          <p:cNvSpPr txBox="1"/>
          <p:nvPr/>
        </p:nvSpPr>
        <p:spPr>
          <a:xfrm>
            <a:off x="3193709" y="4085917"/>
            <a:ext cx="20741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更高的網速</a:t>
            </a:r>
            <a:endParaRPr kumimoji="0" lang="en-US" altLang="zh-TW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8FF39B7-25CF-48B9-976B-C5A74C51BA6D}"/>
              </a:ext>
            </a:extLst>
          </p:cNvPr>
          <p:cNvSpPr txBox="1"/>
          <p:nvPr/>
        </p:nvSpPr>
        <p:spPr>
          <a:xfrm>
            <a:off x="3193709" y="4911107"/>
            <a:ext cx="20741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合理的價格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C2053C37-5FDA-4303-8D2E-65A6C952CEF4}"/>
              </a:ext>
            </a:extLst>
          </p:cNvPr>
          <p:cNvSpPr txBox="1"/>
          <p:nvPr/>
        </p:nvSpPr>
        <p:spPr>
          <a:xfrm>
            <a:off x="3193709" y="5736297"/>
            <a:ext cx="28056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多樣的網速搭配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619E2F9C-46A1-419D-AA17-DE3326C32E00}"/>
              </a:ext>
            </a:extLst>
          </p:cNvPr>
          <p:cNvSpPr txBox="1"/>
          <p:nvPr/>
        </p:nvSpPr>
        <p:spPr>
          <a:xfrm>
            <a:off x="7823696" y="4085917"/>
            <a:ext cx="30598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簡易操作的介面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C002065E-9015-48AF-9732-7B8206AC4FC9}"/>
              </a:ext>
            </a:extLst>
          </p:cNvPr>
          <p:cNvSpPr txBox="1"/>
          <p:nvPr/>
        </p:nvSpPr>
        <p:spPr>
          <a:xfrm>
            <a:off x="7823696" y="4911107"/>
            <a:ext cx="20741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實用的功能</a:t>
            </a:r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73EF787A-EFBF-42B1-863D-56EE4B18FE23}"/>
              </a:ext>
            </a:extLst>
          </p:cNvPr>
          <p:cNvGrpSpPr/>
          <p:nvPr/>
        </p:nvGrpSpPr>
        <p:grpSpPr>
          <a:xfrm>
            <a:off x="2561290" y="4063026"/>
            <a:ext cx="569002" cy="569002"/>
            <a:chOff x="1927901" y="4063026"/>
            <a:chExt cx="569002" cy="569002"/>
          </a:xfrm>
        </p:grpSpPr>
        <p:sp>
          <p:nvSpPr>
            <p:cNvPr id="23" name="橢圓 22">
              <a:extLst>
                <a:ext uri="{FF2B5EF4-FFF2-40B4-BE49-F238E27FC236}">
                  <a16:creationId xmlns:a16="http://schemas.microsoft.com/office/drawing/2014/main" id="{8D0469C9-E406-49BC-82E5-60EC026151BD}"/>
                </a:ext>
              </a:extLst>
            </p:cNvPr>
            <p:cNvSpPr/>
            <p:nvPr/>
          </p:nvSpPr>
          <p:spPr>
            <a:xfrm>
              <a:off x="1927901" y="4063026"/>
              <a:ext cx="569002" cy="569002"/>
            </a:xfrm>
            <a:prstGeom prst="ellipse">
              <a:avLst/>
            </a:prstGeom>
            <a:solidFill>
              <a:srgbClr val="7782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4" name="圖形 23">
              <a:extLst>
                <a:ext uri="{FF2B5EF4-FFF2-40B4-BE49-F238E27FC236}">
                  <a16:creationId xmlns:a16="http://schemas.microsoft.com/office/drawing/2014/main" id="{E123DA6C-2219-46C1-9997-041DD74BB2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008962" y="4122769"/>
              <a:ext cx="419028" cy="382325"/>
            </a:xfrm>
            <a:prstGeom prst="rect">
              <a:avLst/>
            </a:prstGeom>
          </p:spPr>
        </p:pic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EFB2F983-90A1-48F9-8763-3BD3DA3CC7EC}"/>
              </a:ext>
            </a:extLst>
          </p:cNvPr>
          <p:cNvGrpSpPr/>
          <p:nvPr/>
        </p:nvGrpSpPr>
        <p:grpSpPr>
          <a:xfrm>
            <a:off x="2561290" y="4888216"/>
            <a:ext cx="569002" cy="569002"/>
            <a:chOff x="1927901" y="4063026"/>
            <a:chExt cx="569002" cy="569002"/>
          </a:xfrm>
        </p:grpSpPr>
        <p:sp>
          <p:nvSpPr>
            <p:cNvPr id="27" name="橢圓 26">
              <a:extLst>
                <a:ext uri="{FF2B5EF4-FFF2-40B4-BE49-F238E27FC236}">
                  <a16:creationId xmlns:a16="http://schemas.microsoft.com/office/drawing/2014/main" id="{947D6F87-8451-41D2-9346-C78E2FE9E9F4}"/>
                </a:ext>
              </a:extLst>
            </p:cNvPr>
            <p:cNvSpPr/>
            <p:nvPr/>
          </p:nvSpPr>
          <p:spPr>
            <a:xfrm>
              <a:off x="1927901" y="4063026"/>
              <a:ext cx="569002" cy="569002"/>
            </a:xfrm>
            <a:prstGeom prst="ellipse">
              <a:avLst/>
            </a:prstGeom>
            <a:solidFill>
              <a:srgbClr val="7782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8" name="圖形 27">
              <a:extLst>
                <a:ext uri="{FF2B5EF4-FFF2-40B4-BE49-F238E27FC236}">
                  <a16:creationId xmlns:a16="http://schemas.microsoft.com/office/drawing/2014/main" id="{0DDCFD33-8FF8-4F24-9462-520A540D0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008962" y="4122769"/>
              <a:ext cx="419028" cy="382325"/>
            </a:xfrm>
            <a:prstGeom prst="rect">
              <a:avLst/>
            </a:prstGeom>
          </p:spPr>
        </p:pic>
      </p:grp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F24D9327-9F38-407D-A0DE-21FC32A9E5F3}"/>
              </a:ext>
            </a:extLst>
          </p:cNvPr>
          <p:cNvGrpSpPr/>
          <p:nvPr/>
        </p:nvGrpSpPr>
        <p:grpSpPr>
          <a:xfrm>
            <a:off x="2561290" y="5713406"/>
            <a:ext cx="569002" cy="569002"/>
            <a:chOff x="1927901" y="4063026"/>
            <a:chExt cx="569002" cy="569002"/>
          </a:xfrm>
        </p:grpSpPr>
        <p:sp>
          <p:nvSpPr>
            <p:cNvPr id="30" name="橢圓 29">
              <a:extLst>
                <a:ext uri="{FF2B5EF4-FFF2-40B4-BE49-F238E27FC236}">
                  <a16:creationId xmlns:a16="http://schemas.microsoft.com/office/drawing/2014/main" id="{B607E6FC-4F11-41EF-9F70-195960AE0E16}"/>
                </a:ext>
              </a:extLst>
            </p:cNvPr>
            <p:cNvSpPr/>
            <p:nvPr/>
          </p:nvSpPr>
          <p:spPr>
            <a:xfrm>
              <a:off x="1927901" y="4063026"/>
              <a:ext cx="569002" cy="569002"/>
            </a:xfrm>
            <a:prstGeom prst="ellipse">
              <a:avLst/>
            </a:prstGeom>
            <a:solidFill>
              <a:srgbClr val="7782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31" name="圖形 30">
              <a:extLst>
                <a:ext uri="{FF2B5EF4-FFF2-40B4-BE49-F238E27FC236}">
                  <a16:creationId xmlns:a16="http://schemas.microsoft.com/office/drawing/2014/main" id="{CFEB3A7F-B7FB-4ADC-80DD-E64D2C3C8D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008962" y="4122769"/>
              <a:ext cx="419028" cy="382325"/>
            </a:xfrm>
            <a:prstGeom prst="rect">
              <a:avLst/>
            </a:prstGeom>
          </p:spPr>
        </p:pic>
      </p:grp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992D8161-84E5-4E1C-8DFC-88B0985B7C0F}"/>
              </a:ext>
            </a:extLst>
          </p:cNvPr>
          <p:cNvGrpSpPr/>
          <p:nvPr/>
        </p:nvGrpSpPr>
        <p:grpSpPr>
          <a:xfrm>
            <a:off x="7254694" y="4063026"/>
            <a:ext cx="569002" cy="569002"/>
            <a:chOff x="1927901" y="4063026"/>
            <a:chExt cx="569002" cy="569002"/>
          </a:xfrm>
        </p:grpSpPr>
        <p:sp>
          <p:nvSpPr>
            <p:cNvPr id="33" name="橢圓 32">
              <a:extLst>
                <a:ext uri="{FF2B5EF4-FFF2-40B4-BE49-F238E27FC236}">
                  <a16:creationId xmlns:a16="http://schemas.microsoft.com/office/drawing/2014/main" id="{87BE5C54-C724-465A-AB41-E8F73E4D1AB9}"/>
                </a:ext>
              </a:extLst>
            </p:cNvPr>
            <p:cNvSpPr/>
            <p:nvPr/>
          </p:nvSpPr>
          <p:spPr>
            <a:xfrm>
              <a:off x="1927901" y="4063026"/>
              <a:ext cx="569002" cy="569002"/>
            </a:xfrm>
            <a:prstGeom prst="ellipse">
              <a:avLst/>
            </a:prstGeom>
            <a:solidFill>
              <a:srgbClr val="7782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34" name="圖形 33">
              <a:extLst>
                <a:ext uri="{FF2B5EF4-FFF2-40B4-BE49-F238E27FC236}">
                  <a16:creationId xmlns:a16="http://schemas.microsoft.com/office/drawing/2014/main" id="{C1D491CB-3DA1-4973-A017-C0A0290D3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008962" y="4122769"/>
              <a:ext cx="419028" cy="382325"/>
            </a:xfrm>
            <a:prstGeom prst="rect">
              <a:avLst/>
            </a:prstGeom>
          </p:spPr>
        </p:pic>
      </p:grp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367BE652-688C-44A0-A98D-BBF425405BA4}"/>
              </a:ext>
            </a:extLst>
          </p:cNvPr>
          <p:cNvGrpSpPr/>
          <p:nvPr/>
        </p:nvGrpSpPr>
        <p:grpSpPr>
          <a:xfrm>
            <a:off x="7254694" y="4888216"/>
            <a:ext cx="569002" cy="569002"/>
            <a:chOff x="1927901" y="4063026"/>
            <a:chExt cx="569002" cy="569002"/>
          </a:xfrm>
        </p:grpSpPr>
        <p:sp>
          <p:nvSpPr>
            <p:cNvPr id="36" name="橢圓 35">
              <a:extLst>
                <a:ext uri="{FF2B5EF4-FFF2-40B4-BE49-F238E27FC236}">
                  <a16:creationId xmlns:a16="http://schemas.microsoft.com/office/drawing/2014/main" id="{A32CB6C5-D77F-4716-807A-3E5CB0AE5EDB}"/>
                </a:ext>
              </a:extLst>
            </p:cNvPr>
            <p:cNvSpPr/>
            <p:nvPr/>
          </p:nvSpPr>
          <p:spPr>
            <a:xfrm>
              <a:off x="1927901" y="4063026"/>
              <a:ext cx="569002" cy="569002"/>
            </a:xfrm>
            <a:prstGeom prst="ellipse">
              <a:avLst/>
            </a:prstGeom>
            <a:solidFill>
              <a:srgbClr val="7782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37" name="圖形 36">
              <a:extLst>
                <a:ext uri="{FF2B5EF4-FFF2-40B4-BE49-F238E27FC236}">
                  <a16:creationId xmlns:a16="http://schemas.microsoft.com/office/drawing/2014/main" id="{7899FBFA-593C-4DA2-909A-97E1625A1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008962" y="4122769"/>
              <a:ext cx="419028" cy="3823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1721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/>
              <a:t>那</a:t>
            </a:r>
            <a:r>
              <a:rPr lang="en-US" altLang="zh-TW"/>
              <a:t>QNAP</a:t>
            </a:r>
            <a:r>
              <a:rPr lang="zh-TW" altLang="en-US"/>
              <a:t>怎麼解決這些問題</a:t>
            </a:r>
            <a:r>
              <a:rPr lang="en-US" altLang="zh-TW"/>
              <a:t>?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073944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內容版面配置區 2">
            <a:extLst>
              <a:ext uri="{FF2B5EF4-FFF2-40B4-BE49-F238E27FC236}">
                <a16:creationId xmlns:a16="http://schemas.microsoft.com/office/drawing/2014/main" id="{1B9CFB3E-9943-48AA-9065-E26B510FA709}"/>
              </a:ext>
            </a:extLst>
          </p:cNvPr>
          <p:cNvSpPr txBox="1">
            <a:spLocks/>
          </p:cNvSpPr>
          <p:nvPr/>
        </p:nvSpPr>
        <p:spPr>
          <a:xfrm>
            <a:off x="1988662" y="3755818"/>
            <a:ext cx="10051320" cy="977931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ClrTx/>
              <a:buSzPct val="70000"/>
              <a:buFont typeface="Wingdings" panose="05000000000000000000" pitchFamily="2" charset="2"/>
              <a:buChar char="n"/>
            </a:pP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 核心內網可直升</a:t>
            </a:r>
            <a:r>
              <a:rPr lang="en-US" altLang="zh-TW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10GbE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Tx/>
              <a:buSzPct val="70000"/>
              <a:buFont typeface="Wingdings" panose="05000000000000000000" pitchFamily="2" charset="2"/>
              <a:buChar char="n"/>
            </a:pP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 實用且多元埠數配置，在最需要的連結上可享用</a:t>
            </a:r>
            <a:r>
              <a:rPr lang="en-US" altLang="zh-TW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10GbE</a:t>
            </a: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，也可利用</a:t>
            </a:r>
            <a:r>
              <a:rPr lang="en-US" altLang="zh-TW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2.5GbE</a:t>
            </a: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做為一般使用</a:t>
            </a:r>
            <a:endParaRPr lang="en-US" altLang="zh-TW" sz="2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18866" y="3082814"/>
            <a:ext cx="9771897" cy="46697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altLang="zh-TW" b="1"/>
              <a:t>QSW-M2108</a:t>
            </a:r>
            <a:r>
              <a:rPr lang="zh-TW" altLang="en-US" b="1"/>
              <a:t> 系列：針對問題的解決之道</a:t>
            </a:r>
          </a:p>
        </p:txBody>
      </p:sp>
      <p:sp>
        <p:nvSpPr>
          <p:cNvPr id="22" name="矩形: 圓角 19">
            <a:extLst>
              <a:ext uri="{FF2B5EF4-FFF2-40B4-BE49-F238E27FC236}">
                <a16:creationId xmlns:a16="http://schemas.microsoft.com/office/drawing/2014/main" id="{1535BA85-6B25-430C-9643-A9E85E207F16}"/>
              </a:ext>
            </a:extLst>
          </p:cNvPr>
          <p:cNvSpPr/>
          <p:nvPr/>
        </p:nvSpPr>
        <p:spPr>
          <a:xfrm>
            <a:off x="1988662" y="4698442"/>
            <a:ext cx="4201015" cy="1917765"/>
          </a:xfrm>
          <a:prstGeom prst="roundRect">
            <a:avLst>
              <a:gd name="adj" fmla="val 6368"/>
            </a:avLst>
          </a:prstGeom>
          <a:gradFill>
            <a:gsLst>
              <a:gs pos="0">
                <a:srgbClr val="889E4B">
                  <a:alpha val="50000"/>
                </a:srgbClr>
              </a:gs>
              <a:gs pos="100000">
                <a:srgbClr val="778258">
                  <a:alpha val="9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endParaRPr lang="zh-TW" altLang="en-US" sz="2000" b="1" i="1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5041110A-0E5A-481B-8ADD-C2D09DBF7770}"/>
              </a:ext>
            </a:extLst>
          </p:cNvPr>
          <p:cNvSpPr/>
          <p:nvPr/>
        </p:nvSpPr>
        <p:spPr>
          <a:xfrm>
            <a:off x="2547640" y="6132752"/>
            <a:ext cx="1213301" cy="4691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E77E5BCA-CA03-4C30-A2CB-B01DC36F2498}"/>
              </a:ext>
            </a:extLst>
          </p:cNvPr>
          <p:cNvSpPr/>
          <p:nvPr/>
        </p:nvSpPr>
        <p:spPr>
          <a:xfrm>
            <a:off x="2533395" y="5539941"/>
            <a:ext cx="2321900" cy="536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平行四邊形 25">
            <a:extLst>
              <a:ext uri="{FF2B5EF4-FFF2-40B4-BE49-F238E27FC236}">
                <a16:creationId xmlns:a16="http://schemas.microsoft.com/office/drawing/2014/main" id="{0B0B61A8-321C-48B7-8ABE-AC20677B1CAD}"/>
              </a:ext>
            </a:extLst>
          </p:cNvPr>
          <p:cNvSpPr/>
          <p:nvPr/>
        </p:nvSpPr>
        <p:spPr>
          <a:xfrm>
            <a:off x="2173845" y="4846029"/>
            <a:ext cx="3774867" cy="388035"/>
          </a:xfrm>
          <a:prstGeom prst="parallelogram">
            <a:avLst>
              <a:gd name="adj" fmla="val 39545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1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傳輸 </a:t>
            </a:r>
            <a:r>
              <a:rPr lang="en-US" altLang="zh-TW" sz="1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50GB</a:t>
            </a:r>
            <a:r>
              <a:rPr lang="zh-TW" altLang="en-US" sz="1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藍光影片資料所需時間</a:t>
            </a:r>
          </a:p>
        </p:txBody>
      </p:sp>
      <p:sp>
        <p:nvSpPr>
          <p:cNvPr id="27" name="平行四邊形 26">
            <a:extLst>
              <a:ext uri="{FF2B5EF4-FFF2-40B4-BE49-F238E27FC236}">
                <a16:creationId xmlns:a16="http://schemas.microsoft.com/office/drawing/2014/main" id="{82429390-B092-4BC9-BA7B-CDD850CF0DBF}"/>
              </a:ext>
            </a:extLst>
          </p:cNvPr>
          <p:cNvSpPr/>
          <p:nvPr/>
        </p:nvSpPr>
        <p:spPr>
          <a:xfrm>
            <a:off x="2173845" y="5465614"/>
            <a:ext cx="1146513" cy="252667"/>
          </a:xfrm>
          <a:prstGeom prst="parallelogram">
            <a:avLst>
              <a:gd name="adj" fmla="val 39545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1GbE</a:t>
            </a:r>
            <a:endParaRPr lang="zh-TW" altLang="en-US" sz="1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平行四邊形 27">
            <a:extLst>
              <a:ext uri="{FF2B5EF4-FFF2-40B4-BE49-F238E27FC236}">
                <a16:creationId xmlns:a16="http://schemas.microsoft.com/office/drawing/2014/main" id="{1CD8EF25-0B32-4798-9423-6D37EBBFD210}"/>
              </a:ext>
            </a:extLst>
          </p:cNvPr>
          <p:cNvSpPr/>
          <p:nvPr/>
        </p:nvSpPr>
        <p:spPr>
          <a:xfrm>
            <a:off x="2173845" y="6058423"/>
            <a:ext cx="1146513" cy="252667"/>
          </a:xfrm>
          <a:prstGeom prst="parallelogram">
            <a:avLst>
              <a:gd name="adj" fmla="val 39545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10GbE</a:t>
            </a:r>
            <a:endParaRPr lang="zh-TW" altLang="en-US" sz="1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文字方塊 15">
            <a:extLst>
              <a:ext uri="{FF2B5EF4-FFF2-40B4-BE49-F238E27FC236}">
                <a16:creationId xmlns:a16="http://schemas.microsoft.com/office/drawing/2014/main" id="{566F331A-FE1A-4096-9B54-6E5CA2F2C402}"/>
              </a:ext>
            </a:extLst>
          </p:cNvPr>
          <p:cNvSpPr txBox="1"/>
          <p:nvPr/>
        </p:nvSpPr>
        <p:spPr>
          <a:xfrm>
            <a:off x="4858535" y="5408774"/>
            <a:ext cx="897422" cy="315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en-US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分</a:t>
            </a:r>
            <a:r>
              <a:rPr lang="en-US" altLang="zh-TW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20</a:t>
            </a:r>
            <a:r>
              <a:rPr lang="zh-TW" altLang="en-US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秒</a:t>
            </a:r>
          </a:p>
        </p:txBody>
      </p:sp>
      <p:sp>
        <p:nvSpPr>
          <p:cNvPr id="30" name="文字方塊 16">
            <a:extLst>
              <a:ext uri="{FF2B5EF4-FFF2-40B4-BE49-F238E27FC236}">
                <a16:creationId xmlns:a16="http://schemas.microsoft.com/office/drawing/2014/main" id="{B9003FE2-03BA-4CA3-ADBC-0540FE8E906D}"/>
              </a:ext>
            </a:extLst>
          </p:cNvPr>
          <p:cNvSpPr txBox="1"/>
          <p:nvPr/>
        </p:nvSpPr>
        <p:spPr>
          <a:xfrm>
            <a:off x="3746697" y="5995255"/>
            <a:ext cx="697995" cy="315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50</a:t>
            </a:r>
            <a:r>
              <a:rPr lang="zh-TW" altLang="en-US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秒</a:t>
            </a:r>
          </a:p>
        </p:txBody>
      </p:sp>
      <p:sp>
        <p:nvSpPr>
          <p:cNvPr id="31" name="文字方塊 17">
            <a:extLst>
              <a:ext uri="{FF2B5EF4-FFF2-40B4-BE49-F238E27FC236}">
                <a16:creationId xmlns:a16="http://schemas.microsoft.com/office/drawing/2014/main" id="{3B9E445C-0F42-45E9-8B38-E95D1A5798F6}"/>
              </a:ext>
            </a:extLst>
          </p:cNvPr>
          <p:cNvSpPr txBox="1"/>
          <p:nvPr/>
        </p:nvSpPr>
        <p:spPr>
          <a:xfrm>
            <a:off x="2338408" y="5713109"/>
            <a:ext cx="1146513" cy="252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100 MB/s</a:t>
            </a:r>
            <a:endParaRPr lang="zh-TW" altLang="en-US" sz="10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文字方塊 18">
            <a:extLst>
              <a:ext uri="{FF2B5EF4-FFF2-40B4-BE49-F238E27FC236}">
                <a16:creationId xmlns:a16="http://schemas.microsoft.com/office/drawing/2014/main" id="{45C2FE5F-598F-4479-92C1-A99178ECD5BD}"/>
              </a:ext>
            </a:extLst>
          </p:cNvPr>
          <p:cNvSpPr txBox="1"/>
          <p:nvPr/>
        </p:nvSpPr>
        <p:spPr>
          <a:xfrm>
            <a:off x="2252192" y="6284880"/>
            <a:ext cx="1146513" cy="252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1000 MB/s</a:t>
            </a:r>
            <a:endParaRPr lang="zh-TW" altLang="en-US" sz="10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87890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4">
            <a:extLst>
              <a:ext uri="{FF2B5EF4-FFF2-40B4-BE49-F238E27FC236}">
                <a16:creationId xmlns:a16="http://schemas.microsoft.com/office/drawing/2014/main" id="{008A7A57-D891-4B30-A25F-10543BAD15E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8754" y="1612374"/>
            <a:ext cx="6275294" cy="392908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3D38E545-9495-4BA5-A074-1FA4C126FF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7887" y="2957221"/>
            <a:ext cx="1742853" cy="1161344"/>
          </a:xfrm>
          <a:prstGeom prst="rect">
            <a:avLst/>
          </a:prstGeom>
        </p:spPr>
      </p:pic>
      <p:pic>
        <p:nvPicPr>
          <p:cNvPr id="42" name="圖片 41">
            <a:extLst>
              <a:ext uri="{FF2B5EF4-FFF2-40B4-BE49-F238E27FC236}">
                <a16:creationId xmlns:a16="http://schemas.microsoft.com/office/drawing/2014/main" id="{B2F376D1-470A-4C16-96BD-966D663CC1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406" y="1791792"/>
            <a:ext cx="1813515" cy="1475877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小型企業基本應用-1</a:t>
            </a: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ADA062E5-A92D-46CC-AAAF-B772B7D3E285}"/>
              </a:ext>
            </a:extLst>
          </p:cNvPr>
          <p:cNvSpPr txBox="1"/>
          <p:nvPr/>
        </p:nvSpPr>
        <p:spPr>
          <a:xfrm>
            <a:off x="540751" y="2213010"/>
            <a:ext cx="2119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70927" algn="ctr" defTabSz="457200">
              <a:buClr>
                <a:prstClr val="white"/>
              </a:buClr>
              <a:buSzPct val="100000"/>
            </a:pPr>
            <a:r>
              <a:rPr lang="en-US" altLang="zh-TW" sz="28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Internet</a:t>
            </a:r>
            <a:endParaRPr lang="zh-TW" altLang="en-US" sz="2800" b="1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cxnSp>
        <p:nvCxnSpPr>
          <p:cNvPr id="50" name="肘形接點 49"/>
          <p:cNvCxnSpPr>
            <a:cxnSpLocks/>
          </p:cNvCxnSpPr>
          <p:nvPr/>
        </p:nvCxnSpPr>
        <p:spPr>
          <a:xfrm>
            <a:off x="8062481" y="3688478"/>
            <a:ext cx="1784274" cy="1476217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chemeClr val="bg1"/>
            </a:solidFill>
          </a:ln>
          <a:effectLst>
            <a:glow rad="38100">
              <a:srgbClr val="DB09B4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3" name="肘形接點 52"/>
          <p:cNvCxnSpPr>
            <a:cxnSpLocks/>
          </p:cNvCxnSpPr>
          <p:nvPr/>
        </p:nvCxnSpPr>
        <p:spPr>
          <a:xfrm rot="5400000">
            <a:off x="3352341" y="4020154"/>
            <a:ext cx="746790" cy="597080"/>
          </a:xfrm>
          <a:prstGeom prst="bentConnector3">
            <a:avLst>
              <a:gd name="adj1" fmla="val 41254"/>
            </a:avLst>
          </a:prstGeom>
          <a:noFill/>
          <a:ln w="12700">
            <a:solidFill>
              <a:schemeClr val="bg1"/>
            </a:solidFill>
          </a:ln>
          <a:effectLst>
            <a:glow rad="38100">
              <a:srgbClr val="FFC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4" name="肘形接點 53"/>
          <p:cNvCxnSpPr/>
          <p:nvPr/>
        </p:nvCxnSpPr>
        <p:spPr>
          <a:xfrm>
            <a:off x="3779127" y="4252112"/>
            <a:ext cx="3048174" cy="487684"/>
          </a:xfrm>
          <a:prstGeom prst="bentConnector2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FFC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5" name="肘形接點 54"/>
          <p:cNvCxnSpPr>
            <a:cxnSpLocks/>
          </p:cNvCxnSpPr>
          <p:nvPr/>
        </p:nvCxnSpPr>
        <p:spPr>
          <a:xfrm>
            <a:off x="3779127" y="4262272"/>
            <a:ext cx="1739228" cy="487683"/>
          </a:xfrm>
          <a:prstGeom prst="bentConnector2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FFC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7" name="肘形接點 56"/>
          <p:cNvCxnSpPr>
            <a:cxnSpLocks/>
          </p:cNvCxnSpPr>
          <p:nvPr/>
        </p:nvCxnSpPr>
        <p:spPr>
          <a:xfrm rot="5400000" flipH="1" flipV="1">
            <a:off x="3552510" y="2659022"/>
            <a:ext cx="752927" cy="464369"/>
          </a:xfrm>
          <a:prstGeom prst="bentConnector3">
            <a:avLst>
              <a:gd name="adj1" fmla="val 31783"/>
            </a:avLst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8" name="肘形接點 57"/>
          <p:cNvCxnSpPr>
            <a:cxnSpLocks/>
          </p:cNvCxnSpPr>
          <p:nvPr/>
        </p:nvCxnSpPr>
        <p:spPr>
          <a:xfrm rot="10800000" flipV="1">
            <a:off x="2345246" y="3905250"/>
            <a:ext cx="880555" cy="95250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chemeClr val="bg1"/>
            </a:solidFill>
          </a:ln>
          <a:effectLst>
            <a:glow rad="38100">
              <a:srgbClr val="92D05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1" name="肘形接點 60"/>
          <p:cNvCxnSpPr/>
          <p:nvPr/>
        </p:nvCxnSpPr>
        <p:spPr>
          <a:xfrm flipV="1">
            <a:off x="4289061" y="2535465"/>
            <a:ext cx="534440" cy="494420"/>
          </a:xfrm>
          <a:prstGeom prst="bentConnector2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2" name="肘形接點 61"/>
          <p:cNvCxnSpPr>
            <a:cxnSpLocks/>
          </p:cNvCxnSpPr>
          <p:nvPr/>
        </p:nvCxnSpPr>
        <p:spPr>
          <a:xfrm flipV="1">
            <a:off x="4288315" y="2529731"/>
            <a:ext cx="1776551" cy="510892"/>
          </a:xfrm>
          <a:prstGeom prst="bentConnector2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3" name="肘形接點 62"/>
          <p:cNvCxnSpPr>
            <a:cxnSpLocks/>
          </p:cNvCxnSpPr>
          <p:nvPr/>
        </p:nvCxnSpPr>
        <p:spPr>
          <a:xfrm flipV="1">
            <a:off x="4311882" y="2529731"/>
            <a:ext cx="2973572" cy="510892"/>
          </a:xfrm>
          <a:prstGeom prst="bentConnector2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5" name="圓角矩形 46">
            <a:extLst>
              <a:ext uri="{FF2B5EF4-FFF2-40B4-BE49-F238E27FC236}">
                <a16:creationId xmlns:a16="http://schemas.microsoft.com/office/drawing/2014/main" id="{322B84FE-520A-41B2-8AB3-171E0E7E7A48}"/>
              </a:ext>
            </a:extLst>
          </p:cNvPr>
          <p:cNvSpPr/>
          <p:nvPr/>
        </p:nvSpPr>
        <p:spPr>
          <a:xfrm>
            <a:off x="3967436" y="2887691"/>
            <a:ext cx="1006376" cy="246814"/>
          </a:xfrm>
          <a:prstGeom prst="roundRect">
            <a:avLst/>
          </a:prstGeom>
          <a:solidFill>
            <a:schemeClr val="accent2"/>
          </a:solidFill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2.5G * 4</a:t>
            </a:r>
            <a:endParaRPr lang="zh-TW" altLang="en-US" sz="1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6" name="圖片 6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8752" y="4692089"/>
            <a:ext cx="1109752" cy="1090530"/>
          </a:xfrm>
          <a:prstGeom prst="rect">
            <a:avLst/>
          </a:prstGeom>
        </p:spPr>
      </p:pic>
      <p:sp>
        <p:nvSpPr>
          <p:cNvPr id="68" name="文字方塊 67"/>
          <p:cNvSpPr txBox="1"/>
          <p:nvPr/>
        </p:nvSpPr>
        <p:spPr>
          <a:xfrm>
            <a:off x="9901708" y="2903220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檔案伺服</a:t>
            </a:r>
          </a:p>
        </p:txBody>
      </p:sp>
      <p:sp>
        <p:nvSpPr>
          <p:cNvPr id="69" name="文字方塊 68"/>
          <p:cNvSpPr txBox="1"/>
          <p:nvPr/>
        </p:nvSpPr>
        <p:spPr>
          <a:xfrm>
            <a:off x="10094067" y="4373282"/>
            <a:ext cx="620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</a:t>
            </a:r>
            <a:endParaRPr lang="zh-TW" altLang="en-US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EC9034C-DD75-4FEE-A1A0-55B49F0A94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7221" y="4846946"/>
            <a:ext cx="1202604" cy="10646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2DA9B96A-66B3-4E33-B72A-F884DD1B57F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9701" y="4725615"/>
            <a:ext cx="1404394" cy="121488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21628138-5466-4BD4-BD42-92A35D5222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4383" y="1684679"/>
            <a:ext cx="1344432" cy="778087"/>
          </a:xfrm>
          <a:prstGeom prst="rect">
            <a:avLst/>
          </a:prstGeom>
        </p:spPr>
      </p:pic>
      <p:pic>
        <p:nvPicPr>
          <p:cNvPr id="64" name="圖片 63">
            <a:extLst>
              <a:ext uri="{FF2B5EF4-FFF2-40B4-BE49-F238E27FC236}">
                <a16:creationId xmlns:a16="http://schemas.microsoft.com/office/drawing/2014/main" id="{C8AB7F73-613A-4782-A14E-E045CD35595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3769" y="1684679"/>
            <a:ext cx="1344432" cy="778087"/>
          </a:xfrm>
          <a:prstGeom prst="rect">
            <a:avLst/>
          </a:prstGeom>
        </p:spPr>
      </p:pic>
      <p:pic>
        <p:nvPicPr>
          <p:cNvPr id="70" name="圖片 69">
            <a:extLst>
              <a:ext uri="{FF2B5EF4-FFF2-40B4-BE49-F238E27FC236}">
                <a16:creationId xmlns:a16="http://schemas.microsoft.com/office/drawing/2014/main" id="{695DD286-797C-4035-8707-DB2A2018A7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0593" y="1684679"/>
            <a:ext cx="1344432" cy="778087"/>
          </a:xfrm>
          <a:prstGeom prst="rect">
            <a:avLst/>
          </a:prstGeom>
        </p:spPr>
      </p:pic>
      <p:pic>
        <p:nvPicPr>
          <p:cNvPr id="71" name="圖片 70">
            <a:extLst>
              <a:ext uri="{FF2B5EF4-FFF2-40B4-BE49-F238E27FC236}">
                <a16:creationId xmlns:a16="http://schemas.microsoft.com/office/drawing/2014/main" id="{B167FC6B-74F8-4DE0-AFA6-81BEF8151D0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9979" y="1684679"/>
            <a:ext cx="1344432" cy="778087"/>
          </a:xfrm>
          <a:prstGeom prst="rect">
            <a:avLst/>
          </a:prstGeom>
        </p:spPr>
      </p:pic>
      <p:pic>
        <p:nvPicPr>
          <p:cNvPr id="72" name="圖片 71">
            <a:extLst>
              <a:ext uri="{FF2B5EF4-FFF2-40B4-BE49-F238E27FC236}">
                <a16:creationId xmlns:a16="http://schemas.microsoft.com/office/drawing/2014/main" id="{E21A47C1-4FB8-4FD4-A303-CCA4EF3C82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8474" y="4725615"/>
            <a:ext cx="1404394" cy="1214885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25E67E21-EB9A-438F-92DB-F450854A5FA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584" y="3113441"/>
            <a:ext cx="1124376" cy="1020588"/>
          </a:xfrm>
          <a:prstGeom prst="rect">
            <a:avLst/>
          </a:prstGeom>
        </p:spPr>
      </p:pic>
      <p:sp>
        <p:nvSpPr>
          <p:cNvPr id="44" name="矩形 43">
            <a:extLst>
              <a:ext uri="{FF2B5EF4-FFF2-40B4-BE49-F238E27FC236}">
                <a16:creationId xmlns:a16="http://schemas.microsoft.com/office/drawing/2014/main" id="{33930B99-2165-45D6-9FEC-2F77179B28B3}"/>
              </a:ext>
            </a:extLst>
          </p:cNvPr>
          <p:cNvSpPr/>
          <p:nvPr/>
        </p:nvSpPr>
        <p:spPr>
          <a:xfrm>
            <a:off x="3260534" y="3294230"/>
            <a:ext cx="1415971" cy="339779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BC8ACA1C-CEEE-46FC-A183-842581B62282}"/>
              </a:ext>
            </a:extLst>
          </p:cNvPr>
          <p:cNvSpPr/>
          <p:nvPr/>
        </p:nvSpPr>
        <p:spPr>
          <a:xfrm>
            <a:off x="3639081" y="3664445"/>
            <a:ext cx="1041795" cy="294602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FFC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60" name="圓角矩形 46">
            <a:extLst>
              <a:ext uri="{FF2B5EF4-FFF2-40B4-BE49-F238E27FC236}">
                <a16:creationId xmlns:a16="http://schemas.microsoft.com/office/drawing/2014/main" id="{5498B8FE-7EEA-4868-81EB-D2EDCE0B915F}"/>
              </a:ext>
            </a:extLst>
          </p:cNvPr>
          <p:cNvSpPr/>
          <p:nvPr/>
        </p:nvSpPr>
        <p:spPr>
          <a:xfrm>
            <a:off x="3670129" y="4173642"/>
            <a:ext cx="1006376" cy="246814"/>
          </a:xfrm>
          <a:prstGeom prst="roundRect">
            <a:avLst/>
          </a:prstGeom>
          <a:solidFill>
            <a:srgbClr val="FFC000"/>
          </a:solidFill>
          <a:ln w="12700">
            <a:solidFill>
              <a:schemeClr val="bg1"/>
            </a:solidFill>
          </a:ln>
          <a:effectLst>
            <a:glow rad="38100">
              <a:srgbClr val="FFC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solidFill>
                  <a:srgbClr val="2F52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1G * 3</a:t>
            </a:r>
            <a:endParaRPr lang="zh-TW" altLang="en-US" sz="1400" b="1">
              <a:solidFill>
                <a:srgbClr val="2F52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B4C09D68-B185-49BC-8E14-30460AB1B0AD}"/>
              </a:ext>
            </a:extLst>
          </p:cNvPr>
          <p:cNvSpPr/>
          <p:nvPr/>
        </p:nvSpPr>
        <p:spPr>
          <a:xfrm>
            <a:off x="3251172" y="3664445"/>
            <a:ext cx="332956" cy="294602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92D05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74" name="圓角矩形 46">
            <a:extLst>
              <a:ext uri="{FF2B5EF4-FFF2-40B4-BE49-F238E27FC236}">
                <a16:creationId xmlns:a16="http://schemas.microsoft.com/office/drawing/2014/main" id="{F5F14052-35D7-476F-A744-2D5D1239B033}"/>
              </a:ext>
            </a:extLst>
          </p:cNvPr>
          <p:cNvSpPr/>
          <p:nvPr/>
        </p:nvSpPr>
        <p:spPr>
          <a:xfrm>
            <a:off x="2501472" y="3853627"/>
            <a:ext cx="565940" cy="246814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12700">
            <a:solidFill>
              <a:schemeClr val="bg1"/>
            </a:solidFill>
          </a:ln>
          <a:effectLst>
            <a:glow rad="38100">
              <a:srgbClr val="92D05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latin typeface="Arial" panose="020B0604020202020204" pitchFamily="34" charset="0"/>
                <a:cs typeface="Arial" panose="020B0604020202020204" pitchFamily="34" charset="0"/>
              </a:rPr>
              <a:t>1G</a:t>
            </a:r>
            <a:endParaRPr lang="zh-TW" alt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圓角矩形 46">
            <a:extLst>
              <a:ext uri="{FF2B5EF4-FFF2-40B4-BE49-F238E27FC236}">
                <a16:creationId xmlns:a16="http://schemas.microsoft.com/office/drawing/2014/main" id="{21C30855-EDA6-4725-BD97-EB965919877D}"/>
              </a:ext>
            </a:extLst>
          </p:cNvPr>
          <p:cNvSpPr/>
          <p:nvPr/>
        </p:nvSpPr>
        <p:spPr>
          <a:xfrm>
            <a:off x="8396676" y="3567098"/>
            <a:ext cx="1006376" cy="246814"/>
          </a:xfrm>
          <a:prstGeom prst="roundRect">
            <a:avLst/>
          </a:prstGeom>
          <a:solidFill>
            <a:srgbClr val="CC00CC"/>
          </a:solidFill>
          <a:ln w="12700">
            <a:solidFill>
              <a:schemeClr val="bg1"/>
            </a:solidFill>
          </a:ln>
          <a:effectLst>
            <a:glow rad="38100">
              <a:srgbClr val="DB09B4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10G * 2</a:t>
            </a:r>
            <a:endParaRPr lang="zh-TW" altLang="en-US" sz="1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id="{5F3C1EC6-9A0E-4047-8462-86B921859B13}"/>
              </a:ext>
            </a:extLst>
          </p:cNvPr>
          <p:cNvSpPr/>
          <p:nvPr/>
        </p:nvSpPr>
        <p:spPr>
          <a:xfrm>
            <a:off x="6332663" y="3609610"/>
            <a:ext cx="1707821" cy="398442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DB09B4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51" name="直線單箭頭接點 50"/>
          <p:cNvCxnSpPr>
            <a:cxnSpLocks/>
          </p:cNvCxnSpPr>
          <p:nvPr/>
        </p:nvCxnSpPr>
        <p:spPr>
          <a:xfrm flipH="1" flipV="1">
            <a:off x="9432892" y="3688478"/>
            <a:ext cx="326352" cy="2027"/>
          </a:xfrm>
          <a:prstGeom prst="straightConnector1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DB09B4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22286994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1373</Words>
  <Application>Microsoft Office PowerPoint</Application>
  <PresentationFormat>寬螢幕</PresentationFormat>
  <Paragraphs>240</Paragraphs>
  <Slides>33</Slides>
  <Notes>10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33</vt:i4>
      </vt:variant>
    </vt:vector>
  </HeadingPairs>
  <TitlesOfParts>
    <vt:vector size="40" baseType="lpstr">
      <vt:lpstr>微軟正黑體</vt:lpstr>
      <vt:lpstr>微軟正黑體</vt:lpstr>
      <vt:lpstr>新細明體</vt:lpstr>
      <vt:lpstr>Arial</vt:lpstr>
      <vt:lpstr>Calibri</vt:lpstr>
      <vt:lpstr>Wingdings</vt:lpstr>
      <vt:lpstr>Office 佈景主題</vt:lpstr>
      <vt:lpstr>PowerPoint 簡報</vt:lpstr>
      <vt:lpstr>小型企業布建高速網路到底碰到什麼問題？</vt:lpstr>
      <vt:lpstr>辦公室電腦網速太慢會影響工作效率</vt:lpstr>
      <vt:lpstr>全2.5GbE管理型交換機可搞定這一切</vt:lpstr>
      <vt:lpstr>小型企業網路還有什麼建設難題?</vt:lpstr>
      <vt:lpstr>所以小型企業需要的是什麼?</vt:lpstr>
      <vt:lpstr>那QNAP怎麼解決這些問題?</vt:lpstr>
      <vt:lpstr>QSW-M2108 系列：針對問題的解決之道</vt:lpstr>
      <vt:lpstr>小型企業基本應用-1</vt:lpstr>
      <vt:lpstr>小型企業基本應用-2</vt:lpstr>
      <vt:lpstr>硬體優勢與價值：最實用的2.5/10GbE埠配置</vt:lpstr>
      <vt:lpstr>硬體優勢與價值：10GbE NBASE-T 向下相容</vt:lpstr>
      <vt:lpstr>硬體優勢與價值：10GbE NBASE-T 向下相容</vt:lpstr>
      <vt:lpstr>QSW-M2108硬體介紹</vt:lpstr>
      <vt:lpstr>QSW-M2108 2S/2C硬體規格比較</vt:lpstr>
      <vt:lpstr>QSW-M2108-2S 網路埠配置介紹</vt:lpstr>
      <vt:lpstr>QSW-M2108-2C 網路埠配置介紹</vt:lpstr>
      <vt:lpstr>硬體優勢與價值</vt:lpstr>
      <vt:lpstr>硬體優勢與價值：洗鍊設計與配色</vt:lpstr>
      <vt:lpstr>QSW-M2108軟體介紹</vt:lpstr>
      <vt:lpstr>簡單明瞭的介面設計</vt:lpstr>
      <vt:lpstr>明確分割工作室內各別網路</vt:lpstr>
      <vt:lpstr>多接條網路線也可以提高網速</vt:lpstr>
      <vt:lpstr>準確記錄及配發影音串流給設備</vt:lpstr>
      <vt:lpstr>軔體版本檢查</vt:lpstr>
      <vt:lpstr>隨時優化網路傳輸路徑</vt:lpstr>
      <vt:lpstr>當然 QSW-M2108 還有很多功能</vt:lpstr>
      <vt:lpstr>QNAP完整的高速搭配解決方案</vt:lpstr>
      <vt:lpstr>QNAP 2.5GbE戰隊成形，為您提供更好更快的網路體驗</vt:lpstr>
      <vt:lpstr>搭配內建 2.5/5/10GbE 網路的桌上型 NAS</vt:lpstr>
      <vt:lpstr>網路擴充：豐富的各式 PCIe 網路擴充卡</vt:lpstr>
      <vt:lpstr>網路擴充：豐富的各式攜帶式網路擴充卡</vt:lpstr>
      <vt:lpstr>PowerPoint 簡報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QSW-2018M</dc:title>
  <dc:creator>QNAP_Frank Liao</dc:creator>
  <cp:lastModifiedBy>QNAP_Yvonne Tsai</cp:lastModifiedBy>
  <cp:revision>1</cp:revision>
  <dcterms:created xsi:type="dcterms:W3CDTF">2020-08-26T02:52:52Z</dcterms:created>
  <dcterms:modified xsi:type="dcterms:W3CDTF">2020-10-15T10:00:26Z</dcterms:modified>
</cp:coreProperties>
</file>