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F8"/>
    <a:srgbClr val="F7F9FD"/>
    <a:srgbClr val="1D2C67"/>
    <a:srgbClr val="FBDE7A"/>
    <a:srgbClr val="F3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B897C-E172-4969-9AB0-1D945DE8ADE0}" v="37" dt="2020-12-22T06:04:13.628"/>
    <p1510:client id="{B3577712-59C7-DDD2-1427-EB7D4E12BC8C}" v="85" dt="2020-12-22T02:44:01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657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f56b6b0d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f56b6b0d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96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f56b6b0d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f56b6b0d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f56b6b0d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f56b6b0d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f56b6b0d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f56b6b0d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f56b6b0d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f56b6b0d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f56b6b0d6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f56b6b0d6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f56b6b0d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f56b6b0d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f56b6b0d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f56b6b0d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56b6b0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56b6b0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f56b6b0d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f56b6b0d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f56b6b0d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f56b6b0d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f56b6b0d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f56b6b0d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f56b6b0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f56b6b0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f56b6b0d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f56b6b0d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f56b6b0d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f56b6b0d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f56b6b0d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f56b6b0d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02AC83-A802-4CF4-92A6-2CCC6AC7F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2"/>
            <a:ext cx="9144000" cy="5142215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2140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02AC83-A802-4CF4-92A6-2CCC6AC7F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2"/>
            <a:ext cx="9144000" cy="5142214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2140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410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02AC83-A802-4CF4-92A6-2CCC6AC7F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0" y="642"/>
            <a:ext cx="9139939" cy="5142215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2140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29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0"/>
            <a:ext cx="913993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643"/>
            <a:ext cx="9139937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3" r:id="rId3"/>
    <p:sldLayoutId id="2147483660" r:id="rId4"/>
    <p:sldLayoutId id="214748366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E581CAA4-99E2-4A64-AB3F-FEA8AE570C6F}"/>
              </a:ext>
            </a:extLst>
          </p:cNvPr>
          <p:cNvSpPr/>
          <p:nvPr/>
        </p:nvSpPr>
        <p:spPr>
          <a:xfrm>
            <a:off x="6080942" y="1263273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Google Shape;142;p16">
            <a:extLst>
              <a:ext uri="{FF2B5EF4-FFF2-40B4-BE49-F238E27FC236}">
                <a16:creationId xmlns:a16="http://schemas.microsoft.com/office/drawing/2014/main" id="{B5605BD3-AA76-462F-9431-2F0EA1F38C3A}"/>
              </a:ext>
            </a:extLst>
          </p:cNvPr>
          <p:cNvSpPr txBox="1"/>
          <p:nvPr/>
        </p:nvSpPr>
        <p:spPr>
          <a:xfrm>
            <a:off x="6393846" y="2903404"/>
            <a:ext cx="1094314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</a:rPr>
              <a:t>備份</a:t>
            </a:r>
            <a:r>
              <a:rPr lang="en-US" altLang="zh-TW">
                <a:solidFill>
                  <a:srgbClr val="3030F8"/>
                </a:solidFill>
              </a:rPr>
              <a:t>/</a:t>
            </a:r>
            <a:r>
              <a:rPr lang="zh-TW" altLang="en-US">
                <a:solidFill>
                  <a:srgbClr val="3030F8"/>
                </a:solidFill>
              </a:rPr>
              <a:t>同步</a:t>
            </a:r>
            <a:r>
              <a:rPr lang="en-US" altLang="zh-TW">
                <a:solidFill>
                  <a:srgbClr val="3030F8"/>
                </a:solidFill>
              </a:rPr>
              <a:t>/</a:t>
            </a:r>
            <a:r>
              <a:rPr lang="zh-TW" altLang="en-US">
                <a:solidFill>
                  <a:srgbClr val="3030F8"/>
                </a:solidFill>
              </a:rPr>
              <a:t>封存</a:t>
            </a:r>
            <a:endParaRPr>
              <a:solidFill>
                <a:srgbClr val="3030F8"/>
              </a:solidFill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A3FD5902-8AE0-43E0-91F7-5BF88CDA4190}"/>
              </a:ext>
            </a:extLst>
          </p:cNvPr>
          <p:cNvSpPr/>
          <p:nvPr/>
        </p:nvSpPr>
        <p:spPr>
          <a:xfrm>
            <a:off x="3158334" y="1270671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7" name="Google Shape;266;p22">
            <a:extLst>
              <a:ext uri="{FF2B5EF4-FFF2-40B4-BE49-F238E27FC236}">
                <a16:creationId xmlns:a16="http://schemas.microsoft.com/office/drawing/2014/main" id="{E786F396-CC2C-4CED-A429-B963FE3E05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23248">
            <a:off x="5270627" y="4196648"/>
            <a:ext cx="513304" cy="5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FE031BA1-5C1F-42F1-8D76-BDB90F526B1D}"/>
              </a:ext>
            </a:extLst>
          </p:cNvPr>
          <p:cNvSpPr/>
          <p:nvPr/>
        </p:nvSpPr>
        <p:spPr>
          <a:xfrm>
            <a:off x="6221017" y="1200277"/>
            <a:ext cx="2478122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C24E751D-D72F-4217-AA82-5E02AA449005}"/>
              </a:ext>
            </a:extLst>
          </p:cNvPr>
          <p:cNvSpPr txBox="1"/>
          <p:nvPr/>
        </p:nvSpPr>
        <p:spPr>
          <a:xfrm>
            <a:off x="6221016" y="1252105"/>
            <a:ext cx="2475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資料遷移後 封存</a:t>
            </a: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F75C4425-04A3-45D8-8235-C1A1C32D73D5}"/>
              </a:ext>
            </a:extLst>
          </p:cNvPr>
          <p:cNvSpPr/>
          <p:nvPr/>
        </p:nvSpPr>
        <p:spPr>
          <a:xfrm>
            <a:off x="3312447" y="1200277"/>
            <a:ext cx="2478122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32CB64BC-7752-46E7-ABEE-FB0078FA6780}"/>
              </a:ext>
            </a:extLst>
          </p:cNvPr>
          <p:cNvSpPr txBox="1"/>
          <p:nvPr/>
        </p:nvSpPr>
        <p:spPr>
          <a:xfrm>
            <a:off x="3312446" y="1252105"/>
            <a:ext cx="2475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外接裝置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資料存放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F88CC4E2-0B21-45C5-8235-00B013B69229}"/>
              </a:ext>
            </a:extLst>
          </p:cNvPr>
          <p:cNvSpPr/>
          <p:nvPr/>
        </p:nvSpPr>
        <p:spPr>
          <a:xfrm>
            <a:off x="265600" y="1263273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B70CEA2-6FC1-4BC6-8DE6-D72F99D38CB0}"/>
              </a:ext>
            </a:extLst>
          </p:cNvPr>
          <p:cNvSpPr/>
          <p:nvPr/>
        </p:nvSpPr>
        <p:spPr>
          <a:xfrm>
            <a:off x="405675" y="1192080"/>
            <a:ext cx="2478122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9" name="Google Shape;249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/>
              <a:t>多樣化情境自由調配任務 讓整個工作流程自動化</a:t>
            </a:r>
            <a:endParaRPr dirty="0"/>
          </a:p>
        </p:txBody>
      </p:sp>
      <p:sp>
        <p:nvSpPr>
          <p:cNvPr id="286" name="Google Shape;286;p22"/>
          <p:cNvSpPr txBox="1"/>
          <p:nvPr/>
        </p:nvSpPr>
        <p:spPr>
          <a:xfrm>
            <a:off x="369849" y="1567234"/>
            <a:ext cx="2513947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大量資料先在地端NAS壓縮與去重複化再同步至遠端，資料到達遠端NAS後再自動還原</a:t>
            </a:r>
            <a:endParaRPr/>
          </a:p>
        </p:txBody>
      </p:sp>
      <p:sp>
        <p:nvSpPr>
          <p:cNvPr id="290" name="Google Shape;290;p22"/>
          <p:cNvSpPr txBox="1"/>
          <p:nvPr/>
        </p:nvSpPr>
        <p:spPr>
          <a:xfrm>
            <a:off x="3324461" y="1567234"/>
            <a:ext cx="2425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資料備份/同步到遠端NAS後，再複製到外接裝置</a:t>
            </a:r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6272157" y="1567234"/>
            <a:ext cx="2424579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資料備份/同步到資料中心後，資料中心再將資料自動更新上雲儲存</a:t>
            </a:r>
            <a:endParaRPr/>
          </a:p>
        </p:txBody>
      </p:sp>
      <p:sp>
        <p:nvSpPr>
          <p:cNvPr id="69" name="Google Shape;142;p16">
            <a:extLst>
              <a:ext uri="{FF2B5EF4-FFF2-40B4-BE49-F238E27FC236}">
                <a16:creationId xmlns:a16="http://schemas.microsoft.com/office/drawing/2014/main" id="{502E8203-8DEA-4CC1-B3ED-C2FDF54A1664}"/>
              </a:ext>
            </a:extLst>
          </p:cNvPr>
          <p:cNvSpPr txBox="1"/>
          <p:nvPr/>
        </p:nvSpPr>
        <p:spPr>
          <a:xfrm>
            <a:off x="650824" y="3370210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</a:rPr>
              <a:t>單向同步</a:t>
            </a:r>
            <a:endParaRPr>
              <a:solidFill>
                <a:srgbClr val="3030F8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036C04E-CC96-467E-AA8D-7BFA686171F4}"/>
              </a:ext>
            </a:extLst>
          </p:cNvPr>
          <p:cNvGrpSpPr/>
          <p:nvPr/>
        </p:nvGrpSpPr>
        <p:grpSpPr>
          <a:xfrm>
            <a:off x="6909836" y="2154759"/>
            <a:ext cx="1203016" cy="772611"/>
            <a:chOff x="2908762" y="5361479"/>
            <a:chExt cx="1203016" cy="772611"/>
          </a:xfrm>
        </p:grpSpPr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9BDFA6E1-40DC-400A-B7AF-E64DA3E7E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08762" y="5361479"/>
              <a:ext cx="1203016" cy="772611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D7F28536-61C2-47B8-B4FB-91A1F728FD8C}"/>
                </a:ext>
              </a:extLst>
            </p:cNvPr>
            <p:cNvSpPr txBox="1"/>
            <p:nvPr/>
          </p:nvSpPr>
          <p:spPr>
            <a:xfrm>
              <a:off x="2969389" y="5684418"/>
              <a:ext cx="10895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雲服務</a:t>
              </a:r>
            </a:p>
          </p:txBody>
        </p:sp>
      </p:grp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57F94B2B-7E91-497F-B69A-7289A53E5FA8}"/>
              </a:ext>
            </a:extLst>
          </p:cNvPr>
          <p:cNvSpPr txBox="1"/>
          <p:nvPr/>
        </p:nvSpPr>
        <p:spPr>
          <a:xfrm>
            <a:off x="405674" y="1243908"/>
            <a:ext cx="2475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大量資料遷移</a:t>
            </a:r>
          </a:p>
        </p:txBody>
      </p:sp>
      <p:pic>
        <p:nvPicPr>
          <p:cNvPr id="70" name="Google Shape;78;p15">
            <a:extLst>
              <a:ext uri="{FF2B5EF4-FFF2-40B4-BE49-F238E27FC236}">
                <a16:creationId xmlns:a16="http://schemas.microsoft.com/office/drawing/2014/main" id="{18E0810E-1235-4102-B2A7-C55690C6E8D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87" y="4033841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9;p15">
            <a:extLst>
              <a:ext uri="{FF2B5EF4-FFF2-40B4-BE49-F238E27FC236}">
                <a16:creationId xmlns:a16="http://schemas.microsoft.com/office/drawing/2014/main" id="{9886355F-C477-4091-B4B3-BAE54A2B55B8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3587" y="4546284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108;p16">
            <a:extLst>
              <a:ext uri="{FF2B5EF4-FFF2-40B4-BE49-F238E27FC236}">
                <a16:creationId xmlns:a16="http://schemas.microsoft.com/office/drawing/2014/main" id="{F363925E-7B3E-4994-B1DD-2E7CEDDF614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6863" y="3592282"/>
            <a:ext cx="688979" cy="688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110;p16">
            <a:extLst>
              <a:ext uri="{FF2B5EF4-FFF2-40B4-BE49-F238E27FC236}">
                <a16:creationId xmlns:a16="http://schemas.microsoft.com/office/drawing/2014/main" id="{E6051195-27D9-4502-8EAB-1E999E15CD33}"/>
              </a:ext>
            </a:extLst>
          </p:cNvPr>
          <p:cNvGrpSpPr/>
          <p:nvPr/>
        </p:nvGrpSpPr>
        <p:grpSpPr>
          <a:xfrm>
            <a:off x="2453422" y="3690017"/>
            <a:ext cx="573230" cy="557999"/>
            <a:chOff x="2484325" y="1902082"/>
            <a:chExt cx="549667" cy="535063"/>
          </a:xfrm>
        </p:grpSpPr>
        <p:pic>
          <p:nvPicPr>
            <p:cNvPr id="55" name="Google Shape;111;p16">
              <a:extLst>
                <a:ext uri="{FF2B5EF4-FFF2-40B4-BE49-F238E27FC236}">
                  <a16:creationId xmlns:a16="http://schemas.microsoft.com/office/drawing/2014/main" id="{3FAC1280-02CA-4D7D-A26D-21E236AF7CC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84325" y="1902082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112;p16">
              <a:extLst>
                <a:ext uri="{FF2B5EF4-FFF2-40B4-BE49-F238E27FC236}">
                  <a16:creationId xmlns:a16="http://schemas.microsoft.com/office/drawing/2014/main" id="{6E5B7B8B-EFE7-4A49-97B3-069B77E6DDC8}"/>
                </a:ext>
              </a:extLst>
            </p:cNvPr>
            <p:cNvSpPr txBox="1"/>
            <p:nvPr/>
          </p:nvSpPr>
          <p:spPr>
            <a:xfrm>
              <a:off x="2505392" y="2069197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9" name="Google Shape;115;p16">
            <a:extLst>
              <a:ext uri="{FF2B5EF4-FFF2-40B4-BE49-F238E27FC236}">
                <a16:creationId xmlns:a16="http://schemas.microsoft.com/office/drawing/2014/main" id="{0386F28B-37D4-4457-80EF-97C0564A3A3C}"/>
              </a:ext>
            </a:extLst>
          </p:cNvPr>
          <p:cNvCxnSpPr>
            <a:cxnSpLocks/>
          </p:cNvCxnSpPr>
          <p:nvPr/>
        </p:nvCxnSpPr>
        <p:spPr>
          <a:xfrm>
            <a:off x="1793068" y="4085125"/>
            <a:ext cx="56475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116;p16">
            <a:extLst>
              <a:ext uri="{FF2B5EF4-FFF2-40B4-BE49-F238E27FC236}">
                <a16:creationId xmlns:a16="http://schemas.microsoft.com/office/drawing/2014/main" id="{B8996BF4-93C8-4239-A761-07FDDE0FE0DE}"/>
              </a:ext>
            </a:extLst>
          </p:cNvPr>
          <p:cNvSpPr txBox="1"/>
          <p:nvPr/>
        </p:nvSpPr>
        <p:spPr>
          <a:xfrm>
            <a:off x="1762451" y="3631589"/>
            <a:ext cx="910740" cy="26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資料壓縮、去重複</a:t>
            </a: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80505486-4AFA-4BA0-B993-4BF2A8B2A9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91" y="2949839"/>
            <a:ext cx="1691161" cy="384660"/>
          </a:xfrm>
          <a:prstGeom prst="rect">
            <a:avLst/>
          </a:prstGeom>
        </p:spPr>
      </p:pic>
      <p:pic>
        <p:nvPicPr>
          <p:cNvPr id="104" name="Google Shape;79;p15">
            <a:extLst>
              <a:ext uri="{FF2B5EF4-FFF2-40B4-BE49-F238E27FC236}">
                <a16:creationId xmlns:a16="http://schemas.microsoft.com/office/drawing/2014/main" id="{8F319A14-CD25-43C2-8027-05A16506057C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3587" y="3141924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5" name="Google Shape;110;p16">
            <a:extLst>
              <a:ext uri="{FF2B5EF4-FFF2-40B4-BE49-F238E27FC236}">
                <a16:creationId xmlns:a16="http://schemas.microsoft.com/office/drawing/2014/main" id="{DC2C2A25-1E8B-43AC-9028-EFFD8B019046}"/>
              </a:ext>
            </a:extLst>
          </p:cNvPr>
          <p:cNvGrpSpPr/>
          <p:nvPr/>
        </p:nvGrpSpPr>
        <p:grpSpPr>
          <a:xfrm>
            <a:off x="1340207" y="2526345"/>
            <a:ext cx="573230" cy="557999"/>
            <a:chOff x="2484325" y="2694124"/>
            <a:chExt cx="549667" cy="535063"/>
          </a:xfrm>
        </p:grpSpPr>
        <p:pic>
          <p:nvPicPr>
            <p:cNvPr id="106" name="Google Shape;111;p16">
              <a:extLst>
                <a:ext uri="{FF2B5EF4-FFF2-40B4-BE49-F238E27FC236}">
                  <a16:creationId xmlns:a16="http://schemas.microsoft.com/office/drawing/2014/main" id="{0063EE07-8856-46FC-B8B8-51F69271A75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12;p16">
              <a:extLst>
                <a:ext uri="{FF2B5EF4-FFF2-40B4-BE49-F238E27FC236}">
                  <a16:creationId xmlns:a16="http://schemas.microsoft.com/office/drawing/2014/main" id="{4410AB05-240A-44F8-825F-2230E9C94AF8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15;p16">
            <a:extLst>
              <a:ext uri="{FF2B5EF4-FFF2-40B4-BE49-F238E27FC236}">
                <a16:creationId xmlns:a16="http://schemas.microsoft.com/office/drawing/2014/main" id="{18641F58-EAD0-4CDF-9480-93845DDDEB26}"/>
              </a:ext>
            </a:extLst>
          </p:cNvPr>
          <p:cNvCxnSpPr>
            <a:cxnSpLocks/>
          </p:cNvCxnSpPr>
          <p:nvPr/>
        </p:nvCxnSpPr>
        <p:spPr>
          <a:xfrm>
            <a:off x="1802872" y="2970260"/>
            <a:ext cx="56475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9" name="Google Shape;116;p16">
            <a:extLst>
              <a:ext uri="{FF2B5EF4-FFF2-40B4-BE49-F238E27FC236}">
                <a16:creationId xmlns:a16="http://schemas.microsoft.com/office/drawing/2014/main" id="{25BF7897-ECC1-4A6F-A2D8-4115098EDABE}"/>
              </a:ext>
            </a:extLst>
          </p:cNvPr>
          <p:cNvSpPr txBox="1"/>
          <p:nvPr/>
        </p:nvSpPr>
        <p:spPr>
          <a:xfrm>
            <a:off x="1772255" y="2689234"/>
            <a:ext cx="910740" cy="26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資料還原</a:t>
            </a:r>
          </a:p>
        </p:txBody>
      </p:sp>
      <p:pic>
        <p:nvPicPr>
          <p:cNvPr id="110" name="Google Shape;108;p16">
            <a:extLst>
              <a:ext uri="{FF2B5EF4-FFF2-40B4-BE49-F238E27FC236}">
                <a16:creationId xmlns:a16="http://schemas.microsoft.com/office/drawing/2014/main" id="{117E968D-C0FE-4F03-9616-C320291C2D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6530" y="2456986"/>
            <a:ext cx="688979" cy="688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42;p16">
            <a:extLst>
              <a:ext uri="{FF2B5EF4-FFF2-40B4-BE49-F238E27FC236}">
                <a16:creationId xmlns:a16="http://schemas.microsoft.com/office/drawing/2014/main" id="{547D4455-EA97-4062-BF0B-7B7735DEFD37}"/>
              </a:ext>
            </a:extLst>
          </p:cNvPr>
          <p:cNvSpPr txBox="1"/>
          <p:nvPr/>
        </p:nvSpPr>
        <p:spPr>
          <a:xfrm>
            <a:off x="3108124" y="3253825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</a:rPr>
              <a:t>備份</a:t>
            </a:r>
            <a:r>
              <a:rPr lang="en-US" altLang="zh-TW">
                <a:solidFill>
                  <a:srgbClr val="3030F8"/>
                </a:solidFill>
              </a:rPr>
              <a:t>/</a:t>
            </a:r>
            <a:r>
              <a:rPr lang="zh-TW" altLang="en-US">
                <a:solidFill>
                  <a:srgbClr val="3030F8"/>
                </a:solidFill>
              </a:rPr>
              <a:t>同步</a:t>
            </a:r>
            <a:endParaRPr>
              <a:solidFill>
                <a:srgbClr val="3030F8"/>
              </a:solidFill>
            </a:endParaRPr>
          </a:p>
        </p:txBody>
      </p:sp>
      <p:sp>
        <p:nvSpPr>
          <p:cNvPr id="120" name="箭號: 向右 119">
            <a:extLst>
              <a:ext uri="{FF2B5EF4-FFF2-40B4-BE49-F238E27FC236}">
                <a16:creationId xmlns:a16="http://schemas.microsoft.com/office/drawing/2014/main" id="{85E1A30C-9A4C-4DB0-81DB-0D9975FFBB44}"/>
              </a:ext>
            </a:extLst>
          </p:cNvPr>
          <p:cNvSpPr/>
          <p:nvPr/>
        </p:nvSpPr>
        <p:spPr>
          <a:xfrm>
            <a:off x="4600662" y="4330349"/>
            <a:ext cx="632203" cy="251013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Google Shape;142;p16">
            <a:extLst>
              <a:ext uri="{FF2B5EF4-FFF2-40B4-BE49-F238E27FC236}">
                <a16:creationId xmlns:a16="http://schemas.microsoft.com/office/drawing/2014/main" id="{E698D12E-5E71-46C9-81E8-2B19ED89B1ED}"/>
              </a:ext>
            </a:extLst>
          </p:cNvPr>
          <p:cNvSpPr txBox="1"/>
          <p:nvPr/>
        </p:nvSpPr>
        <p:spPr>
          <a:xfrm>
            <a:off x="4483711" y="4082543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</a:rPr>
              <a:t>備份</a:t>
            </a:r>
            <a:r>
              <a:rPr lang="en-US" altLang="zh-TW">
                <a:solidFill>
                  <a:srgbClr val="3030F8"/>
                </a:solidFill>
              </a:rPr>
              <a:t>/</a:t>
            </a:r>
            <a:r>
              <a:rPr lang="zh-TW" altLang="en-US">
                <a:solidFill>
                  <a:srgbClr val="3030F8"/>
                </a:solidFill>
              </a:rPr>
              <a:t>同步</a:t>
            </a:r>
            <a:endParaRPr>
              <a:solidFill>
                <a:srgbClr val="3030F8"/>
              </a:solidFill>
            </a:endParaRPr>
          </a:p>
        </p:txBody>
      </p:sp>
      <p:pic>
        <p:nvPicPr>
          <p:cNvPr id="122" name="Google Shape;265;p22">
            <a:extLst>
              <a:ext uri="{FF2B5EF4-FFF2-40B4-BE49-F238E27FC236}">
                <a16:creationId xmlns:a16="http://schemas.microsoft.com/office/drawing/2014/main" id="{393D65DF-A977-484D-8402-0E1FA783166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21268" y="3722196"/>
            <a:ext cx="1516971" cy="94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79;p15">
            <a:extLst>
              <a:ext uri="{FF2B5EF4-FFF2-40B4-BE49-F238E27FC236}">
                <a16:creationId xmlns:a16="http://schemas.microsoft.com/office/drawing/2014/main" id="{D5E04B4C-B5B0-4C03-BA0A-C5A8065DEFC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16543" y="4332139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Google Shape;108;p16">
            <a:extLst>
              <a:ext uri="{FF2B5EF4-FFF2-40B4-BE49-F238E27FC236}">
                <a16:creationId xmlns:a16="http://schemas.microsoft.com/office/drawing/2014/main" id="{7B8AEFF0-3CC9-40CE-BDA5-BD90F331412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63054" y="3399946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箭號: 向右 49">
            <a:extLst>
              <a:ext uri="{FF2B5EF4-FFF2-40B4-BE49-F238E27FC236}">
                <a16:creationId xmlns:a16="http://schemas.microsoft.com/office/drawing/2014/main" id="{0D27C3B4-1F56-4517-B192-2DDB216F1A9D}"/>
              </a:ext>
            </a:extLst>
          </p:cNvPr>
          <p:cNvSpPr/>
          <p:nvPr/>
        </p:nvSpPr>
        <p:spPr>
          <a:xfrm rot="16200000">
            <a:off x="1346628" y="3326416"/>
            <a:ext cx="455300" cy="244368"/>
          </a:xfrm>
          <a:prstGeom prst="rightArrow">
            <a:avLst>
              <a:gd name="adj1" fmla="val 50000"/>
              <a:gd name="adj2" fmla="val 670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箭號: 向右 124">
            <a:extLst>
              <a:ext uri="{FF2B5EF4-FFF2-40B4-BE49-F238E27FC236}">
                <a16:creationId xmlns:a16="http://schemas.microsoft.com/office/drawing/2014/main" id="{146AD246-7587-421C-9F23-C595E41C17E1}"/>
              </a:ext>
            </a:extLst>
          </p:cNvPr>
          <p:cNvSpPr/>
          <p:nvPr/>
        </p:nvSpPr>
        <p:spPr>
          <a:xfrm rot="16200000" flipH="1">
            <a:off x="3747631" y="3388497"/>
            <a:ext cx="530731" cy="224433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8" name="Google Shape;78;p15">
            <a:extLst>
              <a:ext uri="{FF2B5EF4-FFF2-40B4-BE49-F238E27FC236}">
                <a16:creationId xmlns:a16="http://schemas.microsoft.com/office/drawing/2014/main" id="{80DA489F-A78B-41AA-A670-D2AEBF4D61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0546" y="2462626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79;p15">
            <a:extLst>
              <a:ext uri="{FF2B5EF4-FFF2-40B4-BE49-F238E27FC236}">
                <a16:creationId xmlns:a16="http://schemas.microsoft.com/office/drawing/2014/main" id="{94A78338-D326-400E-B23F-5A50E302615F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376671" y="2938110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1" name="Google Shape;108;p16">
            <a:extLst>
              <a:ext uri="{FF2B5EF4-FFF2-40B4-BE49-F238E27FC236}">
                <a16:creationId xmlns:a16="http://schemas.microsoft.com/office/drawing/2014/main" id="{05F241FD-FE45-4600-9FB7-3778794059E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3890" y="2207846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2;p16">
            <a:extLst>
              <a:ext uri="{FF2B5EF4-FFF2-40B4-BE49-F238E27FC236}">
                <a16:creationId xmlns:a16="http://schemas.microsoft.com/office/drawing/2014/main" id="{9E54E416-A7CB-4D7A-9BA8-A8BFDE8A7B14}"/>
              </a:ext>
            </a:extLst>
          </p:cNvPr>
          <p:cNvSpPr txBox="1"/>
          <p:nvPr/>
        </p:nvSpPr>
        <p:spPr>
          <a:xfrm>
            <a:off x="6562621" y="3705247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</a:rPr>
              <a:t>備份</a:t>
            </a:r>
            <a:r>
              <a:rPr lang="en-US" altLang="zh-TW">
                <a:solidFill>
                  <a:srgbClr val="3030F8"/>
                </a:solidFill>
              </a:rPr>
              <a:t>/</a:t>
            </a:r>
            <a:r>
              <a:rPr lang="zh-TW" altLang="en-US">
                <a:solidFill>
                  <a:srgbClr val="3030F8"/>
                </a:solidFill>
              </a:rPr>
              <a:t>同步</a:t>
            </a:r>
            <a:endParaRPr>
              <a:solidFill>
                <a:srgbClr val="3030F8"/>
              </a:solidFill>
            </a:endParaRPr>
          </a:p>
        </p:txBody>
      </p:sp>
      <p:sp>
        <p:nvSpPr>
          <p:cNvPr id="155" name="箭號: 向右 154">
            <a:extLst>
              <a:ext uri="{FF2B5EF4-FFF2-40B4-BE49-F238E27FC236}">
                <a16:creationId xmlns:a16="http://schemas.microsoft.com/office/drawing/2014/main" id="{72A9C9EB-B9D6-4D73-B187-891D7F90CDBC}"/>
              </a:ext>
            </a:extLst>
          </p:cNvPr>
          <p:cNvSpPr/>
          <p:nvPr/>
        </p:nvSpPr>
        <p:spPr>
          <a:xfrm rot="16200000">
            <a:off x="7257953" y="2890348"/>
            <a:ext cx="483262" cy="244368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8" name="圖片 147">
            <a:extLst>
              <a:ext uri="{FF2B5EF4-FFF2-40B4-BE49-F238E27FC236}">
                <a16:creationId xmlns:a16="http://schemas.microsoft.com/office/drawing/2014/main" id="{D55550D8-AC2C-47F4-8687-027334CF7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029" y="3218190"/>
            <a:ext cx="1691161" cy="384660"/>
          </a:xfrm>
          <a:prstGeom prst="rect">
            <a:avLst/>
          </a:prstGeom>
        </p:spPr>
      </p:pic>
      <p:pic>
        <p:nvPicPr>
          <p:cNvPr id="149" name="Google Shape;79;p15">
            <a:extLst>
              <a:ext uri="{FF2B5EF4-FFF2-40B4-BE49-F238E27FC236}">
                <a16:creationId xmlns:a16="http://schemas.microsoft.com/office/drawing/2014/main" id="{7DE5B97C-FB0C-4885-9FBE-12831CE1A1F4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619825" y="3410275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1" name="箭號: 向右 140">
            <a:extLst>
              <a:ext uri="{FF2B5EF4-FFF2-40B4-BE49-F238E27FC236}">
                <a16:creationId xmlns:a16="http://schemas.microsoft.com/office/drawing/2014/main" id="{3B615F12-2EA8-4028-B094-E22CFC256835}"/>
              </a:ext>
            </a:extLst>
          </p:cNvPr>
          <p:cNvSpPr/>
          <p:nvPr/>
        </p:nvSpPr>
        <p:spPr>
          <a:xfrm rot="16200000">
            <a:off x="7240567" y="3723892"/>
            <a:ext cx="526956" cy="244368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" name="Google Shape;78;p15">
            <a:extLst>
              <a:ext uri="{FF2B5EF4-FFF2-40B4-BE49-F238E27FC236}">
                <a16:creationId xmlns:a16="http://schemas.microsoft.com/office/drawing/2014/main" id="{70377235-C170-4845-842A-1AA892D49B8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4915" y="3980257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79;p15">
            <a:extLst>
              <a:ext uri="{FF2B5EF4-FFF2-40B4-BE49-F238E27FC236}">
                <a16:creationId xmlns:a16="http://schemas.microsoft.com/office/drawing/2014/main" id="{0BFFFA86-E8CF-405D-AF16-621DDE889CD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871040" y="4455740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5" name="Google Shape;108;p16">
            <a:extLst>
              <a:ext uri="{FF2B5EF4-FFF2-40B4-BE49-F238E27FC236}">
                <a16:creationId xmlns:a16="http://schemas.microsoft.com/office/drawing/2014/main" id="{F8603D98-15E0-4969-8FB1-35DA35B3713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8259" y="3725476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A0FDCE7B-B019-4338-90FD-217A6B9D705F}"/>
              </a:ext>
            </a:extLst>
          </p:cNvPr>
          <p:cNvSpPr/>
          <p:nvPr/>
        </p:nvSpPr>
        <p:spPr>
          <a:xfrm>
            <a:off x="4483711" y="4365337"/>
            <a:ext cx="173753" cy="223279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26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7E6266D4-BEE4-4229-A922-0BE5D531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73" y="2058914"/>
            <a:ext cx="5481083" cy="2759561"/>
          </a:xfrm>
          <a:prstGeom prst="rect">
            <a:avLst/>
          </a:prstGeom>
        </p:spPr>
      </p:pic>
      <p:sp>
        <p:nvSpPr>
          <p:cNvPr id="299" name="Google Shape;299;p23"/>
          <p:cNvSpPr txBox="1">
            <a:spLocks noGrp="1"/>
          </p:cNvSpPr>
          <p:nvPr>
            <p:ph type="title"/>
          </p:nvPr>
        </p:nvSpPr>
        <p:spPr>
          <a:xfrm>
            <a:off x="311700" y="214052"/>
            <a:ext cx="87112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2600" dirty="0"/>
              <a:t>執行中任務點擊狀態欄位查看執行狀態與正在傳輸的檔案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B301A3-C930-4E84-9825-8A5A414DD539}"/>
              </a:ext>
            </a:extLst>
          </p:cNvPr>
          <p:cNvSpPr/>
          <p:nvPr/>
        </p:nvSpPr>
        <p:spPr>
          <a:xfrm>
            <a:off x="2887755" y="2904565"/>
            <a:ext cx="693705" cy="15067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梯形 6">
            <a:extLst>
              <a:ext uri="{FF2B5EF4-FFF2-40B4-BE49-F238E27FC236}">
                <a16:creationId xmlns:a16="http://schemas.microsoft.com/office/drawing/2014/main" id="{C1078FE2-89B5-4FCB-A2B4-76375B0117ED}"/>
              </a:ext>
            </a:extLst>
          </p:cNvPr>
          <p:cNvSpPr/>
          <p:nvPr/>
        </p:nvSpPr>
        <p:spPr>
          <a:xfrm rot="16200000">
            <a:off x="2716573" y="2505513"/>
            <a:ext cx="2880348" cy="1099449"/>
          </a:xfrm>
          <a:prstGeom prst="trapezoid">
            <a:avLst>
              <a:gd name="adj" fmla="val 116925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C579B848-D0D0-43DB-AA16-FD4DF0B2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0000">
            <a:off x="3550398" y="2904930"/>
            <a:ext cx="384592" cy="512790"/>
          </a:xfrm>
          <a:prstGeom prst="rect">
            <a:avLst/>
          </a:prstGeom>
        </p:spPr>
      </p:pic>
      <p:pic>
        <p:nvPicPr>
          <p:cNvPr id="5" name="圖片 8" descr="一張含有 桌 的圖片&#10;&#10;自動產生的描述">
            <a:extLst>
              <a:ext uri="{FF2B5EF4-FFF2-40B4-BE49-F238E27FC236}">
                <a16:creationId xmlns:a16="http://schemas.microsoft.com/office/drawing/2014/main" id="{C14ABD59-BB0F-4198-AD27-4F06C4E9A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20" y="1160300"/>
            <a:ext cx="3733356" cy="2516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10" descr="一張含有 桌 的圖片&#10;&#10;自動產生的描述">
            <a:extLst>
              <a:ext uri="{FF2B5EF4-FFF2-40B4-BE49-F238E27FC236}">
                <a16:creationId xmlns:a16="http://schemas.microsoft.com/office/drawing/2014/main" id="{69FE9C4D-4D85-4A60-9FBA-3B05D92EB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920" y="2867493"/>
            <a:ext cx="3733356" cy="1880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/>
              <a:t>任務執行完畢後 可查閱當次備份任務報告總結</a:t>
            </a:r>
            <a:endParaRPr dirty="0"/>
          </a:p>
        </p:txBody>
      </p:sp>
      <p:pic>
        <p:nvPicPr>
          <p:cNvPr id="310" name="Google Shape;3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36" y="186093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8D4857-046C-46F9-97D5-65AEAC6506CA}"/>
              </a:ext>
            </a:extLst>
          </p:cNvPr>
          <p:cNvSpPr/>
          <p:nvPr/>
        </p:nvSpPr>
        <p:spPr>
          <a:xfrm>
            <a:off x="3501535" y="2739136"/>
            <a:ext cx="211033" cy="15473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C3C74B06-A128-45F4-9213-1CCDFE4E60AB}"/>
              </a:ext>
            </a:extLst>
          </p:cNvPr>
          <p:cNvSpPr/>
          <p:nvPr/>
        </p:nvSpPr>
        <p:spPr>
          <a:xfrm rot="16200000">
            <a:off x="2615719" y="2557883"/>
            <a:ext cx="2880348" cy="662421"/>
          </a:xfrm>
          <a:prstGeom prst="trapezoid">
            <a:avLst>
              <a:gd name="adj" fmla="val 196891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02D07C6A-C3FD-4E25-BBEA-FDBD0F9AE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0000">
            <a:off x="3688231" y="2765614"/>
            <a:ext cx="384592" cy="512790"/>
          </a:xfrm>
          <a:prstGeom prst="rect">
            <a:avLst/>
          </a:prstGeom>
        </p:spPr>
      </p:pic>
      <p:pic>
        <p:nvPicPr>
          <p:cNvPr id="311" name="Google Shape;31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9229" y="1421763"/>
            <a:ext cx="4675621" cy="2944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/>
          <p:nvPr/>
        </p:nvSpPr>
        <p:spPr>
          <a:xfrm>
            <a:off x="4538280" y="2091700"/>
            <a:ext cx="3911485" cy="1687088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F02159E-5045-4670-99B2-B345C53F4CBD}"/>
              </a:ext>
            </a:extLst>
          </p:cNvPr>
          <p:cNvGrpSpPr/>
          <p:nvPr/>
        </p:nvGrpSpPr>
        <p:grpSpPr>
          <a:xfrm>
            <a:off x="1662041" y="3615646"/>
            <a:ext cx="2508109" cy="1018899"/>
            <a:chOff x="3199304" y="1750178"/>
            <a:chExt cx="2278621" cy="401655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3AD46643-4D12-4116-B1EE-3EF82B7039AC}"/>
                </a:ext>
              </a:extLst>
            </p:cNvPr>
            <p:cNvSpPr/>
            <p:nvPr/>
          </p:nvSpPr>
          <p:spPr>
            <a:xfrm>
              <a:off x="3199304" y="1750178"/>
              <a:ext cx="2278621" cy="401655"/>
            </a:xfrm>
            <a:prstGeom prst="roundRect">
              <a:avLst>
                <a:gd name="adj" fmla="val 8254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717EABD2-4D26-41DA-A7E9-BD30B36F3578}"/>
                </a:ext>
              </a:extLst>
            </p:cNvPr>
            <p:cNvSpPr/>
            <p:nvPr/>
          </p:nvSpPr>
          <p:spPr>
            <a:xfrm>
              <a:off x="3242072" y="1769372"/>
              <a:ext cx="2191306" cy="365438"/>
            </a:xfrm>
            <a:prstGeom prst="roundRect">
              <a:avLst>
                <a:gd name="adj" fmla="val 5649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Google Shape;310;p24">
            <a:extLst>
              <a:ext uri="{FF2B5EF4-FFF2-40B4-BE49-F238E27FC236}">
                <a16:creationId xmlns:a16="http://schemas.microsoft.com/office/drawing/2014/main" id="{55D414DE-D99A-4620-9EA4-D8CBB1981C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36" y="128057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/>
              <a:t>每個檔案都有傳輸紀錄 - 若檔案傳輸異常 有紀錄可循</a:t>
            </a:r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9698FB26-0D80-43E7-B6AA-F689E59018BA}"/>
              </a:ext>
            </a:extLst>
          </p:cNvPr>
          <p:cNvSpPr/>
          <p:nvPr/>
        </p:nvSpPr>
        <p:spPr>
          <a:xfrm rot="16200000">
            <a:off x="2935559" y="1854222"/>
            <a:ext cx="2705040" cy="908568"/>
          </a:xfrm>
          <a:prstGeom prst="trapezoid">
            <a:avLst>
              <a:gd name="adj" fmla="val 132875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4">
            <a:alphaModFix/>
          </a:blip>
          <a:srcRect r="2931" b="5873"/>
          <a:stretch/>
        </p:blipFill>
        <p:spPr>
          <a:xfrm>
            <a:off x="4575180" y="889891"/>
            <a:ext cx="2915755" cy="19090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p25"/>
          <p:cNvPicPr preferRelativeResize="0"/>
          <p:nvPr/>
        </p:nvPicPr>
        <p:blipFill rotWithShape="1">
          <a:blip r:embed="rId5">
            <a:alphaModFix/>
          </a:blip>
          <a:srcRect r="2931" b="3234"/>
          <a:stretch/>
        </p:blipFill>
        <p:spPr>
          <a:xfrm>
            <a:off x="4575181" y="2846452"/>
            <a:ext cx="2915754" cy="214329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C7F4019-ED13-4001-97EF-CFD595D9DEBF}"/>
              </a:ext>
            </a:extLst>
          </p:cNvPr>
          <p:cNvSpPr txBox="1"/>
          <p:nvPr/>
        </p:nvSpPr>
        <p:spPr>
          <a:xfrm>
            <a:off x="1601076" y="3712694"/>
            <a:ext cx="248037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107950">
              <a:buClrTx/>
              <a:buFont typeface="Arial" panose="020B0604020202020204" pitchFamily="34" charset="0"/>
              <a:buChar char="•"/>
            </a:pPr>
            <a:r>
              <a:rPr lang="zh-TW" sz="1100" b="1" u="sng">
                <a:solidFill>
                  <a:schemeClr val="tx1"/>
                </a:solidFill>
                <a:latin typeface="微軟正黑體"/>
                <a:ea typeface="微軟正黑體"/>
              </a:rPr>
              <a:t>Filtered files:</a:t>
            </a:r>
            <a:r>
              <a:rPr lang="zh-TW" altLang="en-US" sz="1100" dirty="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sz="1100">
                <a:solidFill>
                  <a:schemeClr val="tx1"/>
                </a:solidFill>
                <a:latin typeface="微軟正黑體"/>
                <a:ea typeface="微軟正黑體"/>
              </a:rPr>
              <a:t>計算出使用者自己</a:t>
            </a:r>
            <a:r>
              <a:rPr lang="zh-TW" sz="1100" dirty="0">
                <a:solidFill>
                  <a:schemeClr val="tx1"/>
                </a:solidFill>
                <a:latin typeface="微軟正黑體"/>
                <a:ea typeface="微軟正黑體"/>
              </a:rPr>
              <a:t>設定的過濾條件的檔案數量。</a:t>
            </a:r>
            <a:endParaRPr lang="zh-TW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228600" indent="-107950">
              <a:buClrTx/>
              <a:buFont typeface="Arial" panose="020B0604020202020204" pitchFamily="34" charset="0"/>
              <a:buChar char="•"/>
            </a:pPr>
            <a:r>
              <a:rPr lang="en-US" altLang="zh-TW" sz="1100" b="1" u="sng" dirty="0">
                <a:solidFill>
                  <a:schemeClr val="tx1"/>
                </a:solidFill>
                <a:latin typeface="微軟正黑體"/>
                <a:ea typeface="微軟正黑體"/>
              </a:rPr>
              <a:t>Skipped</a:t>
            </a:r>
            <a:r>
              <a:rPr lang="zh-TW" sz="1100" b="1" u="sng" dirty="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100" b="1" u="sng">
                <a:solidFill>
                  <a:schemeClr val="tx1"/>
                </a:solidFill>
                <a:latin typeface="微軟正黑體"/>
                <a:ea typeface="微軟正黑體"/>
              </a:rPr>
              <a:t>files:</a:t>
            </a:r>
            <a:r>
              <a:rPr lang="en-US" altLang="zh-TW" sz="1100" dirty="0">
                <a:solidFill>
                  <a:schemeClr val="tx1"/>
                </a:solidFill>
                <a:latin typeface="微軟正黑體"/>
                <a:ea typeface="微軟正黑體"/>
              </a:rPr>
              <a:t> </a:t>
            </a:r>
            <a:r>
              <a:rPr lang="zh-TW" sz="1100" dirty="0">
                <a:solidFill>
                  <a:schemeClr val="tx1"/>
                </a:solidFill>
                <a:latin typeface="微軟正黑體"/>
                <a:ea typeface="微軟正黑體"/>
              </a:rPr>
              <a:t>計算出系統因為一些錯誤而略過上傳的檔案的數量。</a:t>
            </a:r>
            <a:endParaRPr lang="zh-TW" dirty="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25F47E-61A0-4F38-9D23-65E3D5CC61F1}"/>
              </a:ext>
            </a:extLst>
          </p:cNvPr>
          <p:cNvSpPr/>
          <p:nvPr/>
        </p:nvSpPr>
        <p:spPr>
          <a:xfrm>
            <a:off x="6762175" y="1141006"/>
            <a:ext cx="728760" cy="576856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68BED6-B933-42E7-801F-C9C827445A8F}"/>
              </a:ext>
            </a:extLst>
          </p:cNvPr>
          <p:cNvSpPr/>
          <p:nvPr/>
        </p:nvSpPr>
        <p:spPr>
          <a:xfrm>
            <a:off x="4609081" y="2882087"/>
            <a:ext cx="1568302" cy="159489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CE94702-DEC4-41D9-8169-849F34128F2D}"/>
              </a:ext>
            </a:extLst>
          </p:cNvPr>
          <p:cNvCxnSpPr>
            <a:cxnSpLocks/>
          </p:cNvCxnSpPr>
          <p:nvPr/>
        </p:nvCxnSpPr>
        <p:spPr>
          <a:xfrm flipH="1">
            <a:off x="4121118" y="3041576"/>
            <a:ext cx="687305" cy="587980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DA8A61C-F2D8-440B-AFD1-2D55AFE95860}"/>
              </a:ext>
            </a:extLst>
          </p:cNvPr>
          <p:cNvSpPr/>
          <p:nvPr/>
        </p:nvSpPr>
        <p:spPr>
          <a:xfrm>
            <a:off x="3622762" y="2150117"/>
            <a:ext cx="211033" cy="15473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15B24C7C-2A51-426A-B957-74FCF14A06EA}"/>
              </a:ext>
            </a:extLst>
          </p:cNvPr>
          <p:cNvGrpSpPr/>
          <p:nvPr/>
        </p:nvGrpSpPr>
        <p:grpSpPr>
          <a:xfrm>
            <a:off x="7704392" y="1612627"/>
            <a:ext cx="1337944" cy="1186324"/>
            <a:chOff x="3199304" y="1750178"/>
            <a:chExt cx="2278621" cy="401655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63DA2D0A-1186-4FC1-8EE2-FAEB2E1BAC4E}"/>
                </a:ext>
              </a:extLst>
            </p:cNvPr>
            <p:cNvSpPr/>
            <p:nvPr/>
          </p:nvSpPr>
          <p:spPr>
            <a:xfrm>
              <a:off x="3199304" y="1750178"/>
              <a:ext cx="2278621" cy="401655"/>
            </a:xfrm>
            <a:prstGeom prst="roundRect">
              <a:avLst>
                <a:gd name="adj" fmla="val 8254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A05BF61B-4376-43D6-BB67-89FB68DA8634}"/>
                </a:ext>
              </a:extLst>
            </p:cNvPr>
            <p:cNvSpPr/>
            <p:nvPr/>
          </p:nvSpPr>
          <p:spPr>
            <a:xfrm>
              <a:off x="3304733" y="1768386"/>
              <a:ext cx="2072920" cy="365438"/>
            </a:xfrm>
            <a:prstGeom prst="roundRect">
              <a:avLst>
                <a:gd name="adj" fmla="val 3857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438CDC-6183-4AF1-B7AF-F5077FD0C3B8}"/>
              </a:ext>
            </a:extLst>
          </p:cNvPr>
          <p:cNvSpPr txBox="1"/>
          <p:nvPr/>
        </p:nvSpPr>
        <p:spPr>
          <a:xfrm>
            <a:off x="7731888" y="1709675"/>
            <a:ext cx="12520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 u="sng" dirty="0">
                <a:solidFill>
                  <a:schemeClr val="tx1"/>
                </a:solidFill>
                <a:latin typeface="微軟正黑體"/>
                <a:ea typeface="微軟正黑體"/>
              </a:rPr>
              <a:t>Notes:</a:t>
            </a:r>
            <a:r>
              <a:rPr lang="en-US" altLang="zh-TW" sz="1200" dirty="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200" dirty="0">
                <a:solidFill>
                  <a:schemeClr val="tx1"/>
                </a:solidFill>
                <a:latin typeface="微軟正黑體"/>
                <a:ea typeface="微軟正黑體"/>
              </a:rPr>
              <a:t>檔案如果有執行上傳或下載，但不完整時，在備註這裡寫上原因。</a:t>
            </a:r>
            <a:endParaRPr lang="en-US" altLang="zh-TW" dirty="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5481D2E-EB1A-4590-86AB-116C5A9BA1FB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490935" y="1429434"/>
            <a:ext cx="252640" cy="217007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C591AD01-17FC-412D-9574-C711F78FC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00000">
            <a:off x="3747738" y="2198205"/>
            <a:ext cx="384592" cy="512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0;p24" descr="一張含有 桌 的圖片&#10;&#10;自動產生的描述">
            <a:extLst>
              <a:ext uri="{FF2B5EF4-FFF2-40B4-BE49-F238E27FC236}">
                <a16:creationId xmlns:a16="http://schemas.microsoft.com/office/drawing/2014/main" id="{1795ACE3-8F06-464E-A968-7F2CA971D7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89" y="212651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54A59AC-234B-45E1-9E42-739A87250B49}"/>
              </a:ext>
            </a:extLst>
          </p:cNvPr>
          <p:cNvSpPr/>
          <p:nvPr/>
        </p:nvSpPr>
        <p:spPr>
          <a:xfrm>
            <a:off x="3585395" y="2365173"/>
            <a:ext cx="412502" cy="16463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1" name="Google Shape;331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/>
                <a:ea typeface="微軟正黑體"/>
              </a:rPr>
              <a:t>可設定檔案列表保存期限，防止儲存空間被佔滿</a:t>
            </a:r>
          </a:p>
        </p:txBody>
      </p:sp>
      <p:sp>
        <p:nvSpPr>
          <p:cNvPr id="7" name="梯形 6">
            <a:extLst>
              <a:ext uri="{FF2B5EF4-FFF2-40B4-BE49-F238E27FC236}">
                <a16:creationId xmlns:a16="http://schemas.microsoft.com/office/drawing/2014/main" id="{159EF0C8-D6DF-4A01-84A0-E3FA7FF5E4E9}"/>
              </a:ext>
            </a:extLst>
          </p:cNvPr>
          <p:cNvSpPr/>
          <p:nvPr/>
        </p:nvSpPr>
        <p:spPr>
          <a:xfrm rot="16200000">
            <a:off x="3152743" y="2191641"/>
            <a:ext cx="2257653" cy="567341"/>
          </a:xfrm>
          <a:prstGeom prst="trapezoid">
            <a:avLst>
              <a:gd name="adj" fmla="val 181192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74693"/>
            <a:ext cx="4450726" cy="234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FF2724F-92D4-4844-8492-182EFCB93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3981477" y="2349588"/>
            <a:ext cx="384592" cy="512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335A42A2-1BC9-42FE-AB2E-9399DBEA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577" y="3115761"/>
            <a:ext cx="2869461" cy="1807155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E71FD3BE-55C8-4A59-B8D8-E9F271858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77" y="1183062"/>
            <a:ext cx="2869461" cy="1807155"/>
          </a:xfrm>
          <a:prstGeom prst="rect">
            <a:avLst/>
          </a:prstGeom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88C6AC8A-E34C-42F0-A6F4-552F74C6A3BA}"/>
              </a:ext>
            </a:extLst>
          </p:cNvPr>
          <p:cNvSpPr/>
          <p:nvPr/>
        </p:nvSpPr>
        <p:spPr>
          <a:xfrm>
            <a:off x="5206953" y="1924331"/>
            <a:ext cx="747827" cy="35264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654B19F7-4C08-466C-AB5C-C65613CAC99D}"/>
              </a:ext>
            </a:extLst>
          </p:cNvPr>
          <p:cNvSpPr/>
          <p:nvPr/>
        </p:nvSpPr>
        <p:spPr>
          <a:xfrm>
            <a:off x="5206953" y="3877856"/>
            <a:ext cx="747827" cy="35264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6" name="Google Shape;346;p28"/>
          <p:cNvSpPr txBox="1">
            <a:spLocks noGrp="1"/>
          </p:cNvSpPr>
          <p:nvPr>
            <p:ph type="title"/>
          </p:nvPr>
        </p:nvSpPr>
        <p:spPr>
          <a:xfrm>
            <a:off x="197075" y="151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HBS 3 UI設計美學 </a:t>
            </a:r>
            <a:endParaRPr/>
          </a:p>
        </p:txBody>
      </p:sp>
      <p:sp>
        <p:nvSpPr>
          <p:cNvPr id="353" name="Google Shape;353;p28"/>
          <p:cNvSpPr txBox="1"/>
          <p:nvPr/>
        </p:nvSpPr>
        <p:spPr>
          <a:xfrm>
            <a:off x="5917391" y="2684400"/>
            <a:ext cx="1017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0000FF"/>
                </a:solidFill>
              </a:rPr>
              <a:t>HBS v14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5819900" y="4625193"/>
            <a:ext cx="1017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FF"/>
                </a:solidFill>
              </a:rPr>
              <a:t>HBS v14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55" name="Google Shape;355;p28"/>
          <p:cNvSpPr txBox="1"/>
          <p:nvPr/>
        </p:nvSpPr>
        <p:spPr>
          <a:xfrm>
            <a:off x="197075" y="1797995"/>
            <a:ext cx="2334334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bg1"/>
                </a:solidFill>
              </a:rPr>
              <a:t>1. UI清爽設計風格，打造流暢且清晰瞭然的設定目標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197075" y="3165876"/>
            <a:ext cx="224712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bg1"/>
                </a:solidFill>
              </a:rPr>
              <a:t>2. 將使用者經常用到的篩選條件直接顯示於主頁，簡約風格的進階篩選按鈕，打造一體成形且層次分明的設定流程。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4569EE02-C16A-4F02-9442-D95CA78AE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01" y="1183062"/>
            <a:ext cx="2789717" cy="1773928"/>
          </a:xfrm>
          <a:prstGeom prst="rect">
            <a:avLst/>
          </a:prstGeom>
        </p:spPr>
      </p:pic>
      <p:sp>
        <p:nvSpPr>
          <p:cNvPr id="19" name="Google Shape;351;p28">
            <a:extLst>
              <a:ext uri="{FF2B5EF4-FFF2-40B4-BE49-F238E27FC236}">
                <a16:creationId xmlns:a16="http://schemas.microsoft.com/office/drawing/2014/main" id="{D6ACBC88-2ED2-40E7-B851-2D8AC958E730}"/>
              </a:ext>
            </a:extLst>
          </p:cNvPr>
          <p:cNvSpPr txBox="1"/>
          <p:nvPr/>
        </p:nvSpPr>
        <p:spPr>
          <a:xfrm>
            <a:off x="2557350" y="2653710"/>
            <a:ext cx="1017300" cy="27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3D85C6"/>
                </a:solidFill>
              </a:rPr>
              <a:t>HBS v13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05A89039-BB84-480A-8FEF-FA2A9A46F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220" y="3113440"/>
            <a:ext cx="2842879" cy="1811798"/>
          </a:xfrm>
          <a:prstGeom prst="rect">
            <a:avLst/>
          </a:prstGeom>
        </p:spPr>
      </p:pic>
      <p:sp>
        <p:nvSpPr>
          <p:cNvPr id="22" name="Google Shape;352;p28">
            <a:extLst>
              <a:ext uri="{FF2B5EF4-FFF2-40B4-BE49-F238E27FC236}">
                <a16:creationId xmlns:a16="http://schemas.microsoft.com/office/drawing/2014/main" id="{509DB126-5886-4563-BCD1-A52F02C84238}"/>
              </a:ext>
            </a:extLst>
          </p:cNvPr>
          <p:cNvSpPr txBox="1"/>
          <p:nvPr/>
        </p:nvSpPr>
        <p:spPr>
          <a:xfrm>
            <a:off x="2557350" y="4595386"/>
            <a:ext cx="1017300" cy="30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3D85C6"/>
                </a:solidFill>
              </a:rPr>
              <a:t>HBS </a:t>
            </a:r>
            <a:r>
              <a:rPr lang="en-US" altLang="zh-TW" b="1">
                <a:solidFill>
                  <a:srgbClr val="3D85C6"/>
                </a:solidFill>
              </a:rPr>
              <a:t>v</a:t>
            </a:r>
            <a:r>
              <a:rPr lang="zh-TW" b="1">
                <a:solidFill>
                  <a:srgbClr val="3D85C6"/>
                </a:solidFill>
              </a:rPr>
              <a:t>13</a:t>
            </a:r>
            <a:endParaRPr b="1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48">
            <a:extLst>
              <a:ext uri="{FF2B5EF4-FFF2-40B4-BE49-F238E27FC236}">
                <a16:creationId xmlns:a16="http://schemas.microsoft.com/office/drawing/2014/main" id="{C0D6462B-31C3-4D4F-982D-4C8D2AA82F3E}"/>
              </a:ext>
            </a:extLst>
          </p:cNvPr>
          <p:cNvSpPr txBox="1"/>
          <p:nvPr/>
        </p:nvSpPr>
        <p:spPr>
          <a:xfrm>
            <a:off x="779498" y="3482866"/>
            <a:ext cx="4700178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>
              <a:spcBef>
                <a:spcPts val="667"/>
              </a:spcBef>
            </a:pPr>
            <a:r>
              <a:rPr lang="en-US" altLang="zh-TW" sz="6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6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71;p14">
            <a:extLst>
              <a:ext uri="{FF2B5EF4-FFF2-40B4-BE49-F238E27FC236}">
                <a16:creationId xmlns:a16="http://schemas.microsoft.com/office/drawing/2014/main" id="{EFA8DB29-EE12-4044-93B0-53548837E1C1}"/>
              </a:ext>
            </a:extLst>
          </p:cNvPr>
          <p:cNvCxnSpPr>
            <a:cxnSpLocks/>
          </p:cNvCxnSpPr>
          <p:nvPr/>
        </p:nvCxnSpPr>
        <p:spPr>
          <a:xfrm>
            <a:off x="2638985" y="3622601"/>
            <a:ext cx="1589267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7" name="Google Shape;71;p14">
            <a:extLst>
              <a:ext uri="{FF2B5EF4-FFF2-40B4-BE49-F238E27FC236}">
                <a16:creationId xmlns:a16="http://schemas.microsoft.com/office/drawing/2014/main" id="{C02812FE-3659-4DC7-B8F6-302C63A3AD67}"/>
              </a:ext>
            </a:extLst>
          </p:cNvPr>
          <p:cNvCxnSpPr>
            <a:cxnSpLocks/>
          </p:cNvCxnSpPr>
          <p:nvPr/>
        </p:nvCxnSpPr>
        <p:spPr>
          <a:xfrm>
            <a:off x="4555088" y="3622601"/>
            <a:ext cx="1709997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35A0A97-9F49-4EAE-9B93-7056D4DEF688}"/>
              </a:ext>
            </a:extLst>
          </p:cNvPr>
          <p:cNvSpPr txBox="1"/>
          <p:nvPr/>
        </p:nvSpPr>
        <p:spPr>
          <a:xfrm>
            <a:off x="443516" y="1043957"/>
            <a:ext cx="8256967" cy="10200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800"/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/>
                <a:ea typeface="微軟正黑體"/>
              </a:rPr>
              <a:t>HBS 3 提供任務排程接續執行的功能，使用者可以依照需求設定好任務與排程後，就能讓整個工作流程自動化執行。</a:t>
            </a:r>
          </a:p>
          <a:p>
            <a:pPr>
              <a:lnSpc>
                <a:spcPct val="114999"/>
              </a:lnSpc>
              <a:spcBef>
                <a:spcPts val="1600"/>
              </a:spcBef>
              <a:buSzPts val="1800"/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/>
                <a:ea typeface="微軟正黑體"/>
              </a:rPr>
              <a:t>但此功能在 HBS 3 v13 只支援本機 NAS 上的任務接續，並不支援跨 NAS 間的任務接續。</a:t>
            </a: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48771" y="214052"/>
            <a:ext cx="88952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800" dirty="0">
                <a:latin typeface="微軟正黑體"/>
                <a:ea typeface="微軟正黑體"/>
              </a:rPr>
              <a:t>HBS 3 v13 </a:t>
            </a:r>
            <a:r>
              <a:rPr lang="en-US" altLang="zh-TW">
                <a:latin typeface="微軟正黑體"/>
                <a:ea typeface="微軟正黑體"/>
              </a:rPr>
              <a:t>僅支援本機任務流程自動化</a:t>
            </a:r>
            <a:endParaRPr lang="en-US" altLang="zh-TW" sz="2800" dirty="0">
              <a:latin typeface="微軟正黑體"/>
              <a:ea typeface="微軟正黑體"/>
            </a:endParaRPr>
          </a:p>
        </p:txBody>
      </p:sp>
      <p:sp>
        <p:nvSpPr>
          <p:cNvPr id="10" name="乘號 9">
            <a:extLst>
              <a:ext uri="{FF2B5EF4-FFF2-40B4-BE49-F238E27FC236}">
                <a16:creationId xmlns:a16="http://schemas.microsoft.com/office/drawing/2014/main" id="{669739C6-FD2E-434B-9ECA-CAA9DF09A5C1}"/>
              </a:ext>
            </a:extLst>
          </p:cNvPr>
          <p:cNvSpPr/>
          <p:nvPr/>
        </p:nvSpPr>
        <p:spPr>
          <a:xfrm>
            <a:off x="4174289" y="3410732"/>
            <a:ext cx="423738" cy="423738"/>
          </a:xfrm>
          <a:prstGeom prst="mathMultiply">
            <a:avLst>
              <a:gd name="adj1" fmla="val 8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0238AE69-A211-43F7-8464-FA825AE0571D}"/>
              </a:ext>
            </a:extLst>
          </p:cNvPr>
          <p:cNvGrpSpPr/>
          <p:nvPr/>
        </p:nvGrpSpPr>
        <p:grpSpPr>
          <a:xfrm>
            <a:off x="828272" y="2277922"/>
            <a:ext cx="2813325" cy="2471083"/>
            <a:chOff x="828272" y="2277922"/>
            <a:chExt cx="2813325" cy="2471083"/>
          </a:xfrm>
        </p:grpSpPr>
        <p:pic>
          <p:nvPicPr>
            <p:cNvPr id="4" name="圖片 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15AB4521-1CB5-4BF5-8B41-E48E60E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5260" y="3360801"/>
              <a:ext cx="1403944" cy="873742"/>
            </a:xfrm>
            <a:prstGeom prst="rect">
              <a:avLst/>
            </a:prstGeom>
          </p:spPr>
        </p:pic>
        <p:cxnSp>
          <p:nvCxnSpPr>
            <p:cNvPr id="69" name="Google Shape;69;p14"/>
            <p:cNvCxnSpPr>
              <a:cxnSpLocks/>
              <a:endCxn id="38" idx="1"/>
            </p:cNvCxnSpPr>
            <p:nvPr/>
          </p:nvCxnSpPr>
          <p:spPr>
            <a:xfrm flipH="1">
              <a:off x="1143674" y="2749204"/>
              <a:ext cx="846355" cy="1271584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4"/>
            <p:cNvCxnSpPr>
              <a:cxnSpLocks/>
            </p:cNvCxnSpPr>
            <p:nvPr/>
          </p:nvCxnSpPr>
          <p:spPr>
            <a:xfrm>
              <a:off x="1354791" y="4381808"/>
              <a:ext cx="1562197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14"/>
            <p:cNvCxnSpPr>
              <a:cxnSpLocks/>
            </p:cNvCxnSpPr>
            <p:nvPr/>
          </p:nvCxnSpPr>
          <p:spPr>
            <a:xfrm>
              <a:off x="2545162" y="2898701"/>
              <a:ext cx="777702" cy="1205402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FD556E4A-0F21-4A0C-B629-99D011385E17}"/>
                </a:ext>
              </a:extLst>
            </p:cNvPr>
            <p:cNvGrpSpPr/>
            <p:nvPr/>
          </p:nvGrpSpPr>
          <p:grpSpPr>
            <a:xfrm rot="10800000">
              <a:off x="2921589" y="3921004"/>
              <a:ext cx="720008" cy="828000"/>
              <a:chOff x="2385382" y="1829227"/>
              <a:chExt cx="2814564" cy="971564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83FC6971-3CEA-47B2-A05A-566FBA5F33F1}"/>
                  </a:ext>
                </a:extLst>
              </p:cNvPr>
              <p:cNvSpPr/>
              <p:nvPr/>
            </p:nvSpPr>
            <p:spPr>
              <a:xfrm>
                <a:off x="2385382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73C14EC9-1C0A-4B1F-A166-D222EDCE72B4}"/>
                  </a:ext>
                </a:extLst>
              </p:cNvPr>
              <p:cNvSpPr/>
              <p:nvPr/>
            </p:nvSpPr>
            <p:spPr>
              <a:xfrm>
                <a:off x="2563569" y="1895987"/>
                <a:ext cx="2405616" cy="324000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4AF7A718-ADEC-4A1A-9CB0-B06AF00E7F0D}"/>
                </a:ext>
              </a:extLst>
            </p:cNvPr>
            <p:cNvGrpSpPr/>
            <p:nvPr/>
          </p:nvGrpSpPr>
          <p:grpSpPr>
            <a:xfrm rot="10800000">
              <a:off x="828272" y="3921005"/>
              <a:ext cx="720000" cy="828000"/>
              <a:chOff x="3137972" y="1829228"/>
              <a:chExt cx="2814552" cy="97156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8A5626B6-7FBD-42A6-9749-60185343F9FE}"/>
                  </a:ext>
                </a:extLst>
              </p:cNvPr>
              <p:cNvSpPr/>
              <p:nvPr/>
            </p:nvSpPr>
            <p:spPr>
              <a:xfrm>
                <a:off x="3137972" y="1829228"/>
                <a:ext cx="2814552" cy="971565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矩形: 圓角 23">
                <a:extLst>
                  <a:ext uri="{FF2B5EF4-FFF2-40B4-BE49-F238E27FC236}">
                    <a16:creationId xmlns:a16="http://schemas.microsoft.com/office/drawing/2014/main" id="{57EDB62F-EE07-4D45-9846-8337CBEDC87E}"/>
                  </a:ext>
                </a:extLst>
              </p:cNvPr>
              <p:cNvSpPr/>
              <p:nvPr/>
            </p:nvSpPr>
            <p:spPr>
              <a:xfrm>
                <a:off x="3302939" y="1895989"/>
                <a:ext cx="2469066" cy="324001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E7E33356-0099-416C-86C9-D89F74A04504}"/>
                </a:ext>
              </a:extLst>
            </p:cNvPr>
            <p:cNvGrpSpPr/>
            <p:nvPr/>
          </p:nvGrpSpPr>
          <p:grpSpPr>
            <a:xfrm rot="10800000">
              <a:off x="1854451" y="2277922"/>
              <a:ext cx="720002" cy="828000"/>
              <a:chOff x="2979046" y="1829227"/>
              <a:chExt cx="2814564" cy="971564"/>
            </a:xfrm>
          </p:grpSpPr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1CC54B53-613C-4773-9CF4-B3AE5B2B9001}"/>
                  </a:ext>
                </a:extLst>
              </p:cNvPr>
              <p:cNvSpPr/>
              <p:nvPr/>
            </p:nvSpPr>
            <p:spPr>
              <a:xfrm>
                <a:off x="2979046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矩形: 圓角 20">
                <a:extLst>
                  <a:ext uri="{FF2B5EF4-FFF2-40B4-BE49-F238E27FC236}">
                    <a16:creationId xmlns:a16="http://schemas.microsoft.com/office/drawing/2014/main" id="{F44D95B8-B446-4CB5-B54E-3B35FCDCD498}"/>
                  </a:ext>
                </a:extLst>
              </p:cNvPr>
              <p:cNvSpPr/>
              <p:nvPr/>
            </p:nvSpPr>
            <p:spPr>
              <a:xfrm>
                <a:off x="3139129" y="1913396"/>
                <a:ext cx="2471652" cy="294297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5" name="Google Shape;65;p14"/>
            <p:cNvSpPr txBox="1"/>
            <p:nvPr/>
          </p:nvSpPr>
          <p:spPr>
            <a:xfrm>
              <a:off x="1924320" y="2742653"/>
              <a:ext cx="609182" cy="207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5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備份</a:t>
              </a:r>
              <a:endParaRPr lang="zh-TW"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2998498" y="4397803"/>
              <a:ext cx="597515" cy="24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5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</a:t>
              </a:r>
              <a:r>
                <a:rPr lang="zh-TW" altLang="en-US" sz="105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</a:t>
              </a:r>
              <a:endParaRPr lang="zh-TW"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871902" y="4387934"/>
              <a:ext cx="634169" cy="259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5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同步</a:t>
              </a:r>
              <a:endParaRPr lang="zh-TW" altLang="en-US"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2" name="Google Shape;62;p14"/>
            <p:cNvPicPr preferRelativeResize="0"/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3378" y="2351573"/>
              <a:ext cx="372482" cy="372484"/>
            </a:xfrm>
            <a:prstGeom prst="rect">
              <a:avLst/>
            </a:prstGeom>
          </p:spPr>
        </p:pic>
        <p:pic>
          <p:nvPicPr>
            <p:cNvPr id="18" name="Google Shape;79;p15">
              <a:extLst>
                <a:ext uri="{FF2B5EF4-FFF2-40B4-BE49-F238E27FC236}">
                  <a16:creationId xmlns:a16="http://schemas.microsoft.com/office/drawing/2014/main" id="{145F070D-7613-4015-94EE-C90028F02334}"/>
                </a:ext>
              </a:extLst>
            </p:cNvPr>
            <p:cNvPicPr preferRelativeResize="0"/>
            <p:nvPr/>
          </p:nvPicPr>
          <p:blipFill>
            <a:blip r:embed="rId5"/>
            <a:srcRect/>
            <a:stretch/>
          </p:blipFill>
          <p:spPr>
            <a:xfrm>
              <a:off x="1633704" y="3366921"/>
              <a:ext cx="385239" cy="3674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32AC32C9-C2CF-4BBC-BAE3-EC65CBE9F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4500000">
              <a:off x="1019571" y="3977873"/>
              <a:ext cx="334879" cy="409298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571E94F-C672-471B-A7DA-180CBBCA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3068447" y="4009335"/>
              <a:ext cx="403384" cy="359881"/>
            </a:xfrm>
            <a:prstGeom prst="rect">
              <a:avLst/>
            </a:prstGeom>
          </p:spPr>
        </p:pic>
      </p:grp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FF0626E2-01BC-4D3B-992C-BF35AA9E0427}"/>
              </a:ext>
            </a:extLst>
          </p:cNvPr>
          <p:cNvGrpSpPr/>
          <p:nvPr/>
        </p:nvGrpSpPr>
        <p:grpSpPr>
          <a:xfrm>
            <a:off x="5238907" y="2277922"/>
            <a:ext cx="2813325" cy="2471083"/>
            <a:chOff x="828272" y="2277922"/>
            <a:chExt cx="2813325" cy="2471083"/>
          </a:xfrm>
        </p:grpSpPr>
        <p:cxnSp>
          <p:nvCxnSpPr>
            <p:cNvPr id="132" name="Google Shape;69;p14">
              <a:extLst>
                <a:ext uri="{FF2B5EF4-FFF2-40B4-BE49-F238E27FC236}">
                  <a16:creationId xmlns:a16="http://schemas.microsoft.com/office/drawing/2014/main" id="{483F489E-AA2A-4C46-ACCF-42BB5269A5B0}"/>
                </a:ext>
              </a:extLst>
            </p:cNvPr>
            <p:cNvCxnSpPr>
              <a:cxnSpLocks/>
              <a:endCxn id="143" idx="1"/>
            </p:cNvCxnSpPr>
            <p:nvPr/>
          </p:nvCxnSpPr>
          <p:spPr>
            <a:xfrm flipH="1">
              <a:off x="1143674" y="2749204"/>
              <a:ext cx="846355" cy="1271584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70;p14">
              <a:extLst>
                <a:ext uri="{FF2B5EF4-FFF2-40B4-BE49-F238E27FC236}">
                  <a16:creationId xmlns:a16="http://schemas.microsoft.com/office/drawing/2014/main" id="{AA17C6C1-047B-4C34-B3AF-F2FBCEEBED71}"/>
                </a:ext>
              </a:extLst>
            </p:cNvPr>
            <p:cNvCxnSpPr>
              <a:cxnSpLocks/>
            </p:cNvCxnSpPr>
            <p:nvPr/>
          </p:nvCxnSpPr>
          <p:spPr>
            <a:xfrm>
              <a:off x="1354791" y="4381808"/>
              <a:ext cx="1562197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71;p14">
              <a:extLst>
                <a:ext uri="{FF2B5EF4-FFF2-40B4-BE49-F238E27FC236}">
                  <a16:creationId xmlns:a16="http://schemas.microsoft.com/office/drawing/2014/main" id="{28541EEF-A5C5-4AAC-A3CD-5695B4C38A05}"/>
                </a:ext>
              </a:extLst>
            </p:cNvPr>
            <p:cNvCxnSpPr>
              <a:cxnSpLocks/>
            </p:cNvCxnSpPr>
            <p:nvPr/>
          </p:nvCxnSpPr>
          <p:spPr>
            <a:xfrm>
              <a:off x="2545162" y="2898701"/>
              <a:ext cx="777702" cy="1205402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A9B4C31D-2408-4294-8129-C7468AAA9864}"/>
                </a:ext>
              </a:extLst>
            </p:cNvPr>
            <p:cNvGrpSpPr/>
            <p:nvPr/>
          </p:nvGrpSpPr>
          <p:grpSpPr>
            <a:xfrm rot="10800000">
              <a:off x="2921589" y="3921004"/>
              <a:ext cx="720008" cy="828000"/>
              <a:chOff x="2385382" y="1829227"/>
              <a:chExt cx="2814564" cy="971564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F1342931-3900-4FC5-9A77-74AECD5DD27F}"/>
                  </a:ext>
                </a:extLst>
              </p:cNvPr>
              <p:cNvSpPr/>
              <p:nvPr/>
            </p:nvSpPr>
            <p:spPr>
              <a:xfrm>
                <a:off x="2385382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0" name="矩形: 圓角 149">
                <a:extLst>
                  <a:ext uri="{FF2B5EF4-FFF2-40B4-BE49-F238E27FC236}">
                    <a16:creationId xmlns:a16="http://schemas.microsoft.com/office/drawing/2014/main" id="{A5580CED-1FB2-47B2-8AAD-0028756CFE67}"/>
                  </a:ext>
                </a:extLst>
              </p:cNvPr>
              <p:cNvSpPr/>
              <p:nvPr/>
            </p:nvSpPr>
            <p:spPr>
              <a:xfrm>
                <a:off x="2642392" y="1895987"/>
                <a:ext cx="2326790" cy="324000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497A2D00-2E18-4C27-B401-D404296D537D}"/>
                </a:ext>
              </a:extLst>
            </p:cNvPr>
            <p:cNvGrpSpPr/>
            <p:nvPr/>
          </p:nvGrpSpPr>
          <p:grpSpPr>
            <a:xfrm rot="10800000">
              <a:off x="828272" y="3921005"/>
              <a:ext cx="720000" cy="828000"/>
              <a:chOff x="3137972" y="1829228"/>
              <a:chExt cx="2814552" cy="971565"/>
            </a:xfrm>
          </p:grpSpPr>
          <p:sp>
            <p:nvSpPr>
              <p:cNvPr id="147" name="矩形: 圓角 146">
                <a:extLst>
                  <a:ext uri="{FF2B5EF4-FFF2-40B4-BE49-F238E27FC236}">
                    <a16:creationId xmlns:a16="http://schemas.microsoft.com/office/drawing/2014/main" id="{999BA3E1-F9CF-4033-8537-C89EC0234814}"/>
                  </a:ext>
                </a:extLst>
              </p:cNvPr>
              <p:cNvSpPr/>
              <p:nvPr/>
            </p:nvSpPr>
            <p:spPr>
              <a:xfrm>
                <a:off x="3137972" y="1829228"/>
                <a:ext cx="2814552" cy="971565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95CBCD19-0A64-4D5A-BB53-A4B83F624C54}"/>
                  </a:ext>
                </a:extLst>
              </p:cNvPr>
              <p:cNvSpPr/>
              <p:nvPr/>
            </p:nvSpPr>
            <p:spPr>
              <a:xfrm>
                <a:off x="3311907" y="1895989"/>
                <a:ext cx="2460103" cy="324001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9F7AEB84-0AFB-487C-A787-8FA6F8230561}"/>
                </a:ext>
              </a:extLst>
            </p:cNvPr>
            <p:cNvGrpSpPr/>
            <p:nvPr/>
          </p:nvGrpSpPr>
          <p:grpSpPr>
            <a:xfrm rot="10800000">
              <a:off x="1854451" y="2277922"/>
              <a:ext cx="720002" cy="828000"/>
              <a:chOff x="2979046" y="1829227"/>
              <a:chExt cx="2814564" cy="971564"/>
            </a:xfrm>
          </p:grpSpPr>
          <p:sp>
            <p:nvSpPr>
              <p:cNvPr id="145" name="矩形: 圓角 144">
                <a:extLst>
                  <a:ext uri="{FF2B5EF4-FFF2-40B4-BE49-F238E27FC236}">
                    <a16:creationId xmlns:a16="http://schemas.microsoft.com/office/drawing/2014/main" id="{EE081D8A-06A5-4BFA-88E2-3B88ADFA08CB}"/>
                  </a:ext>
                </a:extLst>
              </p:cNvPr>
              <p:cNvSpPr/>
              <p:nvPr/>
            </p:nvSpPr>
            <p:spPr>
              <a:xfrm>
                <a:off x="2979046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6" name="矩形: 圓角 145">
                <a:extLst>
                  <a:ext uri="{FF2B5EF4-FFF2-40B4-BE49-F238E27FC236}">
                    <a16:creationId xmlns:a16="http://schemas.microsoft.com/office/drawing/2014/main" id="{677F6ABC-B71B-4F1D-87F3-B51888CB7C72}"/>
                  </a:ext>
                </a:extLst>
              </p:cNvPr>
              <p:cNvSpPr/>
              <p:nvPr/>
            </p:nvSpPr>
            <p:spPr>
              <a:xfrm>
                <a:off x="3093545" y="1913396"/>
                <a:ext cx="2517237" cy="294297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8" name="Google Shape;65;p14">
              <a:extLst>
                <a:ext uri="{FF2B5EF4-FFF2-40B4-BE49-F238E27FC236}">
                  <a16:creationId xmlns:a16="http://schemas.microsoft.com/office/drawing/2014/main" id="{6C49AD8D-B69A-4682-8511-A51DDDC82736}"/>
                </a:ext>
              </a:extLst>
            </p:cNvPr>
            <p:cNvSpPr txBox="1"/>
            <p:nvPr/>
          </p:nvSpPr>
          <p:spPr>
            <a:xfrm>
              <a:off x="2001690" y="2742653"/>
              <a:ext cx="492821" cy="207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5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備份</a:t>
              </a:r>
              <a:endParaRPr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Google Shape;66;p14">
              <a:extLst>
                <a:ext uri="{FF2B5EF4-FFF2-40B4-BE49-F238E27FC236}">
                  <a16:creationId xmlns:a16="http://schemas.microsoft.com/office/drawing/2014/main" id="{2CC49784-D3FD-4143-B42B-F990BBA56F9D}"/>
                </a:ext>
              </a:extLst>
            </p:cNvPr>
            <p:cNvSpPr txBox="1"/>
            <p:nvPr/>
          </p:nvSpPr>
          <p:spPr>
            <a:xfrm>
              <a:off x="2998498" y="4397803"/>
              <a:ext cx="595229" cy="24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5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還原</a:t>
              </a:r>
            </a:p>
          </p:txBody>
        </p:sp>
        <p:sp>
          <p:nvSpPr>
            <p:cNvPr id="140" name="Google Shape;67;p14">
              <a:extLst>
                <a:ext uri="{FF2B5EF4-FFF2-40B4-BE49-F238E27FC236}">
                  <a16:creationId xmlns:a16="http://schemas.microsoft.com/office/drawing/2014/main" id="{BE0A5079-6CF9-4962-9B4D-E114FF781B98}"/>
                </a:ext>
              </a:extLst>
            </p:cNvPr>
            <p:cNvSpPr txBox="1"/>
            <p:nvPr/>
          </p:nvSpPr>
          <p:spPr>
            <a:xfrm>
              <a:off x="871903" y="4387934"/>
              <a:ext cx="613998" cy="259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5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同步</a:t>
              </a:r>
              <a:endParaRPr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41" name="Google Shape;62;p14">
              <a:extLst>
                <a:ext uri="{FF2B5EF4-FFF2-40B4-BE49-F238E27FC236}">
                  <a16:creationId xmlns:a16="http://schemas.microsoft.com/office/drawing/2014/main" id="{829A45A5-9D13-42E2-B5DC-82DE2D0D6FD4}"/>
                </a:ext>
              </a:extLst>
            </p:cNvPr>
            <p:cNvPicPr preferRelativeResize="0"/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3378" y="2351573"/>
              <a:ext cx="372482" cy="372484"/>
            </a:xfrm>
            <a:prstGeom prst="rect">
              <a:avLst/>
            </a:prstGeom>
          </p:spPr>
        </p:pic>
        <p:pic>
          <p:nvPicPr>
            <p:cNvPr id="143" name="圖形 142">
              <a:extLst>
                <a:ext uri="{FF2B5EF4-FFF2-40B4-BE49-F238E27FC236}">
                  <a16:creationId xmlns:a16="http://schemas.microsoft.com/office/drawing/2014/main" id="{BEDCA98B-83CC-43AE-B854-C0F61A50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4500000">
              <a:off x="1019571" y="3977873"/>
              <a:ext cx="334879" cy="409298"/>
            </a:xfrm>
            <a:prstGeom prst="rect">
              <a:avLst/>
            </a:prstGeom>
          </p:spPr>
        </p:pic>
        <p:pic>
          <p:nvPicPr>
            <p:cNvPr id="144" name="圖形 143">
              <a:extLst>
                <a:ext uri="{FF2B5EF4-FFF2-40B4-BE49-F238E27FC236}">
                  <a16:creationId xmlns:a16="http://schemas.microsoft.com/office/drawing/2014/main" id="{56428DD7-3E4D-4385-88DF-E86CB29F6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3068447" y="4009335"/>
              <a:ext cx="403384" cy="359881"/>
            </a:xfrm>
            <a:prstGeom prst="rect">
              <a:avLst/>
            </a:prstGeom>
          </p:spPr>
        </p:pic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CDA9FBF-131E-460B-AC68-4EDDB72012C3}"/>
              </a:ext>
            </a:extLst>
          </p:cNvPr>
          <p:cNvGrpSpPr/>
          <p:nvPr/>
        </p:nvGrpSpPr>
        <p:grpSpPr>
          <a:xfrm>
            <a:off x="5971343" y="3297325"/>
            <a:ext cx="1360651" cy="948292"/>
            <a:chOff x="6004717" y="3321139"/>
            <a:chExt cx="1326480" cy="924477"/>
          </a:xfrm>
        </p:grpSpPr>
        <p:pic>
          <p:nvPicPr>
            <p:cNvPr id="2" name="圖片 3" descr="一張含有 室內, 監視器, 坐, 電腦 的圖片&#10;&#10;自動產生的描述">
              <a:extLst>
                <a:ext uri="{FF2B5EF4-FFF2-40B4-BE49-F238E27FC236}">
                  <a16:creationId xmlns:a16="http://schemas.microsoft.com/office/drawing/2014/main" id="{1FC07F30-2758-45A7-A384-8596584D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04717" y="3416566"/>
              <a:ext cx="1326480" cy="829050"/>
            </a:xfrm>
            <a:prstGeom prst="rect">
              <a:avLst/>
            </a:prstGeom>
          </p:spPr>
        </p:pic>
        <p:pic>
          <p:nvPicPr>
            <p:cNvPr id="116" name="Google Shape;79;p15">
              <a:extLst>
                <a:ext uri="{FF2B5EF4-FFF2-40B4-BE49-F238E27FC236}">
                  <a16:creationId xmlns:a16="http://schemas.microsoft.com/office/drawing/2014/main" id="{397289F0-5381-47AA-B7D7-90D1976D6EEE}"/>
                </a:ext>
              </a:extLst>
            </p:cNvPr>
            <p:cNvPicPr preferRelativeResize="0"/>
            <p:nvPr/>
          </p:nvPicPr>
          <p:blipFill>
            <a:blip r:embed="rId5"/>
            <a:srcRect/>
            <a:stretch/>
          </p:blipFill>
          <p:spPr>
            <a:xfrm>
              <a:off x="6915069" y="3321139"/>
              <a:ext cx="385239" cy="36742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dirty="0">
                <a:latin typeface="微軟正黑體"/>
                <a:ea typeface="微軟正黑體"/>
              </a:rPr>
              <a:t>大量</a:t>
            </a:r>
            <a:r>
              <a:rPr lang="zh-TW">
                <a:latin typeface="微軟正黑體"/>
                <a:ea typeface="微軟正黑體"/>
              </a:rPr>
              <a:t>檔案</a:t>
            </a:r>
            <a:r>
              <a:rPr lang="zh-TW" dirty="0">
                <a:latin typeface="微軟正黑體"/>
                <a:ea typeface="微軟正黑體"/>
              </a:rPr>
              <a:t>要同步到遠端</a:t>
            </a:r>
            <a:r>
              <a:rPr lang="zh-TW">
                <a:latin typeface="微軟正黑體"/>
                <a:ea typeface="微軟正黑體"/>
              </a:rPr>
              <a:t>NAS </a:t>
            </a:r>
            <a:r>
              <a:rPr lang="zh-TW" altLang="en-US" dirty="0">
                <a:latin typeface="微軟正黑體"/>
                <a:ea typeface="微軟正黑體"/>
              </a:rPr>
              <a:t> </a:t>
            </a:r>
            <a:r>
              <a:rPr lang="zh-TW" dirty="0">
                <a:latin typeface="微軟正黑體"/>
                <a:ea typeface="微軟正黑體"/>
              </a:rPr>
              <a:t>但直接同步耗時過長</a:t>
            </a:r>
            <a:endParaRPr dirty="0">
              <a:latin typeface="微軟正黑體"/>
              <a:ea typeface="微軟正黑體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4294967295"/>
          </p:nvPr>
        </p:nvSpPr>
        <p:spPr>
          <a:xfrm>
            <a:off x="360363" y="1251170"/>
            <a:ext cx="8512175" cy="668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某資訊服務代管業者，</a:t>
            </a:r>
            <a:r>
              <a:rPr lang="zh-TW" sz="1400">
                <a:solidFill>
                  <a:schemeClr val="tx1"/>
                </a:solidFill>
                <a:latin typeface="微軟正黑體"/>
                <a:ea typeface="微軟正黑體"/>
              </a:rPr>
              <a:t>在環境中透過機台每日都會產生上百萬個小檔案，總累積大約</a:t>
            </a: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sz="1400">
                <a:solidFill>
                  <a:schemeClr val="tx1"/>
                </a:solidFill>
                <a:latin typeface="微軟正黑體"/>
                <a:ea typeface="微軟正黑體"/>
              </a:rPr>
              <a:t>800GB，且這些小檔案都需同步到遠端</a:t>
            </a: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sz="1400">
                <a:solidFill>
                  <a:schemeClr val="tx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 上保存。同步一趟下來耗時過長，不但影響網路速度也影響了其他日常備份。</a:t>
            </a: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91" y="3201402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/>
          <a:srcRect/>
          <a:stretch/>
        </p:blipFill>
        <p:spPr>
          <a:xfrm>
            <a:off x="1147091" y="3137438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1" name="Google Shape;81;p15"/>
          <p:cNvCxnSpPr>
            <a:cxnSpLocks/>
          </p:cNvCxnSpPr>
          <p:nvPr/>
        </p:nvCxnSpPr>
        <p:spPr>
          <a:xfrm>
            <a:off x="2874307" y="3893255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" name="Google Shape;82;p15"/>
          <p:cNvSpPr txBox="1"/>
          <p:nvPr/>
        </p:nvSpPr>
        <p:spPr>
          <a:xfrm>
            <a:off x="1586057" y="4174223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本地端NAS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6726160" y="4170330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遠端NAS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353557" y="4223207"/>
            <a:ext cx="2169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+mj-lt"/>
                <a:ea typeface="Calibri"/>
                <a:cs typeface="Calibri"/>
              </a:rPr>
              <a:t>透過網路傳輸</a:t>
            </a:r>
            <a:r>
              <a:rPr lang="zh-TW" altLang="en-US">
                <a:solidFill>
                  <a:srgbClr val="FF0000"/>
                </a:solidFill>
                <a:latin typeface="+mj-lt"/>
                <a:ea typeface="Calibri"/>
                <a:cs typeface="Calibri"/>
              </a:rPr>
              <a:t>非常耗時</a:t>
            </a:r>
            <a:endParaRPr lang="zh-TW" altLang="en-US" dirty="0">
              <a:solidFill>
                <a:srgbClr val="FF0000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485" y="3287611"/>
            <a:ext cx="692749" cy="6927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2903087" y="3086258"/>
            <a:ext cx="768868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800G</a:t>
            </a:r>
            <a:endParaRPr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360363" y="1001207"/>
            <a:ext cx="2775723" cy="48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IT人員遇到遷移大量資料的問題</a:t>
            </a:r>
            <a:endParaRPr lang="zh-TW" altLang="en-US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1DEC1B-86E8-403F-B1DC-02B7EECC2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287" y="3554920"/>
            <a:ext cx="2822558" cy="642000"/>
          </a:xfrm>
          <a:prstGeom prst="rect">
            <a:avLst/>
          </a:prstGeom>
        </p:spPr>
      </p:pic>
      <p:pic>
        <p:nvPicPr>
          <p:cNvPr id="22" name="Google Shape;79;p15">
            <a:extLst>
              <a:ext uri="{FF2B5EF4-FFF2-40B4-BE49-F238E27FC236}">
                <a16:creationId xmlns:a16="http://schemas.microsoft.com/office/drawing/2014/main" id="{F44EAFF5-2E8E-4006-B72E-79DD67643C5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753008" y="3223040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5FBF8E45-917D-444C-AD41-3CF9993CE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8736" y="3283521"/>
            <a:ext cx="1584612" cy="1017683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6D804EAA-173A-46D7-9DF1-8FCFAFA88F92}"/>
              </a:ext>
            </a:extLst>
          </p:cNvPr>
          <p:cNvSpPr txBox="1"/>
          <p:nvPr/>
        </p:nvSpPr>
        <p:spPr>
          <a:xfrm>
            <a:off x="3857753" y="3739366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353D8BC-B735-444E-881D-34030F01CAD3}"/>
              </a:ext>
            </a:extLst>
          </p:cNvPr>
          <p:cNvGrpSpPr/>
          <p:nvPr/>
        </p:nvGrpSpPr>
        <p:grpSpPr>
          <a:xfrm>
            <a:off x="2755972" y="1944006"/>
            <a:ext cx="2676640" cy="1039941"/>
            <a:chOff x="2492800" y="1829225"/>
            <a:chExt cx="3419492" cy="1039941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DE58EEA-437F-4AF3-99B6-62D65777ED17}"/>
                </a:ext>
              </a:extLst>
            </p:cNvPr>
            <p:cNvSpPr/>
            <p:nvPr/>
          </p:nvSpPr>
          <p:spPr>
            <a:xfrm>
              <a:off x="2492800" y="1829225"/>
              <a:ext cx="3419492" cy="1039941"/>
            </a:xfrm>
            <a:prstGeom prst="roundRect">
              <a:avLst>
                <a:gd name="adj" fmla="val 928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60E7B34C-CC61-4D72-B150-7E9B79679782}"/>
                </a:ext>
              </a:extLst>
            </p:cNvPr>
            <p:cNvSpPr/>
            <p:nvPr/>
          </p:nvSpPr>
          <p:spPr>
            <a:xfrm>
              <a:off x="2574059" y="1895987"/>
              <a:ext cx="3276000" cy="324000"/>
            </a:xfrm>
            <a:prstGeom prst="roundRect">
              <a:avLst>
                <a:gd name="adj" fmla="val 11158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Google Shape;160;p17">
            <a:extLst>
              <a:ext uri="{FF2B5EF4-FFF2-40B4-BE49-F238E27FC236}">
                <a16:creationId xmlns:a16="http://schemas.microsoft.com/office/drawing/2014/main" id="{408E09D9-34CC-4D1F-A64B-0D0952054F19}"/>
              </a:ext>
            </a:extLst>
          </p:cNvPr>
          <p:cNvSpPr txBox="1"/>
          <p:nvPr/>
        </p:nvSpPr>
        <p:spPr>
          <a:xfrm>
            <a:off x="2837231" y="1980413"/>
            <a:ext cx="2850009" cy="3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HBS3 執行報告</a:t>
            </a:r>
            <a:endParaRPr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838BEB7-3A03-4D8B-A425-5DAD491049CD}"/>
              </a:ext>
            </a:extLst>
          </p:cNvPr>
          <p:cNvSpPr txBox="1"/>
          <p:nvPr/>
        </p:nvSpPr>
        <p:spPr>
          <a:xfrm>
            <a:off x="2812230" y="2407115"/>
            <a:ext cx="285000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經過時間：</a:t>
            </a: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</a:t>
            </a: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小時</a:t>
            </a: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</a:t>
            </a: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分鐘</a:t>
            </a: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56</a:t>
            </a: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檔案總數：</a:t>
            </a:r>
            <a:r>
              <a:rPr lang="en-US" altLang="zh-TW"/>
              <a:t>8,306,385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5A209112-216A-4B7F-B2EE-901A1608D4DF}"/>
              </a:ext>
            </a:extLst>
          </p:cNvPr>
          <p:cNvSpPr/>
          <p:nvPr/>
        </p:nvSpPr>
        <p:spPr>
          <a:xfrm>
            <a:off x="6112237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AD87DC5-C97E-4A8F-A701-EA8FC3511C42}"/>
              </a:ext>
            </a:extLst>
          </p:cNvPr>
          <p:cNvSpPr/>
          <p:nvPr/>
        </p:nvSpPr>
        <p:spPr>
          <a:xfrm>
            <a:off x="6632761" y="3967926"/>
            <a:ext cx="793134" cy="2825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234860" y="214052"/>
            <a:ext cx="885583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透過任務串接來解決傳輸耗時問題 但任務串接僅限本機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4294967295"/>
          </p:nvPr>
        </p:nvSpPr>
        <p:spPr>
          <a:xfrm>
            <a:off x="383381" y="1003502"/>
            <a:ext cx="8377237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客戶先在本地端建立備份任務，透過HBS 3 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Qudedup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800GB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資料成功縮減成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20GB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，再同步這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20GB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的資料到遠端，雖然節省了傳輸時間，但最後還是需要再遠端手動啟用還原任務。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8C2C779C-1464-4617-A4B8-4CE8E2E94EC8}"/>
              </a:ext>
            </a:extLst>
          </p:cNvPr>
          <p:cNvSpPr/>
          <p:nvPr/>
        </p:nvSpPr>
        <p:spPr>
          <a:xfrm>
            <a:off x="6204381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61C8213D-647A-4E31-83E7-1822F0AF01DE}"/>
              </a:ext>
            </a:extLst>
          </p:cNvPr>
          <p:cNvSpPr/>
          <p:nvPr/>
        </p:nvSpPr>
        <p:spPr>
          <a:xfrm>
            <a:off x="2986706" y="3961202"/>
            <a:ext cx="1065542" cy="755351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85D02072-5427-43CD-9F9A-A6525184FC4D}"/>
              </a:ext>
            </a:extLst>
          </p:cNvPr>
          <p:cNvSpPr/>
          <p:nvPr/>
        </p:nvSpPr>
        <p:spPr>
          <a:xfrm>
            <a:off x="883568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3160DEB1-5D5A-4965-86D3-12952F3D0248}"/>
              </a:ext>
            </a:extLst>
          </p:cNvPr>
          <p:cNvSpPr/>
          <p:nvPr/>
        </p:nvSpPr>
        <p:spPr>
          <a:xfrm>
            <a:off x="975712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6" name="Google Shape;110;p16">
            <a:extLst>
              <a:ext uri="{FF2B5EF4-FFF2-40B4-BE49-F238E27FC236}">
                <a16:creationId xmlns:a16="http://schemas.microsoft.com/office/drawing/2014/main" id="{E833101B-773C-49F5-8D49-A7502EE9E734}"/>
              </a:ext>
            </a:extLst>
          </p:cNvPr>
          <p:cNvGrpSpPr/>
          <p:nvPr/>
        </p:nvGrpSpPr>
        <p:grpSpPr>
          <a:xfrm>
            <a:off x="2412029" y="4020957"/>
            <a:ext cx="549667" cy="535063"/>
            <a:chOff x="2484325" y="2694124"/>
            <a:chExt cx="549667" cy="535063"/>
          </a:xfrm>
        </p:grpSpPr>
        <p:pic>
          <p:nvPicPr>
            <p:cNvPr id="57" name="Google Shape;111;p16">
              <a:extLst>
                <a:ext uri="{FF2B5EF4-FFF2-40B4-BE49-F238E27FC236}">
                  <a16:creationId xmlns:a16="http://schemas.microsoft.com/office/drawing/2014/main" id="{5AF82CAA-5AF2-432E-AE6A-0097E862159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112;p16">
              <a:extLst>
                <a:ext uri="{FF2B5EF4-FFF2-40B4-BE49-F238E27FC236}">
                  <a16:creationId xmlns:a16="http://schemas.microsoft.com/office/drawing/2014/main" id="{F82CEAD8-0253-4736-87FD-5BB8B7C56F92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 dirty="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114;p16">
            <a:extLst>
              <a:ext uri="{FF2B5EF4-FFF2-40B4-BE49-F238E27FC236}">
                <a16:creationId xmlns:a16="http://schemas.microsoft.com/office/drawing/2014/main" id="{BB7E9CAC-FE1A-4ADF-B7EF-0414F963B8AB}"/>
              </a:ext>
            </a:extLst>
          </p:cNvPr>
          <p:cNvSpPr txBox="1"/>
          <p:nvPr/>
        </p:nvSpPr>
        <p:spPr>
          <a:xfrm>
            <a:off x="2419524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115;p16">
            <a:extLst>
              <a:ext uri="{FF2B5EF4-FFF2-40B4-BE49-F238E27FC236}">
                <a16:creationId xmlns:a16="http://schemas.microsoft.com/office/drawing/2014/main" id="{A9179A36-3169-4A82-A6A7-D335A15C81DC}"/>
              </a:ext>
            </a:extLst>
          </p:cNvPr>
          <p:cNvCxnSpPr/>
          <p:nvPr/>
        </p:nvCxnSpPr>
        <p:spPr>
          <a:xfrm>
            <a:off x="1694804" y="4345708"/>
            <a:ext cx="757200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" name="Google Shape;116;p16">
            <a:extLst>
              <a:ext uri="{FF2B5EF4-FFF2-40B4-BE49-F238E27FC236}">
                <a16:creationId xmlns:a16="http://schemas.microsoft.com/office/drawing/2014/main" id="{04736B95-4F9B-4886-8C6F-09C0540753B6}"/>
              </a:ext>
            </a:extLst>
          </p:cNvPr>
          <p:cNvSpPr txBox="1"/>
          <p:nvPr/>
        </p:nvSpPr>
        <p:spPr>
          <a:xfrm>
            <a:off x="1659341" y="4044083"/>
            <a:ext cx="797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Qudedup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" name="Google Shape;117;p16">
            <a:extLst>
              <a:ext uri="{FF2B5EF4-FFF2-40B4-BE49-F238E27FC236}">
                <a16:creationId xmlns:a16="http://schemas.microsoft.com/office/drawing/2014/main" id="{0CA9593A-93FB-47D4-99B4-9DBA40151A68}"/>
              </a:ext>
            </a:extLst>
          </p:cNvPr>
          <p:cNvGrpSpPr/>
          <p:nvPr/>
        </p:nvGrpSpPr>
        <p:grpSpPr>
          <a:xfrm>
            <a:off x="4080508" y="4017079"/>
            <a:ext cx="549667" cy="535063"/>
            <a:chOff x="2484325" y="2694124"/>
            <a:chExt cx="549667" cy="535063"/>
          </a:xfrm>
        </p:grpSpPr>
        <p:pic>
          <p:nvPicPr>
            <p:cNvPr id="64" name="Google Shape;118;p16">
              <a:extLst>
                <a:ext uri="{FF2B5EF4-FFF2-40B4-BE49-F238E27FC236}">
                  <a16:creationId xmlns:a16="http://schemas.microsoft.com/office/drawing/2014/main" id="{78343E58-A201-4347-95B3-D4323A04FA2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119;p16">
              <a:extLst>
                <a:ext uri="{FF2B5EF4-FFF2-40B4-BE49-F238E27FC236}">
                  <a16:creationId xmlns:a16="http://schemas.microsoft.com/office/drawing/2014/main" id="{7EDC6501-60B9-40B6-86C9-20156AEAF690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120;p16">
            <a:extLst>
              <a:ext uri="{FF2B5EF4-FFF2-40B4-BE49-F238E27FC236}">
                <a16:creationId xmlns:a16="http://schemas.microsoft.com/office/drawing/2014/main" id="{A3037B11-4B8F-4B6C-AD19-A6DF095D92F4}"/>
              </a:ext>
            </a:extLst>
          </p:cNvPr>
          <p:cNvSpPr txBox="1"/>
          <p:nvPr/>
        </p:nvSpPr>
        <p:spPr>
          <a:xfrm>
            <a:off x="4073441" y="4368930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" name="Google Shape;129;p16">
            <a:extLst>
              <a:ext uri="{FF2B5EF4-FFF2-40B4-BE49-F238E27FC236}">
                <a16:creationId xmlns:a16="http://schemas.microsoft.com/office/drawing/2014/main" id="{59415651-8700-43BE-9C2B-6B1395389718}"/>
              </a:ext>
            </a:extLst>
          </p:cNvPr>
          <p:cNvGrpSpPr/>
          <p:nvPr/>
        </p:nvGrpSpPr>
        <p:grpSpPr>
          <a:xfrm>
            <a:off x="975712" y="3196783"/>
            <a:ext cx="354151" cy="366300"/>
            <a:chOff x="3291424" y="3837500"/>
            <a:chExt cx="354151" cy="366300"/>
          </a:xfrm>
        </p:grpSpPr>
        <p:pic>
          <p:nvPicPr>
            <p:cNvPr id="69" name="Google Shape;130;p16">
              <a:extLst>
                <a:ext uri="{FF2B5EF4-FFF2-40B4-BE49-F238E27FC236}">
                  <a16:creationId xmlns:a16="http://schemas.microsoft.com/office/drawing/2014/main" id="{EBDC8A2F-CE8D-4CC9-8FD5-CD562EF58E30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31;p16">
              <a:extLst>
                <a:ext uri="{FF2B5EF4-FFF2-40B4-BE49-F238E27FC236}">
                  <a16:creationId xmlns:a16="http://schemas.microsoft.com/office/drawing/2014/main" id="{E1B8F187-D49A-4CB1-9E92-B1E9E4278DC2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142;p16">
            <a:extLst>
              <a:ext uri="{FF2B5EF4-FFF2-40B4-BE49-F238E27FC236}">
                <a16:creationId xmlns:a16="http://schemas.microsoft.com/office/drawing/2014/main" id="{234C0D6A-73AA-4CDA-83C8-2ED6E90EA15E}"/>
              </a:ext>
            </a:extLst>
          </p:cNvPr>
          <p:cNvSpPr txBox="1"/>
          <p:nvPr/>
        </p:nvSpPr>
        <p:spPr>
          <a:xfrm>
            <a:off x="2833835" y="4083741"/>
            <a:ext cx="1156960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  <a:latin typeface="微軟正黑體"/>
                <a:ea typeface="微軟正黑體"/>
              </a:rPr>
              <a:t>接續執行
同步任務</a:t>
            </a:r>
          </a:p>
        </p:txBody>
      </p:sp>
      <p:sp>
        <p:nvSpPr>
          <p:cNvPr id="72" name="Google Shape;144;p16">
            <a:extLst>
              <a:ext uri="{FF2B5EF4-FFF2-40B4-BE49-F238E27FC236}">
                <a16:creationId xmlns:a16="http://schemas.microsoft.com/office/drawing/2014/main" id="{A991B78F-F9CF-45D4-B83A-68DEDB8CE692}"/>
              </a:ext>
            </a:extLst>
          </p:cNvPr>
          <p:cNvSpPr txBox="1"/>
          <p:nvPr/>
        </p:nvSpPr>
        <p:spPr>
          <a:xfrm>
            <a:off x="4682765" y="4070642"/>
            <a:ext cx="1153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sz="1000" b="1" dirty="0">
                <a:solidFill>
                  <a:schemeClr val="accent4">
                    <a:lumMod val="75000"/>
                  </a:schemeClr>
                </a:solidFill>
                <a:latin typeface="微軟正黑體"/>
                <a:ea typeface="微軟正黑體"/>
              </a:rPr>
              <a:t>無法接續</a:t>
            </a:r>
            <a:endParaRPr lang="zh-TW" altLang="en-US" sz="1000" b="1" dirty="0">
              <a:solidFill>
                <a:schemeClr val="accent4">
                  <a:lumMod val="75000"/>
                </a:schemeClr>
              </a:solidFill>
              <a:latin typeface="微軟正黑體"/>
              <a:ea typeface="微軟正黑體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 dirty="0">
                <a:solidFill>
                  <a:schemeClr val="accent4">
                    <a:lumMod val="75000"/>
                  </a:schemeClr>
                </a:solidFill>
                <a:latin typeface="微軟正黑體"/>
                <a:ea typeface="微軟正黑體"/>
              </a:rPr>
              <a:t>還原</a:t>
            </a:r>
            <a:r>
              <a:rPr lang="zh-TW" sz="1000" b="1" dirty="0">
                <a:solidFill>
                  <a:schemeClr val="accent4">
                    <a:lumMod val="75000"/>
                  </a:schemeClr>
                </a:solidFill>
                <a:latin typeface="微軟正黑體"/>
                <a:ea typeface="微軟正黑體"/>
              </a:rPr>
              <a:t>任務</a:t>
            </a:r>
            <a:endParaRPr lang="zh-TW" altLang="en-US" sz="1000" b="1" dirty="0">
              <a:solidFill>
                <a:schemeClr val="accent4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73" name="Google Shape;78;p15">
            <a:extLst>
              <a:ext uri="{FF2B5EF4-FFF2-40B4-BE49-F238E27FC236}">
                <a16:creationId xmlns:a16="http://schemas.microsoft.com/office/drawing/2014/main" id="{A5517FA5-48D2-4B70-90D5-D91B51AFF9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672" y="1824726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9;p15">
            <a:extLst>
              <a:ext uri="{FF2B5EF4-FFF2-40B4-BE49-F238E27FC236}">
                <a16:creationId xmlns:a16="http://schemas.microsoft.com/office/drawing/2014/main" id="{7050E574-D94E-44DB-BDB4-FEEC003CB6E0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1028172" y="1760762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Google Shape;81;p15">
            <a:extLst>
              <a:ext uri="{FF2B5EF4-FFF2-40B4-BE49-F238E27FC236}">
                <a16:creationId xmlns:a16="http://schemas.microsoft.com/office/drawing/2014/main" id="{D0237AB8-7D86-4863-A5F0-71EAFA285BE1}"/>
              </a:ext>
            </a:extLst>
          </p:cNvPr>
          <p:cNvCxnSpPr>
            <a:cxnSpLocks/>
          </p:cNvCxnSpPr>
          <p:nvPr/>
        </p:nvCxnSpPr>
        <p:spPr>
          <a:xfrm>
            <a:off x="2755388" y="2516579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82;p15">
            <a:extLst>
              <a:ext uri="{FF2B5EF4-FFF2-40B4-BE49-F238E27FC236}">
                <a16:creationId xmlns:a16="http://schemas.microsoft.com/office/drawing/2014/main" id="{9790ECFF-7761-403F-9922-27BBB47AE401}"/>
              </a:ext>
            </a:extLst>
          </p:cNvPr>
          <p:cNvSpPr txBox="1"/>
          <p:nvPr/>
        </p:nvSpPr>
        <p:spPr>
          <a:xfrm>
            <a:off x="1467138" y="2797547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本地端NAS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83;p15">
            <a:extLst>
              <a:ext uri="{FF2B5EF4-FFF2-40B4-BE49-F238E27FC236}">
                <a16:creationId xmlns:a16="http://schemas.microsoft.com/office/drawing/2014/main" id="{455A428E-2F29-489C-A788-3DA3A773F222}"/>
              </a:ext>
            </a:extLst>
          </p:cNvPr>
          <p:cNvSpPr txBox="1"/>
          <p:nvPr/>
        </p:nvSpPr>
        <p:spPr>
          <a:xfrm>
            <a:off x="6725205" y="2793654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遠端NAS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F4D498C-0AFD-445C-8A86-CCBDD7665B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368" y="2178244"/>
            <a:ext cx="2822558" cy="642000"/>
          </a:xfrm>
          <a:prstGeom prst="rect">
            <a:avLst/>
          </a:prstGeom>
        </p:spPr>
      </p:pic>
      <p:pic>
        <p:nvPicPr>
          <p:cNvPr id="81" name="Google Shape;79;p15">
            <a:extLst>
              <a:ext uri="{FF2B5EF4-FFF2-40B4-BE49-F238E27FC236}">
                <a16:creationId xmlns:a16="http://schemas.microsoft.com/office/drawing/2014/main" id="{71B7C951-A503-4723-802E-B5F39286D4A9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634089" y="1846364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9C476B61-C8B4-46C7-B4AB-A1B1E14EB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99817" y="1906845"/>
            <a:ext cx="1584612" cy="1017683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7A780076-22BB-4727-BF9C-27A5B8B96176}"/>
              </a:ext>
            </a:extLst>
          </p:cNvPr>
          <p:cNvSpPr txBox="1"/>
          <p:nvPr/>
        </p:nvSpPr>
        <p:spPr>
          <a:xfrm>
            <a:off x="3738834" y="2362690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7775D21-A2AB-4035-9011-523308CD96BC}"/>
              </a:ext>
            </a:extLst>
          </p:cNvPr>
          <p:cNvSpPr txBox="1"/>
          <p:nvPr/>
        </p:nvSpPr>
        <p:spPr>
          <a:xfrm>
            <a:off x="1159269" y="3321595"/>
            <a:ext cx="164191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>
                <a:latin typeface="微軟正黑體"/>
                <a:ea typeface="微軟正黑體"/>
                <a:cs typeface="Calibri"/>
                <a:sym typeface="Calibri"/>
              </a:rPr>
              <a:t>在本地端創建</a:t>
            </a:r>
            <a:r>
              <a:rPr lang="en-US" altLang="zh-TW" sz="1200" err="1">
                <a:latin typeface="微軟正黑體"/>
                <a:ea typeface="微軟正黑體"/>
                <a:cs typeface="Calibri"/>
                <a:sym typeface="Calibri"/>
              </a:rPr>
              <a:t>Qudedup</a:t>
            </a:r>
            <a:r>
              <a:rPr lang="zh-TW" altLang="en-US" sz="1200">
                <a:solidFill>
                  <a:schemeClr val="dk1"/>
                </a:solidFill>
                <a:latin typeface="微軟正黑體"/>
                <a:ea typeface="微軟正黑體"/>
                <a:cs typeface="Calibri"/>
                <a:sym typeface="Calibri"/>
              </a:rPr>
              <a:t>備份</a:t>
            </a:r>
            <a:r>
              <a:rPr lang="zh-TW" altLang="en-US" sz="1200">
                <a:latin typeface="微軟正黑體"/>
                <a:ea typeface="微軟正黑體"/>
                <a:cs typeface="Calibri"/>
                <a:sym typeface="Calibri"/>
              </a:rPr>
              <a:t>任務與設定每日排程</a:t>
            </a:r>
          </a:p>
        </p:txBody>
      </p:sp>
      <p:grpSp>
        <p:nvGrpSpPr>
          <p:cNvPr id="85" name="Google Shape;132;p16">
            <a:extLst>
              <a:ext uri="{FF2B5EF4-FFF2-40B4-BE49-F238E27FC236}">
                <a16:creationId xmlns:a16="http://schemas.microsoft.com/office/drawing/2014/main" id="{8D3E5F29-BD43-4522-A5F3-CF60153A5EC9}"/>
              </a:ext>
            </a:extLst>
          </p:cNvPr>
          <p:cNvGrpSpPr/>
          <p:nvPr/>
        </p:nvGrpSpPr>
        <p:grpSpPr>
          <a:xfrm>
            <a:off x="3030292" y="3190685"/>
            <a:ext cx="354151" cy="366300"/>
            <a:chOff x="3291424" y="3837500"/>
            <a:chExt cx="354151" cy="366300"/>
          </a:xfrm>
        </p:grpSpPr>
        <p:pic>
          <p:nvPicPr>
            <p:cNvPr id="86" name="Google Shape;133;p16">
              <a:extLst>
                <a:ext uri="{FF2B5EF4-FFF2-40B4-BE49-F238E27FC236}">
                  <a16:creationId xmlns:a16="http://schemas.microsoft.com/office/drawing/2014/main" id="{B6E66447-A444-4EAE-A125-BEFAAAE1945C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134;p16">
              <a:extLst>
                <a:ext uri="{FF2B5EF4-FFF2-40B4-BE49-F238E27FC236}">
                  <a16:creationId xmlns:a16="http://schemas.microsoft.com/office/drawing/2014/main" id="{9EAE2CCB-F645-431E-B2BC-718567FA1E13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2779EC92-6AEC-4CBE-8AEF-74BB43D31A71}"/>
              </a:ext>
            </a:extLst>
          </p:cNvPr>
          <p:cNvSpPr txBox="1"/>
          <p:nvPr/>
        </p:nvSpPr>
        <p:spPr>
          <a:xfrm>
            <a:off x="3231636" y="3321595"/>
            <a:ext cx="2607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完成後於本地端再建立單向同步任務，並設定接續執行的排程</a:t>
            </a:r>
          </a:p>
        </p:txBody>
      </p:sp>
      <p:sp>
        <p:nvSpPr>
          <p:cNvPr id="89" name="箭號: 向右 88">
            <a:extLst>
              <a:ext uri="{FF2B5EF4-FFF2-40B4-BE49-F238E27FC236}">
                <a16:creationId xmlns:a16="http://schemas.microsoft.com/office/drawing/2014/main" id="{BFF496DF-BD87-47AB-88AF-8A20B2D90377}"/>
              </a:ext>
            </a:extLst>
          </p:cNvPr>
          <p:cNvSpPr/>
          <p:nvPr/>
        </p:nvSpPr>
        <p:spPr>
          <a:xfrm>
            <a:off x="5555503" y="4068635"/>
            <a:ext cx="642900" cy="48738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38AA5BB-2089-4DFF-B6BD-338737A805C7}"/>
              </a:ext>
            </a:extLst>
          </p:cNvPr>
          <p:cNvSpPr/>
          <p:nvPr/>
        </p:nvSpPr>
        <p:spPr>
          <a:xfrm>
            <a:off x="4616680" y="4184194"/>
            <a:ext cx="335924" cy="2441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1" name="Google Shape;132;p16">
            <a:extLst>
              <a:ext uri="{FF2B5EF4-FFF2-40B4-BE49-F238E27FC236}">
                <a16:creationId xmlns:a16="http://schemas.microsoft.com/office/drawing/2014/main" id="{88E0A594-1F2A-4858-9BDF-AB428BC0867B}"/>
              </a:ext>
            </a:extLst>
          </p:cNvPr>
          <p:cNvGrpSpPr/>
          <p:nvPr/>
        </p:nvGrpSpPr>
        <p:grpSpPr>
          <a:xfrm>
            <a:off x="6154141" y="3190685"/>
            <a:ext cx="354151" cy="366300"/>
            <a:chOff x="3291424" y="3837500"/>
            <a:chExt cx="354151" cy="366300"/>
          </a:xfrm>
        </p:grpSpPr>
        <p:pic>
          <p:nvPicPr>
            <p:cNvPr id="92" name="Google Shape;133;p16">
              <a:extLst>
                <a:ext uri="{FF2B5EF4-FFF2-40B4-BE49-F238E27FC236}">
                  <a16:creationId xmlns:a16="http://schemas.microsoft.com/office/drawing/2014/main" id="{740C2410-93E8-4FEB-87B7-EDA2D494F405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134;p16">
              <a:extLst>
                <a:ext uri="{FF2B5EF4-FFF2-40B4-BE49-F238E27FC236}">
                  <a16:creationId xmlns:a16="http://schemas.microsoft.com/office/drawing/2014/main" id="{AFD1A104-B099-4448-8C44-1FB439EEB6E1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76642EFB-D503-4C33-AE68-D31F10FFEF4F}"/>
              </a:ext>
            </a:extLst>
          </p:cNvPr>
          <p:cNvSpPr txBox="1"/>
          <p:nvPr/>
        </p:nvSpPr>
        <p:spPr>
          <a:xfrm>
            <a:off x="6355486" y="3321595"/>
            <a:ext cx="1834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創建還原任務</a:t>
            </a:r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並手動還原資料</a:t>
            </a:r>
          </a:p>
        </p:txBody>
      </p:sp>
      <p:pic>
        <p:nvPicPr>
          <p:cNvPr id="95" name="Google Shape;108;p16">
            <a:extLst>
              <a:ext uri="{FF2B5EF4-FFF2-40B4-BE49-F238E27FC236}">
                <a16:creationId xmlns:a16="http://schemas.microsoft.com/office/drawing/2014/main" id="{A6CB781F-987C-44FE-96E3-D142FEC4B90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2391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110;p16">
            <a:extLst>
              <a:ext uri="{FF2B5EF4-FFF2-40B4-BE49-F238E27FC236}">
                <a16:creationId xmlns:a16="http://schemas.microsoft.com/office/drawing/2014/main" id="{B60B38E4-8A44-47AD-B477-D3FFFFB440C1}"/>
              </a:ext>
            </a:extLst>
          </p:cNvPr>
          <p:cNvGrpSpPr/>
          <p:nvPr/>
        </p:nvGrpSpPr>
        <p:grpSpPr>
          <a:xfrm>
            <a:off x="6178525" y="4020957"/>
            <a:ext cx="549667" cy="535063"/>
            <a:chOff x="2484325" y="2694124"/>
            <a:chExt cx="549667" cy="535063"/>
          </a:xfrm>
        </p:grpSpPr>
        <p:pic>
          <p:nvPicPr>
            <p:cNvPr id="145" name="Google Shape;111;p16">
              <a:extLst>
                <a:ext uri="{FF2B5EF4-FFF2-40B4-BE49-F238E27FC236}">
                  <a16:creationId xmlns:a16="http://schemas.microsoft.com/office/drawing/2014/main" id="{2A1F60ED-3D40-4795-92DA-54DA0EC60CF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12;p16">
              <a:extLst>
                <a:ext uri="{FF2B5EF4-FFF2-40B4-BE49-F238E27FC236}">
                  <a16:creationId xmlns:a16="http://schemas.microsoft.com/office/drawing/2014/main" id="{E5831EC7-6178-479C-A5C4-2C9F4BF2875F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 dirty="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13;p16">
            <a:extLst>
              <a:ext uri="{FF2B5EF4-FFF2-40B4-BE49-F238E27FC236}">
                <a16:creationId xmlns:a16="http://schemas.microsoft.com/office/drawing/2014/main" id="{AEDBD239-996C-46F9-8C38-BB79AD1A0119}"/>
              </a:ext>
            </a:extLst>
          </p:cNvPr>
          <p:cNvSpPr txBox="1"/>
          <p:nvPr/>
        </p:nvSpPr>
        <p:spPr>
          <a:xfrm>
            <a:off x="7485523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800G</a:t>
            </a:r>
            <a:endParaRPr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14;p16">
            <a:extLst>
              <a:ext uri="{FF2B5EF4-FFF2-40B4-BE49-F238E27FC236}">
                <a16:creationId xmlns:a16="http://schemas.microsoft.com/office/drawing/2014/main" id="{EE610882-9819-454E-BB11-0B2045F6BEFD}"/>
              </a:ext>
            </a:extLst>
          </p:cNvPr>
          <p:cNvSpPr txBox="1"/>
          <p:nvPr/>
        </p:nvSpPr>
        <p:spPr>
          <a:xfrm>
            <a:off x="6186020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" name="Google Shape;115;p16">
            <a:extLst>
              <a:ext uri="{FF2B5EF4-FFF2-40B4-BE49-F238E27FC236}">
                <a16:creationId xmlns:a16="http://schemas.microsoft.com/office/drawing/2014/main" id="{C8226935-54DE-439B-BA6B-F2685E572BA4}"/>
              </a:ext>
            </a:extLst>
          </p:cNvPr>
          <p:cNvCxnSpPr>
            <a:cxnSpLocks/>
          </p:cNvCxnSpPr>
          <p:nvPr/>
        </p:nvCxnSpPr>
        <p:spPr>
          <a:xfrm>
            <a:off x="6671267" y="4345708"/>
            <a:ext cx="754628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127;p16">
            <a:extLst>
              <a:ext uri="{FF2B5EF4-FFF2-40B4-BE49-F238E27FC236}">
                <a16:creationId xmlns:a16="http://schemas.microsoft.com/office/drawing/2014/main" id="{09D0E5D8-F3F0-4A9C-B5B6-1874C1CF3812}"/>
              </a:ext>
            </a:extLst>
          </p:cNvPr>
          <p:cNvSpPr txBox="1"/>
          <p:nvPr/>
        </p:nvSpPr>
        <p:spPr>
          <a:xfrm>
            <a:off x="6622090" y="3993720"/>
            <a:ext cx="797400" cy="6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手動還原</a:t>
            </a:r>
          </a:p>
        </p:txBody>
      </p:sp>
      <p:pic>
        <p:nvPicPr>
          <p:cNvPr id="78" name="Google Shape;108;p16">
            <a:extLst>
              <a:ext uri="{FF2B5EF4-FFF2-40B4-BE49-F238E27FC236}">
                <a16:creationId xmlns:a16="http://schemas.microsoft.com/office/drawing/2014/main" id="{2960F70D-F6AC-4272-B1BE-0083082AD36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662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113;p16">
            <a:extLst>
              <a:ext uri="{FF2B5EF4-FFF2-40B4-BE49-F238E27FC236}">
                <a16:creationId xmlns:a16="http://schemas.microsoft.com/office/drawing/2014/main" id="{0EC89D83-E9ED-4C6C-8CDA-BC3CE31250F4}"/>
              </a:ext>
            </a:extLst>
          </p:cNvPr>
          <p:cNvSpPr txBox="1"/>
          <p:nvPr/>
        </p:nvSpPr>
        <p:spPr>
          <a:xfrm>
            <a:off x="1003794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800G</a:t>
            </a:r>
            <a:endParaRPr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7B8B5C7-791A-4DBE-B429-8803A3CCBB7C}"/>
              </a:ext>
            </a:extLst>
          </p:cNvPr>
          <p:cNvGrpSpPr/>
          <p:nvPr/>
        </p:nvGrpSpPr>
        <p:grpSpPr>
          <a:xfrm>
            <a:off x="2416290" y="1937917"/>
            <a:ext cx="3027218" cy="1039941"/>
            <a:chOff x="2492800" y="1829225"/>
            <a:chExt cx="3419492" cy="1039941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2DA0148-298C-4457-82F6-EE4B74141BDB}"/>
                </a:ext>
              </a:extLst>
            </p:cNvPr>
            <p:cNvSpPr/>
            <p:nvPr/>
          </p:nvSpPr>
          <p:spPr>
            <a:xfrm>
              <a:off x="2492800" y="1829225"/>
              <a:ext cx="3419492" cy="1039941"/>
            </a:xfrm>
            <a:prstGeom prst="roundRect">
              <a:avLst>
                <a:gd name="adj" fmla="val 928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8566B8B5-BFA5-4E50-B181-F654FA0153F0}"/>
                </a:ext>
              </a:extLst>
            </p:cNvPr>
            <p:cNvSpPr/>
            <p:nvPr/>
          </p:nvSpPr>
          <p:spPr>
            <a:xfrm>
              <a:off x="2574059" y="1895987"/>
              <a:ext cx="3276000" cy="324000"/>
            </a:xfrm>
            <a:prstGeom prst="roundRect">
              <a:avLst>
                <a:gd name="adj" fmla="val 11158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4B67275-E346-447B-AC87-A36D24C140B2}"/>
              </a:ext>
            </a:extLst>
          </p:cNvPr>
          <p:cNvGrpSpPr/>
          <p:nvPr/>
        </p:nvGrpSpPr>
        <p:grpSpPr>
          <a:xfrm rot="5400000">
            <a:off x="3766450" y="2971764"/>
            <a:ext cx="1056455" cy="2905508"/>
            <a:chOff x="890662" y="1847087"/>
            <a:chExt cx="1284723" cy="3533299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DD3C7B5-3A87-49AF-A696-20C28192D5E4}"/>
                </a:ext>
              </a:extLst>
            </p:cNvPr>
            <p:cNvSpPr/>
            <p:nvPr/>
          </p:nvSpPr>
          <p:spPr>
            <a:xfrm>
              <a:off x="890662" y="2363763"/>
              <a:ext cx="1075173" cy="3016623"/>
            </a:xfrm>
            <a:prstGeom prst="roundRect">
              <a:avLst>
                <a:gd name="adj" fmla="val 581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3BE712DE-5F52-44FD-AA40-D9E75ED5BB5F}"/>
                </a:ext>
              </a:extLst>
            </p:cNvPr>
            <p:cNvSpPr/>
            <p:nvPr/>
          </p:nvSpPr>
          <p:spPr>
            <a:xfrm>
              <a:off x="975711" y="1847087"/>
              <a:ext cx="1199674" cy="1103033"/>
            </a:xfrm>
            <a:prstGeom prst="roundRect">
              <a:avLst>
                <a:gd name="adj" fmla="val 5810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231955" y="190753"/>
            <a:ext cx="88111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2400" dirty="0"/>
              <a:t>當備份任務運行中，無法知道當下正在傳送哪個檔案與傳輸速度</a:t>
            </a:r>
          </a:p>
        </p:txBody>
      </p:sp>
      <p:sp>
        <p:nvSpPr>
          <p:cNvPr id="149" name="Google Shape;149;p17"/>
          <p:cNvSpPr txBox="1">
            <a:spLocks noGrp="1"/>
          </p:cNvSpPr>
          <p:nvPr>
            <p:ph type="body" idx="4294967295"/>
          </p:nvPr>
        </p:nvSpPr>
        <p:spPr>
          <a:xfrm>
            <a:off x="437023" y="1200179"/>
            <a:ext cx="8243053" cy="7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任務運行中，當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提供的預估剩餘時間為天文數字時，雖然過一段時間後恢復正常了，但當下看到還是相當驚恐，不清楚目前正在傳送哪個檔案、此檔案大小、傳輸速率等資訊。</a:t>
            </a:r>
            <a:endParaRPr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437023" y="957091"/>
            <a:ext cx="5334726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IT人員希望對當下資料備份的狀況 掌握度更高</a:t>
            </a:r>
            <a:endParaRPr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2497549" y="1974324"/>
            <a:ext cx="2850009" cy="3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HBS3 執行報告</a:t>
            </a:r>
            <a:endParaRPr dirty="0"/>
          </a:p>
        </p:txBody>
      </p:sp>
      <p:pic>
        <p:nvPicPr>
          <p:cNvPr id="18" name="Google Shape;78;p15">
            <a:extLst>
              <a:ext uri="{FF2B5EF4-FFF2-40B4-BE49-F238E27FC236}">
                <a16:creationId xmlns:a16="http://schemas.microsoft.com/office/drawing/2014/main" id="{CE125653-11C7-41A4-9100-6F80B0F927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980" y="2871053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9;p15">
            <a:extLst>
              <a:ext uri="{FF2B5EF4-FFF2-40B4-BE49-F238E27FC236}">
                <a16:creationId xmlns:a16="http://schemas.microsoft.com/office/drawing/2014/main" id="{0F05C627-9946-4568-BA0C-EB8FBB2A34FD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056480" y="2807089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Google Shape;81;p15">
            <a:extLst>
              <a:ext uri="{FF2B5EF4-FFF2-40B4-BE49-F238E27FC236}">
                <a16:creationId xmlns:a16="http://schemas.microsoft.com/office/drawing/2014/main" id="{7D0859B2-C71A-489A-A424-B29EEA7227ED}"/>
              </a:ext>
            </a:extLst>
          </p:cNvPr>
          <p:cNvCxnSpPr>
            <a:cxnSpLocks/>
          </p:cNvCxnSpPr>
          <p:nvPr/>
        </p:nvCxnSpPr>
        <p:spPr>
          <a:xfrm>
            <a:off x="2783696" y="3562906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82;p15">
            <a:extLst>
              <a:ext uri="{FF2B5EF4-FFF2-40B4-BE49-F238E27FC236}">
                <a16:creationId xmlns:a16="http://schemas.microsoft.com/office/drawing/2014/main" id="{CAC3B82E-844F-4647-9554-26437A9B9051}"/>
              </a:ext>
            </a:extLst>
          </p:cNvPr>
          <p:cNvSpPr txBox="1"/>
          <p:nvPr/>
        </p:nvSpPr>
        <p:spPr>
          <a:xfrm>
            <a:off x="1495446" y="3843874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本地端NAS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83;p15">
            <a:extLst>
              <a:ext uri="{FF2B5EF4-FFF2-40B4-BE49-F238E27FC236}">
                <a16:creationId xmlns:a16="http://schemas.microsoft.com/office/drawing/2014/main" id="{E88FC7DA-4EA8-49F3-9E6A-830EB57B7C39}"/>
              </a:ext>
            </a:extLst>
          </p:cNvPr>
          <p:cNvSpPr txBox="1"/>
          <p:nvPr/>
        </p:nvSpPr>
        <p:spPr>
          <a:xfrm>
            <a:off x="6635549" y="3839981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遠端NAS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D45DFD1A-1CCC-46EA-9373-7DBD678ADA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676" y="3224571"/>
            <a:ext cx="2822558" cy="642000"/>
          </a:xfrm>
          <a:prstGeom prst="rect">
            <a:avLst/>
          </a:prstGeom>
        </p:spPr>
      </p:pic>
      <p:pic>
        <p:nvPicPr>
          <p:cNvPr id="28" name="Google Shape;79;p15">
            <a:extLst>
              <a:ext uri="{FF2B5EF4-FFF2-40B4-BE49-F238E27FC236}">
                <a16:creationId xmlns:a16="http://schemas.microsoft.com/office/drawing/2014/main" id="{64CC57C4-EC89-4DAC-B0CE-FBEA3BCA19C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662397" y="2892691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157;p17">
            <a:extLst>
              <a:ext uri="{FF2B5EF4-FFF2-40B4-BE49-F238E27FC236}">
                <a16:creationId xmlns:a16="http://schemas.microsoft.com/office/drawing/2014/main" id="{C61FE8C2-E222-4D16-B83A-FA4785185B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2196" y="2984580"/>
            <a:ext cx="632300" cy="6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63;p17">
            <a:extLst>
              <a:ext uri="{FF2B5EF4-FFF2-40B4-BE49-F238E27FC236}">
                <a16:creationId xmlns:a16="http://schemas.microsoft.com/office/drawing/2014/main" id="{1011424E-F3E3-4075-813D-BA75BBF17F72}"/>
              </a:ext>
            </a:extLst>
          </p:cNvPr>
          <p:cNvSpPr txBox="1"/>
          <p:nvPr/>
        </p:nvSpPr>
        <p:spPr>
          <a:xfrm>
            <a:off x="2872196" y="4000320"/>
            <a:ext cx="2046066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dirty="0"/>
              <a:t>460GB的檔案大小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dirty="0"/>
              <a:t>要傳輸103天?! 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dirty="0"/>
              <a:t>現在到底在傳哪個檔案?</a:t>
            </a:r>
            <a:endParaRPr sz="1300" dirty="0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8E1677FB-CA5E-4275-99C1-EBDE4D9999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241"/>
          <a:stretch/>
        </p:blipFill>
        <p:spPr>
          <a:xfrm>
            <a:off x="4701859" y="3750218"/>
            <a:ext cx="1111374" cy="1389358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466883B6-D062-4E3D-89F3-13421B511FC5}"/>
              </a:ext>
            </a:extLst>
          </p:cNvPr>
          <p:cNvSpPr txBox="1"/>
          <p:nvPr/>
        </p:nvSpPr>
        <p:spPr>
          <a:xfrm>
            <a:off x="2472548" y="2401026"/>
            <a:ext cx="285000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剩餘時間為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103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天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15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小時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58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分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秒</a:t>
            </a:r>
          </a:p>
          <a:p>
            <a:pPr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檔案總大小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460 GB</a:t>
            </a: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067F5E54-606D-446F-BF19-B944576EA8BE}"/>
              </a:ext>
            </a:extLst>
          </p:cNvPr>
          <p:cNvSpPr/>
          <p:nvPr/>
        </p:nvSpPr>
        <p:spPr>
          <a:xfrm>
            <a:off x="1455644" y="2615498"/>
            <a:ext cx="2480982" cy="628651"/>
          </a:xfrm>
          <a:prstGeom prst="roundRect">
            <a:avLst>
              <a:gd name="adj" fmla="val 9675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5B76C5A-A259-460C-B5AF-D4AD1C981636}"/>
              </a:ext>
            </a:extLst>
          </p:cNvPr>
          <p:cNvSpPr/>
          <p:nvPr/>
        </p:nvSpPr>
        <p:spPr>
          <a:xfrm>
            <a:off x="1277470" y="2682350"/>
            <a:ext cx="1973356" cy="481500"/>
          </a:xfrm>
          <a:prstGeom prst="roundRect">
            <a:avLst>
              <a:gd name="adj" fmla="val 12792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3C58055-06F9-4074-AE62-0C0E46188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4450" y="2171362"/>
            <a:ext cx="4548082" cy="2817495"/>
          </a:xfrm>
          <a:prstGeom prst="rect">
            <a:avLst/>
          </a:prstGeom>
        </p:spPr>
      </p:pic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311700" y="214052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/>
              <a:t>稽核單位定期抽檢 每個檔案備份結果都要有紀錄可循</a:t>
            </a:r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4294967295"/>
          </p:nvPr>
        </p:nvSpPr>
        <p:spPr>
          <a:xfrm>
            <a:off x="446087" y="1001374"/>
            <a:ext cx="8251825" cy="116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稽核單位定期抽檢，當發現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上有備份檔案異常的訊息時，會詢問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人員這些異常檔案是否都有紀錄下來，備份異常的原因為何。</a:t>
            </a:r>
            <a:endParaRPr lang="en-US" altLang="zh-TW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人員就需要去下載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 syslog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，再從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syslog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中一條條尋找後再給稽核人員答覆，耗費大量時間外，有時候還未必找得到。 </a:t>
            </a:r>
            <a:endParaRPr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1299858" y="2716431"/>
            <a:ext cx="156322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TW" sz="1600" b="1" dirty="0"/>
              <a:t>警告</a:t>
            </a:r>
            <a:r>
              <a:rPr lang="en-US" altLang="zh-TW" sz="1600" b="1" dirty="0"/>
              <a:t>/</a:t>
            </a:r>
            <a:r>
              <a:rPr lang="zh-TW" altLang="en-US" sz="1600" b="1" dirty="0"/>
              <a:t>錯誤 訊息</a:t>
            </a:r>
            <a:endParaRPr lang="zh-TW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body" idx="4294967295"/>
          </p:nvPr>
        </p:nvSpPr>
        <p:spPr>
          <a:xfrm>
            <a:off x="134470" y="2113990"/>
            <a:ext cx="4894729" cy="1550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900" dirty="0">
                <a:solidFill>
                  <a:schemeClr val="bg1"/>
                </a:solidFill>
              </a:rPr>
              <a:t>Meet HBS v14</a:t>
            </a:r>
            <a:endParaRPr sz="3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2BC354E-DA4C-4EBE-97EB-18A39205C7EE}"/>
              </a:ext>
            </a:extLst>
          </p:cNvPr>
          <p:cNvSpPr/>
          <p:nvPr/>
        </p:nvSpPr>
        <p:spPr>
          <a:xfrm>
            <a:off x="5933303" y="2322978"/>
            <a:ext cx="2143974" cy="2655843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6B77FAA8-AAF3-45C2-B1A8-70C6EA01EC63}"/>
              </a:ext>
            </a:extLst>
          </p:cNvPr>
          <p:cNvSpPr/>
          <p:nvPr/>
        </p:nvSpPr>
        <p:spPr>
          <a:xfrm>
            <a:off x="6524951" y="3987723"/>
            <a:ext cx="754628" cy="282598"/>
          </a:xfrm>
          <a:prstGeom prst="roundRect">
            <a:avLst/>
          </a:prstGeom>
          <a:solidFill>
            <a:srgbClr val="303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/>
                <a:ea typeface="微軟正黑體"/>
              </a:rPr>
              <a:t>任務在NAS間接續執行 幫助</a:t>
            </a:r>
            <a:r>
              <a:rPr lang="en-US" altLang="zh-TW" dirty="0">
                <a:latin typeface="微軟正黑體"/>
                <a:ea typeface="微軟正黑體"/>
              </a:rPr>
              <a:t>IT</a:t>
            </a:r>
            <a:r>
              <a:rPr lang="zh-TW" altLang="en-US" dirty="0">
                <a:latin typeface="微軟正黑體"/>
                <a:ea typeface="微軟正黑體"/>
              </a:rPr>
              <a:t>人員將備份流程自動化</a:t>
            </a:r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4294967295"/>
          </p:nvPr>
        </p:nvSpPr>
        <p:spPr>
          <a:xfrm>
            <a:off x="393595" y="999915"/>
            <a:ext cx="811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有了備份流程自動化，只要第一個任務排程啟動後，接續的任務就會自動執行，直到整個任務流程完成為止。自動化的流程，幫助</a:t>
            </a:r>
            <a:r>
              <a:rPr lang="en-US" altLang="zh-TW" sz="1400">
                <a:solidFill>
                  <a:schemeClr val="tx1"/>
                </a:solidFill>
                <a:latin typeface="微軟正黑體"/>
                <a:ea typeface="微軟正黑體"/>
              </a:rPr>
              <a:t>IT</a:t>
            </a:r>
            <a:r>
              <a:rPr lang="zh-TW" altLang="en-US" sz="1400">
                <a:solidFill>
                  <a:schemeClr val="tx1"/>
                </a:solidFill>
                <a:latin typeface="微軟正黑體"/>
                <a:ea typeface="微軟正黑體"/>
              </a:rPr>
              <a:t>人員輕鬆達到遷移大量資料。</a:t>
            </a:r>
            <a:endParaRPr sz="14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5B0F4996-C23E-424D-9E9B-2E64F9183FBD}"/>
              </a:ext>
            </a:extLst>
          </p:cNvPr>
          <p:cNvSpPr/>
          <p:nvPr/>
        </p:nvSpPr>
        <p:spPr>
          <a:xfrm>
            <a:off x="6025447" y="2060817"/>
            <a:ext cx="1962106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2C1E1510-9A78-44E9-AC46-1A55E600BC7A}"/>
              </a:ext>
            </a:extLst>
          </p:cNvPr>
          <p:cNvSpPr/>
          <p:nvPr/>
        </p:nvSpPr>
        <p:spPr>
          <a:xfrm>
            <a:off x="3019135" y="4028588"/>
            <a:ext cx="1065542" cy="68840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4D3E4AE0-CAF0-4B69-AF8E-7CD24075E3E8}"/>
              </a:ext>
            </a:extLst>
          </p:cNvPr>
          <p:cNvSpPr/>
          <p:nvPr/>
        </p:nvSpPr>
        <p:spPr>
          <a:xfrm>
            <a:off x="883568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9032C7F1-CC6D-454C-9AA5-9DD217D60486}"/>
              </a:ext>
            </a:extLst>
          </p:cNvPr>
          <p:cNvSpPr/>
          <p:nvPr/>
        </p:nvSpPr>
        <p:spPr>
          <a:xfrm>
            <a:off x="975712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6" name="Google Shape;110;p16">
            <a:extLst>
              <a:ext uri="{FF2B5EF4-FFF2-40B4-BE49-F238E27FC236}">
                <a16:creationId xmlns:a16="http://schemas.microsoft.com/office/drawing/2014/main" id="{0CD76C42-9D8F-4DC3-AAD7-C6C946128095}"/>
              </a:ext>
            </a:extLst>
          </p:cNvPr>
          <p:cNvGrpSpPr/>
          <p:nvPr/>
        </p:nvGrpSpPr>
        <p:grpSpPr>
          <a:xfrm>
            <a:off x="2412029" y="4020957"/>
            <a:ext cx="549667" cy="535063"/>
            <a:chOff x="2484325" y="2694124"/>
            <a:chExt cx="549667" cy="535063"/>
          </a:xfrm>
        </p:grpSpPr>
        <p:pic>
          <p:nvPicPr>
            <p:cNvPr id="100" name="Google Shape;111;p16">
              <a:extLst>
                <a:ext uri="{FF2B5EF4-FFF2-40B4-BE49-F238E27FC236}">
                  <a16:creationId xmlns:a16="http://schemas.microsoft.com/office/drawing/2014/main" id="{9872E175-4006-4B7D-B148-47FBCB4BB1F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12;p16">
              <a:extLst>
                <a:ext uri="{FF2B5EF4-FFF2-40B4-BE49-F238E27FC236}">
                  <a16:creationId xmlns:a16="http://schemas.microsoft.com/office/drawing/2014/main" id="{1AD00A2D-129B-4B2A-B7FB-428711CCA5F8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114;p16">
            <a:extLst>
              <a:ext uri="{FF2B5EF4-FFF2-40B4-BE49-F238E27FC236}">
                <a16:creationId xmlns:a16="http://schemas.microsoft.com/office/drawing/2014/main" id="{71F2643F-5225-4FE6-8853-7DA31917C399}"/>
              </a:ext>
            </a:extLst>
          </p:cNvPr>
          <p:cNvSpPr txBox="1"/>
          <p:nvPr/>
        </p:nvSpPr>
        <p:spPr>
          <a:xfrm>
            <a:off x="2419524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" name="Google Shape;115;p16">
            <a:extLst>
              <a:ext uri="{FF2B5EF4-FFF2-40B4-BE49-F238E27FC236}">
                <a16:creationId xmlns:a16="http://schemas.microsoft.com/office/drawing/2014/main" id="{0F8A2131-7593-4FA8-8846-ACB6B0231286}"/>
              </a:ext>
            </a:extLst>
          </p:cNvPr>
          <p:cNvCxnSpPr/>
          <p:nvPr/>
        </p:nvCxnSpPr>
        <p:spPr>
          <a:xfrm>
            <a:off x="1694804" y="4345708"/>
            <a:ext cx="757200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116;p16">
            <a:extLst>
              <a:ext uri="{FF2B5EF4-FFF2-40B4-BE49-F238E27FC236}">
                <a16:creationId xmlns:a16="http://schemas.microsoft.com/office/drawing/2014/main" id="{54403026-868F-4AC6-94F1-467FF8AB28FA}"/>
              </a:ext>
            </a:extLst>
          </p:cNvPr>
          <p:cNvSpPr txBox="1"/>
          <p:nvPr/>
        </p:nvSpPr>
        <p:spPr>
          <a:xfrm>
            <a:off x="1659341" y="4044083"/>
            <a:ext cx="797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Qudedup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Google Shape;117;p16">
            <a:extLst>
              <a:ext uri="{FF2B5EF4-FFF2-40B4-BE49-F238E27FC236}">
                <a16:creationId xmlns:a16="http://schemas.microsoft.com/office/drawing/2014/main" id="{6871C064-3764-48CE-8AD6-3541A586F7E1}"/>
              </a:ext>
            </a:extLst>
          </p:cNvPr>
          <p:cNvGrpSpPr/>
          <p:nvPr/>
        </p:nvGrpSpPr>
        <p:grpSpPr>
          <a:xfrm>
            <a:off x="4176929" y="3894967"/>
            <a:ext cx="549667" cy="535063"/>
            <a:chOff x="2580746" y="2694124"/>
            <a:chExt cx="549667" cy="535063"/>
          </a:xfrm>
        </p:grpSpPr>
        <p:pic>
          <p:nvPicPr>
            <p:cNvPr id="98" name="Google Shape;118;p16">
              <a:extLst>
                <a:ext uri="{FF2B5EF4-FFF2-40B4-BE49-F238E27FC236}">
                  <a16:creationId xmlns:a16="http://schemas.microsoft.com/office/drawing/2014/main" id="{CD4BF209-0250-40B5-B594-1BE6E4494BE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80746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119;p16">
              <a:extLst>
                <a:ext uri="{FF2B5EF4-FFF2-40B4-BE49-F238E27FC236}">
                  <a16:creationId xmlns:a16="http://schemas.microsoft.com/office/drawing/2014/main" id="{F32652C0-CF44-47D8-A203-9D68D2D07322}"/>
                </a:ext>
              </a:extLst>
            </p:cNvPr>
            <p:cNvSpPr txBox="1"/>
            <p:nvPr/>
          </p:nvSpPr>
          <p:spPr>
            <a:xfrm>
              <a:off x="2601813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120;p16">
            <a:extLst>
              <a:ext uri="{FF2B5EF4-FFF2-40B4-BE49-F238E27FC236}">
                <a16:creationId xmlns:a16="http://schemas.microsoft.com/office/drawing/2014/main" id="{E49AB430-E430-406C-8DEF-E06689AB0983}"/>
              </a:ext>
            </a:extLst>
          </p:cNvPr>
          <p:cNvSpPr txBox="1"/>
          <p:nvPr/>
        </p:nvSpPr>
        <p:spPr>
          <a:xfrm>
            <a:off x="4169862" y="4246818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27;p16">
            <a:extLst>
              <a:ext uri="{FF2B5EF4-FFF2-40B4-BE49-F238E27FC236}">
                <a16:creationId xmlns:a16="http://schemas.microsoft.com/office/drawing/2014/main" id="{958F9135-ECED-43EF-90C7-18AF828E70A6}"/>
              </a:ext>
            </a:extLst>
          </p:cNvPr>
          <p:cNvSpPr txBox="1"/>
          <p:nvPr/>
        </p:nvSpPr>
        <p:spPr>
          <a:xfrm>
            <a:off x="6504952" y="3976073"/>
            <a:ext cx="797400" cy="12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自</a:t>
            </a:r>
            <a:r>
              <a:rPr lang="zh-TW"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動還原</a:t>
            </a:r>
            <a:endParaRPr sz="12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142;p16">
            <a:extLst>
              <a:ext uri="{FF2B5EF4-FFF2-40B4-BE49-F238E27FC236}">
                <a16:creationId xmlns:a16="http://schemas.microsoft.com/office/drawing/2014/main" id="{F84B13E2-2A71-48F4-B748-CD86890BA85F}"/>
              </a:ext>
            </a:extLst>
          </p:cNvPr>
          <p:cNvSpPr txBox="1"/>
          <p:nvPr/>
        </p:nvSpPr>
        <p:spPr>
          <a:xfrm>
            <a:off x="2833835" y="4116968"/>
            <a:ext cx="1156960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  <a:latin typeface="微軟正黑體"/>
                <a:ea typeface="微軟正黑體"/>
              </a:rPr>
              <a:t>接續執行</a:t>
            </a:r>
            <a:endParaRPr lang="zh-TW">
              <a:solidFill>
                <a:srgbClr val="3030F8"/>
              </a:solidFill>
              <a:latin typeface="微軟正黑體"/>
              <a:ea typeface="微軟正黑體"/>
            </a:endParaRPr>
          </a:p>
          <a:p>
            <a:r>
              <a:rPr lang="zh-TW" altLang="en-US">
                <a:solidFill>
                  <a:srgbClr val="3030F8"/>
                </a:solidFill>
                <a:latin typeface="微軟正黑體"/>
                <a:ea typeface="微軟正黑體"/>
              </a:rPr>
              <a:t>同步任務</a:t>
            </a:r>
          </a:p>
        </p:txBody>
      </p:sp>
      <p:pic>
        <p:nvPicPr>
          <p:cNvPr id="67" name="Google Shape;78;p15">
            <a:extLst>
              <a:ext uri="{FF2B5EF4-FFF2-40B4-BE49-F238E27FC236}">
                <a16:creationId xmlns:a16="http://schemas.microsoft.com/office/drawing/2014/main" id="{DBFBA09B-4B7A-47AC-B570-A27FC2D6A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672" y="1824726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79;p15">
            <a:extLst>
              <a:ext uri="{FF2B5EF4-FFF2-40B4-BE49-F238E27FC236}">
                <a16:creationId xmlns:a16="http://schemas.microsoft.com/office/drawing/2014/main" id="{81E45BE5-EAF2-477B-AB7D-04D48F9EA31F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1028172" y="1760762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9" name="Google Shape;81;p15">
            <a:extLst>
              <a:ext uri="{FF2B5EF4-FFF2-40B4-BE49-F238E27FC236}">
                <a16:creationId xmlns:a16="http://schemas.microsoft.com/office/drawing/2014/main" id="{143DA420-7EE7-404F-8FC2-2DB5B8B279C3}"/>
              </a:ext>
            </a:extLst>
          </p:cNvPr>
          <p:cNvCxnSpPr>
            <a:cxnSpLocks/>
          </p:cNvCxnSpPr>
          <p:nvPr/>
        </p:nvCxnSpPr>
        <p:spPr>
          <a:xfrm>
            <a:off x="2755388" y="2516579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" name="Google Shape;82;p15">
            <a:extLst>
              <a:ext uri="{FF2B5EF4-FFF2-40B4-BE49-F238E27FC236}">
                <a16:creationId xmlns:a16="http://schemas.microsoft.com/office/drawing/2014/main" id="{915CB7FD-9E93-426D-8C33-C6693D900177}"/>
              </a:ext>
            </a:extLst>
          </p:cNvPr>
          <p:cNvSpPr txBox="1"/>
          <p:nvPr/>
        </p:nvSpPr>
        <p:spPr>
          <a:xfrm>
            <a:off x="1467138" y="2797547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本地端NAS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3;p15">
            <a:extLst>
              <a:ext uri="{FF2B5EF4-FFF2-40B4-BE49-F238E27FC236}">
                <a16:creationId xmlns:a16="http://schemas.microsoft.com/office/drawing/2014/main" id="{E607A868-48FF-4A55-AE96-312EDFDBBF4F}"/>
              </a:ext>
            </a:extLst>
          </p:cNvPr>
          <p:cNvSpPr txBox="1"/>
          <p:nvPr/>
        </p:nvSpPr>
        <p:spPr>
          <a:xfrm>
            <a:off x="6038671" y="2793654"/>
            <a:ext cx="1948882" cy="3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遠端NAS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54B4F9D2-F1E8-46F4-BF5C-9D11DF2AAC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368" y="2178244"/>
            <a:ext cx="2822558" cy="642000"/>
          </a:xfrm>
          <a:prstGeom prst="rect">
            <a:avLst/>
          </a:prstGeom>
        </p:spPr>
      </p:pic>
      <p:pic>
        <p:nvPicPr>
          <p:cNvPr id="75" name="Google Shape;79;p15">
            <a:extLst>
              <a:ext uri="{FF2B5EF4-FFF2-40B4-BE49-F238E27FC236}">
                <a16:creationId xmlns:a16="http://schemas.microsoft.com/office/drawing/2014/main" id="{146A4292-755D-445B-B3CC-9E863D8708A6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634089" y="1846364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2A09B3BC-A887-4FCE-9029-F2589EC09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9817" y="1906845"/>
            <a:ext cx="1584612" cy="1017683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C6FD0290-7EB5-4049-A27C-77EA6A8D87EE}"/>
              </a:ext>
            </a:extLst>
          </p:cNvPr>
          <p:cNvSpPr txBox="1"/>
          <p:nvPr/>
        </p:nvSpPr>
        <p:spPr>
          <a:xfrm>
            <a:off x="3738834" y="2362690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88A953E2-1470-43C0-BDC6-8E1E649E9163}"/>
              </a:ext>
            </a:extLst>
          </p:cNvPr>
          <p:cNvSpPr txBox="1"/>
          <p:nvPr/>
        </p:nvSpPr>
        <p:spPr>
          <a:xfrm>
            <a:off x="1159269" y="3212549"/>
            <a:ext cx="1641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在本地端創建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Qudedup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備份任務與設定排程</a:t>
            </a: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A0ACB3C-A1B1-4FD8-A46D-8539C8D0B518}"/>
              </a:ext>
            </a:extLst>
          </p:cNvPr>
          <p:cNvSpPr txBox="1"/>
          <p:nvPr/>
        </p:nvSpPr>
        <p:spPr>
          <a:xfrm>
            <a:off x="3231636" y="3212549"/>
            <a:ext cx="248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完成後於本地端再建立單向同步任務，並設定接續執行的排程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4289F0EA-A110-45C9-90C2-669F9A930EB0}"/>
              </a:ext>
            </a:extLst>
          </p:cNvPr>
          <p:cNvSpPr txBox="1"/>
          <p:nvPr/>
        </p:nvSpPr>
        <p:spPr>
          <a:xfrm>
            <a:off x="6138878" y="3212549"/>
            <a:ext cx="1938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當遠端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NAS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完成接收，</a:t>
            </a:r>
            <a:r>
              <a:rPr lang="zh-TW" altLang="en-US" sz="1200" b="1">
                <a:solidFill>
                  <a:srgbClr val="3030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自動啟動還原任務，將資料原回到遠端</a:t>
            </a:r>
            <a:r>
              <a:rPr lang="en-US" altLang="zh-TW" sz="1200" b="1">
                <a:solidFill>
                  <a:srgbClr val="3030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NAS</a:t>
            </a:r>
            <a:r>
              <a:rPr lang="zh-TW" altLang="en-US" sz="1200" b="1">
                <a:solidFill>
                  <a:srgbClr val="3030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上</a:t>
            </a:r>
          </a:p>
        </p:txBody>
      </p:sp>
      <p:grpSp>
        <p:nvGrpSpPr>
          <p:cNvPr id="86" name="Google Shape;110;p16">
            <a:extLst>
              <a:ext uri="{FF2B5EF4-FFF2-40B4-BE49-F238E27FC236}">
                <a16:creationId xmlns:a16="http://schemas.microsoft.com/office/drawing/2014/main" id="{5B5F45A5-9103-4301-B15B-8263ACF11239}"/>
              </a:ext>
            </a:extLst>
          </p:cNvPr>
          <p:cNvGrpSpPr/>
          <p:nvPr/>
        </p:nvGrpSpPr>
        <p:grpSpPr>
          <a:xfrm>
            <a:off x="6038671" y="4020957"/>
            <a:ext cx="549667" cy="535063"/>
            <a:chOff x="2484325" y="2694124"/>
            <a:chExt cx="549667" cy="535063"/>
          </a:xfrm>
        </p:grpSpPr>
        <p:pic>
          <p:nvPicPr>
            <p:cNvPr id="90" name="Google Shape;111;p16">
              <a:extLst>
                <a:ext uri="{FF2B5EF4-FFF2-40B4-BE49-F238E27FC236}">
                  <a16:creationId xmlns:a16="http://schemas.microsoft.com/office/drawing/2014/main" id="{ED97D949-B151-47C4-8F8B-5B8B82FAF10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112;p16">
              <a:extLst>
                <a:ext uri="{FF2B5EF4-FFF2-40B4-BE49-F238E27FC236}">
                  <a16:creationId xmlns:a16="http://schemas.microsoft.com/office/drawing/2014/main" id="{EB19C4A5-F8D8-41B1-9130-E1167DD7C3D0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Calibri"/>
                  <a:ea typeface="Calibri"/>
                  <a:cs typeface="Calibri"/>
                  <a:sym typeface="Calibri"/>
                </a:rPr>
                <a:t>.qdff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114;p16">
            <a:extLst>
              <a:ext uri="{FF2B5EF4-FFF2-40B4-BE49-F238E27FC236}">
                <a16:creationId xmlns:a16="http://schemas.microsoft.com/office/drawing/2014/main" id="{C7663BAD-F49C-4AAD-9E06-1AF57938799A}"/>
              </a:ext>
            </a:extLst>
          </p:cNvPr>
          <p:cNvSpPr txBox="1"/>
          <p:nvPr/>
        </p:nvSpPr>
        <p:spPr>
          <a:xfrm>
            <a:off x="6046166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20G</a:t>
            </a:r>
            <a:endParaRPr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" name="Google Shape;115;p16">
            <a:extLst>
              <a:ext uri="{FF2B5EF4-FFF2-40B4-BE49-F238E27FC236}">
                <a16:creationId xmlns:a16="http://schemas.microsoft.com/office/drawing/2014/main" id="{589BB75A-4DF9-4D08-A504-44F0487CDE94}"/>
              </a:ext>
            </a:extLst>
          </p:cNvPr>
          <p:cNvCxnSpPr>
            <a:cxnSpLocks/>
          </p:cNvCxnSpPr>
          <p:nvPr/>
        </p:nvCxnSpPr>
        <p:spPr>
          <a:xfrm>
            <a:off x="6509143" y="4359156"/>
            <a:ext cx="82286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" name="箭號: 向右 101">
            <a:extLst>
              <a:ext uri="{FF2B5EF4-FFF2-40B4-BE49-F238E27FC236}">
                <a16:creationId xmlns:a16="http://schemas.microsoft.com/office/drawing/2014/main" id="{246FB72E-D6A3-482A-9433-5792E316525E}"/>
              </a:ext>
            </a:extLst>
          </p:cNvPr>
          <p:cNvSpPr/>
          <p:nvPr/>
        </p:nvSpPr>
        <p:spPr>
          <a:xfrm>
            <a:off x="4831259" y="4028588"/>
            <a:ext cx="1065542" cy="68840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Google Shape;142;p16">
            <a:extLst>
              <a:ext uri="{FF2B5EF4-FFF2-40B4-BE49-F238E27FC236}">
                <a16:creationId xmlns:a16="http://schemas.microsoft.com/office/drawing/2014/main" id="{7886B34B-921C-4392-8A60-BE74B06FFD4B}"/>
              </a:ext>
            </a:extLst>
          </p:cNvPr>
          <p:cNvSpPr txBox="1"/>
          <p:nvPr/>
        </p:nvSpPr>
        <p:spPr>
          <a:xfrm>
            <a:off x="4659250" y="4116968"/>
            <a:ext cx="1156960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3030F8"/>
                </a:solidFill>
                <a:latin typeface="微軟正黑體"/>
                <a:ea typeface="微軟正黑體"/>
              </a:rPr>
              <a:t>接續執行</a:t>
            </a:r>
            <a:endParaRPr lang="zh-TW">
              <a:solidFill>
                <a:srgbClr val="3030F8"/>
              </a:solidFill>
              <a:latin typeface="微軟正黑體"/>
              <a:ea typeface="微軟正黑體"/>
            </a:endParaRPr>
          </a:p>
          <a:p>
            <a:r>
              <a:rPr lang="zh-TW" altLang="en-US">
                <a:solidFill>
                  <a:srgbClr val="3030F8"/>
                </a:solidFill>
                <a:latin typeface="微軟正黑體"/>
                <a:ea typeface="微軟正黑體"/>
              </a:rPr>
              <a:t>還原任務</a:t>
            </a:r>
          </a:p>
        </p:txBody>
      </p:sp>
      <p:grpSp>
        <p:nvGrpSpPr>
          <p:cNvPr id="66" name="Google Shape;129;p16">
            <a:extLst>
              <a:ext uri="{FF2B5EF4-FFF2-40B4-BE49-F238E27FC236}">
                <a16:creationId xmlns:a16="http://schemas.microsoft.com/office/drawing/2014/main" id="{4666FCF5-7CF7-4B3E-852F-5E76E043812A}"/>
              </a:ext>
            </a:extLst>
          </p:cNvPr>
          <p:cNvGrpSpPr/>
          <p:nvPr/>
        </p:nvGrpSpPr>
        <p:grpSpPr>
          <a:xfrm>
            <a:off x="975712" y="3196783"/>
            <a:ext cx="354151" cy="366300"/>
            <a:chOff x="3291424" y="3837500"/>
            <a:chExt cx="354151" cy="366300"/>
          </a:xfrm>
        </p:grpSpPr>
        <p:pic>
          <p:nvPicPr>
            <p:cNvPr id="72" name="Google Shape;130;p16">
              <a:extLst>
                <a:ext uri="{FF2B5EF4-FFF2-40B4-BE49-F238E27FC236}">
                  <a16:creationId xmlns:a16="http://schemas.microsoft.com/office/drawing/2014/main" id="{02829E2C-50FD-4675-9A90-7F01D1BB482F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131;p16">
              <a:extLst>
                <a:ext uri="{FF2B5EF4-FFF2-40B4-BE49-F238E27FC236}">
                  <a16:creationId xmlns:a16="http://schemas.microsoft.com/office/drawing/2014/main" id="{26B04AB0-765F-4E8F-9B5E-6C5C1EB0B34E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132;p16">
            <a:extLst>
              <a:ext uri="{FF2B5EF4-FFF2-40B4-BE49-F238E27FC236}">
                <a16:creationId xmlns:a16="http://schemas.microsoft.com/office/drawing/2014/main" id="{1CA8CEA9-CF7F-406E-BCF5-73E7C0DDCD91}"/>
              </a:ext>
            </a:extLst>
          </p:cNvPr>
          <p:cNvGrpSpPr/>
          <p:nvPr/>
        </p:nvGrpSpPr>
        <p:grpSpPr>
          <a:xfrm>
            <a:off x="3030292" y="3190685"/>
            <a:ext cx="354151" cy="366300"/>
            <a:chOff x="3291424" y="3837500"/>
            <a:chExt cx="354151" cy="366300"/>
          </a:xfrm>
        </p:grpSpPr>
        <p:pic>
          <p:nvPicPr>
            <p:cNvPr id="82" name="Google Shape;133;p16">
              <a:extLst>
                <a:ext uri="{FF2B5EF4-FFF2-40B4-BE49-F238E27FC236}">
                  <a16:creationId xmlns:a16="http://schemas.microsoft.com/office/drawing/2014/main" id="{093C58C2-9514-4D89-945D-768C959DA2BE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34;p16">
              <a:extLst>
                <a:ext uri="{FF2B5EF4-FFF2-40B4-BE49-F238E27FC236}">
                  <a16:creationId xmlns:a16="http://schemas.microsoft.com/office/drawing/2014/main" id="{EE20FCF0-1FA0-4318-BB61-6696CB2D5F05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32;p16">
            <a:extLst>
              <a:ext uri="{FF2B5EF4-FFF2-40B4-BE49-F238E27FC236}">
                <a16:creationId xmlns:a16="http://schemas.microsoft.com/office/drawing/2014/main" id="{359CF883-01DA-453B-8438-80A53E64ABE6}"/>
              </a:ext>
            </a:extLst>
          </p:cNvPr>
          <p:cNvGrpSpPr/>
          <p:nvPr/>
        </p:nvGrpSpPr>
        <p:grpSpPr>
          <a:xfrm>
            <a:off x="5977178" y="3190685"/>
            <a:ext cx="354151" cy="366300"/>
            <a:chOff x="3291424" y="3837500"/>
            <a:chExt cx="354151" cy="366300"/>
          </a:xfrm>
        </p:grpSpPr>
        <p:pic>
          <p:nvPicPr>
            <p:cNvPr id="106" name="Google Shape;133;p16">
              <a:extLst>
                <a:ext uri="{FF2B5EF4-FFF2-40B4-BE49-F238E27FC236}">
                  <a16:creationId xmlns:a16="http://schemas.microsoft.com/office/drawing/2014/main" id="{359C1BE9-B111-4243-AB74-03DC40397E3D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34;p16">
              <a:extLst>
                <a:ext uri="{FF2B5EF4-FFF2-40B4-BE49-F238E27FC236}">
                  <a16:creationId xmlns:a16="http://schemas.microsoft.com/office/drawing/2014/main" id="{AA836971-0118-4D5F-BA47-3E753E59F0CD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" name="Google Shape;108;p16">
            <a:extLst>
              <a:ext uri="{FF2B5EF4-FFF2-40B4-BE49-F238E27FC236}">
                <a16:creationId xmlns:a16="http://schemas.microsoft.com/office/drawing/2014/main" id="{792F9F67-5260-45E8-8D13-E2FEDA2B590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2139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13;p16">
            <a:extLst>
              <a:ext uri="{FF2B5EF4-FFF2-40B4-BE49-F238E27FC236}">
                <a16:creationId xmlns:a16="http://schemas.microsoft.com/office/drawing/2014/main" id="{DDF5A4D6-71C4-4916-8D84-67038E4274C0}"/>
              </a:ext>
            </a:extLst>
          </p:cNvPr>
          <p:cNvSpPr txBox="1"/>
          <p:nvPr/>
        </p:nvSpPr>
        <p:spPr>
          <a:xfrm>
            <a:off x="7365271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800G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08;p16">
            <a:extLst>
              <a:ext uri="{FF2B5EF4-FFF2-40B4-BE49-F238E27FC236}">
                <a16:creationId xmlns:a16="http://schemas.microsoft.com/office/drawing/2014/main" id="{811E9234-A033-415C-BC6C-17FE5E80FC7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662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3;p16">
            <a:extLst>
              <a:ext uri="{FF2B5EF4-FFF2-40B4-BE49-F238E27FC236}">
                <a16:creationId xmlns:a16="http://schemas.microsoft.com/office/drawing/2014/main" id="{50E45D5E-AB50-4D32-AEA1-1060D74F25EF}"/>
              </a:ext>
            </a:extLst>
          </p:cNvPr>
          <p:cNvSpPr txBox="1"/>
          <p:nvPr/>
        </p:nvSpPr>
        <p:spPr>
          <a:xfrm>
            <a:off x="1003794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800G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形 51">
            <a:extLst>
              <a:ext uri="{FF2B5EF4-FFF2-40B4-BE49-F238E27FC236}">
                <a16:creationId xmlns:a16="http://schemas.microsoft.com/office/drawing/2014/main" id="{06DF06D2-1989-44BF-80ED-48ACE780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70" t="19778" r="9054"/>
          <a:stretch/>
        </p:blipFill>
        <p:spPr>
          <a:xfrm>
            <a:off x="5537719" y="2043053"/>
            <a:ext cx="3606281" cy="2108246"/>
          </a:xfrm>
          <a:prstGeom prst="rect">
            <a:avLst/>
          </a:prstGeom>
        </p:spPr>
      </p:pic>
      <p:pic>
        <p:nvPicPr>
          <p:cNvPr id="226" name="圖形 225">
            <a:extLst>
              <a:ext uri="{FF2B5EF4-FFF2-40B4-BE49-F238E27FC236}">
                <a16:creationId xmlns:a16="http://schemas.microsoft.com/office/drawing/2014/main" id="{6CE2CFF5-CC34-41AF-A779-DDAC73703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69" t="19778"/>
          <a:stretch/>
        </p:blipFill>
        <p:spPr>
          <a:xfrm>
            <a:off x="0" y="2105647"/>
            <a:ext cx="4123173" cy="2108246"/>
          </a:xfrm>
          <a:prstGeom prst="rect">
            <a:avLst/>
          </a:prstGeom>
        </p:spPr>
      </p:pic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任務接續執行 將HBS 3任務隨心所欲的串接</a:t>
            </a:r>
            <a:endParaRPr/>
          </a:p>
        </p:txBody>
      </p:sp>
      <p:grpSp>
        <p:nvGrpSpPr>
          <p:cNvPr id="225" name="群組 224">
            <a:extLst>
              <a:ext uri="{FF2B5EF4-FFF2-40B4-BE49-F238E27FC236}">
                <a16:creationId xmlns:a16="http://schemas.microsoft.com/office/drawing/2014/main" id="{19BA88D4-4379-433A-A1DB-C3FD99FCD494}"/>
              </a:ext>
            </a:extLst>
          </p:cNvPr>
          <p:cNvGrpSpPr/>
          <p:nvPr/>
        </p:nvGrpSpPr>
        <p:grpSpPr>
          <a:xfrm>
            <a:off x="769744" y="1485634"/>
            <a:ext cx="8062556" cy="3140934"/>
            <a:chOff x="283971" y="1298280"/>
            <a:chExt cx="8793370" cy="3425638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CF2842D9-05DD-4308-8949-5AC8476065C1}"/>
                </a:ext>
              </a:extLst>
            </p:cNvPr>
            <p:cNvCxnSpPr/>
            <p:nvPr/>
          </p:nvCxnSpPr>
          <p:spPr>
            <a:xfrm>
              <a:off x="1401153" y="3076973"/>
              <a:ext cx="1244293" cy="0"/>
            </a:xfrm>
            <a:prstGeom prst="line">
              <a:avLst/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D80C3912-A139-440A-B79B-EA45519D7BF6}"/>
                </a:ext>
              </a:extLst>
            </p:cNvPr>
            <p:cNvCxnSpPr/>
            <p:nvPr/>
          </p:nvCxnSpPr>
          <p:spPr>
            <a:xfrm>
              <a:off x="5693349" y="3076973"/>
              <a:ext cx="1244293" cy="0"/>
            </a:xfrm>
            <a:prstGeom prst="line">
              <a:avLst/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07B3163-4446-4C9E-B99A-5B98A0B668CE}"/>
                </a:ext>
              </a:extLst>
            </p:cNvPr>
            <p:cNvGrpSpPr/>
            <p:nvPr/>
          </p:nvGrpSpPr>
          <p:grpSpPr>
            <a:xfrm>
              <a:off x="2933754" y="1553582"/>
              <a:ext cx="2485162" cy="486067"/>
              <a:chOff x="2120456" y="1042092"/>
              <a:chExt cx="2485162" cy="486067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2763C7DF-CCE2-459D-9C38-A4CC48565094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15" name="矩形: 圓角 14">
                  <a:extLst>
                    <a:ext uri="{FF2B5EF4-FFF2-40B4-BE49-F238E27FC236}">
                      <a16:creationId xmlns:a16="http://schemas.microsoft.com/office/drawing/2014/main" id="{1698BF63-5CDF-41AA-8611-A4F10B6D5102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: 圓角 15">
                  <a:extLst>
                    <a:ext uri="{FF2B5EF4-FFF2-40B4-BE49-F238E27FC236}">
                      <a16:creationId xmlns:a16="http://schemas.microsoft.com/office/drawing/2014/main" id="{DDCBF97A-5B4E-4ADF-890E-6FBEADBDD3AD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" name="Google Shape;160;p17">
                <a:extLst>
                  <a:ext uri="{FF2B5EF4-FFF2-40B4-BE49-F238E27FC236}">
                    <a16:creationId xmlns:a16="http://schemas.microsoft.com/office/drawing/2014/main" id="{B9437DE3-D257-49EB-B339-DA84C279EBEA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備份任務</a:t>
                </a: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6EF6D648-199D-4B09-8D95-9B9D4262FF40}"/>
                </a:ext>
              </a:extLst>
            </p:cNvPr>
            <p:cNvGrpSpPr/>
            <p:nvPr/>
          </p:nvGrpSpPr>
          <p:grpSpPr>
            <a:xfrm>
              <a:off x="2933754" y="2169788"/>
              <a:ext cx="2485162" cy="486067"/>
              <a:chOff x="2120456" y="1042092"/>
              <a:chExt cx="2485162" cy="486067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4AABEADC-E617-403F-926E-5EDD3D339A51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22" name="矩形: 圓角 21">
                  <a:extLst>
                    <a:ext uri="{FF2B5EF4-FFF2-40B4-BE49-F238E27FC236}">
                      <a16:creationId xmlns:a16="http://schemas.microsoft.com/office/drawing/2014/main" id="{6DF43069-4A39-4905-84FB-8D151AAC1907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矩形: 圓角 22">
                  <a:extLst>
                    <a:ext uri="{FF2B5EF4-FFF2-40B4-BE49-F238E27FC236}">
                      <a16:creationId xmlns:a16="http://schemas.microsoft.com/office/drawing/2014/main" id="{1A6339A5-FC82-42FE-ABB1-CDE2C1B804F0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" name="Google Shape;160;p17">
                <a:extLst>
                  <a:ext uri="{FF2B5EF4-FFF2-40B4-BE49-F238E27FC236}">
                    <a16:creationId xmlns:a16="http://schemas.microsoft.com/office/drawing/2014/main" id="{78639A0B-F086-442E-80A8-CEE8CAAE3C89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還原任務</a:t>
                </a: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4118189-8B3E-401E-B694-DC242575E97D}"/>
                </a:ext>
              </a:extLst>
            </p:cNvPr>
            <p:cNvGrpSpPr/>
            <p:nvPr/>
          </p:nvGrpSpPr>
          <p:grpSpPr>
            <a:xfrm>
              <a:off x="2933754" y="2785994"/>
              <a:ext cx="2485162" cy="486067"/>
              <a:chOff x="2120456" y="1042092"/>
              <a:chExt cx="2485162" cy="486067"/>
            </a:xfrm>
          </p:grpSpPr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F1FA8115-DF44-435C-94BA-681E7F37207E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7652FCAD-2E72-4E4E-BB6D-C3A7F8CC1D53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: 圓角 27">
                  <a:extLst>
                    <a:ext uri="{FF2B5EF4-FFF2-40B4-BE49-F238E27FC236}">
                      <a16:creationId xmlns:a16="http://schemas.microsoft.com/office/drawing/2014/main" id="{B2B6D41C-7765-4E0A-B77F-ADA35B819C02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" name="Google Shape;160;p17">
                <a:extLst>
                  <a:ext uri="{FF2B5EF4-FFF2-40B4-BE49-F238E27FC236}">
                    <a16:creationId xmlns:a16="http://schemas.microsoft.com/office/drawing/2014/main" id="{E925F882-8B4B-45F3-9411-F9BE21B553E2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單向同步任務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340F10CC-10A0-4D9D-BCBA-181A4F8D681E}"/>
                </a:ext>
              </a:extLst>
            </p:cNvPr>
            <p:cNvGrpSpPr/>
            <p:nvPr/>
          </p:nvGrpSpPr>
          <p:grpSpPr>
            <a:xfrm>
              <a:off x="2933754" y="3402200"/>
              <a:ext cx="2485162" cy="486067"/>
              <a:chOff x="2120456" y="1042092"/>
              <a:chExt cx="2485162" cy="486067"/>
            </a:xfrm>
          </p:grpSpPr>
          <p:grpSp>
            <p:nvGrpSpPr>
              <p:cNvPr id="30" name="群組 29">
                <a:extLst>
                  <a:ext uri="{FF2B5EF4-FFF2-40B4-BE49-F238E27FC236}">
                    <a16:creationId xmlns:a16="http://schemas.microsoft.com/office/drawing/2014/main" id="{30BF6327-BDE1-4524-9D91-750D06A52328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32" name="矩形: 圓角 31">
                  <a:extLst>
                    <a:ext uri="{FF2B5EF4-FFF2-40B4-BE49-F238E27FC236}">
                      <a16:creationId xmlns:a16="http://schemas.microsoft.com/office/drawing/2014/main" id="{86E1B12F-B2D4-48FC-839F-C16814C7E162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矩形: 圓角 32">
                  <a:extLst>
                    <a:ext uri="{FF2B5EF4-FFF2-40B4-BE49-F238E27FC236}">
                      <a16:creationId xmlns:a16="http://schemas.microsoft.com/office/drawing/2014/main" id="{FA1A65A1-E050-4269-B327-9CE93D35F17B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1" name="Google Shape;160;p17">
                <a:extLst>
                  <a:ext uri="{FF2B5EF4-FFF2-40B4-BE49-F238E27FC236}">
                    <a16:creationId xmlns:a16="http://schemas.microsoft.com/office/drawing/2014/main" id="{EA838E67-AAAB-4632-BE85-8FA0DA17C13C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雙向同步任務</a:t>
                </a:r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2816E1BE-8BF9-4ABD-8E79-6EEDA0C32B4E}"/>
                </a:ext>
              </a:extLst>
            </p:cNvPr>
            <p:cNvGrpSpPr/>
            <p:nvPr/>
          </p:nvGrpSpPr>
          <p:grpSpPr>
            <a:xfrm>
              <a:off x="2933754" y="4018405"/>
              <a:ext cx="2485162" cy="486067"/>
              <a:chOff x="2120456" y="1042092"/>
              <a:chExt cx="2485162" cy="486067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C7AE8689-F187-43D8-B05D-0DF9E069DF2F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368DC546-FD3B-491C-BAD6-FBC83F281480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8" name="矩形: 圓角 37">
                  <a:extLst>
                    <a:ext uri="{FF2B5EF4-FFF2-40B4-BE49-F238E27FC236}">
                      <a16:creationId xmlns:a16="http://schemas.microsoft.com/office/drawing/2014/main" id="{DB51197A-FB73-4035-8E0B-211BC4A0E619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6" name="Google Shape;160;p17">
                <a:extLst>
                  <a:ext uri="{FF2B5EF4-FFF2-40B4-BE49-F238E27FC236}">
                    <a16:creationId xmlns:a16="http://schemas.microsoft.com/office/drawing/2014/main" id="{100D77D0-79D9-4AC4-8956-9FD5F10CD3B7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主動式同步任務</a:t>
                </a:r>
              </a:p>
            </p:txBody>
          </p:sp>
        </p:grpSp>
        <p:pic>
          <p:nvPicPr>
            <p:cNvPr id="10" name="Google Shape;78;p15">
              <a:extLst>
                <a:ext uri="{FF2B5EF4-FFF2-40B4-BE49-F238E27FC236}">
                  <a16:creationId xmlns:a16="http://schemas.microsoft.com/office/drawing/2014/main" id="{8988F9E8-EA9B-4E3F-9821-D3A8AAACB63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3971" y="2260721"/>
              <a:ext cx="2047942" cy="1384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001382-ADBF-46C2-8B82-200174BCE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0636" y="2694622"/>
              <a:ext cx="3176705" cy="722552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383482E-0585-4CD1-9799-0FD8A98DB97C}"/>
                </a:ext>
              </a:extLst>
            </p:cNvPr>
            <p:cNvSpPr/>
            <p:nvPr/>
          </p:nvSpPr>
          <p:spPr>
            <a:xfrm>
              <a:off x="2690410" y="1298280"/>
              <a:ext cx="3002939" cy="3425638"/>
            </a:xfrm>
            <a:prstGeom prst="roundRect">
              <a:avLst>
                <a:gd name="adj" fmla="val 12558"/>
              </a:avLst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3" name="Google Shape;79;p15">
            <a:extLst>
              <a:ext uri="{FF2B5EF4-FFF2-40B4-BE49-F238E27FC236}">
                <a16:creationId xmlns:a16="http://schemas.microsoft.com/office/drawing/2014/main" id="{F862255C-EEA2-4C2B-9289-089DCE048D4D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7730082" y="2200266"/>
            <a:ext cx="699627" cy="699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79;p15">
            <a:extLst>
              <a:ext uri="{FF2B5EF4-FFF2-40B4-BE49-F238E27FC236}">
                <a16:creationId xmlns:a16="http://schemas.microsoft.com/office/drawing/2014/main" id="{BD196036-F7D9-4C7F-B167-BB7CB30666A2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30049" y="2025649"/>
            <a:ext cx="699627" cy="699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1066</Words>
  <Application>Microsoft Office PowerPoint</Application>
  <PresentationFormat>如螢幕大小 (16:9)</PresentationFormat>
  <Paragraphs>124</Paragraphs>
  <Slides>17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Microsoft JhengHei</vt:lpstr>
      <vt:lpstr>Microsoft JhengHei</vt:lpstr>
      <vt:lpstr>Arial</vt:lpstr>
      <vt:lpstr>Calibri</vt:lpstr>
      <vt:lpstr>Simple Light</vt:lpstr>
      <vt:lpstr>PowerPoint 簡報</vt:lpstr>
      <vt:lpstr>HBS 3 v13 僅支援本機任務流程自動化</vt:lpstr>
      <vt:lpstr>大量檔案要同步到遠端NAS  但直接同步耗時過長</vt:lpstr>
      <vt:lpstr>透過任務串接來解決傳輸耗時問題 但任務串接僅限本機</vt:lpstr>
      <vt:lpstr>當備份任務運行中，無法知道當下正在傳送哪個檔案與傳輸速度</vt:lpstr>
      <vt:lpstr>稽核單位定期抽檢 每個檔案備份結果都要有紀錄可循</vt:lpstr>
      <vt:lpstr>PowerPoint 簡報</vt:lpstr>
      <vt:lpstr>任務在NAS間接續執行 幫助IT人員將備份流程自動化</vt:lpstr>
      <vt:lpstr>任務接續執行 將HBS 3任務隨心所欲的串接</vt:lpstr>
      <vt:lpstr>多樣化情境自由調配任務 讓整個工作流程自動化</vt:lpstr>
      <vt:lpstr>執行中任務點擊狀態欄位查看執行狀態與正在傳輸的檔案</vt:lpstr>
      <vt:lpstr>任務執行完畢後 可查閱當次備份任務報告總結</vt:lpstr>
      <vt:lpstr>每個檔案都有傳輸紀錄 - 若檔案傳輸異常 有紀錄可循</vt:lpstr>
      <vt:lpstr>可設定檔案列表保存期限，防止儲存空間被佔滿</vt:lpstr>
      <vt:lpstr>PowerPoint 簡報</vt:lpstr>
      <vt:lpstr>HBS 3 UI設計美學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QNAP_Yvonne Tsai</cp:lastModifiedBy>
  <cp:revision>20</cp:revision>
  <dcterms:modified xsi:type="dcterms:W3CDTF">2020-12-22T06:04:13Z</dcterms:modified>
</cp:coreProperties>
</file>