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73"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0F8"/>
    <a:srgbClr val="F7F9FD"/>
    <a:srgbClr val="1D2C67"/>
    <a:srgbClr val="FBDE7A"/>
    <a:srgbClr val="F3F2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2DF07-85B4-FF93-8D79-878187DFE1B1}" v="119" dt="2020-12-22T02:26:42.814"/>
    <p1510:client id="{28871147-B4C5-4723-B327-8082C255FCCF}" v="834" dt="2020-12-22T03:04:05.321"/>
    <p1510:client id="{5277500B-1334-4A89-9ECA-0CD2DC1C808F}" v="15" dt="2020-12-22T07:45:23.681"/>
    <p1510:client id="{E712A484-9263-4BD3-A7E2-3A5DE6B5719B}" v="243" dt="2020-12-22T08:00:23.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42" d="100"/>
          <a:sy n="142" d="100"/>
        </p:scale>
        <p:origin x="657"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f56b6b0d6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f56b6b0d6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96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f56b6b0d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f56b6b0d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f56b6b0d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f56b6b0d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f56b6b0d6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af56b6b0d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f56b6b0d6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f56b6b0d6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f56b6b0d6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f56b6b0d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f56b6b0d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f56b6b0d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f56b6b0d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f56b6b0d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f56b6b0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f56b6b0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af56b6b0d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af56b6b0d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af56b6b0d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af56b6b0d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f56b6b0d6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af56b6b0d6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f56b6b0d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af56b6b0d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f56b6b0d6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f56b6b0d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f56b6b0d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f56b6b0d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f56b6b0d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f56b6b0d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pic>
        <p:nvPicPr>
          <p:cNvPr id="3" name="圖片 2">
            <a:extLst>
              <a:ext uri="{FF2B5EF4-FFF2-40B4-BE49-F238E27FC236}">
                <a16:creationId xmlns:a16="http://schemas.microsoft.com/office/drawing/2014/main" id="{B602AC83-A802-4CF4-92A6-2CCC6AC7FAF8}"/>
              </a:ext>
            </a:extLst>
          </p:cNvPr>
          <p:cNvPicPr>
            <a:picLocks noChangeAspect="1"/>
          </p:cNvPicPr>
          <p:nvPr userDrawn="1"/>
        </p:nvPicPr>
        <p:blipFill>
          <a:blip r:embed="rId2"/>
          <a:stretch>
            <a:fillRect/>
          </a:stretch>
        </p:blipFill>
        <p:spPr>
          <a:xfrm>
            <a:off x="0" y="642"/>
            <a:ext cx="9144000" cy="5142215"/>
          </a:xfrm>
          <a:prstGeom prst="rect">
            <a:avLst/>
          </a:prstGeom>
        </p:spPr>
      </p:pic>
      <p:sp>
        <p:nvSpPr>
          <p:cNvPr id="17" name="Google Shape;17;p4"/>
          <p:cNvSpPr txBox="1">
            <a:spLocks noGrp="1"/>
          </p:cNvSpPr>
          <p:nvPr>
            <p:ph type="title"/>
          </p:nvPr>
        </p:nvSpPr>
        <p:spPr>
          <a:xfrm>
            <a:off x="311700" y="0"/>
            <a:ext cx="8832300" cy="1006156"/>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2400" b="0">
                <a:solidFill>
                  <a:schemeClr val="bg1"/>
                </a:solidFill>
                <a:latin typeface="+mj-lt"/>
                <a:ea typeface="微軟正黑體" panose="020B0604030504040204" pitchFamily="34" charset="-12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6"/>
        <p:cNvGrpSpPr/>
        <p:nvPr/>
      </p:nvGrpSpPr>
      <p:grpSpPr>
        <a:xfrm>
          <a:off x="0" y="0"/>
          <a:ext cx="0" cy="0"/>
          <a:chOff x="0" y="0"/>
          <a:chExt cx="0" cy="0"/>
        </a:xfrm>
      </p:grpSpPr>
      <p:pic>
        <p:nvPicPr>
          <p:cNvPr id="3" name="圖片 2">
            <a:extLst>
              <a:ext uri="{FF2B5EF4-FFF2-40B4-BE49-F238E27FC236}">
                <a16:creationId xmlns:a16="http://schemas.microsoft.com/office/drawing/2014/main" id="{B602AC83-A802-4CF4-92A6-2CCC6AC7FAF8}"/>
              </a:ext>
            </a:extLst>
          </p:cNvPr>
          <p:cNvPicPr>
            <a:picLocks noChangeAspect="1"/>
          </p:cNvPicPr>
          <p:nvPr userDrawn="1"/>
        </p:nvPicPr>
        <p:blipFill>
          <a:blip r:embed="rId2"/>
          <a:srcRect/>
          <a:stretch/>
        </p:blipFill>
        <p:spPr>
          <a:xfrm>
            <a:off x="0" y="642"/>
            <a:ext cx="9144000" cy="5142214"/>
          </a:xfrm>
          <a:prstGeom prst="rect">
            <a:avLst/>
          </a:prstGeom>
        </p:spPr>
      </p:pic>
      <p:sp>
        <p:nvSpPr>
          <p:cNvPr id="17" name="Google Shape;17;p4"/>
          <p:cNvSpPr txBox="1">
            <a:spLocks noGrp="1"/>
          </p:cNvSpPr>
          <p:nvPr>
            <p:ph type="title"/>
          </p:nvPr>
        </p:nvSpPr>
        <p:spPr>
          <a:xfrm>
            <a:off x="311700" y="0"/>
            <a:ext cx="8832300" cy="971352"/>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2400" b="0">
                <a:solidFill>
                  <a:schemeClr val="bg1"/>
                </a:solidFill>
                <a:latin typeface="Arial (標題)"/>
                <a:ea typeface="微軟正黑體" panose="020B0604030504040204" pitchFamily="34" charset="-12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6410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6"/>
        <p:cNvGrpSpPr/>
        <p:nvPr/>
      </p:nvGrpSpPr>
      <p:grpSpPr>
        <a:xfrm>
          <a:off x="0" y="0"/>
          <a:ext cx="0" cy="0"/>
          <a:chOff x="0" y="0"/>
          <a:chExt cx="0" cy="0"/>
        </a:xfrm>
      </p:grpSpPr>
      <p:pic>
        <p:nvPicPr>
          <p:cNvPr id="3" name="圖片 2">
            <a:extLst>
              <a:ext uri="{FF2B5EF4-FFF2-40B4-BE49-F238E27FC236}">
                <a16:creationId xmlns:a16="http://schemas.microsoft.com/office/drawing/2014/main" id="{669702E1-0356-43C1-8158-0DD3DC6606BE}"/>
              </a:ext>
            </a:extLst>
          </p:cNvPr>
          <p:cNvPicPr>
            <a:picLocks noChangeAspect="1"/>
          </p:cNvPicPr>
          <p:nvPr userDrawn="1"/>
        </p:nvPicPr>
        <p:blipFill>
          <a:blip r:embed="rId2"/>
          <a:srcRect/>
          <a:stretch/>
        </p:blipFill>
        <p:spPr>
          <a:xfrm>
            <a:off x="1" y="0"/>
            <a:ext cx="9143998" cy="5143499"/>
          </a:xfrm>
          <a:prstGeom prst="rect">
            <a:avLst/>
          </a:prstGeom>
        </p:spPr>
      </p:pic>
    </p:spTree>
    <p:extLst>
      <p:ext uri="{BB962C8B-B14F-4D97-AF65-F5344CB8AC3E}">
        <p14:creationId xmlns:p14="http://schemas.microsoft.com/office/powerpoint/2010/main" val="390010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6"/>
        <p:cNvGrpSpPr/>
        <p:nvPr/>
      </p:nvGrpSpPr>
      <p:grpSpPr>
        <a:xfrm>
          <a:off x="0" y="0"/>
          <a:ext cx="0" cy="0"/>
          <a:chOff x="0" y="0"/>
          <a:chExt cx="0" cy="0"/>
        </a:xfrm>
      </p:grpSpPr>
      <p:pic>
        <p:nvPicPr>
          <p:cNvPr id="3" name="圖片 2">
            <a:extLst>
              <a:ext uri="{FF2B5EF4-FFF2-40B4-BE49-F238E27FC236}">
                <a16:creationId xmlns:a16="http://schemas.microsoft.com/office/drawing/2014/main" id="{669702E1-0356-43C1-8158-0DD3DC6606BE}"/>
              </a:ext>
            </a:extLst>
          </p:cNvPr>
          <p:cNvPicPr>
            <a:picLocks noChangeAspect="1"/>
          </p:cNvPicPr>
          <p:nvPr userDrawn="1"/>
        </p:nvPicPr>
        <p:blipFill>
          <a:blip r:embed="rId2"/>
          <a:srcRect/>
          <a:stretch/>
        </p:blipFill>
        <p:spPr>
          <a:xfrm>
            <a:off x="2031" y="0"/>
            <a:ext cx="9139938" cy="5143499"/>
          </a:xfrm>
          <a:prstGeom prst="rect">
            <a:avLst/>
          </a:prstGeom>
        </p:spPr>
      </p:pic>
    </p:spTree>
    <p:extLst>
      <p:ext uri="{BB962C8B-B14F-4D97-AF65-F5344CB8AC3E}">
        <p14:creationId xmlns:p14="http://schemas.microsoft.com/office/powerpoint/2010/main" val="180726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6"/>
        <p:cNvGrpSpPr/>
        <p:nvPr/>
      </p:nvGrpSpPr>
      <p:grpSpPr>
        <a:xfrm>
          <a:off x="0" y="0"/>
          <a:ext cx="0" cy="0"/>
          <a:chOff x="0" y="0"/>
          <a:chExt cx="0" cy="0"/>
        </a:xfrm>
      </p:grpSpPr>
      <p:pic>
        <p:nvPicPr>
          <p:cNvPr id="3" name="圖片 2">
            <a:extLst>
              <a:ext uri="{FF2B5EF4-FFF2-40B4-BE49-F238E27FC236}">
                <a16:creationId xmlns:a16="http://schemas.microsoft.com/office/drawing/2014/main" id="{669702E1-0356-43C1-8158-0DD3DC6606BE}"/>
              </a:ext>
            </a:extLst>
          </p:cNvPr>
          <p:cNvPicPr>
            <a:picLocks noChangeAspect="1"/>
          </p:cNvPicPr>
          <p:nvPr userDrawn="1"/>
        </p:nvPicPr>
        <p:blipFill>
          <a:blip r:embed="rId2"/>
          <a:srcRect/>
          <a:stretch/>
        </p:blipFill>
        <p:spPr>
          <a:xfrm>
            <a:off x="2031" y="643"/>
            <a:ext cx="9139937" cy="5142214"/>
          </a:xfrm>
          <a:prstGeom prst="rect">
            <a:avLst/>
          </a:prstGeom>
        </p:spPr>
      </p:pic>
    </p:spTree>
    <p:extLst>
      <p:ext uri="{BB962C8B-B14F-4D97-AF65-F5344CB8AC3E}">
        <p14:creationId xmlns:p14="http://schemas.microsoft.com/office/powerpoint/2010/main" val="2844295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ltLang="zh-TW"/>
              <a:t>‹#›</a:t>
            </a:fld>
            <a:endParaRPr/>
          </a:p>
        </p:txBody>
      </p:sp>
    </p:spTree>
  </p:cSld>
  <p:clrMap bg1="lt1" tx1="dk1" bg2="dk2" tx2="lt2" accent1="accent1" accent2="accent2" accent3="accent3" accent4="accent4" accent5="accent5" accent6="accent6" hlink="hlink" folHlink="folHlink"/>
  <p:sldLayoutIdLst>
    <p:sldLayoutId id="2147483650" r:id="rId1"/>
    <p:sldLayoutId id="2147483664" r:id="rId2"/>
    <p:sldLayoutId id="2147483660" r:id="rId3"/>
    <p:sldLayoutId id="214748366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25.sv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114" name="矩形: 圓角 113">
            <a:extLst>
              <a:ext uri="{FF2B5EF4-FFF2-40B4-BE49-F238E27FC236}">
                <a16:creationId xmlns:a16="http://schemas.microsoft.com/office/drawing/2014/main" id="{E581CAA4-99E2-4A64-AB3F-FEA8AE570C6F}"/>
              </a:ext>
            </a:extLst>
          </p:cNvPr>
          <p:cNvSpPr/>
          <p:nvPr/>
        </p:nvSpPr>
        <p:spPr>
          <a:xfrm>
            <a:off x="6080942" y="1263273"/>
            <a:ext cx="2777301" cy="3653348"/>
          </a:xfrm>
          <a:prstGeom prst="roundRect">
            <a:avLst>
              <a:gd name="adj" fmla="val 2598"/>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圓角 110">
            <a:extLst>
              <a:ext uri="{FF2B5EF4-FFF2-40B4-BE49-F238E27FC236}">
                <a16:creationId xmlns:a16="http://schemas.microsoft.com/office/drawing/2014/main" id="{A3FD5902-8AE0-43E0-91F7-5BF88CDA4190}"/>
              </a:ext>
            </a:extLst>
          </p:cNvPr>
          <p:cNvSpPr/>
          <p:nvPr/>
        </p:nvSpPr>
        <p:spPr>
          <a:xfrm>
            <a:off x="3158334" y="1270671"/>
            <a:ext cx="2777301" cy="3653348"/>
          </a:xfrm>
          <a:prstGeom prst="roundRect">
            <a:avLst>
              <a:gd name="adj" fmla="val 2598"/>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27" name="Google Shape;266;p22">
            <a:extLst>
              <a:ext uri="{FF2B5EF4-FFF2-40B4-BE49-F238E27FC236}">
                <a16:creationId xmlns:a16="http://schemas.microsoft.com/office/drawing/2014/main" id="{E786F396-CC2C-4CED-A429-B963FE3E0587}"/>
              </a:ext>
            </a:extLst>
          </p:cNvPr>
          <p:cNvPicPr preferRelativeResize="0"/>
          <p:nvPr/>
        </p:nvPicPr>
        <p:blipFill>
          <a:blip r:embed="rId3">
            <a:alphaModFix/>
          </a:blip>
          <a:stretch>
            <a:fillRect/>
          </a:stretch>
        </p:blipFill>
        <p:spPr>
          <a:xfrm rot="1123248">
            <a:off x="5270627" y="4196648"/>
            <a:ext cx="513304" cy="513300"/>
          </a:xfrm>
          <a:prstGeom prst="rect">
            <a:avLst/>
          </a:prstGeom>
          <a:noFill/>
          <a:ln>
            <a:noFill/>
          </a:ln>
        </p:spPr>
      </p:pic>
      <p:sp>
        <p:nvSpPr>
          <p:cNvPr id="115" name="矩形: 圓角 114">
            <a:extLst>
              <a:ext uri="{FF2B5EF4-FFF2-40B4-BE49-F238E27FC236}">
                <a16:creationId xmlns:a16="http://schemas.microsoft.com/office/drawing/2014/main" id="{FE031BA1-5C1F-42F1-8D76-BDB90F526B1D}"/>
              </a:ext>
            </a:extLst>
          </p:cNvPr>
          <p:cNvSpPr/>
          <p:nvPr/>
        </p:nvSpPr>
        <p:spPr>
          <a:xfrm>
            <a:off x="6147363" y="1200277"/>
            <a:ext cx="2626788" cy="393288"/>
          </a:xfrm>
          <a:prstGeom prst="roundRect">
            <a:avLst>
              <a:gd name="adj" fmla="val 1110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6" name="文字方塊 115">
            <a:extLst>
              <a:ext uri="{FF2B5EF4-FFF2-40B4-BE49-F238E27FC236}">
                <a16:creationId xmlns:a16="http://schemas.microsoft.com/office/drawing/2014/main" id="{C24E751D-D72F-4217-AA82-5E02AA449005}"/>
              </a:ext>
            </a:extLst>
          </p:cNvPr>
          <p:cNvSpPr txBox="1"/>
          <p:nvPr/>
        </p:nvSpPr>
        <p:spPr>
          <a:xfrm>
            <a:off x="6140923" y="1163133"/>
            <a:ext cx="2728635" cy="461665"/>
          </a:xfrm>
          <a:prstGeom prst="rect">
            <a:avLst/>
          </a:prstGeom>
          <a:noFill/>
        </p:spPr>
        <p:txBody>
          <a:bodyPr wrap="square">
            <a:spAutoFit/>
          </a:bodyPr>
          <a:lstStyle/>
          <a:p>
            <a:pPr algn="ctr"/>
            <a:r>
              <a:rPr lang="en-US" altLang="zh-TW" sz="1200" b="1">
                <a:latin typeface="+mj-lt"/>
                <a:ea typeface="微軟正黑體" panose="020B0604030504040204" pitchFamily="34" charset="-120"/>
              </a:rPr>
              <a:t>Data migration</a:t>
            </a:r>
            <a:br>
              <a:rPr lang="en-US" altLang="zh-TW" sz="1200" b="1">
                <a:latin typeface="+mj-lt"/>
                <a:ea typeface="微軟正黑體" panose="020B0604030504040204" pitchFamily="34" charset="-120"/>
              </a:rPr>
            </a:br>
            <a:r>
              <a:rPr lang="en-US" altLang="zh-TW" sz="1200" b="1">
                <a:latin typeface="+mj-lt"/>
                <a:ea typeface="微軟正黑體" panose="020B0604030504040204" pitchFamily="34" charset="-120"/>
              </a:rPr>
              <a:t>after archiving to cloud</a:t>
            </a:r>
            <a:endParaRPr lang="zh-TW" altLang="en-US" sz="1200" b="1">
              <a:latin typeface="+mj-lt"/>
              <a:ea typeface="微軟正黑體" panose="020B0604030504040204" pitchFamily="34" charset="-120"/>
            </a:endParaRPr>
          </a:p>
        </p:txBody>
      </p:sp>
      <p:sp>
        <p:nvSpPr>
          <p:cNvPr id="112" name="矩形: 圓角 111">
            <a:extLst>
              <a:ext uri="{FF2B5EF4-FFF2-40B4-BE49-F238E27FC236}">
                <a16:creationId xmlns:a16="http://schemas.microsoft.com/office/drawing/2014/main" id="{F75C4425-04A3-45D8-8235-C1A1C32D73D5}"/>
              </a:ext>
            </a:extLst>
          </p:cNvPr>
          <p:cNvSpPr/>
          <p:nvPr/>
        </p:nvSpPr>
        <p:spPr>
          <a:xfrm>
            <a:off x="3312447" y="1200277"/>
            <a:ext cx="2478122" cy="393288"/>
          </a:xfrm>
          <a:prstGeom prst="roundRect">
            <a:avLst>
              <a:gd name="adj" fmla="val 1110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3" name="文字方塊 112">
            <a:extLst>
              <a:ext uri="{FF2B5EF4-FFF2-40B4-BE49-F238E27FC236}">
                <a16:creationId xmlns:a16="http://schemas.microsoft.com/office/drawing/2014/main" id="{32CB64BC-7752-46E7-ABEE-FB0078FA6780}"/>
              </a:ext>
            </a:extLst>
          </p:cNvPr>
          <p:cNvSpPr txBox="1"/>
          <p:nvPr/>
        </p:nvSpPr>
        <p:spPr>
          <a:xfrm>
            <a:off x="3333274" y="1255466"/>
            <a:ext cx="2475721" cy="276999"/>
          </a:xfrm>
          <a:prstGeom prst="rect">
            <a:avLst/>
          </a:prstGeom>
          <a:noFill/>
        </p:spPr>
        <p:txBody>
          <a:bodyPr wrap="square">
            <a:spAutoFit/>
          </a:bodyPr>
          <a:lstStyle/>
          <a:p>
            <a:pPr algn="ctr"/>
            <a:r>
              <a:rPr lang="en-US" altLang="zh-TW" sz="1200" b="1">
                <a:latin typeface="+mj-lt"/>
                <a:ea typeface="微軟正黑體" panose="020B0604030504040204" pitchFamily="34" charset="-120"/>
              </a:rPr>
              <a:t>Backup to external device(USB)</a:t>
            </a:r>
            <a:endParaRPr lang="zh-TW" altLang="en-US" sz="1200" b="1">
              <a:latin typeface="+mj-lt"/>
              <a:ea typeface="微軟正黑體" panose="020B0604030504040204" pitchFamily="34" charset="-120"/>
            </a:endParaRPr>
          </a:p>
        </p:txBody>
      </p:sp>
      <p:sp>
        <p:nvSpPr>
          <p:cNvPr id="51" name="矩形: 圓角 50">
            <a:extLst>
              <a:ext uri="{FF2B5EF4-FFF2-40B4-BE49-F238E27FC236}">
                <a16:creationId xmlns:a16="http://schemas.microsoft.com/office/drawing/2014/main" id="{F88CC4E2-0B21-45C5-8235-00B013B69229}"/>
              </a:ext>
            </a:extLst>
          </p:cNvPr>
          <p:cNvSpPr/>
          <p:nvPr/>
        </p:nvSpPr>
        <p:spPr>
          <a:xfrm>
            <a:off x="265600" y="1263273"/>
            <a:ext cx="2777301" cy="3653348"/>
          </a:xfrm>
          <a:prstGeom prst="roundRect">
            <a:avLst>
              <a:gd name="adj" fmla="val 2598"/>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2" name="矩形: 圓角 51">
            <a:extLst>
              <a:ext uri="{FF2B5EF4-FFF2-40B4-BE49-F238E27FC236}">
                <a16:creationId xmlns:a16="http://schemas.microsoft.com/office/drawing/2014/main" id="{9B70CEA2-6FC1-4BC6-8DE6-D72F99D38CB0}"/>
              </a:ext>
            </a:extLst>
          </p:cNvPr>
          <p:cNvSpPr/>
          <p:nvPr/>
        </p:nvSpPr>
        <p:spPr>
          <a:xfrm>
            <a:off x="454983" y="1191806"/>
            <a:ext cx="2478122" cy="393288"/>
          </a:xfrm>
          <a:prstGeom prst="roundRect">
            <a:avLst>
              <a:gd name="adj" fmla="val 1110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249" name="Google Shape;249;p22"/>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a:t>Versatile</a:t>
            </a:r>
            <a:r>
              <a:rPr lang="zh-TW" altLang="en-US"/>
              <a:t> </a:t>
            </a:r>
            <a:r>
              <a:rPr lang="en-US" altLang="zh-TW"/>
              <a:t>situations to configure your tasks </a:t>
            </a:r>
            <a:br>
              <a:rPr lang="en-US" altLang="zh-TW"/>
            </a:br>
            <a:r>
              <a:rPr lang="en-US" altLang="zh-TW"/>
              <a:t>and let the workflow automatically carries out</a:t>
            </a:r>
            <a:endParaRPr/>
          </a:p>
        </p:txBody>
      </p:sp>
      <p:sp>
        <p:nvSpPr>
          <p:cNvPr id="286" name="Google Shape;286;p22"/>
          <p:cNvSpPr txBox="1"/>
          <p:nvPr/>
        </p:nvSpPr>
        <p:spPr>
          <a:xfrm>
            <a:off x="369849" y="1567234"/>
            <a:ext cx="2685066"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a:latin typeface="+mj-lt"/>
              </a:rPr>
              <a:t>Lots of data </a:t>
            </a:r>
            <a:r>
              <a:rPr lang="en-US" altLang="zh-TW" sz="1200" err="1">
                <a:latin typeface="+mj-lt"/>
              </a:rPr>
              <a:t>dedup'd</a:t>
            </a:r>
            <a:r>
              <a:rPr lang="en-US" altLang="zh-TW" sz="1200">
                <a:latin typeface="+mj-lt"/>
              </a:rPr>
              <a:t> on local NAS and sync the data after. Finally, restore on remote NAS automatically</a:t>
            </a:r>
            <a:endParaRPr sz="1200">
              <a:latin typeface="+mj-lt"/>
            </a:endParaRPr>
          </a:p>
        </p:txBody>
      </p:sp>
      <p:sp>
        <p:nvSpPr>
          <p:cNvPr id="290" name="Google Shape;290;p22"/>
          <p:cNvSpPr txBox="1"/>
          <p:nvPr/>
        </p:nvSpPr>
        <p:spPr>
          <a:xfrm>
            <a:off x="3324461" y="1567234"/>
            <a:ext cx="2590902"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a:latin typeface="+mj-lt"/>
              </a:rPr>
              <a:t>Back up the data to remote NAS and back up the data to external device after</a:t>
            </a:r>
            <a:endParaRPr sz="1200">
              <a:latin typeface="+mj-lt"/>
            </a:endParaRPr>
          </a:p>
        </p:txBody>
      </p:sp>
      <p:sp>
        <p:nvSpPr>
          <p:cNvPr id="291" name="Google Shape;291;p22"/>
          <p:cNvSpPr txBox="1"/>
          <p:nvPr/>
        </p:nvSpPr>
        <p:spPr>
          <a:xfrm>
            <a:off x="6272157" y="1567234"/>
            <a:ext cx="2466168"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a:t>Data migrate to data center and archive to cloud service provider (CSP) after</a:t>
            </a:r>
            <a:endParaRPr sz="1200"/>
          </a:p>
        </p:txBody>
      </p:sp>
      <p:sp>
        <p:nvSpPr>
          <p:cNvPr id="69" name="Google Shape;142;p16">
            <a:extLst>
              <a:ext uri="{FF2B5EF4-FFF2-40B4-BE49-F238E27FC236}">
                <a16:creationId xmlns:a16="http://schemas.microsoft.com/office/drawing/2014/main" id="{502E8203-8DEA-4CC1-B3ED-C2FDF54A1664}"/>
              </a:ext>
            </a:extLst>
          </p:cNvPr>
          <p:cNvSpPr txBox="1"/>
          <p:nvPr/>
        </p:nvSpPr>
        <p:spPr>
          <a:xfrm>
            <a:off x="519655" y="3370208"/>
            <a:ext cx="1045638"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a:solidFill>
                  <a:srgbClr val="3030F8"/>
                </a:solidFill>
                <a:latin typeface="+mj-lt"/>
              </a:rPr>
              <a:t>One-way sync</a:t>
            </a:r>
            <a:endParaRPr>
              <a:solidFill>
                <a:srgbClr val="3030F8"/>
              </a:solidFill>
              <a:latin typeface="+mj-lt"/>
            </a:endParaRPr>
          </a:p>
        </p:txBody>
      </p:sp>
      <p:grpSp>
        <p:nvGrpSpPr>
          <p:cNvPr id="8" name="群組 7">
            <a:extLst>
              <a:ext uri="{FF2B5EF4-FFF2-40B4-BE49-F238E27FC236}">
                <a16:creationId xmlns:a16="http://schemas.microsoft.com/office/drawing/2014/main" id="{F036C04E-CC96-467E-AA8D-7BFA686171F4}"/>
              </a:ext>
            </a:extLst>
          </p:cNvPr>
          <p:cNvGrpSpPr/>
          <p:nvPr/>
        </p:nvGrpSpPr>
        <p:grpSpPr>
          <a:xfrm>
            <a:off x="6891191" y="2223866"/>
            <a:ext cx="1203016" cy="772611"/>
            <a:chOff x="2908762" y="5361479"/>
            <a:chExt cx="1203016" cy="772611"/>
          </a:xfrm>
        </p:grpSpPr>
        <p:pic>
          <p:nvPicPr>
            <p:cNvPr id="77" name="圖形 76">
              <a:extLst>
                <a:ext uri="{FF2B5EF4-FFF2-40B4-BE49-F238E27FC236}">
                  <a16:creationId xmlns:a16="http://schemas.microsoft.com/office/drawing/2014/main" id="{9BDFA6E1-40DC-400A-B7AF-E64DA3E7EE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8762" y="5361479"/>
              <a:ext cx="1203016" cy="772611"/>
            </a:xfrm>
            <a:prstGeom prst="rect">
              <a:avLst/>
            </a:prstGeom>
          </p:spPr>
        </p:pic>
        <p:sp>
          <p:nvSpPr>
            <p:cNvPr id="78" name="文字方塊 77">
              <a:extLst>
                <a:ext uri="{FF2B5EF4-FFF2-40B4-BE49-F238E27FC236}">
                  <a16:creationId xmlns:a16="http://schemas.microsoft.com/office/drawing/2014/main" id="{D7F28536-61C2-47B8-B4FB-91A1F728FD8C}"/>
                </a:ext>
              </a:extLst>
            </p:cNvPr>
            <p:cNvSpPr txBox="1"/>
            <p:nvPr/>
          </p:nvSpPr>
          <p:spPr>
            <a:xfrm>
              <a:off x="2969389" y="5684418"/>
              <a:ext cx="1089556" cy="307777"/>
            </a:xfrm>
            <a:prstGeom prst="rect">
              <a:avLst/>
            </a:prstGeom>
            <a:noFill/>
          </p:spPr>
          <p:txBody>
            <a:bodyPr wrap="square">
              <a:spAutoFit/>
            </a:bodyPr>
            <a:lstStyle/>
            <a:p>
              <a:pPr marL="0" lvl="0" indent="0" algn="ctr" rtl="0">
                <a:spcBef>
                  <a:spcPts val="0"/>
                </a:spcBef>
                <a:spcAft>
                  <a:spcPts val="0"/>
                </a:spcAft>
                <a:buNone/>
              </a:pPr>
              <a:r>
                <a:rPr lang="en-US" altLang="zh-TW" b="1">
                  <a:latin typeface="+mj-lt"/>
                  <a:ea typeface="微軟正黑體" panose="020B0604030504040204" pitchFamily="34" charset="-120"/>
                </a:rPr>
                <a:t>CSP</a:t>
              </a:r>
              <a:endParaRPr lang="zh-TW" altLang="en-US" b="1">
                <a:latin typeface="+mj-lt"/>
                <a:ea typeface="微軟正黑體" panose="020B0604030504040204" pitchFamily="34" charset="-120"/>
              </a:endParaRPr>
            </a:p>
          </p:txBody>
        </p:sp>
      </p:grpSp>
      <p:sp>
        <p:nvSpPr>
          <p:cNvPr id="100" name="文字方塊 99">
            <a:extLst>
              <a:ext uri="{FF2B5EF4-FFF2-40B4-BE49-F238E27FC236}">
                <a16:creationId xmlns:a16="http://schemas.microsoft.com/office/drawing/2014/main" id="{57F94B2B-7E91-497F-B69A-7289A53E5FA8}"/>
              </a:ext>
            </a:extLst>
          </p:cNvPr>
          <p:cNvSpPr txBox="1"/>
          <p:nvPr/>
        </p:nvSpPr>
        <p:spPr>
          <a:xfrm>
            <a:off x="405674" y="1240077"/>
            <a:ext cx="2475721" cy="307777"/>
          </a:xfrm>
          <a:prstGeom prst="rect">
            <a:avLst/>
          </a:prstGeom>
          <a:noFill/>
        </p:spPr>
        <p:txBody>
          <a:bodyPr wrap="square">
            <a:spAutoFit/>
          </a:bodyPr>
          <a:lstStyle/>
          <a:p>
            <a:pPr algn="ctr"/>
            <a:r>
              <a:rPr lang="en-US" altLang="zh-TW" b="1">
                <a:latin typeface="+mj-lt"/>
                <a:ea typeface="微軟正黑體" panose="020B0604030504040204" pitchFamily="34" charset="-120"/>
              </a:rPr>
              <a:t>Big Data Migration</a:t>
            </a:r>
            <a:endParaRPr lang="zh-TW" altLang="en-US" b="1">
              <a:latin typeface="+mj-lt"/>
              <a:ea typeface="微軟正黑體" panose="020B0604030504040204" pitchFamily="34" charset="-120"/>
            </a:endParaRPr>
          </a:p>
        </p:txBody>
      </p:sp>
      <p:pic>
        <p:nvPicPr>
          <p:cNvPr id="70" name="Google Shape;78;p15">
            <a:extLst>
              <a:ext uri="{FF2B5EF4-FFF2-40B4-BE49-F238E27FC236}">
                <a16:creationId xmlns:a16="http://schemas.microsoft.com/office/drawing/2014/main" id="{18E0810E-1235-4102-B2A7-C55690C6E8DA}"/>
              </a:ext>
            </a:extLst>
          </p:cNvPr>
          <p:cNvPicPr preferRelativeResize="0"/>
          <p:nvPr/>
        </p:nvPicPr>
        <p:blipFill>
          <a:blip r:embed="rId6">
            <a:alphaModFix/>
          </a:blip>
          <a:stretch>
            <a:fillRect/>
          </a:stretch>
        </p:blipFill>
        <p:spPr>
          <a:xfrm>
            <a:off x="444087" y="4033841"/>
            <a:ext cx="1182735" cy="799585"/>
          </a:xfrm>
          <a:prstGeom prst="rect">
            <a:avLst/>
          </a:prstGeom>
          <a:noFill/>
          <a:ln>
            <a:noFill/>
          </a:ln>
        </p:spPr>
      </p:pic>
      <p:pic>
        <p:nvPicPr>
          <p:cNvPr id="71" name="Google Shape;79;p15">
            <a:extLst>
              <a:ext uri="{FF2B5EF4-FFF2-40B4-BE49-F238E27FC236}">
                <a16:creationId xmlns:a16="http://schemas.microsoft.com/office/drawing/2014/main" id="{9886355F-C477-4091-B4B3-BAE54A2B55B8}"/>
              </a:ext>
            </a:extLst>
          </p:cNvPr>
          <p:cNvPicPr preferRelativeResize="0"/>
          <p:nvPr/>
        </p:nvPicPr>
        <p:blipFill>
          <a:blip r:embed="rId7"/>
          <a:srcRect/>
          <a:stretch/>
        </p:blipFill>
        <p:spPr>
          <a:xfrm>
            <a:off x="343587" y="4546284"/>
            <a:ext cx="324102" cy="324102"/>
          </a:xfrm>
          <a:prstGeom prst="rect">
            <a:avLst/>
          </a:prstGeom>
          <a:noFill/>
          <a:ln>
            <a:noFill/>
          </a:ln>
          <a:effectLst>
            <a:outerShdw blurRad="63500" sx="102000" sy="102000" algn="ctr" rotWithShape="0">
              <a:prstClr val="black">
                <a:alpha val="40000"/>
              </a:prstClr>
            </a:outerShdw>
          </a:effectLst>
        </p:spPr>
      </p:pic>
      <p:pic>
        <p:nvPicPr>
          <p:cNvPr id="53" name="Google Shape;108;p16">
            <a:extLst>
              <a:ext uri="{FF2B5EF4-FFF2-40B4-BE49-F238E27FC236}">
                <a16:creationId xmlns:a16="http://schemas.microsoft.com/office/drawing/2014/main" id="{F363925E-7B3E-4994-B1DD-2E7CEDDF6140}"/>
              </a:ext>
            </a:extLst>
          </p:cNvPr>
          <p:cNvPicPr preferRelativeResize="0"/>
          <p:nvPr/>
        </p:nvPicPr>
        <p:blipFill>
          <a:blip r:embed="rId8">
            <a:alphaModFix/>
          </a:blip>
          <a:stretch>
            <a:fillRect/>
          </a:stretch>
        </p:blipFill>
        <p:spPr>
          <a:xfrm>
            <a:off x="1206863" y="3592282"/>
            <a:ext cx="688979" cy="688979"/>
          </a:xfrm>
          <a:prstGeom prst="rect">
            <a:avLst/>
          </a:prstGeom>
          <a:noFill/>
          <a:ln>
            <a:noFill/>
          </a:ln>
        </p:spPr>
      </p:pic>
      <p:grpSp>
        <p:nvGrpSpPr>
          <p:cNvPr id="54" name="Google Shape;110;p16">
            <a:extLst>
              <a:ext uri="{FF2B5EF4-FFF2-40B4-BE49-F238E27FC236}">
                <a16:creationId xmlns:a16="http://schemas.microsoft.com/office/drawing/2014/main" id="{E6051195-27D9-4502-8EAB-1E999E15CD33}"/>
              </a:ext>
            </a:extLst>
          </p:cNvPr>
          <p:cNvGrpSpPr/>
          <p:nvPr/>
        </p:nvGrpSpPr>
        <p:grpSpPr>
          <a:xfrm>
            <a:off x="2453422" y="3690017"/>
            <a:ext cx="573230" cy="557999"/>
            <a:chOff x="2484325" y="1902082"/>
            <a:chExt cx="549667" cy="535063"/>
          </a:xfrm>
        </p:grpSpPr>
        <p:pic>
          <p:nvPicPr>
            <p:cNvPr id="55" name="Google Shape;111;p16">
              <a:extLst>
                <a:ext uri="{FF2B5EF4-FFF2-40B4-BE49-F238E27FC236}">
                  <a16:creationId xmlns:a16="http://schemas.microsoft.com/office/drawing/2014/main" id="{3FAC1280-02CA-4D7D-A26D-21E236AF7CC2}"/>
                </a:ext>
              </a:extLst>
            </p:cNvPr>
            <p:cNvPicPr preferRelativeResize="0"/>
            <p:nvPr/>
          </p:nvPicPr>
          <p:blipFill>
            <a:blip r:embed="rId9">
              <a:alphaModFix/>
            </a:blip>
            <a:stretch>
              <a:fillRect/>
            </a:stretch>
          </p:blipFill>
          <p:spPr>
            <a:xfrm>
              <a:off x="2484325" y="1902082"/>
              <a:ext cx="528474" cy="535063"/>
            </a:xfrm>
            <a:prstGeom prst="rect">
              <a:avLst/>
            </a:prstGeom>
            <a:noFill/>
            <a:ln>
              <a:noFill/>
            </a:ln>
          </p:spPr>
        </p:pic>
        <p:sp>
          <p:nvSpPr>
            <p:cNvPr id="56" name="Google Shape;112;p16">
              <a:extLst>
                <a:ext uri="{FF2B5EF4-FFF2-40B4-BE49-F238E27FC236}">
                  <a16:creationId xmlns:a16="http://schemas.microsoft.com/office/drawing/2014/main" id="{6E5B7B8B-EFE7-4A49-97B3-069B77E6DDC8}"/>
                </a:ext>
              </a:extLst>
            </p:cNvPr>
            <p:cNvSpPr txBox="1"/>
            <p:nvPr/>
          </p:nvSpPr>
          <p:spPr>
            <a:xfrm>
              <a:off x="2505392" y="2069197"/>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cxnSp>
        <p:nvCxnSpPr>
          <p:cNvPr id="59" name="Google Shape;115;p16">
            <a:extLst>
              <a:ext uri="{FF2B5EF4-FFF2-40B4-BE49-F238E27FC236}">
                <a16:creationId xmlns:a16="http://schemas.microsoft.com/office/drawing/2014/main" id="{0386F28B-37D4-4457-80EF-97C0564A3A3C}"/>
              </a:ext>
            </a:extLst>
          </p:cNvPr>
          <p:cNvCxnSpPr>
            <a:cxnSpLocks/>
          </p:cNvCxnSpPr>
          <p:nvPr/>
        </p:nvCxnSpPr>
        <p:spPr>
          <a:xfrm>
            <a:off x="1793068" y="4085125"/>
            <a:ext cx="564756" cy="0"/>
          </a:xfrm>
          <a:prstGeom prst="straightConnector1">
            <a:avLst/>
          </a:prstGeom>
          <a:noFill/>
          <a:ln w="9525" cap="flat" cmpd="sng">
            <a:solidFill>
              <a:srgbClr val="233A44"/>
            </a:solidFill>
            <a:prstDash val="solid"/>
            <a:round/>
            <a:headEnd type="none" w="med" len="med"/>
            <a:tailEnd type="triangle" w="med" len="med"/>
          </a:ln>
        </p:spPr>
      </p:cxnSp>
      <p:sp>
        <p:nvSpPr>
          <p:cNvPr id="60" name="Google Shape;116;p16">
            <a:extLst>
              <a:ext uri="{FF2B5EF4-FFF2-40B4-BE49-F238E27FC236}">
                <a16:creationId xmlns:a16="http://schemas.microsoft.com/office/drawing/2014/main" id="{B8996BF4-93C8-4239-A761-07FDDE0FE0DE}"/>
              </a:ext>
            </a:extLst>
          </p:cNvPr>
          <p:cNvSpPr txBox="1"/>
          <p:nvPr/>
        </p:nvSpPr>
        <p:spPr>
          <a:xfrm>
            <a:off x="1704773" y="3583710"/>
            <a:ext cx="910740" cy="2643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800">
                <a:latin typeface="+mj-lt"/>
                <a:ea typeface="微軟正黑體" panose="020B0604030504040204" pitchFamily="34" charset="-120"/>
                <a:cs typeface="Calibri"/>
                <a:sym typeface="Calibri"/>
              </a:rPr>
              <a:t>Deduplication and Compression</a:t>
            </a:r>
            <a:endParaRPr lang="zh-TW" altLang="en-US" sz="800">
              <a:latin typeface="+mj-lt"/>
              <a:ea typeface="微軟正黑體" panose="020B0604030504040204" pitchFamily="34" charset="-120"/>
              <a:cs typeface="Calibri"/>
              <a:sym typeface="Calibri"/>
            </a:endParaRPr>
          </a:p>
        </p:txBody>
      </p:sp>
      <p:pic>
        <p:nvPicPr>
          <p:cNvPr id="75" name="圖片 74">
            <a:extLst>
              <a:ext uri="{FF2B5EF4-FFF2-40B4-BE49-F238E27FC236}">
                <a16:creationId xmlns:a16="http://schemas.microsoft.com/office/drawing/2014/main" id="{80505486-4AFA-4BA0-B993-4BF2A8B2A91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85791" y="2949839"/>
            <a:ext cx="1691161" cy="384660"/>
          </a:xfrm>
          <a:prstGeom prst="rect">
            <a:avLst/>
          </a:prstGeom>
        </p:spPr>
      </p:pic>
      <p:pic>
        <p:nvPicPr>
          <p:cNvPr id="104" name="Google Shape;79;p15">
            <a:extLst>
              <a:ext uri="{FF2B5EF4-FFF2-40B4-BE49-F238E27FC236}">
                <a16:creationId xmlns:a16="http://schemas.microsoft.com/office/drawing/2014/main" id="{8F319A14-CD25-43C2-8027-05A16506057C}"/>
              </a:ext>
            </a:extLst>
          </p:cNvPr>
          <p:cNvPicPr preferRelativeResize="0"/>
          <p:nvPr/>
        </p:nvPicPr>
        <p:blipFill>
          <a:blip r:embed="rId7"/>
          <a:srcRect/>
          <a:stretch/>
        </p:blipFill>
        <p:spPr>
          <a:xfrm>
            <a:off x="343587" y="3141924"/>
            <a:ext cx="324102" cy="324102"/>
          </a:xfrm>
          <a:prstGeom prst="rect">
            <a:avLst/>
          </a:prstGeom>
          <a:noFill/>
          <a:ln>
            <a:noFill/>
          </a:ln>
          <a:effectLst>
            <a:outerShdw blurRad="63500" sx="102000" sy="102000" algn="ctr" rotWithShape="0">
              <a:prstClr val="black">
                <a:alpha val="40000"/>
              </a:prstClr>
            </a:outerShdw>
          </a:effectLst>
        </p:spPr>
      </p:pic>
      <p:grpSp>
        <p:nvGrpSpPr>
          <p:cNvPr id="105" name="Google Shape;110;p16">
            <a:extLst>
              <a:ext uri="{FF2B5EF4-FFF2-40B4-BE49-F238E27FC236}">
                <a16:creationId xmlns:a16="http://schemas.microsoft.com/office/drawing/2014/main" id="{DC2C2A25-1E8B-43AC-9028-EFFD8B019046}"/>
              </a:ext>
            </a:extLst>
          </p:cNvPr>
          <p:cNvGrpSpPr/>
          <p:nvPr/>
        </p:nvGrpSpPr>
        <p:grpSpPr>
          <a:xfrm>
            <a:off x="1340207" y="2526345"/>
            <a:ext cx="573230" cy="557999"/>
            <a:chOff x="2484325" y="2694124"/>
            <a:chExt cx="549667" cy="535063"/>
          </a:xfrm>
        </p:grpSpPr>
        <p:pic>
          <p:nvPicPr>
            <p:cNvPr id="106" name="Google Shape;111;p16">
              <a:extLst>
                <a:ext uri="{FF2B5EF4-FFF2-40B4-BE49-F238E27FC236}">
                  <a16:creationId xmlns:a16="http://schemas.microsoft.com/office/drawing/2014/main" id="{0063EE07-8856-46FC-B8B8-51F69271A75F}"/>
                </a:ext>
              </a:extLst>
            </p:cNvPr>
            <p:cNvPicPr preferRelativeResize="0"/>
            <p:nvPr/>
          </p:nvPicPr>
          <p:blipFill>
            <a:blip r:embed="rId9">
              <a:alphaModFix/>
            </a:blip>
            <a:stretch>
              <a:fillRect/>
            </a:stretch>
          </p:blipFill>
          <p:spPr>
            <a:xfrm>
              <a:off x="2484325" y="2694124"/>
              <a:ext cx="528474" cy="535063"/>
            </a:xfrm>
            <a:prstGeom prst="rect">
              <a:avLst/>
            </a:prstGeom>
            <a:noFill/>
            <a:ln>
              <a:noFill/>
            </a:ln>
          </p:spPr>
        </p:pic>
        <p:sp>
          <p:nvSpPr>
            <p:cNvPr id="107" name="Google Shape;112;p16">
              <a:extLst>
                <a:ext uri="{FF2B5EF4-FFF2-40B4-BE49-F238E27FC236}">
                  <a16:creationId xmlns:a16="http://schemas.microsoft.com/office/drawing/2014/main" id="{4410AB05-240A-44F8-825F-2230E9C94AF8}"/>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cxnSp>
        <p:nvCxnSpPr>
          <p:cNvPr id="108" name="Google Shape;115;p16">
            <a:extLst>
              <a:ext uri="{FF2B5EF4-FFF2-40B4-BE49-F238E27FC236}">
                <a16:creationId xmlns:a16="http://schemas.microsoft.com/office/drawing/2014/main" id="{18641F58-EAD0-4CDF-9480-93845DDDEB26}"/>
              </a:ext>
            </a:extLst>
          </p:cNvPr>
          <p:cNvCxnSpPr>
            <a:cxnSpLocks/>
          </p:cNvCxnSpPr>
          <p:nvPr/>
        </p:nvCxnSpPr>
        <p:spPr>
          <a:xfrm>
            <a:off x="1802872" y="2970260"/>
            <a:ext cx="564756" cy="0"/>
          </a:xfrm>
          <a:prstGeom prst="straightConnector1">
            <a:avLst/>
          </a:prstGeom>
          <a:noFill/>
          <a:ln w="9525" cap="flat" cmpd="sng">
            <a:solidFill>
              <a:srgbClr val="233A44"/>
            </a:solidFill>
            <a:prstDash val="solid"/>
            <a:round/>
            <a:headEnd type="none" w="med" len="med"/>
            <a:tailEnd type="triangle" w="med" len="med"/>
          </a:ln>
        </p:spPr>
      </p:cxnSp>
      <p:sp>
        <p:nvSpPr>
          <p:cNvPr id="109" name="Google Shape;116;p16">
            <a:extLst>
              <a:ext uri="{FF2B5EF4-FFF2-40B4-BE49-F238E27FC236}">
                <a16:creationId xmlns:a16="http://schemas.microsoft.com/office/drawing/2014/main" id="{25BF7897-ECC1-4A6F-A2D8-4115098EDABE}"/>
              </a:ext>
            </a:extLst>
          </p:cNvPr>
          <p:cNvSpPr txBox="1"/>
          <p:nvPr/>
        </p:nvSpPr>
        <p:spPr>
          <a:xfrm>
            <a:off x="1772255" y="2689234"/>
            <a:ext cx="910740" cy="2643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50">
                <a:latin typeface="+mj-lt"/>
                <a:ea typeface="微軟正黑體" panose="020B0604030504040204" pitchFamily="34" charset="-120"/>
                <a:cs typeface="Calibri"/>
                <a:sym typeface="Calibri"/>
              </a:rPr>
              <a:t>Restore</a:t>
            </a:r>
            <a:endParaRPr lang="zh-TW" altLang="en-US" sz="1050">
              <a:latin typeface="+mj-lt"/>
              <a:ea typeface="微軟正黑體" panose="020B0604030504040204" pitchFamily="34" charset="-120"/>
              <a:cs typeface="Calibri"/>
              <a:sym typeface="Calibri"/>
            </a:endParaRPr>
          </a:p>
        </p:txBody>
      </p:sp>
      <p:pic>
        <p:nvPicPr>
          <p:cNvPr id="110" name="Google Shape;108;p16">
            <a:extLst>
              <a:ext uri="{FF2B5EF4-FFF2-40B4-BE49-F238E27FC236}">
                <a16:creationId xmlns:a16="http://schemas.microsoft.com/office/drawing/2014/main" id="{117E968D-C0FE-4F03-9616-C320291C2D45}"/>
              </a:ext>
            </a:extLst>
          </p:cNvPr>
          <p:cNvPicPr preferRelativeResize="0"/>
          <p:nvPr/>
        </p:nvPicPr>
        <p:blipFill>
          <a:blip r:embed="rId8">
            <a:alphaModFix/>
          </a:blip>
          <a:stretch>
            <a:fillRect/>
          </a:stretch>
        </p:blipFill>
        <p:spPr>
          <a:xfrm>
            <a:off x="2346530" y="2456986"/>
            <a:ext cx="688979" cy="688979"/>
          </a:xfrm>
          <a:prstGeom prst="rect">
            <a:avLst/>
          </a:prstGeom>
          <a:noFill/>
          <a:ln>
            <a:noFill/>
          </a:ln>
        </p:spPr>
      </p:pic>
      <p:sp>
        <p:nvSpPr>
          <p:cNvPr id="117" name="Google Shape;142;p16">
            <a:extLst>
              <a:ext uri="{FF2B5EF4-FFF2-40B4-BE49-F238E27FC236}">
                <a16:creationId xmlns:a16="http://schemas.microsoft.com/office/drawing/2014/main" id="{547D4455-EA97-4062-BF0B-7B7735DEFD37}"/>
              </a:ext>
            </a:extLst>
          </p:cNvPr>
          <p:cNvSpPr txBox="1"/>
          <p:nvPr/>
        </p:nvSpPr>
        <p:spPr>
          <a:xfrm>
            <a:off x="3034115" y="3262211"/>
            <a:ext cx="1045638"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rPr>
              <a:t>Backup/Sync</a:t>
            </a:r>
            <a:endParaRPr sz="900">
              <a:solidFill>
                <a:srgbClr val="3030F8"/>
              </a:solidFill>
              <a:latin typeface="+mj-lt"/>
            </a:endParaRPr>
          </a:p>
        </p:txBody>
      </p:sp>
      <p:sp>
        <p:nvSpPr>
          <p:cNvPr id="120" name="箭號: 向右 119">
            <a:extLst>
              <a:ext uri="{FF2B5EF4-FFF2-40B4-BE49-F238E27FC236}">
                <a16:creationId xmlns:a16="http://schemas.microsoft.com/office/drawing/2014/main" id="{85E1A30C-9A4C-4DB0-81DB-0D9975FFBB44}"/>
              </a:ext>
            </a:extLst>
          </p:cNvPr>
          <p:cNvSpPr/>
          <p:nvPr/>
        </p:nvSpPr>
        <p:spPr>
          <a:xfrm>
            <a:off x="4600662" y="4330349"/>
            <a:ext cx="632203" cy="251013"/>
          </a:xfrm>
          <a:prstGeom prst="rightArrow">
            <a:avLst>
              <a:gd name="adj1" fmla="val 50000"/>
              <a:gd name="adj2" fmla="val 55691"/>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22" name="Google Shape;265;p22">
            <a:extLst>
              <a:ext uri="{FF2B5EF4-FFF2-40B4-BE49-F238E27FC236}">
                <a16:creationId xmlns:a16="http://schemas.microsoft.com/office/drawing/2014/main" id="{393D65DF-A977-484D-8402-0E1FA7831660}"/>
              </a:ext>
            </a:extLst>
          </p:cNvPr>
          <p:cNvPicPr preferRelativeResize="0"/>
          <p:nvPr/>
        </p:nvPicPr>
        <p:blipFill>
          <a:blip r:embed="rId11">
            <a:alphaModFix/>
          </a:blip>
          <a:stretch>
            <a:fillRect/>
          </a:stretch>
        </p:blipFill>
        <p:spPr>
          <a:xfrm>
            <a:off x="3321268" y="3722196"/>
            <a:ext cx="1516971" cy="941180"/>
          </a:xfrm>
          <a:prstGeom prst="rect">
            <a:avLst/>
          </a:prstGeom>
          <a:noFill/>
          <a:ln>
            <a:noFill/>
          </a:ln>
        </p:spPr>
      </p:pic>
      <p:pic>
        <p:nvPicPr>
          <p:cNvPr id="123" name="Google Shape;79;p15">
            <a:extLst>
              <a:ext uri="{FF2B5EF4-FFF2-40B4-BE49-F238E27FC236}">
                <a16:creationId xmlns:a16="http://schemas.microsoft.com/office/drawing/2014/main" id="{D5E04B4C-B5B0-4C03-BA0A-C5A8065DEFC6}"/>
              </a:ext>
            </a:extLst>
          </p:cNvPr>
          <p:cNvPicPr preferRelativeResize="0"/>
          <p:nvPr/>
        </p:nvPicPr>
        <p:blipFill>
          <a:blip r:embed="rId7"/>
          <a:srcRect/>
          <a:stretch/>
        </p:blipFill>
        <p:spPr>
          <a:xfrm>
            <a:off x="3416543" y="4332139"/>
            <a:ext cx="324102" cy="324102"/>
          </a:xfrm>
          <a:prstGeom prst="rect">
            <a:avLst/>
          </a:prstGeom>
          <a:noFill/>
          <a:ln>
            <a:noFill/>
          </a:ln>
          <a:effectLst>
            <a:outerShdw blurRad="63500" sx="102000" sy="102000" algn="ctr" rotWithShape="0">
              <a:prstClr val="black">
                <a:alpha val="40000"/>
              </a:prstClr>
            </a:outerShdw>
          </a:effectLst>
        </p:spPr>
      </p:pic>
      <p:pic>
        <p:nvPicPr>
          <p:cNvPr id="126" name="Google Shape;108;p16">
            <a:extLst>
              <a:ext uri="{FF2B5EF4-FFF2-40B4-BE49-F238E27FC236}">
                <a16:creationId xmlns:a16="http://schemas.microsoft.com/office/drawing/2014/main" id="{7B8AEFF0-3CC9-40CE-BDA5-BD90F331412F}"/>
              </a:ext>
            </a:extLst>
          </p:cNvPr>
          <p:cNvPicPr preferRelativeResize="0"/>
          <p:nvPr/>
        </p:nvPicPr>
        <p:blipFill>
          <a:blip r:embed="rId8">
            <a:alphaModFix/>
          </a:blip>
          <a:stretch>
            <a:fillRect/>
          </a:stretch>
        </p:blipFill>
        <p:spPr>
          <a:xfrm>
            <a:off x="4163054" y="3399946"/>
            <a:ext cx="582881" cy="582881"/>
          </a:xfrm>
          <a:prstGeom prst="rect">
            <a:avLst/>
          </a:prstGeom>
          <a:noFill/>
          <a:ln>
            <a:noFill/>
          </a:ln>
        </p:spPr>
      </p:pic>
      <p:sp>
        <p:nvSpPr>
          <p:cNvPr id="50" name="箭號: 向右 49">
            <a:extLst>
              <a:ext uri="{FF2B5EF4-FFF2-40B4-BE49-F238E27FC236}">
                <a16:creationId xmlns:a16="http://schemas.microsoft.com/office/drawing/2014/main" id="{0D27C3B4-1F56-4517-B192-2DDB216F1A9D}"/>
              </a:ext>
            </a:extLst>
          </p:cNvPr>
          <p:cNvSpPr/>
          <p:nvPr/>
        </p:nvSpPr>
        <p:spPr>
          <a:xfrm rot="16200000">
            <a:off x="1346628" y="3326416"/>
            <a:ext cx="455300" cy="244368"/>
          </a:xfrm>
          <a:prstGeom prst="rightArrow">
            <a:avLst>
              <a:gd name="adj1" fmla="val 50000"/>
              <a:gd name="adj2" fmla="val 6707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25" name="箭號: 向右 124">
            <a:extLst>
              <a:ext uri="{FF2B5EF4-FFF2-40B4-BE49-F238E27FC236}">
                <a16:creationId xmlns:a16="http://schemas.microsoft.com/office/drawing/2014/main" id="{146AD246-7587-421C-9F23-C595E41C17E1}"/>
              </a:ext>
            </a:extLst>
          </p:cNvPr>
          <p:cNvSpPr/>
          <p:nvPr/>
        </p:nvSpPr>
        <p:spPr>
          <a:xfrm rot="16200000" flipH="1">
            <a:off x="3747631" y="3388497"/>
            <a:ext cx="530731" cy="224433"/>
          </a:xfrm>
          <a:prstGeom prst="rightArrow">
            <a:avLst>
              <a:gd name="adj1" fmla="val 50000"/>
              <a:gd name="adj2" fmla="val 55691"/>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18" name="Google Shape;78;p15">
            <a:extLst>
              <a:ext uri="{FF2B5EF4-FFF2-40B4-BE49-F238E27FC236}">
                <a16:creationId xmlns:a16="http://schemas.microsoft.com/office/drawing/2014/main" id="{80DA489F-A78B-41AA-A670-D2AEBF4D6168}"/>
              </a:ext>
            </a:extLst>
          </p:cNvPr>
          <p:cNvPicPr preferRelativeResize="0"/>
          <p:nvPr/>
        </p:nvPicPr>
        <p:blipFill>
          <a:blip r:embed="rId6">
            <a:alphaModFix/>
          </a:blip>
          <a:stretch>
            <a:fillRect/>
          </a:stretch>
        </p:blipFill>
        <p:spPr>
          <a:xfrm>
            <a:off x="3440546" y="2462626"/>
            <a:ext cx="1182735" cy="799585"/>
          </a:xfrm>
          <a:prstGeom prst="rect">
            <a:avLst/>
          </a:prstGeom>
          <a:noFill/>
          <a:ln>
            <a:noFill/>
          </a:ln>
        </p:spPr>
      </p:pic>
      <p:pic>
        <p:nvPicPr>
          <p:cNvPr id="119" name="Google Shape;79;p15">
            <a:extLst>
              <a:ext uri="{FF2B5EF4-FFF2-40B4-BE49-F238E27FC236}">
                <a16:creationId xmlns:a16="http://schemas.microsoft.com/office/drawing/2014/main" id="{94A78338-D326-400E-B23F-5A50E302615F}"/>
              </a:ext>
            </a:extLst>
          </p:cNvPr>
          <p:cNvPicPr preferRelativeResize="0"/>
          <p:nvPr/>
        </p:nvPicPr>
        <p:blipFill>
          <a:blip r:embed="rId7"/>
          <a:srcRect/>
          <a:stretch/>
        </p:blipFill>
        <p:spPr>
          <a:xfrm>
            <a:off x="3376671" y="2938110"/>
            <a:ext cx="324102" cy="324102"/>
          </a:xfrm>
          <a:prstGeom prst="rect">
            <a:avLst/>
          </a:prstGeom>
          <a:noFill/>
          <a:ln>
            <a:noFill/>
          </a:ln>
          <a:effectLst>
            <a:outerShdw blurRad="63500" sx="102000" sy="102000" algn="ctr" rotWithShape="0">
              <a:prstClr val="black">
                <a:alpha val="40000"/>
              </a:prstClr>
            </a:outerShdw>
          </a:effectLst>
        </p:spPr>
      </p:pic>
      <p:pic>
        <p:nvPicPr>
          <p:cNvPr id="121" name="Google Shape;108;p16">
            <a:extLst>
              <a:ext uri="{FF2B5EF4-FFF2-40B4-BE49-F238E27FC236}">
                <a16:creationId xmlns:a16="http://schemas.microsoft.com/office/drawing/2014/main" id="{05F241FD-FE45-4600-9FB7-3778794059E5}"/>
              </a:ext>
            </a:extLst>
          </p:cNvPr>
          <p:cNvPicPr preferRelativeResize="0"/>
          <p:nvPr/>
        </p:nvPicPr>
        <p:blipFill>
          <a:blip r:embed="rId8">
            <a:alphaModFix/>
          </a:blip>
          <a:stretch>
            <a:fillRect/>
          </a:stretch>
        </p:blipFill>
        <p:spPr>
          <a:xfrm>
            <a:off x="4113890" y="2207846"/>
            <a:ext cx="582881" cy="582881"/>
          </a:xfrm>
          <a:prstGeom prst="rect">
            <a:avLst/>
          </a:prstGeom>
          <a:noFill/>
          <a:ln>
            <a:noFill/>
          </a:ln>
        </p:spPr>
      </p:pic>
      <p:sp>
        <p:nvSpPr>
          <p:cNvPr id="155" name="箭號: 向右 154">
            <a:extLst>
              <a:ext uri="{FF2B5EF4-FFF2-40B4-BE49-F238E27FC236}">
                <a16:creationId xmlns:a16="http://schemas.microsoft.com/office/drawing/2014/main" id="{72A9C9EB-B9D6-4D73-B187-891D7F90CDBC}"/>
              </a:ext>
            </a:extLst>
          </p:cNvPr>
          <p:cNvSpPr/>
          <p:nvPr/>
        </p:nvSpPr>
        <p:spPr>
          <a:xfrm rot="16200000">
            <a:off x="7239308" y="2959455"/>
            <a:ext cx="483262" cy="244368"/>
          </a:xfrm>
          <a:prstGeom prst="rightArrow">
            <a:avLst>
              <a:gd name="adj1" fmla="val 50000"/>
              <a:gd name="adj2" fmla="val 55691"/>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48" name="圖片 147">
            <a:extLst>
              <a:ext uri="{FF2B5EF4-FFF2-40B4-BE49-F238E27FC236}">
                <a16:creationId xmlns:a16="http://schemas.microsoft.com/office/drawing/2014/main" id="{D55550D8-AC2C-47F4-8687-027334CF7B0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643384" y="3287297"/>
            <a:ext cx="1691161" cy="384660"/>
          </a:xfrm>
          <a:prstGeom prst="rect">
            <a:avLst/>
          </a:prstGeom>
        </p:spPr>
      </p:pic>
      <p:pic>
        <p:nvPicPr>
          <p:cNvPr id="149" name="Google Shape;79;p15">
            <a:extLst>
              <a:ext uri="{FF2B5EF4-FFF2-40B4-BE49-F238E27FC236}">
                <a16:creationId xmlns:a16="http://schemas.microsoft.com/office/drawing/2014/main" id="{7DE5B97C-FB0C-4885-9FBE-12831CE1A1F4}"/>
              </a:ext>
            </a:extLst>
          </p:cNvPr>
          <p:cNvPicPr preferRelativeResize="0"/>
          <p:nvPr/>
        </p:nvPicPr>
        <p:blipFill>
          <a:blip r:embed="rId7"/>
          <a:srcRect/>
          <a:stretch/>
        </p:blipFill>
        <p:spPr>
          <a:xfrm>
            <a:off x="6601180" y="3479382"/>
            <a:ext cx="324102" cy="324102"/>
          </a:xfrm>
          <a:prstGeom prst="rect">
            <a:avLst/>
          </a:prstGeom>
          <a:noFill/>
          <a:ln>
            <a:noFill/>
          </a:ln>
          <a:effectLst>
            <a:outerShdw blurRad="63500" sx="102000" sy="102000" algn="ctr" rotWithShape="0">
              <a:prstClr val="black">
                <a:alpha val="40000"/>
              </a:prstClr>
            </a:outerShdw>
          </a:effectLst>
        </p:spPr>
      </p:pic>
      <p:sp>
        <p:nvSpPr>
          <p:cNvPr id="141" name="箭號: 向右 140">
            <a:extLst>
              <a:ext uri="{FF2B5EF4-FFF2-40B4-BE49-F238E27FC236}">
                <a16:creationId xmlns:a16="http://schemas.microsoft.com/office/drawing/2014/main" id="{3B615F12-2EA8-4028-B094-E22CFC256835}"/>
              </a:ext>
            </a:extLst>
          </p:cNvPr>
          <p:cNvSpPr/>
          <p:nvPr/>
        </p:nvSpPr>
        <p:spPr>
          <a:xfrm rot="16200000">
            <a:off x="7221922" y="3792999"/>
            <a:ext cx="526956" cy="244368"/>
          </a:xfrm>
          <a:prstGeom prst="rightArrow">
            <a:avLst>
              <a:gd name="adj1" fmla="val 50000"/>
              <a:gd name="adj2" fmla="val 55691"/>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43" name="Google Shape;78;p15">
            <a:extLst>
              <a:ext uri="{FF2B5EF4-FFF2-40B4-BE49-F238E27FC236}">
                <a16:creationId xmlns:a16="http://schemas.microsoft.com/office/drawing/2014/main" id="{70377235-C170-4845-842A-1AA892D49B88}"/>
              </a:ext>
            </a:extLst>
          </p:cNvPr>
          <p:cNvPicPr preferRelativeResize="0"/>
          <p:nvPr/>
        </p:nvPicPr>
        <p:blipFill>
          <a:blip r:embed="rId6">
            <a:alphaModFix/>
          </a:blip>
          <a:stretch>
            <a:fillRect/>
          </a:stretch>
        </p:blipFill>
        <p:spPr>
          <a:xfrm>
            <a:off x="6916270" y="4049364"/>
            <a:ext cx="1182735" cy="799585"/>
          </a:xfrm>
          <a:prstGeom prst="rect">
            <a:avLst/>
          </a:prstGeom>
          <a:noFill/>
          <a:ln>
            <a:noFill/>
          </a:ln>
        </p:spPr>
      </p:pic>
      <p:pic>
        <p:nvPicPr>
          <p:cNvPr id="144" name="Google Shape;79;p15">
            <a:extLst>
              <a:ext uri="{FF2B5EF4-FFF2-40B4-BE49-F238E27FC236}">
                <a16:creationId xmlns:a16="http://schemas.microsoft.com/office/drawing/2014/main" id="{0BFFFA86-E8CF-405D-AF16-621DDE889CD6}"/>
              </a:ext>
            </a:extLst>
          </p:cNvPr>
          <p:cNvPicPr preferRelativeResize="0"/>
          <p:nvPr/>
        </p:nvPicPr>
        <p:blipFill>
          <a:blip r:embed="rId7"/>
          <a:srcRect/>
          <a:stretch/>
        </p:blipFill>
        <p:spPr>
          <a:xfrm>
            <a:off x="6852395" y="4524847"/>
            <a:ext cx="324102" cy="324102"/>
          </a:xfrm>
          <a:prstGeom prst="rect">
            <a:avLst/>
          </a:prstGeom>
          <a:noFill/>
          <a:ln>
            <a:noFill/>
          </a:ln>
          <a:effectLst>
            <a:outerShdw blurRad="63500" sx="102000" sy="102000" algn="ctr" rotWithShape="0">
              <a:prstClr val="black">
                <a:alpha val="40000"/>
              </a:prstClr>
            </a:outerShdw>
          </a:effectLst>
        </p:spPr>
      </p:pic>
      <p:pic>
        <p:nvPicPr>
          <p:cNvPr id="145" name="Google Shape;108;p16">
            <a:extLst>
              <a:ext uri="{FF2B5EF4-FFF2-40B4-BE49-F238E27FC236}">
                <a16:creationId xmlns:a16="http://schemas.microsoft.com/office/drawing/2014/main" id="{F8603D98-15E0-4969-8FB1-35DA35B3713B}"/>
              </a:ext>
            </a:extLst>
          </p:cNvPr>
          <p:cNvPicPr preferRelativeResize="0"/>
          <p:nvPr/>
        </p:nvPicPr>
        <p:blipFill>
          <a:blip r:embed="rId8">
            <a:alphaModFix/>
          </a:blip>
          <a:stretch>
            <a:fillRect/>
          </a:stretch>
        </p:blipFill>
        <p:spPr>
          <a:xfrm>
            <a:off x="7589614" y="3794583"/>
            <a:ext cx="582881" cy="582881"/>
          </a:xfrm>
          <a:prstGeom prst="rect">
            <a:avLst/>
          </a:prstGeom>
          <a:noFill/>
          <a:ln>
            <a:noFill/>
          </a:ln>
        </p:spPr>
      </p:pic>
      <p:sp>
        <p:nvSpPr>
          <p:cNvPr id="62" name="矩形 61">
            <a:extLst>
              <a:ext uri="{FF2B5EF4-FFF2-40B4-BE49-F238E27FC236}">
                <a16:creationId xmlns:a16="http://schemas.microsoft.com/office/drawing/2014/main" id="{A0FDCE7B-B019-4338-90FD-217A6B9D705F}"/>
              </a:ext>
            </a:extLst>
          </p:cNvPr>
          <p:cNvSpPr/>
          <p:nvPr/>
        </p:nvSpPr>
        <p:spPr>
          <a:xfrm>
            <a:off x="4483711" y="4365337"/>
            <a:ext cx="173753" cy="223279"/>
          </a:xfrm>
          <a:prstGeom prst="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7" name="Google Shape;142;p16">
            <a:extLst>
              <a:ext uri="{FF2B5EF4-FFF2-40B4-BE49-F238E27FC236}">
                <a16:creationId xmlns:a16="http://schemas.microsoft.com/office/drawing/2014/main" id="{2917DC78-8AF7-D449-835E-62927075A87A}"/>
              </a:ext>
            </a:extLst>
          </p:cNvPr>
          <p:cNvSpPr txBox="1"/>
          <p:nvPr/>
        </p:nvSpPr>
        <p:spPr>
          <a:xfrm>
            <a:off x="4497216" y="4085125"/>
            <a:ext cx="1045638"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rPr>
              <a:t>Backup/Sync</a:t>
            </a:r>
            <a:endParaRPr sz="900">
              <a:solidFill>
                <a:srgbClr val="3030F8"/>
              </a:solidFill>
              <a:latin typeface="+mj-lt"/>
            </a:endParaRPr>
          </a:p>
        </p:txBody>
      </p:sp>
      <p:sp>
        <p:nvSpPr>
          <p:cNvPr id="58" name="Google Shape;142;p16">
            <a:extLst>
              <a:ext uri="{FF2B5EF4-FFF2-40B4-BE49-F238E27FC236}">
                <a16:creationId xmlns:a16="http://schemas.microsoft.com/office/drawing/2014/main" id="{4D980B98-1502-C748-ABC0-A68A19F524E3}"/>
              </a:ext>
            </a:extLst>
          </p:cNvPr>
          <p:cNvSpPr txBox="1"/>
          <p:nvPr/>
        </p:nvSpPr>
        <p:spPr>
          <a:xfrm>
            <a:off x="6463435" y="2983978"/>
            <a:ext cx="1045638"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rPr>
              <a:t>Backup/Sync</a:t>
            </a:r>
            <a:endParaRPr sz="900">
              <a:solidFill>
                <a:srgbClr val="3030F8"/>
              </a:solidFill>
              <a:latin typeface="+mj-lt"/>
            </a:endParaRPr>
          </a:p>
        </p:txBody>
      </p:sp>
      <p:sp>
        <p:nvSpPr>
          <p:cNvPr id="61" name="Google Shape;142;p16">
            <a:extLst>
              <a:ext uri="{FF2B5EF4-FFF2-40B4-BE49-F238E27FC236}">
                <a16:creationId xmlns:a16="http://schemas.microsoft.com/office/drawing/2014/main" id="{B1831729-78C4-3045-BEA2-EBC43B2F5368}"/>
              </a:ext>
            </a:extLst>
          </p:cNvPr>
          <p:cNvSpPr txBox="1"/>
          <p:nvPr/>
        </p:nvSpPr>
        <p:spPr>
          <a:xfrm>
            <a:off x="6491627" y="3788192"/>
            <a:ext cx="1045638"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rPr>
              <a:t>Backup/Sync</a:t>
            </a:r>
            <a:endParaRPr sz="900">
              <a:solidFill>
                <a:srgbClr val="3030F8"/>
              </a:solidFill>
              <a:latin typeface="+mj-lt"/>
            </a:endParaRPr>
          </a:p>
        </p:txBody>
      </p:sp>
    </p:spTree>
    <p:extLst>
      <p:ext uri="{BB962C8B-B14F-4D97-AF65-F5344CB8AC3E}">
        <p14:creationId xmlns:p14="http://schemas.microsoft.com/office/powerpoint/2010/main" val="304526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 name="圖片 4">
            <a:extLst>
              <a:ext uri="{FF2B5EF4-FFF2-40B4-BE49-F238E27FC236}">
                <a16:creationId xmlns:a16="http://schemas.microsoft.com/office/drawing/2014/main" id="{7E6266D4-BEE4-4229-A922-0BE5D5317943}"/>
              </a:ext>
            </a:extLst>
          </p:cNvPr>
          <p:cNvPicPr>
            <a:picLocks noChangeAspect="1"/>
          </p:cNvPicPr>
          <p:nvPr/>
        </p:nvPicPr>
        <p:blipFill>
          <a:blip r:embed="rId3"/>
          <a:stretch>
            <a:fillRect/>
          </a:stretch>
        </p:blipFill>
        <p:spPr>
          <a:xfrm>
            <a:off x="668523" y="2119426"/>
            <a:ext cx="5481083" cy="2759561"/>
          </a:xfrm>
          <a:prstGeom prst="rect">
            <a:avLst/>
          </a:prstGeom>
        </p:spPr>
      </p:pic>
      <p:sp>
        <p:nvSpPr>
          <p:cNvPr id="299" name="Google Shape;299;p23"/>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sz="2400"/>
              <a:t>When job is running, click the status message to view the execution status and file status</a:t>
            </a:r>
            <a:endParaRPr lang="zh-TW" altLang="en-US" sz="2400"/>
          </a:p>
        </p:txBody>
      </p:sp>
      <p:sp>
        <p:nvSpPr>
          <p:cNvPr id="6" name="矩形 5">
            <a:extLst>
              <a:ext uri="{FF2B5EF4-FFF2-40B4-BE49-F238E27FC236}">
                <a16:creationId xmlns:a16="http://schemas.microsoft.com/office/drawing/2014/main" id="{0DB301A3-C930-4E84-9825-8A5A414DD539}"/>
              </a:ext>
            </a:extLst>
          </p:cNvPr>
          <p:cNvSpPr/>
          <p:nvPr/>
        </p:nvSpPr>
        <p:spPr>
          <a:xfrm>
            <a:off x="2716305" y="2965077"/>
            <a:ext cx="693705" cy="150673"/>
          </a:xfrm>
          <a:prstGeom prst="rect">
            <a:avLst/>
          </a:prstGeom>
          <a:noFill/>
          <a:ln w="38100">
            <a:gradFill flip="none" rotWithShape="1">
              <a:gsLst>
                <a:gs pos="0">
                  <a:srgbClr val="7030A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梯形 6">
            <a:extLst>
              <a:ext uri="{FF2B5EF4-FFF2-40B4-BE49-F238E27FC236}">
                <a16:creationId xmlns:a16="http://schemas.microsoft.com/office/drawing/2014/main" id="{C1078FE2-89B5-4FCB-A2B4-76375B0117ED}"/>
              </a:ext>
            </a:extLst>
          </p:cNvPr>
          <p:cNvSpPr/>
          <p:nvPr/>
        </p:nvSpPr>
        <p:spPr>
          <a:xfrm rot="16200000">
            <a:off x="2545123" y="2566025"/>
            <a:ext cx="2880348" cy="1099449"/>
          </a:xfrm>
          <a:prstGeom prst="trapezoid">
            <a:avLst>
              <a:gd name="adj" fmla="val 116925"/>
            </a:avLst>
          </a:prstGeom>
          <a:gradFill>
            <a:gsLst>
              <a:gs pos="0">
                <a:srgbClr val="7030A0">
                  <a:alpha val="20000"/>
                </a:srgbClr>
              </a:gs>
              <a:gs pos="100000">
                <a:schemeClr val="accent5">
                  <a:lumMod val="30000"/>
                  <a:lumOff val="70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C579B848-D0D0-43DB-AA16-FD4DF0B2DE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a:off x="3378948" y="2965442"/>
            <a:ext cx="384592" cy="512790"/>
          </a:xfrm>
          <a:prstGeom prst="rect">
            <a:avLst/>
          </a:prstGeom>
        </p:spPr>
      </p:pic>
      <p:pic>
        <p:nvPicPr>
          <p:cNvPr id="5" name="圖片 8" descr="一張含有 桌 的圖片&#10;&#10;自動產生的描述">
            <a:extLst>
              <a:ext uri="{FF2B5EF4-FFF2-40B4-BE49-F238E27FC236}">
                <a16:creationId xmlns:a16="http://schemas.microsoft.com/office/drawing/2014/main" id="{C14ABD59-BB0F-4198-AD27-4F06C4E9AF61}"/>
              </a:ext>
            </a:extLst>
          </p:cNvPr>
          <p:cNvPicPr>
            <a:picLocks noChangeAspect="1"/>
          </p:cNvPicPr>
          <p:nvPr/>
        </p:nvPicPr>
        <p:blipFill>
          <a:blip r:embed="rId6"/>
          <a:stretch>
            <a:fillRect/>
          </a:stretch>
        </p:blipFill>
        <p:spPr>
          <a:xfrm>
            <a:off x="4529470" y="1220812"/>
            <a:ext cx="3733356" cy="2516666"/>
          </a:xfrm>
          <a:prstGeom prst="rect">
            <a:avLst/>
          </a:prstGeom>
          <a:ln>
            <a:solidFill>
              <a:schemeClr val="tx1"/>
            </a:solidFill>
          </a:ln>
        </p:spPr>
      </p:pic>
      <p:pic>
        <p:nvPicPr>
          <p:cNvPr id="10" name="圖片 10" descr="一張含有 桌 的圖片&#10;&#10;自動產生的描述">
            <a:extLst>
              <a:ext uri="{FF2B5EF4-FFF2-40B4-BE49-F238E27FC236}">
                <a16:creationId xmlns:a16="http://schemas.microsoft.com/office/drawing/2014/main" id="{69FE9C4D-4D85-4A60-9FBA-3B05D92EB353}"/>
              </a:ext>
            </a:extLst>
          </p:cNvPr>
          <p:cNvPicPr>
            <a:picLocks noChangeAspect="1"/>
          </p:cNvPicPr>
          <p:nvPr/>
        </p:nvPicPr>
        <p:blipFill>
          <a:blip r:embed="rId7"/>
          <a:stretch>
            <a:fillRect/>
          </a:stretch>
        </p:blipFill>
        <p:spPr>
          <a:xfrm>
            <a:off x="4529470" y="2928005"/>
            <a:ext cx="3733356" cy="1880037"/>
          </a:xfrm>
          <a:prstGeom prst="rect">
            <a:avLst/>
          </a:prstGeom>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a:t>When a job finishes, you can view the summary of the current backup task report</a:t>
            </a:r>
            <a:endParaRPr/>
          </a:p>
        </p:txBody>
      </p:sp>
      <p:pic>
        <p:nvPicPr>
          <p:cNvPr id="310" name="Google Shape;310;p24"/>
          <p:cNvPicPr preferRelativeResize="0"/>
          <p:nvPr/>
        </p:nvPicPr>
        <p:blipFill>
          <a:blip r:embed="rId3">
            <a:alphaModFix/>
          </a:blip>
          <a:stretch>
            <a:fillRect/>
          </a:stretch>
        </p:blipFill>
        <p:spPr>
          <a:xfrm>
            <a:off x="211336" y="1860936"/>
            <a:ext cx="3958814" cy="2257654"/>
          </a:xfrm>
          <a:prstGeom prst="rect">
            <a:avLst/>
          </a:prstGeom>
          <a:noFill/>
          <a:ln>
            <a:noFill/>
          </a:ln>
        </p:spPr>
      </p:pic>
      <p:sp>
        <p:nvSpPr>
          <p:cNvPr id="3" name="矩形 2">
            <a:extLst>
              <a:ext uri="{FF2B5EF4-FFF2-40B4-BE49-F238E27FC236}">
                <a16:creationId xmlns:a16="http://schemas.microsoft.com/office/drawing/2014/main" id="{578D4857-046C-46F9-97D5-65AEAC6506CA}"/>
              </a:ext>
            </a:extLst>
          </p:cNvPr>
          <p:cNvSpPr/>
          <p:nvPr/>
        </p:nvSpPr>
        <p:spPr>
          <a:xfrm>
            <a:off x="3501535" y="2739136"/>
            <a:ext cx="211033" cy="154738"/>
          </a:xfrm>
          <a:prstGeom prst="rect">
            <a:avLst/>
          </a:prstGeom>
          <a:noFill/>
          <a:ln w="38100">
            <a:gradFill flip="none" rotWithShape="1">
              <a:gsLst>
                <a:gs pos="0">
                  <a:srgbClr val="7030A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梯形 3">
            <a:extLst>
              <a:ext uri="{FF2B5EF4-FFF2-40B4-BE49-F238E27FC236}">
                <a16:creationId xmlns:a16="http://schemas.microsoft.com/office/drawing/2014/main" id="{C3C74B06-A128-45F4-9213-1CCDFE4E60AB}"/>
              </a:ext>
            </a:extLst>
          </p:cNvPr>
          <p:cNvSpPr/>
          <p:nvPr/>
        </p:nvSpPr>
        <p:spPr>
          <a:xfrm rot="16200000">
            <a:off x="2615719" y="2557883"/>
            <a:ext cx="2880348" cy="662421"/>
          </a:xfrm>
          <a:prstGeom prst="trapezoid">
            <a:avLst>
              <a:gd name="adj" fmla="val 196891"/>
            </a:avLst>
          </a:prstGeom>
          <a:gradFill>
            <a:gsLst>
              <a:gs pos="0">
                <a:srgbClr val="7030A0">
                  <a:alpha val="20000"/>
                </a:srgbClr>
              </a:gs>
              <a:gs pos="100000">
                <a:schemeClr val="accent5">
                  <a:lumMod val="30000"/>
                  <a:lumOff val="70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02D07C6A-C3FD-4E25-BBEA-FDBD0F9AE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a:off x="3688231" y="2765614"/>
            <a:ext cx="384592" cy="512790"/>
          </a:xfrm>
          <a:prstGeom prst="rect">
            <a:avLst/>
          </a:prstGeom>
        </p:spPr>
      </p:pic>
      <p:pic>
        <p:nvPicPr>
          <p:cNvPr id="311" name="Google Shape;311;p24"/>
          <p:cNvPicPr preferRelativeResize="0"/>
          <p:nvPr/>
        </p:nvPicPr>
        <p:blipFill>
          <a:blip r:embed="rId6">
            <a:alphaModFix/>
          </a:blip>
          <a:stretch>
            <a:fillRect/>
          </a:stretch>
        </p:blipFill>
        <p:spPr>
          <a:xfrm>
            <a:off x="4359229" y="1421763"/>
            <a:ext cx="4675621" cy="2944223"/>
          </a:xfrm>
          <a:prstGeom prst="rect">
            <a:avLst/>
          </a:prstGeom>
          <a:noFill/>
          <a:ln>
            <a:noFill/>
          </a:ln>
        </p:spPr>
      </p:pic>
      <p:sp>
        <p:nvSpPr>
          <p:cNvPr id="314" name="Google Shape;314;p24"/>
          <p:cNvSpPr/>
          <p:nvPr/>
        </p:nvSpPr>
        <p:spPr>
          <a:xfrm>
            <a:off x="4538280" y="2091700"/>
            <a:ext cx="3911485" cy="1687088"/>
          </a:xfrm>
          <a:prstGeom prst="rect">
            <a:avLst/>
          </a:prstGeom>
          <a:noFill/>
          <a:ln w="28575" cap="flat" cmpd="sng">
            <a:solidFill>
              <a:schemeClr val="accent6">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9" name="群組 8">
            <a:extLst>
              <a:ext uri="{FF2B5EF4-FFF2-40B4-BE49-F238E27FC236}">
                <a16:creationId xmlns:a16="http://schemas.microsoft.com/office/drawing/2014/main" id="{5F02159E-5045-4670-99B2-B345C53F4CBD}"/>
              </a:ext>
            </a:extLst>
          </p:cNvPr>
          <p:cNvGrpSpPr/>
          <p:nvPr/>
        </p:nvGrpSpPr>
        <p:grpSpPr>
          <a:xfrm>
            <a:off x="1662041" y="3615646"/>
            <a:ext cx="2508109" cy="949627"/>
            <a:chOff x="3199304" y="1750178"/>
            <a:chExt cx="2278621" cy="401655"/>
          </a:xfrm>
        </p:grpSpPr>
        <p:sp>
          <p:nvSpPr>
            <p:cNvPr id="16" name="矩形: 圓角 15">
              <a:extLst>
                <a:ext uri="{FF2B5EF4-FFF2-40B4-BE49-F238E27FC236}">
                  <a16:creationId xmlns:a16="http://schemas.microsoft.com/office/drawing/2014/main" id="{3AD46643-4D12-4116-B1EE-3EF82B7039AC}"/>
                </a:ext>
              </a:extLst>
            </p:cNvPr>
            <p:cNvSpPr/>
            <p:nvPr/>
          </p:nvSpPr>
          <p:spPr>
            <a:xfrm>
              <a:off x="3199304" y="1750178"/>
              <a:ext cx="2278621" cy="401655"/>
            </a:xfrm>
            <a:prstGeom prst="roundRect">
              <a:avLst>
                <a:gd name="adj" fmla="val 8254"/>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717EABD2-4D26-41DA-A7E9-BD30B36F3578}"/>
                </a:ext>
              </a:extLst>
            </p:cNvPr>
            <p:cNvSpPr/>
            <p:nvPr/>
          </p:nvSpPr>
          <p:spPr>
            <a:xfrm>
              <a:off x="3242072" y="1769372"/>
              <a:ext cx="2191306" cy="365438"/>
            </a:xfrm>
            <a:prstGeom prst="roundRect">
              <a:avLst>
                <a:gd name="adj" fmla="val 5649"/>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 name="Google Shape;310;p24">
            <a:extLst>
              <a:ext uri="{FF2B5EF4-FFF2-40B4-BE49-F238E27FC236}">
                <a16:creationId xmlns:a16="http://schemas.microsoft.com/office/drawing/2014/main" id="{55D414DE-D99A-4620-9EA4-D8CBB1981C55}"/>
              </a:ext>
            </a:extLst>
          </p:cNvPr>
          <p:cNvPicPr preferRelativeResize="0"/>
          <p:nvPr/>
        </p:nvPicPr>
        <p:blipFill>
          <a:blip r:embed="rId3">
            <a:alphaModFix/>
          </a:blip>
          <a:stretch>
            <a:fillRect/>
          </a:stretch>
        </p:blipFill>
        <p:spPr>
          <a:xfrm>
            <a:off x="211336" y="1280576"/>
            <a:ext cx="3958814" cy="2257654"/>
          </a:xfrm>
          <a:prstGeom prst="rect">
            <a:avLst/>
          </a:prstGeom>
          <a:noFill/>
          <a:ln>
            <a:noFill/>
          </a:ln>
        </p:spPr>
      </p:pic>
      <p:sp>
        <p:nvSpPr>
          <p:cNvPr id="319" name="Google Shape;319;p25"/>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a:t>Each file has a transfer record: if the file transfer is abnormal, there is a record to follow</a:t>
            </a:r>
            <a:endParaRPr lang="zh-TW" altLang="en-US"/>
          </a:p>
        </p:txBody>
      </p:sp>
      <p:sp>
        <p:nvSpPr>
          <p:cNvPr id="10" name="梯形 9">
            <a:extLst>
              <a:ext uri="{FF2B5EF4-FFF2-40B4-BE49-F238E27FC236}">
                <a16:creationId xmlns:a16="http://schemas.microsoft.com/office/drawing/2014/main" id="{9698FB26-0D80-43E7-B6AA-F689E59018BA}"/>
              </a:ext>
            </a:extLst>
          </p:cNvPr>
          <p:cNvSpPr/>
          <p:nvPr/>
        </p:nvSpPr>
        <p:spPr>
          <a:xfrm rot="16200000">
            <a:off x="2935559" y="1854222"/>
            <a:ext cx="2705040" cy="908568"/>
          </a:xfrm>
          <a:prstGeom prst="trapezoid">
            <a:avLst>
              <a:gd name="adj" fmla="val 132875"/>
            </a:avLst>
          </a:prstGeom>
          <a:gradFill>
            <a:gsLst>
              <a:gs pos="0">
                <a:srgbClr val="7030A0">
                  <a:alpha val="20000"/>
                </a:srgbClr>
              </a:gs>
              <a:gs pos="100000">
                <a:schemeClr val="accent5">
                  <a:lumMod val="30000"/>
                  <a:lumOff val="70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3" name="Google Shape;323;p25"/>
          <p:cNvPicPr preferRelativeResize="0"/>
          <p:nvPr/>
        </p:nvPicPr>
        <p:blipFill rotWithShape="1">
          <a:blip r:embed="rId4">
            <a:alphaModFix/>
          </a:blip>
          <a:srcRect r="2931" b="5873"/>
          <a:stretch/>
        </p:blipFill>
        <p:spPr>
          <a:xfrm>
            <a:off x="4575180" y="889891"/>
            <a:ext cx="2915755" cy="1909060"/>
          </a:xfrm>
          <a:prstGeom prst="rect">
            <a:avLst/>
          </a:prstGeom>
          <a:noFill/>
          <a:ln w="9525" cap="flat" cmpd="sng">
            <a:solidFill>
              <a:schemeClr val="dk2"/>
            </a:solidFill>
            <a:prstDash val="solid"/>
            <a:round/>
            <a:headEnd type="none" w="sm" len="sm"/>
            <a:tailEnd type="none" w="sm" len="sm"/>
          </a:ln>
        </p:spPr>
      </p:pic>
      <p:pic>
        <p:nvPicPr>
          <p:cNvPr id="324" name="Google Shape;324;p25"/>
          <p:cNvPicPr preferRelativeResize="0"/>
          <p:nvPr/>
        </p:nvPicPr>
        <p:blipFill rotWithShape="1">
          <a:blip r:embed="rId5">
            <a:alphaModFix/>
          </a:blip>
          <a:srcRect r="2931" b="3234"/>
          <a:stretch/>
        </p:blipFill>
        <p:spPr>
          <a:xfrm>
            <a:off x="4575181" y="2846452"/>
            <a:ext cx="2915754" cy="2143293"/>
          </a:xfrm>
          <a:prstGeom prst="rect">
            <a:avLst/>
          </a:prstGeom>
          <a:noFill/>
          <a:ln w="9525" cap="flat" cmpd="sng">
            <a:solidFill>
              <a:schemeClr val="dk2"/>
            </a:solidFill>
            <a:prstDash val="solid"/>
            <a:round/>
            <a:headEnd type="none" w="sm" len="sm"/>
            <a:tailEnd type="none" w="sm" len="sm"/>
          </a:ln>
        </p:spPr>
      </p:pic>
      <p:sp>
        <p:nvSpPr>
          <p:cNvPr id="2" name="文字方塊 1">
            <a:extLst>
              <a:ext uri="{FF2B5EF4-FFF2-40B4-BE49-F238E27FC236}">
                <a16:creationId xmlns:a16="http://schemas.microsoft.com/office/drawing/2014/main" id="{6C7F4019-ED13-4001-97EF-CFD595D9DEBF}"/>
              </a:ext>
            </a:extLst>
          </p:cNvPr>
          <p:cNvSpPr txBox="1"/>
          <p:nvPr/>
        </p:nvSpPr>
        <p:spPr>
          <a:xfrm>
            <a:off x="1640739" y="3698044"/>
            <a:ext cx="248037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107950">
              <a:buClrTx/>
              <a:buFont typeface="Arial" panose="020B0604020202020204" pitchFamily="34" charset="0"/>
              <a:buChar char="•"/>
            </a:pPr>
            <a:r>
              <a:rPr lang="en-US" altLang="zh-TW" sz="900" b="1" u="sng">
                <a:solidFill>
                  <a:schemeClr val="tx1"/>
                </a:solidFill>
                <a:latin typeface="+mj-lt"/>
                <a:ea typeface="微軟正黑體"/>
              </a:rPr>
              <a:t>Filtered files:</a:t>
            </a:r>
            <a:r>
              <a:rPr lang="en-US" altLang="zh-TW" sz="900">
                <a:solidFill>
                  <a:schemeClr val="tx1"/>
                </a:solidFill>
                <a:latin typeface="+mj-lt"/>
                <a:ea typeface="微軟正黑體"/>
              </a:rPr>
              <a:t> Calculate the number of files with filters set by the user.</a:t>
            </a:r>
            <a:endParaRPr lang="zh-TW" altLang="en-US">
              <a:solidFill>
                <a:schemeClr val="tx1"/>
              </a:solidFill>
              <a:ea typeface="微軟正黑體"/>
            </a:endParaRPr>
          </a:p>
          <a:p>
            <a:pPr marL="228600" indent="-107950">
              <a:buClrTx/>
              <a:buFont typeface="Arial" panose="020B0604020202020204" pitchFamily="34" charset="0"/>
              <a:buChar char="•"/>
            </a:pPr>
            <a:r>
              <a:rPr lang="en-US" altLang="zh-TW" sz="900" b="1" u="sng">
                <a:solidFill>
                  <a:schemeClr val="tx1"/>
                </a:solidFill>
                <a:latin typeface="+mj-lt"/>
                <a:ea typeface="微軟正黑體"/>
              </a:rPr>
              <a:t>Skipped files:</a:t>
            </a:r>
            <a:r>
              <a:rPr lang="en-US" altLang="zh-TW" sz="900">
                <a:solidFill>
                  <a:schemeClr val="tx1"/>
                </a:solidFill>
                <a:latin typeface="+mj-lt"/>
                <a:ea typeface="微軟正黑體"/>
              </a:rPr>
              <a:t> Calculate the number of files that the system skipped uploading due to some errors.</a:t>
            </a:r>
            <a:endParaRPr lang="zh-TW" sz="1050">
              <a:solidFill>
                <a:schemeClr val="tx1"/>
              </a:solidFill>
              <a:latin typeface="+mj-lt"/>
              <a:ea typeface="微軟正黑體"/>
            </a:endParaRPr>
          </a:p>
        </p:txBody>
      </p:sp>
      <p:sp>
        <p:nvSpPr>
          <p:cNvPr id="4" name="矩形 3">
            <a:extLst>
              <a:ext uri="{FF2B5EF4-FFF2-40B4-BE49-F238E27FC236}">
                <a16:creationId xmlns:a16="http://schemas.microsoft.com/office/drawing/2014/main" id="{CB25F47E-61A0-4F38-9D23-65E3D5CC61F1}"/>
              </a:ext>
            </a:extLst>
          </p:cNvPr>
          <p:cNvSpPr/>
          <p:nvPr/>
        </p:nvSpPr>
        <p:spPr>
          <a:xfrm>
            <a:off x="6762175" y="1141006"/>
            <a:ext cx="728760" cy="576856"/>
          </a:xfrm>
          <a:prstGeom prst="rect">
            <a:avLst/>
          </a:prstGeom>
          <a:noFill/>
          <a:ln w="28575" cap="flat" cmpd="sng">
            <a:solidFill>
              <a:schemeClr val="accent6">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a:cs typeface="Arial"/>
            </a:endParaRPr>
          </a:p>
        </p:txBody>
      </p:sp>
      <p:sp>
        <p:nvSpPr>
          <p:cNvPr id="12" name="矩形 11">
            <a:extLst>
              <a:ext uri="{FF2B5EF4-FFF2-40B4-BE49-F238E27FC236}">
                <a16:creationId xmlns:a16="http://schemas.microsoft.com/office/drawing/2014/main" id="{4168BED6-B933-42E7-801F-C9C827445A8F}"/>
              </a:ext>
            </a:extLst>
          </p:cNvPr>
          <p:cNvSpPr/>
          <p:nvPr/>
        </p:nvSpPr>
        <p:spPr>
          <a:xfrm>
            <a:off x="4609081" y="2882087"/>
            <a:ext cx="1568302" cy="159489"/>
          </a:xfrm>
          <a:prstGeom prst="rect">
            <a:avLst/>
          </a:prstGeom>
          <a:noFill/>
          <a:ln w="28575" cap="flat" cmpd="sng">
            <a:solidFill>
              <a:schemeClr val="accent6">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a:cs typeface="Arial"/>
            </a:endParaRPr>
          </a:p>
        </p:txBody>
      </p:sp>
      <p:cxnSp>
        <p:nvCxnSpPr>
          <p:cNvPr id="5" name="直線單箭頭接點 4">
            <a:extLst>
              <a:ext uri="{FF2B5EF4-FFF2-40B4-BE49-F238E27FC236}">
                <a16:creationId xmlns:a16="http://schemas.microsoft.com/office/drawing/2014/main" id="{5CE94702-DEC4-41D9-8169-849F34128F2D}"/>
              </a:ext>
            </a:extLst>
          </p:cNvPr>
          <p:cNvCxnSpPr>
            <a:cxnSpLocks/>
          </p:cNvCxnSpPr>
          <p:nvPr/>
        </p:nvCxnSpPr>
        <p:spPr>
          <a:xfrm flipH="1">
            <a:off x="4121118" y="3041576"/>
            <a:ext cx="687305" cy="587980"/>
          </a:xfrm>
          <a:prstGeom prst="straightConnector1">
            <a:avLst/>
          </a:prstGeom>
          <a:noFill/>
          <a:ln w="28575" cap="flat" cmpd="sng">
            <a:solidFill>
              <a:schemeClr val="accent6">
                <a:lumMod val="75000"/>
              </a:schemeClr>
            </a:solidFill>
            <a:prstDash val="solid"/>
            <a:round/>
            <a:headEnd type="none" w="sm" len="sm"/>
            <a:tailEnd type="none" w="med" len="med"/>
          </a:ln>
        </p:spPr>
      </p:cxnSp>
      <p:sp>
        <p:nvSpPr>
          <p:cNvPr id="7" name="矩形 6">
            <a:extLst>
              <a:ext uri="{FF2B5EF4-FFF2-40B4-BE49-F238E27FC236}">
                <a16:creationId xmlns:a16="http://schemas.microsoft.com/office/drawing/2014/main" id="{1DA8A61C-F2D8-440B-AFD1-2D55AFE95860}"/>
              </a:ext>
            </a:extLst>
          </p:cNvPr>
          <p:cNvSpPr/>
          <p:nvPr/>
        </p:nvSpPr>
        <p:spPr>
          <a:xfrm>
            <a:off x="3622762" y="2150117"/>
            <a:ext cx="211033" cy="154738"/>
          </a:xfrm>
          <a:prstGeom prst="rect">
            <a:avLst/>
          </a:prstGeom>
          <a:noFill/>
          <a:ln w="38100">
            <a:gradFill flip="none" rotWithShape="1">
              <a:gsLst>
                <a:gs pos="0">
                  <a:srgbClr val="7030A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15B24C7C-2A51-426A-B957-74FCF14A06EA}"/>
              </a:ext>
            </a:extLst>
          </p:cNvPr>
          <p:cNvGrpSpPr/>
          <p:nvPr/>
        </p:nvGrpSpPr>
        <p:grpSpPr>
          <a:xfrm>
            <a:off x="7704392" y="1612627"/>
            <a:ext cx="1337944" cy="959123"/>
            <a:chOff x="3199304" y="1750178"/>
            <a:chExt cx="2278621" cy="401655"/>
          </a:xfrm>
        </p:grpSpPr>
        <p:sp>
          <p:nvSpPr>
            <p:cNvPr id="24" name="矩形: 圓角 23">
              <a:extLst>
                <a:ext uri="{FF2B5EF4-FFF2-40B4-BE49-F238E27FC236}">
                  <a16:creationId xmlns:a16="http://schemas.microsoft.com/office/drawing/2014/main" id="{63DA2D0A-1186-4FC1-8EE2-FAEB2E1BAC4E}"/>
                </a:ext>
              </a:extLst>
            </p:cNvPr>
            <p:cNvSpPr/>
            <p:nvPr/>
          </p:nvSpPr>
          <p:spPr>
            <a:xfrm>
              <a:off x="3199304" y="1750178"/>
              <a:ext cx="2278621" cy="401655"/>
            </a:xfrm>
            <a:prstGeom prst="roundRect">
              <a:avLst>
                <a:gd name="adj" fmla="val 8254"/>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A05BF61B-4376-43D6-BB67-89FB68DA8634}"/>
                </a:ext>
              </a:extLst>
            </p:cNvPr>
            <p:cNvSpPr/>
            <p:nvPr/>
          </p:nvSpPr>
          <p:spPr>
            <a:xfrm>
              <a:off x="3304733" y="1775426"/>
              <a:ext cx="2072920" cy="354528"/>
            </a:xfrm>
            <a:prstGeom prst="roundRect">
              <a:avLst>
                <a:gd name="adj" fmla="val 5445"/>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a:extLst>
              <a:ext uri="{FF2B5EF4-FFF2-40B4-BE49-F238E27FC236}">
                <a16:creationId xmlns:a16="http://schemas.microsoft.com/office/drawing/2014/main" id="{C3438CDC-6183-4AF1-B7AF-F5077FD0C3B8}"/>
              </a:ext>
            </a:extLst>
          </p:cNvPr>
          <p:cNvSpPr txBox="1"/>
          <p:nvPr/>
        </p:nvSpPr>
        <p:spPr>
          <a:xfrm>
            <a:off x="7766297" y="1717862"/>
            <a:ext cx="1252091"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900" b="1" u="sng">
                <a:solidFill>
                  <a:schemeClr val="tx1"/>
                </a:solidFill>
                <a:latin typeface="+mj-lt"/>
                <a:ea typeface="微軟正黑體"/>
              </a:rPr>
              <a:t>Notes:</a:t>
            </a:r>
            <a:r>
              <a:rPr lang="en-US" altLang="zh-TW" sz="900">
                <a:solidFill>
                  <a:schemeClr val="tx1"/>
                </a:solidFill>
                <a:latin typeface="+mj-lt"/>
                <a:ea typeface="微軟正黑體"/>
              </a:rPr>
              <a:t> If the file has been uploaded or downloaded but incomplete, write the reason in the block.</a:t>
            </a:r>
            <a:endParaRPr lang="en-US" altLang="zh-TW" sz="1000">
              <a:solidFill>
                <a:schemeClr val="tx1"/>
              </a:solidFill>
              <a:latin typeface="+mj-lt"/>
              <a:ea typeface="微軟正黑體"/>
            </a:endParaRPr>
          </a:p>
        </p:txBody>
      </p:sp>
      <p:cxnSp>
        <p:nvCxnSpPr>
          <p:cNvPr id="27" name="直線單箭頭接點 26">
            <a:extLst>
              <a:ext uri="{FF2B5EF4-FFF2-40B4-BE49-F238E27FC236}">
                <a16:creationId xmlns:a16="http://schemas.microsoft.com/office/drawing/2014/main" id="{B5481D2E-EB1A-4590-86AB-116C5A9BA1FB}"/>
              </a:ext>
            </a:extLst>
          </p:cNvPr>
          <p:cNvCxnSpPr>
            <a:cxnSpLocks/>
            <a:stCxn id="4" idx="3"/>
          </p:cNvCxnSpPr>
          <p:nvPr/>
        </p:nvCxnSpPr>
        <p:spPr>
          <a:xfrm>
            <a:off x="7490935" y="1429434"/>
            <a:ext cx="252640" cy="217007"/>
          </a:xfrm>
          <a:prstGeom prst="straightConnector1">
            <a:avLst/>
          </a:prstGeom>
          <a:noFill/>
          <a:ln w="28575" cap="flat" cmpd="sng">
            <a:solidFill>
              <a:schemeClr val="accent6">
                <a:lumMod val="75000"/>
              </a:schemeClr>
            </a:solidFill>
            <a:prstDash val="solid"/>
            <a:round/>
            <a:headEnd type="none" w="sm" len="sm"/>
            <a:tailEnd type="none" w="med" len="med"/>
          </a:ln>
        </p:spPr>
      </p:cxnSp>
      <p:pic>
        <p:nvPicPr>
          <p:cNvPr id="11" name="圖形 10">
            <a:extLst>
              <a:ext uri="{FF2B5EF4-FFF2-40B4-BE49-F238E27FC236}">
                <a16:creationId xmlns:a16="http://schemas.microsoft.com/office/drawing/2014/main" id="{C591AD01-17FC-412D-9574-C711F78FC4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3747738" y="2198205"/>
            <a:ext cx="384592" cy="5127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2" name="Google Shape;310;p24" descr="一張含有 桌 的圖片&#10;&#10;自動產生的描述">
            <a:extLst>
              <a:ext uri="{FF2B5EF4-FFF2-40B4-BE49-F238E27FC236}">
                <a16:creationId xmlns:a16="http://schemas.microsoft.com/office/drawing/2014/main" id="{1795ACE3-8F06-464E-A968-7F2CA971D76F}"/>
              </a:ext>
            </a:extLst>
          </p:cNvPr>
          <p:cNvPicPr preferRelativeResize="0"/>
          <p:nvPr/>
        </p:nvPicPr>
        <p:blipFill>
          <a:blip r:embed="rId3">
            <a:alphaModFix/>
          </a:blip>
          <a:stretch>
            <a:fillRect/>
          </a:stretch>
        </p:blipFill>
        <p:spPr>
          <a:xfrm>
            <a:off x="216289" y="2126516"/>
            <a:ext cx="3958814" cy="2257654"/>
          </a:xfrm>
          <a:prstGeom prst="rect">
            <a:avLst/>
          </a:prstGeom>
          <a:noFill/>
          <a:ln>
            <a:noFill/>
          </a:ln>
        </p:spPr>
      </p:pic>
      <p:sp>
        <p:nvSpPr>
          <p:cNvPr id="6" name="矩形 5">
            <a:extLst>
              <a:ext uri="{FF2B5EF4-FFF2-40B4-BE49-F238E27FC236}">
                <a16:creationId xmlns:a16="http://schemas.microsoft.com/office/drawing/2014/main" id="{F54A59AC-234B-45E1-9E42-739A87250B49}"/>
              </a:ext>
            </a:extLst>
          </p:cNvPr>
          <p:cNvSpPr/>
          <p:nvPr/>
        </p:nvSpPr>
        <p:spPr>
          <a:xfrm>
            <a:off x="3585395" y="2365173"/>
            <a:ext cx="412502" cy="164630"/>
          </a:xfrm>
          <a:prstGeom prst="rect">
            <a:avLst/>
          </a:prstGeom>
          <a:noFill/>
          <a:ln w="38100">
            <a:gradFill flip="none" rotWithShape="1">
              <a:gsLst>
                <a:gs pos="0">
                  <a:srgbClr val="7030A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1" name="Google Shape;331;p26"/>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altLang="zh-TW"/>
              <a:t>To avoid the log occupying all storage space, </a:t>
            </a:r>
            <a:br>
              <a:rPr lang="en-US" altLang="zh-TW"/>
            </a:br>
            <a:r>
              <a:rPr lang="en-US" altLang="zh-TW"/>
              <a:t>set the time limit of log keeping in Settings</a:t>
            </a:r>
            <a:endParaRPr lang="zh-TW" altLang="en-US"/>
          </a:p>
        </p:txBody>
      </p:sp>
      <p:sp>
        <p:nvSpPr>
          <p:cNvPr id="7" name="梯形 6">
            <a:extLst>
              <a:ext uri="{FF2B5EF4-FFF2-40B4-BE49-F238E27FC236}">
                <a16:creationId xmlns:a16="http://schemas.microsoft.com/office/drawing/2014/main" id="{159EF0C8-D6DF-4A01-84A0-E3FA7FF5E4E9}"/>
              </a:ext>
            </a:extLst>
          </p:cNvPr>
          <p:cNvSpPr/>
          <p:nvPr/>
        </p:nvSpPr>
        <p:spPr>
          <a:xfrm rot="16200000">
            <a:off x="3152743" y="2191641"/>
            <a:ext cx="2257653" cy="567341"/>
          </a:xfrm>
          <a:prstGeom prst="trapezoid">
            <a:avLst>
              <a:gd name="adj" fmla="val 181192"/>
            </a:avLst>
          </a:prstGeom>
          <a:gradFill>
            <a:gsLst>
              <a:gs pos="0">
                <a:srgbClr val="7030A0">
                  <a:alpha val="20000"/>
                </a:srgbClr>
              </a:gs>
              <a:gs pos="100000">
                <a:schemeClr val="accent5">
                  <a:lumMod val="30000"/>
                  <a:lumOff val="70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3" name="Google Shape;333;p26"/>
          <p:cNvPicPr preferRelativeResize="0"/>
          <p:nvPr/>
        </p:nvPicPr>
        <p:blipFill>
          <a:blip r:embed="rId4">
            <a:alphaModFix/>
          </a:blip>
          <a:stretch>
            <a:fillRect/>
          </a:stretch>
        </p:blipFill>
        <p:spPr>
          <a:xfrm>
            <a:off x="4572000" y="1274693"/>
            <a:ext cx="4450726" cy="2347827"/>
          </a:xfrm>
          <a:prstGeom prst="rect">
            <a:avLst/>
          </a:prstGeom>
          <a:noFill/>
          <a:ln>
            <a:noFill/>
          </a:ln>
        </p:spPr>
      </p:pic>
      <p:pic>
        <p:nvPicPr>
          <p:cNvPr id="8" name="圖形 7">
            <a:extLst>
              <a:ext uri="{FF2B5EF4-FFF2-40B4-BE49-F238E27FC236}">
                <a16:creationId xmlns:a16="http://schemas.microsoft.com/office/drawing/2014/main" id="{EFF2724F-92D4-4844-8492-182EFCB935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00000">
            <a:off x="3981477" y="2349588"/>
            <a:ext cx="384592" cy="5127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圖片 3" descr="一張含有 文字 的圖片&#10;&#10;自動產生的描述">
            <a:extLst>
              <a:ext uri="{FF2B5EF4-FFF2-40B4-BE49-F238E27FC236}">
                <a16:creationId xmlns:a16="http://schemas.microsoft.com/office/drawing/2014/main" id="{335A42A2-1BC9-42FE-AB2E-9399DBEA4903}"/>
              </a:ext>
            </a:extLst>
          </p:cNvPr>
          <p:cNvPicPr>
            <a:picLocks noChangeAspect="1"/>
          </p:cNvPicPr>
          <p:nvPr/>
        </p:nvPicPr>
        <p:blipFill>
          <a:blip r:embed="rId3"/>
          <a:stretch>
            <a:fillRect/>
          </a:stretch>
        </p:blipFill>
        <p:spPr>
          <a:xfrm>
            <a:off x="5882854" y="3073535"/>
            <a:ext cx="2869461" cy="1807155"/>
          </a:xfrm>
          <a:prstGeom prst="rect">
            <a:avLst/>
          </a:prstGeom>
        </p:spPr>
      </p:pic>
      <p:pic>
        <p:nvPicPr>
          <p:cNvPr id="2" name="圖片 2">
            <a:extLst>
              <a:ext uri="{FF2B5EF4-FFF2-40B4-BE49-F238E27FC236}">
                <a16:creationId xmlns:a16="http://schemas.microsoft.com/office/drawing/2014/main" id="{E71FD3BE-55C8-4A59-B8D8-E9F271858D11}"/>
              </a:ext>
            </a:extLst>
          </p:cNvPr>
          <p:cNvPicPr>
            <a:picLocks noChangeAspect="1"/>
          </p:cNvPicPr>
          <p:nvPr/>
        </p:nvPicPr>
        <p:blipFill>
          <a:blip r:embed="rId4"/>
          <a:stretch>
            <a:fillRect/>
          </a:stretch>
        </p:blipFill>
        <p:spPr>
          <a:xfrm>
            <a:off x="5882854" y="1183061"/>
            <a:ext cx="2869461" cy="1807155"/>
          </a:xfrm>
          <a:prstGeom prst="rect">
            <a:avLst/>
          </a:prstGeom>
        </p:spPr>
      </p:pic>
      <p:sp>
        <p:nvSpPr>
          <p:cNvPr id="15" name="箭號: 向右 14">
            <a:extLst>
              <a:ext uri="{FF2B5EF4-FFF2-40B4-BE49-F238E27FC236}">
                <a16:creationId xmlns:a16="http://schemas.microsoft.com/office/drawing/2014/main" id="{88C6AC8A-E34C-42F0-A6F4-552F74C6A3BA}"/>
              </a:ext>
            </a:extLst>
          </p:cNvPr>
          <p:cNvSpPr/>
          <p:nvPr/>
        </p:nvSpPr>
        <p:spPr>
          <a:xfrm>
            <a:off x="5206953" y="1985019"/>
            <a:ext cx="747827" cy="352643"/>
          </a:xfrm>
          <a:prstGeom prst="rightArrow">
            <a:avLst/>
          </a:prstGeom>
          <a:gradFill flip="none" rotWithShape="1">
            <a:gsLst>
              <a:gs pos="0">
                <a:schemeClr val="accent1">
                  <a:lumMod val="5000"/>
                  <a:lumOff val="95000"/>
                  <a:alpha val="66000"/>
                </a:schemeClr>
              </a:gs>
              <a:gs pos="100000">
                <a:schemeClr val="accent6">
                  <a:lumMod val="7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箭號: 向右 15">
            <a:extLst>
              <a:ext uri="{FF2B5EF4-FFF2-40B4-BE49-F238E27FC236}">
                <a16:creationId xmlns:a16="http://schemas.microsoft.com/office/drawing/2014/main" id="{654B19F7-4C08-466C-AB5C-C65613CAC99D}"/>
              </a:ext>
            </a:extLst>
          </p:cNvPr>
          <p:cNvSpPr/>
          <p:nvPr/>
        </p:nvSpPr>
        <p:spPr>
          <a:xfrm>
            <a:off x="5206953" y="3835630"/>
            <a:ext cx="747827" cy="352643"/>
          </a:xfrm>
          <a:prstGeom prst="rightArrow">
            <a:avLst/>
          </a:prstGeom>
          <a:gradFill flip="none" rotWithShape="1">
            <a:gsLst>
              <a:gs pos="0">
                <a:schemeClr val="accent1">
                  <a:lumMod val="5000"/>
                  <a:lumOff val="95000"/>
                  <a:alpha val="66000"/>
                </a:schemeClr>
              </a:gs>
              <a:gs pos="100000">
                <a:schemeClr val="accent6">
                  <a:lumMod val="7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6" name="Google Shape;346;p2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zh-TW"/>
              <a:t>HBS 3 user interfacing fine-tune</a:t>
            </a:r>
            <a:endParaRPr/>
          </a:p>
        </p:txBody>
      </p:sp>
      <p:sp>
        <p:nvSpPr>
          <p:cNvPr id="353" name="Google Shape;353;p28"/>
          <p:cNvSpPr txBox="1"/>
          <p:nvPr/>
        </p:nvSpPr>
        <p:spPr>
          <a:xfrm>
            <a:off x="5910668" y="2684400"/>
            <a:ext cx="10173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b="1">
                <a:solidFill>
                  <a:srgbClr val="0000FF"/>
                </a:solidFill>
              </a:rPr>
              <a:t>HBS v14</a:t>
            </a:r>
            <a:endParaRPr b="1">
              <a:solidFill>
                <a:srgbClr val="0000FF"/>
              </a:solidFill>
            </a:endParaRPr>
          </a:p>
        </p:txBody>
      </p:sp>
      <p:sp>
        <p:nvSpPr>
          <p:cNvPr id="354" name="Google Shape;354;p28"/>
          <p:cNvSpPr txBox="1"/>
          <p:nvPr/>
        </p:nvSpPr>
        <p:spPr>
          <a:xfrm>
            <a:off x="5910668" y="4582967"/>
            <a:ext cx="10173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b="1">
                <a:solidFill>
                  <a:srgbClr val="0000FF"/>
                </a:solidFill>
              </a:rPr>
              <a:t>HBS v14</a:t>
            </a:r>
            <a:endParaRPr b="1">
              <a:solidFill>
                <a:srgbClr val="0000FF"/>
              </a:solidFill>
            </a:endParaRPr>
          </a:p>
        </p:txBody>
      </p:sp>
      <p:sp>
        <p:nvSpPr>
          <p:cNvPr id="355" name="Google Shape;355;p28"/>
          <p:cNvSpPr txBox="1"/>
          <p:nvPr/>
        </p:nvSpPr>
        <p:spPr>
          <a:xfrm>
            <a:off x="80273" y="1751797"/>
            <a:ext cx="2475528" cy="481500"/>
          </a:xfrm>
          <a:prstGeom prst="rect">
            <a:avLst/>
          </a:prstGeom>
          <a:noFill/>
          <a:ln>
            <a:noFill/>
          </a:ln>
        </p:spPr>
        <p:txBody>
          <a:bodyPr spcFirstLastPara="1" wrap="square" lIns="91425" tIns="91425" rIns="91425" bIns="91425" anchor="t" anchorCtr="0">
            <a:noAutofit/>
          </a:bodyPr>
          <a:lstStyle/>
          <a:p>
            <a:pPr lvl="0"/>
            <a:r>
              <a:rPr lang="en-US" altLang="zh-TW" sz="1200">
                <a:solidFill>
                  <a:schemeClr val="bg1"/>
                </a:solidFill>
              </a:rPr>
              <a:t>1. The refreshed UI design creates a smooth and clean setting</a:t>
            </a:r>
            <a:endParaRPr sz="1200">
              <a:solidFill>
                <a:schemeClr val="bg1"/>
              </a:solidFill>
            </a:endParaRPr>
          </a:p>
        </p:txBody>
      </p:sp>
      <p:sp>
        <p:nvSpPr>
          <p:cNvPr id="358" name="Google Shape;358;p28"/>
          <p:cNvSpPr txBox="1"/>
          <p:nvPr/>
        </p:nvSpPr>
        <p:spPr>
          <a:xfrm>
            <a:off x="80273" y="3138872"/>
            <a:ext cx="2475528" cy="481500"/>
          </a:xfrm>
          <a:prstGeom prst="rect">
            <a:avLst/>
          </a:prstGeom>
          <a:noFill/>
          <a:ln>
            <a:noFill/>
          </a:ln>
        </p:spPr>
        <p:txBody>
          <a:bodyPr spcFirstLastPara="1" wrap="square" lIns="91425" tIns="91425" rIns="91425" bIns="91425" anchor="t" anchorCtr="0">
            <a:noAutofit/>
          </a:bodyPr>
          <a:lstStyle/>
          <a:p>
            <a:pPr lvl="0"/>
            <a:r>
              <a:rPr lang="zh-TW" sz="1200">
                <a:solidFill>
                  <a:schemeClr val="bg1"/>
                </a:solidFill>
              </a:rPr>
              <a:t>2. </a:t>
            </a:r>
            <a:r>
              <a:rPr lang="en-US" altLang="zh-TW" sz="1200">
                <a:solidFill>
                  <a:schemeClr val="bg1"/>
                </a:solidFill>
              </a:rPr>
              <a:t>The filter options frequently used by users are directly displayed on the Rules page, and the easy-to-use Advanced filters button creates an integrated and structured setting process.</a:t>
            </a:r>
            <a:endParaRPr sz="1200">
              <a:solidFill>
                <a:schemeClr val="bg1"/>
              </a:solidFill>
            </a:endParaRPr>
          </a:p>
        </p:txBody>
      </p:sp>
      <p:pic>
        <p:nvPicPr>
          <p:cNvPr id="4" name="圖片 4">
            <a:extLst>
              <a:ext uri="{FF2B5EF4-FFF2-40B4-BE49-F238E27FC236}">
                <a16:creationId xmlns:a16="http://schemas.microsoft.com/office/drawing/2014/main" id="{4569EE02-C16A-4F02-9442-D95CA78AE3A8}"/>
              </a:ext>
            </a:extLst>
          </p:cNvPr>
          <p:cNvPicPr>
            <a:picLocks noChangeAspect="1"/>
          </p:cNvPicPr>
          <p:nvPr/>
        </p:nvPicPr>
        <p:blipFill>
          <a:blip r:embed="rId5"/>
          <a:stretch>
            <a:fillRect/>
          </a:stretch>
        </p:blipFill>
        <p:spPr>
          <a:xfrm>
            <a:off x="2555801" y="1183062"/>
            <a:ext cx="2789717" cy="1773928"/>
          </a:xfrm>
          <a:prstGeom prst="rect">
            <a:avLst/>
          </a:prstGeom>
        </p:spPr>
      </p:pic>
      <p:sp>
        <p:nvSpPr>
          <p:cNvPr id="19" name="Google Shape;351;p28">
            <a:extLst>
              <a:ext uri="{FF2B5EF4-FFF2-40B4-BE49-F238E27FC236}">
                <a16:creationId xmlns:a16="http://schemas.microsoft.com/office/drawing/2014/main" id="{D6ACBC88-2ED2-40E7-B851-2D8AC958E730}"/>
              </a:ext>
            </a:extLst>
          </p:cNvPr>
          <p:cNvSpPr txBox="1"/>
          <p:nvPr/>
        </p:nvSpPr>
        <p:spPr>
          <a:xfrm>
            <a:off x="2557350" y="2653710"/>
            <a:ext cx="1017300" cy="2714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zh-TW" b="1">
                <a:solidFill>
                  <a:srgbClr val="3D85C6"/>
                </a:solidFill>
              </a:rPr>
              <a:t>HBS v13</a:t>
            </a:r>
            <a:endParaRPr b="1">
              <a:solidFill>
                <a:srgbClr val="0000FF"/>
              </a:solidFill>
            </a:endParaRPr>
          </a:p>
        </p:txBody>
      </p:sp>
      <p:pic>
        <p:nvPicPr>
          <p:cNvPr id="7" name="圖片 7">
            <a:extLst>
              <a:ext uri="{FF2B5EF4-FFF2-40B4-BE49-F238E27FC236}">
                <a16:creationId xmlns:a16="http://schemas.microsoft.com/office/drawing/2014/main" id="{05A89039-BB84-480A-8FEF-FA2A9A46FB27}"/>
              </a:ext>
            </a:extLst>
          </p:cNvPr>
          <p:cNvPicPr>
            <a:picLocks noChangeAspect="1"/>
          </p:cNvPicPr>
          <p:nvPr/>
        </p:nvPicPr>
        <p:blipFill>
          <a:blip r:embed="rId6"/>
          <a:stretch>
            <a:fillRect/>
          </a:stretch>
        </p:blipFill>
        <p:spPr>
          <a:xfrm>
            <a:off x="2529220" y="3071214"/>
            <a:ext cx="2842879" cy="1811798"/>
          </a:xfrm>
          <a:prstGeom prst="rect">
            <a:avLst/>
          </a:prstGeom>
        </p:spPr>
      </p:pic>
      <p:sp>
        <p:nvSpPr>
          <p:cNvPr id="22" name="Google Shape;352;p28">
            <a:extLst>
              <a:ext uri="{FF2B5EF4-FFF2-40B4-BE49-F238E27FC236}">
                <a16:creationId xmlns:a16="http://schemas.microsoft.com/office/drawing/2014/main" id="{509DB126-5886-4563-BCD1-A52F02C84238}"/>
              </a:ext>
            </a:extLst>
          </p:cNvPr>
          <p:cNvSpPr txBox="1"/>
          <p:nvPr/>
        </p:nvSpPr>
        <p:spPr>
          <a:xfrm>
            <a:off x="2557350" y="4553160"/>
            <a:ext cx="1017300" cy="3026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zh-TW" b="1">
                <a:solidFill>
                  <a:srgbClr val="3D85C6"/>
                </a:solidFill>
              </a:rPr>
              <a:t>HBS </a:t>
            </a:r>
            <a:r>
              <a:rPr lang="en-US" altLang="zh-TW" b="1">
                <a:solidFill>
                  <a:srgbClr val="3D85C6"/>
                </a:solidFill>
              </a:rPr>
              <a:t>v</a:t>
            </a:r>
            <a:r>
              <a:rPr lang="zh-TW" b="1">
                <a:solidFill>
                  <a:srgbClr val="3D85C6"/>
                </a:solidFill>
              </a:rPr>
              <a:t>13</a:t>
            </a:r>
            <a:endParaRPr b="1">
              <a:solidFill>
                <a:srgbClr val="3D85C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 name="副標題 16">
            <a:extLst>
              <a:ext uri="{FF2B5EF4-FFF2-40B4-BE49-F238E27FC236}">
                <a16:creationId xmlns:a16="http://schemas.microsoft.com/office/drawing/2014/main" id="{43665A91-36E1-432E-9BB0-F2AC1B8463F6}"/>
              </a:ext>
            </a:extLst>
          </p:cNvPr>
          <p:cNvSpPr txBox="1">
            <a:spLocks/>
          </p:cNvSpPr>
          <p:nvPr/>
        </p:nvSpPr>
        <p:spPr>
          <a:xfrm>
            <a:off x="1170553" y="3643685"/>
            <a:ext cx="4104056" cy="247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500">
                <a:solidFill>
                  <a:schemeClr val="bg1"/>
                </a:solidFill>
                <a:latin typeface="Arial" panose="020B0604020202020204" pitchFamily="34" charset="0"/>
                <a:cs typeface="Arial" panose="020B0604020202020204" pitchFamily="34" charset="0"/>
              </a:rPr>
              <a:t>Copyright ©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50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126" name="Google Shape;71;p14">
            <a:extLst>
              <a:ext uri="{FF2B5EF4-FFF2-40B4-BE49-F238E27FC236}">
                <a16:creationId xmlns:a16="http://schemas.microsoft.com/office/drawing/2014/main" id="{EFA8DB29-EE12-4044-93B0-53548837E1C1}"/>
              </a:ext>
            </a:extLst>
          </p:cNvPr>
          <p:cNvCxnSpPr>
            <a:cxnSpLocks/>
          </p:cNvCxnSpPr>
          <p:nvPr/>
        </p:nvCxnSpPr>
        <p:spPr>
          <a:xfrm>
            <a:off x="2638985" y="3568813"/>
            <a:ext cx="1589267" cy="0"/>
          </a:xfrm>
          <a:prstGeom prst="straightConnector1">
            <a:avLst/>
          </a:prstGeom>
          <a:noFill/>
          <a:ln w="9525" cap="flat" cmpd="sng">
            <a:solidFill>
              <a:srgbClr val="FF0000"/>
            </a:solidFill>
            <a:prstDash val="dash"/>
            <a:round/>
            <a:headEnd type="none" w="med" len="med"/>
            <a:tailEnd type="none" w="med" len="med"/>
          </a:ln>
        </p:spPr>
      </p:cxnSp>
      <p:cxnSp>
        <p:nvCxnSpPr>
          <p:cNvPr id="127" name="Google Shape;71;p14">
            <a:extLst>
              <a:ext uri="{FF2B5EF4-FFF2-40B4-BE49-F238E27FC236}">
                <a16:creationId xmlns:a16="http://schemas.microsoft.com/office/drawing/2014/main" id="{C02812FE-3659-4DC7-B8F6-302C63A3AD67}"/>
              </a:ext>
            </a:extLst>
          </p:cNvPr>
          <p:cNvCxnSpPr>
            <a:cxnSpLocks/>
          </p:cNvCxnSpPr>
          <p:nvPr/>
        </p:nvCxnSpPr>
        <p:spPr>
          <a:xfrm>
            <a:off x="4555088" y="3568813"/>
            <a:ext cx="1709997" cy="0"/>
          </a:xfrm>
          <a:prstGeom prst="straightConnector1">
            <a:avLst/>
          </a:prstGeom>
          <a:noFill/>
          <a:ln w="9525" cap="flat" cmpd="sng">
            <a:solidFill>
              <a:srgbClr val="FF0000"/>
            </a:solidFill>
            <a:prstDash val="dash"/>
            <a:round/>
            <a:headEnd type="none" w="med" len="med"/>
            <a:tailEnd type="none" w="med" len="med"/>
          </a:ln>
        </p:spPr>
      </p:cxnSp>
      <p:sp>
        <p:nvSpPr>
          <p:cNvPr id="17" name="文字方塊 16">
            <a:extLst>
              <a:ext uri="{FF2B5EF4-FFF2-40B4-BE49-F238E27FC236}">
                <a16:creationId xmlns:a16="http://schemas.microsoft.com/office/drawing/2014/main" id="{335A0A97-9F49-4EAE-9B93-7056D4DEF688}"/>
              </a:ext>
            </a:extLst>
          </p:cNvPr>
          <p:cNvSpPr txBox="1"/>
          <p:nvPr/>
        </p:nvSpPr>
        <p:spPr>
          <a:xfrm>
            <a:off x="443516" y="1043957"/>
            <a:ext cx="8256967" cy="948914"/>
          </a:xfrm>
          <a:prstGeom prst="rect">
            <a:avLst/>
          </a:prstGeom>
          <a:noFill/>
        </p:spPr>
        <p:txBody>
          <a:bodyPr wrap="square" lIns="91440" tIns="45720" rIns="91440" bIns="45720" anchor="t">
            <a:spAutoFit/>
          </a:bodyPr>
          <a:lstStyle/>
          <a:p>
            <a:pPr>
              <a:lnSpc>
                <a:spcPct val="115000"/>
              </a:lnSpc>
              <a:spcBef>
                <a:spcPts val="1600"/>
              </a:spcBef>
              <a:buClr>
                <a:srgbClr val="595959"/>
              </a:buClr>
              <a:buSzPts val="1800"/>
              <a:defRPr/>
            </a:pPr>
            <a:r>
              <a:rPr lang="en-US" altLang="zh-TW" sz="1200"/>
              <a:t>HBS 3 provides “run once after job” function that customer can set tasks and schedules according to their needs, then the workflow will be automatically executed.</a:t>
            </a:r>
            <a:endParaRPr lang="zh-TW" altLang="en-US" sz="1200"/>
          </a:p>
          <a:p>
            <a:pPr>
              <a:lnSpc>
                <a:spcPct val="114999"/>
              </a:lnSpc>
              <a:spcBef>
                <a:spcPts val="1600"/>
              </a:spcBef>
              <a:buSzPts val="1800"/>
              <a:defRPr/>
            </a:pPr>
            <a:r>
              <a:rPr lang="en-US" altLang="zh-TW" sz="1200"/>
              <a:t>But this function only supported local NAS on HBS3 v13. You cannot link tasks between NAS.</a:t>
            </a:r>
            <a:endParaRPr lang="zh-TW" altLang="en-US" sz="1200"/>
          </a:p>
        </p:txBody>
      </p:sp>
      <p:sp>
        <p:nvSpPr>
          <p:cNvPr id="60" name="Google Shape;60;p14"/>
          <p:cNvSpPr txBox="1">
            <a:spLocks noGrp="1"/>
          </p:cNvSpPr>
          <p:nvPr>
            <p:ph type="title"/>
          </p:nvPr>
        </p:nvSpPr>
        <p:spPr>
          <a:prstGeom prst="rect">
            <a:avLst/>
          </a:prstGeom>
        </p:spPr>
        <p:txBody>
          <a:bodyPr spcFirstLastPara="1" wrap="square" lIns="91425" tIns="91425" rIns="91425" bIns="91425" anchor="ctr" anchorCtr="0">
            <a:noAutofit/>
          </a:bodyPr>
          <a:lstStyle/>
          <a:p>
            <a:r>
              <a:rPr lang="en-US" altLang="zh-TW"/>
              <a:t>Backup job automation only supported local NAS on HBS 3 v13</a:t>
            </a:r>
          </a:p>
        </p:txBody>
      </p:sp>
      <p:sp>
        <p:nvSpPr>
          <p:cNvPr id="10" name="乘號 9">
            <a:extLst>
              <a:ext uri="{FF2B5EF4-FFF2-40B4-BE49-F238E27FC236}">
                <a16:creationId xmlns:a16="http://schemas.microsoft.com/office/drawing/2014/main" id="{669739C6-FD2E-434B-9ECA-CAA9DF09A5C1}"/>
              </a:ext>
            </a:extLst>
          </p:cNvPr>
          <p:cNvSpPr/>
          <p:nvPr/>
        </p:nvSpPr>
        <p:spPr>
          <a:xfrm>
            <a:off x="4174289" y="3356944"/>
            <a:ext cx="423738" cy="423738"/>
          </a:xfrm>
          <a:prstGeom prst="mathMultiply">
            <a:avLst>
              <a:gd name="adj1" fmla="val 84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9" name="群組 48">
            <a:extLst>
              <a:ext uri="{FF2B5EF4-FFF2-40B4-BE49-F238E27FC236}">
                <a16:creationId xmlns:a16="http://schemas.microsoft.com/office/drawing/2014/main" id="{0238AE69-A211-43F7-8464-FA825AE0571D}"/>
              </a:ext>
            </a:extLst>
          </p:cNvPr>
          <p:cNvGrpSpPr/>
          <p:nvPr/>
        </p:nvGrpSpPr>
        <p:grpSpPr>
          <a:xfrm>
            <a:off x="828272" y="2224134"/>
            <a:ext cx="3232581" cy="2471083"/>
            <a:chOff x="828272" y="2277922"/>
            <a:chExt cx="3232581" cy="2471083"/>
          </a:xfrm>
        </p:grpSpPr>
        <p:pic>
          <p:nvPicPr>
            <p:cNvPr id="4" name="圖片 4" descr="一張含有 監視器, 電子用品, 室內, 坐 的圖片&#10;&#10;自動產生的描述">
              <a:extLst>
                <a:ext uri="{FF2B5EF4-FFF2-40B4-BE49-F238E27FC236}">
                  <a16:creationId xmlns:a16="http://schemas.microsoft.com/office/drawing/2014/main" id="{15AB4521-1CB5-4BF5-8B41-E48E60E23284}"/>
                </a:ext>
              </a:extLst>
            </p:cNvPr>
            <p:cNvPicPr>
              <a:picLocks noChangeAspect="1"/>
            </p:cNvPicPr>
            <p:nvPr/>
          </p:nvPicPr>
          <p:blipFill>
            <a:blip r:embed="rId3"/>
            <a:stretch>
              <a:fillRect/>
            </a:stretch>
          </p:blipFill>
          <p:spPr>
            <a:xfrm>
              <a:off x="1545260" y="3360801"/>
              <a:ext cx="1403944" cy="873742"/>
            </a:xfrm>
            <a:prstGeom prst="rect">
              <a:avLst/>
            </a:prstGeom>
          </p:spPr>
        </p:pic>
        <p:cxnSp>
          <p:nvCxnSpPr>
            <p:cNvPr id="69" name="Google Shape;69;p14"/>
            <p:cNvCxnSpPr>
              <a:cxnSpLocks/>
              <a:endCxn id="38" idx="1"/>
            </p:cNvCxnSpPr>
            <p:nvPr/>
          </p:nvCxnSpPr>
          <p:spPr>
            <a:xfrm flipH="1">
              <a:off x="1143674" y="2749204"/>
              <a:ext cx="846355" cy="1271584"/>
            </a:xfrm>
            <a:prstGeom prst="straightConnector1">
              <a:avLst/>
            </a:prstGeom>
            <a:noFill/>
            <a:ln w="9525" cap="flat" cmpd="sng">
              <a:solidFill>
                <a:srgbClr val="002060"/>
              </a:solidFill>
              <a:prstDash val="dash"/>
              <a:round/>
              <a:headEnd type="none" w="med" len="med"/>
              <a:tailEnd type="none" w="med" len="med"/>
            </a:ln>
          </p:spPr>
        </p:cxnSp>
        <p:cxnSp>
          <p:nvCxnSpPr>
            <p:cNvPr id="70" name="Google Shape;70;p14"/>
            <p:cNvCxnSpPr>
              <a:cxnSpLocks/>
            </p:cNvCxnSpPr>
            <p:nvPr/>
          </p:nvCxnSpPr>
          <p:spPr>
            <a:xfrm>
              <a:off x="1354791" y="4381808"/>
              <a:ext cx="1562197" cy="0"/>
            </a:xfrm>
            <a:prstGeom prst="straightConnector1">
              <a:avLst/>
            </a:prstGeom>
            <a:noFill/>
            <a:ln w="9525" cap="flat" cmpd="sng">
              <a:solidFill>
                <a:srgbClr val="002060"/>
              </a:solidFill>
              <a:prstDash val="dash"/>
              <a:round/>
              <a:headEnd type="none" w="med" len="med"/>
              <a:tailEnd type="none" w="med" len="med"/>
            </a:ln>
          </p:spPr>
        </p:cxnSp>
        <p:cxnSp>
          <p:nvCxnSpPr>
            <p:cNvPr id="71" name="Google Shape;71;p14"/>
            <p:cNvCxnSpPr>
              <a:cxnSpLocks/>
            </p:cNvCxnSpPr>
            <p:nvPr/>
          </p:nvCxnSpPr>
          <p:spPr>
            <a:xfrm>
              <a:off x="2545162" y="2898701"/>
              <a:ext cx="777702" cy="1205402"/>
            </a:xfrm>
            <a:prstGeom prst="straightConnector1">
              <a:avLst/>
            </a:prstGeom>
            <a:noFill/>
            <a:ln w="9525" cap="flat" cmpd="sng">
              <a:solidFill>
                <a:srgbClr val="002060"/>
              </a:solidFill>
              <a:prstDash val="dash"/>
              <a:round/>
              <a:headEnd type="none" w="med" len="med"/>
              <a:tailEnd type="none" w="med" len="med"/>
            </a:ln>
          </p:spPr>
        </p:cxnSp>
        <p:grpSp>
          <p:nvGrpSpPr>
            <p:cNvPr id="25" name="群組 24">
              <a:extLst>
                <a:ext uri="{FF2B5EF4-FFF2-40B4-BE49-F238E27FC236}">
                  <a16:creationId xmlns:a16="http://schemas.microsoft.com/office/drawing/2014/main" id="{FD556E4A-0F21-4A0C-B629-99D011385E17}"/>
                </a:ext>
              </a:extLst>
            </p:cNvPr>
            <p:cNvGrpSpPr/>
            <p:nvPr/>
          </p:nvGrpSpPr>
          <p:grpSpPr>
            <a:xfrm rot="10800000">
              <a:off x="2921589" y="3921004"/>
              <a:ext cx="933784" cy="828000"/>
              <a:chOff x="1549716" y="1829227"/>
              <a:chExt cx="3650230" cy="971564"/>
            </a:xfrm>
          </p:grpSpPr>
          <p:sp>
            <p:nvSpPr>
              <p:cNvPr id="26" name="矩形: 圓角 25">
                <a:extLst>
                  <a:ext uri="{FF2B5EF4-FFF2-40B4-BE49-F238E27FC236}">
                    <a16:creationId xmlns:a16="http://schemas.microsoft.com/office/drawing/2014/main" id="{83FC6971-3CEA-47B2-A05A-566FBA5F33F1}"/>
                  </a:ext>
                </a:extLst>
              </p:cNvPr>
              <p:cNvSpPr/>
              <p:nvPr/>
            </p:nvSpPr>
            <p:spPr>
              <a:xfrm>
                <a:off x="2385382" y="1829227"/>
                <a:ext cx="2814564" cy="971564"/>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73C14EC9-1C0A-4B1F-A166-D222EDCE72B4}"/>
                  </a:ext>
                </a:extLst>
              </p:cNvPr>
              <p:cNvSpPr/>
              <p:nvPr/>
            </p:nvSpPr>
            <p:spPr>
              <a:xfrm>
                <a:off x="1549716" y="1895987"/>
                <a:ext cx="3419466" cy="324000"/>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a:extLst>
                <a:ext uri="{FF2B5EF4-FFF2-40B4-BE49-F238E27FC236}">
                  <a16:creationId xmlns:a16="http://schemas.microsoft.com/office/drawing/2014/main" id="{4AF7A718-ADEC-4A1A-9CB0-B06AF00E7F0D}"/>
                </a:ext>
              </a:extLst>
            </p:cNvPr>
            <p:cNvGrpSpPr/>
            <p:nvPr/>
          </p:nvGrpSpPr>
          <p:grpSpPr>
            <a:xfrm rot="10800000">
              <a:off x="828272" y="3921005"/>
              <a:ext cx="1085962" cy="828000"/>
              <a:chOff x="1707389" y="1829228"/>
              <a:chExt cx="4245135" cy="971565"/>
            </a:xfrm>
          </p:grpSpPr>
          <p:sp>
            <p:nvSpPr>
              <p:cNvPr id="23" name="矩形: 圓角 22">
                <a:extLst>
                  <a:ext uri="{FF2B5EF4-FFF2-40B4-BE49-F238E27FC236}">
                    <a16:creationId xmlns:a16="http://schemas.microsoft.com/office/drawing/2014/main" id="{8A5626B6-7FBD-42A6-9749-60185343F9FE}"/>
                  </a:ext>
                </a:extLst>
              </p:cNvPr>
              <p:cNvSpPr/>
              <p:nvPr/>
            </p:nvSpPr>
            <p:spPr>
              <a:xfrm>
                <a:off x="3137972" y="1829228"/>
                <a:ext cx="2814552" cy="971565"/>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57EDB62F-EE07-4D45-9846-8337CBEDC87E}"/>
                  </a:ext>
                </a:extLst>
              </p:cNvPr>
              <p:cNvSpPr/>
              <p:nvPr/>
            </p:nvSpPr>
            <p:spPr>
              <a:xfrm>
                <a:off x="1707389" y="1895989"/>
                <a:ext cx="4064616" cy="324001"/>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a:extLst>
                <a:ext uri="{FF2B5EF4-FFF2-40B4-BE49-F238E27FC236}">
                  <a16:creationId xmlns:a16="http://schemas.microsoft.com/office/drawing/2014/main" id="{E7E33356-0099-416C-86C9-D89F74A04504}"/>
                </a:ext>
              </a:extLst>
            </p:cNvPr>
            <p:cNvGrpSpPr/>
            <p:nvPr/>
          </p:nvGrpSpPr>
          <p:grpSpPr>
            <a:xfrm rot="10800000">
              <a:off x="1854450" y="2277922"/>
              <a:ext cx="893124" cy="828000"/>
              <a:chOff x="2302295" y="1829227"/>
              <a:chExt cx="3491315" cy="971564"/>
            </a:xfrm>
          </p:grpSpPr>
          <p:sp>
            <p:nvSpPr>
              <p:cNvPr id="20" name="矩形: 圓角 19">
                <a:extLst>
                  <a:ext uri="{FF2B5EF4-FFF2-40B4-BE49-F238E27FC236}">
                    <a16:creationId xmlns:a16="http://schemas.microsoft.com/office/drawing/2014/main" id="{1CC54B53-613C-4773-9CF4-B3AE5B2B9001}"/>
                  </a:ext>
                </a:extLst>
              </p:cNvPr>
              <p:cNvSpPr/>
              <p:nvPr/>
            </p:nvSpPr>
            <p:spPr>
              <a:xfrm>
                <a:off x="2979046" y="1829227"/>
                <a:ext cx="2814564" cy="971564"/>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F44D95B8-B446-4CB5-B54E-3B35FCDCD498}"/>
                  </a:ext>
                </a:extLst>
              </p:cNvPr>
              <p:cNvSpPr/>
              <p:nvPr/>
            </p:nvSpPr>
            <p:spPr>
              <a:xfrm>
                <a:off x="2302295" y="1913396"/>
                <a:ext cx="3308487" cy="294297"/>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Google Shape;65;p14"/>
            <p:cNvSpPr txBox="1"/>
            <p:nvPr/>
          </p:nvSpPr>
          <p:spPr>
            <a:xfrm>
              <a:off x="2001690" y="2742653"/>
              <a:ext cx="716279" cy="2074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Backup</a:t>
              </a:r>
              <a:endParaRPr sz="900" b="1">
                <a:solidFill>
                  <a:schemeClr val="tx1"/>
                </a:solidFill>
              </a:endParaRPr>
            </a:p>
          </p:txBody>
        </p:sp>
        <p:sp>
          <p:nvSpPr>
            <p:cNvPr id="66" name="Google Shape;66;p14"/>
            <p:cNvSpPr txBox="1"/>
            <p:nvPr/>
          </p:nvSpPr>
          <p:spPr>
            <a:xfrm>
              <a:off x="2998498" y="4397803"/>
              <a:ext cx="1062355" cy="2492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Restoration</a:t>
              </a:r>
              <a:endParaRPr lang="zh-TW" altLang="en-US" sz="900" b="1">
                <a:solidFill>
                  <a:schemeClr val="tx1"/>
                </a:solidFill>
              </a:endParaRPr>
            </a:p>
          </p:txBody>
        </p:sp>
        <p:sp>
          <p:nvSpPr>
            <p:cNvPr id="67" name="Google Shape;67;p14"/>
            <p:cNvSpPr txBox="1"/>
            <p:nvPr/>
          </p:nvSpPr>
          <p:spPr>
            <a:xfrm>
              <a:off x="871902" y="4387934"/>
              <a:ext cx="1350797" cy="2591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Synchronization</a:t>
              </a:r>
              <a:endParaRPr sz="900" b="1">
                <a:solidFill>
                  <a:schemeClr val="tx1"/>
                </a:solidFill>
              </a:endParaRPr>
            </a:p>
          </p:txBody>
        </p:sp>
        <p:pic>
          <p:nvPicPr>
            <p:cNvPr id="62" name="Google Shape;62;p14"/>
            <p:cNvPicPr preferRelativeResize="0"/>
            <p:nvPr/>
          </p:nvPicPr>
          <p:blipFill>
            <a:blip r:embed="rId4">
              <a:duotone>
                <a:prstClr val="black"/>
                <a:schemeClr val="accent2">
                  <a:tint val="45000"/>
                  <a:satMod val="400000"/>
                </a:schemeClr>
              </a:duotone>
            </a:blip>
            <a:stretch>
              <a:fillRect/>
            </a:stretch>
          </p:blipFill>
          <p:spPr>
            <a:xfrm>
              <a:off x="2053378" y="2351573"/>
              <a:ext cx="372482" cy="372484"/>
            </a:xfrm>
            <a:prstGeom prst="rect">
              <a:avLst/>
            </a:prstGeom>
          </p:spPr>
        </p:pic>
        <p:pic>
          <p:nvPicPr>
            <p:cNvPr id="18" name="Google Shape;79;p15">
              <a:extLst>
                <a:ext uri="{FF2B5EF4-FFF2-40B4-BE49-F238E27FC236}">
                  <a16:creationId xmlns:a16="http://schemas.microsoft.com/office/drawing/2014/main" id="{145F070D-7613-4015-94EE-C90028F02334}"/>
                </a:ext>
              </a:extLst>
            </p:cNvPr>
            <p:cNvPicPr preferRelativeResize="0"/>
            <p:nvPr/>
          </p:nvPicPr>
          <p:blipFill>
            <a:blip r:embed="rId5"/>
            <a:srcRect/>
            <a:stretch/>
          </p:blipFill>
          <p:spPr>
            <a:xfrm>
              <a:off x="1633704" y="3366921"/>
              <a:ext cx="385239" cy="367422"/>
            </a:xfrm>
            <a:prstGeom prst="rect">
              <a:avLst/>
            </a:prstGeom>
            <a:noFill/>
            <a:ln>
              <a:noFill/>
            </a:ln>
            <a:effectLst/>
          </p:spPr>
        </p:pic>
        <p:pic>
          <p:nvPicPr>
            <p:cNvPr id="38" name="圖形 37">
              <a:extLst>
                <a:ext uri="{FF2B5EF4-FFF2-40B4-BE49-F238E27FC236}">
                  <a16:creationId xmlns:a16="http://schemas.microsoft.com/office/drawing/2014/main" id="{32AC32C9-C2CF-4BBC-BAE3-EC65CBE9FF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00000">
              <a:off x="1019571" y="3977873"/>
              <a:ext cx="334879" cy="409298"/>
            </a:xfrm>
            <a:prstGeom prst="rect">
              <a:avLst/>
            </a:prstGeom>
          </p:spPr>
        </p:pic>
        <p:pic>
          <p:nvPicPr>
            <p:cNvPr id="39" name="圖形 38">
              <a:extLst>
                <a:ext uri="{FF2B5EF4-FFF2-40B4-BE49-F238E27FC236}">
                  <a16:creationId xmlns:a16="http://schemas.microsoft.com/office/drawing/2014/main" id="{8571E94F-C672-471B-A7DA-180CBBCADA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3068447" y="4009335"/>
              <a:ext cx="403384" cy="359881"/>
            </a:xfrm>
            <a:prstGeom prst="rect">
              <a:avLst/>
            </a:prstGeom>
          </p:spPr>
        </p:pic>
      </p:grpSp>
      <p:grpSp>
        <p:nvGrpSpPr>
          <p:cNvPr id="130" name="群組 129">
            <a:extLst>
              <a:ext uri="{FF2B5EF4-FFF2-40B4-BE49-F238E27FC236}">
                <a16:creationId xmlns:a16="http://schemas.microsoft.com/office/drawing/2014/main" id="{FF0626E2-01BC-4D3B-992C-BF35AA9E0427}"/>
              </a:ext>
            </a:extLst>
          </p:cNvPr>
          <p:cNvGrpSpPr/>
          <p:nvPr/>
        </p:nvGrpSpPr>
        <p:grpSpPr>
          <a:xfrm>
            <a:off x="5238907" y="2224134"/>
            <a:ext cx="3232581" cy="2471083"/>
            <a:chOff x="828272" y="2277922"/>
            <a:chExt cx="3232581" cy="2471083"/>
          </a:xfrm>
        </p:grpSpPr>
        <p:cxnSp>
          <p:nvCxnSpPr>
            <p:cNvPr id="132" name="Google Shape;69;p14">
              <a:extLst>
                <a:ext uri="{FF2B5EF4-FFF2-40B4-BE49-F238E27FC236}">
                  <a16:creationId xmlns:a16="http://schemas.microsoft.com/office/drawing/2014/main" id="{483F489E-AA2A-4C46-ACCF-42BB5269A5B0}"/>
                </a:ext>
              </a:extLst>
            </p:cNvPr>
            <p:cNvCxnSpPr>
              <a:cxnSpLocks/>
              <a:endCxn id="143" idx="1"/>
            </p:cNvCxnSpPr>
            <p:nvPr/>
          </p:nvCxnSpPr>
          <p:spPr>
            <a:xfrm flipH="1">
              <a:off x="1143674" y="2749204"/>
              <a:ext cx="846355" cy="1271584"/>
            </a:xfrm>
            <a:prstGeom prst="straightConnector1">
              <a:avLst/>
            </a:prstGeom>
            <a:noFill/>
            <a:ln w="9525" cap="flat" cmpd="sng">
              <a:solidFill>
                <a:srgbClr val="002060"/>
              </a:solidFill>
              <a:prstDash val="dash"/>
              <a:round/>
              <a:headEnd type="none" w="med" len="med"/>
              <a:tailEnd type="none" w="med" len="med"/>
            </a:ln>
          </p:spPr>
        </p:cxnSp>
        <p:cxnSp>
          <p:nvCxnSpPr>
            <p:cNvPr id="133" name="Google Shape;70;p14">
              <a:extLst>
                <a:ext uri="{FF2B5EF4-FFF2-40B4-BE49-F238E27FC236}">
                  <a16:creationId xmlns:a16="http://schemas.microsoft.com/office/drawing/2014/main" id="{AA17C6C1-047B-4C34-B3AF-F2FBCEEBED71}"/>
                </a:ext>
              </a:extLst>
            </p:cNvPr>
            <p:cNvCxnSpPr>
              <a:cxnSpLocks/>
            </p:cNvCxnSpPr>
            <p:nvPr/>
          </p:nvCxnSpPr>
          <p:spPr>
            <a:xfrm>
              <a:off x="1354791" y="4381808"/>
              <a:ext cx="1562197" cy="0"/>
            </a:xfrm>
            <a:prstGeom prst="straightConnector1">
              <a:avLst/>
            </a:prstGeom>
            <a:noFill/>
            <a:ln w="9525" cap="flat" cmpd="sng">
              <a:solidFill>
                <a:srgbClr val="002060"/>
              </a:solidFill>
              <a:prstDash val="dash"/>
              <a:round/>
              <a:headEnd type="none" w="med" len="med"/>
              <a:tailEnd type="none" w="med" len="med"/>
            </a:ln>
          </p:spPr>
        </p:cxnSp>
        <p:cxnSp>
          <p:nvCxnSpPr>
            <p:cNvPr id="134" name="Google Shape;71;p14">
              <a:extLst>
                <a:ext uri="{FF2B5EF4-FFF2-40B4-BE49-F238E27FC236}">
                  <a16:creationId xmlns:a16="http://schemas.microsoft.com/office/drawing/2014/main" id="{28541EEF-A5C5-4AAC-A3CD-5695B4C38A05}"/>
                </a:ext>
              </a:extLst>
            </p:cNvPr>
            <p:cNvCxnSpPr>
              <a:cxnSpLocks/>
            </p:cNvCxnSpPr>
            <p:nvPr/>
          </p:nvCxnSpPr>
          <p:spPr>
            <a:xfrm>
              <a:off x="2545162" y="2898701"/>
              <a:ext cx="777702" cy="1205402"/>
            </a:xfrm>
            <a:prstGeom prst="straightConnector1">
              <a:avLst/>
            </a:prstGeom>
            <a:noFill/>
            <a:ln w="9525" cap="flat" cmpd="sng">
              <a:solidFill>
                <a:srgbClr val="002060"/>
              </a:solidFill>
              <a:prstDash val="dash"/>
              <a:round/>
              <a:headEnd type="none" w="med" len="med"/>
              <a:tailEnd type="none" w="med" len="med"/>
            </a:ln>
          </p:spPr>
        </p:cxnSp>
        <p:grpSp>
          <p:nvGrpSpPr>
            <p:cNvPr id="135" name="群組 134">
              <a:extLst>
                <a:ext uri="{FF2B5EF4-FFF2-40B4-BE49-F238E27FC236}">
                  <a16:creationId xmlns:a16="http://schemas.microsoft.com/office/drawing/2014/main" id="{A9B4C31D-2408-4294-8129-C7468AAA9864}"/>
                </a:ext>
              </a:extLst>
            </p:cNvPr>
            <p:cNvGrpSpPr/>
            <p:nvPr/>
          </p:nvGrpSpPr>
          <p:grpSpPr>
            <a:xfrm rot="10800000">
              <a:off x="2921589" y="3921004"/>
              <a:ext cx="933784" cy="828000"/>
              <a:chOff x="1549716" y="1829227"/>
              <a:chExt cx="3650230" cy="971564"/>
            </a:xfrm>
          </p:grpSpPr>
          <p:sp>
            <p:nvSpPr>
              <p:cNvPr id="149" name="矩形: 圓角 148">
                <a:extLst>
                  <a:ext uri="{FF2B5EF4-FFF2-40B4-BE49-F238E27FC236}">
                    <a16:creationId xmlns:a16="http://schemas.microsoft.com/office/drawing/2014/main" id="{F1342931-3900-4FC5-9A77-74AECD5DD27F}"/>
                  </a:ext>
                </a:extLst>
              </p:cNvPr>
              <p:cNvSpPr/>
              <p:nvPr/>
            </p:nvSpPr>
            <p:spPr>
              <a:xfrm>
                <a:off x="2385382" y="1829227"/>
                <a:ext cx="2814564" cy="971564"/>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圓角 149">
                <a:extLst>
                  <a:ext uri="{FF2B5EF4-FFF2-40B4-BE49-F238E27FC236}">
                    <a16:creationId xmlns:a16="http://schemas.microsoft.com/office/drawing/2014/main" id="{A5580CED-1FB2-47B2-8AAD-0028756CFE67}"/>
                  </a:ext>
                </a:extLst>
              </p:cNvPr>
              <p:cNvSpPr/>
              <p:nvPr/>
            </p:nvSpPr>
            <p:spPr>
              <a:xfrm>
                <a:off x="1549716" y="1895987"/>
                <a:ext cx="3419466" cy="324000"/>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6" name="群組 135">
              <a:extLst>
                <a:ext uri="{FF2B5EF4-FFF2-40B4-BE49-F238E27FC236}">
                  <a16:creationId xmlns:a16="http://schemas.microsoft.com/office/drawing/2014/main" id="{497A2D00-2E18-4C27-B401-D404296D537D}"/>
                </a:ext>
              </a:extLst>
            </p:cNvPr>
            <p:cNvGrpSpPr/>
            <p:nvPr/>
          </p:nvGrpSpPr>
          <p:grpSpPr>
            <a:xfrm rot="10800000">
              <a:off x="828272" y="3921005"/>
              <a:ext cx="1085962" cy="828000"/>
              <a:chOff x="1707389" y="1829228"/>
              <a:chExt cx="4245135" cy="971565"/>
            </a:xfrm>
          </p:grpSpPr>
          <p:sp>
            <p:nvSpPr>
              <p:cNvPr id="147" name="矩形: 圓角 146">
                <a:extLst>
                  <a:ext uri="{FF2B5EF4-FFF2-40B4-BE49-F238E27FC236}">
                    <a16:creationId xmlns:a16="http://schemas.microsoft.com/office/drawing/2014/main" id="{999BA3E1-F9CF-4033-8537-C89EC0234814}"/>
                  </a:ext>
                </a:extLst>
              </p:cNvPr>
              <p:cNvSpPr/>
              <p:nvPr/>
            </p:nvSpPr>
            <p:spPr>
              <a:xfrm>
                <a:off x="3137972" y="1829228"/>
                <a:ext cx="2814552" cy="971565"/>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矩形: 圓角 147">
                <a:extLst>
                  <a:ext uri="{FF2B5EF4-FFF2-40B4-BE49-F238E27FC236}">
                    <a16:creationId xmlns:a16="http://schemas.microsoft.com/office/drawing/2014/main" id="{95CBCD19-0A64-4D5A-BB53-A4B83F624C54}"/>
                  </a:ext>
                </a:extLst>
              </p:cNvPr>
              <p:cNvSpPr/>
              <p:nvPr/>
            </p:nvSpPr>
            <p:spPr>
              <a:xfrm>
                <a:off x="1707389" y="1895989"/>
                <a:ext cx="4064616" cy="324001"/>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7" name="群組 136">
              <a:extLst>
                <a:ext uri="{FF2B5EF4-FFF2-40B4-BE49-F238E27FC236}">
                  <a16:creationId xmlns:a16="http://schemas.microsoft.com/office/drawing/2014/main" id="{9F7AEB84-0AFB-487C-A787-8FA6F8230561}"/>
                </a:ext>
              </a:extLst>
            </p:cNvPr>
            <p:cNvGrpSpPr/>
            <p:nvPr/>
          </p:nvGrpSpPr>
          <p:grpSpPr>
            <a:xfrm rot="10800000">
              <a:off x="1854450" y="2277922"/>
              <a:ext cx="893124" cy="828000"/>
              <a:chOff x="2302295" y="1829227"/>
              <a:chExt cx="3491315" cy="971564"/>
            </a:xfrm>
          </p:grpSpPr>
          <p:sp>
            <p:nvSpPr>
              <p:cNvPr id="145" name="矩形: 圓角 144">
                <a:extLst>
                  <a:ext uri="{FF2B5EF4-FFF2-40B4-BE49-F238E27FC236}">
                    <a16:creationId xmlns:a16="http://schemas.microsoft.com/office/drawing/2014/main" id="{EE081D8A-06A5-4BFA-88E2-3B88ADFA08CB}"/>
                  </a:ext>
                </a:extLst>
              </p:cNvPr>
              <p:cNvSpPr/>
              <p:nvPr/>
            </p:nvSpPr>
            <p:spPr>
              <a:xfrm>
                <a:off x="2979046" y="1829227"/>
                <a:ext cx="2814564" cy="971564"/>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圓角 145">
                <a:extLst>
                  <a:ext uri="{FF2B5EF4-FFF2-40B4-BE49-F238E27FC236}">
                    <a16:creationId xmlns:a16="http://schemas.microsoft.com/office/drawing/2014/main" id="{677F6ABC-B71B-4F1D-87F3-B51888CB7C72}"/>
                  </a:ext>
                </a:extLst>
              </p:cNvPr>
              <p:cNvSpPr/>
              <p:nvPr/>
            </p:nvSpPr>
            <p:spPr>
              <a:xfrm>
                <a:off x="2302295" y="1913396"/>
                <a:ext cx="3308487" cy="294297"/>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8" name="Google Shape;65;p14">
              <a:extLst>
                <a:ext uri="{FF2B5EF4-FFF2-40B4-BE49-F238E27FC236}">
                  <a16:creationId xmlns:a16="http://schemas.microsoft.com/office/drawing/2014/main" id="{6C49AD8D-B69A-4682-8511-A51DDDC82736}"/>
                </a:ext>
              </a:extLst>
            </p:cNvPr>
            <p:cNvSpPr txBox="1"/>
            <p:nvPr/>
          </p:nvSpPr>
          <p:spPr>
            <a:xfrm>
              <a:off x="2001690" y="2742653"/>
              <a:ext cx="716279" cy="2074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Backup</a:t>
              </a:r>
              <a:endParaRPr sz="900" b="1">
                <a:solidFill>
                  <a:schemeClr val="tx1"/>
                </a:solidFill>
              </a:endParaRPr>
            </a:p>
          </p:txBody>
        </p:sp>
        <p:sp>
          <p:nvSpPr>
            <p:cNvPr id="139" name="Google Shape;66;p14">
              <a:extLst>
                <a:ext uri="{FF2B5EF4-FFF2-40B4-BE49-F238E27FC236}">
                  <a16:creationId xmlns:a16="http://schemas.microsoft.com/office/drawing/2014/main" id="{2CC49784-D3FD-4143-B42B-F990BBA56F9D}"/>
                </a:ext>
              </a:extLst>
            </p:cNvPr>
            <p:cNvSpPr txBox="1"/>
            <p:nvPr/>
          </p:nvSpPr>
          <p:spPr>
            <a:xfrm>
              <a:off x="2998498" y="4397803"/>
              <a:ext cx="1062355" cy="2492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Restoration</a:t>
              </a:r>
              <a:endParaRPr lang="zh-TW" altLang="en-US" sz="900" b="1">
                <a:solidFill>
                  <a:schemeClr val="tx1"/>
                </a:solidFill>
              </a:endParaRPr>
            </a:p>
          </p:txBody>
        </p:sp>
        <p:sp>
          <p:nvSpPr>
            <p:cNvPr id="140" name="Google Shape;67;p14">
              <a:extLst>
                <a:ext uri="{FF2B5EF4-FFF2-40B4-BE49-F238E27FC236}">
                  <a16:creationId xmlns:a16="http://schemas.microsoft.com/office/drawing/2014/main" id="{BE0A5079-6CF9-4962-9B4D-E114FF781B98}"/>
                </a:ext>
              </a:extLst>
            </p:cNvPr>
            <p:cNvSpPr txBox="1"/>
            <p:nvPr/>
          </p:nvSpPr>
          <p:spPr>
            <a:xfrm>
              <a:off x="871902" y="4387934"/>
              <a:ext cx="1350797" cy="2591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900" b="1">
                  <a:solidFill>
                    <a:schemeClr val="tx1"/>
                  </a:solidFill>
                </a:rPr>
                <a:t>Synchronization</a:t>
              </a:r>
              <a:endParaRPr sz="900" b="1">
                <a:solidFill>
                  <a:schemeClr val="tx1"/>
                </a:solidFill>
              </a:endParaRPr>
            </a:p>
          </p:txBody>
        </p:sp>
        <p:pic>
          <p:nvPicPr>
            <p:cNvPr id="141" name="Google Shape;62;p14">
              <a:extLst>
                <a:ext uri="{FF2B5EF4-FFF2-40B4-BE49-F238E27FC236}">
                  <a16:creationId xmlns:a16="http://schemas.microsoft.com/office/drawing/2014/main" id="{829A45A5-9D13-42E2-B5DC-82DE2D0D6FD4}"/>
                </a:ext>
              </a:extLst>
            </p:cNvPr>
            <p:cNvPicPr preferRelativeResize="0"/>
            <p:nvPr/>
          </p:nvPicPr>
          <p:blipFill>
            <a:blip r:embed="rId4">
              <a:duotone>
                <a:prstClr val="black"/>
                <a:schemeClr val="accent2">
                  <a:tint val="45000"/>
                  <a:satMod val="400000"/>
                </a:schemeClr>
              </a:duotone>
            </a:blip>
            <a:stretch>
              <a:fillRect/>
            </a:stretch>
          </p:blipFill>
          <p:spPr>
            <a:xfrm>
              <a:off x="2053378" y="2351573"/>
              <a:ext cx="372482" cy="372484"/>
            </a:xfrm>
            <a:prstGeom prst="rect">
              <a:avLst/>
            </a:prstGeom>
          </p:spPr>
        </p:pic>
        <p:pic>
          <p:nvPicPr>
            <p:cNvPr id="143" name="圖形 142">
              <a:extLst>
                <a:ext uri="{FF2B5EF4-FFF2-40B4-BE49-F238E27FC236}">
                  <a16:creationId xmlns:a16="http://schemas.microsoft.com/office/drawing/2014/main" id="{BEDCA98B-83CC-43AE-B854-C0F61A501D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00000">
              <a:off x="1019571" y="3977873"/>
              <a:ext cx="334879" cy="409298"/>
            </a:xfrm>
            <a:prstGeom prst="rect">
              <a:avLst/>
            </a:prstGeom>
          </p:spPr>
        </p:pic>
        <p:pic>
          <p:nvPicPr>
            <p:cNvPr id="144" name="圖形 143">
              <a:extLst>
                <a:ext uri="{FF2B5EF4-FFF2-40B4-BE49-F238E27FC236}">
                  <a16:creationId xmlns:a16="http://schemas.microsoft.com/office/drawing/2014/main" id="{56428DD7-3E4D-4385-88DF-E86CB29F6B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3068447" y="4009335"/>
              <a:ext cx="403384" cy="359881"/>
            </a:xfrm>
            <a:prstGeom prst="rect">
              <a:avLst/>
            </a:prstGeom>
          </p:spPr>
        </p:pic>
      </p:grpSp>
      <p:grpSp>
        <p:nvGrpSpPr>
          <p:cNvPr id="129" name="群組 128">
            <a:extLst>
              <a:ext uri="{FF2B5EF4-FFF2-40B4-BE49-F238E27FC236}">
                <a16:creationId xmlns:a16="http://schemas.microsoft.com/office/drawing/2014/main" id="{0CDA9FBF-131E-460B-AC68-4EDDB72012C3}"/>
              </a:ext>
            </a:extLst>
          </p:cNvPr>
          <p:cNvGrpSpPr/>
          <p:nvPr/>
        </p:nvGrpSpPr>
        <p:grpSpPr>
          <a:xfrm>
            <a:off x="5971343" y="3243537"/>
            <a:ext cx="1360651" cy="948292"/>
            <a:chOff x="6004717" y="3321139"/>
            <a:chExt cx="1326480" cy="924477"/>
          </a:xfrm>
        </p:grpSpPr>
        <p:pic>
          <p:nvPicPr>
            <p:cNvPr id="2" name="圖片 3" descr="一張含有 室內, 監視器, 坐, 電腦 的圖片&#10;&#10;自動產生的描述">
              <a:extLst>
                <a:ext uri="{FF2B5EF4-FFF2-40B4-BE49-F238E27FC236}">
                  <a16:creationId xmlns:a16="http://schemas.microsoft.com/office/drawing/2014/main" id="{1FC07F30-2758-45A7-A384-8596584DEDDF}"/>
                </a:ext>
              </a:extLst>
            </p:cNvPr>
            <p:cNvPicPr>
              <a:picLocks noChangeAspect="1"/>
            </p:cNvPicPr>
            <p:nvPr/>
          </p:nvPicPr>
          <p:blipFill>
            <a:blip r:embed="rId10"/>
            <a:stretch>
              <a:fillRect/>
            </a:stretch>
          </p:blipFill>
          <p:spPr>
            <a:xfrm>
              <a:off x="6004717" y="3416566"/>
              <a:ext cx="1326480" cy="829050"/>
            </a:xfrm>
            <a:prstGeom prst="rect">
              <a:avLst/>
            </a:prstGeom>
          </p:spPr>
        </p:pic>
        <p:pic>
          <p:nvPicPr>
            <p:cNvPr id="116" name="Google Shape;79;p15">
              <a:extLst>
                <a:ext uri="{FF2B5EF4-FFF2-40B4-BE49-F238E27FC236}">
                  <a16:creationId xmlns:a16="http://schemas.microsoft.com/office/drawing/2014/main" id="{397289F0-5381-47AA-B7D7-90D1976D6EEE}"/>
                </a:ext>
              </a:extLst>
            </p:cNvPr>
            <p:cNvPicPr preferRelativeResize="0"/>
            <p:nvPr/>
          </p:nvPicPr>
          <p:blipFill>
            <a:blip r:embed="rId5"/>
            <a:srcRect/>
            <a:stretch/>
          </p:blipFill>
          <p:spPr>
            <a:xfrm>
              <a:off x="6915069" y="3321139"/>
              <a:ext cx="385239" cy="367422"/>
            </a:xfrm>
            <a:prstGeom prst="rect">
              <a:avLst/>
            </a:prstGeom>
            <a:noFill/>
            <a:ln>
              <a:noFill/>
            </a:ln>
            <a:effec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a:t>Big data migration to remote NAS taking too much time when syncing data to remote directly</a:t>
            </a:r>
            <a:endParaRPr/>
          </a:p>
        </p:txBody>
      </p:sp>
      <p:sp>
        <p:nvSpPr>
          <p:cNvPr id="77" name="Google Shape;77;p15"/>
          <p:cNvSpPr txBox="1">
            <a:spLocks noGrp="1"/>
          </p:cNvSpPr>
          <p:nvPr>
            <p:ph type="body" idx="4294967295"/>
          </p:nvPr>
        </p:nvSpPr>
        <p:spPr>
          <a:xfrm>
            <a:off x="404069" y="1250950"/>
            <a:ext cx="8335861" cy="668338"/>
          </a:xfrm>
          <a:prstGeom prst="rect">
            <a:avLst/>
          </a:prstGeom>
        </p:spPr>
        <p:txBody>
          <a:bodyPr spcFirstLastPara="1" wrap="square" lIns="91425" tIns="91425" rIns="91425" bIns="91425" anchor="t" anchorCtr="0">
            <a:noAutofit/>
          </a:bodyPr>
          <a:lstStyle/>
          <a:p>
            <a:pPr marL="0" indent="0">
              <a:spcAft>
                <a:spcPts val="1600"/>
              </a:spcAft>
              <a:buNone/>
            </a:pPr>
            <a:r>
              <a:rPr lang="en-US" altLang="zh-TW" sz="1200">
                <a:solidFill>
                  <a:schemeClr val="tx1"/>
                </a:solidFill>
                <a:latin typeface="+mj-lt"/>
                <a:ea typeface="微軟正黑體"/>
              </a:rPr>
              <a:t>A service provider generated millions of files every day in their environments and the size is almost 800GB. The user want to sync the data to remote NAS through Internet, but it is time consuming thus affecting daily operations</a:t>
            </a:r>
            <a:endParaRPr lang="zh-TW" altLang="en-US" sz="1200">
              <a:solidFill>
                <a:schemeClr val="tx1"/>
              </a:solidFill>
              <a:latin typeface="+mj-lt"/>
              <a:ea typeface="微軟正黑體"/>
            </a:endParaRPr>
          </a:p>
        </p:txBody>
      </p:sp>
      <p:pic>
        <p:nvPicPr>
          <p:cNvPr id="78" name="Google Shape;78;p15"/>
          <p:cNvPicPr preferRelativeResize="0"/>
          <p:nvPr/>
        </p:nvPicPr>
        <p:blipFill>
          <a:blip r:embed="rId3">
            <a:alphaModFix/>
          </a:blip>
          <a:stretch>
            <a:fillRect/>
          </a:stretch>
        </p:blipFill>
        <p:spPr>
          <a:xfrm>
            <a:off x="1134738" y="3161061"/>
            <a:ext cx="1638716" cy="1107850"/>
          </a:xfrm>
          <a:prstGeom prst="rect">
            <a:avLst/>
          </a:prstGeom>
          <a:noFill/>
          <a:ln>
            <a:noFill/>
          </a:ln>
        </p:spPr>
      </p:pic>
      <p:pic>
        <p:nvPicPr>
          <p:cNvPr id="79" name="Google Shape;79;p15"/>
          <p:cNvPicPr preferRelativeResize="0"/>
          <p:nvPr/>
        </p:nvPicPr>
        <p:blipFill>
          <a:blip r:embed="rId4"/>
          <a:srcRect/>
          <a:stretch/>
        </p:blipFill>
        <p:spPr>
          <a:xfrm>
            <a:off x="1046238" y="3097097"/>
            <a:ext cx="449053" cy="449053"/>
          </a:xfrm>
          <a:prstGeom prst="rect">
            <a:avLst/>
          </a:prstGeom>
          <a:noFill/>
          <a:ln>
            <a:noFill/>
          </a:ln>
          <a:effectLst>
            <a:outerShdw blurRad="63500" sx="102000" sy="102000" algn="ctr" rotWithShape="0">
              <a:prstClr val="black">
                <a:alpha val="40000"/>
              </a:prstClr>
            </a:outerShdw>
          </a:effectLst>
        </p:spPr>
      </p:pic>
      <p:cxnSp>
        <p:nvCxnSpPr>
          <p:cNvPr id="81" name="Google Shape;81;p15"/>
          <p:cNvCxnSpPr>
            <a:cxnSpLocks/>
          </p:cNvCxnSpPr>
          <p:nvPr/>
        </p:nvCxnSpPr>
        <p:spPr>
          <a:xfrm>
            <a:off x="2773454" y="3852914"/>
            <a:ext cx="2847417" cy="0"/>
          </a:xfrm>
          <a:prstGeom prst="straightConnector1">
            <a:avLst/>
          </a:prstGeom>
          <a:noFill/>
          <a:ln w="9525" cap="flat" cmpd="sng">
            <a:solidFill>
              <a:srgbClr val="233A44"/>
            </a:solidFill>
            <a:prstDash val="solid"/>
            <a:round/>
            <a:headEnd type="none" w="med" len="med"/>
            <a:tailEnd type="triangle" w="med" len="med"/>
          </a:ln>
        </p:spPr>
      </p:cxnSp>
      <p:sp>
        <p:nvSpPr>
          <p:cNvPr id="82" name="Google Shape;82;p15"/>
          <p:cNvSpPr txBox="1"/>
          <p:nvPr/>
        </p:nvSpPr>
        <p:spPr>
          <a:xfrm>
            <a:off x="1502428" y="4107051"/>
            <a:ext cx="10794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b="1">
                <a:sym typeface="Calibri"/>
              </a:rPr>
              <a:t>Local NAS</a:t>
            </a:r>
            <a:endParaRPr sz="1200" b="1">
              <a:sym typeface="Calibri"/>
            </a:endParaRPr>
          </a:p>
        </p:txBody>
      </p:sp>
      <p:sp>
        <p:nvSpPr>
          <p:cNvPr id="83" name="Google Shape;83;p15"/>
          <p:cNvSpPr txBox="1"/>
          <p:nvPr/>
        </p:nvSpPr>
        <p:spPr>
          <a:xfrm>
            <a:off x="6642530" y="4103158"/>
            <a:ext cx="1182249"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b="1">
                <a:sym typeface="Calibri"/>
              </a:rPr>
              <a:t>Remote NAS</a:t>
            </a:r>
            <a:endParaRPr sz="1200" b="1">
              <a:sym typeface="Calibri"/>
            </a:endParaRPr>
          </a:p>
        </p:txBody>
      </p:sp>
      <p:sp>
        <p:nvSpPr>
          <p:cNvPr id="85" name="Google Shape;85;p15"/>
          <p:cNvSpPr txBox="1"/>
          <p:nvPr/>
        </p:nvSpPr>
        <p:spPr>
          <a:xfrm>
            <a:off x="3201173" y="4114593"/>
            <a:ext cx="21693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100" b="1">
                <a:solidFill>
                  <a:srgbClr val="FF0000"/>
                </a:solidFill>
                <a:sym typeface="Calibri"/>
              </a:rPr>
              <a:t>Transfer through internet spends a lot of time</a:t>
            </a:r>
            <a:endParaRPr sz="1100" b="1">
              <a:solidFill>
                <a:srgbClr val="FF0000"/>
              </a:solidFill>
              <a:sym typeface="Calibri"/>
            </a:endParaRPr>
          </a:p>
        </p:txBody>
      </p:sp>
      <p:pic>
        <p:nvPicPr>
          <p:cNvPr id="86" name="Google Shape;86;p15"/>
          <p:cNvPicPr preferRelativeResize="0"/>
          <p:nvPr/>
        </p:nvPicPr>
        <p:blipFill>
          <a:blip r:embed="rId5">
            <a:alphaModFix/>
          </a:blip>
          <a:stretch>
            <a:fillRect/>
          </a:stretch>
        </p:blipFill>
        <p:spPr>
          <a:xfrm>
            <a:off x="2787632" y="3247270"/>
            <a:ext cx="692749" cy="692749"/>
          </a:xfrm>
          <a:prstGeom prst="rect">
            <a:avLst/>
          </a:prstGeom>
          <a:noFill/>
          <a:ln>
            <a:noFill/>
          </a:ln>
        </p:spPr>
      </p:pic>
      <p:sp>
        <p:nvSpPr>
          <p:cNvPr id="88" name="Google Shape;88;p15"/>
          <p:cNvSpPr txBox="1"/>
          <p:nvPr/>
        </p:nvSpPr>
        <p:spPr>
          <a:xfrm>
            <a:off x="2802234" y="3045917"/>
            <a:ext cx="768868"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a:solidFill>
                  <a:srgbClr val="FF0000"/>
                </a:solidFill>
                <a:latin typeface="+mj-lt"/>
                <a:ea typeface="Calibri"/>
                <a:cs typeface="Calibri"/>
                <a:sym typeface="Calibri"/>
              </a:rPr>
              <a:t>800G</a:t>
            </a:r>
            <a:endParaRPr>
              <a:solidFill>
                <a:srgbClr val="FF0000"/>
              </a:solidFill>
              <a:latin typeface="+mj-lt"/>
              <a:ea typeface="Calibri"/>
              <a:cs typeface="Calibri"/>
              <a:sym typeface="Calibri"/>
            </a:endParaRPr>
          </a:p>
        </p:txBody>
      </p:sp>
      <p:sp>
        <p:nvSpPr>
          <p:cNvPr id="89" name="Google Shape;89;p15"/>
          <p:cNvSpPr txBox="1"/>
          <p:nvPr/>
        </p:nvSpPr>
        <p:spPr>
          <a:xfrm>
            <a:off x="404069" y="1001208"/>
            <a:ext cx="5509758" cy="318214"/>
          </a:xfrm>
          <a:prstGeom prst="rect">
            <a:avLst/>
          </a:prstGeom>
          <a:noFill/>
          <a:ln>
            <a:noFill/>
          </a:ln>
        </p:spPr>
        <p:txBody>
          <a:bodyPr spcFirstLastPara="1" wrap="square" lIns="91425" tIns="91425" rIns="91425" bIns="91425" anchor="t" anchorCtr="0">
            <a:noAutofit/>
          </a:bodyPr>
          <a:lstStyle/>
          <a:p>
            <a:r>
              <a:rPr lang="en-US" altLang="zh-TW" b="1">
                <a:solidFill>
                  <a:schemeClr val="accent4">
                    <a:lumMod val="75000"/>
                  </a:schemeClr>
                </a:solidFill>
                <a:latin typeface="+mj-lt"/>
                <a:ea typeface="微軟正黑體"/>
              </a:rPr>
              <a:t>Problems when IT staff migrating big data</a:t>
            </a:r>
            <a:endParaRPr lang="zh-TW" altLang="en-US" b="1">
              <a:solidFill>
                <a:schemeClr val="accent4">
                  <a:lumMod val="75000"/>
                </a:schemeClr>
              </a:solidFill>
              <a:latin typeface="+mj-lt"/>
              <a:ea typeface="微軟正黑體"/>
            </a:endParaRPr>
          </a:p>
        </p:txBody>
      </p:sp>
      <p:pic>
        <p:nvPicPr>
          <p:cNvPr id="4" name="圖片 3">
            <a:extLst>
              <a:ext uri="{FF2B5EF4-FFF2-40B4-BE49-F238E27FC236}">
                <a16:creationId xmlns:a16="http://schemas.microsoft.com/office/drawing/2014/main" id="{711DEC1B-86E8-403F-B1DC-02B7EECC218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61434" y="3514579"/>
            <a:ext cx="2822558" cy="642000"/>
          </a:xfrm>
          <a:prstGeom prst="rect">
            <a:avLst/>
          </a:prstGeom>
        </p:spPr>
      </p:pic>
      <p:pic>
        <p:nvPicPr>
          <p:cNvPr id="22" name="Google Shape;79;p15">
            <a:extLst>
              <a:ext uri="{FF2B5EF4-FFF2-40B4-BE49-F238E27FC236}">
                <a16:creationId xmlns:a16="http://schemas.microsoft.com/office/drawing/2014/main" id="{F44EAFF5-2E8E-4006-B72E-79DD67643C5A}"/>
              </a:ext>
            </a:extLst>
          </p:cNvPr>
          <p:cNvPicPr preferRelativeResize="0"/>
          <p:nvPr/>
        </p:nvPicPr>
        <p:blipFill>
          <a:blip r:embed="rId4"/>
          <a:srcRect/>
          <a:stretch/>
        </p:blipFill>
        <p:spPr>
          <a:xfrm>
            <a:off x="5652155" y="3182699"/>
            <a:ext cx="449053" cy="449053"/>
          </a:xfrm>
          <a:prstGeom prst="rect">
            <a:avLst/>
          </a:prstGeom>
          <a:noFill/>
          <a:ln>
            <a:noFill/>
          </a:ln>
          <a:effectLst>
            <a:outerShdw blurRad="63500" sx="102000" sy="102000" algn="ctr" rotWithShape="0">
              <a:prstClr val="black">
                <a:alpha val="40000"/>
              </a:prstClr>
            </a:outerShdw>
          </a:effectLst>
        </p:spPr>
      </p:pic>
      <p:pic>
        <p:nvPicPr>
          <p:cNvPr id="2" name="圖形 1">
            <a:extLst>
              <a:ext uri="{FF2B5EF4-FFF2-40B4-BE49-F238E27FC236}">
                <a16:creationId xmlns:a16="http://schemas.microsoft.com/office/drawing/2014/main" id="{5FBF8E45-917D-444C-AD41-3CF9993CEA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7883" y="3243180"/>
            <a:ext cx="1584612" cy="1017683"/>
          </a:xfrm>
          <a:prstGeom prst="rect">
            <a:avLst/>
          </a:prstGeom>
        </p:spPr>
      </p:pic>
      <p:sp>
        <p:nvSpPr>
          <p:cNvPr id="30" name="文字方塊 29">
            <a:extLst>
              <a:ext uri="{FF2B5EF4-FFF2-40B4-BE49-F238E27FC236}">
                <a16:creationId xmlns:a16="http://schemas.microsoft.com/office/drawing/2014/main" id="{6D804EAA-173A-46D7-9DF1-8FCFAFA88F92}"/>
              </a:ext>
            </a:extLst>
          </p:cNvPr>
          <p:cNvSpPr txBox="1"/>
          <p:nvPr/>
        </p:nvSpPr>
        <p:spPr>
          <a:xfrm>
            <a:off x="3756900" y="3699025"/>
            <a:ext cx="1089556" cy="307777"/>
          </a:xfrm>
          <a:prstGeom prst="rect">
            <a:avLst/>
          </a:prstGeom>
          <a:noFill/>
        </p:spPr>
        <p:txBody>
          <a:bodyPr wrap="square">
            <a:spAutoFit/>
          </a:bodyPr>
          <a:lstStyle/>
          <a:p>
            <a:pPr marL="0" lvl="0" indent="0" algn="ctr" rtl="0">
              <a:spcBef>
                <a:spcPts val="0"/>
              </a:spcBef>
              <a:spcAft>
                <a:spcPts val="0"/>
              </a:spcAft>
              <a:buNone/>
            </a:pPr>
            <a:r>
              <a:rPr lang="en-US" altLang="zh-TW" b="1">
                <a:latin typeface="+mj-lt"/>
                <a:ea typeface="微軟正黑體" panose="020B0604030504040204" pitchFamily="34" charset="-120"/>
              </a:rPr>
              <a:t>WAN</a:t>
            </a:r>
            <a:endParaRPr lang="zh-TW" altLang="en-US" b="1">
              <a:latin typeface="+mj-lt"/>
              <a:ea typeface="微軟正黑體" panose="020B0604030504040204" pitchFamily="34" charset="-120"/>
            </a:endParaRPr>
          </a:p>
        </p:txBody>
      </p:sp>
      <p:grpSp>
        <p:nvGrpSpPr>
          <p:cNvPr id="20" name="群組 19">
            <a:extLst>
              <a:ext uri="{FF2B5EF4-FFF2-40B4-BE49-F238E27FC236}">
                <a16:creationId xmlns:a16="http://schemas.microsoft.com/office/drawing/2014/main" id="{2353D8BC-B735-444E-881D-34030F01CAD3}"/>
              </a:ext>
            </a:extLst>
          </p:cNvPr>
          <p:cNvGrpSpPr/>
          <p:nvPr/>
        </p:nvGrpSpPr>
        <p:grpSpPr>
          <a:xfrm>
            <a:off x="3134006" y="2102563"/>
            <a:ext cx="2375926" cy="952860"/>
            <a:chOff x="2492800" y="1829225"/>
            <a:chExt cx="3419492" cy="1039941"/>
          </a:xfrm>
        </p:grpSpPr>
        <p:sp>
          <p:nvSpPr>
            <p:cNvPr id="21" name="矩形: 圓角 20">
              <a:extLst>
                <a:ext uri="{FF2B5EF4-FFF2-40B4-BE49-F238E27FC236}">
                  <a16:creationId xmlns:a16="http://schemas.microsoft.com/office/drawing/2014/main" id="{8DE58EEA-437F-4AF3-99B6-62D65777ED17}"/>
                </a:ext>
              </a:extLst>
            </p:cNvPr>
            <p:cNvSpPr/>
            <p:nvPr/>
          </p:nvSpPr>
          <p:spPr>
            <a:xfrm>
              <a:off x="2492800" y="1829225"/>
              <a:ext cx="3419492" cy="1039941"/>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60E7B34C-CC61-4D72-B150-7E9B79679782}"/>
                </a:ext>
              </a:extLst>
            </p:cNvPr>
            <p:cNvSpPr/>
            <p:nvPr/>
          </p:nvSpPr>
          <p:spPr>
            <a:xfrm>
              <a:off x="2574059" y="1895987"/>
              <a:ext cx="3276000" cy="324000"/>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Google Shape;160;p17">
            <a:extLst>
              <a:ext uri="{FF2B5EF4-FFF2-40B4-BE49-F238E27FC236}">
                <a16:creationId xmlns:a16="http://schemas.microsoft.com/office/drawing/2014/main" id="{408E09D9-34CC-4D1F-A64B-0D0952054F19}"/>
              </a:ext>
            </a:extLst>
          </p:cNvPr>
          <p:cNvSpPr txBox="1"/>
          <p:nvPr/>
        </p:nvSpPr>
        <p:spPr>
          <a:xfrm>
            <a:off x="3173888" y="2111135"/>
            <a:ext cx="2292804" cy="3386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b="1"/>
              <a:t>HBS3 </a:t>
            </a:r>
            <a:r>
              <a:rPr lang="en-US" altLang="zh-TW" b="1"/>
              <a:t>Report</a:t>
            </a:r>
            <a:endParaRPr b="1"/>
          </a:p>
        </p:txBody>
      </p:sp>
      <p:sp>
        <p:nvSpPr>
          <p:cNvPr id="25" name="文字方塊 24">
            <a:extLst>
              <a:ext uri="{FF2B5EF4-FFF2-40B4-BE49-F238E27FC236}">
                <a16:creationId xmlns:a16="http://schemas.microsoft.com/office/drawing/2014/main" id="{A838BEB7-3A03-4D8B-A425-5DAD491049CD}"/>
              </a:ext>
            </a:extLst>
          </p:cNvPr>
          <p:cNvSpPr txBox="1"/>
          <p:nvPr/>
        </p:nvSpPr>
        <p:spPr>
          <a:xfrm>
            <a:off x="3198475" y="2501380"/>
            <a:ext cx="2206405"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rgbClr val="000000"/>
                </a:solidFill>
                <a:effectLst/>
                <a:uLnTx/>
                <a:uFillTx/>
                <a:latin typeface="Arial"/>
                <a:cs typeface="Arial"/>
                <a:sym typeface="Arial"/>
              </a:rPr>
              <a:t>Duration</a:t>
            </a:r>
            <a:r>
              <a:rPr kumimoji="0" lang="zh-TW" altLang="en-US" sz="1200" b="1" i="0" u="none" strike="noStrike" kern="0" cap="none" spc="0" normalizeH="0" baseline="0" noProof="0">
                <a:ln>
                  <a:noFill/>
                </a:ln>
                <a:solidFill>
                  <a:srgbClr val="000000"/>
                </a:solidFill>
                <a:effectLst/>
                <a:uLnTx/>
                <a:uFillTx/>
                <a:latin typeface="Arial"/>
                <a:cs typeface="Arial"/>
                <a:sym typeface="Arial"/>
              </a:rPr>
              <a:t>：</a:t>
            </a:r>
            <a:r>
              <a:rPr kumimoji="0" lang="en-US" altLang="zh-TW" sz="1200" b="1" i="0" u="none" strike="noStrike" kern="0" cap="none" spc="0" normalizeH="0" baseline="0" noProof="0">
                <a:ln>
                  <a:noFill/>
                </a:ln>
                <a:solidFill>
                  <a:srgbClr val="FF0000"/>
                </a:solidFill>
                <a:effectLst/>
                <a:uLnTx/>
                <a:uFillTx/>
                <a:latin typeface="Arial"/>
                <a:cs typeface="Arial"/>
                <a:sym typeface="Arial"/>
              </a:rPr>
              <a:t>14</a:t>
            </a:r>
            <a:r>
              <a:rPr lang="en-US" altLang="zh-TW" sz="1200" b="1">
                <a:solidFill>
                  <a:srgbClr val="FF0000"/>
                </a:solidFill>
              </a:rPr>
              <a:t>h </a:t>
            </a:r>
            <a:r>
              <a:rPr kumimoji="0" lang="en-US" altLang="zh-TW" sz="1200" b="1" i="0" u="none" strike="noStrike" kern="0" cap="none" spc="0" normalizeH="0" baseline="0" noProof="0">
                <a:ln>
                  <a:noFill/>
                </a:ln>
                <a:solidFill>
                  <a:srgbClr val="FF0000"/>
                </a:solidFill>
                <a:effectLst/>
                <a:uLnTx/>
                <a:uFillTx/>
                <a:latin typeface="Arial"/>
                <a:cs typeface="Arial"/>
                <a:sym typeface="Arial"/>
              </a:rPr>
              <a:t>23</a:t>
            </a:r>
            <a:r>
              <a:rPr lang="en-US" altLang="zh-TW" sz="1200" b="1">
                <a:solidFill>
                  <a:srgbClr val="FF0000"/>
                </a:solidFill>
              </a:rPr>
              <a:t>min </a:t>
            </a:r>
            <a:r>
              <a:rPr kumimoji="0" lang="en-US" altLang="zh-TW" sz="1200" b="1" i="0" u="none" strike="noStrike" kern="0" cap="none" spc="0" normalizeH="0" baseline="0" noProof="0">
                <a:ln>
                  <a:noFill/>
                </a:ln>
                <a:solidFill>
                  <a:srgbClr val="FF0000"/>
                </a:solidFill>
                <a:effectLst/>
                <a:uLnTx/>
                <a:uFillTx/>
                <a:latin typeface="Arial"/>
                <a:cs typeface="Arial"/>
                <a:sym typeface="Arial"/>
              </a:rPr>
              <a:t>56</a:t>
            </a:r>
            <a:r>
              <a:rPr lang="en-US" altLang="zh-TW" sz="1200" b="1">
                <a:solidFill>
                  <a:srgbClr val="FF0000"/>
                </a:solidFill>
              </a:rPr>
              <a:t>sec</a:t>
            </a:r>
            <a:endParaRPr kumimoji="0" lang="zh-TW" altLang="en-US" sz="12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rgbClr val="000000"/>
                </a:solidFill>
                <a:effectLst/>
                <a:uLnTx/>
                <a:uFillTx/>
                <a:latin typeface="Arial"/>
                <a:cs typeface="Arial"/>
                <a:sym typeface="Arial"/>
              </a:rPr>
              <a:t>Total files</a:t>
            </a:r>
            <a:r>
              <a:rPr kumimoji="0" lang="zh-TW" altLang="en-US" sz="1200" b="1" i="0" u="none" strike="noStrike" kern="0" cap="none" spc="0" normalizeH="0" baseline="0" noProof="0">
                <a:ln>
                  <a:noFill/>
                </a:ln>
                <a:solidFill>
                  <a:srgbClr val="000000"/>
                </a:solidFill>
                <a:effectLst/>
                <a:uLnTx/>
                <a:uFillTx/>
                <a:latin typeface="Arial"/>
                <a:cs typeface="Arial"/>
                <a:sym typeface="Arial"/>
              </a:rPr>
              <a:t>：</a:t>
            </a:r>
            <a:r>
              <a:rPr lang="en-US" altLang="zh-TW" sz="1200" b="1"/>
              <a:t>8,306,385</a:t>
            </a:r>
            <a:endParaRPr kumimoji="0" lang="zh-TW" altLang="en-US" sz="12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0" name="矩形: 圓角 49">
            <a:extLst>
              <a:ext uri="{FF2B5EF4-FFF2-40B4-BE49-F238E27FC236}">
                <a16:creationId xmlns:a16="http://schemas.microsoft.com/office/drawing/2014/main" id="{5A209112-216A-4B7F-B2EE-901A1608D4DF}"/>
              </a:ext>
            </a:extLst>
          </p:cNvPr>
          <p:cNvSpPr/>
          <p:nvPr/>
        </p:nvSpPr>
        <p:spPr>
          <a:xfrm>
            <a:off x="6112237" y="2258938"/>
            <a:ext cx="2046624" cy="2719884"/>
          </a:xfrm>
          <a:prstGeom prst="roundRect">
            <a:avLst>
              <a:gd name="adj" fmla="val 581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 name="矩形: 圓角 4">
            <a:extLst>
              <a:ext uri="{FF2B5EF4-FFF2-40B4-BE49-F238E27FC236}">
                <a16:creationId xmlns:a16="http://schemas.microsoft.com/office/drawing/2014/main" id="{9AD87DC5-C97E-4A8F-A701-EA8FC3511C42}"/>
              </a:ext>
            </a:extLst>
          </p:cNvPr>
          <p:cNvSpPr/>
          <p:nvPr/>
        </p:nvSpPr>
        <p:spPr>
          <a:xfrm>
            <a:off x="6632761" y="3940897"/>
            <a:ext cx="793134" cy="3437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97" name="Google Shape;97;p16"/>
          <p:cNvSpPr txBox="1">
            <a:spLocks noGrp="1"/>
          </p:cNvSpPr>
          <p:nvPr>
            <p:ph type="title"/>
          </p:nvPr>
        </p:nvSpPr>
        <p:spPr>
          <a:prstGeom prst="rect">
            <a:avLst/>
          </a:prstGeom>
        </p:spPr>
        <p:txBody>
          <a:bodyPr spcFirstLastPara="1" wrap="square" lIns="91425" tIns="91425" rIns="91425" bIns="91425" anchor="t" anchorCtr="0">
            <a:noAutofit/>
          </a:bodyPr>
          <a:lstStyle/>
          <a:p>
            <a:r>
              <a:rPr lang="en-US" altLang="zh-TW"/>
              <a:t>Customer solved the time issue by using the "run once after job" function, but this function only supported jobs on local NAS</a:t>
            </a:r>
            <a:endParaRPr lang="zh-TW" altLang="en-US"/>
          </a:p>
        </p:txBody>
      </p:sp>
      <p:sp>
        <p:nvSpPr>
          <p:cNvPr id="98" name="Google Shape;98;p16"/>
          <p:cNvSpPr txBox="1">
            <a:spLocks noGrp="1"/>
          </p:cNvSpPr>
          <p:nvPr>
            <p:ph type="body" idx="4294967295"/>
          </p:nvPr>
        </p:nvSpPr>
        <p:spPr>
          <a:xfrm>
            <a:off x="349623" y="968636"/>
            <a:ext cx="8377517" cy="688975"/>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US" altLang="zh-TW" sz="1200">
                <a:solidFill>
                  <a:schemeClr val="tx1"/>
                </a:solidFill>
                <a:latin typeface="+mj-lt"/>
                <a:ea typeface="微軟正黑體" panose="020B0604030504040204" pitchFamily="34" charset="-120"/>
              </a:rPr>
              <a:t>The customer created a daily backup job with </a:t>
            </a:r>
            <a:r>
              <a:rPr lang="en-US" altLang="zh-TW" sz="1200" err="1">
                <a:solidFill>
                  <a:schemeClr val="tx1"/>
                </a:solidFill>
                <a:latin typeface="+mj-lt"/>
                <a:ea typeface="微軟正黑體" panose="020B0604030504040204" pitchFamily="34" charset="-120"/>
              </a:rPr>
              <a:t>QudDedup</a:t>
            </a:r>
            <a:r>
              <a:rPr lang="en-US" altLang="zh-TW" sz="1200">
                <a:solidFill>
                  <a:schemeClr val="tx1"/>
                </a:solidFill>
                <a:latin typeface="+mj-lt"/>
                <a:ea typeface="微軟正黑體" panose="020B0604030504040204" pitchFamily="34" charset="-120"/>
              </a:rPr>
              <a:t> function and successfully </a:t>
            </a:r>
            <a:r>
              <a:rPr lang="en-US" altLang="zh-TW" sz="1200" err="1">
                <a:solidFill>
                  <a:schemeClr val="tx1"/>
                </a:solidFill>
                <a:latin typeface="+mj-lt"/>
                <a:ea typeface="微軟正黑體" panose="020B0604030504040204" pitchFamily="34" charset="-120"/>
              </a:rPr>
              <a:t>dedup'd</a:t>
            </a:r>
            <a:r>
              <a:rPr lang="en-US" altLang="zh-TW" sz="1200">
                <a:solidFill>
                  <a:schemeClr val="tx1"/>
                </a:solidFill>
                <a:latin typeface="+mj-lt"/>
                <a:ea typeface="微軟正黑體" panose="020B0604030504040204" pitchFamily="34" charset="-120"/>
              </a:rPr>
              <a:t> the data from 800GB to 20GB. And then a sync job is created with “Run once after job” schedule to sync 20GB data to remote NAS. Although some time is saved with job auto execution, he still needs to restore the data on remote NAS by himself.</a:t>
            </a:r>
            <a:endParaRPr lang="zh-TW" altLang="en-US" sz="1200">
              <a:solidFill>
                <a:schemeClr val="tx1"/>
              </a:solidFill>
              <a:latin typeface="+mj-lt"/>
              <a:ea typeface="微軟正黑體" panose="020B0604030504040204" pitchFamily="34" charset="-120"/>
            </a:endParaRPr>
          </a:p>
        </p:txBody>
      </p:sp>
      <p:sp>
        <p:nvSpPr>
          <p:cNvPr id="51" name="矩形: 圓角 50">
            <a:extLst>
              <a:ext uri="{FF2B5EF4-FFF2-40B4-BE49-F238E27FC236}">
                <a16:creationId xmlns:a16="http://schemas.microsoft.com/office/drawing/2014/main" id="{8C2C779C-1464-4617-A4B8-4CE8E2E94EC8}"/>
              </a:ext>
            </a:extLst>
          </p:cNvPr>
          <p:cNvSpPr/>
          <p:nvPr/>
        </p:nvSpPr>
        <p:spPr>
          <a:xfrm>
            <a:off x="6204381" y="2060817"/>
            <a:ext cx="1858679" cy="1103033"/>
          </a:xfrm>
          <a:prstGeom prst="roundRect">
            <a:avLst>
              <a:gd name="adj" fmla="val 581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2" name="箭號: 向右 51">
            <a:extLst>
              <a:ext uri="{FF2B5EF4-FFF2-40B4-BE49-F238E27FC236}">
                <a16:creationId xmlns:a16="http://schemas.microsoft.com/office/drawing/2014/main" id="{61C8213D-647A-4E31-83E7-1822F0AF01DE}"/>
              </a:ext>
            </a:extLst>
          </p:cNvPr>
          <p:cNvSpPr/>
          <p:nvPr/>
        </p:nvSpPr>
        <p:spPr>
          <a:xfrm>
            <a:off x="2986706" y="3898822"/>
            <a:ext cx="1065542" cy="853343"/>
          </a:xfrm>
          <a:prstGeom prst="right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3" name="矩形: 圓角 52">
            <a:extLst>
              <a:ext uri="{FF2B5EF4-FFF2-40B4-BE49-F238E27FC236}">
                <a16:creationId xmlns:a16="http://schemas.microsoft.com/office/drawing/2014/main" id="{85D02072-5427-43CD-9F9A-A6525184FC4D}"/>
              </a:ext>
            </a:extLst>
          </p:cNvPr>
          <p:cNvSpPr/>
          <p:nvPr/>
        </p:nvSpPr>
        <p:spPr>
          <a:xfrm>
            <a:off x="883568" y="2258938"/>
            <a:ext cx="2046624" cy="2719884"/>
          </a:xfrm>
          <a:prstGeom prst="roundRect">
            <a:avLst>
              <a:gd name="adj" fmla="val 581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4" name="矩形: 圓角 53">
            <a:extLst>
              <a:ext uri="{FF2B5EF4-FFF2-40B4-BE49-F238E27FC236}">
                <a16:creationId xmlns:a16="http://schemas.microsoft.com/office/drawing/2014/main" id="{3160DEB1-5D5A-4965-86D3-12952F3D0248}"/>
              </a:ext>
            </a:extLst>
          </p:cNvPr>
          <p:cNvSpPr/>
          <p:nvPr/>
        </p:nvSpPr>
        <p:spPr>
          <a:xfrm>
            <a:off x="975712" y="2060817"/>
            <a:ext cx="1858679" cy="1103033"/>
          </a:xfrm>
          <a:prstGeom prst="roundRect">
            <a:avLst>
              <a:gd name="adj" fmla="val 581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nvGrpSpPr>
          <p:cNvPr id="56" name="Google Shape;110;p16">
            <a:extLst>
              <a:ext uri="{FF2B5EF4-FFF2-40B4-BE49-F238E27FC236}">
                <a16:creationId xmlns:a16="http://schemas.microsoft.com/office/drawing/2014/main" id="{E833101B-773C-49F5-8D49-A7502EE9E734}"/>
              </a:ext>
            </a:extLst>
          </p:cNvPr>
          <p:cNvGrpSpPr/>
          <p:nvPr/>
        </p:nvGrpSpPr>
        <p:grpSpPr>
          <a:xfrm>
            <a:off x="2412029" y="4020957"/>
            <a:ext cx="549667" cy="535063"/>
            <a:chOff x="2484325" y="2694124"/>
            <a:chExt cx="549667" cy="535063"/>
          </a:xfrm>
        </p:grpSpPr>
        <p:pic>
          <p:nvPicPr>
            <p:cNvPr id="57" name="Google Shape;111;p16">
              <a:extLst>
                <a:ext uri="{FF2B5EF4-FFF2-40B4-BE49-F238E27FC236}">
                  <a16:creationId xmlns:a16="http://schemas.microsoft.com/office/drawing/2014/main" id="{5AF82CAA-5AF2-432E-AE6A-0097E8621590}"/>
                </a:ext>
              </a:extLst>
            </p:cNvPr>
            <p:cNvPicPr preferRelativeResize="0"/>
            <p:nvPr/>
          </p:nvPicPr>
          <p:blipFill>
            <a:blip r:embed="rId3">
              <a:alphaModFix/>
            </a:blip>
            <a:stretch>
              <a:fillRect/>
            </a:stretch>
          </p:blipFill>
          <p:spPr>
            <a:xfrm>
              <a:off x="2484325" y="2694124"/>
              <a:ext cx="528474" cy="535063"/>
            </a:xfrm>
            <a:prstGeom prst="rect">
              <a:avLst/>
            </a:prstGeom>
            <a:noFill/>
            <a:ln>
              <a:noFill/>
            </a:ln>
          </p:spPr>
        </p:pic>
        <p:sp>
          <p:nvSpPr>
            <p:cNvPr id="58" name="Google Shape;112;p16">
              <a:extLst>
                <a:ext uri="{FF2B5EF4-FFF2-40B4-BE49-F238E27FC236}">
                  <a16:creationId xmlns:a16="http://schemas.microsoft.com/office/drawing/2014/main" id="{F82CEAD8-0253-4736-87FD-5BB8B7C56F92}"/>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60" name="Google Shape;114;p16">
            <a:extLst>
              <a:ext uri="{FF2B5EF4-FFF2-40B4-BE49-F238E27FC236}">
                <a16:creationId xmlns:a16="http://schemas.microsoft.com/office/drawing/2014/main" id="{BB7E9CAC-FE1A-4ADF-B7EF-0414F963B8AB}"/>
              </a:ext>
            </a:extLst>
          </p:cNvPr>
          <p:cNvSpPr txBox="1"/>
          <p:nvPr/>
        </p:nvSpPr>
        <p:spPr>
          <a:xfrm>
            <a:off x="2419524" y="4372793"/>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cxnSp>
        <p:nvCxnSpPr>
          <p:cNvPr id="61" name="Google Shape;115;p16">
            <a:extLst>
              <a:ext uri="{FF2B5EF4-FFF2-40B4-BE49-F238E27FC236}">
                <a16:creationId xmlns:a16="http://schemas.microsoft.com/office/drawing/2014/main" id="{A9179A36-3169-4A82-A6A7-D335A15C81DC}"/>
              </a:ext>
            </a:extLst>
          </p:cNvPr>
          <p:cNvCxnSpPr/>
          <p:nvPr/>
        </p:nvCxnSpPr>
        <p:spPr>
          <a:xfrm>
            <a:off x="1694804" y="4345708"/>
            <a:ext cx="757200" cy="0"/>
          </a:xfrm>
          <a:prstGeom prst="straightConnector1">
            <a:avLst/>
          </a:prstGeom>
          <a:noFill/>
          <a:ln w="9525" cap="flat" cmpd="sng">
            <a:solidFill>
              <a:srgbClr val="233A44"/>
            </a:solidFill>
            <a:prstDash val="solid"/>
            <a:round/>
            <a:headEnd type="none" w="med" len="med"/>
            <a:tailEnd type="triangle" w="med" len="med"/>
          </a:ln>
        </p:spPr>
      </p:cxnSp>
      <p:sp>
        <p:nvSpPr>
          <p:cNvPr id="62" name="Google Shape;116;p16">
            <a:extLst>
              <a:ext uri="{FF2B5EF4-FFF2-40B4-BE49-F238E27FC236}">
                <a16:creationId xmlns:a16="http://schemas.microsoft.com/office/drawing/2014/main" id="{04736B95-4F9B-4886-8C6F-09C0540753B6}"/>
              </a:ext>
            </a:extLst>
          </p:cNvPr>
          <p:cNvSpPr txBox="1"/>
          <p:nvPr/>
        </p:nvSpPr>
        <p:spPr>
          <a:xfrm>
            <a:off x="1659341" y="4044083"/>
            <a:ext cx="797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Qu</a:t>
            </a:r>
            <a:r>
              <a:rPr lang="en-US" altLang="zh-TW" sz="1100">
                <a:latin typeface="+mj-lt"/>
                <a:ea typeface="Calibri"/>
                <a:cs typeface="Calibri"/>
                <a:sym typeface="Calibri"/>
              </a:rPr>
              <a:t>D</a:t>
            </a:r>
            <a:r>
              <a:rPr lang="zh-TW" sz="1100">
                <a:latin typeface="+mj-lt"/>
                <a:ea typeface="Calibri"/>
                <a:cs typeface="Calibri"/>
                <a:sym typeface="Calibri"/>
              </a:rPr>
              <a:t>edup</a:t>
            </a:r>
            <a:endParaRPr lang="en-US" sz="1100">
              <a:latin typeface="+mj-lt"/>
              <a:ea typeface="Calibri"/>
              <a:cs typeface="Calibri"/>
            </a:endParaRPr>
          </a:p>
        </p:txBody>
      </p:sp>
      <p:grpSp>
        <p:nvGrpSpPr>
          <p:cNvPr id="63" name="Google Shape;117;p16">
            <a:extLst>
              <a:ext uri="{FF2B5EF4-FFF2-40B4-BE49-F238E27FC236}">
                <a16:creationId xmlns:a16="http://schemas.microsoft.com/office/drawing/2014/main" id="{0CA9593A-93FB-47D4-99B4-9DBA40151A68}"/>
              </a:ext>
            </a:extLst>
          </p:cNvPr>
          <p:cNvGrpSpPr/>
          <p:nvPr/>
        </p:nvGrpSpPr>
        <p:grpSpPr>
          <a:xfrm>
            <a:off x="4080508" y="4017079"/>
            <a:ext cx="549667" cy="535063"/>
            <a:chOff x="2484325" y="2694124"/>
            <a:chExt cx="549667" cy="535063"/>
          </a:xfrm>
        </p:grpSpPr>
        <p:pic>
          <p:nvPicPr>
            <p:cNvPr id="64" name="Google Shape;118;p16">
              <a:extLst>
                <a:ext uri="{FF2B5EF4-FFF2-40B4-BE49-F238E27FC236}">
                  <a16:creationId xmlns:a16="http://schemas.microsoft.com/office/drawing/2014/main" id="{78343E58-A201-4347-95B3-D4323A04FA22}"/>
                </a:ext>
              </a:extLst>
            </p:cNvPr>
            <p:cNvPicPr preferRelativeResize="0"/>
            <p:nvPr/>
          </p:nvPicPr>
          <p:blipFill>
            <a:blip r:embed="rId3">
              <a:alphaModFix/>
            </a:blip>
            <a:stretch>
              <a:fillRect/>
            </a:stretch>
          </p:blipFill>
          <p:spPr>
            <a:xfrm>
              <a:off x="2484325" y="2694124"/>
              <a:ext cx="528474" cy="535063"/>
            </a:xfrm>
            <a:prstGeom prst="rect">
              <a:avLst/>
            </a:prstGeom>
            <a:noFill/>
            <a:ln>
              <a:noFill/>
            </a:ln>
          </p:spPr>
        </p:pic>
        <p:sp>
          <p:nvSpPr>
            <p:cNvPr id="65" name="Google Shape;119;p16">
              <a:extLst>
                <a:ext uri="{FF2B5EF4-FFF2-40B4-BE49-F238E27FC236}">
                  <a16:creationId xmlns:a16="http://schemas.microsoft.com/office/drawing/2014/main" id="{7EDC6501-60B9-40B6-86C9-20156AEAF690}"/>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66" name="Google Shape;120;p16">
            <a:extLst>
              <a:ext uri="{FF2B5EF4-FFF2-40B4-BE49-F238E27FC236}">
                <a16:creationId xmlns:a16="http://schemas.microsoft.com/office/drawing/2014/main" id="{A3037B11-4B8F-4B6C-AD19-A6DF095D92F4}"/>
              </a:ext>
            </a:extLst>
          </p:cNvPr>
          <p:cNvSpPr txBox="1"/>
          <p:nvPr/>
        </p:nvSpPr>
        <p:spPr>
          <a:xfrm>
            <a:off x="4073441" y="4368930"/>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grpSp>
        <p:nvGrpSpPr>
          <p:cNvPr id="68" name="Google Shape;129;p16">
            <a:extLst>
              <a:ext uri="{FF2B5EF4-FFF2-40B4-BE49-F238E27FC236}">
                <a16:creationId xmlns:a16="http://schemas.microsoft.com/office/drawing/2014/main" id="{59415651-8700-43BE-9C2B-6B1395389718}"/>
              </a:ext>
            </a:extLst>
          </p:cNvPr>
          <p:cNvGrpSpPr/>
          <p:nvPr/>
        </p:nvGrpSpPr>
        <p:grpSpPr>
          <a:xfrm>
            <a:off x="975712" y="3196783"/>
            <a:ext cx="354151" cy="366300"/>
            <a:chOff x="3291424" y="3837500"/>
            <a:chExt cx="354151" cy="366300"/>
          </a:xfrm>
        </p:grpSpPr>
        <p:pic>
          <p:nvPicPr>
            <p:cNvPr id="69" name="Google Shape;130;p16">
              <a:extLst>
                <a:ext uri="{FF2B5EF4-FFF2-40B4-BE49-F238E27FC236}">
                  <a16:creationId xmlns:a16="http://schemas.microsoft.com/office/drawing/2014/main" id="{EBDC8A2F-CE8D-4CC9-8FD5-CD562EF58E30}"/>
                </a:ext>
              </a:extLst>
            </p:cNvPr>
            <p:cNvPicPr preferRelativeResize="0"/>
            <p:nvPr/>
          </p:nvPicPr>
          <p:blipFill>
            <a:blip r:embed="rId4">
              <a:alphaModFix/>
              <a:biLevel thresh="50000"/>
            </a:blip>
            <a:stretch>
              <a:fillRect/>
            </a:stretch>
          </p:blipFill>
          <p:spPr>
            <a:xfrm>
              <a:off x="3291424" y="3874301"/>
              <a:ext cx="323401" cy="323401"/>
            </a:xfrm>
            <a:prstGeom prst="rect">
              <a:avLst/>
            </a:prstGeom>
            <a:noFill/>
            <a:ln>
              <a:noFill/>
            </a:ln>
          </p:spPr>
        </p:pic>
        <p:sp>
          <p:nvSpPr>
            <p:cNvPr id="70" name="Google Shape;131;p16">
              <a:extLst>
                <a:ext uri="{FF2B5EF4-FFF2-40B4-BE49-F238E27FC236}">
                  <a16:creationId xmlns:a16="http://schemas.microsoft.com/office/drawing/2014/main" id="{E1B8F187-D49A-4CB1-9E92-B1E9E4278DC2}"/>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a:solidFill>
                    <a:schemeClr val="tx1"/>
                  </a:solidFill>
                  <a:latin typeface="+mj-lt"/>
                  <a:ea typeface="Calibri"/>
                  <a:cs typeface="Calibri"/>
                  <a:sym typeface="Calibri"/>
                </a:rPr>
                <a:t>1</a:t>
              </a:r>
              <a:endParaRPr>
                <a:solidFill>
                  <a:schemeClr val="tx1"/>
                </a:solidFill>
                <a:latin typeface="+mj-lt"/>
                <a:ea typeface="Calibri"/>
                <a:cs typeface="Calibri"/>
                <a:sym typeface="Calibri"/>
              </a:endParaRPr>
            </a:p>
          </p:txBody>
        </p:sp>
      </p:grpSp>
      <p:sp>
        <p:nvSpPr>
          <p:cNvPr id="71" name="Google Shape;142;p16">
            <a:extLst>
              <a:ext uri="{FF2B5EF4-FFF2-40B4-BE49-F238E27FC236}">
                <a16:creationId xmlns:a16="http://schemas.microsoft.com/office/drawing/2014/main" id="{234C0D6A-73AA-4CDA-83C8-2ED6E90EA15E}"/>
              </a:ext>
            </a:extLst>
          </p:cNvPr>
          <p:cNvSpPr txBox="1"/>
          <p:nvPr/>
        </p:nvSpPr>
        <p:spPr>
          <a:xfrm>
            <a:off x="2865761" y="4026468"/>
            <a:ext cx="1069803"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ea typeface="微軟正黑體"/>
              </a:rPr>
              <a:t>Sync task automatically executed</a:t>
            </a:r>
            <a:endParaRPr lang="zh-TW" altLang="en-US" sz="900">
              <a:solidFill>
                <a:srgbClr val="3030F8"/>
              </a:solidFill>
              <a:latin typeface="+mj-lt"/>
              <a:ea typeface="微軟正黑體"/>
            </a:endParaRPr>
          </a:p>
        </p:txBody>
      </p:sp>
      <p:sp>
        <p:nvSpPr>
          <p:cNvPr id="72" name="Google Shape;144;p16">
            <a:extLst>
              <a:ext uri="{FF2B5EF4-FFF2-40B4-BE49-F238E27FC236}">
                <a16:creationId xmlns:a16="http://schemas.microsoft.com/office/drawing/2014/main" id="{A991B78F-F9CF-45D4-B83A-68DEDB8CE692}"/>
              </a:ext>
            </a:extLst>
          </p:cNvPr>
          <p:cNvSpPr txBox="1"/>
          <p:nvPr/>
        </p:nvSpPr>
        <p:spPr>
          <a:xfrm>
            <a:off x="4772075" y="4054559"/>
            <a:ext cx="975218" cy="481500"/>
          </a:xfrm>
          <a:prstGeom prst="rect">
            <a:avLst/>
          </a:prstGeom>
          <a:noFill/>
          <a:ln>
            <a:noFill/>
          </a:ln>
        </p:spPr>
        <p:txBody>
          <a:bodyPr spcFirstLastPara="1" wrap="square" lIns="91425" tIns="91425" rIns="91425" bIns="91425" anchor="t" anchorCtr="0">
            <a:noAutofit/>
          </a:bodyPr>
          <a:lstStyle/>
          <a:p>
            <a:pPr algn="ctr"/>
            <a:r>
              <a:rPr lang="en-US" altLang="zh-TW" sz="1000" b="1">
                <a:solidFill>
                  <a:schemeClr val="accent4">
                    <a:lumMod val="75000"/>
                  </a:schemeClr>
                </a:solidFill>
                <a:latin typeface="+mj-lt"/>
                <a:ea typeface="微軟正黑體"/>
              </a:rPr>
              <a:t>Can not auto-restore</a:t>
            </a:r>
            <a:endParaRPr lang="zh-TW" altLang="en-US" sz="1000" b="1">
              <a:solidFill>
                <a:schemeClr val="accent4">
                  <a:lumMod val="75000"/>
                </a:schemeClr>
              </a:solidFill>
              <a:latin typeface="+mj-lt"/>
              <a:ea typeface="微軟正黑體"/>
            </a:endParaRPr>
          </a:p>
        </p:txBody>
      </p:sp>
      <p:pic>
        <p:nvPicPr>
          <p:cNvPr id="73" name="Google Shape;78;p15">
            <a:extLst>
              <a:ext uri="{FF2B5EF4-FFF2-40B4-BE49-F238E27FC236}">
                <a16:creationId xmlns:a16="http://schemas.microsoft.com/office/drawing/2014/main" id="{A5517FA5-48D2-4B70-90D5-D91B51AFF996}"/>
              </a:ext>
            </a:extLst>
          </p:cNvPr>
          <p:cNvPicPr preferRelativeResize="0"/>
          <p:nvPr/>
        </p:nvPicPr>
        <p:blipFill>
          <a:blip r:embed="rId5">
            <a:alphaModFix/>
          </a:blip>
          <a:stretch>
            <a:fillRect/>
          </a:stretch>
        </p:blipFill>
        <p:spPr>
          <a:xfrm>
            <a:off x="1116672" y="1824726"/>
            <a:ext cx="1638716" cy="1107850"/>
          </a:xfrm>
          <a:prstGeom prst="rect">
            <a:avLst/>
          </a:prstGeom>
          <a:noFill/>
          <a:ln>
            <a:noFill/>
          </a:ln>
        </p:spPr>
      </p:pic>
      <p:pic>
        <p:nvPicPr>
          <p:cNvPr id="74" name="Google Shape;79;p15">
            <a:extLst>
              <a:ext uri="{FF2B5EF4-FFF2-40B4-BE49-F238E27FC236}">
                <a16:creationId xmlns:a16="http://schemas.microsoft.com/office/drawing/2014/main" id="{7050E574-D94E-44DB-BDB4-FEEC003CB6E0}"/>
              </a:ext>
            </a:extLst>
          </p:cNvPr>
          <p:cNvPicPr preferRelativeResize="0"/>
          <p:nvPr/>
        </p:nvPicPr>
        <p:blipFill>
          <a:blip r:embed="rId6"/>
          <a:srcRect/>
          <a:stretch/>
        </p:blipFill>
        <p:spPr>
          <a:xfrm>
            <a:off x="1028172" y="1760762"/>
            <a:ext cx="449053" cy="449053"/>
          </a:xfrm>
          <a:prstGeom prst="rect">
            <a:avLst/>
          </a:prstGeom>
          <a:noFill/>
          <a:ln>
            <a:noFill/>
          </a:ln>
          <a:effectLst>
            <a:outerShdw blurRad="63500" sx="102000" sy="102000" algn="ctr" rotWithShape="0">
              <a:prstClr val="black">
                <a:alpha val="40000"/>
              </a:prstClr>
            </a:outerShdw>
          </a:effectLst>
        </p:spPr>
      </p:pic>
      <p:cxnSp>
        <p:nvCxnSpPr>
          <p:cNvPr id="75" name="Google Shape;81;p15">
            <a:extLst>
              <a:ext uri="{FF2B5EF4-FFF2-40B4-BE49-F238E27FC236}">
                <a16:creationId xmlns:a16="http://schemas.microsoft.com/office/drawing/2014/main" id="{D0237AB8-7D86-4863-A5F0-71EAFA285BE1}"/>
              </a:ext>
            </a:extLst>
          </p:cNvPr>
          <p:cNvCxnSpPr>
            <a:cxnSpLocks/>
          </p:cNvCxnSpPr>
          <p:nvPr/>
        </p:nvCxnSpPr>
        <p:spPr>
          <a:xfrm>
            <a:off x="2755388" y="2516579"/>
            <a:ext cx="2847417" cy="0"/>
          </a:xfrm>
          <a:prstGeom prst="straightConnector1">
            <a:avLst/>
          </a:prstGeom>
          <a:noFill/>
          <a:ln w="9525" cap="flat" cmpd="sng">
            <a:solidFill>
              <a:srgbClr val="233A44"/>
            </a:solidFill>
            <a:prstDash val="solid"/>
            <a:round/>
            <a:headEnd type="none" w="med" len="med"/>
            <a:tailEnd type="triangle" w="med" len="med"/>
          </a:ln>
        </p:spPr>
      </p:cxnSp>
      <p:sp>
        <p:nvSpPr>
          <p:cNvPr id="76" name="Google Shape;82;p15">
            <a:extLst>
              <a:ext uri="{FF2B5EF4-FFF2-40B4-BE49-F238E27FC236}">
                <a16:creationId xmlns:a16="http://schemas.microsoft.com/office/drawing/2014/main" id="{9790ECFF-7761-403F-9922-27BBB47AE401}"/>
              </a:ext>
            </a:extLst>
          </p:cNvPr>
          <p:cNvSpPr txBox="1"/>
          <p:nvPr/>
        </p:nvSpPr>
        <p:spPr>
          <a:xfrm>
            <a:off x="1467138" y="2797547"/>
            <a:ext cx="1079400" cy="3021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b="1">
                <a:sym typeface="Calibri"/>
              </a:rPr>
              <a:t>Local NAS</a:t>
            </a:r>
            <a:endParaRPr sz="1200" b="1">
              <a:sym typeface="Calibri"/>
            </a:endParaRPr>
          </a:p>
        </p:txBody>
      </p:sp>
      <p:sp>
        <p:nvSpPr>
          <p:cNvPr id="77" name="Google Shape;83;p15">
            <a:extLst>
              <a:ext uri="{FF2B5EF4-FFF2-40B4-BE49-F238E27FC236}">
                <a16:creationId xmlns:a16="http://schemas.microsoft.com/office/drawing/2014/main" id="{455A428E-2F29-489C-A788-3DA3A773F222}"/>
              </a:ext>
            </a:extLst>
          </p:cNvPr>
          <p:cNvSpPr txBox="1"/>
          <p:nvPr/>
        </p:nvSpPr>
        <p:spPr>
          <a:xfrm>
            <a:off x="6198403" y="2744911"/>
            <a:ext cx="1864657" cy="2664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200" b="1">
                <a:sym typeface="Calibri"/>
              </a:rPr>
              <a:t>Remote NAS</a:t>
            </a:r>
            <a:endParaRPr sz="1200" b="1">
              <a:sym typeface="Calibri"/>
            </a:endParaRPr>
          </a:p>
        </p:txBody>
      </p:sp>
      <p:pic>
        <p:nvPicPr>
          <p:cNvPr id="80" name="圖片 79">
            <a:extLst>
              <a:ext uri="{FF2B5EF4-FFF2-40B4-BE49-F238E27FC236}">
                <a16:creationId xmlns:a16="http://schemas.microsoft.com/office/drawing/2014/main" id="{EF4D498C-0AFD-445C-8A86-CCBDD7665B0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43368" y="2178244"/>
            <a:ext cx="2822558" cy="642000"/>
          </a:xfrm>
          <a:prstGeom prst="rect">
            <a:avLst/>
          </a:prstGeom>
        </p:spPr>
      </p:pic>
      <p:pic>
        <p:nvPicPr>
          <p:cNvPr id="81" name="Google Shape;79;p15">
            <a:extLst>
              <a:ext uri="{FF2B5EF4-FFF2-40B4-BE49-F238E27FC236}">
                <a16:creationId xmlns:a16="http://schemas.microsoft.com/office/drawing/2014/main" id="{71B7C951-A503-4723-802E-B5F39286D4A9}"/>
              </a:ext>
            </a:extLst>
          </p:cNvPr>
          <p:cNvPicPr preferRelativeResize="0"/>
          <p:nvPr/>
        </p:nvPicPr>
        <p:blipFill>
          <a:blip r:embed="rId6"/>
          <a:srcRect/>
          <a:stretch/>
        </p:blipFill>
        <p:spPr>
          <a:xfrm>
            <a:off x="5634089" y="1846364"/>
            <a:ext cx="449053" cy="449053"/>
          </a:xfrm>
          <a:prstGeom prst="rect">
            <a:avLst/>
          </a:prstGeom>
          <a:noFill/>
          <a:ln>
            <a:noFill/>
          </a:ln>
          <a:effectLst>
            <a:outerShdw blurRad="63500" sx="102000" sy="102000" algn="ctr" rotWithShape="0">
              <a:prstClr val="black">
                <a:alpha val="40000"/>
              </a:prstClr>
            </a:outerShdw>
          </a:effectLst>
        </p:spPr>
      </p:pic>
      <p:pic>
        <p:nvPicPr>
          <p:cNvPr id="82" name="圖形 81">
            <a:extLst>
              <a:ext uri="{FF2B5EF4-FFF2-40B4-BE49-F238E27FC236}">
                <a16:creationId xmlns:a16="http://schemas.microsoft.com/office/drawing/2014/main" id="{9C476B61-C8B4-46C7-B4AB-A1B1E14EB4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9817" y="1906845"/>
            <a:ext cx="1584612" cy="1017683"/>
          </a:xfrm>
          <a:prstGeom prst="rect">
            <a:avLst/>
          </a:prstGeom>
        </p:spPr>
      </p:pic>
      <p:sp>
        <p:nvSpPr>
          <p:cNvPr id="83" name="文字方塊 82">
            <a:extLst>
              <a:ext uri="{FF2B5EF4-FFF2-40B4-BE49-F238E27FC236}">
                <a16:creationId xmlns:a16="http://schemas.microsoft.com/office/drawing/2014/main" id="{7A780076-22BB-4727-BF9C-27A5B8B96176}"/>
              </a:ext>
            </a:extLst>
          </p:cNvPr>
          <p:cNvSpPr txBox="1"/>
          <p:nvPr/>
        </p:nvSpPr>
        <p:spPr>
          <a:xfrm>
            <a:off x="3738834" y="2362690"/>
            <a:ext cx="1089556" cy="307777"/>
          </a:xfrm>
          <a:prstGeom prst="rect">
            <a:avLst/>
          </a:prstGeom>
          <a:noFill/>
        </p:spPr>
        <p:txBody>
          <a:bodyPr wrap="square">
            <a:spAutoFit/>
          </a:bodyPr>
          <a:lstStyle/>
          <a:p>
            <a:pPr marL="0" lvl="0" indent="0" algn="ctr" rtl="0">
              <a:spcBef>
                <a:spcPts val="0"/>
              </a:spcBef>
              <a:spcAft>
                <a:spcPts val="0"/>
              </a:spcAft>
              <a:buNone/>
            </a:pPr>
            <a:r>
              <a:rPr lang="en-US" altLang="zh-TW" b="1">
                <a:latin typeface="+mj-lt"/>
                <a:ea typeface="微軟正黑體" panose="020B0604030504040204" pitchFamily="34" charset="-120"/>
              </a:rPr>
              <a:t>WAN</a:t>
            </a:r>
            <a:endParaRPr lang="zh-TW" altLang="en-US" b="1">
              <a:latin typeface="+mj-lt"/>
              <a:ea typeface="微軟正黑體" panose="020B0604030504040204" pitchFamily="34" charset="-120"/>
            </a:endParaRPr>
          </a:p>
        </p:txBody>
      </p:sp>
      <p:sp>
        <p:nvSpPr>
          <p:cNvPr id="84" name="文字方塊 83">
            <a:extLst>
              <a:ext uri="{FF2B5EF4-FFF2-40B4-BE49-F238E27FC236}">
                <a16:creationId xmlns:a16="http://schemas.microsoft.com/office/drawing/2014/main" id="{C7775D21-A2AB-4035-9011-523308CD96BC}"/>
              </a:ext>
            </a:extLst>
          </p:cNvPr>
          <p:cNvSpPr txBox="1"/>
          <p:nvPr/>
        </p:nvSpPr>
        <p:spPr>
          <a:xfrm>
            <a:off x="1159269" y="3321595"/>
            <a:ext cx="1641911" cy="646331"/>
          </a:xfrm>
          <a:prstGeom prst="rect">
            <a:avLst/>
          </a:prstGeom>
          <a:noFill/>
        </p:spPr>
        <p:txBody>
          <a:bodyPr wrap="square" lIns="91440" tIns="45720" rIns="91440" bIns="45720" anchor="t">
            <a:spAutoFit/>
          </a:bodyPr>
          <a:lstStyle/>
          <a:p>
            <a:pPr marL="139700" lvl="0" algn="l" rtl="0">
              <a:spcBef>
                <a:spcPts val="0"/>
              </a:spcBef>
              <a:spcAft>
                <a:spcPts val="0"/>
              </a:spcAft>
              <a:buSzPts val="1400"/>
            </a:pPr>
            <a:r>
              <a:rPr lang="en-US" altLang="zh-TW" sz="1200">
                <a:latin typeface="+mj-lt"/>
                <a:ea typeface="微軟正黑體"/>
                <a:cs typeface="Calibri"/>
                <a:sym typeface="Calibri"/>
              </a:rPr>
              <a:t>Create a daily backup job with </a:t>
            </a:r>
            <a:r>
              <a:rPr lang="en-US" altLang="zh-TW" sz="1200" err="1">
                <a:latin typeface="+mj-lt"/>
                <a:ea typeface="微軟正黑體"/>
                <a:cs typeface="Calibri"/>
                <a:sym typeface="Calibri"/>
              </a:rPr>
              <a:t>QuDedup</a:t>
            </a:r>
            <a:r>
              <a:rPr lang="en-US" altLang="zh-TW" sz="1200">
                <a:latin typeface="+mj-lt"/>
                <a:ea typeface="微軟正黑體"/>
                <a:cs typeface="Calibri"/>
                <a:sym typeface="Calibri"/>
              </a:rPr>
              <a:t>.</a:t>
            </a:r>
            <a:endParaRPr lang="zh-TW" altLang="en-US" sz="1200">
              <a:latin typeface="+mj-lt"/>
              <a:ea typeface="微軟正黑體"/>
              <a:cs typeface="Calibri"/>
              <a:sym typeface="Calibri"/>
            </a:endParaRPr>
          </a:p>
        </p:txBody>
      </p:sp>
      <p:grpSp>
        <p:nvGrpSpPr>
          <p:cNvPr id="85" name="Google Shape;132;p16">
            <a:extLst>
              <a:ext uri="{FF2B5EF4-FFF2-40B4-BE49-F238E27FC236}">
                <a16:creationId xmlns:a16="http://schemas.microsoft.com/office/drawing/2014/main" id="{8D3E5F29-BD43-4522-A5F3-CF60153A5EC9}"/>
              </a:ext>
            </a:extLst>
          </p:cNvPr>
          <p:cNvGrpSpPr/>
          <p:nvPr/>
        </p:nvGrpSpPr>
        <p:grpSpPr>
          <a:xfrm>
            <a:off x="3030292" y="3190685"/>
            <a:ext cx="354151" cy="366300"/>
            <a:chOff x="3291424" y="3837500"/>
            <a:chExt cx="354151" cy="366300"/>
          </a:xfrm>
        </p:grpSpPr>
        <p:pic>
          <p:nvPicPr>
            <p:cNvPr id="86" name="Google Shape;133;p16">
              <a:extLst>
                <a:ext uri="{FF2B5EF4-FFF2-40B4-BE49-F238E27FC236}">
                  <a16:creationId xmlns:a16="http://schemas.microsoft.com/office/drawing/2014/main" id="{B6E66447-A444-4EAE-A125-BEFAAAE1945C}"/>
                </a:ext>
              </a:extLst>
            </p:cNvPr>
            <p:cNvPicPr preferRelativeResize="0"/>
            <p:nvPr/>
          </p:nvPicPr>
          <p:blipFill>
            <a:blip r:embed="rId4">
              <a:alphaModFix/>
              <a:biLevel thresh="50000"/>
            </a:blip>
            <a:stretch>
              <a:fillRect/>
            </a:stretch>
          </p:blipFill>
          <p:spPr>
            <a:xfrm>
              <a:off x="3291424" y="3874301"/>
              <a:ext cx="323401" cy="323401"/>
            </a:xfrm>
            <a:prstGeom prst="rect">
              <a:avLst/>
            </a:prstGeom>
            <a:noFill/>
            <a:ln>
              <a:noFill/>
            </a:ln>
          </p:spPr>
        </p:pic>
        <p:sp>
          <p:nvSpPr>
            <p:cNvPr id="87" name="Google Shape;134;p16">
              <a:extLst>
                <a:ext uri="{FF2B5EF4-FFF2-40B4-BE49-F238E27FC236}">
                  <a16:creationId xmlns:a16="http://schemas.microsoft.com/office/drawing/2014/main" id="{9EAE2CCB-F645-431E-B2BC-718567FA1E13}"/>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a:solidFill>
                    <a:schemeClr val="tx1"/>
                  </a:solidFill>
                  <a:latin typeface="+mj-lt"/>
                  <a:ea typeface="Calibri"/>
                  <a:cs typeface="Calibri"/>
                  <a:sym typeface="Calibri"/>
                </a:rPr>
                <a:t>2</a:t>
              </a:r>
              <a:endParaRPr>
                <a:solidFill>
                  <a:schemeClr val="tx1"/>
                </a:solidFill>
                <a:latin typeface="+mj-lt"/>
                <a:ea typeface="Calibri"/>
                <a:cs typeface="Calibri"/>
                <a:sym typeface="Calibri"/>
              </a:endParaRPr>
            </a:p>
          </p:txBody>
        </p:sp>
      </p:grpSp>
      <p:sp>
        <p:nvSpPr>
          <p:cNvPr id="88" name="文字方塊 87">
            <a:extLst>
              <a:ext uri="{FF2B5EF4-FFF2-40B4-BE49-F238E27FC236}">
                <a16:creationId xmlns:a16="http://schemas.microsoft.com/office/drawing/2014/main" id="{2779EC92-6AEC-4CBE-8AEF-74BB43D31A71}"/>
              </a:ext>
            </a:extLst>
          </p:cNvPr>
          <p:cNvSpPr txBox="1"/>
          <p:nvPr/>
        </p:nvSpPr>
        <p:spPr>
          <a:xfrm>
            <a:off x="3231636" y="3321595"/>
            <a:ext cx="2607971" cy="461665"/>
          </a:xfrm>
          <a:prstGeom prst="rect">
            <a:avLst/>
          </a:prstGeom>
          <a:noFill/>
        </p:spPr>
        <p:txBody>
          <a:bodyPr wrap="square">
            <a:spAutoFit/>
          </a:bodyPr>
          <a:lstStyle/>
          <a:p>
            <a:pPr marL="139700" lvl="0">
              <a:buSzPts val="1400"/>
            </a:pPr>
            <a:r>
              <a:rPr lang="en-US" altLang="zh-TW" sz="1200">
                <a:solidFill>
                  <a:schemeClr val="tx1"/>
                </a:solidFill>
                <a:latin typeface="+mj-lt"/>
                <a:ea typeface="微軟正黑體" panose="020B0604030504040204" pitchFamily="34" charset="-120"/>
              </a:rPr>
              <a:t>Create a sync job with run once after job schedule to sync data</a:t>
            </a:r>
            <a:endParaRPr lang="zh-TW" altLang="en-US" sz="1200">
              <a:latin typeface="+mj-lt"/>
              <a:ea typeface="微軟正黑體" panose="020B0604030504040204" pitchFamily="34" charset="-120"/>
              <a:cs typeface="Calibri"/>
              <a:sym typeface="Calibri"/>
            </a:endParaRPr>
          </a:p>
        </p:txBody>
      </p:sp>
      <p:sp>
        <p:nvSpPr>
          <p:cNvPr id="89" name="箭號: 向右 88">
            <a:extLst>
              <a:ext uri="{FF2B5EF4-FFF2-40B4-BE49-F238E27FC236}">
                <a16:creationId xmlns:a16="http://schemas.microsoft.com/office/drawing/2014/main" id="{BFF496DF-BD87-47AB-88AF-8A20B2D90377}"/>
              </a:ext>
            </a:extLst>
          </p:cNvPr>
          <p:cNvSpPr/>
          <p:nvPr/>
        </p:nvSpPr>
        <p:spPr>
          <a:xfrm>
            <a:off x="5668297" y="4068635"/>
            <a:ext cx="530106" cy="487385"/>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90" name="矩形 89">
            <a:extLst>
              <a:ext uri="{FF2B5EF4-FFF2-40B4-BE49-F238E27FC236}">
                <a16:creationId xmlns:a16="http://schemas.microsoft.com/office/drawing/2014/main" id="{438AA5BB-2089-4DFF-B6BD-338737A805C7}"/>
              </a:ext>
            </a:extLst>
          </p:cNvPr>
          <p:cNvSpPr/>
          <p:nvPr/>
        </p:nvSpPr>
        <p:spPr>
          <a:xfrm>
            <a:off x="4616680" y="4184194"/>
            <a:ext cx="231220" cy="24411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nvGrpSpPr>
          <p:cNvPr id="91" name="Google Shape;132;p16">
            <a:extLst>
              <a:ext uri="{FF2B5EF4-FFF2-40B4-BE49-F238E27FC236}">
                <a16:creationId xmlns:a16="http://schemas.microsoft.com/office/drawing/2014/main" id="{88E0A594-1F2A-4858-9BDF-AB428BC0867B}"/>
              </a:ext>
            </a:extLst>
          </p:cNvPr>
          <p:cNvGrpSpPr/>
          <p:nvPr/>
        </p:nvGrpSpPr>
        <p:grpSpPr>
          <a:xfrm>
            <a:off x="6154141" y="3190685"/>
            <a:ext cx="354151" cy="366300"/>
            <a:chOff x="3291424" y="3837500"/>
            <a:chExt cx="354151" cy="366300"/>
          </a:xfrm>
        </p:grpSpPr>
        <p:pic>
          <p:nvPicPr>
            <p:cNvPr id="92" name="Google Shape;133;p16">
              <a:extLst>
                <a:ext uri="{FF2B5EF4-FFF2-40B4-BE49-F238E27FC236}">
                  <a16:creationId xmlns:a16="http://schemas.microsoft.com/office/drawing/2014/main" id="{740C2410-93E8-4FEB-87B7-EDA2D494F405}"/>
                </a:ext>
              </a:extLst>
            </p:cNvPr>
            <p:cNvPicPr preferRelativeResize="0"/>
            <p:nvPr/>
          </p:nvPicPr>
          <p:blipFill>
            <a:blip r:embed="rId4">
              <a:alphaModFix/>
              <a:biLevel thresh="50000"/>
            </a:blip>
            <a:stretch>
              <a:fillRect/>
            </a:stretch>
          </p:blipFill>
          <p:spPr>
            <a:xfrm>
              <a:off x="3291424" y="3874301"/>
              <a:ext cx="323401" cy="323401"/>
            </a:xfrm>
            <a:prstGeom prst="rect">
              <a:avLst/>
            </a:prstGeom>
            <a:noFill/>
            <a:ln>
              <a:noFill/>
            </a:ln>
          </p:spPr>
        </p:pic>
        <p:sp>
          <p:nvSpPr>
            <p:cNvPr id="93" name="Google Shape;134;p16">
              <a:extLst>
                <a:ext uri="{FF2B5EF4-FFF2-40B4-BE49-F238E27FC236}">
                  <a16:creationId xmlns:a16="http://schemas.microsoft.com/office/drawing/2014/main" id="{AFD1A104-B099-4448-8C44-1FB439EEB6E1}"/>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a:solidFill>
                    <a:schemeClr val="tx1"/>
                  </a:solidFill>
                  <a:latin typeface="+mj-lt"/>
                  <a:ea typeface="Calibri"/>
                  <a:cs typeface="Calibri"/>
                  <a:sym typeface="Calibri"/>
                </a:rPr>
                <a:t>3</a:t>
              </a:r>
              <a:endParaRPr>
                <a:solidFill>
                  <a:schemeClr val="tx1"/>
                </a:solidFill>
                <a:latin typeface="+mj-lt"/>
                <a:ea typeface="Calibri"/>
                <a:cs typeface="Calibri"/>
                <a:sym typeface="Calibri"/>
              </a:endParaRPr>
            </a:p>
          </p:txBody>
        </p:sp>
      </p:grpSp>
      <p:sp>
        <p:nvSpPr>
          <p:cNvPr id="94" name="文字方塊 93">
            <a:extLst>
              <a:ext uri="{FF2B5EF4-FFF2-40B4-BE49-F238E27FC236}">
                <a16:creationId xmlns:a16="http://schemas.microsoft.com/office/drawing/2014/main" id="{76642EFB-D503-4C33-AE68-D31F10FFEF4F}"/>
              </a:ext>
            </a:extLst>
          </p:cNvPr>
          <p:cNvSpPr txBox="1"/>
          <p:nvPr/>
        </p:nvSpPr>
        <p:spPr>
          <a:xfrm>
            <a:off x="6355486" y="3321595"/>
            <a:ext cx="1834832" cy="461665"/>
          </a:xfrm>
          <a:prstGeom prst="rect">
            <a:avLst/>
          </a:prstGeom>
          <a:noFill/>
        </p:spPr>
        <p:txBody>
          <a:bodyPr wrap="square">
            <a:spAutoFit/>
          </a:bodyPr>
          <a:lstStyle/>
          <a:p>
            <a:pPr marL="139700" lvl="0" algn="l" rtl="0">
              <a:spcBef>
                <a:spcPts val="0"/>
              </a:spcBef>
              <a:spcAft>
                <a:spcPts val="0"/>
              </a:spcAft>
              <a:buSzPts val="1400"/>
            </a:pPr>
            <a:r>
              <a:rPr lang="en-US" altLang="zh-TW" sz="1200">
                <a:solidFill>
                  <a:schemeClr val="tx1"/>
                </a:solidFill>
                <a:latin typeface="+mj-lt"/>
                <a:ea typeface="微軟正黑體" panose="020B0604030504040204" pitchFamily="34" charset="-120"/>
                <a:cs typeface="Calibri"/>
                <a:sym typeface="Calibri"/>
              </a:rPr>
              <a:t>Create a restore job</a:t>
            </a:r>
          </a:p>
          <a:p>
            <a:pPr marL="139700" lvl="0" algn="l" rtl="0">
              <a:spcBef>
                <a:spcPts val="0"/>
              </a:spcBef>
              <a:spcAft>
                <a:spcPts val="0"/>
              </a:spcAft>
              <a:buSzPts val="1400"/>
            </a:pPr>
            <a:r>
              <a:rPr lang="en-US" altLang="zh-TW" sz="1200" b="1">
                <a:solidFill>
                  <a:srgbClr val="C00000"/>
                </a:solidFill>
                <a:latin typeface="+mj-lt"/>
                <a:ea typeface="微軟正黑體" panose="020B0604030504040204" pitchFamily="34" charset="-120"/>
                <a:cs typeface="Calibri"/>
                <a:sym typeface="Calibri"/>
              </a:rPr>
              <a:t>Manually restore</a:t>
            </a:r>
            <a:endParaRPr lang="zh-TW" altLang="en-US" sz="1200" b="1">
              <a:solidFill>
                <a:srgbClr val="C00000"/>
              </a:solidFill>
              <a:latin typeface="+mj-lt"/>
              <a:ea typeface="微軟正黑體" panose="020B0604030504040204" pitchFamily="34" charset="-120"/>
              <a:cs typeface="Calibri"/>
              <a:sym typeface="Calibri"/>
            </a:endParaRPr>
          </a:p>
        </p:txBody>
      </p:sp>
      <p:pic>
        <p:nvPicPr>
          <p:cNvPr id="95" name="Google Shape;108;p16">
            <a:extLst>
              <a:ext uri="{FF2B5EF4-FFF2-40B4-BE49-F238E27FC236}">
                <a16:creationId xmlns:a16="http://schemas.microsoft.com/office/drawing/2014/main" id="{A6CB781F-987C-44FE-96E3-D142FEC4B905}"/>
              </a:ext>
            </a:extLst>
          </p:cNvPr>
          <p:cNvPicPr preferRelativeResize="0"/>
          <p:nvPr/>
        </p:nvPicPr>
        <p:blipFill>
          <a:blip r:embed="rId10">
            <a:alphaModFix/>
          </a:blip>
          <a:stretch>
            <a:fillRect/>
          </a:stretch>
        </p:blipFill>
        <p:spPr>
          <a:xfrm>
            <a:off x="7392391" y="3832433"/>
            <a:ext cx="859897" cy="859897"/>
          </a:xfrm>
          <a:prstGeom prst="rect">
            <a:avLst/>
          </a:prstGeom>
          <a:noFill/>
          <a:ln>
            <a:noFill/>
          </a:ln>
        </p:spPr>
      </p:pic>
      <p:grpSp>
        <p:nvGrpSpPr>
          <p:cNvPr id="96" name="Google Shape;110;p16">
            <a:extLst>
              <a:ext uri="{FF2B5EF4-FFF2-40B4-BE49-F238E27FC236}">
                <a16:creationId xmlns:a16="http://schemas.microsoft.com/office/drawing/2014/main" id="{B60B38E4-8A44-47AD-B477-D3FFFFB440C1}"/>
              </a:ext>
            </a:extLst>
          </p:cNvPr>
          <p:cNvGrpSpPr/>
          <p:nvPr/>
        </p:nvGrpSpPr>
        <p:grpSpPr>
          <a:xfrm>
            <a:off x="6178525" y="4020957"/>
            <a:ext cx="549667" cy="535063"/>
            <a:chOff x="2484325" y="2694124"/>
            <a:chExt cx="549667" cy="535063"/>
          </a:xfrm>
        </p:grpSpPr>
        <p:pic>
          <p:nvPicPr>
            <p:cNvPr id="145" name="Google Shape;111;p16">
              <a:extLst>
                <a:ext uri="{FF2B5EF4-FFF2-40B4-BE49-F238E27FC236}">
                  <a16:creationId xmlns:a16="http://schemas.microsoft.com/office/drawing/2014/main" id="{2A1F60ED-3D40-4795-92DA-54DA0EC60CF6}"/>
                </a:ext>
              </a:extLst>
            </p:cNvPr>
            <p:cNvPicPr preferRelativeResize="0"/>
            <p:nvPr/>
          </p:nvPicPr>
          <p:blipFill>
            <a:blip r:embed="rId3">
              <a:alphaModFix/>
            </a:blip>
            <a:stretch>
              <a:fillRect/>
            </a:stretch>
          </p:blipFill>
          <p:spPr>
            <a:xfrm>
              <a:off x="2484325" y="2694124"/>
              <a:ext cx="528474" cy="535063"/>
            </a:xfrm>
            <a:prstGeom prst="rect">
              <a:avLst/>
            </a:prstGeom>
            <a:noFill/>
            <a:ln>
              <a:noFill/>
            </a:ln>
          </p:spPr>
        </p:pic>
        <p:sp>
          <p:nvSpPr>
            <p:cNvPr id="146" name="Google Shape;112;p16">
              <a:extLst>
                <a:ext uri="{FF2B5EF4-FFF2-40B4-BE49-F238E27FC236}">
                  <a16:creationId xmlns:a16="http://schemas.microsoft.com/office/drawing/2014/main" id="{E5831EC7-6178-479C-A5C4-2C9F4BF2875F}"/>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147" name="Google Shape;113;p16">
            <a:extLst>
              <a:ext uri="{FF2B5EF4-FFF2-40B4-BE49-F238E27FC236}">
                <a16:creationId xmlns:a16="http://schemas.microsoft.com/office/drawing/2014/main" id="{AEDBD239-996C-46F9-8C38-BB79AD1A0119}"/>
              </a:ext>
            </a:extLst>
          </p:cNvPr>
          <p:cNvSpPr txBox="1"/>
          <p:nvPr/>
        </p:nvSpPr>
        <p:spPr>
          <a:xfrm>
            <a:off x="7485523" y="4444114"/>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rgbClr val="FF0000"/>
                </a:solidFill>
                <a:sym typeface="Calibri"/>
              </a:rPr>
              <a:t>800G</a:t>
            </a:r>
            <a:endParaRPr sz="1000" b="1">
              <a:solidFill>
                <a:srgbClr val="FF0000"/>
              </a:solidFill>
              <a:sym typeface="Calibri"/>
            </a:endParaRPr>
          </a:p>
        </p:txBody>
      </p:sp>
      <p:sp>
        <p:nvSpPr>
          <p:cNvPr id="148" name="Google Shape;114;p16">
            <a:extLst>
              <a:ext uri="{FF2B5EF4-FFF2-40B4-BE49-F238E27FC236}">
                <a16:creationId xmlns:a16="http://schemas.microsoft.com/office/drawing/2014/main" id="{EE610882-9819-454E-BB11-0B2045F6BEFD}"/>
              </a:ext>
            </a:extLst>
          </p:cNvPr>
          <p:cNvSpPr txBox="1"/>
          <p:nvPr/>
        </p:nvSpPr>
        <p:spPr>
          <a:xfrm>
            <a:off x="6186020" y="4372793"/>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cxnSp>
        <p:nvCxnSpPr>
          <p:cNvPr id="149" name="Google Shape;115;p16">
            <a:extLst>
              <a:ext uri="{FF2B5EF4-FFF2-40B4-BE49-F238E27FC236}">
                <a16:creationId xmlns:a16="http://schemas.microsoft.com/office/drawing/2014/main" id="{C8226935-54DE-439B-BA6B-F2685E572BA4}"/>
              </a:ext>
            </a:extLst>
          </p:cNvPr>
          <p:cNvCxnSpPr>
            <a:cxnSpLocks/>
          </p:cNvCxnSpPr>
          <p:nvPr/>
        </p:nvCxnSpPr>
        <p:spPr>
          <a:xfrm>
            <a:off x="6671267" y="4345708"/>
            <a:ext cx="754628" cy="0"/>
          </a:xfrm>
          <a:prstGeom prst="straightConnector1">
            <a:avLst/>
          </a:prstGeom>
          <a:noFill/>
          <a:ln w="9525" cap="flat" cmpd="sng">
            <a:solidFill>
              <a:srgbClr val="233A44"/>
            </a:solidFill>
            <a:prstDash val="solid"/>
            <a:round/>
            <a:headEnd type="none" w="med" len="med"/>
            <a:tailEnd type="triangle" w="med" len="med"/>
          </a:ln>
        </p:spPr>
      </p:cxnSp>
      <p:sp>
        <p:nvSpPr>
          <p:cNvPr id="67" name="Google Shape;127;p16">
            <a:extLst>
              <a:ext uri="{FF2B5EF4-FFF2-40B4-BE49-F238E27FC236}">
                <a16:creationId xmlns:a16="http://schemas.microsoft.com/office/drawing/2014/main" id="{09D0E5D8-F3F0-4A9C-B5B6-1874C1CF3812}"/>
              </a:ext>
            </a:extLst>
          </p:cNvPr>
          <p:cNvSpPr txBox="1"/>
          <p:nvPr/>
        </p:nvSpPr>
        <p:spPr>
          <a:xfrm>
            <a:off x="6623494" y="3931449"/>
            <a:ext cx="797400" cy="6549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900" b="1">
                <a:solidFill>
                  <a:schemeClr val="bg1"/>
                </a:solidFill>
                <a:latin typeface="+mj-lt"/>
                <a:ea typeface="Calibri"/>
                <a:cs typeface="Calibri"/>
                <a:sym typeface="Calibri"/>
              </a:rPr>
              <a:t>Manual</a:t>
            </a:r>
          </a:p>
          <a:p>
            <a:pPr marL="0" lvl="0" indent="0" algn="ctr" rtl="0">
              <a:spcBef>
                <a:spcPts val="0"/>
              </a:spcBef>
              <a:spcAft>
                <a:spcPts val="0"/>
              </a:spcAft>
              <a:buNone/>
            </a:pPr>
            <a:r>
              <a:rPr lang="en-US" altLang="zh-TW" sz="900" b="1">
                <a:solidFill>
                  <a:schemeClr val="bg1"/>
                </a:solidFill>
                <a:latin typeface="+mj-lt"/>
                <a:ea typeface="Calibri"/>
                <a:cs typeface="Calibri"/>
                <a:sym typeface="Calibri"/>
              </a:rPr>
              <a:t>restore</a:t>
            </a:r>
            <a:endParaRPr lang="zh-TW" altLang="en-US" sz="900" b="1">
              <a:solidFill>
                <a:schemeClr val="bg1"/>
              </a:solidFill>
              <a:latin typeface="+mj-lt"/>
              <a:ea typeface="Calibri"/>
              <a:cs typeface="Calibri"/>
              <a:sym typeface="Calibri"/>
            </a:endParaRPr>
          </a:p>
        </p:txBody>
      </p:sp>
      <p:pic>
        <p:nvPicPr>
          <p:cNvPr id="78" name="Google Shape;108;p16">
            <a:extLst>
              <a:ext uri="{FF2B5EF4-FFF2-40B4-BE49-F238E27FC236}">
                <a16:creationId xmlns:a16="http://schemas.microsoft.com/office/drawing/2014/main" id="{2960F70D-F6AC-4272-B1BE-0083082AD369}"/>
              </a:ext>
            </a:extLst>
          </p:cNvPr>
          <p:cNvPicPr preferRelativeResize="0"/>
          <p:nvPr/>
        </p:nvPicPr>
        <p:blipFill>
          <a:blip r:embed="rId10">
            <a:alphaModFix/>
          </a:blip>
          <a:stretch>
            <a:fillRect/>
          </a:stretch>
        </p:blipFill>
        <p:spPr>
          <a:xfrm>
            <a:off x="910662" y="3832433"/>
            <a:ext cx="859897" cy="859897"/>
          </a:xfrm>
          <a:prstGeom prst="rect">
            <a:avLst/>
          </a:prstGeom>
          <a:noFill/>
          <a:ln>
            <a:noFill/>
          </a:ln>
        </p:spPr>
      </p:pic>
      <p:sp>
        <p:nvSpPr>
          <p:cNvPr id="79" name="Google Shape;113;p16">
            <a:extLst>
              <a:ext uri="{FF2B5EF4-FFF2-40B4-BE49-F238E27FC236}">
                <a16:creationId xmlns:a16="http://schemas.microsoft.com/office/drawing/2014/main" id="{0EC89D83-E9ED-4C6C-8CDA-BC3CE31250F4}"/>
              </a:ext>
            </a:extLst>
          </p:cNvPr>
          <p:cNvSpPr txBox="1"/>
          <p:nvPr/>
        </p:nvSpPr>
        <p:spPr>
          <a:xfrm>
            <a:off x="1003794" y="4444114"/>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rgbClr val="FF0000"/>
                </a:solidFill>
                <a:sym typeface="Calibri"/>
              </a:rPr>
              <a:t>800G</a:t>
            </a:r>
            <a:endParaRPr sz="1000" b="1">
              <a:solidFill>
                <a:srgbClr val="FF0000"/>
              </a:solidFill>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6" name="群組 5">
            <a:extLst>
              <a:ext uri="{FF2B5EF4-FFF2-40B4-BE49-F238E27FC236}">
                <a16:creationId xmlns:a16="http://schemas.microsoft.com/office/drawing/2014/main" id="{77B8B5C7-791A-4DBE-B429-8803A3CCBB7C}"/>
              </a:ext>
            </a:extLst>
          </p:cNvPr>
          <p:cNvGrpSpPr/>
          <p:nvPr/>
        </p:nvGrpSpPr>
        <p:grpSpPr>
          <a:xfrm>
            <a:off x="2635179" y="2029983"/>
            <a:ext cx="3027218" cy="925640"/>
            <a:chOff x="2492800" y="1829225"/>
            <a:chExt cx="3419492" cy="1039941"/>
          </a:xfrm>
        </p:grpSpPr>
        <p:sp>
          <p:nvSpPr>
            <p:cNvPr id="39" name="矩形: 圓角 38">
              <a:extLst>
                <a:ext uri="{FF2B5EF4-FFF2-40B4-BE49-F238E27FC236}">
                  <a16:creationId xmlns:a16="http://schemas.microsoft.com/office/drawing/2014/main" id="{D2DA0148-298C-4457-82F6-EE4B74141BDB}"/>
                </a:ext>
              </a:extLst>
            </p:cNvPr>
            <p:cNvSpPr/>
            <p:nvPr/>
          </p:nvSpPr>
          <p:spPr>
            <a:xfrm>
              <a:off x="2492800" y="1829225"/>
              <a:ext cx="3419492" cy="1039941"/>
            </a:xfrm>
            <a:prstGeom prst="roundRect">
              <a:avLst>
                <a:gd name="adj" fmla="val 928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8566B8B5-BFA5-4E50-B181-F654FA0153F0}"/>
                </a:ext>
              </a:extLst>
            </p:cNvPr>
            <p:cNvSpPr/>
            <p:nvPr/>
          </p:nvSpPr>
          <p:spPr>
            <a:xfrm>
              <a:off x="2574059" y="1895987"/>
              <a:ext cx="3276000" cy="324000"/>
            </a:xfrm>
            <a:prstGeom prst="roundRect">
              <a:avLst>
                <a:gd name="adj" fmla="val 11158"/>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a:extLst>
              <a:ext uri="{FF2B5EF4-FFF2-40B4-BE49-F238E27FC236}">
                <a16:creationId xmlns:a16="http://schemas.microsoft.com/office/drawing/2014/main" id="{34B67275-E346-447B-AC87-A36D24C140B2}"/>
              </a:ext>
            </a:extLst>
          </p:cNvPr>
          <p:cNvGrpSpPr/>
          <p:nvPr/>
        </p:nvGrpSpPr>
        <p:grpSpPr>
          <a:xfrm rot="5400000">
            <a:off x="4107462" y="2999341"/>
            <a:ext cx="1060469" cy="2854423"/>
            <a:chOff x="890662" y="1461013"/>
            <a:chExt cx="1289604" cy="3471176"/>
          </a:xfrm>
        </p:grpSpPr>
        <p:sp>
          <p:nvSpPr>
            <p:cNvPr id="36" name="矩形: 圓角 35">
              <a:extLst>
                <a:ext uri="{FF2B5EF4-FFF2-40B4-BE49-F238E27FC236}">
                  <a16:creationId xmlns:a16="http://schemas.microsoft.com/office/drawing/2014/main" id="{1DD3C7B5-3A87-49AF-A696-20C28192D5E4}"/>
                </a:ext>
              </a:extLst>
            </p:cNvPr>
            <p:cNvSpPr/>
            <p:nvPr/>
          </p:nvSpPr>
          <p:spPr>
            <a:xfrm>
              <a:off x="890662" y="2363763"/>
              <a:ext cx="1075173" cy="2568426"/>
            </a:xfrm>
            <a:prstGeom prst="roundRect">
              <a:avLst>
                <a:gd name="adj" fmla="val 6951"/>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3BE712DE-5F52-44FD-AA40-D9E75ED5BB5F}"/>
                </a:ext>
              </a:extLst>
            </p:cNvPr>
            <p:cNvSpPr/>
            <p:nvPr/>
          </p:nvSpPr>
          <p:spPr>
            <a:xfrm>
              <a:off x="980592" y="1461013"/>
              <a:ext cx="1199674" cy="1103033"/>
            </a:xfrm>
            <a:prstGeom prst="roundRect">
              <a:avLst>
                <a:gd name="adj" fmla="val 581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1" name="Google Shape;151;p1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r>
              <a:rPr lang="en-US" altLang="zh-TW"/>
              <a:t>When the backup task is running, it is impossible to know which file is being transferred and the current transfer speed</a:t>
            </a:r>
            <a:endParaRPr lang="zh-TW" altLang="en-US"/>
          </a:p>
        </p:txBody>
      </p:sp>
      <p:sp>
        <p:nvSpPr>
          <p:cNvPr id="149" name="Google Shape;149;p17"/>
          <p:cNvSpPr txBox="1">
            <a:spLocks noGrp="1"/>
          </p:cNvSpPr>
          <p:nvPr>
            <p:ph type="body" idx="4294967295"/>
          </p:nvPr>
        </p:nvSpPr>
        <p:spPr>
          <a:xfrm>
            <a:off x="437022" y="1200150"/>
            <a:ext cx="8091776" cy="747713"/>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US" altLang="zh-TW" sz="1200">
                <a:solidFill>
                  <a:schemeClr val="tx1"/>
                </a:solidFill>
                <a:latin typeface="+mj-lt"/>
                <a:ea typeface="微軟正黑體" panose="020B0604030504040204" pitchFamily="34" charset="-120"/>
              </a:rPr>
              <a:t>During the task, sometimes the estimated remaining time provided by HBS 3 is super long. Although it should return to normal shortly, it is still quite surprising to see it. More detailed information could be provided, such as the file being transferred, its size, current transfer speed, etc.</a:t>
            </a:r>
            <a:endParaRPr sz="1200">
              <a:solidFill>
                <a:schemeClr val="tx1"/>
              </a:solidFill>
              <a:latin typeface="+mj-lt"/>
              <a:ea typeface="微軟正黑體" panose="020B0604030504040204" pitchFamily="34" charset="-120"/>
            </a:endParaRPr>
          </a:p>
        </p:txBody>
      </p:sp>
      <p:sp>
        <p:nvSpPr>
          <p:cNvPr id="152" name="Google Shape;152;p17"/>
          <p:cNvSpPr txBox="1"/>
          <p:nvPr/>
        </p:nvSpPr>
        <p:spPr>
          <a:xfrm>
            <a:off x="437022" y="957091"/>
            <a:ext cx="6029091" cy="287985"/>
          </a:xfrm>
          <a:prstGeom prst="rect">
            <a:avLst/>
          </a:prstGeom>
          <a:noFill/>
          <a:ln>
            <a:noFill/>
          </a:ln>
        </p:spPr>
        <p:txBody>
          <a:bodyPr spcFirstLastPara="1" wrap="square" lIns="91425" tIns="91425" rIns="91425" bIns="91425" anchor="t" anchorCtr="0">
            <a:noAutofit/>
          </a:bodyPr>
          <a:lstStyle/>
          <a:p>
            <a:pPr lvl="0"/>
            <a:r>
              <a:rPr lang="en-US" altLang="zh-TW" b="1">
                <a:solidFill>
                  <a:schemeClr val="accent4">
                    <a:lumMod val="75000"/>
                  </a:schemeClr>
                </a:solidFill>
                <a:latin typeface="+mj-lt"/>
                <a:ea typeface="微軟正黑體" panose="020B0604030504040204" pitchFamily="34" charset="-120"/>
              </a:rPr>
              <a:t>IT staff want to know the current task status</a:t>
            </a:r>
            <a:endParaRPr b="1">
              <a:solidFill>
                <a:schemeClr val="accent4">
                  <a:lumMod val="75000"/>
                </a:schemeClr>
              </a:solidFill>
              <a:latin typeface="+mj-lt"/>
              <a:ea typeface="微軟正黑體" panose="020B0604030504040204" pitchFamily="34" charset="-120"/>
            </a:endParaRPr>
          </a:p>
        </p:txBody>
      </p:sp>
      <p:sp>
        <p:nvSpPr>
          <p:cNvPr id="160" name="Google Shape;160;p17"/>
          <p:cNvSpPr txBox="1"/>
          <p:nvPr/>
        </p:nvSpPr>
        <p:spPr>
          <a:xfrm>
            <a:off x="2716438" y="2018309"/>
            <a:ext cx="2850009"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b="1"/>
              <a:t>HBS3 </a:t>
            </a:r>
            <a:r>
              <a:rPr lang="en-US" altLang="zh-TW" b="1"/>
              <a:t>Report</a:t>
            </a:r>
            <a:endParaRPr b="1"/>
          </a:p>
        </p:txBody>
      </p:sp>
      <p:pic>
        <p:nvPicPr>
          <p:cNvPr id="18" name="Google Shape;78;p15">
            <a:extLst>
              <a:ext uri="{FF2B5EF4-FFF2-40B4-BE49-F238E27FC236}">
                <a16:creationId xmlns:a16="http://schemas.microsoft.com/office/drawing/2014/main" id="{CE125653-11C7-41A4-9100-6F80B0F927AB}"/>
              </a:ext>
            </a:extLst>
          </p:cNvPr>
          <p:cNvPicPr preferRelativeResize="0"/>
          <p:nvPr/>
        </p:nvPicPr>
        <p:blipFill>
          <a:blip r:embed="rId3">
            <a:alphaModFix/>
          </a:blip>
          <a:stretch>
            <a:fillRect/>
          </a:stretch>
        </p:blipFill>
        <p:spPr>
          <a:xfrm>
            <a:off x="1144980" y="2871053"/>
            <a:ext cx="1638716" cy="1107850"/>
          </a:xfrm>
          <a:prstGeom prst="rect">
            <a:avLst/>
          </a:prstGeom>
          <a:noFill/>
          <a:ln>
            <a:noFill/>
          </a:ln>
        </p:spPr>
      </p:pic>
      <p:pic>
        <p:nvPicPr>
          <p:cNvPr id="19" name="Google Shape;79;p15">
            <a:extLst>
              <a:ext uri="{FF2B5EF4-FFF2-40B4-BE49-F238E27FC236}">
                <a16:creationId xmlns:a16="http://schemas.microsoft.com/office/drawing/2014/main" id="{0F05C627-9946-4568-BA0C-EB8FBB2A34FD}"/>
              </a:ext>
            </a:extLst>
          </p:cNvPr>
          <p:cNvPicPr preferRelativeResize="0"/>
          <p:nvPr/>
        </p:nvPicPr>
        <p:blipFill>
          <a:blip r:embed="rId4"/>
          <a:srcRect/>
          <a:stretch/>
        </p:blipFill>
        <p:spPr>
          <a:xfrm>
            <a:off x="1056480" y="2807089"/>
            <a:ext cx="449053" cy="449053"/>
          </a:xfrm>
          <a:prstGeom prst="rect">
            <a:avLst/>
          </a:prstGeom>
          <a:noFill/>
          <a:ln>
            <a:noFill/>
          </a:ln>
          <a:effectLst>
            <a:outerShdw blurRad="63500" sx="102000" sy="102000" algn="ctr" rotWithShape="0">
              <a:prstClr val="black">
                <a:alpha val="40000"/>
              </a:prstClr>
            </a:outerShdw>
          </a:effectLst>
        </p:spPr>
      </p:pic>
      <p:cxnSp>
        <p:nvCxnSpPr>
          <p:cNvPr id="20" name="Google Shape;81;p15">
            <a:extLst>
              <a:ext uri="{FF2B5EF4-FFF2-40B4-BE49-F238E27FC236}">
                <a16:creationId xmlns:a16="http://schemas.microsoft.com/office/drawing/2014/main" id="{7D0859B2-C71A-489A-A424-B29EEA7227ED}"/>
              </a:ext>
            </a:extLst>
          </p:cNvPr>
          <p:cNvCxnSpPr>
            <a:cxnSpLocks/>
          </p:cNvCxnSpPr>
          <p:nvPr/>
        </p:nvCxnSpPr>
        <p:spPr>
          <a:xfrm>
            <a:off x="2783696" y="3562906"/>
            <a:ext cx="2847417" cy="0"/>
          </a:xfrm>
          <a:prstGeom prst="straightConnector1">
            <a:avLst/>
          </a:prstGeom>
          <a:noFill/>
          <a:ln w="9525" cap="flat" cmpd="sng">
            <a:solidFill>
              <a:srgbClr val="233A44"/>
            </a:solidFill>
            <a:prstDash val="solid"/>
            <a:round/>
            <a:headEnd type="none" w="med" len="med"/>
            <a:tailEnd type="triangle" w="med" len="med"/>
          </a:ln>
        </p:spPr>
      </p:cxnSp>
      <p:sp>
        <p:nvSpPr>
          <p:cNvPr id="21" name="Google Shape;82;p15">
            <a:extLst>
              <a:ext uri="{FF2B5EF4-FFF2-40B4-BE49-F238E27FC236}">
                <a16:creationId xmlns:a16="http://schemas.microsoft.com/office/drawing/2014/main" id="{CAC3B82E-844F-4647-9554-26437A9B9051}"/>
              </a:ext>
            </a:extLst>
          </p:cNvPr>
          <p:cNvSpPr txBox="1"/>
          <p:nvPr/>
        </p:nvSpPr>
        <p:spPr>
          <a:xfrm>
            <a:off x="1495446" y="3843874"/>
            <a:ext cx="10794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a:latin typeface="Calibri"/>
                <a:ea typeface="Calibri"/>
                <a:cs typeface="Calibri"/>
                <a:sym typeface="Calibri"/>
              </a:rPr>
              <a:t>Local </a:t>
            </a:r>
            <a:r>
              <a:rPr lang="zh-TW">
                <a:latin typeface="Calibri"/>
                <a:ea typeface="Calibri"/>
                <a:cs typeface="Calibri"/>
                <a:sym typeface="Calibri"/>
              </a:rPr>
              <a:t>NAS</a:t>
            </a:r>
            <a:endParaRPr>
              <a:latin typeface="Calibri"/>
              <a:ea typeface="Calibri"/>
              <a:cs typeface="Calibri"/>
              <a:sym typeface="Calibri"/>
            </a:endParaRPr>
          </a:p>
        </p:txBody>
      </p:sp>
      <p:sp>
        <p:nvSpPr>
          <p:cNvPr id="22" name="Google Shape;83;p15">
            <a:extLst>
              <a:ext uri="{FF2B5EF4-FFF2-40B4-BE49-F238E27FC236}">
                <a16:creationId xmlns:a16="http://schemas.microsoft.com/office/drawing/2014/main" id="{E88FC7DA-4EA8-49F3-9E6A-830EB57B7C39}"/>
              </a:ext>
            </a:extLst>
          </p:cNvPr>
          <p:cNvSpPr txBox="1"/>
          <p:nvPr/>
        </p:nvSpPr>
        <p:spPr>
          <a:xfrm>
            <a:off x="6635549" y="3839981"/>
            <a:ext cx="1244864"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a:latin typeface="Calibri"/>
                <a:ea typeface="Calibri"/>
                <a:cs typeface="Calibri"/>
                <a:sym typeface="Calibri"/>
              </a:rPr>
              <a:t>Remote </a:t>
            </a:r>
            <a:r>
              <a:rPr lang="zh-TW">
                <a:latin typeface="Calibri"/>
                <a:ea typeface="Calibri"/>
                <a:cs typeface="Calibri"/>
                <a:sym typeface="Calibri"/>
              </a:rPr>
              <a:t>NAS</a:t>
            </a:r>
            <a:endParaRPr>
              <a:latin typeface="Calibri"/>
              <a:ea typeface="Calibri"/>
              <a:cs typeface="Calibri"/>
              <a:sym typeface="Calibri"/>
            </a:endParaRPr>
          </a:p>
        </p:txBody>
      </p:sp>
      <p:pic>
        <p:nvPicPr>
          <p:cNvPr id="27" name="圖片 26">
            <a:extLst>
              <a:ext uri="{FF2B5EF4-FFF2-40B4-BE49-F238E27FC236}">
                <a16:creationId xmlns:a16="http://schemas.microsoft.com/office/drawing/2014/main" id="{D45DFD1A-1CCC-46EA-9373-7DBD678ADA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71676" y="3224571"/>
            <a:ext cx="2822558" cy="642000"/>
          </a:xfrm>
          <a:prstGeom prst="rect">
            <a:avLst/>
          </a:prstGeom>
        </p:spPr>
      </p:pic>
      <p:pic>
        <p:nvPicPr>
          <p:cNvPr id="28" name="Google Shape;79;p15">
            <a:extLst>
              <a:ext uri="{FF2B5EF4-FFF2-40B4-BE49-F238E27FC236}">
                <a16:creationId xmlns:a16="http://schemas.microsoft.com/office/drawing/2014/main" id="{64CC57C4-EC89-4DAC-B0CE-FBEA3BCA19CA}"/>
              </a:ext>
            </a:extLst>
          </p:cNvPr>
          <p:cNvPicPr preferRelativeResize="0"/>
          <p:nvPr/>
        </p:nvPicPr>
        <p:blipFill>
          <a:blip r:embed="rId4"/>
          <a:srcRect/>
          <a:stretch/>
        </p:blipFill>
        <p:spPr>
          <a:xfrm>
            <a:off x="5662397" y="2892691"/>
            <a:ext cx="449053" cy="449053"/>
          </a:xfrm>
          <a:prstGeom prst="rect">
            <a:avLst/>
          </a:prstGeom>
          <a:noFill/>
          <a:ln>
            <a:noFill/>
          </a:ln>
          <a:effectLst>
            <a:outerShdw blurRad="63500" sx="102000" sy="102000" algn="ctr" rotWithShape="0">
              <a:prstClr val="black">
                <a:alpha val="40000"/>
              </a:prstClr>
            </a:outerShdw>
          </a:effectLst>
        </p:spPr>
      </p:pic>
      <p:pic>
        <p:nvPicPr>
          <p:cNvPr id="31" name="Google Shape;157;p17">
            <a:extLst>
              <a:ext uri="{FF2B5EF4-FFF2-40B4-BE49-F238E27FC236}">
                <a16:creationId xmlns:a16="http://schemas.microsoft.com/office/drawing/2014/main" id="{C61FE8C2-E222-4D16-B83A-FA4785185BE4}"/>
              </a:ext>
            </a:extLst>
          </p:cNvPr>
          <p:cNvPicPr preferRelativeResize="0"/>
          <p:nvPr/>
        </p:nvPicPr>
        <p:blipFill>
          <a:blip r:embed="rId6">
            <a:alphaModFix/>
          </a:blip>
          <a:stretch>
            <a:fillRect/>
          </a:stretch>
        </p:blipFill>
        <p:spPr>
          <a:xfrm>
            <a:off x="2872196" y="2984580"/>
            <a:ext cx="632300" cy="632300"/>
          </a:xfrm>
          <a:prstGeom prst="rect">
            <a:avLst/>
          </a:prstGeom>
          <a:noFill/>
          <a:ln>
            <a:noFill/>
          </a:ln>
        </p:spPr>
      </p:pic>
      <p:sp>
        <p:nvSpPr>
          <p:cNvPr id="34" name="Google Shape;163;p17">
            <a:extLst>
              <a:ext uri="{FF2B5EF4-FFF2-40B4-BE49-F238E27FC236}">
                <a16:creationId xmlns:a16="http://schemas.microsoft.com/office/drawing/2014/main" id="{1011424E-F3E3-4075-813D-BA75BBF17F72}"/>
              </a:ext>
            </a:extLst>
          </p:cNvPr>
          <p:cNvSpPr txBox="1"/>
          <p:nvPr/>
        </p:nvSpPr>
        <p:spPr>
          <a:xfrm>
            <a:off x="3265601" y="3896289"/>
            <a:ext cx="2167671" cy="481500"/>
          </a:xfrm>
          <a:prstGeom prst="rect">
            <a:avLst/>
          </a:prstGeom>
          <a:noFill/>
          <a:ln>
            <a:noFill/>
          </a:ln>
        </p:spPr>
        <p:txBody>
          <a:bodyPr spcFirstLastPara="1" wrap="square" lIns="91425" tIns="91425" rIns="91425" bIns="91425" anchor="t" anchorCtr="0">
            <a:noAutofit/>
          </a:bodyPr>
          <a:lstStyle/>
          <a:p>
            <a:pPr lvl="0"/>
            <a:r>
              <a:rPr lang="en-US" altLang="zh-TW" sz="1200" b="1"/>
              <a:t>460GB file size…</a:t>
            </a:r>
          </a:p>
          <a:p>
            <a:pPr lvl="0"/>
            <a:r>
              <a:rPr lang="en-US" altLang="zh-TW" sz="1200" b="1"/>
              <a:t>103 days to transmit?!</a:t>
            </a:r>
          </a:p>
          <a:p>
            <a:pPr lvl="0"/>
            <a:r>
              <a:rPr lang="en-US" altLang="zh-TW" sz="1200" b="1"/>
              <a:t>Which file is being transferred right now?!</a:t>
            </a:r>
            <a:endParaRPr sz="1200" b="1"/>
          </a:p>
        </p:txBody>
      </p:sp>
      <p:pic>
        <p:nvPicPr>
          <p:cNvPr id="2" name="圖形 1">
            <a:extLst>
              <a:ext uri="{FF2B5EF4-FFF2-40B4-BE49-F238E27FC236}">
                <a16:creationId xmlns:a16="http://schemas.microsoft.com/office/drawing/2014/main" id="{8E1677FB-CA5E-4275-99C1-EBDE4D9999C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46241"/>
          <a:stretch/>
        </p:blipFill>
        <p:spPr>
          <a:xfrm>
            <a:off x="5083819" y="3591865"/>
            <a:ext cx="1111374" cy="1389358"/>
          </a:xfrm>
          <a:prstGeom prst="rect">
            <a:avLst/>
          </a:prstGeom>
        </p:spPr>
      </p:pic>
      <p:sp>
        <p:nvSpPr>
          <p:cNvPr id="44" name="文字方塊 43">
            <a:extLst>
              <a:ext uri="{FF2B5EF4-FFF2-40B4-BE49-F238E27FC236}">
                <a16:creationId xmlns:a16="http://schemas.microsoft.com/office/drawing/2014/main" id="{466883B6-D062-4E3D-89F3-13421B511FC5}"/>
              </a:ext>
            </a:extLst>
          </p:cNvPr>
          <p:cNvSpPr txBox="1"/>
          <p:nvPr/>
        </p:nvSpPr>
        <p:spPr>
          <a:xfrm>
            <a:off x="2635179" y="2439921"/>
            <a:ext cx="3097156"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t>Remaining time: </a:t>
            </a:r>
            <a:r>
              <a:rPr kumimoji="0" lang="en-US" altLang="zh-TW" sz="1200" b="1" i="0" u="none" strike="noStrike" kern="0" cap="none" spc="0" normalizeH="0" baseline="0" noProof="0">
                <a:ln>
                  <a:noFill/>
                </a:ln>
                <a:solidFill>
                  <a:srgbClr val="FF0000"/>
                </a:solidFill>
                <a:effectLst/>
                <a:uLnTx/>
                <a:uFillTx/>
                <a:latin typeface="Arial"/>
                <a:cs typeface="Arial"/>
                <a:sym typeface="Arial"/>
              </a:rPr>
              <a:t>103</a:t>
            </a:r>
            <a:r>
              <a:rPr lang="en-US" altLang="zh-TW" sz="1200" b="1">
                <a:solidFill>
                  <a:srgbClr val="FF0000"/>
                </a:solidFill>
              </a:rPr>
              <a:t>d </a:t>
            </a:r>
            <a:r>
              <a:rPr kumimoji="0" lang="en-US" altLang="zh-TW" sz="1200" b="1" i="0" u="none" strike="noStrike" kern="0" cap="none" spc="0" normalizeH="0" baseline="0" noProof="0">
                <a:ln>
                  <a:noFill/>
                </a:ln>
                <a:solidFill>
                  <a:srgbClr val="FF0000"/>
                </a:solidFill>
                <a:effectLst/>
                <a:uLnTx/>
                <a:uFillTx/>
                <a:latin typeface="Arial"/>
                <a:cs typeface="Arial"/>
                <a:sym typeface="Arial"/>
              </a:rPr>
              <a:t>15</a:t>
            </a:r>
            <a:r>
              <a:rPr lang="en-US" altLang="zh-TW" sz="1200" b="1">
                <a:solidFill>
                  <a:srgbClr val="FF0000"/>
                </a:solidFill>
              </a:rPr>
              <a:t>h </a:t>
            </a:r>
            <a:r>
              <a:rPr kumimoji="0" lang="en-US" altLang="zh-TW" sz="1200" b="1" i="0" u="none" strike="noStrike" kern="0" cap="none" spc="0" normalizeH="0" baseline="0" noProof="0">
                <a:ln>
                  <a:noFill/>
                </a:ln>
                <a:solidFill>
                  <a:srgbClr val="FF0000"/>
                </a:solidFill>
                <a:effectLst/>
                <a:uLnTx/>
                <a:uFillTx/>
                <a:latin typeface="Arial"/>
                <a:cs typeface="Arial"/>
                <a:sym typeface="Arial"/>
              </a:rPr>
              <a:t>58</a:t>
            </a:r>
            <a:r>
              <a:rPr lang="en-US" altLang="zh-TW" sz="1200" b="1">
                <a:solidFill>
                  <a:srgbClr val="FF0000"/>
                </a:solidFill>
              </a:rPr>
              <a:t>min </a:t>
            </a:r>
            <a:r>
              <a:rPr kumimoji="0" lang="en-US" altLang="zh-TW" sz="1200" b="1" i="0" u="none" strike="noStrike" kern="0" cap="none" spc="0" normalizeH="0" baseline="0" noProof="0">
                <a:ln>
                  <a:noFill/>
                </a:ln>
                <a:solidFill>
                  <a:srgbClr val="FF0000"/>
                </a:solidFill>
                <a:effectLst/>
                <a:uLnTx/>
                <a:uFillTx/>
                <a:latin typeface="Arial"/>
                <a:cs typeface="Arial"/>
                <a:sym typeface="Arial"/>
              </a:rPr>
              <a:t>25</a:t>
            </a:r>
            <a:r>
              <a:rPr lang="en-US" altLang="zh-TW" sz="1200" b="1">
                <a:solidFill>
                  <a:srgbClr val="FF0000"/>
                </a:solidFill>
              </a:rPr>
              <a:t>sec</a:t>
            </a:r>
            <a:endParaRPr kumimoji="0" lang="zh-TW" altLang="en-US" sz="1200" b="1" i="0" u="none" strike="noStrike" kern="0" cap="none" spc="0" normalizeH="0" baseline="0" noProof="0">
              <a:ln>
                <a:noFill/>
              </a:ln>
              <a:solidFill>
                <a:srgbClr val="FF0000"/>
              </a:solidFill>
              <a:effectLst/>
              <a:uLnTx/>
              <a:uFillTx/>
              <a:latin typeface="Arial"/>
              <a:cs typeface="Arial"/>
              <a:sym typeface="Arial"/>
            </a:endParaRPr>
          </a:p>
          <a:p>
            <a:pPr>
              <a:defRPr/>
            </a:pPr>
            <a:r>
              <a:rPr kumimoji="0" lang="en-US" altLang="zh-TW" sz="1200" b="1" i="0" u="none" strike="noStrike" kern="0" cap="none" spc="0" normalizeH="0" baseline="0" noProof="0">
                <a:ln>
                  <a:noFill/>
                </a:ln>
                <a:solidFill>
                  <a:srgbClr val="000000"/>
                </a:solidFill>
                <a:effectLst/>
                <a:uLnTx/>
                <a:uFillTx/>
                <a:latin typeface="Arial"/>
                <a:cs typeface="Arial"/>
                <a:sym typeface="Arial"/>
              </a:rPr>
              <a:t>Total file size: 460 GB</a:t>
            </a:r>
            <a:endParaRPr kumimoji="0" lang="zh-TW" altLang="en-US" sz="12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9" name="矩形: 圓角 8">
            <a:extLst>
              <a:ext uri="{FF2B5EF4-FFF2-40B4-BE49-F238E27FC236}">
                <a16:creationId xmlns:a16="http://schemas.microsoft.com/office/drawing/2014/main" id="{067F5E54-606D-446F-BF19-B944576EA8BE}"/>
              </a:ext>
            </a:extLst>
          </p:cNvPr>
          <p:cNvSpPr/>
          <p:nvPr/>
        </p:nvSpPr>
        <p:spPr>
          <a:xfrm>
            <a:off x="883568" y="2571750"/>
            <a:ext cx="3053058" cy="695886"/>
          </a:xfrm>
          <a:prstGeom prst="roundRect">
            <a:avLst>
              <a:gd name="adj" fmla="val 9675"/>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95B76C5A-A259-460C-B5AF-D4AD1C981636}"/>
              </a:ext>
            </a:extLst>
          </p:cNvPr>
          <p:cNvSpPr/>
          <p:nvPr/>
        </p:nvSpPr>
        <p:spPr>
          <a:xfrm>
            <a:off x="652182" y="2682350"/>
            <a:ext cx="2400723" cy="481500"/>
          </a:xfrm>
          <a:prstGeom prst="roundRect">
            <a:avLst>
              <a:gd name="adj" fmla="val 12792"/>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93C58055-06F9-4074-AE62-0C0E46188B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3809" y="2238597"/>
            <a:ext cx="4548082" cy="2817495"/>
          </a:xfrm>
          <a:prstGeom prst="rect">
            <a:avLst/>
          </a:prstGeom>
        </p:spPr>
      </p:pic>
      <p:sp>
        <p:nvSpPr>
          <p:cNvPr id="169" name="Google Shape;169;p1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a:latin typeface="+mj-lt"/>
              </a:rPr>
              <a:t>Each file backup result must be recorded </a:t>
            </a:r>
            <a:br>
              <a:rPr lang="en-US" altLang="zh-TW">
                <a:latin typeface="+mj-lt"/>
              </a:rPr>
            </a:br>
            <a:r>
              <a:rPr lang="en-US" altLang="zh-TW">
                <a:latin typeface="+mj-lt"/>
              </a:rPr>
              <a:t>to maintain a proper audit trail</a:t>
            </a:r>
            <a:endParaRPr lang="en-US" altLang="zh-TW"/>
          </a:p>
        </p:txBody>
      </p:sp>
      <p:sp>
        <p:nvSpPr>
          <p:cNvPr id="170" name="Google Shape;170;p18"/>
          <p:cNvSpPr txBox="1">
            <a:spLocks noGrp="1"/>
          </p:cNvSpPr>
          <p:nvPr>
            <p:ph type="body" idx="4294967295"/>
          </p:nvPr>
        </p:nvSpPr>
        <p:spPr>
          <a:xfrm>
            <a:off x="383241" y="971352"/>
            <a:ext cx="8290111" cy="1169987"/>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US" altLang="zh-TW" sz="1400">
                <a:solidFill>
                  <a:schemeClr val="tx1"/>
                </a:solidFill>
                <a:latin typeface="+mj-lt"/>
                <a:ea typeface="微軟正黑體" panose="020B0604030504040204" pitchFamily="34" charset="-120"/>
              </a:rPr>
              <a:t>When error or warning messages are shown on HBS 3 dashboard, the auditor will ask IT whether these abnormal states are recorded, and the reason for the abnormal backup task.</a:t>
            </a:r>
          </a:p>
          <a:p>
            <a:pPr marL="0" indent="0">
              <a:spcAft>
                <a:spcPts val="1600"/>
              </a:spcAft>
              <a:buNone/>
            </a:pPr>
            <a:r>
              <a:rPr lang="en-US" altLang="zh-TW" sz="1400">
                <a:solidFill>
                  <a:schemeClr val="tx1"/>
                </a:solidFill>
                <a:latin typeface="+mj-lt"/>
                <a:ea typeface="微軟正黑體" panose="020B0604030504040204" pitchFamily="34" charset="-120"/>
              </a:rPr>
              <a:t>Therefore, IT needs to download the HBS 3 syslog, find the entry one by one in the syslog, and then reply to the auditor. It takes a lot of time, and sometimes it may not be found.</a:t>
            </a:r>
            <a:endParaRPr sz="1400">
              <a:solidFill>
                <a:schemeClr val="tx1"/>
              </a:solidFill>
              <a:latin typeface="+mj-lt"/>
              <a:ea typeface="微軟正黑體" panose="020B0604030504040204" pitchFamily="34" charset="-120"/>
            </a:endParaRPr>
          </a:p>
        </p:txBody>
      </p:sp>
      <p:sp>
        <p:nvSpPr>
          <p:cNvPr id="174" name="Google Shape;174;p18"/>
          <p:cNvSpPr txBox="1"/>
          <p:nvPr/>
        </p:nvSpPr>
        <p:spPr>
          <a:xfrm>
            <a:off x="688606" y="2699113"/>
            <a:ext cx="2457834"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600" b="1"/>
              <a:t>Backup warning/error</a:t>
            </a:r>
            <a:endParaRPr sz="16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19"/>
          <p:cNvSpPr txBox="1">
            <a:spLocks noGrp="1"/>
          </p:cNvSpPr>
          <p:nvPr>
            <p:ph type="body" idx="4294967295"/>
          </p:nvPr>
        </p:nvSpPr>
        <p:spPr>
          <a:xfrm>
            <a:off x="134470" y="2113990"/>
            <a:ext cx="4894729" cy="1550334"/>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US" altLang="zh-TW" sz="4000">
                <a:solidFill>
                  <a:schemeClr val="bg1"/>
                </a:solidFill>
              </a:rPr>
              <a:t>Meet HBS v14</a:t>
            </a:r>
            <a:endParaRPr sz="40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50" name="矩形: 圓角 49">
            <a:extLst>
              <a:ext uri="{FF2B5EF4-FFF2-40B4-BE49-F238E27FC236}">
                <a16:creationId xmlns:a16="http://schemas.microsoft.com/office/drawing/2014/main" id="{D2BC354E-DA4C-4EBE-97EB-18A39205C7EE}"/>
              </a:ext>
            </a:extLst>
          </p:cNvPr>
          <p:cNvSpPr/>
          <p:nvPr/>
        </p:nvSpPr>
        <p:spPr>
          <a:xfrm>
            <a:off x="5933303" y="2322978"/>
            <a:ext cx="2143974" cy="2655843"/>
          </a:xfrm>
          <a:prstGeom prst="roundRect">
            <a:avLst>
              <a:gd name="adj" fmla="val 581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圓角 111">
            <a:extLst>
              <a:ext uri="{FF2B5EF4-FFF2-40B4-BE49-F238E27FC236}">
                <a16:creationId xmlns:a16="http://schemas.microsoft.com/office/drawing/2014/main" id="{6B77FAA8-AAF3-45C2-B1A8-70C6EA01EC63}"/>
              </a:ext>
            </a:extLst>
          </p:cNvPr>
          <p:cNvSpPr/>
          <p:nvPr/>
        </p:nvSpPr>
        <p:spPr>
          <a:xfrm>
            <a:off x="6524951" y="3969975"/>
            <a:ext cx="754628" cy="317156"/>
          </a:xfrm>
          <a:prstGeom prst="roundRect">
            <a:avLst/>
          </a:prstGeom>
          <a:solidFill>
            <a:srgbClr val="303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86" name="Google Shape;186;p20"/>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altLang="zh-TW"/>
              <a:t>Tasks are continuously executed between NAS to help IT automate the backup/file transfer process</a:t>
            </a:r>
            <a:endParaRPr lang="zh-TW" altLang="en-US"/>
          </a:p>
        </p:txBody>
      </p:sp>
      <p:sp>
        <p:nvSpPr>
          <p:cNvPr id="185" name="Google Shape;185;p20"/>
          <p:cNvSpPr txBox="1">
            <a:spLocks noGrp="1"/>
          </p:cNvSpPr>
          <p:nvPr>
            <p:ph type="body" idx="4294967295"/>
          </p:nvPr>
        </p:nvSpPr>
        <p:spPr>
          <a:xfrm>
            <a:off x="393595" y="999915"/>
            <a:ext cx="8424314" cy="572700"/>
          </a:xfrm>
          <a:prstGeom prst="rect">
            <a:avLst/>
          </a:prstGeom>
        </p:spPr>
        <p:txBody>
          <a:bodyPr spcFirstLastPara="1" wrap="square" lIns="91425" tIns="91425" rIns="91425" bIns="91425" anchor="t" anchorCtr="0">
            <a:noAutofit/>
          </a:bodyPr>
          <a:lstStyle/>
          <a:p>
            <a:pPr marL="0" lvl="0" indent="0">
              <a:spcAft>
                <a:spcPts val="1600"/>
              </a:spcAft>
              <a:buNone/>
            </a:pPr>
            <a:r>
              <a:rPr lang="en-US" altLang="zh-TW" sz="1200">
                <a:solidFill>
                  <a:schemeClr val="tx1"/>
                </a:solidFill>
              </a:rPr>
              <a:t>With backup process automation, when the first scheduled task ends, linked subsequent tasks will be triggered for execution until the entire process is completed. The automated process helps IT staff easily back up/move massive data.</a:t>
            </a:r>
            <a:endParaRPr sz="1200">
              <a:solidFill>
                <a:schemeClr val="tx1"/>
              </a:solidFill>
            </a:endParaRPr>
          </a:p>
        </p:txBody>
      </p:sp>
      <p:sp>
        <p:nvSpPr>
          <p:cNvPr id="51" name="矩形: 圓角 50">
            <a:extLst>
              <a:ext uri="{FF2B5EF4-FFF2-40B4-BE49-F238E27FC236}">
                <a16:creationId xmlns:a16="http://schemas.microsoft.com/office/drawing/2014/main" id="{5B0F4996-C23E-424D-9E9B-2E64F9183FBD}"/>
              </a:ext>
            </a:extLst>
          </p:cNvPr>
          <p:cNvSpPr/>
          <p:nvPr/>
        </p:nvSpPr>
        <p:spPr>
          <a:xfrm>
            <a:off x="6025447" y="2060817"/>
            <a:ext cx="1962106" cy="1103033"/>
          </a:xfrm>
          <a:prstGeom prst="roundRect">
            <a:avLst>
              <a:gd name="adj" fmla="val 581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4D3E4AE0-CAF0-4B69-AF8E-7CD24075E3E8}"/>
              </a:ext>
            </a:extLst>
          </p:cNvPr>
          <p:cNvSpPr/>
          <p:nvPr/>
        </p:nvSpPr>
        <p:spPr>
          <a:xfrm>
            <a:off x="883568" y="2258938"/>
            <a:ext cx="2046624" cy="2719884"/>
          </a:xfrm>
          <a:prstGeom prst="roundRect">
            <a:avLst>
              <a:gd name="adj" fmla="val 5810"/>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圓角 53">
            <a:extLst>
              <a:ext uri="{FF2B5EF4-FFF2-40B4-BE49-F238E27FC236}">
                <a16:creationId xmlns:a16="http://schemas.microsoft.com/office/drawing/2014/main" id="{9032C7F1-CC6D-454C-9AA5-9DD217D60486}"/>
              </a:ext>
            </a:extLst>
          </p:cNvPr>
          <p:cNvSpPr/>
          <p:nvPr/>
        </p:nvSpPr>
        <p:spPr>
          <a:xfrm>
            <a:off x="975712" y="2060817"/>
            <a:ext cx="1858679" cy="1103033"/>
          </a:xfrm>
          <a:prstGeom prst="roundRect">
            <a:avLst>
              <a:gd name="adj" fmla="val 581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6" name="Google Shape;110;p16">
            <a:extLst>
              <a:ext uri="{FF2B5EF4-FFF2-40B4-BE49-F238E27FC236}">
                <a16:creationId xmlns:a16="http://schemas.microsoft.com/office/drawing/2014/main" id="{0CD76C42-9D8F-4DC3-AAD7-C6C946128095}"/>
              </a:ext>
            </a:extLst>
          </p:cNvPr>
          <p:cNvGrpSpPr/>
          <p:nvPr/>
        </p:nvGrpSpPr>
        <p:grpSpPr>
          <a:xfrm>
            <a:off x="2412029" y="4020957"/>
            <a:ext cx="549667" cy="535063"/>
            <a:chOff x="2484325" y="2694124"/>
            <a:chExt cx="549667" cy="535063"/>
          </a:xfrm>
        </p:grpSpPr>
        <p:pic>
          <p:nvPicPr>
            <p:cNvPr id="100" name="Google Shape;111;p16">
              <a:extLst>
                <a:ext uri="{FF2B5EF4-FFF2-40B4-BE49-F238E27FC236}">
                  <a16:creationId xmlns:a16="http://schemas.microsoft.com/office/drawing/2014/main" id="{9872E175-4006-4B7D-B148-47FBCB4BB1FE}"/>
                </a:ext>
              </a:extLst>
            </p:cNvPr>
            <p:cNvPicPr preferRelativeResize="0"/>
            <p:nvPr/>
          </p:nvPicPr>
          <p:blipFill>
            <a:blip r:embed="rId3">
              <a:alphaModFix/>
            </a:blip>
            <a:stretch>
              <a:fillRect/>
            </a:stretch>
          </p:blipFill>
          <p:spPr>
            <a:xfrm>
              <a:off x="2484325" y="2694124"/>
              <a:ext cx="528474" cy="535063"/>
            </a:xfrm>
            <a:prstGeom prst="rect">
              <a:avLst/>
            </a:prstGeom>
            <a:noFill/>
            <a:ln>
              <a:noFill/>
            </a:ln>
          </p:spPr>
        </p:pic>
        <p:sp>
          <p:nvSpPr>
            <p:cNvPr id="101" name="Google Shape;112;p16">
              <a:extLst>
                <a:ext uri="{FF2B5EF4-FFF2-40B4-BE49-F238E27FC236}">
                  <a16:creationId xmlns:a16="http://schemas.microsoft.com/office/drawing/2014/main" id="{1AD00A2D-129B-4B2A-B7FB-428711CCA5F8}"/>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58" name="Google Shape;114;p16">
            <a:extLst>
              <a:ext uri="{FF2B5EF4-FFF2-40B4-BE49-F238E27FC236}">
                <a16:creationId xmlns:a16="http://schemas.microsoft.com/office/drawing/2014/main" id="{71F2643F-5225-4FE6-8853-7DA31917C399}"/>
              </a:ext>
            </a:extLst>
          </p:cNvPr>
          <p:cNvSpPr txBox="1"/>
          <p:nvPr/>
        </p:nvSpPr>
        <p:spPr>
          <a:xfrm>
            <a:off x="2419524" y="4372793"/>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cxnSp>
        <p:nvCxnSpPr>
          <p:cNvPr id="59" name="Google Shape;115;p16">
            <a:extLst>
              <a:ext uri="{FF2B5EF4-FFF2-40B4-BE49-F238E27FC236}">
                <a16:creationId xmlns:a16="http://schemas.microsoft.com/office/drawing/2014/main" id="{0F8A2131-7593-4FA8-8846-ACB6B0231286}"/>
              </a:ext>
            </a:extLst>
          </p:cNvPr>
          <p:cNvCxnSpPr/>
          <p:nvPr/>
        </p:nvCxnSpPr>
        <p:spPr>
          <a:xfrm>
            <a:off x="1694804" y="4345708"/>
            <a:ext cx="757200" cy="0"/>
          </a:xfrm>
          <a:prstGeom prst="straightConnector1">
            <a:avLst/>
          </a:prstGeom>
          <a:noFill/>
          <a:ln w="9525" cap="flat" cmpd="sng">
            <a:solidFill>
              <a:srgbClr val="233A44"/>
            </a:solidFill>
            <a:prstDash val="solid"/>
            <a:round/>
            <a:headEnd type="none" w="med" len="med"/>
            <a:tailEnd type="triangle" w="med" len="med"/>
          </a:ln>
        </p:spPr>
      </p:cxnSp>
      <p:sp>
        <p:nvSpPr>
          <p:cNvPr id="60" name="Google Shape;116;p16">
            <a:extLst>
              <a:ext uri="{FF2B5EF4-FFF2-40B4-BE49-F238E27FC236}">
                <a16:creationId xmlns:a16="http://schemas.microsoft.com/office/drawing/2014/main" id="{54403026-868F-4AC6-94F1-467FF8AB28FA}"/>
              </a:ext>
            </a:extLst>
          </p:cNvPr>
          <p:cNvSpPr txBox="1"/>
          <p:nvPr/>
        </p:nvSpPr>
        <p:spPr>
          <a:xfrm>
            <a:off x="1659340" y="4044083"/>
            <a:ext cx="887197"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100" b="1" err="1">
                <a:sym typeface="Calibri"/>
              </a:rPr>
              <a:t>QuDedup</a:t>
            </a:r>
            <a:endParaRPr sz="1100" b="1">
              <a:sym typeface="Calibri"/>
            </a:endParaRPr>
          </a:p>
        </p:txBody>
      </p:sp>
      <p:grpSp>
        <p:nvGrpSpPr>
          <p:cNvPr id="61" name="Google Shape;117;p16">
            <a:extLst>
              <a:ext uri="{FF2B5EF4-FFF2-40B4-BE49-F238E27FC236}">
                <a16:creationId xmlns:a16="http://schemas.microsoft.com/office/drawing/2014/main" id="{6871C064-3764-48CE-8AD6-3541A586F7E1}"/>
              </a:ext>
            </a:extLst>
          </p:cNvPr>
          <p:cNvGrpSpPr/>
          <p:nvPr/>
        </p:nvGrpSpPr>
        <p:grpSpPr>
          <a:xfrm>
            <a:off x="4176929" y="3894967"/>
            <a:ext cx="549667" cy="535063"/>
            <a:chOff x="2580746" y="2694124"/>
            <a:chExt cx="549667" cy="535063"/>
          </a:xfrm>
        </p:grpSpPr>
        <p:pic>
          <p:nvPicPr>
            <p:cNvPr id="98" name="Google Shape;118;p16">
              <a:extLst>
                <a:ext uri="{FF2B5EF4-FFF2-40B4-BE49-F238E27FC236}">
                  <a16:creationId xmlns:a16="http://schemas.microsoft.com/office/drawing/2014/main" id="{CD4BF209-0250-40B5-B594-1BE6E4494BE9}"/>
                </a:ext>
              </a:extLst>
            </p:cNvPr>
            <p:cNvPicPr preferRelativeResize="0"/>
            <p:nvPr/>
          </p:nvPicPr>
          <p:blipFill>
            <a:blip r:embed="rId3">
              <a:alphaModFix/>
            </a:blip>
            <a:stretch>
              <a:fillRect/>
            </a:stretch>
          </p:blipFill>
          <p:spPr>
            <a:xfrm>
              <a:off x="2580746" y="2694124"/>
              <a:ext cx="528474" cy="535063"/>
            </a:xfrm>
            <a:prstGeom prst="rect">
              <a:avLst/>
            </a:prstGeom>
            <a:noFill/>
            <a:ln>
              <a:noFill/>
            </a:ln>
          </p:spPr>
        </p:pic>
        <p:sp>
          <p:nvSpPr>
            <p:cNvPr id="99" name="Google Shape;119;p16">
              <a:extLst>
                <a:ext uri="{FF2B5EF4-FFF2-40B4-BE49-F238E27FC236}">
                  <a16:creationId xmlns:a16="http://schemas.microsoft.com/office/drawing/2014/main" id="{F32652C0-CF44-47D8-A203-9D68D2D07322}"/>
                </a:ext>
              </a:extLst>
            </p:cNvPr>
            <p:cNvSpPr txBox="1"/>
            <p:nvPr/>
          </p:nvSpPr>
          <p:spPr>
            <a:xfrm>
              <a:off x="2601813"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62" name="Google Shape;120;p16">
            <a:extLst>
              <a:ext uri="{FF2B5EF4-FFF2-40B4-BE49-F238E27FC236}">
                <a16:creationId xmlns:a16="http://schemas.microsoft.com/office/drawing/2014/main" id="{E49AB430-E430-406C-8DEF-E06689AB0983}"/>
              </a:ext>
            </a:extLst>
          </p:cNvPr>
          <p:cNvSpPr txBox="1"/>
          <p:nvPr/>
        </p:nvSpPr>
        <p:spPr>
          <a:xfrm>
            <a:off x="4169862" y="4246818"/>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sp>
        <p:nvSpPr>
          <p:cNvPr id="63" name="Google Shape;127;p16">
            <a:extLst>
              <a:ext uri="{FF2B5EF4-FFF2-40B4-BE49-F238E27FC236}">
                <a16:creationId xmlns:a16="http://schemas.microsoft.com/office/drawing/2014/main" id="{958F9135-ECED-43EF-90C7-18AF828E70A6}"/>
              </a:ext>
            </a:extLst>
          </p:cNvPr>
          <p:cNvSpPr txBox="1"/>
          <p:nvPr/>
        </p:nvSpPr>
        <p:spPr>
          <a:xfrm>
            <a:off x="6462821" y="3934778"/>
            <a:ext cx="883092" cy="12846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800" b="1" dirty="0">
                <a:solidFill>
                  <a:schemeClr val="bg1"/>
                </a:solidFill>
                <a:latin typeface="+mj-lt"/>
                <a:ea typeface="Calibri"/>
                <a:cs typeface="Calibri"/>
                <a:sym typeface="Calibri"/>
              </a:rPr>
              <a:t>Restore automatically</a:t>
            </a:r>
            <a:endParaRPr sz="800" b="1" dirty="0">
              <a:solidFill>
                <a:schemeClr val="bg1"/>
              </a:solidFill>
              <a:latin typeface="+mj-lt"/>
              <a:ea typeface="Calibri"/>
              <a:cs typeface="Calibri"/>
              <a:sym typeface="Calibri"/>
            </a:endParaRPr>
          </a:p>
        </p:txBody>
      </p:sp>
      <p:pic>
        <p:nvPicPr>
          <p:cNvPr id="67" name="Google Shape;78;p15">
            <a:extLst>
              <a:ext uri="{FF2B5EF4-FFF2-40B4-BE49-F238E27FC236}">
                <a16:creationId xmlns:a16="http://schemas.microsoft.com/office/drawing/2014/main" id="{DBFBA09B-4B7A-47AC-B570-A27FC2D6AE4D}"/>
              </a:ext>
            </a:extLst>
          </p:cNvPr>
          <p:cNvPicPr preferRelativeResize="0"/>
          <p:nvPr/>
        </p:nvPicPr>
        <p:blipFill>
          <a:blip r:embed="rId4">
            <a:alphaModFix/>
          </a:blip>
          <a:stretch>
            <a:fillRect/>
          </a:stretch>
        </p:blipFill>
        <p:spPr>
          <a:xfrm>
            <a:off x="1116672" y="1824726"/>
            <a:ext cx="1638716" cy="1107850"/>
          </a:xfrm>
          <a:prstGeom prst="rect">
            <a:avLst/>
          </a:prstGeom>
          <a:noFill/>
          <a:ln>
            <a:noFill/>
          </a:ln>
        </p:spPr>
      </p:pic>
      <p:pic>
        <p:nvPicPr>
          <p:cNvPr id="68" name="Google Shape;79;p15">
            <a:extLst>
              <a:ext uri="{FF2B5EF4-FFF2-40B4-BE49-F238E27FC236}">
                <a16:creationId xmlns:a16="http://schemas.microsoft.com/office/drawing/2014/main" id="{81E45BE5-EAF2-477B-AB7D-04D48F9EA31F}"/>
              </a:ext>
            </a:extLst>
          </p:cNvPr>
          <p:cNvPicPr preferRelativeResize="0"/>
          <p:nvPr/>
        </p:nvPicPr>
        <p:blipFill>
          <a:blip r:embed="rId5"/>
          <a:srcRect/>
          <a:stretch/>
        </p:blipFill>
        <p:spPr>
          <a:xfrm>
            <a:off x="1028172" y="1760762"/>
            <a:ext cx="449053" cy="449053"/>
          </a:xfrm>
          <a:prstGeom prst="rect">
            <a:avLst/>
          </a:prstGeom>
          <a:noFill/>
          <a:ln>
            <a:noFill/>
          </a:ln>
          <a:effectLst>
            <a:outerShdw blurRad="63500" sx="102000" sy="102000" algn="ctr" rotWithShape="0">
              <a:prstClr val="black">
                <a:alpha val="40000"/>
              </a:prstClr>
            </a:outerShdw>
          </a:effectLst>
        </p:spPr>
      </p:pic>
      <p:cxnSp>
        <p:nvCxnSpPr>
          <p:cNvPr id="69" name="Google Shape;81;p15">
            <a:extLst>
              <a:ext uri="{FF2B5EF4-FFF2-40B4-BE49-F238E27FC236}">
                <a16:creationId xmlns:a16="http://schemas.microsoft.com/office/drawing/2014/main" id="{143DA420-7EE7-404F-8FC2-2DB5B8B279C3}"/>
              </a:ext>
            </a:extLst>
          </p:cNvPr>
          <p:cNvCxnSpPr>
            <a:cxnSpLocks/>
          </p:cNvCxnSpPr>
          <p:nvPr/>
        </p:nvCxnSpPr>
        <p:spPr>
          <a:xfrm>
            <a:off x="2755388" y="2516579"/>
            <a:ext cx="2847417" cy="0"/>
          </a:xfrm>
          <a:prstGeom prst="straightConnector1">
            <a:avLst/>
          </a:prstGeom>
          <a:noFill/>
          <a:ln w="9525" cap="flat" cmpd="sng">
            <a:solidFill>
              <a:srgbClr val="233A44"/>
            </a:solidFill>
            <a:prstDash val="solid"/>
            <a:round/>
            <a:headEnd type="none" w="med" len="med"/>
            <a:tailEnd type="triangle" w="med" len="med"/>
          </a:ln>
        </p:spPr>
      </p:cxnSp>
      <p:sp>
        <p:nvSpPr>
          <p:cNvPr id="70" name="Google Shape;82;p15">
            <a:extLst>
              <a:ext uri="{FF2B5EF4-FFF2-40B4-BE49-F238E27FC236}">
                <a16:creationId xmlns:a16="http://schemas.microsoft.com/office/drawing/2014/main" id="{915CB7FD-9E93-426D-8C33-C6693D900177}"/>
              </a:ext>
            </a:extLst>
          </p:cNvPr>
          <p:cNvSpPr txBox="1"/>
          <p:nvPr/>
        </p:nvSpPr>
        <p:spPr>
          <a:xfrm>
            <a:off x="1467138" y="2797547"/>
            <a:ext cx="10794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b="1">
                <a:sym typeface="Calibri"/>
              </a:rPr>
              <a:t>Local NAS</a:t>
            </a:r>
            <a:endParaRPr sz="1200" b="1">
              <a:sym typeface="Calibri"/>
            </a:endParaRPr>
          </a:p>
        </p:txBody>
      </p:sp>
      <p:sp>
        <p:nvSpPr>
          <p:cNvPr id="71" name="Google Shape;83;p15">
            <a:extLst>
              <a:ext uri="{FF2B5EF4-FFF2-40B4-BE49-F238E27FC236}">
                <a16:creationId xmlns:a16="http://schemas.microsoft.com/office/drawing/2014/main" id="{E607A868-48FF-4A55-AE96-312EDFDBBF4F}"/>
              </a:ext>
            </a:extLst>
          </p:cNvPr>
          <p:cNvSpPr txBox="1"/>
          <p:nvPr/>
        </p:nvSpPr>
        <p:spPr>
          <a:xfrm>
            <a:off x="6038671" y="2793654"/>
            <a:ext cx="1948882" cy="3552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200" b="1">
                <a:sym typeface="Calibri"/>
              </a:rPr>
              <a:t>Remote NAS</a:t>
            </a:r>
            <a:endParaRPr sz="1200" b="1">
              <a:sym typeface="Calibri"/>
            </a:endParaRPr>
          </a:p>
        </p:txBody>
      </p:sp>
      <p:pic>
        <p:nvPicPr>
          <p:cNvPr id="74" name="圖片 73">
            <a:extLst>
              <a:ext uri="{FF2B5EF4-FFF2-40B4-BE49-F238E27FC236}">
                <a16:creationId xmlns:a16="http://schemas.microsoft.com/office/drawing/2014/main" id="{54B4F9D2-F1E8-46F4-BF5C-9D11DF2AAC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43368" y="2178244"/>
            <a:ext cx="2822558" cy="642000"/>
          </a:xfrm>
          <a:prstGeom prst="rect">
            <a:avLst/>
          </a:prstGeom>
        </p:spPr>
      </p:pic>
      <p:pic>
        <p:nvPicPr>
          <p:cNvPr id="75" name="Google Shape;79;p15">
            <a:extLst>
              <a:ext uri="{FF2B5EF4-FFF2-40B4-BE49-F238E27FC236}">
                <a16:creationId xmlns:a16="http://schemas.microsoft.com/office/drawing/2014/main" id="{146A4292-755D-445B-B3CC-9E863D8708A6}"/>
              </a:ext>
            </a:extLst>
          </p:cNvPr>
          <p:cNvPicPr preferRelativeResize="0"/>
          <p:nvPr/>
        </p:nvPicPr>
        <p:blipFill>
          <a:blip r:embed="rId5"/>
          <a:srcRect/>
          <a:stretch/>
        </p:blipFill>
        <p:spPr>
          <a:xfrm>
            <a:off x="5634089" y="1846364"/>
            <a:ext cx="449053" cy="449053"/>
          </a:xfrm>
          <a:prstGeom prst="rect">
            <a:avLst/>
          </a:prstGeom>
          <a:noFill/>
          <a:ln>
            <a:noFill/>
          </a:ln>
          <a:effectLst>
            <a:outerShdw blurRad="63500" sx="102000" sy="102000" algn="ctr" rotWithShape="0">
              <a:prstClr val="black">
                <a:alpha val="40000"/>
              </a:prstClr>
            </a:outerShdw>
          </a:effectLst>
        </p:spPr>
      </p:pic>
      <p:pic>
        <p:nvPicPr>
          <p:cNvPr id="76" name="圖形 75">
            <a:extLst>
              <a:ext uri="{FF2B5EF4-FFF2-40B4-BE49-F238E27FC236}">
                <a16:creationId xmlns:a16="http://schemas.microsoft.com/office/drawing/2014/main" id="{2A09B3BC-A887-4FCE-9029-F2589EC092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9817" y="1906845"/>
            <a:ext cx="1584612" cy="1017683"/>
          </a:xfrm>
          <a:prstGeom prst="rect">
            <a:avLst/>
          </a:prstGeom>
        </p:spPr>
      </p:pic>
      <p:sp>
        <p:nvSpPr>
          <p:cNvPr id="77" name="文字方塊 76">
            <a:extLst>
              <a:ext uri="{FF2B5EF4-FFF2-40B4-BE49-F238E27FC236}">
                <a16:creationId xmlns:a16="http://schemas.microsoft.com/office/drawing/2014/main" id="{C6FD0290-7EB5-4049-A27C-77EA6A8D87EE}"/>
              </a:ext>
            </a:extLst>
          </p:cNvPr>
          <p:cNvSpPr txBox="1"/>
          <p:nvPr/>
        </p:nvSpPr>
        <p:spPr>
          <a:xfrm>
            <a:off x="3738834" y="2362690"/>
            <a:ext cx="1089556" cy="307777"/>
          </a:xfrm>
          <a:prstGeom prst="rect">
            <a:avLst/>
          </a:prstGeom>
          <a:noFill/>
        </p:spPr>
        <p:txBody>
          <a:bodyPr wrap="square">
            <a:spAutoFit/>
          </a:bodyPr>
          <a:lstStyle/>
          <a:p>
            <a:pPr marL="0" lvl="0" indent="0" algn="ctr" rtl="0">
              <a:spcBef>
                <a:spcPts val="0"/>
              </a:spcBef>
              <a:spcAft>
                <a:spcPts val="0"/>
              </a:spcAft>
              <a:buNone/>
            </a:pPr>
            <a:r>
              <a:rPr lang="en-US" altLang="zh-TW" b="1">
                <a:latin typeface="+mj-lt"/>
                <a:ea typeface="微軟正黑體" panose="020B0604030504040204" pitchFamily="34" charset="-120"/>
              </a:rPr>
              <a:t>WAN</a:t>
            </a:r>
            <a:endParaRPr lang="zh-TW" altLang="en-US" b="1">
              <a:latin typeface="+mj-lt"/>
              <a:ea typeface="微軟正黑體" panose="020B0604030504040204" pitchFamily="34" charset="-120"/>
            </a:endParaRPr>
          </a:p>
        </p:txBody>
      </p:sp>
      <p:sp>
        <p:nvSpPr>
          <p:cNvPr id="78" name="文字方塊 77">
            <a:extLst>
              <a:ext uri="{FF2B5EF4-FFF2-40B4-BE49-F238E27FC236}">
                <a16:creationId xmlns:a16="http://schemas.microsoft.com/office/drawing/2014/main" id="{88A953E2-1470-43C0-BDC6-8E1E649E9163}"/>
              </a:ext>
            </a:extLst>
          </p:cNvPr>
          <p:cNvSpPr txBox="1"/>
          <p:nvPr/>
        </p:nvSpPr>
        <p:spPr>
          <a:xfrm>
            <a:off x="1113093" y="3204577"/>
            <a:ext cx="1770923" cy="430887"/>
          </a:xfrm>
          <a:prstGeom prst="rect">
            <a:avLst/>
          </a:prstGeom>
          <a:noFill/>
        </p:spPr>
        <p:txBody>
          <a:bodyPr wrap="square">
            <a:spAutoFit/>
          </a:bodyPr>
          <a:lstStyle/>
          <a:p>
            <a:pPr marL="139700" lvl="0">
              <a:buSzPts val="1400"/>
            </a:pPr>
            <a:r>
              <a:rPr lang="en-US" altLang="zh-TW" sz="1100">
                <a:latin typeface="+mj-lt"/>
                <a:ea typeface="微軟正黑體"/>
                <a:cs typeface="Calibri"/>
                <a:sym typeface="Calibri"/>
              </a:rPr>
              <a:t>Create a daily backup job with </a:t>
            </a:r>
            <a:r>
              <a:rPr lang="en-US" altLang="zh-TW" sz="1100" err="1">
                <a:latin typeface="+mj-lt"/>
                <a:ea typeface="微軟正黑體"/>
                <a:cs typeface="Calibri"/>
                <a:sym typeface="Calibri"/>
              </a:rPr>
              <a:t>QuDedup</a:t>
            </a:r>
            <a:r>
              <a:rPr lang="en-US" altLang="zh-TW" sz="1100">
                <a:latin typeface="+mj-lt"/>
                <a:ea typeface="微軟正黑體"/>
                <a:cs typeface="Calibri"/>
                <a:sym typeface="Calibri"/>
              </a:rPr>
              <a:t>.</a:t>
            </a:r>
            <a:endParaRPr lang="zh-TW" altLang="en-US" sz="1100">
              <a:latin typeface="+mj-lt"/>
              <a:ea typeface="微軟正黑體"/>
              <a:cs typeface="Calibri"/>
              <a:sym typeface="Calibri"/>
            </a:endParaRPr>
          </a:p>
        </p:txBody>
      </p:sp>
      <p:sp>
        <p:nvSpPr>
          <p:cNvPr id="80" name="文字方塊 79">
            <a:extLst>
              <a:ext uri="{FF2B5EF4-FFF2-40B4-BE49-F238E27FC236}">
                <a16:creationId xmlns:a16="http://schemas.microsoft.com/office/drawing/2014/main" id="{2A0ACB3C-A1B1-4FD8-A46D-8539C8D0B518}"/>
              </a:ext>
            </a:extLst>
          </p:cNvPr>
          <p:cNvSpPr txBox="1"/>
          <p:nvPr/>
        </p:nvSpPr>
        <p:spPr>
          <a:xfrm>
            <a:off x="3222743" y="3180687"/>
            <a:ext cx="2486725" cy="430887"/>
          </a:xfrm>
          <a:prstGeom prst="rect">
            <a:avLst/>
          </a:prstGeom>
          <a:noFill/>
        </p:spPr>
        <p:txBody>
          <a:bodyPr wrap="square">
            <a:spAutoFit/>
          </a:bodyPr>
          <a:lstStyle/>
          <a:p>
            <a:pPr marL="139700" lvl="0">
              <a:buSzPts val="1400"/>
            </a:pPr>
            <a:r>
              <a:rPr lang="en-US" altLang="zh-TW" sz="1100">
                <a:solidFill>
                  <a:schemeClr val="tx1"/>
                </a:solidFill>
                <a:latin typeface="+mj-lt"/>
                <a:ea typeface="微軟正黑體" panose="020B0604030504040204" pitchFamily="34" charset="-120"/>
              </a:rPr>
              <a:t>Create a sync job with run once after job schedule to sync data</a:t>
            </a:r>
            <a:endParaRPr lang="zh-TW" altLang="en-US" sz="1100">
              <a:latin typeface="+mj-lt"/>
              <a:ea typeface="微軟正黑體"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4289F0EA-A110-45C9-90C2-669F9A930EB0}"/>
              </a:ext>
            </a:extLst>
          </p:cNvPr>
          <p:cNvSpPr txBox="1"/>
          <p:nvPr/>
        </p:nvSpPr>
        <p:spPr>
          <a:xfrm>
            <a:off x="6138878" y="3212549"/>
            <a:ext cx="1938399" cy="784830"/>
          </a:xfrm>
          <a:prstGeom prst="rect">
            <a:avLst/>
          </a:prstGeom>
          <a:noFill/>
        </p:spPr>
        <p:txBody>
          <a:bodyPr wrap="square">
            <a:spAutoFit/>
          </a:bodyPr>
          <a:lstStyle/>
          <a:p>
            <a:pPr marL="139700" lvl="0">
              <a:buSzPts val="1400"/>
            </a:pPr>
            <a:r>
              <a:rPr lang="en-US" altLang="zh-TW" sz="900">
                <a:solidFill>
                  <a:schemeClr val="tx1"/>
                </a:solidFill>
                <a:latin typeface="+mj-lt"/>
                <a:ea typeface="微軟正黑體" panose="020B0604030504040204" pitchFamily="34" charset="-120"/>
                <a:cs typeface="Calibri"/>
                <a:sym typeface="Calibri"/>
              </a:rPr>
              <a:t>When the remote NAS finishes receiving, </a:t>
            </a:r>
            <a:r>
              <a:rPr lang="en-US" altLang="zh-TW" sz="900">
                <a:solidFill>
                  <a:srgbClr val="3030F8"/>
                </a:solidFill>
                <a:latin typeface="+mj-lt"/>
                <a:ea typeface="微軟正黑體" panose="020B0604030504040204" pitchFamily="34" charset="-120"/>
                <a:cs typeface="Calibri"/>
                <a:sym typeface="Calibri"/>
              </a:rPr>
              <a:t>it will automatically start the restore task and return the original data to the remote NAS</a:t>
            </a:r>
            <a:endParaRPr lang="zh-TW" altLang="en-US" sz="900" b="1">
              <a:solidFill>
                <a:srgbClr val="3030F8"/>
              </a:solidFill>
              <a:latin typeface="+mj-lt"/>
              <a:ea typeface="微軟正黑體" panose="020B0604030504040204" pitchFamily="34" charset="-120"/>
              <a:cs typeface="Calibri"/>
              <a:sym typeface="Calibri"/>
            </a:endParaRPr>
          </a:p>
        </p:txBody>
      </p:sp>
      <p:grpSp>
        <p:nvGrpSpPr>
          <p:cNvPr id="86" name="Google Shape;110;p16">
            <a:extLst>
              <a:ext uri="{FF2B5EF4-FFF2-40B4-BE49-F238E27FC236}">
                <a16:creationId xmlns:a16="http://schemas.microsoft.com/office/drawing/2014/main" id="{5B5F45A5-9103-4301-B15B-8263ACF11239}"/>
              </a:ext>
            </a:extLst>
          </p:cNvPr>
          <p:cNvGrpSpPr/>
          <p:nvPr/>
        </p:nvGrpSpPr>
        <p:grpSpPr>
          <a:xfrm>
            <a:off x="6038671" y="4037767"/>
            <a:ext cx="549667" cy="535063"/>
            <a:chOff x="2484325" y="2694124"/>
            <a:chExt cx="549667" cy="535063"/>
          </a:xfrm>
        </p:grpSpPr>
        <p:pic>
          <p:nvPicPr>
            <p:cNvPr id="90" name="Google Shape;111;p16">
              <a:extLst>
                <a:ext uri="{FF2B5EF4-FFF2-40B4-BE49-F238E27FC236}">
                  <a16:creationId xmlns:a16="http://schemas.microsoft.com/office/drawing/2014/main" id="{ED97D949-B151-47C4-8F8B-5B8B82FAF10B}"/>
                </a:ext>
              </a:extLst>
            </p:cNvPr>
            <p:cNvPicPr preferRelativeResize="0"/>
            <p:nvPr/>
          </p:nvPicPr>
          <p:blipFill>
            <a:blip r:embed="rId3">
              <a:alphaModFix/>
            </a:blip>
            <a:stretch>
              <a:fillRect/>
            </a:stretch>
          </p:blipFill>
          <p:spPr>
            <a:xfrm>
              <a:off x="2484325" y="2694124"/>
              <a:ext cx="528474" cy="535063"/>
            </a:xfrm>
            <a:prstGeom prst="rect">
              <a:avLst/>
            </a:prstGeom>
            <a:noFill/>
            <a:ln>
              <a:noFill/>
            </a:ln>
          </p:spPr>
        </p:pic>
        <p:sp>
          <p:nvSpPr>
            <p:cNvPr id="91" name="Google Shape;112;p16">
              <a:extLst>
                <a:ext uri="{FF2B5EF4-FFF2-40B4-BE49-F238E27FC236}">
                  <a16:creationId xmlns:a16="http://schemas.microsoft.com/office/drawing/2014/main" id="{EB19C4A5-F8D8-41B1-9130-E1167DD7C3D0}"/>
                </a:ext>
              </a:extLst>
            </p:cNvPr>
            <p:cNvSpPr txBox="1"/>
            <p:nvPr/>
          </p:nvSpPr>
          <p:spPr>
            <a:xfrm>
              <a:off x="2505392" y="2861239"/>
              <a:ext cx="5286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100">
                  <a:latin typeface="+mj-lt"/>
                  <a:ea typeface="Calibri"/>
                  <a:cs typeface="Calibri"/>
                  <a:sym typeface="Calibri"/>
                </a:rPr>
                <a:t>.qdff</a:t>
              </a:r>
              <a:endParaRPr sz="1100">
                <a:latin typeface="+mj-lt"/>
                <a:ea typeface="Calibri"/>
                <a:cs typeface="Calibri"/>
                <a:sym typeface="Calibri"/>
              </a:endParaRPr>
            </a:p>
          </p:txBody>
        </p:sp>
      </p:grpSp>
      <p:sp>
        <p:nvSpPr>
          <p:cNvPr id="88" name="Google Shape;114;p16">
            <a:extLst>
              <a:ext uri="{FF2B5EF4-FFF2-40B4-BE49-F238E27FC236}">
                <a16:creationId xmlns:a16="http://schemas.microsoft.com/office/drawing/2014/main" id="{C7663BAD-F49C-4AAD-9E06-1AF57938799A}"/>
              </a:ext>
            </a:extLst>
          </p:cNvPr>
          <p:cNvSpPr txBox="1"/>
          <p:nvPr/>
        </p:nvSpPr>
        <p:spPr>
          <a:xfrm>
            <a:off x="6046166" y="4389603"/>
            <a:ext cx="591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b="1">
                <a:solidFill>
                  <a:schemeClr val="accent5">
                    <a:lumMod val="75000"/>
                  </a:schemeClr>
                </a:solidFill>
                <a:sym typeface="Calibri"/>
              </a:rPr>
              <a:t>20G</a:t>
            </a:r>
            <a:endParaRPr sz="1000" b="1">
              <a:solidFill>
                <a:schemeClr val="accent5">
                  <a:lumMod val="75000"/>
                </a:schemeClr>
              </a:solidFill>
              <a:sym typeface="Calibri"/>
            </a:endParaRPr>
          </a:p>
        </p:txBody>
      </p:sp>
      <p:cxnSp>
        <p:nvCxnSpPr>
          <p:cNvPr id="89" name="Google Shape;115;p16">
            <a:extLst>
              <a:ext uri="{FF2B5EF4-FFF2-40B4-BE49-F238E27FC236}">
                <a16:creationId xmlns:a16="http://schemas.microsoft.com/office/drawing/2014/main" id="{589BB75A-4DF9-4D08-A504-44F0487CDE94}"/>
              </a:ext>
            </a:extLst>
          </p:cNvPr>
          <p:cNvCxnSpPr>
            <a:cxnSpLocks/>
          </p:cNvCxnSpPr>
          <p:nvPr/>
        </p:nvCxnSpPr>
        <p:spPr>
          <a:xfrm>
            <a:off x="6509143" y="4375966"/>
            <a:ext cx="822866" cy="0"/>
          </a:xfrm>
          <a:prstGeom prst="straightConnector1">
            <a:avLst/>
          </a:prstGeom>
          <a:noFill/>
          <a:ln w="9525" cap="flat" cmpd="sng">
            <a:solidFill>
              <a:srgbClr val="233A44"/>
            </a:solidFill>
            <a:prstDash val="solid"/>
            <a:round/>
            <a:headEnd type="none" w="med" len="med"/>
            <a:tailEnd type="triangle" w="med" len="med"/>
          </a:ln>
        </p:spPr>
      </p:cxnSp>
      <p:grpSp>
        <p:nvGrpSpPr>
          <p:cNvPr id="66" name="Google Shape;129;p16">
            <a:extLst>
              <a:ext uri="{FF2B5EF4-FFF2-40B4-BE49-F238E27FC236}">
                <a16:creationId xmlns:a16="http://schemas.microsoft.com/office/drawing/2014/main" id="{4666FCF5-7CF7-4B3E-852F-5E76E043812A}"/>
              </a:ext>
            </a:extLst>
          </p:cNvPr>
          <p:cNvGrpSpPr/>
          <p:nvPr/>
        </p:nvGrpSpPr>
        <p:grpSpPr>
          <a:xfrm>
            <a:off x="975712" y="3196783"/>
            <a:ext cx="354151" cy="366300"/>
            <a:chOff x="3291424" y="3837500"/>
            <a:chExt cx="354151" cy="366300"/>
          </a:xfrm>
        </p:grpSpPr>
        <p:pic>
          <p:nvPicPr>
            <p:cNvPr id="72" name="Google Shape;130;p16">
              <a:extLst>
                <a:ext uri="{FF2B5EF4-FFF2-40B4-BE49-F238E27FC236}">
                  <a16:creationId xmlns:a16="http://schemas.microsoft.com/office/drawing/2014/main" id="{02829E2C-50FD-4675-9A90-7F01D1BB482F}"/>
                </a:ext>
              </a:extLst>
            </p:cNvPr>
            <p:cNvPicPr preferRelativeResize="0"/>
            <p:nvPr/>
          </p:nvPicPr>
          <p:blipFill>
            <a:blip r:embed="rId9">
              <a:alphaModFix/>
              <a:biLevel thresh="50000"/>
            </a:blip>
            <a:stretch>
              <a:fillRect/>
            </a:stretch>
          </p:blipFill>
          <p:spPr>
            <a:xfrm>
              <a:off x="3291424" y="3874301"/>
              <a:ext cx="323401" cy="323401"/>
            </a:xfrm>
            <a:prstGeom prst="rect">
              <a:avLst/>
            </a:prstGeom>
            <a:noFill/>
            <a:ln>
              <a:noFill/>
            </a:ln>
          </p:spPr>
        </p:pic>
        <p:sp>
          <p:nvSpPr>
            <p:cNvPr id="73" name="Google Shape;131;p16">
              <a:extLst>
                <a:ext uri="{FF2B5EF4-FFF2-40B4-BE49-F238E27FC236}">
                  <a16:creationId xmlns:a16="http://schemas.microsoft.com/office/drawing/2014/main" id="{26B04AB0-765F-4E8F-9B5E-6C5C1EB0B34E}"/>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a:solidFill>
                    <a:schemeClr val="tx1"/>
                  </a:solidFill>
                  <a:latin typeface="+mj-lt"/>
                  <a:ea typeface="Calibri"/>
                  <a:cs typeface="Calibri"/>
                  <a:sym typeface="Calibri"/>
                </a:rPr>
                <a:t>1</a:t>
              </a:r>
              <a:endParaRPr>
                <a:solidFill>
                  <a:schemeClr val="tx1"/>
                </a:solidFill>
                <a:latin typeface="+mj-lt"/>
                <a:ea typeface="Calibri"/>
                <a:cs typeface="Calibri"/>
                <a:sym typeface="Calibri"/>
              </a:endParaRPr>
            </a:p>
          </p:txBody>
        </p:sp>
      </p:grpSp>
      <p:grpSp>
        <p:nvGrpSpPr>
          <p:cNvPr id="81" name="Google Shape;132;p16">
            <a:extLst>
              <a:ext uri="{FF2B5EF4-FFF2-40B4-BE49-F238E27FC236}">
                <a16:creationId xmlns:a16="http://schemas.microsoft.com/office/drawing/2014/main" id="{1CA8CEA9-CF7F-406E-BCF5-73E7C0DDCD91}"/>
              </a:ext>
            </a:extLst>
          </p:cNvPr>
          <p:cNvGrpSpPr/>
          <p:nvPr/>
        </p:nvGrpSpPr>
        <p:grpSpPr>
          <a:xfrm>
            <a:off x="3030292" y="3190685"/>
            <a:ext cx="354151" cy="366300"/>
            <a:chOff x="3291424" y="3837500"/>
            <a:chExt cx="354151" cy="366300"/>
          </a:xfrm>
        </p:grpSpPr>
        <p:pic>
          <p:nvPicPr>
            <p:cNvPr id="82" name="Google Shape;133;p16">
              <a:extLst>
                <a:ext uri="{FF2B5EF4-FFF2-40B4-BE49-F238E27FC236}">
                  <a16:creationId xmlns:a16="http://schemas.microsoft.com/office/drawing/2014/main" id="{093C58C2-9514-4D89-945D-768C959DA2BE}"/>
                </a:ext>
              </a:extLst>
            </p:cNvPr>
            <p:cNvPicPr preferRelativeResize="0"/>
            <p:nvPr/>
          </p:nvPicPr>
          <p:blipFill>
            <a:blip r:embed="rId9">
              <a:alphaModFix/>
              <a:biLevel thresh="50000"/>
            </a:blip>
            <a:stretch>
              <a:fillRect/>
            </a:stretch>
          </p:blipFill>
          <p:spPr>
            <a:xfrm>
              <a:off x="3291424" y="3874301"/>
              <a:ext cx="323401" cy="323401"/>
            </a:xfrm>
            <a:prstGeom prst="rect">
              <a:avLst/>
            </a:prstGeom>
            <a:noFill/>
            <a:ln>
              <a:noFill/>
            </a:ln>
          </p:spPr>
        </p:pic>
        <p:sp>
          <p:nvSpPr>
            <p:cNvPr id="104" name="Google Shape;134;p16">
              <a:extLst>
                <a:ext uri="{FF2B5EF4-FFF2-40B4-BE49-F238E27FC236}">
                  <a16:creationId xmlns:a16="http://schemas.microsoft.com/office/drawing/2014/main" id="{EE20FCF0-1FA0-4318-BB61-6696CB2D5F05}"/>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a:solidFill>
                    <a:schemeClr val="tx1"/>
                  </a:solidFill>
                  <a:latin typeface="+mj-lt"/>
                  <a:ea typeface="Calibri"/>
                  <a:cs typeface="Calibri"/>
                  <a:sym typeface="Calibri"/>
                </a:rPr>
                <a:t>2</a:t>
              </a:r>
              <a:endParaRPr>
                <a:solidFill>
                  <a:schemeClr val="tx1"/>
                </a:solidFill>
                <a:latin typeface="+mj-lt"/>
                <a:ea typeface="Calibri"/>
                <a:cs typeface="Calibri"/>
                <a:sym typeface="Calibri"/>
              </a:endParaRPr>
            </a:p>
          </p:txBody>
        </p:sp>
      </p:grpSp>
      <p:grpSp>
        <p:nvGrpSpPr>
          <p:cNvPr id="105" name="Google Shape;132;p16">
            <a:extLst>
              <a:ext uri="{FF2B5EF4-FFF2-40B4-BE49-F238E27FC236}">
                <a16:creationId xmlns:a16="http://schemas.microsoft.com/office/drawing/2014/main" id="{359CF883-01DA-453B-8438-80A53E64ABE6}"/>
              </a:ext>
            </a:extLst>
          </p:cNvPr>
          <p:cNvGrpSpPr/>
          <p:nvPr/>
        </p:nvGrpSpPr>
        <p:grpSpPr>
          <a:xfrm>
            <a:off x="5977178" y="3190685"/>
            <a:ext cx="354151" cy="366300"/>
            <a:chOff x="3291424" y="3837500"/>
            <a:chExt cx="354151" cy="366300"/>
          </a:xfrm>
        </p:grpSpPr>
        <p:pic>
          <p:nvPicPr>
            <p:cNvPr id="106" name="Google Shape;133;p16">
              <a:extLst>
                <a:ext uri="{FF2B5EF4-FFF2-40B4-BE49-F238E27FC236}">
                  <a16:creationId xmlns:a16="http://schemas.microsoft.com/office/drawing/2014/main" id="{359C1BE9-B111-4243-AB74-03DC40397E3D}"/>
                </a:ext>
              </a:extLst>
            </p:cNvPr>
            <p:cNvPicPr preferRelativeResize="0"/>
            <p:nvPr/>
          </p:nvPicPr>
          <p:blipFill>
            <a:blip r:embed="rId9">
              <a:alphaModFix/>
              <a:biLevel thresh="50000"/>
            </a:blip>
            <a:stretch>
              <a:fillRect/>
            </a:stretch>
          </p:blipFill>
          <p:spPr>
            <a:xfrm>
              <a:off x="3291424" y="3874301"/>
              <a:ext cx="323401" cy="323401"/>
            </a:xfrm>
            <a:prstGeom prst="rect">
              <a:avLst/>
            </a:prstGeom>
            <a:noFill/>
            <a:ln>
              <a:noFill/>
            </a:ln>
          </p:spPr>
        </p:pic>
        <p:sp>
          <p:nvSpPr>
            <p:cNvPr id="107" name="Google Shape;134;p16">
              <a:extLst>
                <a:ext uri="{FF2B5EF4-FFF2-40B4-BE49-F238E27FC236}">
                  <a16:creationId xmlns:a16="http://schemas.microsoft.com/office/drawing/2014/main" id="{AA836971-0118-4D5F-BA47-3E753E59F0CD}"/>
                </a:ext>
              </a:extLst>
            </p:cNvPr>
            <p:cNvSpPr txBox="1"/>
            <p:nvPr/>
          </p:nvSpPr>
          <p:spPr>
            <a:xfrm>
              <a:off x="3322175" y="3837500"/>
              <a:ext cx="3234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TW">
                  <a:solidFill>
                    <a:schemeClr val="tx1"/>
                  </a:solidFill>
                  <a:latin typeface="+mj-lt"/>
                  <a:ea typeface="Calibri"/>
                  <a:cs typeface="Calibri"/>
                  <a:sym typeface="Calibri"/>
                </a:rPr>
                <a:t>3</a:t>
              </a:r>
              <a:endParaRPr>
                <a:solidFill>
                  <a:schemeClr val="tx1"/>
                </a:solidFill>
                <a:latin typeface="+mj-lt"/>
                <a:ea typeface="Calibri"/>
                <a:cs typeface="Calibri"/>
                <a:sym typeface="Calibri"/>
              </a:endParaRPr>
            </a:p>
          </p:txBody>
        </p:sp>
      </p:grpSp>
      <p:pic>
        <p:nvPicPr>
          <p:cNvPr id="108" name="Google Shape;108;p16">
            <a:extLst>
              <a:ext uri="{FF2B5EF4-FFF2-40B4-BE49-F238E27FC236}">
                <a16:creationId xmlns:a16="http://schemas.microsoft.com/office/drawing/2014/main" id="{792F9F67-5260-45E8-8D13-E2FEDA2B5901}"/>
              </a:ext>
            </a:extLst>
          </p:cNvPr>
          <p:cNvPicPr preferRelativeResize="0"/>
          <p:nvPr/>
        </p:nvPicPr>
        <p:blipFill>
          <a:blip r:embed="rId10">
            <a:alphaModFix/>
          </a:blip>
          <a:stretch>
            <a:fillRect/>
          </a:stretch>
        </p:blipFill>
        <p:spPr>
          <a:xfrm>
            <a:off x="7272139" y="3832433"/>
            <a:ext cx="859897" cy="859897"/>
          </a:xfrm>
          <a:prstGeom prst="rect">
            <a:avLst/>
          </a:prstGeom>
          <a:noFill/>
          <a:ln>
            <a:noFill/>
          </a:ln>
        </p:spPr>
      </p:pic>
      <p:sp>
        <p:nvSpPr>
          <p:cNvPr id="109" name="Google Shape;113;p16">
            <a:extLst>
              <a:ext uri="{FF2B5EF4-FFF2-40B4-BE49-F238E27FC236}">
                <a16:creationId xmlns:a16="http://schemas.microsoft.com/office/drawing/2014/main" id="{DDF5A4D6-71C4-4916-8D84-67038E4274C0}"/>
              </a:ext>
            </a:extLst>
          </p:cNvPr>
          <p:cNvSpPr txBox="1"/>
          <p:nvPr/>
        </p:nvSpPr>
        <p:spPr>
          <a:xfrm>
            <a:off x="7365271" y="4460924"/>
            <a:ext cx="591900" cy="3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000" b="1">
                <a:solidFill>
                  <a:srgbClr val="FF0000"/>
                </a:solidFill>
                <a:sym typeface="Calibri"/>
              </a:rPr>
              <a:t>800G</a:t>
            </a:r>
            <a:endParaRPr sz="1000" b="1">
              <a:solidFill>
                <a:srgbClr val="FF0000"/>
              </a:solidFill>
              <a:sym typeface="Calibri"/>
            </a:endParaRPr>
          </a:p>
        </p:txBody>
      </p:sp>
      <p:pic>
        <p:nvPicPr>
          <p:cNvPr id="110" name="Google Shape;108;p16">
            <a:extLst>
              <a:ext uri="{FF2B5EF4-FFF2-40B4-BE49-F238E27FC236}">
                <a16:creationId xmlns:a16="http://schemas.microsoft.com/office/drawing/2014/main" id="{811E9234-A033-415C-BC6C-17FE5E80FC77}"/>
              </a:ext>
            </a:extLst>
          </p:cNvPr>
          <p:cNvPicPr preferRelativeResize="0"/>
          <p:nvPr/>
        </p:nvPicPr>
        <p:blipFill>
          <a:blip r:embed="rId10">
            <a:alphaModFix/>
          </a:blip>
          <a:stretch>
            <a:fillRect/>
          </a:stretch>
        </p:blipFill>
        <p:spPr>
          <a:xfrm>
            <a:off x="910662" y="3832433"/>
            <a:ext cx="859897" cy="859897"/>
          </a:xfrm>
          <a:prstGeom prst="rect">
            <a:avLst/>
          </a:prstGeom>
          <a:noFill/>
          <a:ln>
            <a:noFill/>
          </a:ln>
        </p:spPr>
      </p:pic>
      <p:sp>
        <p:nvSpPr>
          <p:cNvPr id="111" name="Google Shape;113;p16">
            <a:extLst>
              <a:ext uri="{FF2B5EF4-FFF2-40B4-BE49-F238E27FC236}">
                <a16:creationId xmlns:a16="http://schemas.microsoft.com/office/drawing/2014/main" id="{50E45D5E-AB50-4D32-AEA1-1060D74F25EF}"/>
              </a:ext>
            </a:extLst>
          </p:cNvPr>
          <p:cNvSpPr txBox="1"/>
          <p:nvPr/>
        </p:nvSpPr>
        <p:spPr>
          <a:xfrm>
            <a:off x="1003794" y="4444114"/>
            <a:ext cx="591900" cy="3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000" b="1">
                <a:solidFill>
                  <a:srgbClr val="FF0000"/>
                </a:solidFill>
                <a:sym typeface="Calibri"/>
              </a:rPr>
              <a:t>800G</a:t>
            </a:r>
            <a:endParaRPr sz="1000" b="1">
              <a:solidFill>
                <a:srgbClr val="FF0000"/>
              </a:solidFill>
              <a:sym typeface="Calibri"/>
            </a:endParaRPr>
          </a:p>
        </p:txBody>
      </p:sp>
      <p:grpSp>
        <p:nvGrpSpPr>
          <p:cNvPr id="2" name="群組 1">
            <a:extLst>
              <a:ext uri="{FF2B5EF4-FFF2-40B4-BE49-F238E27FC236}">
                <a16:creationId xmlns:a16="http://schemas.microsoft.com/office/drawing/2014/main" id="{D9331883-9B56-46ED-8D8F-ACDA478521A5}"/>
              </a:ext>
            </a:extLst>
          </p:cNvPr>
          <p:cNvGrpSpPr/>
          <p:nvPr/>
        </p:nvGrpSpPr>
        <p:grpSpPr>
          <a:xfrm>
            <a:off x="2931598" y="3895808"/>
            <a:ext cx="1186487" cy="853343"/>
            <a:chOff x="-632846" y="3894191"/>
            <a:chExt cx="1186487" cy="853343"/>
          </a:xfrm>
        </p:grpSpPr>
        <p:sp>
          <p:nvSpPr>
            <p:cNvPr id="55" name="箭號: 向右 54">
              <a:extLst>
                <a:ext uri="{FF2B5EF4-FFF2-40B4-BE49-F238E27FC236}">
                  <a16:creationId xmlns:a16="http://schemas.microsoft.com/office/drawing/2014/main" id="{11EAFA46-2DC1-4BAC-A2DE-B7E7F58899A8}"/>
                </a:ext>
              </a:extLst>
            </p:cNvPr>
            <p:cNvSpPr/>
            <p:nvPr/>
          </p:nvSpPr>
          <p:spPr>
            <a:xfrm>
              <a:off x="-511901" y="3894191"/>
              <a:ext cx="1065542" cy="853343"/>
            </a:xfrm>
            <a:prstGeom prst="right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7" name="Google Shape;142;p16">
              <a:extLst>
                <a:ext uri="{FF2B5EF4-FFF2-40B4-BE49-F238E27FC236}">
                  <a16:creationId xmlns:a16="http://schemas.microsoft.com/office/drawing/2014/main" id="{53B62D35-4458-4E64-9CE4-4DC88E4E1A56}"/>
                </a:ext>
              </a:extLst>
            </p:cNvPr>
            <p:cNvSpPr txBox="1"/>
            <p:nvPr/>
          </p:nvSpPr>
          <p:spPr>
            <a:xfrm>
              <a:off x="-632846" y="4021837"/>
              <a:ext cx="1069803"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ea typeface="微軟正黑體"/>
                </a:rPr>
                <a:t>Sync task automatically executed</a:t>
              </a:r>
              <a:endParaRPr lang="zh-TW" altLang="en-US" sz="900">
                <a:solidFill>
                  <a:srgbClr val="3030F8"/>
                </a:solidFill>
                <a:latin typeface="+mj-lt"/>
                <a:ea typeface="微軟正黑體"/>
              </a:endParaRPr>
            </a:p>
          </p:txBody>
        </p:sp>
      </p:grpSp>
      <p:grpSp>
        <p:nvGrpSpPr>
          <p:cNvPr id="64" name="群組 63">
            <a:extLst>
              <a:ext uri="{FF2B5EF4-FFF2-40B4-BE49-F238E27FC236}">
                <a16:creationId xmlns:a16="http://schemas.microsoft.com/office/drawing/2014/main" id="{6263DF09-DCD0-49D7-A9D6-9F51A7DCBF50}"/>
              </a:ext>
            </a:extLst>
          </p:cNvPr>
          <p:cNvGrpSpPr/>
          <p:nvPr/>
        </p:nvGrpSpPr>
        <p:grpSpPr>
          <a:xfrm>
            <a:off x="4627072" y="3895808"/>
            <a:ext cx="1186487" cy="853343"/>
            <a:chOff x="-632846" y="3894191"/>
            <a:chExt cx="1186487" cy="853343"/>
          </a:xfrm>
        </p:grpSpPr>
        <p:sp>
          <p:nvSpPr>
            <p:cNvPr id="79" name="箭號: 向右 78">
              <a:extLst>
                <a:ext uri="{FF2B5EF4-FFF2-40B4-BE49-F238E27FC236}">
                  <a16:creationId xmlns:a16="http://schemas.microsoft.com/office/drawing/2014/main" id="{C642C459-1207-42CE-B25C-D4356900ABE6}"/>
                </a:ext>
              </a:extLst>
            </p:cNvPr>
            <p:cNvSpPr/>
            <p:nvPr/>
          </p:nvSpPr>
          <p:spPr>
            <a:xfrm>
              <a:off x="-511901" y="3894191"/>
              <a:ext cx="1065542" cy="853343"/>
            </a:xfrm>
            <a:prstGeom prst="right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83" name="Google Shape;142;p16">
              <a:extLst>
                <a:ext uri="{FF2B5EF4-FFF2-40B4-BE49-F238E27FC236}">
                  <a16:creationId xmlns:a16="http://schemas.microsoft.com/office/drawing/2014/main" id="{03618A51-B221-452A-932A-C5B2353C934A}"/>
                </a:ext>
              </a:extLst>
            </p:cNvPr>
            <p:cNvSpPr txBox="1"/>
            <p:nvPr/>
          </p:nvSpPr>
          <p:spPr>
            <a:xfrm>
              <a:off x="-632846" y="4021837"/>
              <a:ext cx="1069803" cy="212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None/>
                <a:defRPr sz="1000" b="1">
                  <a:solidFill>
                    <a:srgbClr val="FF0000"/>
                  </a:solidFill>
                  <a:latin typeface="微軟正黑體" panose="020B0604030504040204" pitchFamily="34" charset="-120"/>
                  <a:ea typeface="微軟正黑體" panose="020B0604030504040204" pitchFamily="34" charset="-120"/>
                </a:defRPr>
              </a:lvl1pPr>
            </a:lstStyle>
            <a:p>
              <a:r>
                <a:rPr lang="en-US" altLang="zh-TW" sz="900">
                  <a:solidFill>
                    <a:srgbClr val="3030F8"/>
                  </a:solidFill>
                  <a:latin typeface="+mj-lt"/>
                  <a:ea typeface="微軟正黑體"/>
                </a:rPr>
                <a:t>Sync task automatically executed</a:t>
              </a:r>
              <a:endParaRPr lang="zh-TW" altLang="en-US" sz="900">
                <a:solidFill>
                  <a:srgbClr val="3030F8"/>
                </a:solidFill>
                <a:latin typeface="+mj-lt"/>
                <a:ea typeface="微軟正黑體"/>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52" name="圖形 51">
            <a:extLst>
              <a:ext uri="{FF2B5EF4-FFF2-40B4-BE49-F238E27FC236}">
                <a16:creationId xmlns:a16="http://schemas.microsoft.com/office/drawing/2014/main" id="{06DF06D2-1989-44BF-80ED-48ACE780D2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7770" t="19778" r="9054"/>
          <a:stretch/>
        </p:blipFill>
        <p:spPr>
          <a:xfrm>
            <a:off x="5537719" y="2043053"/>
            <a:ext cx="3606281" cy="2108246"/>
          </a:xfrm>
          <a:prstGeom prst="rect">
            <a:avLst/>
          </a:prstGeom>
        </p:spPr>
      </p:pic>
      <p:pic>
        <p:nvPicPr>
          <p:cNvPr id="226" name="圖形 225">
            <a:extLst>
              <a:ext uri="{FF2B5EF4-FFF2-40B4-BE49-F238E27FC236}">
                <a16:creationId xmlns:a16="http://schemas.microsoft.com/office/drawing/2014/main" id="{6CE2CFF5-CC34-41AF-A779-DDAC73703CA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7769" t="19778"/>
          <a:stretch/>
        </p:blipFill>
        <p:spPr>
          <a:xfrm>
            <a:off x="0" y="2105647"/>
            <a:ext cx="4123173" cy="2108246"/>
          </a:xfrm>
          <a:prstGeom prst="rect">
            <a:avLst/>
          </a:prstGeom>
        </p:spPr>
      </p:pic>
      <p:sp>
        <p:nvSpPr>
          <p:cNvPr id="236" name="Google Shape;236;p21"/>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altLang="zh-TW"/>
              <a:t>Chain any tasks in sequence across NAS,</a:t>
            </a:r>
            <a:br>
              <a:rPr lang="en-US" altLang="zh-TW"/>
            </a:br>
            <a:r>
              <a:rPr lang="en-US" altLang="zh-TW"/>
              <a:t>and let the workflow automatically carries out</a:t>
            </a:r>
            <a:endParaRPr/>
          </a:p>
        </p:txBody>
      </p:sp>
      <p:grpSp>
        <p:nvGrpSpPr>
          <p:cNvPr id="225" name="群組 224">
            <a:extLst>
              <a:ext uri="{FF2B5EF4-FFF2-40B4-BE49-F238E27FC236}">
                <a16:creationId xmlns:a16="http://schemas.microsoft.com/office/drawing/2014/main" id="{19BA88D4-4379-433A-A1DB-C3FD99FCD494}"/>
              </a:ext>
            </a:extLst>
          </p:cNvPr>
          <p:cNvGrpSpPr/>
          <p:nvPr/>
        </p:nvGrpSpPr>
        <p:grpSpPr>
          <a:xfrm>
            <a:off x="769744" y="1485634"/>
            <a:ext cx="8062556" cy="3140934"/>
            <a:chOff x="283971" y="1298280"/>
            <a:chExt cx="8793370" cy="3425638"/>
          </a:xfrm>
        </p:grpSpPr>
        <p:cxnSp>
          <p:nvCxnSpPr>
            <p:cNvPr id="18" name="直線接點 17">
              <a:extLst>
                <a:ext uri="{FF2B5EF4-FFF2-40B4-BE49-F238E27FC236}">
                  <a16:creationId xmlns:a16="http://schemas.microsoft.com/office/drawing/2014/main" id="{CF2842D9-05DD-4308-8949-5AC8476065C1}"/>
                </a:ext>
              </a:extLst>
            </p:cNvPr>
            <p:cNvCxnSpPr/>
            <p:nvPr/>
          </p:nvCxnSpPr>
          <p:spPr>
            <a:xfrm>
              <a:off x="1401153" y="3076973"/>
              <a:ext cx="1244293" cy="0"/>
            </a:xfrm>
            <a:prstGeom prst="line">
              <a:avLst/>
            </a:prstGeom>
            <a:noFill/>
            <a:ln w="171450">
              <a:solidFill>
                <a:srgbClr val="FBDE7A"/>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線接點 46">
              <a:extLst>
                <a:ext uri="{FF2B5EF4-FFF2-40B4-BE49-F238E27FC236}">
                  <a16:creationId xmlns:a16="http://schemas.microsoft.com/office/drawing/2014/main" id="{D80C3912-A139-440A-B79B-EA45519D7BF6}"/>
                </a:ext>
              </a:extLst>
            </p:cNvPr>
            <p:cNvCxnSpPr/>
            <p:nvPr/>
          </p:nvCxnSpPr>
          <p:spPr>
            <a:xfrm>
              <a:off x="5693349" y="3076973"/>
              <a:ext cx="1244293" cy="0"/>
            </a:xfrm>
            <a:prstGeom prst="line">
              <a:avLst/>
            </a:prstGeom>
            <a:noFill/>
            <a:ln w="171450">
              <a:solidFill>
                <a:srgbClr val="FBDE7A"/>
              </a:solidFill>
            </a:ln>
          </p:spPr>
          <p:style>
            <a:lnRef idx="2">
              <a:schemeClr val="accent1">
                <a:shade val="50000"/>
              </a:schemeClr>
            </a:lnRef>
            <a:fillRef idx="1">
              <a:schemeClr val="accent1"/>
            </a:fillRef>
            <a:effectRef idx="0">
              <a:schemeClr val="accent1"/>
            </a:effectRef>
            <a:fontRef idx="minor">
              <a:schemeClr val="lt1"/>
            </a:fontRef>
          </p:style>
        </p:cxnSp>
        <p:grpSp>
          <p:nvGrpSpPr>
            <p:cNvPr id="2" name="群組 1">
              <a:extLst>
                <a:ext uri="{FF2B5EF4-FFF2-40B4-BE49-F238E27FC236}">
                  <a16:creationId xmlns:a16="http://schemas.microsoft.com/office/drawing/2014/main" id="{B07B3163-4446-4C9E-B99A-5B98A0B668CE}"/>
                </a:ext>
              </a:extLst>
            </p:cNvPr>
            <p:cNvGrpSpPr/>
            <p:nvPr/>
          </p:nvGrpSpPr>
          <p:grpSpPr>
            <a:xfrm>
              <a:off x="2933754" y="1553582"/>
              <a:ext cx="2485162" cy="486067"/>
              <a:chOff x="2120456" y="1042092"/>
              <a:chExt cx="2485162" cy="486067"/>
            </a:xfrm>
          </p:grpSpPr>
          <p:grpSp>
            <p:nvGrpSpPr>
              <p:cNvPr id="14" name="群組 13">
                <a:extLst>
                  <a:ext uri="{FF2B5EF4-FFF2-40B4-BE49-F238E27FC236}">
                    <a16:creationId xmlns:a16="http://schemas.microsoft.com/office/drawing/2014/main" id="{2763C7DF-CCE2-459D-9C38-A4CC48565094}"/>
                  </a:ext>
                </a:extLst>
              </p:cNvPr>
              <p:cNvGrpSpPr/>
              <p:nvPr/>
            </p:nvGrpSpPr>
            <p:grpSpPr>
              <a:xfrm>
                <a:off x="2120456" y="1042092"/>
                <a:ext cx="2485162" cy="486067"/>
                <a:chOff x="2492800" y="1829225"/>
                <a:chExt cx="3419493" cy="1039941"/>
              </a:xfrm>
            </p:grpSpPr>
            <p:sp>
              <p:nvSpPr>
                <p:cNvPr id="15" name="矩形: 圓角 14">
                  <a:extLst>
                    <a:ext uri="{FF2B5EF4-FFF2-40B4-BE49-F238E27FC236}">
                      <a16:creationId xmlns:a16="http://schemas.microsoft.com/office/drawing/2014/main" id="{1698BF63-5CDF-41AA-8611-A4F10B6D5102}"/>
                    </a:ext>
                  </a:extLst>
                </p:cNvPr>
                <p:cNvSpPr/>
                <p:nvPr/>
              </p:nvSpPr>
              <p:spPr>
                <a:xfrm>
                  <a:off x="2492800" y="1829225"/>
                  <a:ext cx="3419493" cy="1039941"/>
                </a:xfrm>
                <a:prstGeom prst="roundRect">
                  <a:avLst>
                    <a:gd name="adj" fmla="val 14813"/>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DDCBF97A-5B4E-4ADF-890E-6FBEADBDD3AD}"/>
                    </a:ext>
                  </a:extLst>
                </p:cNvPr>
                <p:cNvSpPr/>
                <p:nvPr/>
              </p:nvSpPr>
              <p:spPr>
                <a:xfrm>
                  <a:off x="2566464" y="1946337"/>
                  <a:ext cx="3276000" cy="814945"/>
                </a:xfrm>
                <a:prstGeom prst="roundRect">
                  <a:avLst>
                    <a:gd name="adj" fmla="val 1292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Google Shape;160;p17">
                <a:extLst>
                  <a:ext uri="{FF2B5EF4-FFF2-40B4-BE49-F238E27FC236}">
                    <a16:creationId xmlns:a16="http://schemas.microsoft.com/office/drawing/2014/main" id="{B9437DE3-D257-49EB-B339-DA84C279EBEA}"/>
                  </a:ext>
                </a:extLst>
              </p:cNvPr>
              <p:cNvSpPr txBox="1"/>
              <p:nvPr/>
            </p:nvSpPr>
            <p:spPr>
              <a:xfrm>
                <a:off x="2185670" y="1075425"/>
                <a:ext cx="2369200"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ltLang="zh-TW" b="1">
                    <a:latin typeface="+mj-lt"/>
                    <a:ea typeface="微軟正黑體" panose="020B0604030504040204" pitchFamily="34" charset="-120"/>
                  </a:rPr>
                  <a:t>Backup Job</a:t>
                </a:r>
                <a:endParaRPr lang="zh-TW" altLang="en-US" b="1">
                  <a:latin typeface="+mj-lt"/>
                  <a:ea typeface="微軟正黑體" panose="020B0604030504040204" pitchFamily="34" charset="-120"/>
                </a:endParaRPr>
              </a:p>
            </p:txBody>
          </p:sp>
        </p:grpSp>
        <p:grpSp>
          <p:nvGrpSpPr>
            <p:cNvPr id="19" name="群組 18">
              <a:extLst>
                <a:ext uri="{FF2B5EF4-FFF2-40B4-BE49-F238E27FC236}">
                  <a16:creationId xmlns:a16="http://schemas.microsoft.com/office/drawing/2014/main" id="{6EF6D648-199D-4B09-8D95-9B9D4262FF40}"/>
                </a:ext>
              </a:extLst>
            </p:cNvPr>
            <p:cNvGrpSpPr/>
            <p:nvPr/>
          </p:nvGrpSpPr>
          <p:grpSpPr>
            <a:xfrm>
              <a:off x="2933754" y="2169788"/>
              <a:ext cx="2485162" cy="486067"/>
              <a:chOff x="2120456" y="1042092"/>
              <a:chExt cx="2485162" cy="486067"/>
            </a:xfrm>
          </p:grpSpPr>
          <p:grpSp>
            <p:nvGrpSpPr>
              <p:cNvPr id="20" name="群組 19">
                <a:extLst>
                  <a:ext uri="{FF2B5EF4-FFF2-40B4-BE49-F238E27FC236}">
                    <a16:creationId xmlns:a16="http://schemas.microsoft.com/office/drawing/2014/main" id="{4AABEADC-E617-403F-926E-5EDD3D339A51}"/>
                  </a:ext>
                </a:extLst>
              </p:cNvPr>
              <p:cNvGrpSpPr/>
              <p:nvPr/>
            </p:nvGrpSpPr>
            <p:grpSpPr>
              <a:xfrm>
                <a:off x="2120456" y="1042092"/>
                <a:ext cx="2485162" cy="486067"/>
                <a:chOff x="2492800" y="1829225"/>
                <a:chExt cx="3419493" cy="1039941"/>
              </a:xfrm>
            </p:grpSpPr>
            <p:sp>
              <p:nvSpPr>
                <p:cNvPr id="22" name="矩形: 圓角 21">
                  <a:extLst>
                    <a:ext uri="{FF2B5EF4-FFF2-40B4-BE49-F238E27FC236}">
                      <a16:creationId xmlns:a16="http://schemas.microsoft.com/office/drawing/2014/main" id="{6DF43069-4A39-4905-84FB-8D151AAC1907}"/>
                    </a:ext>
                  </a:extLst>
                </p:cNvPr>
                <p:cNvSpPr/>
                <p:nvPr/>
              </p:nvSpPr>
              <p:spPr>
                <a:xfrm>
                  <a:off x="2492800" y="1829225"/>
                  <a:ext cx="3419493" cy="1039941"/>
                </a:xfrm>
                <a:prstGeom prst="roundRect">
                  <a:avLst>
                    <a:gd name="adj" fmla="val 14813"/>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1A6339A5-FC82-42FE-ABB1-CDE2C1B804F0}"/>
                    </a:ext>
                  </a:extLst>
                </p:cNvPr>
                <p:cNvSpPr/>
                <p:nvPr/>
              </p:nvSpPr>
              <p:spPr>
                <a:xfrm>
                  <a:off x="2566464" y="1946337"/>
                  <a:ext cx="3276000" cy="814945"/>
                </a:xfrm>
                <a:prstGeom prst="roundRect">
                  <a:avLst>
                    <a:gd name="adj" fmla="val 1292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Google Shape;160;p17">
                <a:extLst>
                  <a:ext uri="{FF2B5EF4-FFF2-40B4-BE49-F238E27FC236}">
                    <a16:creationId xmlns:a16="http://schemas.microsoft.com/office/drawing/2014/main" id="{78639A0B-F086-442E-80A8-CEE8CAAE3C89}"/>
                  </a:ext>
                </a:extLst>
              </p:cNvPr>
              <p:cNvSpPr txBox="1"/>
              <p:nvPr/>
            </p:nvSpPr>
            <p:spPr>
              <a:xfrm>
                <a:off x="2185670" y="1075425"/>
                <a:ext cx="2369200"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ltLang="zh-TW" b="1">
                    <a:latin typeface="+mj-lt"/>
                    <a:ea typeface="微軟正黑體" panose="020B0604030504040204" pitchFamily="34" charset="-120"/>
                  </a:rPr>
                  <a:t>Restore Job</a:t>
                </a:r>
                <a:endParaRPr lang="zh-TW" altLang="en-US" b="1">
                  <a:latin typeface="+mj-lt"/>
                  <a:ea typeface="微軟正黑體" panose="020B0604030504040204" pitchFamily="34" charset="-120"/>
                </a:endParaRPr>
              </a:p>
            </p:txBody>
          </p:sp>
        </p:grpSp>
        <p:grpSp>
          <p:nvGrpSpPr>
            <p:cNvPr id="24" name="群組 23">
              <a:extLst>
                <a:ext uri="{FF2B5EF4-FFF2-40B4-BE49-F238E27FC236}">
                  <a16:creationId xmlns:a16="http://schemas.microsoft.com/office/drawing/2014/main" id="{24118189-8B3E-401E-B694-DC242575E97D}"/>
                </a:ext>
              </a:extLst>
            </p:cNvPr>
            <p:cNvGrpSpPr/>
            <p:nvPr/>
          </p:nvGrpSpPr>
          <p:grpSpPr>
            <a:xfrm>
              <a:off x="2933754" y="2785994"/>
              <a:ext cx="2485162" cy="486067"/>
              <a:chOff x="2120456" y="1042092"/>
              <a:chExt cx="2485162" cy="486067"/>
            </a:xfrm>
          </p:grpSpPr>
          <p:grpSp>
            <p:nvGrpSpPr>
              <p:cNvPr id="25" name="群組 24">
                <a:extLst>
                  <a:ext uri="{FF2B5EF4-FFF2-40B4-BE49-F238E27FC236}">
                    <a16:creationId xmlns:a16="http://schemas.microsoft.com/office/drawing/2014/main" id="{F1FA8115-DF44-435C-94BA-681E7F37207E}"/>
                  </a:ext>
                </a:extLst>
              </p:cNvPr>
              <p:cNvGrpSpPr/>
              <p:nvPr/>
            </p:nvGrpSpPr>
            <p:grpSpPr>
              <a:xfrm>
                <a:off x="2120456" y="1042092"/>
                <a:ext cx="2485162" cy="486067"/>
                <a:chOff x="2492800" y="1829225"/>
                <a:chExt cx="3419493" cy="1039941"/>
              </a:xfrm>
            </p:grpSpPr>
            <p:sp>
              <p:nvSpPr>
                <p:cNvPr id="27" name="矩形: 圓角 26">
                  <a:extLst>
                    <a:ext uri="{FF2B5EF4-FFF2-40B4-BE49-F238E27FC236}">
                      <a16:creationId xmlns:a16="http://schemas.microsoft.com/office/drawing/2014/main" id="{7652FCAD-2E72-4E4E-BB6D-C3A7F8CC1D53}"/>
                    </a:ext>
                  </a:extLst>
                </p:cNvPr>
                <p:cNvSpPr/>
                <p:nvPr/>
              </p:nvSpPr>
              <p:spPr>
                <a:xfrm>
                  <a:off x="2492800" y="1829225"/>
                  <a:ext cx="3419493" cy="1039941"/>
                </a:xfrm>
                <a:prstGeom prst="roundRect">
                  <a:avLst>
                    <a:gd name="adj" fmla="val 14813"/>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圓角 27">
                  <a:extLst>
                    <a:ext uri="{FF2B5EF4-FFF2-40B4-BE49-F238E27FC236}">
                      <a16:creationId xmlns:a16="http://schemas.microsoft.com/office/drawing/2014/main" id="{B2B6D41C-7765-4E0A-B77F-ADA35B819C02}"/>
                    </a:ext>
                  </a:extLst>
                </p:cNvPr>
                <p:cNvSpPr/>
                <p:nvPr/>
              </p:nvSpPr>
              <p:spPr>
                <a:xfrm>
                  <a:off x="2566464" y="1946337"/>
                  <a:ext cx="3276000" cy="814945"/>
                </a:xfrm>
                <a:prstGeom prst="roundRect">
                  <a:avLst>
                    <a:gd name="adj" fmla="val 1292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Google Shape;160;p17">
                <a:extLst>
                  <a:ext uri="{FF2B5EF4-FFF2-40B4-BE49-F238E27FC236}">
                    <a16:creationId xmlns:a16="http://schemas.microsoft.com/office/drawing/2014/main" id="{E925F882-8B4B-45F3-9411-F9BE21B553E2}"/>
                  </a:ext>
                </a:extLst>
              </p:cNvPr>
              <p:cNvSpPr txBox="1"/>
              <p:nvPr/>
            </p:nvSpPr>
            <p:spPr>
              <a:xfrm>
                <a:off x="2185670" y="1075425"/>
                <a:ext cx="2369200"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ltLang="zh-TW" b="1">
                    <a:latin typeface="+mj-lt"/>
                    <a:ea typeface="微軟正黑體" panose="020B0604030504040204" pitchFamily="34" charset="-120"/>
                  </a:rPr>
                  <a:t>One-way sync</a:t>
                </a:r>
                <a:endParaRPr lang="zh-TW" altLang="en-US" b="1">
                  <a:latin typeface="+mj-lt"/>
                  <a:ea typeface="微軟正黑體" panose="020B0604030504040204" pitchFamily="34" charset="-120"/>
                </a:endParaRPr>
              </a:p>
            </p:txBody>
          </p:sp>
        </p:grpSp>
        <p:grpSp>
          <p:nvGrpSpPr>
            <p:cNvPr id="29" name="群組 28">
              <a:extLst>
                <a:ext uri="{FF2B5EF4-FFF2-40B4-BE49-F238E27FC236}">
                  <a16:creationId xmlns:a16="http://schemas.microsoft.com/office/drawing/2014/main" id="{340F10CC-10A0-4D9D-BCBA-181A4F8D681E}"/>
                </a:ext>
              </a:extLst>
            </p:cNvPr>
            <p:cNvGrpSpPr/>
            <p:nvPr/>
          </p:nvGrpSpPr>
          <p:grpSpPr>
            <a:xfrm>
              <a:off x="2933754" y="3402200"/>
              <a:ext cx="2485162" cy="486067"/>
              <a:chOff x="2120456" y="1042092"/>
              <a:chExt cx="2485162" cy="486067"/>
            </a:xfrm>
          </p:grpSpPr>
          <p:grpSp>
            <p:nvGrpSpPr>
              <p:cNvPr id="30" name="群組 29">
                <a:extLst>
                  <a:ext uri="{FF2B5EF4-FFF2-40B4-BE49-F238E27FC236}">
                    <a16:creationId xmlns:a16="http://schemas.microsoft.com/office/drawing/2014/main" id="{30BF6327-BDE1-4524-9D91-750D06A52328}"/>
                  </a:ext>
                </a:extLst>
              </p:cNvPr>
              <p:cNvGrpSpPr/>
              <p:nvPr/>
            </p:nvGrpSpPr>
            <p:grpSpPr>
              <a:xfrm>
                <a:off x="2120456" y="1042092"/>
                <a:ext cx="2485162" cy="486067"/>
                <a:chOff x="2492800" y="1829225"/>
                <a:chExt cx="3419493" cy="1039941"/>
              </a:xfrm>
            </p:grpSpPr>
            <p:sp>
              <p:nvSpPr>
                <p:cNvPr id="32" name="矩形: 圓角 31">
                  <a:extLst>
                    <a:ext uri="{FF2B5EF4-FFF2-40B4-BE49-F238E27FC236}">
                      <a16:creationId xmlns:a16="http://schemas.microsoft.com/office/drawing/2014/main" id="{86E1B12F-B2D4-48FC-839F-C16814C7E162}"/>
                    </a:ext>
                  </a:extLst>
                </p:cNvPr>
                <p:cNvSpPr/>
                <p:nvPr/>
              </p:nvSpPr>
              <p:spPr>
                <a:xfrm>
                  <a:off x="2492800" y="1829225"/>
                  <a:ext cx="3419493" cy="1039941"/>
                </a:xfrm>
                <a:prstGeom prst="roundRect">
                  <a:avLst>
                    <a:gd name="adj" fmla="val 14813"/>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FA1A65A1-E050-4269-B327-9CE93D35F17B}"/>
                    </a:ext>
                  </a:extLst>
                </p:cNvPr>
                <p:cNvSpPr/>
                <p:nvPr/>
              </p:nvSpPr>
              <p:spPr>
                <a:xfrm>
                  <a:off x="2566464" y="1946337"/>
                  <a:ext cx="3276000" cy="814945"/>
                </a:xfrm>
                <a:prstGeom prst="roundRect">
                  <a:avLst>
                    <a:gd name="adj" fmla="val 1292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 name="Google Shape;160;p17">
                <a:extLst>
                  <a:ext uri="{FF2B5EF4-FFF2-40B4-BE49-F238E27FC236}">
                    <a16:creationId xmlns:a16="http://schemas.microsoft.com/office/drawing/2014/main" id="{EA838E67-AAAB-4632-BE85-8FA0DA17C13C}"/>
                  </a:ext>
                </a:extLst>
              </p:cNvPr>
              <p:cNvSpPr txBox="1"/>
              <p:nvPr/>
            </p:nvSpPr>
            <p:spPr>
              <a:xfrm>
                <a:off x="2185670" y="1075425"/>
                <a:ext cx="2369200"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ltLang="zh-TW" b="1">
                    <a:latin typeface="+mj-lt"/>
                    <a:ea typeface="微軟正黑體" panose="020B0604030504040204" pitchFamily="34" charset="-120"/>
                  </a:rPr>
                  <a:t>Two-way sync</a:t>
                </a:r>
                <a:endParaRPr lang="zh-TW" altLang="en-US" b="1">
                  <a:latin typeface="+mj-lt"/>
                  <a:ea typeface="微軟正黑體" panose="020B0604030504040204" pitchFamily="34" charset="-120"/>
                </a:endParaRPr>
              </a:p>
            </p:txBody>
          </p:sp>
        </p:grpSp>
        <p:grpSp>
          <p:nvGrpSpPr>
            <p:cNvPr id="34" name="群組 33">
              <a:extLst>
                <a:ext uri="{FF2B5EF4-FFF2-40B4-BE49-F238E27FC236}">
                  <a16:creationId xmlns:a16="http://schemas.microsoft.com/office/drawing/2014/main" id="{2816E1BE-8BF9-4ABD-8E79-6EEDA0C32B4E}"/>
                </a:ext>
              </a:extLst>
            </p:cNvPr>
            <p:cNvGrpSpPr/>
            <p:nvPr/>
          </p:nvGrpSpPr>
          <p:grpSpPr>
            <a:xfrm>
              <a:off x="2933754" y="4018405"/>
              <a:ext cx="2485162" cy="486067"/>
              <a:chOff x="2120456" y="1042092"/>
              <a:chExt cx="2485162" cy="486067"/>
            </a:xfrm>
          </p:grpSpPr>
          <p:grpSp>
            <p:nvGrpSpPr>
              <p:cNvPr id="35" name="群組 34">
                <a:extLst>
                  <a:ext uri="{FF2B5EF4-FFF2-40B4-BE49-F238E27FC236}">
                    <a16:creationId xmlns:a16="http://schemas.microsoft.com/office/drawing/2014/main" id="{C7AE8689-F187-43D8-B05D-0DF9E069DF2F}"/>
                  </a:ext>
                </a:extLst>
              </p:cNvPr>
              <p:cNvGrpSpPr/>
              <p:nvPr/>
            </p:nvGrpSpPr>
            <p:grpSpPr>
              <a:xfrm>
                <a:off x="2120456" y="1042092"/>
                <a:ext cx="2485162" cy="486067"/>
                <a:chOff x="2492800" y="1829225"/>
                <a:chExt cx="3419493" cy="1039941"/>
              </a:xfrm>
            </p:grpSpPr>
            <p:sp>
              <p:nvSpPr>
                <p:cNvPr id="37" name="矩形: 圓角 36">
                  <a:extLst>
                    <a:ext uri="{FF2B5EF4-FFF2-40B4-BE49-F238E27FC236}">
                      <a16:creationId xmlns:a16="http://schemas.microsoft.com/office/drawing/2014/main" id="{368DC546-FD3B-491C-BAD6-FBC83F281480}"/>
                    </a:ext>
                  </a:extLst>
                </p:cNvPr>
                <p:cNvSpPr/>
                <p:nvPr/>
              </p:nvSpPr>
              <p:spPr>
                <a:xfrm>
                  <a:off x="2492800" y="1829225"/>
                  <a:ext cx="3419493" cy="1039941"/>
                </a:xfrm>
                <a:prstGeom prst="roundRect">
                  <a:avLst>
                    <a:gd name="adj" fmla="val 14813"/>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DB51197A-FB73-4035-8E0B-211BC4A0E619}"/>
                    </a:ext>
                  </a:extLst>
                </p:cNvPr>
                <p:cNvSpPr/>
                <p:nvPr/>
              </p:nvSpPr>
              <p:spPr>
                <a:xfrm>
                  <a:off x="2566464" y="1946337"/>
                  <a:ext cx="3276000" cy="814945"/>
                </a:xfrm>
                <a:prstGeom prst="roundRect">
                  <a:avLst>
                    <a:gd name="adj" fmla="val 12923"/>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Google Shape;160;p17">
                <a:extLst>
                  <a:ext uri="{FF2B5EF4-FFF2-40B4-BE49-F238E27FC236}">
                    <a16:creationId xmlns:a16="http://schemas.microsoft.com/office/drawing/2014/main" id="{100D77D0-79D9-4AC4-8956-9FD5F10CD3B7}"/>
                  </a:ext>
                </a:extLst>
              </p:cNvPr>
              <p:cNvSpPr txBox="1"/>
              <p:nvPr/>
            </p:nvSpPr>
            <p:spPr>
              <a:xfrm>
                <a:off x="2185670" y="1075425"/>
                <a:ext cx="2369200" cy="35424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ltLang="zh-TW" b="1">
                    <a:latin typeface="+mj-lt"/>
                    <a:ea typeface="微軟正黑體" panose="020B0604030504040204" pitchFamily="34" charset="-120"/>
                  </a:rPr>
                  <a:t>Active sync</a:t>
                </a:r>
                <a:endParaRPr lang="zh-TW" altLang="en-US" b="1">
                  <a:latin typeface="+mj-lt"/>
                  <a:ea typeface="微軟正黑體" panose="020B0604030504040204" pitchFamily="34" charset="-120"/>
                </a:endParaRPr>
              </a:p>
            </p:txBody>
          </p:sp>
        </p:grpSp>
        <p:pic>
          <p:nvPicPr>
            <p:cNvPr id="10" name="Google Shape;78;p15">
              <a:extLst>
                <a:ext uri="{FF2B5EF4-FFF2-40B4-BE49-F238E27FC236}">
                  <a16:creationId xmlns:a16="http://schemas.microsoft.com/office/drawing/2014/main" id="{8988F9E8-EA9B-4E3F-9821-D3A8AAACB630}"/>
                </a:ext>
              </a:extLst>
            </p:cNvPr>
            <p:cNvPicPr preferRelativeResize="0"/>
            <p:nvPr/>
          </p:nvPicPr>
          <p:blipFill>
            <a:blip r:embed="rId5">
              <a:alphaModFix/>
            </a:blip>
            <a:stretch>
              <a:fillRect/>
            </a:stretch>
          </p:blipFill>
          <p:spPr>
            <a:xfrm>
              <a:off x="283971" y="2260721"/>
              <a:ext cx="2047942" cy="1384506"/>
            </a:xfrm>
            <a:prstGeom prst="rect">
              <a:avLst/>
            </a:prstGeom>
            <a:noFill/>
            <a:ln>
              <a:noFill/>
            </a:ln>
          </p:spPr>
        </p:pic>
        <p:pic>
          <p:nvPicPr>
            <p:cNvPr id="12" name="圖片 11">
              <a:extLst>
                <a:ext uri="{FF2B5EF4-FFF2-40B4-BE49-F238E27FC236}">
                  <a16:creationId xmlns:a16="http://schemas.microsoft.com/office/drawing/2014/main" id="{37001382-ADBF-46C2-8B82-200174BCEC4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0636" y="2694622"/>
              <a:ext cx="3176705" cy="722552"/>
            </a:xfrm>
            <a:prstGeom prst="rect">
              <a:avLst/>
            </a:prstGeom>
          </p:spPr>
        </p:pic>
        <p:sp>
          <p:nvSpPr>
            <p:cNvPr id="6" name="矩形: 圓角 5">
              <a:extLst>
                <a:ext uri="{FF2B5EF4-FFF2-40B4-BE49-F238E27FC236}">
                  <a16:creationId xmlns:a16="http://schemas.microsoft.com/office/drawing/2014/main" id="{6383482E-0585-4CD1-9799-0FD8A98DB97C}"/>
                </a:ext>
              </a:extLst>
            </p:cNvPr>
            <p:cNvSpPr/>
            <p:nvPr/>
          </p:nvSpPr>
          <p:spPr>
            <a:xfrm>
              <a:off x="2690410" y="1298280"/>
              <a:ext cx="3002939" cy="3425638"/>
            </a:xfrm>
            <a:prstGeom prst="roundRect">
              <a:avLst>
                <a:gd name="adj" fmla="val 12558"/>
              </a:avLst>
            </a:prstGeom>
            <a:noFill/>
            <a:ln w="171450">
              <a:solidFill>
                <a:srgbClr val="FBDE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3" name="Google Shape;79;p15">
            <a:extLst>
              <a:ext uri="{FF2B5EF4-FFF2-40B4-BE49-F238E27FC236}">
                <a16:creationId xmlns:a16="http://schemas.microsoft.com/office/drawing/2014/main" id="{F862255C-EEA2-4C2B-9289-089DCE048D4D}"/>
              </a:ext>
            </a:extLst>
          </p:cNvPr>
          <p:cNvPicPr preferRelativeResize="0"/>
          <p:nvPr/>
        </p:nvPicPr>
        <p:blipFill>
          <a:blip r:embed="rId7"/>
          <a:srcRect/>
          <a:stretch/>
        </p:blipFill>
        <p:spPr>
          <a:xfrm>
            <a:off x="7730082" y="2200266"/>
            <a:ext cx="699627" cy="699627"/>
          </a:xfrm>
          <a:prstGeom prst="rect">
            <a:avLst/>
          </a:prstGeom>
          <a:noFill/>
          <a:ln>
            <a:noFill/>
          </a:ln>
          <a:effectLst>
            <a:outerShdw blurRad="63500" sx="102000" sy="102000" algn="ctr" rotWithShape="0">
              <a:prstClr val="black">
                <a:alpha val="40000"/>
              </a:prstClr>
            </a:outerShdw>
          </a:effectLst>
        </p:spPr>
      </p:pic>
      <p:pic>
        <p:nvPicPr>
          <p:cNvPr id="54" name="Google Shape;79;p15">
            <a:extLst>
              <a:ext uri="{FF2B5EF4-FFF2-40B4-BE49-F238E27FC236}">
                <a16:creationId xmlns:a16="http://schemas.microsoft.com/office/drawing/2014/main" id="{BD196036-F7D9-4C7F-B167-BB7CB30666A2}"/>
              </a:ext>
            </a:extLst>
          </p:cNvPr>
          <p:cNvPicPr preferRelativeResize="0"/>
          <p:nvPr/>
        </p:nvPicPr>
        <p:blipFill>
          <a:blip r:embed="rId7"/>
          <a:srcRect/>
          <a:stretch/>
        </p:blipFill>
        <p:spPr>
          <a:xfrm>
            <a:off x="630049" y="2025649"/>
            <a:ext cx="699627" cy="699627"/>
          </a:xfrm>
          <a:prstGeom prst="rect">
            <a:avLst/>
          </a:prstGeom>
          <a:noFill/>
          <a:ln>
            <a:noFill/>
          </a:ln>
          <a:effectLst>
            <a:outerShdw blurRad="63500" sx="102000" sy="102000" algn="ctr" rotWithShape="0">
              <a:prstClr val="black">
                <a:alpha val="40000"/>
              </a:prst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1033</Words>
  <Application>Microsoft Office PowerPoint</Application>
  <PresentationFormat>如螢幕大小 (16:9)</PresentationFormat>
  <Paragraphs>122</Paragraphs>
  <Slides>17</Slides>
  <Notes>17</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17</vt:i4>
      </vt:variant>
    </vt:vector>
  </HeadingPairs>
  <TitlesOfParts>
    <vt:vector size="21" baseType="lpstr">
      <vt:lpstr>Arial (標題)</vt:lpstr>
      <vt:lpstr>Arial</vt:lpstr>
      <vt:lpstr>Calibri</vt:lpstr>
      <vt:lpstr>Simple Light</vt:lpstr>
      <vt:lpstr>PowerPoint 簡報</vt:lpstr>
      <vt:lpstr>Backup job automation only supported local NAS on HBS 3 v13</vt:lpstr>
      <vt:lpstr>Big data migration to remote NAS taking too much time when syncing data to remote directly</vt:lpstr>
      <vt:lpstr>Customer solved the time issue by using the "run once after job" function, but this function only supported jobs on local NAS</vt:lpstr>
      <vt:lpstr>When the backup task is running, it is impossible to know which file is being transferred and the current transfer speed</vt:lpstr>
      <vt:lpstr>Each file backup result must be recorded  to maintain a proper audit trail</vt:lpstr>
      <vt:lpstr>PowerPoint 簡報</vt:lpstr>
      <vt:lpstr>Tasks are continuously executed between NAS to help IT automate the backup/file transfer process</vt:lpstr>
      <vt:lpstr>Chain any tasks in sequence across NAS, and let the workflow automatically carries out</vt:lpstr>
      <vt:lpstr>Versatile situations to configure your tasks  and let the workflow automatically carries out</vt:lpstr>
      <vt:lpstr>When job is running, click the status message to view the execution status and file status</vt:lpstr>
      <vt:lpstr>When a job finishes, you can view the summary of the current backup task report</vt:lpstr>
      <vt:lpstr>Each file has a transfer record: if the file transfer is abnormal, there is a record to follow</vt:lpstr>
      <vt:lpstr>To avoid the log occupying all storage space,  set the time limit of log keeping in Settings</vt:lpstr>
      <vt:lpstr>PowerPoint 簡報</vt:lpstr>
      <vt:lpstr>HBS 3 user interfacing fine-tune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Yvonne Tsai</dc:creator>
  <cp:lastModifiedBy>QNAP_Yvonne Tsai</cp:lastModifiedBy>
  <cp:revision>1</cp:revision>
  <dcterms:modified xsi:type="dcterms:W3CDTF">2020-12-22T08:00:24Z</dcterms:modified>
</cp:coreProperties>
</file>