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F8"/>
    <a:srgbClr val="F7F9FD"/>
    <a:srgbClr val="1D2C67"/>
    <a:srgbClr val="FBDE7A"/>
    <a:srgbClr val="F3F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62DF07-85B4-FF93-8D79-878187DFE1B1}" v="119" dt="2020-12-22T02:26:42.814"/>
    <p1510:client id="{28871147-B4C5-4723-B327-8082C255FCCF}" v="834" dt="2020-12-22T03:04:05.321"/>
    <p1510:client id="{5277500B-1334-4A89-9ECA-0CD2DC1C808F}" v="15" dt="2020-12-22T07:45:23.681"/>
    <p1510:client id="{E712A484-9263-4BD3-A7E2-3A5DE6B5719B}" v="243" dt="2020-12-22T08:00:23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31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af56b6b0d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af56b6b0d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965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af56b6b0d6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af56b6b0d6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af56b6b0d6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af56b6b0d6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af56b6b0d6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af56b6b0d6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af56b6b0d6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af56b6b0d6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af56b6b0d6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af56b6b0d6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af56b6b0d6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af56b6b0d6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f56b6b0d6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f56b6b0d6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f56b6b0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f56b6b0d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af56b6b0d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af56b6b0d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f56b6b0d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af56b6b0d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f56b6b0d6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af56b6b0d6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af56b6b0d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af56b6b0d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f56b6b0d6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f56b6b0d6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f56b6b0d6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af56b6b0d6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af56b6b0d6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af56b6b0d6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02AC83-A802-4CF4-92A6-2CCC6AC7FA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2"/>
            <a:ext cx="9144000" cy="5142215"/>
          </a:xfrm>
          <a:prstGeom prst="rect">
            <a:avLst/>
          </a:prstGeom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832300" cy="10061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02AC83-A802-4CF4-92A6-2CCC6AC7FA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42"/>
            <a:ext cx="9144000" cy="5142214"/>
          </a:xfrm>
          <a:prstGeom prst="rect">
            <a:avLst/>
          </a:prstGeom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832300" cy="9713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0">
                <a:solidFill>
                  <a:schemeClr val="bg1"/>
                </a:solidFill>
                <a:latin typeface="Arial (標題)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10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69702E1-0356-43C1-8158-0DD3DC660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06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69702E1-0356-43C1-8158-0DD3DC660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31" y="0"/>
            <a:ext cx="913993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6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69702E1-0356-43C1-8158-0DD3DC660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31" y="643"/>
            <a:ext cx="9139937" cy="51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95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0" r:id="rId3"/>
    <p:sldLayoutId id="2147483661" r:id="rId4"/>
    <p:sldLayoutId id="214748366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image" Target="../media/image25.sv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2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2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矩形: 圓角 113">
            <a:extLst>
              <a:ext uri="{FF2B5EF4-FFF2-40B4-BE49-F238E27FC236}">
                <a16:creationId xmlns:a16="http://schemas.microsoft.com/office/drawing/2014/main" id="{E581CAA4-99E2-4A64-AB3F-FEA8AE570C6F}"/>
              </a:ext>
            </a:extLst>
          </p:cNvPr>
          <p:cNvSpPr/>
          <p:nvPr/>
        </p:nvSpPr>
        <p:spPr>
          <a:xfrm>
            <a:off x="6080942" y="1263273"/>
            <a:ext cx="2777301" cy="3653348"/>
          </a:xfrm>
          <a:prstGeom prst="roundRect">
            <a:avLst>
              <a:gd name="adj" fmla="val 2598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A3FD5902-8AE0-43E0-91F7-5BF88CDA4190}"/>
              </a:ext>
            </a:extLst>
          </p:cNvPr>
          <p:cNvSpPr/>
          <p:nvPr/>
        </p:nvSpPr>
        <p:spPr>
          <a:xfrm>
            <a:off x="3158334" y="1270671"/>
            <a:ext cx="2777301" cy="3653348"/>
          </a:xfrm>
          <a:prstGeom prst="roundRect">
            <a:avLst>
              <a:gd name="adj" fmla="val 2598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27" name="Google Shape;266;p22">
            <a:extLst>
              <a:ext uri="{FF2B5EF4-FFF2-40B4-BE49-F238E27FC236}">
                <a16:creationId xmlns:a16="http://schemas.microsoft.com/office/drawing/2014/main" id="{E786F396-CC2C-4CED-A429-B963FE3E05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23248">
            <a:off x="5270627" y="4196648"/>
            <a:ext cx="513304" cy="51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FE031BA1-5C1F-42F1-8D76-BDB90F526B1D}"/>
              </a:ext>
            </a:extLst>
          </p:cNvPr>
          <p:cNvSpPr/>
          <p:nvPr/>
        </p:nvSpPr>
        <p:spPr>
          <a:xfrm>
            <a:off x="6147363" y="1200277"/>
            <a:ext cx="2626788" cy="393288"/>
          </a:xfrm>
          <a:prstGeom prst="roundRect">
            <a:avLst>
              <a:gd name="adj" fmla="val 11103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C24E751D-D72F-4217-AA82-5E02AA449005}"/>
              </a:ext>
            </a:extLst>
          </p:cNvPr>
          <p:cNvSpPr txBox="1"/>
          <p:nvPr/>
        </p:nvSpPr>
        <p:spPr>
          <a:xfrm>
            <a:off x="6140923" y="1163133"/>
            <a:ext cx="2728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クラウド</a:t>
            </a:r>
            <a:r>
              <a:rPr lang="ja-JP" altLang="en-US" sz="1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へア</a:t>
            </a:r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ーカイブ後</a:t>
            </a:r>
            <a:r>
              <a:rPr lang="ja-JP" altLang="en-US" sz="1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lang="en-US" altLang="ja-JP" sz="12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</a:t>
            </a:r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ータ移行</a:t>
            </a:r>
            <a:endParaRPr lang="zh-TW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2" name="矩形: 圓角 111">
            <a:extLst>
              <a:ext uri="{FF2B5EF4-FFF2-40B4-BE49-F238E27FC236}">
                <a16:creationId xmlns:a16="http://schemas.microsoft.com/office/drawing/2014/main" id="{F75C4425-04A3-45D8-8235-C1A1C32D73D5}"/>
              </a:ext>
            </a:extLst>
          </p:cNvPr>
          <p:cNvSpPr/>
          <p:nvPr/>
        </p:nvSpPr>
        <p:spPr>
          <a:xfrm>
            <a:off x="3312447" y="1200277"/>
            <a:ext cx="2478122" cy="393288"/>
          </a:xfrm>
          <a:prstGeom prst="roundRect">
            <a:avLst>
              <a:gd name="adj" fmla="val 11103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32CB64BC-7752-46E7-ABEE-FB0078FA6780}"/>
              </a:ext>
            </a:extLst>
          </p:cNvPr>
          <p:cNvSpPr txBox="1"/>
          <p:nvPr/>
        </p:nvSpPr>
        <p:spPr>
          <a:xfrm>
            <a:off x="3333274" y="1255466"/>
            <a:ext cx="24757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外部機器（</a:t>
            </a:r>
            <a:r>
              <a:rPr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USB</a:t>
            </a:r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）へのバックアップ</a:t>
            </a:r>
            <a:endParaRPr lang="zh-TW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F88CC4E2-0B21-45C5-8235-00B013B69229}"/>
              </a:ext>
            </a:extLst>
          </p:cNvPr>
          <p:cNvSpPr/>
          <p:nvPr/>
        </p:nvSpPr>
        <p:spPr>
          <a:xfrm>
            <a:off x="265600" y="1263273"/>
            <a:ext cx="2777301" cy="3653348"/>
          </a:xfrm>
          <a:prstGeom prst="roundRect">
            <a:avLst>
              <a:gd name="adj" fmla="val 2598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9B70CEA2-6FC1-4BC6-8DE6-D72F99D38CB0}"/>
              </a:ext>
            </a:extLst>
          </p:cNvPr>
          <p:cNvSpPr/>
          <p:nvPr/>
        </p:nvSpPr>
        <p:spPr>
          <a:xfrm>
            <a:off x="454983" y="1191806"/>
            <a:ext cx="2478122" cy="393288"/>
          </a:xfrm>
          <a:prstGeom prst="roundRect">
            <a:avLst>
              <a:gd name="adj" fmla="val 11103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9" name="Google Shape;249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ワ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ークフロ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ーの自動化が活躍するさ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まざまな状況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86" name="Google Shape;286;p22"/>
          <p:cNvSpPr txBox="1"/>
          <p:nvPr/>
        </p:nvSpPr>
        <p:spPr>
          <a:xfrm>
            <a:off x="369849" y="1567234"/>
            <a:ext cx="2685066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ローカル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でデ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タの重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複排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除が行われ、その後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でデータが同期されます。最後に、リモート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で自動的に復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元</a:t>
            </a:r>
            <a:endParaRPr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0" name="Google Shape;290;p22"/>
          <p:cNvSpPr txBox="1"/>
          <p:nvPr/>
        </p:nvSpPr>
        <p:spPr>
          <a:xfrm>
            <a:off x="3324461" y="1567234"/>
            <a:ext cx="2590902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データをリモート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にバックアップし、後でデータを外部デバイスにバックアップします</a:t>
            </a:r>
            <a:endParaRPr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1" name="Google Shape;291;p22"/>
          <p:cNvSpPr txBox="1"/>
          <p:nvPr/>
        </p:nvSpPr>
        <p:spPr>
          <a:xfrm>
            <a:off x="6272157" y="1567234"/>
            <a:ext cx="2466168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データはデータセンターに移行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れた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後、ク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ラウドサービスプロバイダー（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CSP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）にアーカイブされます</a:t>
            </a:r>
            <a:endParaRPr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9" name="Google Shape;142;p16">
            <a:extLst>
              <a:ext uri="{FF2B5EF4-FFF2-40B4-BE49-F238E27FC236}">
                <a16:creationId xmlns:a16="http://schemas.microsoft.com/office/drawing/2014/main" id="{502E8203-8DEA-4CC1-B3ED-C2FDF54A1664}"/>
              </a:ext>
            </a:extLst>
          </p:cNvPr>
          <p:cNvSpPr txBox="1"/>
          <p:nvPr/>
        </p:nvSpPr>
        <p:spPr>
          <a:xfrm>
            <a:off x="519655" y="3370208"/>
            <a:ext cx="1045638" cy="21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solidFill>
                  <a:srgbClr val="3030F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One-way sync</a:t>
            </a:r>
            <a:endParaRPr>
              <a:solidFill>
                <a:srgbClr val="3030F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F036C04E-CC96-467E-AA8D-7BFA686171F4}"/>
              </a:ext>
            </a:extLst>
          </p:cNvPr>
          <p:cNvGrpSpPr/>
          <p:nvPr/>
        </p:nvGrpSpPr>
        <p:grpSpPr>
          <a:xfrm>
            <a:off x="6891191" y="2223866"/>
            <a:ext cx="1203016" cy="772611"/>
            <a:chOff x="2908762" y="5361479"/>
            <a:chExt cx="1203016" cy="772611"/>
          </a:xfrm>
        </p:grpSpPr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9BDFA6E1-40DC-400A-B7AF-E64DA3E7E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908762" y="5361479"/>
              <a:ext cx="1203016" cy="772611"/>
            </a:xfrm>
            <a:prstGeom prst="rect">
              <a:avLst/>
            </a:prstGeom>
          </p:spPr>
        </p:pic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D7F28536-61C2-47B8-B4FB-91A1F728FD8C}"/>
                </a:ext>
              </a:extLst>
            </p:cNvPr>
            <p:cNvSpPr txBox="1"/>
            <p:nvPr/>
          </p:nvSpPr>
          <p:spPr>
            <a:xfrm>
              <a:off x="2969389" y="5684418"/>
              <a:ext cx="10895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b="1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CSP</a:t>
              </a:r>
              <a:endParaRPr lang="zh-TW" altLang="en-US" b="1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57F94B2B-7E91-497F-B69A-7289A53E5FA8}"/>
              </a:ext>
            </a:extLst>
          </p:cNvPr>
          <p:cNvSpPr txBox="1"/>
          <p:nvPr/>
        </p:nvSpPr>
        <p:spPr>
          <a:xfrm>
            <a:off x="405674" y="1240077"/>
            <a:ext cx="24757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ビッグデータの移行</a:t>
            </a:r>
            <a:endParaRPr lang="zh-TW" altLang="en-US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0" name="Google Shape;78;p15">
            <a:extLst>
              <a:ext uri="{FF2B5EF4-FFF2-40B4-BE49-F238E27FC236}">
                <a16:creationId xmlns:a16="http://schemas.microsoft.com/office/drawing/2014/main" id="{18E0810E-1235-4102-B2A7-C55690C6E8D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087" y="4033841"/>
            <a:ext cx="1182735" cy="79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9;p15">
            <a:extLst>
              <a:ext uri="{FF2B5EF4-FFF2-40B4-BE49-F238E27FC236}">
                <a16:creationId xmlns:a16="http://schemas.microsoft.com/office/drawing/2014/main" id="{9886355F-C477-4091-B4B3-BAE54A2B55B8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343587" y="4546284"/>
            <a:ext cx="324102" cy="3241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Google Shape;108;p16">
            <a:extLst>
              <a:ext uri="{FF2B5EF4-FFF2-40B4-BE49-F238E27FC236}">
                <a16:creationId xmlns:a16="http://schemas.microsoft.com/office/drawing/2014/main" id="{F363925E-7B3E-4994-B1DD-2E7CEDDF614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06863" y="3592282"/>
            <a:ext cx="688979" cy="688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110;p16">
            <a:extLst>
              <a:ext uri="{FF2B5EF4-FFF2-40B4-BE49-F238E27FC236}">
                <a16:creationId xmlns:a16="http://schemas.microsoft.com/office/drawing/2014/main" id="{E6051195-27D9-4502-8EAB-1E999E15CD33}"/>
              </a:ext>
            </a:extLst>
          </p:cNvPr>
          <p:cNvGrpSpPr/>
          <p:nvPr/>
        </p:nvGrpSpPr>
        <p:grpSpPr>
          <a:xfrm>
            <a:off x="2453422" y="3690017"/>
            <a:ext cx="573230" cy="557999"/>
            <a:chOff x="2484325" y="1902082"/>
            <a:chExt cx="549667" cy="535063"/>
          </a:xfrm>
        </p:grpSpPr>
        <p:pic>
          <p:nvPicPr>
            <p:cNvPr id="55" name="Google Shape;111;p16">
              <a:extLst>
                <a:ext uri="{FF2B5EF4-FFF2-40B4-BE49-F238E27FC236}">
                  <a16:creationId xmlns:a16="http://schemas.microsoft.com/office/drawing/2014/main" id="{3FAC1280-02CA-4D7D-A26D-21E236AF7CC2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484325" y="1902082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112;p16">
              <a:extLst>
                <a:ext uri="{FF2B5EF4-FFF2-40B4-BE49-F238E27FC236}">
                  <a16:creationId xmlns:a16="http://schemas.microsoft.com/office/drawing/2014/main" id="{6E5B7B8B-EFE7-4A49-97B3-069B77E6DDC8}"/>
                </a:ext>
              </a:extLst>
            </p:cNvPr>
            <p:cNvSpPr txBox="1"/>
            <p:nvPr/>
          </p:nvSpPr>
          <p:spPr>
            <a:xfrm>
              <a:off x="2505392" y="2069197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  <a:sym typeface="Calibri"/>
                </a:rPr>
                <a:t>.qdff</a:t>
              </a:r>
              <a:endParaRPr sz="11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endParaRPr>
            </a:p>
          </p:txBody>
        </p:sp>
      </p:grpSp>
      <p:cxnSp>
        <p:nvCxnSpPr>
          <p:cNvPr id="59" name="Google Shape;115;p16">
            <a:extLst>
              <a:ext uri="{FF2B5EF4-FFF2-40B4-BE49-F238E27FC236}">
                <a16:creationId xmlns:a16="http://schemas.microsoft.com/office/drawing/2014/main" id="{0386F28B-37D4-4457-80EF-97C0564A3A3C}"/>
              </a:ext>
            </a:extLst>
          </p:cNvPr>
          <p:cNvCxnSpPr>
            <a:cxnSpLocks/>
          </p:cNvCxnSpPr>
          <p:nvPr/>
        </p:nvCxnSpPr>
        <p:spPr>
          <a:xfrm>
            <a:off x="1793068" y="4085125"/>
            <a:ext cx="564756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" name="Google Shape;116;p16">
            <a:extLst>
              <a:ext uri="{FF2B5EF4-FFF2-40B4-BE49-F238E27FC236}">
                <a16:creationId xmlns:a16="http://schemas.microsoft.com/office/drawing/2014/main" id="{B8996BF4-93C8-4239-A761-07FDDE0FE0DE}"/>
              </a:ext>
            </a:extLst>
          </p:cNvPr>
          <p:cNvSpPr txBox="1"/>
          <p:nvPr/>
        </p:nvSpPr>
        <p:spPr>
          <a:xfrm>
            <a:off x="1704773" y="3583710"/>
            <a:ext cx="910740" cy="26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Deduplication and Compression</a:t>
            </a:r>
            <a:endParaRPr lang="zh-TW" altLang="en-US" sz="800"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  <a:sym typeface="Calibri"/>
            </a:endParaRPr>
          </a:p>
        </p:txBody>
      </p:sp>
      <p:pic>
        <p:nvPicPr>
          <p:cNvPr id="75" name="圖片 74">
            <a:extLst>
              <a:ext uri="{FF2B5EF4-FFF2-40B4-BE49-F238E27FC236}">
                <a16:creationId xmlns:a16="http://schemas.microsoft.com/office/drawing/2014/main" id="{80505486-4AFA-4BA0-B993-4BF2A8B2A9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91" y="2949839"/>
            <a:ext cx="1691161" cy="384660"/>
          </a:xfrm>
          <a:prstGeom prst="rect">
            <a:avLst/>
          </a:prstGeom>
        </p:spPr>
      </p:pic>
      <p:pic>
        <p:nvPicPr>
          <p:cNvPr id="104" name="Google Shape;79;p15">
            <a:extLst>
              <a:ext uri="{FF2B5EF4-FFF2-40B4-BE49-F238E27FC236}">
                <a16:creationId xmlns:a16="http://schemas.microsoft.com/office/drawing/2014/main" id="{8F319A14-CD25-43C2-8027-05A16506057C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343587" y="3141924"/>
            <a:ext cx="324102" cy="3241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5" name="Google Shape;110;p16">
            <a:extLst>
              <a:ext uri="{FF2B5EF4-FFF2-40B4-BE49-F238E27FC236}">
                <a16:creationId xmlns:a16="http://schemas.microsoft.com/office/drawing/2014/main" id="{DC2C2A25-1E8B-43AC-9028-EFFD8B019046}"/>
              </a:ext>
            </a:extLst>
          </p:cNvPr>
          <p:cNvGrpSpPr/>
          <p:nvPr/>
        </p:nvGrpSpPr>
        <p:grpSpPr>
          <a:xfrm>
            <a:off x="1340207" y="2526345"/>
            <a:ext cx="573230" cy="557999"/>
            <a:chOff x="2484325" y="2694124"/>
            <a:chExt cx="549667" cy="535063"/>
          </a:xfrm>
        </p:grpSpPr>
        <p:pic>
          <p:nvPicPr>
            <p:cNvPr id="106" name="Google Shape;111;p16">
              <a:extLst>
                <a:ext uri="{FF2B5EF4-FFF2-40B4-BE49-F238E27FC236}">
                  <a16:creationId xmlns:a16="http://schemas.microsoft.com/office/drawing/2014/main" id="{0063EE07-8856-46FC-B8B8-51F69271A75F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484325" y="2694124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12;p16">
              <a:extLst>
                <a:ext uri="{FF2B5EF4-FFF2-40B4-BE49-F238E27FC236}">
                  <a16:creationId xmlns:a16="http://schemas.microsoft.com/office/drawing/2014/main" id="{4410AB05-240A-44F8-825F-2230E9C94AF8}"/>
                </a:ext>
              </a:extLst>
            </p:cNvPr>
            <p:cNvSpPr txBox="1"/>
            <p:nvPr/>
          </p:nvSpPr>
          <p:spPr>
            <a:xfrm>
              <a:off x="2505392" y="2861239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  <a:sym typeface="Calibri"/>
                </a:rPr>
                <a:t>.qdff</a:t>
              </a:r>
              <a:endParaRPr sz="11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endParaRPr>
            </a:p>
          </p:txBody>
        </p:sp>
      </p:grpSp>
      <p:cxnSp>
        <p:nvCxnSpPr>
          <p:cNvPr id="108" name="Google Shape;115;p16">
            <a:extLst>
              <a:ext uri="{FF2B5EF4-FFF2-40B4-BE49-F238E27FC236}">
                <a16:creationId xmlns:a16="http://schemas.microsoft.com/office/drawing/2014/main" id="{18641F58-EAD0-4CDF-9480-93845DDDEB26}"/>
              </a:ext>
            </a:extLst>
          </p:cNvPr>
          <p:cNvCxnSpPr>
            <a:cxnSpLocks/>
          </p:cNvCxnSpPr>
          <p:nvPr/>
        </p:nvCxnSpPr>
        <p:spPr>
          <a:xfrm>
            <a:off x="1802872" y="2970260"/>
            <a:ext cx="564756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9" name="Google Shape;116;p16">
            <a:extLst>
              <a:ext uri="{FF2B5EF4-FFF2-40B4-BE49-F238E27FC236}">
                <a16:creationId xmlns:a16="http://schemas.microsoft.com/office/drawing/2014/main" id="{25BF7897-ECC1-4A6F-A2D8-4115098EDABE}"/>
              </a:ext>
            </a:extLst>
          </p:cNvPr>
          <p:cNvSpPr txBox="1"/>
          <p:nvPr/>
        </p:nvSpPr>
        <p:spPr>
          <a:xfrm>
            <a:off x="1772255" y="2689234"/>
            <a:ext cx="910740" cy="26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5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Restore</a:t>
            </a:r>
            <a:endParaRPr lang="zh-TW" altLang="en-US" sz="1050"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  <a:sym typeface="Calibri"/>
            </a:endParaRPr>
          </a:p>
        </p:txBody>
      </p:sp>
      <p:pic>
        <p:nvPicPr>
          <p:cNvPr id="110" name="Google Shape;108;p16">
            <a:extLst>
              <a:ext uri="{FF2B5EF4-FFF2-40B4-BE49-F238E27FC236}">
                <a16:creationId xmlns:a16="http://schemas.microsoft.com/office/drawing/2014/main" id="{117E968D-C0FE-4F03-9616-C320291C2D4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46530" y="2456986"/>
            <a:ext cx="688979" cy="688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42;p16">
            <a:extLst>
              <a:ext uri="{FF2B5EF4-FFF2-40B4-BE49-F238E27FC236}">
                <a16:creationId xmlns:a16="http://schemas.microsoft.com/office/drawing/2014/main" id="{547D4455-EA97-4062-BF0B-7B7735DEFD37}"/>
              </a:ext>
            </a:extLst>
          </p:cNvPr>
          <p:cNvSpPr txBox="1"/>
          <p:nvPr/>
        </p:nvSpPr>
        <p:spPr>
          <a:xfrm>
            <a:off x="3034115" y="3262211"/>
            <a:ext cx="1045638" cy="21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>
                <a:solidFill>
                  <a:srgbClr val="3030F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Backup/Sync</a:t>
            </a:r>
            <a:endParaRPr sz="900">
              <a:solidFill>
                <a:srgbClr val="3030F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0" name="箭號: 向右 119">
            <a:extLst>
              <a:ext uri="{FF2B5EF4-FFF2-40B4-BE49-F238E27FC236}">
                <a16:creationId xmlns:a16="http://schemas.microsoft.com/office/drawing/2014/main" id="{85E1A30C-9A4C-4DB0-81DB-0D9975FFBB44}"/>
              </a:ext>
            </a:extLst>
          </p:cNvPr>
          <p:cNvSpPr/>
          <p:nvPr/>
        </p:nvSpPr>
        <p:spPr>
          <a:xfrm>
            <a:off x="4600662" y="4330349"/>
            <a:ext cx="632203" cy="251013"/>
          </a:xfrm>
          <a:prstGeom prst="rightArrow">
            <a:avLst>
              <a:gd name="adj1" fmla="val 50000"/>
              <a:gd name="adj2" fmla="val 5569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22" name="Google Shape;265;p22">
            <a:extLst>
              <a:ext uri="{FF2B5EF4-FFF2-40B4-BE49-F238E27FC236}">
                <a16:creationId xmlns:a16="http://schemas.microsoft.com/office/drawing/2014/main" id="{393D65DF-A977-484D-8402-0E1FA7831660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21268" y="3722196"/>
            <a:ext cx="1516971" cy="941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79;p15">
            <a:extLst>
              <a:ext uri="{FF2B5EF4-FFF2-40B4-BE49-F238E27FC236}">
                <a16:creationId xmlns:a16="http://schemas.microsoft.com/office/drawing/2014/main" id="{D5E04B4C-B5B0-4C03-BA0A-C5A8065DEFC6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3416543" y="4332139"/>
            <a:ext cx="324102" cy="3241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6" name="Google Shape;108;p16">
            <a:extLst>
              <a:ext uri="{FF2B5EF4-FFF2-40B4-BE49-F238E27FC236}">
                <a16:creationId xmlns:a16="http://schemas.microsoft.com/office/drawing/2014/main" id="{7B8AEFF0-3CC9-40CE-BDA5-BD90F331412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63054" y="3399946"/>
            <a:ext cx="582881" cy="58288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箭號: 向右 49">
            <a:extLst>
              <a:ext uri="{FF2B5EF4-FFF2-40B4-BE49-F238E27FC236}">
                <a16:creationId xmlns:a16="http://schemas.microsoft.com/office/drawing/2014/main" id="{0D27C3B4-1F56-4517-B192-2DDB216F1A9D}"/>
              </a:ext>
            </a:extLst>
          </p:cNvPr>
          <p:cNvSpPr/>
          <p:nvPr/>
        </p:nvSpPr>
        <p:spPr>
          <a:xfrm rot="16200000">
            <a:off x="1346628" y="3326416"/>
            <a:ext cx="455300" cy="244368"/>
          </a:xfrm>
          <a:prstGeom prst="rightArrow">
            <a:avLst>
              <a:gd name="adj1" fmla="val 50000"/>
              <a:gd name="adj2" fmla="val 670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5" name="箭號: 向右 124">
            <a:extLst>
              <a:ext uri="{FF2B5EF4-FFF2-40B4-BE49-F238E27FC236}">
                <a16:creationId xmlns:a16="http://schemas.microsoft.com/office/drawing/2014/main" id="{146AD246-7587-421C-9F23-C595E41C17E1}"/>
              </a:ext>
            </a:extLst>
          </p:cNvPr>
          <p:cNvSpPr/>
          <p:nvPr/>
        </p:nvSpPr>
        <p:spPr>
          <a:xfrm rot="16200000" flipH="1">
            <a:off x="3747631" y="3388497"/>
            <a:ext cx="530731" cy="224433"/>
          </a:xfrm>
          <a:prstGeom prst="rightArrow">
            <a:avLst>
              <a:gd name="adj1" fmla="val 50000"/>
              <a:gd name="adj2" fmla="val 5569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18" name="Google Shape;78;p15">
            <a:extLst>
              <a:ext uri="{FF2B5EF4-FFF2-40B4-BE49-F238E27FC236}">
                <a16:creationId xmlns:a16="http://schemas.microsoft.com/office/drawing/2014/main" id="{80DA489F-A78B-41AA-A670-D2AEBF4D616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0546" y="2462626"/>
            <a:ext cx="1182735" cy="79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79;p15">
            <a:extLst>
              <a:ext uri="{FF2B5EF4-FFF2-40B4-BE49-F238E27FC236}">
                <a16:creationId xmlns:a16="http://schemas.microsoft.com/office/drawing/2014/main" id="{94A78338-D326-400E-B23F-5A50E302615F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3376671" y="2938110"/>
            <a:ext cx="324102" cy="3241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1" name="Google Shape;108;p16">
            <a:extLst>
              <a:ext uri="{FF2B5EF4-FFF2-40B4-BE49-F238E27FC236}">
                <a16:creationId xmlns:a16="http://schemas.microsoft.com/office/drawing/2014/main" id="{05F241FD-FE45-4600-9FB7-3778794059E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3890" y="2207846"/>
            <a:ext cx="582881" cy="58288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箭號: 向右 154">
            <a:extLst>
              <a:ext uri="{FF2B5EF4-FFF2-40B4-BE49-F238E27FC236}">
                <a16:creationId xmlns:a16="http://schemas.microsoft.com/office/drawing/2014/main" id="{72A9C9EB-B9D6-4D73-B187-891D7F90CDBC}"/>
              </a:ext>
            </a:extLst>
          </p:cNvPr>
          <p:cNvSpPr/>
          <p:nvPr/>
        </p:nvSpPr>
        <p:spPr>
          <a:xfrm rot="16200000">
            <a:off x="7239308" y="2959455"/>
            <a:ext cx="483262" cy="244368"/>
          </a:xfrm>
          <a:prstGeom prst="rightArrow">
            <a:avLst>
              <a:gd name="adj1" fmla="val 50000"/>
              <a:gd name="adj2" fmla="val 5569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48" name="圖片 147">
            <a:extLst>
              <a:ext uri="{FF2B5EF4-FFF2-40B4-BE49-F238E27FC236}">
                <a16:creationId xmlns:a16="http://schemas.microsoft.com/office/drawing/2014/main" id="{D55550D8-AC2C-47F4-8687-027334CF7B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384" y="3287297"/>
            <a:ext cx="1691161" cy="384660"/>
          </a:xfrm>
          <a:prstGeom prst="rect">
            <a:avLst/>
          </a:prstGeom>
        </p:spPr>
      </p:pic>
      <p:pic>
        <p:nvPicPr>
          <p:cNvPr id="149" name="Google Shape;79;p15">
            <a:extLst>
              <a:ext uri="{FF2B5EF4-FFF2-40B4-BE49-F238E27FC236}">
                <a16:creationId xmlns:a16="http://schemas.microsoft.com/office/drawing/2014/main" id="{7DE5B97C-FB0C-4885-9FBE-12831CE1A1F4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6601180" y="3479382"/>
            <a:ext cx="324102" cy="3241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1" name="箭號: 向右 140">
            <a:extLst>
              <a:ext uri="{FF2B5EF4-FFF2-40B4-BE49-F238E27FC236}">
                <a16:creationId xmlns:a16="http://schemas.microsoft.com/office/drawing/2014/main" id="{3B615F12-2EA8-4028-B094-E22CFC256835}"/>
              </a:ext>
            </a:extLst>
          </p:cNvPr>
          <p:cNvSpPr/>
          <p:nvPr/>
        </p:nvSpPr>
        <p:spPr>
          <a:xfrm rot="16200000">
            <a:off x="7221922" y="3792999"/>
            <a:ext cx="526956" cy="244368"/>
          </a:xfrm>
          <a:prstGeom prst="rightArrow">
            <a:avLst>
              <a:gd name="adj1" fmla="val 50000"/>
              <a:gd name="adj2" fmla="val 5569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43" name="Google Shape;78;p15">
            <a:extLst>
              <a:ext uri="{FF2B5EF4-FFF2-40B4-BE49-F238E27FC236}">
                <a16:creationId xmlns:a16="http://schemas.microsoft.com/office/drawing/2014/main" id="{70377235-C170-4845-842A-1AA892D49B8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6270" y="4049364"/>
            <a:ext cx="1182735" cy="79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79;p15">
            <a:extLst>
              <a:ext uri="{FF2B5EF4-FFF2-40B4-BE49-F238E27FC236}">
                <a16:creationId xmlns:a16="http://schemas.microsoft.com/office/drawing/2014/main" id="{0BFFFA86-E8CF-405D-AF16-621DDE889CD6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6852395" y="4524847"/>
            <a:ext cx="324102" cy="3241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5" name="Google Shape;108;p16">
            <a:extLst>
              <a:ext uri="{FF2B5EF4-FFF2-40B4-BE49-F238E27FC236}">
                <a16:creationId xmlns:a16="http://schemas.microsoft.com/office/drawing/2014/main" id="{F8603D98-15E0-4969-8FB1-35DA35B3713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9614" y="3794583"/>
            <a:ext cx="582881" cy="58288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A0FDCE7B-B019-4338-90FD-217A6B9D705F}"/>
              </a:ext>
            </a:extLst>
          </p:cNvPr>
          <p:cNvSpPr/>
          <p:nvPr/>
        </p:nvSpPr>
        <p:spPr>
          <a:xfrm>
            <a:off x="4483711" y="4365337"/>
            <a:ext cx="173753" cy="223279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7" name="Google Shape;142;p16">
            <a:extLst>
              <a:ext uri="{FF2B5EF4-FFF2-40B4-BE49-F238E27FC236}">
                <a16:creationId xmlns:a16="http://schemas.microsoft.com/office/drawing/2014/main" id="{2917DC78-8AF7-D449-835E-62927075A87A}"/>
              </a:ext>
            </a:extLst>
          </p:cNvPr>
          <p:cNvSpPr txBox="1"/>
          <p:nvPr/>
        </p:nvSpPr>
        <p:spPr>
          <a:xfrm>
            <a:off x="4497216" y="4085125"/>
            <a:ext cx="1045638" cy="21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>
                <a:solidFill>
                  <a:srgbClr val="3030F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Backup/Sync</a:t>
            </a:r>
            <a:endParaRPr sz="900">
              <a:solidFill>
                <a:srgbClr val="3030F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8" name="Google Shape;142;p16">
            <a:extLst>
              <a:ext uri="{FF2B5EF4-FFF2-40B4-BE49-F238E27FC236}">
                <a16:creationId xmlns:a16="http://schemas.microsoft.com/office/drawing/2014/main" id="{4D980B98-1502-C748-ABC0-A68A19F524E3}"/>
              </a:ext>
            </a:extLst>
          </p:cNvPr>
          <p:cNvSpPr txBox="1"/>
          <p:nvPr/>
        </p:nvSpPr>
        <p:spPr>
          <a:xfrm>
            <a:off x="6463435" y="2983978"/>
            <a:ext cx="1045638" cy="21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>
                <a:solidFill>
                  <a:srgbClr val="3030F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Backup/Sync</a:t>
            </a:r>
            <a:endParaRPr sz="900">
              <a:solidFill>
                <a:srgbClr val="3030F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1" name="Google Shape;142;p16">
            <a:extLst>
              <a:ext uri="{FF2B5EF4-FFF2-40B4-BE49-F238E27FC236}">
                <a16:creationId xmlns:a16="http://schemas.microsoft.com/office/drawing/2014/main" id="{B1831729-78C4-3045-BEA2-EBC43B2F5368}"/>
              </a:ext>
            </a:extLst>
          </p:cNvPr>
          <p:cNvSpPr txBox="1"/>
          <p:nvPr/>
        </p:nvSpPr>
        <p:spPr>
          <a:xfrm>
            <a:off x="6491627" y="3788192"/>
            <a:ext cx="1045638" cy="21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>
                <a:solidFill>
                  <a:srgbClr val="3030F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Backup/Sync</a:t>
            </a:r>
            <a:endParaRPr sz="900">
              <a:solidFill>
                <a:srgbClr val="3030F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5262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7E6266D4-BEE4-4229-A922-0BE5D5317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3" y="2119426"/>
            <a:ext cx="5481083" cy="2759561"/>
          </a:xfrm>
          <a:prstGeom prst="rect">
            <a:avLst/>
          </a:prstGeom>
        </p:spPr>
      </p:pic>
      <p:sp>
        <p:nvSpPr>
          <p:cNvPr id="299" name="Google Shape;299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ジョブの実行中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実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行ステータスとファイルステータ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スを確認可能</a:t>
            </a:r>
            <a:endParaRPr lang="zh-TW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DB301A3-C930-4E84-9825-8A5A414DD539}"/>
              </a:ext>
            </a:extLst>
          </p:cNvPr>
          <p:cNvSpPr/>
          <p:nvPr/>
        </p:nvSpPr>
        <p:spPr>
          <a:xfrm>
            <a:off x="2716305" y="2965077"/>
            <a:ext cx="693705" cy="15067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7030A0"/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梯形 6">
            <a:extLst>
              <a:ext uri="{FF2B5EF4-FFF2-40B4-BE49-F238E27FC236}">
                <a16:creationId xmlns:a16="http://schemas.microsoft.com/office/drawing/2014/main" id="{C1078FE2-89B5-4FCB-A2B4-76375B0117ED}"/>
              </a:ext>
            </a:extLst>
          </p:cNvPr>
          <p:cNvSpPr/>
          <p:nvPr/>
        </p:nvSpPr>
        <p:spPr>
          <a:xfrm rot="16200000">
            <a:off x="2545123" y="2566025"/>
            <a:ext cx="2880348" cy="1099449"/>
          </a:xfrm>
          <a:prstGeom prst="trapezoid">
            <a:avLst>
              <a:gd name="adj" fmla="val 116925"/>
            </a:avLst>
          </a:prstGeom>
          <a:gradFill>
            <a:gsLst>
              <a:gs pos="0">
                <a:srgbClr val="7030A0">
                  <a:alpha val="20000"/>
                </a:srgbClr>
              </a:gs>
              <a:gs pos="100000">
                <a:schemeClr val="accent5">
                  <a:lumMod val="30000"/>
                  <a:lumOff val="7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C579B848-D0D0-43DB-AA16-FD4DF0B2D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900000">
            <a:off x="3378948" y="2965442"/>
            <a:ext cx="384592" cy="512790"/>
          </a:xfrm>
          <a:prstGeom prst="rect">
            <a:avLst/>
          </a:prstGeom>
        </p:spPr>
      </p:pic>
      <p:pic>
        <p:nvPicPr>
          <p:cNvPr id="5" name="圖片 8" descr="一張含有 桌 的圖片&#10;&#10;自動產生的描述">
            <a:extLst>
              <a:ext uri="{FF2B5EF4-FFF2-40B4-BE49-F238E27FC236}">
                <a16:creationId xmlns:a16="http://schemas.microsoft.com/office/drawing/2014/main" id="{C14ABD59-BB0F-4198-AD27-4F06C4E9A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470" y="1220812"/>
            <a:ext cx="3733356" cy="25166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圖片 10" descr="一張含有 桌 的圖片&#10;&#10;自動產生的描述">
            <a:extLst>
              <a:ext uri="{FF2B5EF4-FFF2-40B4-BE49-F238E27FC236}">
                <a16:creationId xmlns:a16="http://schemas.microsoft.com/office/drawing/2014/main" id="{69FE9C4D-4D85-4A60-9FBA-3B05D92EB3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470" y="2928005"/>
            <a:ext cx="3733356" cy="18800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ジョ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ブ終了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後に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、バ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ックアップタスクレポー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トが確認可能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10" name="Google Shape;3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36" y="1860936"/>
            <a:ext cx="3958814" cy="22576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78D4857-046C-46F9-97D5-65AEAC6506CA}"/>
              </a:ext>
            </a:extLst>
          </p:cNvPr>
          <p:cNvSpPr/>
          <p:nvPr/>
        </p:nvSpPr>
        <p:spPr>
          <a:xfrm>
            <a:off x="3501535" y="2739136"/>
            <a:ext cx="211033" cy="15473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7030A0"/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梯形 3">
            <a:extLst>
              <a:ext uri="{FF2B5EF4-FFF2-40B4-BE49-F238E27FC236}">
                <a16:creationId xmlns:a16="http://schemas.microsoft.com/office/drawing/2014/main" id="{C3C74B06-A128-45F4-9213-1CCDFE4E60AB}"/>
              </a:ext>
            </a:extLst>
          </p:cNvPr>
          <p:cNvSpPr/>
          <p:nvPr/>
        </p:nvSpPr>
        <p:spPr>
          <a:xfrm rot="16200000">
            <a:off x="2615719" y="2557883"/>
            <a:ext cx="2880348" cy="662421"/>
          </a:xfrm>
          <a:prstGeom prst="trapezoid">
            <a:avLst>
              <a:gd name="adj" fmla="val 196891"/>
            </a:avLst>
          </a:prstGeom>
          <a:gradFill>
            <a:gsLst>
              <a:gs pos="0">
                <a:srgbClr val="7030A0">
                  <a:alpha val="20000"/>
                </a:srgbClr>
              </a:gs>
              <a:gs pos="100000">
                <a:schemeClr val="accent5">
                  <a:lumMod val="30000"/>
                  <a:lumOff val="7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02D07C6A-C3FD-4E25-BBEA-FDBD0F9AE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900000">
            <a:off x="3688231" y="2765614"/>
            <a:ext cx="384592" cy="512790"/>
          </a:xfrm>
          <a:prstGeom prst="rect">
            <a:avLst/>
          </a:prstGeom>
        </p:spPr>
      </p:pic>
      <p:pic>
        <p:nvPicPr>
          <p:cNvPr id="311" name="Google Shape;31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9229" y="1421763"/>
            <a:ext cx="4675621" cy="294422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4"/>
          <p:cNvSpPr/>
          <p:nvPr/>
        </p:nvSpPr>
        <p:spPr>
          <a:xfrm>
            <a:off x="4538280" y="2091700"/>
            <a:ext cx="3911485" cy="1687088"/>
          </a:xfrm>
          <a:prstGeom prst="rect">
            <a:avLst/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5F02159E-5045-4670-99B2-B345C53F4CBD}"/>
              </a:ext>
            </a:extLst>
          </p:cNvPr>
          <p:cNvGrpSpPr/>
          <p:nvPr/>
        </p:nvGrpSpPr>
        <p:grpSpPr>
          <a:xfrm>
            <a:off x="1662041" y="3615646"/>
            <a:ext cx="2508109" cy="949627"/>
            <a:chOff x="3199304" y="1750178"/>
            <a:chExt cx="2278621" cy="401655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3AD46643-4D12-4116-B1EE-3EF82B7039AC}"/>
                </a:ext>
              </a:extLst>
            </p:cNvPr>
            <p:cNvSpPr/>
            <p:nvPr/>
          </p:nvSpPr>
          <p:spPr>
            <a:xfrm>
              <a:off x="3199304" y="1750178"/>
              <a:ext cx="2278621" cy="401655"/>
            </a:xfrm>
            <a:prstGeom prst="roundRect">
              <a:avLst>
                <a:gd name="adj" fmla="val 8254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717EABD2-4D26-41DA-A7E9-BD30B36F3578}"/>
                </a:ext>
              </a:extLst>
            </p:cNvPr>
            <p:cNvSpPr/>
            <p:nvPr/>
          </p:nvSpPr>
          <p:spPr>
            <a:xfrm>
              <a:off x="3242072" y="1769372"/>
              <a:ext cx="2191306" cy="365438"/>
            </a:xfrm>
            <a:prstGeom prst="roundRect">
              <a:avLst>
                <a:gd name="adj" fmla="val 5649"/>
              </a:avLst>
            </a:pr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6" name="Google Shape;310;p24">
            <a:extLst>
              <a:ext uri="{FF2B5EF4-FFF2-40B4-BE49-F238E27FC236}">
                <a16:creationId xmlns:a16="http://schemas.microsoft.com/office/drawing/2014/main" id="{55D414DE-D99A-4620-9EA4-D8CBB1981C5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36" y="1280576"/>
            <a:ext cx="3958814" cy="225765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各ファイルには転送レコードがありま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ァイル転送が異常な場合は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詳細情報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あります</a:t>
            </a:r>
            <a:endParaRPr lang="zh-TW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梯形 9">
            <a:extLst>
              <a:ext uri="{FF2B5EF4-FFF2-40B4-BE49-F238E27FC236}">
                <a16:creationId xmlns:a16="http://schemas.microsoft.com/office/drawing/2014/main" id="{9698FB26-0D80-43E7-B6AA-F689E59018BA}"/>
              </a:ext>
            </a:extLst>
          </p:cNvPr>
          <p:cNvSpPr/>
          <p:nvPr/>
        </p:nvSpPr>
        <p:spPr>
          <a:xfrm rot="16200000">
            <a:off x="2935559" y="1854222"/>
            <a:ext cx="2705040" cy="908568"/>
          </a:xfrm>
          <a:prstGeom prst="trapezoid">
            <a:avLst>
              <a:gd name="adj" fmla="val 132875"/>
            </a:avLst>
          </a:prstGeom>
          <a:gradFill>
            <a:gsLst>
              <a:gs pos="0">
                <a:srgbClr val="7030A0">
                  <a:alpha val="20000"/>
                </a:srgbClr>
              </a:gs>
              <a:gs pos="100000">
                <a:schemeClr val="accent5">
                  <a:lumMod val="30000"/>
                  <a:lumOff val="7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23" name="Google Shape;323;p25"/>
          <p:cNvPicPr preferRelativeResize="0"/>
          <p:nvPr/>
        </p:nvPicPr>
        <p:blipFill rotWithShape="1">
          <a:blip r:embed="rId4">
            <a:alphaModFix/>
          </a:blip>
          <a:srcRect r="2931" b="5873"/>
          <a:stretch/>
        </p:blipFill>
        <p:spPr>
          <a:xfrm>
            <a:off x="4575180" y="889891"/>
            <a:ext cx="2915755" cy="190906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4" name="Google Shape;324;p25"/>
          <p:cNvPicPr preferRelativeResize="0"/>
          <p:nvPr/>
        </p:nvPicPr>
        <p:blipFill rotWithShape="1">
          <a:blip r:embed="rId5">
            <a:alphaModFix/>
          </a:blip>
          <a:srcRect r="2931" b="3234"/>
          <a:stretch/>
        </p:blipFill>
        <p:spPr>
          <a:xfrm>
            <a:off x="4575181" y="2846452"/>
            <a:ext cx="2915754" cy="214329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C7F4019-ED13-4001-97EF-CFD595D9DEBF}"/>
              </a:ext>
            </a:extLst>
          </p:cNvPr>
          <p:cNvSpPr txBox="1"/>
          <p:nvPr/>
        </p:nvSpPr>
        <p:spPr>
          <a:xfrm>
            <a:off x="1640739" y="3698044"/>
            <a:ext cx="2480377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107950">
              <a:buClrTx/>
              <a:buFont typeface="Arial" panose="020B0604020202020204" pitchFamily="34" charset="0"/>
              <a:buChar char="•"/>
            </a:pPr>
            <a:r>
              <a:rPr lang="ja-JP" altLang="en-US" sz="900" b="1" u="sng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</a:t>
            </a:r>
            <a:r>
              <a:rPr lang="ja-JP" altLang="en-US" sz="900" b="1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ィルタされたファイル：ユーザーが設定したフィルタを使用してファイルの数を計</a:t>
            </a:r>
            <a:r>
              <a:rPr lang="ja-JP" altLang="en-US" sz="900" b="1" u="sng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算。</a:t>
            </a:r>
            <a:endParaRPr lang="ja-JP" altLang="en-US" sz="900" b="1" u="sng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28600" indent="-107950">
              <a:buClrTx/>
              <a:buFont typeface="Arial" panose="020B0604020202020204" pitchFamily="34" charset="0"/>
              <a:buChar char="•"/>
            </a:pPr>
            <a:r>
              <a:rPr lang="ja-JP" altLang="en-US" sz="900" b="1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スキップされたファイル：いくつかのエラーのためにシステムがアップロードをスキップしたファイルの数を計</a:t>
            </a:r>
            <a:r>
              <a:rPr lang="ja-JP" altLang="en-US" sz="900" b="1" u="sng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算。</a:t>
            </a:r>
            <a:endParaRPr lang="zh-TW" sz="105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25F47E-61A0-4F38-9D23-65E3D5CC61F1}"/>
              </a:ext>
            </a:extLst>
          </p:cNvPr>
          <p:cNvSpPr/>
          <p:nvPr/>
        </p:nvSpPr>
        <p:spPr>
          <a:xfrm>
            <a:off x="6762175" y="1141006"/>
            <a:ext cx="728760" cy="576856"/>
          </a:xfrm>
          <a:prstGeom prst="rect">
            <a:avLst/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168BED6-B933-42E7-801F-C9C827445A8F}"/>
              </a:ext>
            </a:extLst>
          </p:cNvPr>
          <p:cNvSpPr/>
          <p:nvPr/>
        </p:nvSpPr>
        <p:spPr>
          <a:xfrm>
            <a:off x="4609081" y="2882087"/>
            <a:ext cx="1568302" cy="159489"/>
          </a:xfrm>
          <a:prstGeom prst="rect">
            <a:avLst/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5CE94702-DEC4-41D9-8169-849F34128F2D}"/>
              </a:ext>
            </a:extLst>
          </p:cNvPr>
          <p:cNvCxnSpPr>
            <a:cxnSpLocks/>
          </p:cNvCxnSpPr>
          <p:nvPr/>
        </p:nvCxnSpPr>
        <p:spPr>
          <a:xfrm flipH="1">
            <a:off x="4121118" y="3041576"/>
            <a:ext cx="687305" cy="587980"/>
          </a:xfrm>
          <a:prstGeom prst="straightConnector1">
            <a:avLst/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med" len="med"/>
          </a:ln>
        </p:spPr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1DA8A61C-F2D8-440B-AFD1-2D55AFE95860}"/>
              </a:ext>
            </a:extLst>
          </p:cNvPr>
          <p:cNvSpPr/>
          <p:nvPr/>
        </p:nvSpPr>
        <p:spPr>
          <a:xfrm>
            <a:off x="3622762" y="2150117"/>
            <a:ext cx="211033" cy="15473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7030A0"/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15B24C7C-2A51-426A-B957-74FCF14A06EA}"/>
              </a:ext>
            </a:extLst>
          </p:cNvPr>
          <p:cNvGrpSpPr/>
          <p:nvPr/>
        </p:nvGrpSpPr>
        <p:grpSpPr>
          <a:xfrm>
            <a:off x="7704392" y="1612627"/>
            <a:ext cx="1337944" cy="959123"/>
            <a:chOff x="3199304" y="1750178"/>
            <a:chExt cx="2278621" cy="401655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63DA2D0A-1186-4FC1-8EE2-FAEB2E1BAC4E}"/>
                </a:ext>
              </a:extLst>
            </p:cNvPr>
            <p:cNvSpPr/>
            <p:nvPr/>
          </p:nvSpPr>
          <p:spPr>
            <a:xfrm>
              <a:off x="3199304" y="1750178"/>
              <a:ext cx="2278621" cy="401655"/>
            </a:xfrm>
            <a:prstGeom prst="roundRect">
              <a:avLst>
                <a:gd name="adj" fmla="val 8254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A05BF61B-4376-43D6-BB67-89FB68DA8634}"/>
                </a:ext>
              </a:extLst>
            </p:cNvPr>
            <p:cNvSpPr/>
            <p:nvPr/>
          </p:nvSpPr>
          <p:spPr>
            <a:xfrm>
              <a:off x="3304733" y="1775426"/>
              <a:ext cx="2072920" cy="354528"/>
            </a:xfrm>
            <a:prstGeom prst="roundRect">
              <a:avLst>
                <a:gd name="adj" fmla="val 5445"/>
              </a:avLst>
            </a:pr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C3438CDC-6183-4AF1-B7AF-F5077FD0C3B8}"/>
              </a:ext>
            </a:extLst>
          </p:cNvPr>
          <p:cNvSpPr txBox="1"/>
          <p:nvPr/>
        </p:nvSpPr>
        <p:spPr>
          <a:xfrm>
            <a:off x="7766297" y="1717862"/>
            <a:ext cx="1252091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900" b="1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注：ファイルがアップロードまたはダウンロードされたが不完全な場合は</a:t>
            </a:r>
            <a:r>
              <a:rPr lang="ja-JP" altLang="en-US" sz="900" b="1" u="sng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、理由が表示されます。</a:t>
            </a:r>
            <a:endParaRPr lang="en-US" altLang="zh-TW" sz="10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5481D2E-EB1A-4590-86AB-116C5A9BA1FB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490935" y="1429434"/>
            <a:ext cx="252640" cy="217007"/>
          </a:xfrm>
          <a:prstGeom prst="straightConnector1">
            <a:avLst/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med" len="med"/>
          </a:ln>
        </p:spPr>
      </p:cxnSp>
      <p:pic>
        <p:nvPicPr>
          <p:cNvPr id="11" name="圖形 10">
            <a:extLst>
              <a:ext uri="{FF2B5EF4-FFF2-40B4-BE49-F238E27FC236}">
                <a16:creationId xmlns:a16="http://schemas.microsoft.com/office/drawing/2014/main" id="{C591AD01-17FC-412D-9574-C711F78FC4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900000">
            <a:off x="3747738" y="2198205"/>
            <a:ext cx="384592" cy="5127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10;p24" descr="一張含有 桌 的圖片&#10;&#10;自動產生的描述">
            <a:extLst>
              <a:ext uri="{FF2B5EF4-FFF2-40B4-BE49-F238E27FC236}">
                <a16:creationId xmlns:a16="http://schemas.microsoft.com/office/drawing/2014/main" id="{1795ACE3-8F06-464E-A968-7F2CA971D7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289" y="2126516"/>
            <a:ext cx="3958814" cy="22576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54A59AC-234B-45E1-9E42-739A87250B49}"/>
              </a:ext>
            </a:extLst>
          </p:cNvPr>
          <p:cNvSpPr/>
          <p:nvPr/>
        </p:nvSpPr>
        <p:spPr>
          <a:xfrm>
            <a:off x="3585395" y="2365173"/>
            <a:ext cx="412502" cy="16463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7030A0"/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1" name="Google Shape;331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]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でログ保持の時間制限を設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定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することで、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ログが使用するス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トレージスペース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制限可能</a:t>
            </a:r>
            <a:endParaRPr lang="zh-TW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梯形 6">
            <a:extLst>
              <a:ext uri="{FF2B5EF4-FFF2-40B4-BE49-F238E27FC236}">
                <a16:creationId xmlns:a16="http://schemas.microsoft.com/office/drawing/2014/main" id="{159EF0C8-D6DF-4A01-84A0-E3FA7FF5E4E9}"/>
              </a:ext>
            </a:extLst>
          </p:cNvPr>
          <p:cNvSpPr/>
          <p:nvPr/>
        </p:nvSpPr>
        <p:spPr>
          <a:xfrm rot="16200000">
            <a:off x="3152743" y="2191641"/>
            <a:ext cx="2257653" cy="567341"/>
          </a:xfrm>
          <a:prstGeom prst="trapezoid">
            <a:avLst>
              <a:gd name="adj" fmla="val 181192"/>
            </a:avLst>
          </a:prstGeom>
          <a:gradFill>
            <a:gsLst>
              <a:gs pos="0">
                <a:srgbClr val="7030A0">
                  <a:alpha val="20000"/>
                </a:srgbClr>
              </a:gs>
              <a:gs pos="100000">
                <a:schemeClr val="accent5">
                  <a:lumMod val="30000"/>
                  <a:lumOff val="7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33" name="Google Shape;33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74693"/>
            <a:ext cx="4450726" cy="234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EFF2724F-92D4-4844-8492-182EFCB93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8900000">
            <a:off x="3981477" y="2349588"/>
            <a:ext cx="384592" cy="5127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335A42A2-1BC9-42FE-AB2E-9399DBEA4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854" y="3073535"/>
            <a:ext cx="2869461" cy="1807155"/>
          </a:xfrm>
          <a:prstGeom prst="rect">
            <a:avLst/>
          </a:prstGeom>
        </p:spPr>
      </p:pic>
      <p:pic>
        <p:nvPicPr>
          <p:cNvPr id="2" name="圖片 2">
            <a:extLst>
              <a:ext uri="{FF2B5EF4-FFF2-40B4-BE49-F238E27FC236}">
                <a16:creationId xmlns:a16="http://schemas.microsoft.com/office/drawing/2014/main" id="{E71FD3BE-55C8-4A59-B8D8-E9F271858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854" y="1183061"/>
            <a:ext cx="2869461" cy="1807155"/>
          </a:xfrm>
          <a:prstGeom prst="rect">
            <a:avLst/>
          </a:prstGeom>
        </p:spPr>
      </p:pic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88C6AC8A-E34C-42F0-A6F4-552F74C6A3BA}"/>
              </a:ext>
            </a:extLst>
          </p:cNvPr>
          <p:cNvSpPr/>
          <p:nvPr/>
        </p:nvSpPr>
        <p:spPr>
          <a:xfrm>
            <a:off x="5206953" y="1985019"/>
            <a:ext cx="747827" cy="35264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6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654B19F7-4C08-466C-AB5C-C65613CAC99D}"/>
              </a:ext>
            </a:extLst>
          </p:cNvPr>
          <p:cNvSpPr/>
          <p:nvPr/>
        </p:nvSpPr>
        <p:spPr>
          <a:xfrm>
            <a:off x="5206953" y="3835630"/>
            <a:ext cx="747827" cy="35264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6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46" name="Google Shape;346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HBS 3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UI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の最適化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53" name="Google Shape;353;p28"/>
          <p:cNvSpPr txBox="1"/>
          <p:nvPr/>
        </p:nvSpPr>
        <p:spPr>
          <a:xfrm>
            <a:off x="5910668" y="2684400"/>
            <a:ext cx="10173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b="1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HBS v14</a:t>
            </a:r>
            <a:endParaRPr b="1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54" name="Google Shape;354;p28"/>
          <p:cNvSpPr txBox="1"/>
          <p:nvPr/>
        </p:nvSpPr>
        <p:spPr>
          <a:xfrm>
            <a:off x="5910668" y="4582967"/>
            <a:ext cx="10173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HBS v14</a:t>
            </a:r>
            <a:endParaRPr b="1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55" name="Google Shape;355;p28"/>
          <p:cNvSpPr txBox="1"/>
          <p:nvPr/>
        </p:nvSpPr>
        <p:spPr>
          <a:xfrm>
            <a:off x="80273" y="1751797"/>
            <a:ext cx="2475528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ja-JP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更新された</a:t>
            </a:r>
            <a:r>
              <a:rPr lang="en-US" altLang="ja-JP" sz="1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UI</a:t>
            </a:r>
            <a:r>
              <a:rPr lang="ja-JP" altLang="en-US" sz="1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より、スムーズでクリーンな設定が作成されます</a:t>
            </a:r>
            <a:endParaRPr sz="1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58" name="Google Shape;358;p28"/>
          <p:cNvSpPr txBox="1"/>
          <p:nvPr/>
        </p:nvSpPr>
        <p:spPr>
          <a:xfrm>
            <a:off x="80273" y="3138872"/>
            <a:ext cx="2475528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ja-JP" sz="1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en-US" altLang="ja-JP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ユーザーが頻繁に使用するフィルターオプションは</a:t>
            </a:r>
            <a:r>
              <a:rPr lang="en-US" altLang="ja-JP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</a:t>
            </a:r>
            <a:r>
              <a:rPr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ルール</a:t>
            </a:r>
            <a:r>
              <a:rPr lang="en-US" altLang="ja-JP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]</a:t>
            </a:r>
            <a:r>
              <a:rPr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ページに直接表示さ</a:t>
            </a:r>
            <a:r>
              <a:rPr lang="ja-JP" altLang="en-US" sz="1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</a:t>
            </a:r>
            <a:r>
              <a:rPr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ます</a:t>
            </a:r>
            <a:r>
              <a:rPr lang="ja-JP" altLang="en-US" sz="1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sz="1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/>
            <a:r>
              <a:rPr lang="en-US" altLang="ja-JP" sz="1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</a:t>
            </a:r>
            <a:r>
              <a:rPr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高度なフィルター</a:t>
            </a:r>
            <a:r>
              <a:rPr lang="en-US" altLang="ja-JP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]</a:t>
            </a:r>
            <a:r>
              <a:rPr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ボタンは、統合された構造化された設定プロセスを作成します。</a:t>
            </a:r>
            <a:endParaRPr sz="1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4569EE02-C16A-4F02-9442-D95CA78AE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801" y="1183062"/>
            <a:ext cx="2789717" cy="1773928"/>
          </a:xfrm>
          <a:prstGeom prst="rect">
            <a:avLst/>
          </a:prstGeom>
        </p:spPr>
      </p:pic>
      <p:sp>
        <p:nvSpPr>
          <p:cNvPr id="19" name="Google Shape;351;p28">
            <a:extLst>
              <a:ext uri="{FF2B5EF4-FFF2-40B4-BE49-F238E27FC236}">
                <a16:creationId xmlns:a16="http://schemas.microsoft.com/office/drawing/2014/main" id="{D6ACBC88-2ED2-40E7-B851-2D8AC958E730}"/>
              </a:ext>
            </a:extLst>
          </p:cNvPr>
          <p:cNvSpPr txBox="1"/>
          <p:nvPr/>
        </p:nvSpPr>
        <p:spPr>
          <a:xfrm>
            <a:off x="2557350" y="2653710"/>
            <a:ext cx="1017300" cy="27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3D85C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HBS v13</a:t>
            </a:r>
            <a:endParaRPr b="1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05A89039-BB84-480A-8FEF-FA2A9A46F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220" y="3071214"/>
            <a:ext cx="2842879" cy="1811798"/>
          </a:xfrm>
          <a:prstGeom prst="rect">
            <a:avLst/>
          </a:prstGeom>
        </p:spPr>
      </p:pic>
      <p:sp>
        <p:nvSpPr>
          <p:cNvPr id="22" name="Google Shape;352;p28">
            <a:extLst>
              <a:ext uri="{FF2B5EF4-FFF2-40B4-BE49-F238E27FC236}">
                <a16:creationId xmlns:a16="http://schemas.microsoft.com/office/drawing/2014/main" id="{509DB126-5886-4563-BCD1-A52F02C84238}"/>
              </a:ext>
            </a:extLst>
          </p:cNvPr>
          <p:cNvSpPr txBox="1"/>
          <p:nvPr/>
        </p:nvSpPr>
        <p:spPr>
          <a:xfrm>
            <a:off x="2557350" y="4553160"/>
            <a:ext cx="1017300" cy="30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3D85C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HBS </a:t>
            </a:r>
            <a:r>
              <a:rPr lang="en-US" altLang="zh-TW" b="1">
                <a:solidFill>
                  <a:srgbClr val="3D85C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zh-TW" b="1">
                <a:solidFill>
                  <a:srgbClr val="3D85C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</a:t>
            </a:r>
            <a:endParaRPr b="1">
              <a:solidFill>
                <a:srgbClr val="3D85C6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16">
            <a:extLst>
              <a:ext uri="{FF2B5EF4-FFF2-40B4-BE49-F238E27FC236}">
                <a16:creationId xmlns:a16="http://schemas.microsoft.com/office/drawing/2014/main" id="{43665A91-36E1-432E-9BB0-F2AC1B8463F6}"/>
              </a:ext>
            </a:extLst>
          </p:cNvPr>
          <p:cNvSpPr txBox="1">
            <a:spLocks/>
          </p:cNvSpPr>
          <p:nvPr/>
        </p:nvSpPr>
        <p:spPr>
          <a:xfrm>
            <a:off x="1170553" y="3643685"/>
            <a:ext cx="4104056" cy="2470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2020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Google Shape;71;p14">
            <a:extLst>
              <a:ext uri="{FF2B5EF4-FFF2-40B4-BE49-F238E27FC236}">
                <a16:creationId xmlns:a16="http://schemas.microsoft.com/office/drawing/2014/main" id="{EFA8DB29-EE12-4044-93B0-53548837E1C1}"/>
              </a:ext>
            </a:extLst>
          </p:cNvPr>
          <p:cNvCxnSpPr>
            <a:cxnSpLocks/>
          </p:cNvCxnSpPr>
          <p:nvPr/>
        </p:nvCxnSpPr>
        <p:spPr>
          <a:xfrm>
            <a:off x="2638985" y="3568813"/>
            <a:ext cx="1589267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7" name="Google Shape;71;p14">
            <a:extLst>
              <a:ext uri="{FF2B5EF4-FFF2-40B4-BE49-F238E27FC236}">
                <a16:creationId xmlns:a16="http://schemas.microsoft.com/office/drawing/2014/main" id="{C02812FE-3659-4DC7-B8F6-302C63A3AD67}"/>
              </a:ext>
            </a:extLst>
          </p:cNvPr>
          <p:cNvCxnSpPr>
            <a:cxnSpLocks/>
          </p:cNvCxnSpPr>
          <p:nvPr/>
        </p:nvCxnSpPr>
        <p:spPr>
          <a:xfrm>
            <a:off x="4555088" y="3568813"/>
            <a:ext cx="1709997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35A0A97-9F49-4EAE-9B93-7056D4DEF688}"/>
              </a:ext>
            </a:extLst>
          </p:cNvPr>
          <p:cNvSpPr txBox="1"/>
          <p:nvPr/>
        </p:nvSpPr>
        <p:spPr>
          <a:xfrm>
            <a:off x="443516" y="1043957"/>
            <a:ext cx="8256967" cy="9346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rgbClr val="595959"/>
              </a:buClr>
              <a:buSzPts val="1800"/>
              <a:defRPr/>
            </a:pP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HBS 3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</a:t>
            </a:r>
            <a:r>
              <a:rPr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run once after job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機能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サポートしており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お客様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がタ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スクやスケジュールを設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定することで、ワ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ークフ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ローを自動化することができます。</a:t>
            </a:r>
            <a:endParaRPr lang="ja-JP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15000"/>
              </a:lnSpc>
              <a:spcBef>
                <a:spcPts val="1600"/>
              </a:spcBef>
              <a:buClr>
                <a:srgbClr val="595959"/>
              </a:buClr>
              <a:buSzPts val="1800"/>
              <a:defRPr/>
            </a:pP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ただし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HBS3 v13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では、ロ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ーカル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のみをサポー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ト。 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間でタスクをリンクすること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非サポート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zh-TW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HBS 3 V13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では、ローカル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でのみ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バックアップジョブの自動化をサポートしていました。</a:t>
            </a:r>
            <a:endParaRPr lang="en-US" altLang="zh-TW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乘號 9">
            <a:extLst>
              <a:ext uri="{FF2B5EF4-FFF2-40B4-BE49-F238E27FC236}">
                <a16:creationId xmlns:a16="http://schemas.microsoft.com/office/drawing/2014/main" id="{669739C6-FD2E-434B-9ECA-CAA9DF09A5C1}"/>
              </a:ext>
            </a:extLst>
          </p:cNvPr>
          <p:cNvSpPr/>
          <p:nvPr/>
        </p:nvSpPr>
        <p:spPr>
          <a:xfrm>
            <a:off x="4174289" y="3356944"/>
            <a:ext cx="423738" cy="423738"/>
          </a:xfrm>
          <a:prstGeom prst="mathMultiply">
            <a:avLst>
              <a:gd name="adj1" fmla="val 84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0238AE69-A211-43F7-8464-FA825AE0571D}"/>
              </a:ext>
            </a:extLst>
          </p:cNvPr>
          <p:cNvGrpSpPr/>
          <p:nvPr/>
        </p:nvGrpSpPr>
        <p:grpSpPr>
          <a:xfrm>
            <a:off x="828272" y="2224134"/>
            <a:ext cx="3232581" cy="2471083"/>
            <a:chOff x="828272" y="2277922"/>
            <a:chExt cx="3232581" cy="2471083"/>
          </a:xfrm>
        </p:grpSpPr>
        <p:pic>
          <p:nvPicPr>
            <p:cNvPr id="4" name="圖片 4" descr="一張含有 監視器, 電子用品, 室內, 坐 的圖片&#10;&#10;自動產生的描述">
              <a:extLst>
                <a:ext uri="{FF2B5EF4-FFF2-40B4-BE49-F238E27FC236}">
                  <a16:creationId xmlns:a16="http://schemas.microsoft.com/office/drawing/2014/main" id="{15AB4521-1CB5-4BF5-8B41-E48E60E23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5260" y="3360801"/>
              <a:ext cx="1403944" cy="873742"/>
            </a:xfrm>
            <a:prstGeom prst="rect">
              <a:avLst/>
            </a:prstGeom>
          </p:spPr>
        </p:pic>
        <p:cxnSp>
          <p:nvCxnSpPr>
            <p:cNvPr id="69" name="Google Shape;69;p14"/>
            <p:cNvCxnSpPr>
              <a:cxnSpLocks/>
              <a:endCxn id="38" idx="1"/>
            </p:cNvCxnSpPr>
            <p:nvPr/>
          </p:nvCxnSpPr>
          <p:spPr>
            <a:xfrm flipH="1">
              <a:off x="1143674" y="2749204"/>
              <a:ext cx="846355" cy="1271584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14"/>
            <p:cNvCxnSpPr>
              <a:cxnSpLocks/>
            </p:cNvCxnSpPr>
            <p:nvPr/>
          </p:nvCxnSpPr>
          <p:spPr>
            <a:xfrm>
              <a:off x="1354791" y="4381808"/>
              <a:ext cx="1562197" cy="0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14"/>
            <p:cNvCxnSpPr>
              <a:cxnSpLocks/>
            </p:cNvCxnSpPr>
            <p:nvPr/>
          </p:nvCxnSpPr>
          <p:spPr>
            <a:xfrm>
              <a:off x="2545162" y="2898701"/>
              <a:ext cx="777702" cy="1205402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FD556E4A-0F21-4A0C-B629-99D011385E17}"/>
                </a:ext>
              </a:extLst>
            </p:cNvPr>
            <p:cNvGrpSpPr/>
            <p:nvPr/>
          </p:nvGrpSpPr>
          <p:grpSpPr>
            <a:xfrm rot="10800000">
              <a:off x="2921589" y="3921004"/>
              <a:ext cx="933784" cy="828000"/>
              <a:chOff x="1549716" y="1829227"/>
              <a:chExt cx="3650230" cy="971564"/>
            </a:xfrm>
          </p:grpSpPr>
          <p:sp>
            <p:nvSpPr>
              <p:cNvPr id="26" name="矩形: 圓角 25">
                <a:extLst>
                  <a:ext uri="{FF2B5EF4-FFF2-40B4-BE49-F238E27FC236}">
                    <a16:creationId xmlns:a16="http://schemas.microsoft.com/office/drawing/2014/main" id="{83FC6971-3CEA-47B2-A05A-566FBA5F33F1}"/>
                  </a:ext>
                </a:extLst>
              </p:cNvPr>
              <p:cNvSpPr/>
              <p:nvPr/>
            </p:nvSpPr>
            <p:spPr>
              <a:xfrm>
                <a:off x="2385382" y="1829227"/>
                <a:ext cx="2814564" cy="971564"/>
              </a:xfrm>
              <a:prstGeom prst="roundRect">
                <a:avLst>
                  <a:gd name="adj" fmla="val 9280"/>
                </a:avLst>
              </a:prstGeom>
              <a:solidFill>
                <a:schemeClr val="accent6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73C14EC9-1C0A-4B1F-A166-D222EDCE72B4}"/>
                  </a:ext>
                </a:extLst>
              </p:cNvPr>
              <p:cNvSpPr/>
              <p:nvPr/>
            </p:nvSpPr>
            <p:spPr>
              <a:xfrm>
                <a:off x="1549716" y="1895987"/>
                <a:ext cx="3419466" cy="324000"/>
              </a:xfrm>
              <a:prstGeom prst="roundRect">
                <a:avLst>
                  <a:gd name="adj" fmla="val 11158"/>
                </a:avLst>
              </a:prstGeom>
              <a:solidFill>
                <a:schemeClr val="bg1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4AF7A718-ADEC-4A1A-9CB0-B06AF00E7F0D}"/>
                </a:ext>
              </a:extLst>
            </p:cNvPr>
            <p:cNvGrpSpPr/>
            <p:nvPr/>
          </p:nvGrpSpPr>
          <p:grpSpPr>
            <a:xfrm rot="10800000">
              <a:off x="828272" y="3921005"/>
              <a:ext cx="1085962" cy="828000"/>
              <a:chOff x="1707389" y="1829228"/>
              <a:chExt cx="4245135" cy="971565"/>
            </a:xfrm>
          </p:grpSpPr>
          <p:sp>
            <p:nvSpPr>
              <p:cNvPr id="23" name="矩形: 圓角 22">
                <a:extLst>
                  <a:ext uri="{FF2B5EF4-FFF2-40B4-BE49-F238E27FC236}">
                    <a16:creationId xmlns:a16="http://schemas.microsoft.com/office/drawing/2014/main" id="{8A5626B6-7FBD-42A6-9749-60185343F9FE}"/>
                  </a:ext>
                </a:extLst>
              </p:cNvPr>
              <p:cNvSpPr/>
              <p:nvPr/>
            </p:nvSpPr>
            <p:spPr>
              <a:xfrm>
                <a:off x="3137972" y="1829228"/>
                <a:ext cx="2814552" cy="971565"/>
              </a:xfrm>
              <a:prstGeom prst="roundRect">
                <a:avLst>
                  <a:gd name="adj" fmla="val 9280"/>
                </a:avLst>
              </a:prstGeom>
              <a:solidFill>
                <a:schemeClr val="accent6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4" name="矩形: 圓角 23">
                <a:extLst>
                  <a:ext uri="{FF2B5EF4-FFF2-40B4-BE49-F238E27FC236}">
                    <a16:creationId xmlns:a16="http://schemas.microsoft.com/office/drawing/2014/main" id="{57EDB62F-EE07-4D45-9846-8337CBEDC87E}"/>
                  </a:ext>
                </a:extLst>
              </p:cNvPr>
              <p:cNvSpPr/>
              <p:nvPr/>
            </p:nvSpPr>
            <p:spPr>
              <a:xfrm>
                <a:off x="1707389" y="1895989"/>
                <a:ext cx="4064616" cy="324001"/>
              </a:xfrm>
              <a:prstGeom prst="roundRect">
                <a:avLst>
                  <a:gd name="adj" fmla="val 11158"/>
                </a:avLst>
              </a:prstGeom>
              <a:solidFill>
                <a:schemeClr val="bg1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E7E33356-0099-416C-86C9-D89F74A04504}"/>
                </a:ext>
              </a:extLst>
            </p:cNvPr>
            <p:cNvGrpSpPr/>
            <p:nvPr/>
          </p:nvGrpSpPr>
          <p:grpSpPr>
            <a:xfrm rot="10800000">
              <a:off x="1854450" y="2277922"/>
              <a:ext cx="893124" cy="828000"/>
              <a:chOff x="2302295" y="1829227"/>
              <a:chExt cx="3491315" cy="971564"/>
            </a:xfrm>
          </p:grpSpPr>
          <p:sp>
            <p:nvSpPr>
              <p:cNvPr id="20" name="矩形: 圓角 19">
                <a:extLst>
                  <a:ext uri="{FF2B5EF4-FFF2-40B4-BE49-F238E27FC236}">
                    <a16:creationId xmlns:a16="http://schemas.microsoft.com/office/drawing/2014/main" id="{1CC54B53-613C-4773-9CF4-B3AE5B2B9001}"/>
                  </a:ext>
                </a:extLst>
              </p:cNvPr>
              <p:cNvSpPr/>
              <p:nvPr/>
            </p:nvSpPr>
            <p:spPr>
              <a:xfrm>
                <a:off x="2979046" y="1829227"/>
                <a:ext cx="2814564" cy="971564"/>
              </a:xfrm>
              <a:prstGeom prst="roundRect">
                <a:avLst>
                  <a:gd name="adj" fmla="val 9280"/>
                </a:avLst>
              </a:prstGeom>
              <a:solidFill>
                <a:schemeClr val="accent6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" name="矩形: 圓角 20">
                <a:extLst>
                  <a:ext uri="{FF2B5EF4-FFF2-40B4-BE49-F238E27FC236}">
                    <a16:creationId xmlns:a16="http://schemas.microsoft.com/office/drawing/2014/main" id="{F44D95B8-B446-4CB5-B54E-3B35FCDCD498}"/>
                  </a:ext>
                </a:extLst>
              </p:cNvPr>
              <p:cNvSpPr/>
              <p:nvPr/>
            </p:nvSpPr>
            <p:spPr>
              <a:xfrm>
                <a:off x="2302295" y="1913396"/>
                <a:ext cx="3308487" cy="294297"/>
              </a:xfrm>
              <a:prstGeom prst="roundRect">
                <a:avLst>
                  <a:gd name="adj" fmla="val 11158"/>
                </a:avLst>
              </a:prstGeom>
              <a:solidFill>
                <a:schemeClr val="bg1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65" name="Google Shape;65;p14"/>
            <p:cNvSpPr txBox="1"/>
            <p:nvPr/>
          </p:nvSpPr>
          <p:spPr>
            <a:xfrm>
              <a:off x="1861348" y="2752108"/>
              <a:ext cx="888165" cy="250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9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バックアップ</a:t>
              </a:r>
              <a:endParaRPr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6" name="Google Shape;66;p14"/>
            <p:cNvSpPr txBox="1"/>
            <p:nvPr/>
          </p:nvSpPr>
          <p:spPr>
            <a:xfrm>
              <a:off x="2998498" y="4397803"/>
              <a:ext cx="1062355" cy="249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9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リストア</a:t>
              </a:r>
              <a:endParaRPr lang="zh-TW" altLang="en-US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7" name="Google Shape;67;p14"/>
            <p:cNvSpPr txBox="1"/>
            <p:nvPr/>
          </p:nvSpPr>
          <p:spPr>
            <a:xfrm>
              <a:off x="871902" y="4387934"/>
              <a:ext cx="1350797" cy="259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900" b="1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同期</a:t>
              </a:r>
              <a:endParaRPr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62" name="Google Shape;62;p14"/>
            <p:cNvPicPr preferRelativeResize="0"/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3378" y="2351573"/>
              <a:ext cx="372482" cy="372484"/>
            </a:xfrm>
            <a:prstGeom prst="rect">
              <a:avLst/>
            </a:prstGeom>
          </p:spPr>
        </p:pic>
        <p:pic>
          <p:nvPicPr>
            <p:cNvPr id="18" name="Google Shape;79;p15">
              <a:extLst>
                <a:ext uri="{FF2B5EF4-FFF2-40B4-BE49-F238E27FC236}">
                  <a16:creationId xmlns:a16="http://schemas.microsoft.com/office/drawing/2014/main" id="{145F070D-7613-4015-94EE-C90028F02334}"/>
                </a:ext>
              </a:extLst>
            </p:cNvPr>
            <p:cNvPicPr preferRelativeResize="0"/>
            <p:nvPr/>
          </p:nvPicPr>
          <p:blipFill>
            <a:blip r:embed="rId5"/>
            <a:srcRect/>
            <a:stretch/>
          </p:blipFill>
          <p:spPr>
            <a:xfrm>
              <a:off x="1633704" y="3366921"/>
              <a:ext cx="385239" cy="36742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32AC32C9-C2CF-4BBC-BAE3-EC65CBE9F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4500000">
              <a:off x="1019571" y="3977873"/>
              <a:ext cx="334879" cy="409298"/>
            </a:xfrm>
            <a:prstGeom prst="rect">
              <a:avLst/>
            </a:prstGeom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8571E94F-C672-471B-A7DA-180CBBCAD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V="1">
              <a:off x="3068447" y="4009335"/>
              <a:ext cx="403384" cy="359881"/>
            </a:xfrm>
            <a:prstGeom prst="rect">
              <a:avLst/>
            </a:prstGeom>
          </p:spPr>
        </p:pic>
      </p:grpSp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FF0626E2-01BC-4D3B-992C-BF35AA9E0427}"/>
              </a:ext>
            </a:extLst>
          </p:cNvPr>
          <p:cNvGrpSpPr/>
          <p:nvPr/>
        </p:nvGrpSpPr>
        <p:grpSpPr>
          <a:xfrm>
            <a:off x="5238907" y="2224134"/>
            <a:ext cx="3232581" cy="2471083"/>
            <a:chOff x="828272" y="2277922"/>
            <a:chExt cx="3232581" cy="2471083"/>
          </a:xfrm>
        </p:grpSpPr>
        <p:cxnSp>
          <p:nvCxnSpPr>
            <p:cNvPr id="132" name="Google Shape;69;p14">
              <a:extLst>
                <a:ext uri="{FF2B5EF4-FFF2-40B4-BE49-F238E27FC236}">
                  <a16:creationId xmlns:a16="http://schemas.microsoft.com/office/drawing/2014/main" id="{483F489E-AA2A-4C46-ACCF-42BB5269A5B0}"/>
                </a:ext>
              </a:extLst>
            </p:cNvPr>
            <p:cNvCxnSpPr>
              <a:cxnSpLocks/>
              <a:endCxn id="143" idx="1"/>
            </p:cNvCxnSpPr>
            <p:nvPr/>
          </p:nvCxnSpPr>
          <p:spPr>
            <a:xfrm flipH="1">
              <a:off x="1143674" y="2749204"/>
              <a:ext cx="846355" cy="1271584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70;p14">
              <a:extLst>
                <a:ext uri="{FF2B5EF4-FFF2-40B4-BE49-F238E27FC236}">
                  <a16:creationId xmlns:a16="http://schemas.microsoft.com/office/drawing/2014/main" id="{AA17C6C1-047B-4C34-B3AF-F2FBCEEBED71}"/>
                </a:ext>
              </a:extLst>
            </p:cNvPr>
            <p:cNvCxnSpPr>
              <a:cxnSpLocks/>
            </p:cNvCxnSpPr>
            <p:nvPr/>
          </p:nvCxnSpPr>
          <p:spPr>
            <a:xfrm>
              <a:off x="1354791" y="4381808"/>
              <a:ext cx="1562197" cy="0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71;p14">
              <a:extLst>
                <a:ext uri="{FF2B5EF4-FFF2-40B4-BE49-F238E27FC236}">
                  <a16:creationId xmlns:a16="http://schemas.microsoft.com/office/drawing/2014/main" id="{28541EEF-A5C5-4AAC-A3CD-5695B4C38A05}"/>
                </a:ext>
              </a:extLst>
            </p:cNvPr>
            <p:cNvCxnSpPr>
              <a:cxnSpLocks/>
            </p:cNvCxnSpPr>
            <p:nvPr/>
          </p:nvCxnSpPr>
          <p:spPr>
            <a:xfrm>
              <a:off x="2545162" y="2898701"/>
              <a:ext cx="777702" cy="1205402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135" name="群組 134">
              <a:extLst>
                <a:ext uri="{FF2B5EF4-FFF2-40B4-BE49-F238E27FC236}">
                  <a16:creationId xmlns:a16="http://schemas.microsoft.com/office/drawing/2014/main" id="{A9B4C31D-2408-4294-8129-C7468AAA9864}"/>
                </a:ext>
              </a:extLst>
            </p:cNvPr>
            <p:cNvGrpSpPr/>
            <p:nvPr/>
          </p:nvGrpSpPr>
          <p:grpSpPr>
            <a:xfrm rot="10800000">
              <a:off x="2921589" y="3921004"/>
              <a:ext cx="933784" cy="828000"/>
              <a:chOff x="1549716" y="1829227"/>
              <a:chExt cx="3650230" cy="971564"/>
            </a:xfrm>
          </p:grpSpPr>
          <p:sp>
            <p:nvSpPr>
              <p:cNvPr id="149" name="矩形: 圓角 148">
                <a:extLst>
                  <a:ext uri="{FF2B5EF4-FFF2-40B4-BE49-F238E27FC236}">
                    <a16:creationId xmlns:a16="http://schemas.microsoft.com/office/drawing/2014/main" id="{F1342931-3900-4FC5-9A77-74AECD5DD27F}"/>
                  </a:ext>
                </a:extLst>
              </p:cNvPr>
              <p:cNvSpPr/>
              <p:nvPr/>
            </p:nvSpPr>
            <p:spPr>
              <a:xfrm>
                <a:off x="2385382" y="1829227"/>
                <a:ext cx="2814564" cy="971564"/>
              </a:xfrm>
              <a:prstGeom prst="roundRect">
                <a:avLst>
                  <a:gd name="adj" fmla="val 9280"/>
                </a:avLst>
              </a:prstGeom>
              <a:solidFill>
                <a:schemeClr val="accent6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50" name="矩形: 圓角 149">
                <a:extLst>
                  <a:ext uri="{FF2B5EF4-FFF2-40B4-BE49-F238E27FC236}">
                    <a16:creationId xmlns:a16="http://schemas.microsoft.com/office/drawing/2014/main" id="{A5580CED-1FB2-47B2-8AAD-0028756CFE67}"/>
                  </a:ext>
                </a:extLst>
              </p:cNvPr>
              <p:cNvSpPr/>
              <p:nvPr/>
            </p:nvSpPr>
            <p:spPr>
              <a:xfrm>
                <a:off x="1549716" y="1895987"/>
                <a:ext cx="3419466" cy="324000"/>
              </a:xfrm>
              <a:prstGeom prst="roundRect">
                <a:avLst>
                  <a:gd name="adj" fmla="val 11158"/>
                </a:avLst>
              </a:prstGeom>
              <a:solidFill>
                <a:schemeClr val="bg1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136" name="群組 135">
              <a:extLst>
                <a:ext uri="{FF2B5EF4-FFF2-40B4-BE49-F238E27FC236}">
                  <a16:creationId xmlns:a16="http://schemas.microsoft.com/office/drawing/2014/main" id="{497A2D00-2E18-4C27-B401-D404296D537D}"/>
                </a:ext>
              </a:extLst>
            </p:cNvPr>
            <p:cNvGrpSpPr/>
            <p:nvPr/>
          </p:nvGrpSpPr>
          <p:grpSpPr>
            <a:xfrm rot="10800000">
              <a:off x="828272" y="3921005"/>
              <a:ext cx="1085962" cy="828000"/>
              <a:chOff x="1707389" y="1829228"/>
              <a:chExt cx="4245135" cy="971565"/>
            </a:xfrm>
          </p:grpSpPr>
          <p:sp>
            <p:nvSpPr>
              <p:cNvPr id="147" name="矩形: 圓角 146">
                <a:extLst>
                  <a:ext uri="{FF2B5EF4-FFF2-40B4-BE49-F238E27FC236}">
                    <a16:creationId xmlns:a16="http://schemas.microsoft.com/office/drawing/2014/main" id="{999BA3E1-F9CF-4033-8537-C89EC0234814}"/>
                  </a:ext>
                </a:extLst>
              </p:cNvPr>
              <p:cNvSpPr/>
              <p:nvPr/>
            </p:nvSpPr>
            <p:spPr>
              <a:xfrm>
                <a:off x="3137972" y="1829228"/>
                <a:ext cx="2814552" cy="971565"/>
              </a:xfrm>
              <a:prstGeom prst="roundRect">
                <a:avLst>
                  <a:gd name="adj" fmla="val 9280"/>
                </a:avLst>
              </a:prstGeom>
              <a:solidFill>
                <a:schemeClr val="accent6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48" name="矩形: 圓角 147">
                <a:extLst>
                  <a:ext uri="{FF2B5EF4-FFF2-40B4-BE49-F238E27FC236}">
                    <a16:creationId xmlns:a16="http://schemas.microsoft.com/office/drawing/2014/main" id="{95CBCD19-0A64-4D5A-BB53-A4B83F624C54}"/>
                  </a:ext>
                </a:extLst>
              </p:cNvPr>
              <p:cNvSpPr/>
              <p:nvPr/>
            </p:nvSpPr>
            <p:spPr>
              <a:xfrm>
                <a:off x="1707389" y="1895989"/>
                <a:ext cx="4064616" cy="324001"/>
              </a:xfrm>
              <a:prstGeom prst="roundRect">
                <a:avLst>
                  <a:gd name="adj" fmla="val 11158"/>
                </a:avLst>
              </a:prstGeom>
              <a:solidFill>
                <a:schemeClr val="bg1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137" name="群組 136">
              <a:extLst>
                <a:ext uri="{FF2B5EF4-FFF2-40B4-BE49-F238E27FC236}">
                  <a16:creationId xmlns:a16="http://schemas.microsoft.com/office/drawing/2014/main" id="{9F7AEB84-0AFB-487C-A787-8FA6F8230561}"/>
                </a:ext>
              </a:extLst>
            </p:cNvPr>
            <p:cNvGrpSpPr/>
            <p:nvPr/>
          </p:nvGrpSpPr>
          <p:grpSpPr>
            <a:xfrm rot="10800000">
              <a:off x="1854450" y="2277922"/>
              <a:ext cx="893124" cy="828000"/>
              <a:chOff x="2302295" y="1829227"/>
              <a:chExt cx="3491315" cy="971564"/>
            </a:xfrm>
          </p:grpSpPr>
          <p:sp>
            <p:nvSpPr>
              <p:cNvPr id="145" name="矩形: 圓角 144">
                <a:extLst>
                  <a:ext uri="{FF2B5EF4-FFF2-40B4-BE49-F238E27FC236}">
                    <a16:creationId xmlns:a16="http://schemas.microsoft.com/office/drawing/2014/main" id="{EE081D8A-06A5-4BFA-88E2-3B88ADFA08CB}"/>
                  </a:ext>
                </a:extLst>
              </p:cNvPr>
              <p:cNvSpPr/>
              <p:nvPr/>
            </p:nvSpPr>
            <p:spPr>
              <a:xfrm>
                <a:off x="2979046" y="1829227"/>
                <a:ext cx="2814564" cy="971564"/>
              </a:xfrm>
              <a:prstGeom prst="roundRect">
                <a:avLst>
                  <a:gd name="adj" fmla="val 9280"/>
                </a:avLst>
              </a:prstGeom>
              <a:solidFill>
                <a:schemeClr val="accent6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46" name="矩形: 圓角 145">
                <a:extLst>
                  <a:ext uri="{FF2B5EF4-FFF2-40B4-BE49-F238E27FC236}">
                    <a16:creationId xmlns:a16="http://schemas.microsoft.com/office/drawing/2014/main" id="{677F6ABC-B71B-4F1D-87F3-B51888CB7C72}"/>
                  </a:ext>
                </a:extLst>
              </p:cNvPr>
              <p:cNvSpPr/>
              <p:nvPr/>
            </p:nvSpPr>
            <p:spPr>
              <a:xfrm>
                <a:off x="2302295" y="1913396"/>
                <a:ext cx="3308487" cy="294297"/>
              </a:xfrm>
              <a:prstGeom prst="roundRect">
                <a:avLst>
                  <a:gd name="adj" fmla="val 11158"/>
                </a:avLst>
              </a:prstGeom>
              <a:solidFill>
                <a:schemeClr val="bg1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38" name="Google Shape;65;p14">
              <a:extLst>
                <a:ext uri="{FF2B5EF4-FFF2-40B4-BE49-F238E27FC236}">
                  <a16:creationId xmlns:a16="http://schemas.microsoft.com/office/drawing/2014/main" id="{6C49AD8D-B69A-4682-8511-A51DDDC82736}"/>
                </a:ext>
              </a:extLst>
            </p:cNvPr>
            <p:cNvSpPr txBox="1"/>
            <p:nvPr/>
          </p:nvSpPr>
          <p:spPr>
            <a:xfrm>
              <a:off x="1892607" y="2742653"/>
              <a:ext cx="887984" cy="226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9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バックアップ</a:t>
              </a:r>
              <a:endParaRPr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9" name="Google Shape;66;p14">
              <a:extLst>
                <a:ext uri="{FF2B5EF4-FFF2-40B4-BE49-F238E27FC236}">
                  <a16:creationId xmlns:a16="http://schemas.microsoft.com/office/drawing/2014/main" id="{2CC49784-D3FD-4143-B42B-F990BBA56F9D}"/>
                </a:ext>
              </a:extLst>
            </p:cNvPr>
            <p:cNvSpPr txBox="1"/>
            <p:nvPr/>
          </p:nvSpPr>
          <p:spPr>
            <a:xfrm>
              <a:off x="2998498" y="4397803"/>
              <a:ext cx="1062355" cy="249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9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リストア</a:t>
              </a:r>
              <a:endParaRPr lang="zh-TW" altLang="en-US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0" name="Google Shape;67;p14">
              <a:extLst>
                <a:ext uri="{FF2B5EF4-FFF2-40B4-BE49-F238E27FC236}">
                  <a16:creationId xmlns:a16="http://schemas.microsoft.com/office/drawing/2014/main" id="{BE0A5079-6CF9-4962-9B4D-E114FF781B98}"/>
                </a:ext>
              </a:extLst>
            </p:cNvPr>
            <p:cNvSpPr txBox="1"/>
            <p:nvPr/>
          </p:nvSpPr>
          <p:spPr>
            <a:xfrm>
              <a:off x="871902" y="4387934"/>
              <a:ext cx="1350797" cy="259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9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同期</a:t>
              </a:r>
              <a:endParaRPr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141" name="Google Shape;62;p14">
              <a:extLst>
                <a:ext uri="{FF2B5EF4-FFF2-40B4-BE49-F238E27FC236}">
                  <a16:creationId xmlns:a16="http://schemas.microsoft.com/office/drawing/2014/main" id="{829A45A5-9D13-42E2-B5DC-82DE2D0D6FD4}"/>
                </a:ext>
              </a:extLst>
            </p:cNvPr>
            <p:cNvPicPr preferRelativeResize="0"/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3378" y="2351573"/>
              <a:ext cx="372482" cy="372484"/>
            </a:xfrm>
            <a:prstGeom prst="rect">
              <a:avLst/>
            </a:prstGeom>
          </p:spPr>
        </p:pic>
        <p:pic>
          <p:nvPicPr>
            <p:cNvPr id="143" name="圖形 142">
              <a:extLst>
                <a:ext uri="{FF2B5EF4-FFF2-40B4-BE49-F238E27FC236}">
                  <a16:creationId xmlns:a16="http://schemas.microsoft.com/office/drawing/2014/main" id="{BEDCA98B-83CC-43AE-B854-C0F61A501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4500000">
              <a:off x="1019571" y="3977873"/>
              <a:ext cx="334879" cy="409298"/>
            </a:xfrm>
            <a:prstGeom prst="rect">
              <a:avLst/>
            </a:prstGeom>
          </p:spPr>
        </p:pic>
        <p:pic>
          <p:nvPicPr>
            <p:cNvPr id="144" name="圖形 143">
              <a:extLst>
                <a:ext uri="{FF2B5EF4-FFF2-40B4-BE49-F238E27FC236}">
                  <a16:creationId xmlns:a16="http://schemas.microsoft.com/office/drawing/2014/main" id="{56428DD7-3E4D-4385-88DF-E86CB29F6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V="1">
              <a:off x="3068447" y="4009335"/>
              <a:ext cx="403384" cy="359881"/>
            </a:xfrm>
            <a:prstGeom prst="rect">
              <a:avLst/>
            </a:prstGeom>
          </p:spPr>
        </p:pic>
      </p:grp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0CDA9FBF-131E-460B-AC68-4EDDB72012C3}"/>
              </a:ext>
            </a:extLst>
          </p:cNvPr>
          <p:cNvGrpSpPr/>
          <p:nvPr/>
        </p:nvGrpSpPr>
        <p:grpSpPr>
          <a:xfrm>
            <a:off x="5971343" y="3243537"/>
            <a:ext cx="1360651" cy="948292"/>
            <a:chOff x="6004717" y="3321139"/>
            <a:chExt cx="1326480" cy="924477"/>
          </a:xfrm>
        </p:grpSpPr>
        <p:pic>
          <p:nvPicPr>
            <p:cNvPr id="2" name="圖片 3" descr="一張含有 室內, 監視器, 坐, 電腦 的圖片&#10;&#10;自動產生的描述">
              <a:extLst>
                <a:ext uri="{FF2B5EF4-FFF2-40B4-BE49-F238E27FC236}">
                  <a16:creationId xmlns:a16="http://schemas.microsoft.com/office/drawing/2014/main" id="{1FC07F30-2758-45A7-A384-8596584DE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04717" y="3416566"/>
              <a:ext cx="1326480" cy="829050"/>
            </a:xfrm>
            <a:prstGeom prst="rect">
              <a:avLst/>
            </a:prstGeom>
          </p:spPr>
        </p:pic>
        <p:pic>
          <p:nvPicPr>
            <p:cNvPr id="116" name="Google Shape;79;p15">
              <a:extLst>
                <a:ext uri="{FF2B5EF4-FFF2-40B4-BE49-F238E27FC236}">
                  <a16:creationId xmlns:a16="http://schemas.microsoft.com/office/drawing/2014/main" id="{397289F0-5381-47AA-B7D7-90D1976D6EEE}"/>
                </a:ext>
              </a:extLst>
            </p:cNvPr>
            <p:cNvPicPr preferRelativeResize="0"/>
            <p:nvPr/>
          </p:nvPicPr>
          <p:blipFill>
            <a:blip r:embed="rId5"/>
            <a:srcRect/>
            <a:stretch/>
          </p:blipFill>
          <p:spPr>
            <a:xfrm>
              <a:off x="6915069" y="3321139"/>
              <a:ext cx="385239" cy="36742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データをリモートに直接同期す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場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合、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膨大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な時間が必要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4294967295"/>
          </p:nvPr>
        </p:nvSpPr>
        <p:spPr>
          <a:xfrm>
            <a:off x="404069" y="1250950"/>
            <a:ext cx="8335861" cy="668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あるサ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ービスプロバイダ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ーでは、約</a:t>
            </a:r>
            <a:r>
              <a:rPr lang="en-US" altLang="ja-JP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800GB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数百万のファイ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ルが毎日生成さ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れて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います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r>
              <a:rPr lang="en-US" altLang="ja-JP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ンターネットを介してデータをリモート</a:t>
            </a:r>
            <a:r>
              <a:rPr lang="en-US" altLang="ja-JP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に同期した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いが時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間がか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日常業務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にも影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響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が出てしまいま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す。</a:t>
            </a:r>
            <a:endParaRPr lang="zh-TW" altLang="en-US" sz="1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738" y="3161061"/>
            <a:ext cx="1638716" cy="11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/>
          <a:srcRect/>
          <a:stretch/>
        </p:blipFill>
        <p:spPr>
          <a:xfrm>
            <a:off x="1046238" y="3097097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81" name="Google Shape;81;p15"/>
          <p:cNvCxnSpPr>
            <a:cxnSpLocks/>
          </p:cNvCxnSpPr>
          <p:nvPr/>
        </p:nvCxnSpPr>
        <p:spPr>
          <a:xfrm>
            <a:off x="2773454" y="3852914"/>
            <a:ext cx="2847417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" name="Google Shape;82;p15"/>
          <p:cNvSpPr txBox="1"/>
          <p:nvPr/>
        </p:nvSpPr>
        <p:spPr>
          <a:xfrm>
            <a:off x="1502428" y="4107051"/>
            <a:ext cx="1079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Local NAS</a:t>
            </a:r>
            <a:endParaRPr sz="1200" b="1"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6642530" y="4103158"/>
            <a:ext cx="1182249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Remote NAS</a:t>
            </a:r>
            <a:endParaRPr sz="1200" b="1"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3201173" y="4114593"/>
            <a:ext cx="21693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ja-JP" altLang="en-US" sz="11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インターネット経由の転送には多くの時間がかかります</a:t>
            </a:r>
            <a:endParaRPr sz="11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7632" y="3247270"/>
            <a:ext cx="692749" cy="69274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2802234" y="3045917"/>
            <a:ext cx="768868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800G</a:t>
            </a:r>
            <a:endParaRPr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  <a:sym typeface="Calibri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404069" y="1001208"/>
            <a:ext cx="5509758" cy="31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</a:t>
            </a:r>
            <a:r>
              <a:rPr lang="ja-JP" altLang="en-US" b="1" dirty="0">
                <a:solidFill>
                  <a:schemeClr val="accent4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スタッフがビッグデータを移行する際の問題</a:t>
            </a:r>
            <a:endParaRPr lang="zh-TW" altLang="en-US" b="1" dirty="0">
              <a:solidFill>
                <a:schemeClr val="accent4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11DEC1B-86E8-403F-B1DC-02B7EECC21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1434" y="3514579"/>
            <a:ext cx="2822558" cy="642000"/>
          </a:xfrm>
          <a:prstGeom prst="rect">
            <a:avLst/>
          </a:prstGeom>
        </p:spPr>
      </p:pic>
      <p:pic>
        <p:nvPicPr>
          <p:cNvPr id="22" name="Google Shape;79;p15">
            <a:extLst>
              <a:ext uri="{FF2B5EF4-FFF2-40B4-BE49-F238E27FC236}">
                <a16:creationId xmlns:a16="http://schemas.microsoft.com/office/drawing/2014/main" id="{F44EAFF5-2E8E-4006-B72E-79DD67643C5A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5652155" y="3182699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5FBF8E45-917D-444C-AD41-3CF9993CE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17883" y="3243180"/>
            <a:ext cx="1584612" cy="1017683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6D804EAA-173A-46D7-9DF1-8FCFAFA88F92}"/>
              </a:ext>
            </a:extLst>
          </p:cNvPr>
          <p:cNvSpPr txBox="1"/>
          <p:nvPr/>
        </p:nvSpPr>
        <p:spPr>
          <a:xfrm>
            <a:off x="3756900" y="3699025"/>
            <a:ext cx="1089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WAN</a:t>
            </a:r>
            <a:endParaRPr lang="zh-TW" altLang="en-US"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2353D8BC-B735-444E-881D-34030F01CAD3}"/>
              </a:ext>
            </a:extLst>
          </p:cNvPr>
          <p:cNvGrpSpPr/>
          <p:nvPr/>
        </p:nvGrpSpPr>
        <p:grpSpPr>
          <a:xfrm>
            <a:off x="3134006" y="2102563"/>
            <a:ext cx="2375926" cy="952860"/>
            <a:chOff x="2492800" y="1829225"/>
            <a:chExt cx="3419492" cy="1039941"/>
          </a:xfrm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8DE58EEA-437F-4AF3-99B6-62D65777ED17}"/>
                </a:ext>
              </a:extLst>
            </p:cNvPr>
            <p:cNvSpPr/>
            <p:nvPr/>
          </p:nvSpPr>
          <p:spPr>
            <a:xfrm>
              <a:off x="2492800" y="1829225"/>
              <a:ext cx="3419492" cy="1039941"/>
            </a:xfrm>
            <a:prstGeom prst="roundRect">
              <a:avLst>
                <a:gd name="adj" fmla="val 928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60E7B34C-CC61-4D72-B150-7E9B79679782}"/>
                </a:ext>
              </a:extLst>
            </p:cNvPr>
            <p:cNvSpPr/>
            <p:nvPr/>
          </p:nvSpPr>
          <p:spPr>
            <a:xfrm>
              <a:off x="2574059" y="1895987"/>
              <a:ext cx="3276000" cy="324000"/>
            </a:xfrm>
            <a:prstGeom prst="roundRect">
              <a:avLst>
                <a:gd name="adj" fmla="val 11158"/>
              </a:avLst>
            </a:pr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4" name="Google Shape;160;p17">
            <a:extLst>
              <a:ext uri="{FF2B5EF4-FFF2-40B4-BE49-F238E27FC236}">
                <a16:creationId xmlns:a16="http://schemas.microsoft.com/office/drawing/2014/main" id="{408E09D9-34CC-4D1F-A64B-0D0952054F19}"/>
              </a:ext>
            </a:extLst>
          </p:cNvPr>
          <p:cNvSpPr txBox="1"/>
          <p:nvPr/>
        </p:nvSpPr>
        <p:spPr>
          <a:xfrm>
            <a:off x="3173888" y="2111135"/>
            <a:ext cx="2292804" cy="33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HBS3 </a:t>
            </a:r>
            <a:r>
              <a:rPr lang="en-US" altLang="zh-TW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Report</a:t>
            </a:r>
            <a:endParaRPr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838BEB7-3A03-4D8B-A425-5DAD491049CD}"/>
              </a:ext>
            </a:extLst>
          </p:cNvPr>
          <p:cNvSpPr txBox="1"/>
          <p:nvPr/>
        </p:nvSpPr>
        <p:spPr>
          <a:xfrm>
            <a:off x="3198475" y="2501380"/>
            <a:ext cx="22064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Duration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：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14</a:t>
            </a:r>
            <a:r>
              <a:rPr lang="en-US" altLang="zh-TW" sz="1200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 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23</a:t>
            </a:r>
            <a:r>
              <a:rPr lang="en-US" altLang="zh-TW" sz="1200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min 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56</a:t>
            </a:r>
            <a:r>
              <a:rPr lang="en-US" altLang="zh-TW" sz="1200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sec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Total files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：</a:t>
            </a:r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8,306,385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5A209112-216A-4B7F-B2EE-901A1608D4DF}"/>
              </a:ext>
            </a:extLst>
          </p:cNvPr>
          <p:cNvSpPr/>
          <p:nvPr/>
        </p:nvSpPr>
        <p:spPr>
          <a:xfrm>
            <a:off x="6112237" y="2258938"/>
            <a:ext cx="2046624" cy="2719884"/>
          </a:xfrm>
          <a:prstGeom prst="roundRect">
            <a:avLst>
              <a:gd name="adj" fmla="val 5810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AD87DC5-C97E-4A8F-A701-EA8FC3511C42}"/>
              </a:ext>
            </a:extLst>
          </p:cNvPr>
          <p:cNvSpPr/>
          <p:nvPr/>
        </p:nvSpPr>
        <p:spPr>
          <a:xfrm>
            <a:off x="6632761" y="3940897"/>
            <a:ext cx="793134" cy="34371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Run once after job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機能を使用して時間の問題を解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決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同期先での復元が残課題に</a:t>
            </a:r>
            <a:endParaRPr lang="zh-TW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4294967295"/>
          </p:nvPr>
        </p:nvSpPr>
        <p:spPr>
          <a:xfrm>
            <a:off x="349623" y="968636"/>
            <a:ext cx="8377517" cy="68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お客様は、</a:t>
            </a:r>
            <a:r>
              <a:rPr lang="en-US" altLang="ja-JP" sz="1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QuDedup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機能を使用して毎日のバックアップジョブを作成し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、重複排除機能によりデ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タは</a:t>
            </a:r>
            <a:r>
              <a:rPr lang="en-US" altLang="ja-JP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800GB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</a:t>
            </a:r>
            <a:r>
              <a:rPr lang="en-US" altLang="ja-JP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20GB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なりまし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た。次に、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en-US" altLang="ja-JP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Run once after job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機能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で同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期ジョブを作成して、</a:t>
            </a:r>
            <a:r>
              <a:rPr lang="en-US" altLang="ja-JP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20GB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のデータをリモート</a:t>
            </a:r>
            <a:r>
              <a:rPr lang="en-US" altLang="ja-JP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に同期します。ジョブの自動実行により時間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改善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れますが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、リ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モート</a:t>
            </a:r>
            <a:r>
              <a:rPr lang="en-US" altLang="ja-JP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上でデ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ータを復元する必要があります。</a:t>
            </a:r>
            <a:endParaRPr lang="zh-TW" altLang="en-US" sz="1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8C2C779C-1464-4617-A4B8-4CE8E2E94EC8}"/>
              </a:ext>
            </a:extLst>
          </p:cNvPr>
          <p:cNvSpPr/>
          <p:nvPr/>
        </p:nvSpPr>
        <p:spPr>
          <a:xfrm>
            <a:off x="6204381" y="2060817"/>
            <a:ext cx="1858679" cy="1103033"/>
          </a:xfrm>
          <a:prstGeom prst="roundRect">
            <a:avLst>
              <a:gd name="adj" fmla="val 5810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2" name="箭號: 向右 51">
            <a:extLst>
              <a:ext uri="{FF2B5EF4-FFF2-40B4-BE49-F238E27FC236}">
                <a16:creationId xmlns:a16="http://schemas.microsoft.com/office/drawing/2014/main" id="{61C8213D-647A-4E31-83E7-1822F0AF01DE}"/>
              </a:ext>
            </a:extLst>
          </p:cNvPr>
          <p:cNvSpPr/>
          <p:nvPr/>
        </p:nvSpPr>
        <p:spPr>
          <a:xfrm>
            <a:off x="2986706" y="3898822"/>
            <a:ext cx="1065542" cy="853343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85D02072-5427-43CD-9F9A-A6525184FC4D}"/>
              </a:ext>
            </a:extLst>
          </p:cNvPr>
          <p:cNvSpPr/>
          <p:nvPr/>
        </p:nvSpPr>
        <p:spPr>
          <a:xfrm>
            <a:off x="883568" y="2258938"/>
            <a:ext cx="2046624" cy="2719884"/>
          </a:xfrm>
          <a:prstGeom prst="roundRect">
            <a:avLst>
              <a:gd name="adj" fmla="val 5810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3160DEB1-5D5A-4965-86D3-12952F3D0248}"/>
              </a:ext>
            </a:extLst>
          </p:cNvPr>
          <p:cNvSpPr/>
          <p:nvPr/>
        </p:nvSpPr>
        <p:spPr>
          <a:xfrm>
            <a:off x="975712" y="2060817"/>
            <a:ext cx="1858679" cy="1103033"/>
          </a:xfrm>
          <a:prstGeom prst="roundRect">
            <a:avLst>
              <a:gd name="adj" fmla="val 5810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6" name="Google Shape;110;p16">
            <a:extLst>
              <a:ext uri="{FF2B5EF4-FFF2-40B4-BE49-F238E27FC236}">
                <a16:creationId xmlns:a16="http://schemas.microsoft.com/office/drawing/2014/main" id="{E833101B-773C-49F5-8D49-A7502EE9E734}"/>
              </a:ext>
            </a:extLst>
          </p:cNvPr>
          <p:cNvGrpSpPr/>
          <p:nvPr/>
        </p:nvGrpSpPr>
        <p:grpSpPr>
          <a:xfrm>
            <a:off x="2412029" y="4020957"/>
            <a:ext cx="549667" cy="535063"/>
            <a:chOff x="2484325" y="2694124"/>
            <a:chExt cx="549667" cy="535063"/>
          </a:xfrm>
        </p:grpSpPr>
        <p:pic>
          <p:nvPicPr>
            <p:cNvPr id="57" name="Google Shape;111;p16">
              <a:extLst>
                <a:ext uri="{FF2B5EF4-FFF2-40B4-BE49-F238E27FC236}">
                  <a16:creationId xmlns:a16="http://schemas.microsoft.com/office/drawing/2014/main" id="{5AF82CAA-5AF2-432E-AE6A-0097E862159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84325" y="2694124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112;p16">
              <a:extLst>
                <a:ext uri="{FF2B5EF4-FFF2-40B4-BE49-F238E27FC236}">
                  <a16:creationId xmlns:a16="http://schemas.microsoft.com/office/drawing/2014/main" id="{F82CEAD8-0253-4736-87FD-5BB8B7C56F92}"/>
                </a:ext>
              </a:extLst>
            </p:cNvPr>
            <p:cNvSpPr txBox="1"/>
            <p:nvPr/>
          </p:nvSpPr>
          <p:spPr>
            <a:xfrm>
              <a:off x="2505392" y="2861239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  <a:sym typeface="Calibri"/>
                </a:rPr>
                <a:t>.qdff</a:t>
              </a:r>
              <a:endParaRPr sz="11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endParaRPr>
            </a:p>
          </p:txBody>
        </p:sp>
      </p:grpSp>
      <p:sp>
        <p:nvSpPr>
          <p:cNvPr id="60" name="Google Shape;114;p16">
            <a:extLst>
              <a:ext uri="{FF2B5EF4-FFF2-40B4-BE49-F238E27FC236}">
                <a16:creationId xmlns:a16="http://schemas.microsoft.com/office/drawing/2014/main" id="{BB7E9CAC-FE1A-4ADF-B7EF-0414F963B8AB}"/>
              </a:ext>
            </a:extLst>
          </p:cNvPr>
          <p:cNvSpPr txBox="1"/>
          <p:nvPr/>
        </p:nvSpPr>
        <p:spPr>
          <a:xfrm>
            <a:off x="2419524" y="4372793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chemeClr val="accent5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20G</a:t>
            </a:r>
            <a:endParaRPr sz="1000" b="1">
              <a:solidFill>
                <a:schemeClr val="accent5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cxnSp>
        <p:nvCxnSpPr>
          <p:cNvPr id="61" name="Google Shape;115;p16">
            <a:extLst>
              <a:ext uri="{FF2B5EF4-FFF2-40B4-BE49-F238E27FC236}">
                <a16:creationId xmlns:a16="http://schemas.microsoft.com/office/drawing/2014/main" id="{A9179A36-3169-4A82-A6A7-D335A15C81DC}"/>
              </a:ext>
            </a:extLst>
          </p:cNvPr>
          <p:cNvCxnSpPr/>
          <p:nvPr/>
        </p:nvCxnSpPr>
        <p:spPr>
          <a:xfrm>
            <a:off x="1694804" y="4345708"/>
            <a:ext cx="757200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" name="Google Shape;116;p16">
            <a:extLst>
              <a:ext uri="{FF2B5EF4-FFF2-40B4-BE49-F238E27FC236}">
                <a16:creationId xmlns:a16="http://schemas.microsoft.com/office/drawing/2014/main" id="{04736B95-4F9B-4886-8C6F-09C0540753B6}"/>
              </a:ext>
            </a:extLst>
          </p:cNvPr>
          <p:cNvSpPr txBox="1"/>
          <p:nvPr/>
        </p:nvSpPr>
        <p:spPr>
          <a:xfrm>
            <a:off x="1659341" y="4044083"/>
            <a:ext cx="7974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Qu</a:t>
            </a:r>
            <a:r>
              <a:rPr lang="en-US" altLang="zh-TW" sz="11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D</a:t>
            </a:r>
            <a:r>
              <a:rPr lang="zh-TW" sz="11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edup</a:t>
            </a:r>
            <a:endParaRPr lang="en-US" sz="1100"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</a:endParaRPr>
          </a:p>
        </p:txBody>
      </p:sp>
      <p:grpSp>
        <p:nvGrpSpPr>
          <p:cNvPr id="63" name="Google Shape;117;p16">
            <a:extLst>
              <a:ext uri="{FF2B5EF4-FFF2-40B4-BE49-F238E27FC236}">
                <a16:creationId xmlns:a16="http://schemas.microsoft.com/office/drawing/2014/main" id="{0CA9593A-93FB-47D4-99B4-9DBA40151A68}"/>
              </a:ext>
            </a:extLst>
          </p:cNvPr>
          <p:cNvGrpSpPr/>
          <p:nvPr/>
        </p:nvGrpSpPr>
        <p:grpSpPr>
          <a:xfrm>
            <a:off x="4080508" y="4017079"/>
            <a:ext cx="549667" cy="535063"/>
            <a:chOff x="2484325" y="2694124"/>
            <a:chExt cx="549667" cy="535063"/>
          </a:xfrm>
        </p:grpSpPr>
        <p:pic>
          <p:nvPicPr>
            <p:cNvPr id="64" name="Google Shape;118;p16">
              <a:extLst>
                <a:ext uri="{FF2B5EF4-FFF2-40B4-BE49-F238E27FC236}">
                  <a16:creationId xmlns:a16="http://schemas.microsoft.com/office/drawing/2014/main" id="{78343E58-A201-4347-95B3-D4323A04FA2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84325" y="2694124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119;p16">
              <a:extLst>
                <a:ext uri="{FF2B5EF4-FFF2-40B4-BE49-F238E27FC236}">
                  <a16:creationId xmlns:a16="http://schemas.microsoft.com/office/drawing/2014/main" id="{7EDC6501-60B9-40B6-86C9-20156AEAF690}"/>
                </a:ext>
              </a:extLst>
            </p:cNvPr>
            <p:cNvSpPr txBox="1"/>
            <p:nvPr/>
          </p:nvSpPr>
          <p:spPr>
            <a:xfrm>
              <a:off x="2505392" y="2861239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  <a:sym typeface="Calibri"/>
                </a:rPr>
                <a:t>.qdff</a:t>
              </a:r>
              <a:endParaRPr sz="11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endParaRPr>
            </a:p>
          </p:txBody>
        </p:sp>
      </p:grpSp>
      <p:sp>
        <p:nvSpPr>
          <p:cNvPr id="66" name="Google Shape;120;p16">
            <a:extLst>
              <a:ext uri="{FF2B5EF4-FFF2-40B4-BE49-F238E27FC236}">
                <a16:creationId xmlns:a16="http://schemas.microsoft.com/office/drawing/2014/main" id="{A3037B11-4B8F-4B6C-AD19-A6DF095D92F4}"/>
              </a:ext>
            </a:extLst>
          </p:cNvPr>
          <p:cNvSpPr txBox="1"/>
          <p:nvPr/>
        </p:nvSpPr>
        <p:spPr>
          <a:xfrm>
            <a:off x="4073441" y="4368930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chemeClr val="accent5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20G</a:t>
            </a:r>
            <a:endParaRPr sz="1000" b="1">
              <a:solidFill>
                <a:schemeClr val="accent5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grpSp>
        <p:nvGrpSpPr>
          <p:cNvPr id="68" name="Google Shape;129;p16">
            <a:extLst>
              <a:ext uri="{FF2B5EF4-FFF2-40B4-BE49-F238E27FC236}">
                <a16:creationId xmlns:a16="http://schemas.microsoft.com/office/drawing/2014/main" id="{59415651-8700-43BE-9C2B-6B1395389718}"/>
              </a:ext>
            </a:extLst>
          </p:cNvPr>
          <p:cNvGrpSpPr/>
          <p:nvPr/>
        </p:nvGrpSpPr>
        <p:grpSpPr>
          <a:xfrm>
            <a:off x="975712" y="3196783"/>
            <a:ext cx="354151" cy="366300"/>
            <a:chOff x="3291424" y="3837500"/>
            <a:chExt cx="354151" cy="366300"/>
          </a:xfrm>
        </p:grpSpPr>
        <p:pic>
          <p:nvPicPr>
            <p:cNvPr id="69" name="Google Shape;130;p16">
              <a:extLst>
                <a:ext uri="{FF2B5EF4-FFF2-40B4-BE49-F238E27FC236}">
                  <a16:creationId xmlns:a16="http://schemas.microsoft.com/office/drawing/2014/main" id="{EBDC8A2F-CE8D-4CC9-8FD5-CD562EF58E30}"/>
                </a:ext>
              </a:extLst>
            </p:cNvPr>
            <p:cNvPicPr preferRelativeResize="0"/>
            <p:nvPr/>
          </p:nvPicPr>
          <p:blipFill>
            <a:blip r:embed="rId4">
              <a:alphaModFix/>
              <a:biLevel thresh="50000"/>
            </a:blip>
            <a:stretch>
              <a:fillRect/>
            </a:stretch>
          </p:blipFill>
          <p:spPr>
            <a:xfrm>
              <a:off x="3291424" y="3874301"/>
              <a:ext cx="323401" cy="32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131;p16">
              <a:extLst>
                <a:ext uri="{FF2B5EF4-FFF2-40B4-BE49-F238E27FC236}">
                  <a16:creationId xmlns:a16="http://schemas.microsoft.com/office/drawing/2014/main" id="{E1B8F187-D49A-4CB1-9E92-B1E9E4278DC2}"/>
                </a:ext>
              </a:extLst>
            </p:cNvPr>
            <p:cNvSpPr txBox="1"/>
            <p:nvPr/>
          </p:nvSpPr>
          <p:spPr>
            <a:xfrm>
              <a:off x="3322175" y="3837500"/>
              <a:ext cx="3234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  <a:sym typeface="Calibri"/>
                </a:rPr>
                <a:t>1</a:t>
              </a:r>
              <a:endPara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endParaRPr>
            </a:p>
          </p:txBody>
        </p:sp>
      </p:grpSp>
      <p:sp>
        <p:nvSpPr>
          <p:cNvPr id="71" name="Google Shape;142;p16">
            <a:extLst>
              <a:ext uri="{FF2B5EF4-FFF2-40B4-BE49-F238E27FC236}">
                <a16:creationId xmlns:a16="http://schemas.microsoft.com/office/drawing/2014/main" id="{234C0D6A-73AA-4CDA-83C8-2ED6E90EA15E}"/>
              </a:ext>
            </a:extLst>
          </p:cNvPr>
          <p:cNvSpPr txBox="1"/>
          <p:nvPr/>
        </p:nvSpPr>
        <p:spPr>
          <a:xfrm>
            <a:off x="2865761" y="4026468"/>
            <a:ext cx="1069803" cy="440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ja-JP" sz="900" dirty="0" smtClean="0">
                <a:solidFill>
                  <a:srgbClr val="3030F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 </a:t>
            </a:r>
            <a:r>
              <a:rPr lang="ja-JP" altLang="en-US" sz="900" dirty="0" smtClean="0">
                <a:solidFill>
                  <a:srgbClr val="3030F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同</a:t>
            </a:r>
            <a:r>
              <a:rPr lang="ja-JP" altLang="en-US" sz="900" dirty="0">
                <a:solidFill>
                  <a:srgbClr val="3030F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期タス</a:t>
            </a:r>
            <a:r>
              <a:rPr lang="ja-JP" altLang="en-US" sz="900" dirty="0" smtClean="0">
                <a:solidFill>
                  <a:srgbClr val="3030F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クの</a:t>
            </a:r>
            <a:r>
              <a:rPr lang="en-US" altLang="ja-JP" sz="900" dirty="0" smtClean="0">
                <a:solidFill>
                  <a:srgbClr val="3030F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900" dirty="0" smtClean="0">
                <a:solidFill>
                  <a:srgbClr val="3030F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900" dirty="0" smtClean="0">
                <a:solidFill>
                  <a:srgbClr val="3030F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自動実行</a:t>
            </a:r>
            <a:endParaRPr lang="zh-TW" altLang="en-US" sz="900" dirty="0">
              <a:solidFill>
                <a:srgbClr val="3030F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2" name="Google Shape;144;p16">
            <a:extLst>
              <a:ext uri="{FF2B5EF4-FFF2-40B4-BE49-F238E27FC236}">
                <a16:creationId xmlns:a16="http://schemas.microsoft.com/office/drawing/2014/main" id="{A991B78F-F9CF-45D4-B83A-68DEDB8CE692}"/>
              </a:ext>
            </a:extLst>
          </p:cNvPr>
          <p:cNvSpPr txBox="1"/>
          <p:nvPr/>
        </p:nvSpPr>
        <p:spPr>
          <a:xfrm>
            <a:off x="4772075" y="4054559"/>
            <a:ext cx="975218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ja-JP" sz="1000" b="1" dirty="0" smtClean="0">
                <a:solidFill>
                  <a:schemeClr val="accent4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X </a:t>
            </a:r>
            <a:r>
              <a:rPr lang="ja-JP" altLang="en-US" sz="1000" b="1" dirty="0" smtClean="0">
                <a:solidFill>
                  <a:schemeClr val="accent4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自</a:t>
            </a:r>
            <a:r>
              <a:rPr lang="ja-JP" altLang="en-US" sz="1000" b="1" dirty="0">
                <a:solidFill>
                  <a:schemeClr val="accent4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動復</a:t>
            </a:r>
            <a:r>
              <a:rPr lang="ja-JP" altLang="en-US" sz="1000" b="1" dirty="0" smtClean="0">
                <a:solidFill>
                  <a:schemeClr val="accent4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元</a:t>
            </a:r>
            <a:endParaRPr lang="zh-TW" altLang="en-US" sz="1000" b="1" dirty="0">
              <a:solidFill>
                <a:schemeClr val="accent4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3" name="Google Shape;78;p15">
            <a:extLst>
              <a:ext uri="{FF2B5EF4-FFF2-40B4-BE49-F238E27FC236}">
                <a16:creationId xmlns:a16="http://schemas.microsoft.com/office/drawing/2014/main" id="{A5517FA5-48D2-4B70-90D5-D91B51AFF99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6672" y="1824726"/>
            <a:ext cx="1638716" cy="11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9;p15">
            <a:extLst>
              <a:ext uri="{FF2B5EF4-FFF2-40B4-BE49-F238E27FC236}">
                <a16:creationId xmlns:a16="http://schemas.microsoft.com/office/drawing/2014/main" id="{7050E574-D94E-44DB-BDB4-FEEC003CB6E0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1028172" y="1760762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5" name="Google Shape;81;p15">
            <a:extLst>
              <a:ext uri="{FF2B5EF4-FFF2-40B4-BE49-F238E27FC236}">
                <a16:creationId xmlns:a16="http://schemas.microsoft.com/office/drawing/2014/main" id="{D0237AB8-7D86-4863-A5F0-71EAFA285BE1}"/>
              </a:ext>
            </a:extLst>
          </p:cNvPr>
          <p:cNvCxnSpPr>
            <a:cxnSpLocks/>
          </p:cNvCxnSpPr>
          <p:nvPr/>
        </p:nvCxnSpPr>
        <p:spPr>
          <a:xfrm>
            <a:off x="2755388" y="2516579"/>
            <a:ext cx="2847417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6" name="Google Shape;82;p15">
            <a:extLst>
              <a:ext uri="{FF2B5EF4-FFF2-40B4-BE49-F238E27FC236}">
                <a16:creationId xmlns:a16="http://schemas.microsoft.com/office/drawing/2014/main" id="{9790ECFF-7761-403F-9922-27BBB47AE401}"/>
              </a:ext>
            </a:extLst>
          </p:cNvPr>
          <p:cNvSpPr txBox="1"/>
          <p:nvPr/>
        </p:nvSpPr>
        <p:spPr>
          <a:xfrm>
            <a:off x="1467138" y="2797547"/>
            <a:ext cx="1079400" cy="30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Local NAS</a:t>
            </a:r>
            <a:endParaRPr sz="1200" b="1"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sp>
        <p:nvSpPr>
          <p:cNvPr id="77" name="Google Shape;83;p15">
            <a:extLst>
              <a:ext uri="{FF2B5EF4-FFF2-40B4-BE49-F238E27FC236}">
                <a16:creationId xmlns:a16="http://schemas.microsoft.com/office/drawing/2014/main" id="{455A428E-2F29-489C-A788-3DA3A773F222}"/>
              </a:ext>
            </a:extLst>
          </p:cNvPr>
          <p:cNvSpPr txBox="1"/>
          <p:nvPr/>
        </p:nvSpPr>
        <p:spPr>
          <a:xfrm>
            <a:off x="6198403" y="2744911"/>
            <a:ext cx="1864657" cy="26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Remote NAS</a:t>
            </a:r>
            <a:endParaRPr sz="1200" b="1"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EF4D498C-0AFD-445C-8A86-CCBDD7665B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368" y="2178244"/>
            <a:ext cx="2822558" cy="642000"/>
          </a:xfrm>
          <a:prstGeom prst="rect">
            <a:avLst/>
          </a:prstGeom>
        </p:spPr>
      </p:pic>
      <p:pic>
        <p:nvPicPr>
          <p:cNvPr id="81" name="Google Shape;79;p15">
            <a:extLst>
              <a:ext uri="{FF2B5EF4-FFF2-40B4-BE49-F238E27FC236}">
                <a16:creationId xmlns:a16="http://schemas.microsoft.com/office/drawing/2014/main" id="{71B7C951-A503-4723-802E-B5F39286D4A9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5634089" y="1846364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2" name="圖形 81">
            <a:extLst>
              <a:ext uri="{FF2B5EF4-FFF2-40B4-BE49-F238E27FC236}">
                <a16:creationId xmlns:a16="http://schemas.microsoft.com/office/drawing/2014/main" id="{9C476B61-C8B4-46C7-B4AB-A1B1E14EB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499817" y="1906845"/>
            <a:ext cx="1584612" cy="1017683"/>
          </a:xfrm>
          <a:prstGeom prst="rect">
            <a:avLst/>
          </a:prstGeom>
        </p:spPr>
      </p:pic>
      <p:sp>
        <p:nvSpPr>
          <p:cNvPr id="83" name="文字方塊 82">
            <a:extLst>
              <a:ext uri="{FF2B5EF4-FFF2-40B4-BE49-F238E27FC236}">
                <a16:creationId xmlns:a16="http://schemas.microsoft.com/office/drawing/2014/main" id="{7A780076-22BB-4727-BF9C-27A5B8B96176}"/>
              </a:ext>
            </a:extLst>
          </p:cNvPr>
          <p:cNvSpPr txBox="1"/>
          <p:nvPr/>
        </p:nvSpPr>
        <p:spPr>
          <a:xfrm>
            <a:off x="3738834" y="2362690"/>
            <a:ext cx="1089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WAN</a:t>
            </a:r>
            <a:endParaRPr lang="zh-TW" altLang="en-US"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C7775D21-A2AB-4035-9011-523308CD96BC}"/>
              </a:ext>
            </a:extLst>
          </p:cNvPr>
          <p:cNvSpPr txBox="1"/>
          <p:nvPr/>
        </p:nvSpPr>
        <p:spPr>
          <a:xfrm>
            <a:off x="1159269" y="3321595"/>
            <a:ext cx="164191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39700" lvl="0">
              <a:buSzPts val="1400"/>
            </a:pPr>
            <a:r>
              <a:rPr lang="en-US" altLang="ja-JP" sz="1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QuDedup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を使用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した毎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日のバックアップジョブを作成します。</a:t>
            </a:r>
            <a:endParaRPr lang="zh-TW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  <a:sym typeface="Calibri"/>
            </a:endParaRPr>
          </a:p>
        </p:txBody>
      </p:sp>
      <p:grpSp>
        <p:nvGrpSpPr>
          <p:cNvPr id="85" name="Google Shape;132;p16">
            <a:extLst>
              <a:ext uri="{FF2B5EF4-FFF2-40B4-BE49-F238E27FC236}">
                <a16:creationId xmlns:a16="http://schemas.microsoft.com/office/drawing/2014/main" id="{8D3E5F29-BD43-4522-A5F3-CF60153A5EC9}"/>
              </a:ext>
            </a:extLst>
          </p:cNvPr>
          <p:cNvGrpSpPr/>
          <p:nvPr/>
        </p:nvGrpSpPr>
        <p:grpSpPr>
          <a:xfrm>
            <a:off x="3030292" y="3190685"/>
            <a:ext cx="354151" cy="366300"/>
            <a:chOff x="3291424" y="3837500"/>
            <a:chExt cx="354151" cy="366300"/>
          </a:xfrm>
        </p:grpSpPr>
        <p:pic>
          <p:nvPicPr>
            <p:cNvPr id="86" name="Google Shape;133;p16">
              <a:extLst>
                <a:ext uri="{FF2B5EF4-FFF2-40B4-BE49-F238E27FC236}">
                  <a16:creationId xmlns:a16="http://schemas.microsoft.com/office/drawing/2014/main" id="{B6E66447-A444-4EAE-A125-BEFAAAE1945C}"/>
                </a:ext>
              </a:extLst>
            </p:cNvPr>
            <p:cNvPicPr preferRelativeResize="0"/>
            <p:nvPr/>
          </p:nvPicPr>
          <p:blipFill>
            <a:blip r:embed="rId4">
              <a:alphaModFix/>
              <a:biLevel thresh="50000"/>
            </a:blip>
            <a:stretch>
              <a:fillRect/>
            </a:stretch>
          </p:blipFill>
          <p:spPr>
            <a:xfrm>
              <a:off x="3291424" y="3874301"/>
              <a:ext cx="323401" cy="32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134;p16">
              <a:extLst>
                <a:ext uri="{FF2B5EF4-FFF2-40B4-BE49-F238E27FC236}">
                  <a16:creationId xmlns:a16="http://schemas.microsoft.com/office/drawing/2014/main" id="{9EAE2CCB-F645-431E-B2BC-718567FA1E13}"/>
                </a:ext>
              </a:extLst>
            </p:cNvPr>
            <p:cNvSpPr txBox="1"/>
            <p:nvPr/>
          </p:nvSpPr>
          <p:spPr>
            <a:xfrm>
              <a:off x="3322175" y="3837500"/>
              <a:ext cx="3234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  <a:sym typeface="Calibri"/>
                </a:rPr>
                <a:t>2</a:t>
              </a:r>
              <a:endPara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endParaRPr>
            </a:p>
          </p:txBody>
        </p:sp>
      </p:grp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2779EC92-6AEC-4CBE-8AEF-74BB43D31A71}"/>
              </a:ext>
            </a:extLst>
          </p:cNvPr>
          <p:cNvSpPr txBox="1"/>
          <p:nvPr/>
        </p:nvSpPr>
        <p:spPr>
          <a:xfrm>
            <a:off x="3231636" y="3321595"/>
            <a:ext cx="2751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>
              <a:buSzPts val="1400"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データを同期するため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に「</a:t>
            </a:r>
            <a:r>
              <a:rPr lang="en-US" altLang="ja-JP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Run once after job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同期用ジ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ョブを作成します</a:t>
            </a:r>
            <a:endParaRPr lang="zh-TW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  <a:sym typeface="Calibri"/>
            </a:endParaRPr>
          </a:p>
        </p:txBody>
      </p:sp>
      <p:sp>
        <p:nvSpPr>
          <p:cNvPr id="89" name="箭號: 向右 88">
            <a:extLst>
              <a:ext uri="{FF2B5EF4-FFF2-40B4-BE49-F238E27FC236}">
                <a16:creationId xmlns:a16="http://schemas.microsoft.com/office/drawing/2014/main" id="{BFF496DF-BD87-47AB-88AF-8A20B2D90377}"/>
              </a:ext>
            </a:extLst>
          </p:cNvPr>
          <p:cNvSpPr/>
          <p:nvPr/>
        </p:nvSpPr>
        <p:spPr>
          <a:xfrm>
            <a:off x="5668297" y="4068635"/>
            <a:ext cx="530106" cy="48738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438AA5BB-2089-4DFF-B6BD-338737A805C7}"/>
              </a:ext>
            </a:extLst>
          </p:cNvPr>
          <p:cNvSpPr/>
          <p:nvPr/>
        </p:nvSpPr>
        <p:spPr>
          <a:xfrm>
            <a:off x="4616680" y="4184194"/>
            <a:ext cx="231220" cy="24411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91" name="Google Shape;132;p16">
            <a:extLst>
              <a:ext uri="{FF2B5EF4-FFF2-40B4-BE49-F238E27FC236}">
                <a16:creationId xmlns:a16="http://schemas.microsoft.com/office/drawing/2014/main" id="{88E0A594-1F2A-4858-9BDF-AB428BC0867B}"/>
              </a:ext>
            </a:extLst>
          </p:cNvPr>
          <p:cNvGrpSpPr/>
          <p:nvPr/>
        </p:nvGrpSpPr>
        <p:grpSpPr>
          <a:xfrm>
            <a:off x="6154141" y="3190685"/>
            <a:ext cx="354151" cy="366300"/>
            <a:chOff x="3291424" y="3837500"/>
            <a:chExt cx="354151" cy="366300"/>
          </a:xfrm>
        </p:grpSpPr>
        <p:pic>
          <p:nvPicPr>
            <p:cNvPr id="92" name="Google Shape;133;p16">
              <a:extLst>
                <a:ext uri="{FF2B5EF4-FFF2-40B4-BE49-F238E27FC236}">
                  <a16:creationId xmlns:a16="http://schemas.microsoft.com/office/drawing/2014/main" id="{740C2410-93E8-4FEB-87B7-EDA2D494F405}"/>
                </a:ext>
              </a:extLst>
            </p:cNvPr>
            <p:cNvPicPr preferRelativeResize="0"/>
            <p:nvPr/>
          </p:nvPicPr>
          <p:blipFill>
            <a:blip r:embed="rId4">
              <a:alphaModFix/>
              <a:biLevel thresh="50000"/>
            </a:blip>
            <a:stretch>
              <a:fillRect/>
            </a:stretch>
          </p:blipFill>
          <p:spPr>
            <a:xfrm>
              <a:off x="3291424" y="3874301"/>
              <a:ext cx="323401" cy="32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134;p16">
              <a:extLst>
                <a:ext uri="{FF2B5EF4-FFF2-40B4-BE49-F238E27FC236}">
                  <a16:creationId xmlns:a16="http://schemas.microsoft.com/office/drawing/2014/main" id="{AFD1A104-B099-4448-8C44-1FB439EEB6E1}"/>
                </a:ext>
              </a:extLst>
            </p:cNvPr>
            <p:cNvSpPr txBox="1"/>
            <p:nvPr/>
          </p:nvSpPr>
          <p:spPr>
            <a:xfrm>
              <a:off x="3322175" y="3837500"/>
              <a:ext cx="3234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  <a:sym typeface="Calibri"/>
                </a:rPr>
                <a:t>3</a:t>
              </a:r>
              <a:endPara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endParaRPr>
            </a:p>
          </p:txBody>
        </p:sp>
      </p:grp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76642EFB-D503-4C33-AE68-D31F10FFEF4F}"/>
              </a:ext>
            </a:extLst>
          </p:cNvPr>
          <p:cNvSpPr txBox="1"/>
          <p:nvPr/>
        </p:nvSpPr>
        <p:spPr>
          <a:xfrm>
            <a:off x="6355486" y="3321595"/>
            <a:ext cx="1834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>
              <a:buSzPts val="1400"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復元ジョブを作成する</a:t>
            </a:r>
          </a:p>
          <a:p>
            <a:pPr marL="139700" lvl="0">
              <a:buSzPts val="1400"/>
            </a:pPr>
            <a:r>
              <a:rPr lang="ja-JP" altLang="en-US" sz="12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手動で復元</a:t>
            </a:r>
            <a:endParaRPr lang="zh-TW" altLang="en-US" sz="1200" b="1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  <a:sym typeface="Calibri"/>
            </a:endParaRPr>
          </a:p>
        </p:txBody>
      </p:sp>
      <p:pic>
        <p:nvPicPr>
          <p:cNvPr id="95" name="Google Shape;108;p16">
            <a:extLst>
              <a:ext uri="{FF2B5EF4-FFF2-40B4-BE49-F238E27FC236}">
                <a16:creationId xmlns:a16="http://schemas.microsoft.com/office/drawing/2014/main" id="{A6CB781F-987C-44FE-96E3-D142FEC4B90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2391" y="3832433"/>
            <a:ext cx="859897" cy="859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110;p16">
            <a:extLst>
              <a:ext uri="{FF2B5EF4-FFF2-40B4-BE49-F238E27FC236}">
                <a16:creationId xmlns:a16="http://schemas.microsoft.com/office/drawing/2014/main" id="{B60B38E4-8A44-47AD-B477-D3FFFFB440C1}"/>
              </a:ext>
            </a:extLst>
          </p:cNvPr>
          <p:cNvGrpSpPr/>
          <p:nvPr/>
        </p:nvGrpSpPr>
        <p:grpSpPr>
          <a:xfrm>
            <a:off x="6178525" y="4020957"/>
            <a:ext cx="549667" cy="535063"/>
            <a:chOff x="2484325" y="2694124"/>
            <a:chExt cx="549667" cy="535063"/>
          </a:xfrm>
        </p:grpSpPr>
        <p:pic>
          <p:nvPicPr>
            <p:cNvPr id="145" name="Google Shape;111;p16">
              <a:extLst>
                <a:ext uri="{FF2B5EF4-FFF2-40B4-BE49-F238E27FC236}">
                  <a16:creationId xmlns:a16="http://schemas.microsoft.com/office/drawing/2014/main" id="{2A1F60ED-3D40-4795-92DA-54DA0EC60CF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84325" y="2694124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12;p16">
              <a:extLst>
                <a:ext uri="{FF2B5EF4-FFF2-40B4-BE49-F238E27FC236}">
                  <a16:creationId xmlns:a16="http://schemas.microsoft.com/office/drawing/2014/main" id="{E5831EC7-6178-479C-A5C4-2C9F4BF2875F}"/>
                </a:ext>
              </a:extLst>
            </p:cNvPr>
            <p:cNvSpPr txBox="1"/>
            <p:nvPr/>
          </p:nvSpPr>
          <p:spPr>
            <a:xfrm>
              <a:off x="2505392" y="2861239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  <a:sym typeface="Calibri"/>
                </a:rPr>
                <a:t>.qdff</a:t>
              </a:r>
              <a:endParaRPr sz="11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endParaRPr>
            </a:p>
          </p:txBody>
        </p:sp>
      </p:grpSp>
      <p:sp>
        <p:nvSpPr>
          <p:cNvPr id="147" name="Google Shape;113;p16">
            <a:extLst>
              <a:ext uri="{FF2B5EF4-FFF2-40B4-BE49-F238E27FC236}">
                <a16:creationId xmlns:a16="http://schemas.microsoft.com/office/drawing/2014/main" id="{AEDBD239-996C-46F9-8C38-BB79AD1A0119}"/>
              </a:ext>
            </a:extLst>
          </p:cNvPr>
          <p:cNvSpPr txBox="1"/>
          <p:nvPr/>
        </p:nvSpPr>
        <p:spPr>
          <a:xfrm>
            <a:off x="7485523" y="4444114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800G</a:t>
            </a:r>
            <a:endParaRPr sz="1000" b="1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sp>
        <p:nvSpPr>
          <p:cNvPr id="148" name="Google Shape;114;p16">
            <a:extLst>
              <a:ext uri="{FF2B5EF4-FFF2-40B4-BE49-F238E27FC236}">
                <a16:creationId xmlns:a16="http://schemas.microsoft.com/office/drawing/2014/main" id="{EE610882-9819-454E-BB11-0B2045F6BEFD}"/>
              </a:ext>
            </a:extLst>
          </p:cNvPr>
          <p:cNvSpPr txBox="1"/>
          <p:nvPr/>
        </p:nvSpPr>
        <p:spPr>
          <a:xfrm>
            <a:off x="6186020" y="4372793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chemeClr val="accent5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20G</a:t>
            </a:r>
            <a:endParaRPr sz="1000" b="1">
              <a:solidFill>
                <a:schemeClr val="accent5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cxnSp>
        <p:nvCxnSpPr>
          <p:cNvPr id="149" name="Google Shape;115;p16">
            <a:extLst>
              <a:ext uri="{FF2B5EF4-FFF2-40B4-BE49-F238E27FC236}">
                <a16:creationId xmlns:a16="http://schemas.microsoft.com/office/drawing/2014/main" id="{C8226935-54DE-439B-BA6B-F2685E572BA4}"/>
              </a:ext>
            </a:extLst>
          </p:cNvPr>
          <p:cNvCxnSpPr>
            <a:cxnSpLocks/>
          </p:cNvCxnSpPr>
          <p:nvPr/>
        </p:nvCxnSpPr>
        <p:spPr>
          <a:xfrm>
            <a:off x="6671267" y="4345708"/>
            <a:ext cx="754628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" name="Google Shape;127;p16">
            <a:extLst>
              <a:ext uri="{FF2B5EF4-FFF2-40B4-BE49-F238E27FC236}">
                <a16:creationId xmlns:a16="http://schemas.microsoft.com/office/drawing/2014/main" id="{09D0E5D8-F3F0-4A9C-B5B6-1874C1CF3812}"/>
              </a:ext>
            </a:extLst>
          </p:cNvPr>
          <p:cNvSpPr txBox="1"/>
          <p:nvPr/>
        </p:nvSpPr>
        <p:spPr>
          <a:xfrm>
            <a:off x="6623494" y="3931449"/>
            <a:ext cx="797400" cy="6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9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Manual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9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restore</a:t>
            </a:r>
            <a:endParaRPr lang="zh-TW" altLang="en-US" sz="900" b="1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  <a:sym typeface="Calibri"/>
            </a:endParaRPr>
          </a:p>
        </p:txBody>
      </p:sp>
      <p:pic>
        <p:nvPicPr>
          <p:cNvPr id="78" name="Google Shape;108;p16">
            <a:extLst>
              <a:ext uri="{FF2B5EF4-FFF2-40B4-BE49-F238E27FC236}">
                <a16:creationId xmlns:a16="http://schemas.microsoft.com/office/drawing/2014/main" id="{2960F70D-F6AC-4272-B1BE-0083082AD36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662" y="3832433"/>
            <a:ext cx="859897" cy="8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113;p16">
            <a:extLst>
              <a:ext uri="{FF2B5EF4-FFF2-40B4-BE49-F238E27FC236}">
                <a16:creationId xmlns:a16="http://schemas.microsoft.com/office/drawing/2014/main" id="{0EC89D83-E9ED-4C6C-8CDA-BC3CE31250F4}"/>
              </a:ext>
            </a:extLst>
          </p:cNvPr>
          <p:cNvSpPr txBox="1"/>
          <p:nvPr/>
        </p:nvSpPr>
        <p:spPr>
          <a:xfrm>
            <a:off x="1003794" y="4444114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800G</a:t>
            </a:r>
            <a:endParaRPr sz="1000" b="1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77B8B5C7-791A-4DBE-B429-8803A3CCBB7C}"/>
              </a:ext>
            </a:extLst>
          </p:cNvPr>
          <p:cNvGrpSpPr/>
          <p:nvPr/>
        </p:nvGrpSpPr>
        <p:grpSpPr>
          <a:xfrm>
            <a:off x="2635179" y="2029983"/>
            <a:ext cx="3027218" cy="925640"/>
            <a:chOff x="2492800" y="1829225"/>
            <a:chExt cx="3419492" cy="1039941"/>
          </a:xfrm>
        </p:grpSpPr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D2DA0148-298C-4457-82F6-EE4B74141BDB}"/>
                </a:ext>
              </a:extLst>
            </p:cNvPr>
            <p:cNvSpPr/>
            <p:nvPr/>
          </p:nvSpPr>
          <p:spPr>
            <a:xfrm>
              <a:off x="2492800" y="1829225"/>
              <a:ext cx="3419492" cy="1039941"/>
            </a:xfrm>
            <a:prstGeom prst="roundRect">
              <a:avLst>
                <a:gd name="adj" fmla="val 928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8566B8B5-BFA5-4E50-B181-F654FA0153F0}"/>
                </a:ext>
              </a:extLst>
            </p:cNvPr>
            <p:cNvSpPr/>
            <p:nvPr/>
          </p:nvSpPr>
          <p:spPr>
            <a:xfrm>
              <a:off x="2574059" y="1895987"/>
              <a:ext cx="3276000" cy="324000"/>
            </a:xfrm>
            <a:prstGeom prst="roundRect">
              <a:avLst>
                <a:gd name="adj" fmla="val 11158"/>
              </a:avLst>
            </a:pr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34B67275-E346-447B-AC87-A36D24C140B2}"/>
              </a:ext>
            </a:extLst>
          </p:cNvPr>
          <p:cNvGrpSpPr/>
          <p:nvPr/>
        </p:nvGrpSpPr>
        <p:grpSpPr>
          <a:xfrm rot="5400000">
            <a:off x="4009820" y="2901700"/>
            <a:ext cx="1060469" cy="3049705"/>
            <a:chOff x="890662" y="1461013"/>
            <a:chExt cx="1289604" cy="3471176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1DD3C7B5-3A87-49AF-A696-20C28192D5E4}"/>
                </a:ext>
              </a:extLst>
            </p:cNvPr>
            <p:cNvSpPr/>
            <p:nvPr/>
          </p:nvSpPr>
          <p:spPr>
            <a:xfrm>
              <a:off x="890662" y="2363763"/>
              <a:ext cx="1075173" cy="2568426"/>
            </a:xfrm>
            <a:prstGeom prst="roundRect">
              <a:avLst>
                <a:gd name="adj" fmla="val 6951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3BE712DE-5F52-44FD-AA40-D9E75ED5BB5F}"/>
                </a:ext>
              </a:extLst>
            </p:cNvPr>
            <p:cNvSpPr/>
            <p:nvPr/>
          </p:nvSpPr>
          <p:spPr>
            <a:xfrm>
              <a:off x="980592" y="1461013"/>
              <a:ext cx="1199674" cy="1103033"/>
            </a:xfrm>
            <a:prstGeom prst="roundRect">
              <a:avLst>
                <a:gd name="adj" fmla="val 5810"/>
              </a:avLst>
            </a:pr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51" name="Google Shape;151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ックアップタスクの実行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中に、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転送中のフ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ァイ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ルや、現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在の転送速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度がわかりません</a:t>
            </a:r>
            <a:endParaRPr lang="zh-TW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9" name="Google Shape;149;p17"/>
          <p:cNvSpPr txBox="1">
            <a:spLocks noGrp="1"/>
          </p:cNvSpPr>
          <p:nvPr>
            <p:ph type="body" idx="4294967295"/>
          </p:nvPr>
        </p:nvSpPr>
        <p:spPr>
          <a:xfrm>
            <a:off x="437022" y="1200150"/>
            <a:ext cx="8091776" cy="747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タス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実行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時、</a:t>
            </a:r>
            <a:r>
              <a:rPr lang="en-US" altLang="ja-JP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HBS3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によって提供される推定残り時間が非常に長い場合があります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時間経過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に伴い正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常に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戻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りますが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びっくりして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まいます。転送中のフ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ァイル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、サ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イズ、現在の転送速度など、より詳細な情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報が提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供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されること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が望ましいです。</a:t>
            </a:r>
            <a:endParaRPr sz="1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437022" y="957091"/>
            <a:ext cx="6029091" cy="28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</a:t>
            </a:r>
            <a:r>
              <a:rPr lang="ja-JP" altLang="en-US" b="1" dirty="0">
                <a:solidFill>
                  <a:schemeClr val="accent4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スタッフは現在のタスクステータスを知りたい</a:t>
            </a:r>
            <a:endParaRPr b="1" dirty="0">
              <a:solidFill>
                <a:schemeClr val="accent4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0" name="Google Shape;160;p17"/>
          <p:cNvSpPr txBox="1"/>
          <p:nvPr/>
        </p:nvSpPr>
        <p:spPr>
          <a:xfrm>
            <a:off x="2716438" y="2018309"/>
            <a:ext cx="2850009" cy="35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HBS3 </a:t>
            </a:r>
            <a:r>
              <a:rPr lang="en-US" altLang="zh-TW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Report</a:t>
            </a:r>
            <a:endParaRPr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8" name="Google Shape;78;p15">
            <a:extLst>
              <a:ext uri="{FF2B5EF4-FFF2-40B4-BE49-F238E27FC236}">
                <a16:creationId xmlns:a16="http://schemas.microsoft.com/office/drawing/2014/main" id="{CE125653-11C7-41A4-9100-6F80B0F927A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980" y="2871053"/>
            <a:ext cx="1638716" cy="11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9;p15">
            <a:extLst>
              <a:ext uri="{FF2B5EF4-FFF2-40B4-BE49-F238E27FC236}">
                <a16:creationId xmlns:a16="http://schemas.microsoft.com/office/drawing/2014/main" id="{0F05C627-9946-4568-BA0C-EB8FBB2A34FD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1056480" y="2807089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Google Shape;81;p15">
            <a:extLst>
              <a:ext uri="{FF2B5EF4-FFF2-40B4-BE49-F238E27FC236}">
                <a16:creationId xmlns:a16="http://schemas.microsoft.com/office/drawing/2014/main" id="{7D0859B2-C71A-489A-A424-B29EEA7227ED}"/>
              </a:ext>
            </a:extLst>
          </p:cNvPr>
          <p:cNvCxnSpPr>
            <a:cxnSpLocks/>
          </p:cNvCxnSpPr>
          <p:nvPr/>
        </p:nvCxnSpPr>
        <p:spPr>
          <a:xfrm>
            <a:off x="2783696" y="3562906"/>
            <a:ext cx="2847417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" name="Google Shape;82;p15">
            <a:extLst>
              <a:ext uri="{FF2B5EF4-FFF2-40B4-BE49-F238E27FC236}">
                <a16:creationId xmlns:a16="http://schemas.microsoft.com/office/drawing/2014/main" id="{CAC3B82E-844F-4647-9554-26437A9B9051}"/>
              </a:ext>
            </a:extLst>
          </p:cNvPr>
          <p:cNvSpPr txBox="1"/>
          <p:nvPr/>
        </p:nvSpPr>
        <p:spPr>
          <a:xfrm>
            <a:off x="1495446" y="3843874"/>
            <a:ext cx="1079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Local </a:t>
            </a:r>
            <a:r>
              <a:rPr lang="zh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NAS</a:t>
            </a: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  <a:sym typeface="Calibri"/>
            </a:endParaRPr>
          </a:p>
        </p:txBody>
      </p:sp>
      <p:sp>
        <p:nvSpPr>
          <p:cNvPr id="22" name="Google Shape;83;p15">
            <a:extLst>
              <a:ext uri="{FF2B5EF4-FFF2-40B4-BE49-F238E27FC236}">
                <a16:creationId xmlns:a16="http://schemas.microsoft.com/office/drawing/2014/main" id="{E88FC7DA-4EA8-49F3-9E6A-830EB57B7C39}"/>
              </a:ext>
            </a:extLst>
          </p:cNvPr>
          <p:cNvSpPr txBox="1"/>
          <p:nvPr/>
        </p:nvSpPr>
        <p:spPr>
          <a:xfrm>
            <a:off x="6635549" y="3839981"/>
            <a:ext cx="1244864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Remote </a:t>
            </a:r>
            <a:r>
              <a:rPr lang="zh-TW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NAS</a:t>
            </a: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  <a:sym typeface="Calibri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D45DFD1A-1CCC-46EA-9373-7DBD678ADA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1676" y="3224571"/>
            <a:ext cx="2822558" cy="642000"/>
          </a:xfrm>
          <a:prstGeom prst="rect">
            <a:avLst/>
          </a:prstGeom>
        </p:spPr>
      </p:pic>
      <p:pic>
        <p:nvPicPr>
          <p:cNvPr id="28" name="Google Shape;79;p15">
            <a:extLst>
              <a:ext uri="{FF2B5EF4-FFF2-40B4-BE49-F238E27FC236}">
                <a16:creationId xmlns:a16="http://schemas.microsoft.com/office/drawing/2014/main" id="{64CC57C4-EC89-4DAC-B0CE-FBEA3BCA19CA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5662397" y="2892691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Google Shape;157;p17">
            <a:extLst>
              <a:ext uri="{FF2B5EF4-FFF2-40B4-BE49-F238E27FC236}">
                <a16:creationId xmlns:a16="http://schemas.microsoft.com/office/drawing/2014/main" id="{C61FE8C2-E222-4D16-B83A-FA4785185BE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2196" y="2984580"/>
            <a:ext cx="632300" cy="6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63;p17">
            <a:extLst>
              <a:ext uri="{FF2B5EF4-FFF2-40B4-BE49-F238E27FC236}">
                <a16:creationId xmlns:a16="http://schemas.microsoft.com/office/drawing/2014/main" id="{1011424E-F3E3-4075-813D-BA75BBF17F72}"/>
              </a:ext>
            </a:extLst>
          </p:cNvPr>
          <p:cNvSpPr txBox="1"/>
          <p:nvPr/>
        </p:nvSpPr>
        <p:spPr>
          <a:xfrm>
            <a:off x="3015203" y="3896289"/>
            <a:ext cx="2218278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460GB</a:t>
            </a:r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のファイルサイズ</a:t>
            </a:r>
            <a:r>
              <a:rPr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</a:p>
          <a:p>
            <a:pPr lvl="0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送信するのに</a:t>
            </a:r>
            <a:r>
              <a:rPr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103</a:t>
            </a:r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日？！</a:t>
            </a:r>
          </a:p>
          <a:p>
            <a:pPr lvl="0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現在、どのファイルが転送されていますか？！</a:t>
            </a:r>
            <a:endParaRPr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8E1677FB-CA5E-4275-99C1-EBDE4D9999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46241"/>
          <a:stretch/>
        </p:blipFill>
        <p:spPr>
          <a:xfrm>
            <a:off x="5083819" y="3591865"/>
            <a:ext cx="1111374" cy="1389358"/>
          </a:xfrm>
          <a:prstGeom prst="rect">
            <a:avLst/>
          </a:prstGeom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466883B6-D062-4E3D-89F3-13421B511FC5}"/>
              </a:ext>
            </a:extLst>
          </p:cNvPr>
          <p:cNvSpPr txBox="1"/>
          <p:nvPr/>
        </p:nvSpPr>
        <p:spPr>
          <a:xfrm>
            <a:off x="2635179" y="2439921"/>
            <a:ext cx="309715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Remaining time: 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103</a:t>
            </a:r>
            <a:r>
              <a:rPr lang="en-US" altLang="zh-TW" sz="1200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 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15</a:t>
            </a:r>
            <a:r>
              <a:rPr lang="en-US" altLang="zh-TW" sz="1200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 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58</a:t>
            </a:r>
            <a:r>
              <a:rPr lang="en-US" altLang="zh-TW" sz="1200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min 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25</a:t>
            </a:r>
            <a:r>
              <a:rPr lang="en-US" altLang="zh-TW" sz="1200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sec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sym typeface="Arial"/>
            </a:endParaRPr>
          </a:p>
          <a:p>
            <a:pPr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Total file size: 460 GB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067F5E54-606D-446F-BF19-B944576EA8BE}"/>
              </a:ext>
            </a:extLst>
          </p:cNvPr>
          <p:cNvSpPr/>
          <p:nvPr/>
        </p:nvSpPr>
        <p:spPr>
          <a:xfrm>
            <a:off x="883568" y="2571750"/>
            <a:ext cx="3053058" cy="695886"/>
          </a:xfrm>
          <a:prstGeom prst="roundRect">
            <a:avLst>
              <a:gd name="adj" fmla="val 9675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5B76C5A-A259-460C-B5AF-D4AD1C981636}"/>
              </a:ext>
            </a:extLst>
          </p:cNvPr>
          <p:cNvSpPr/>
          <p:nvPr/>
        </p:nvSpPr>
        <p:spPr>
          <a:xfrm>
            <a:off x="652182" y="2682350"/>
            <a:ext cx="2400723" cy="481500"/>
          </a:xfrm>
          <a:prstGeom prst="roundRect">
            <a:avLst>
              <a:gd name="adj" fmla="val 12792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93C58055-06F9-4074-AE62-0C0E46188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53809" y="2238597"/>
            <a:ext cx="4548082" cy="2817495"/>
          </a:xfrm>
          <a:prstGeom prst="rect">
            <a:avLst/>
          </a:prstGeom>
        </p:spPr>
      </p:pic>
      <p:sp>
        <p:nvSpPr>
          <p:cNvPr id="169" name="Google Shape;169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適切な監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査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用の証拠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維持するには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各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ファイルのバックアップ結果を記録する必要があります</a:t>
            </a:r>
            <a:endParaRPr lang="en-US" altLang="zh-TW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0" name="Google Shape;170;p18"/>
          <p:cNvSpPr txBox="1">
            <a:spLocks noGrp="1"/>
          </p:cNvSpPr>
          <p:nvPr>
            <p:ph type="body" idx="4294967295"/>
          </p:nvPr>
        </p:nvSpPr>
        <p:spPr>
          <a:xfrm>
            <a:off x="383241" y="971352"/>
            <a:ext cx="8290111" cy="1169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HBS 3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ダッシュボードにエラーまたは警告メッセージが表</a:t>
            </a:r>
            <a:r>
              <a:rPr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示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た場合</a:t>
            </a:r>
            <a:r>
              <a:rPr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監査人は</a:t>
            </a:r>
            <a:r>
              <a:rPr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に、これらの異常な状態が記録されているかどうか、および異常なバックアップタスクの理由</a:t>
            </a:r>
            <a:r>
              <a:rPr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確認します</a:t>
            </a:r>
            <a:r>
              <a:rPr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ja-JP" altLang="en-US" sz="1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spcAft>
                <a:spcPts val="1600"/>
              </a:spcAft>
              <a:buNone/>
            </a:pP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このよう</a:t>
            </a:r>
            <a:r>
              <a:rPr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な場合、</a:t>
            </a:r>
            <a:r>
              <a:rPr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部門は</a:t>
            </a:r>
            <a:r>
              <a:rPr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HBS </a:t>
            </a:r>
            <a:r>
              <a:rPr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ログ</a:t>
            </a:r>
            <a:r>
              <a:rPr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ダウンロードし</a:t>
            </a:r>
            <a:r>
              <a:rPr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ログ</a:t>
            </a:r>
            <a:r>
              <a:rPr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内のエ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ントリを</a:t>
            </a:r>
            <a:r>
              <a:rPr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つず</a:t>
            </a:r>
            <a:r>
              <a:rPr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つ確認し、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監査人に返信する必要があります。時間がか</a:t>
            </a:r>
            <a:r>
              <a:rPr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</a:t>
            </a:r>
            <a:r>
              <a:rPr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作</a:t>
            </a:r>
            <a:r>
              <a:rPr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業の上、エラーが見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つからない場合もあります。</a:t>
            </a:r>
            <a:endParaRPr sz="1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4" name="Google Shape;174;p18"/>
          <p:cNvSpPr txBox="1"/>
          <p:nvPr/>
        </p:nvSpPr>
        <p:spPr>
          <a:xfrm>
            <a:off x="688606" y="2699113"/>
            <a:ext cx="2457834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Backup warning/error</a:t>
            </a:r>
            <a:endParaRPr sz="16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>
            <a:spLocks noGrp="1"/>
          </p:cNvSpPr>
          <p:nvPr>
            <p:ph type="body" idx="4294967295"/>
          </p:nvPr>
        </p:nvSpPr>
        <p:spPr>
          <a:xfrm>
            <a:off x="134470" y="2113990"/>
            <a:ext cx="4894729" cy="15503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zh-TW" sz="4000">
                <a:solidFill>
                  <a:schemeClr val="bg1"/>
                </a:solidFill>
              </a:rPr>
              <a:t>Meet HBS v14</a:t>
            </a:r>
            <a:endParaRPr sz="4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D2BC354E-DA4C-4EBE-97EB-18A39205C7EE}"/>
              </a:ext>
            </a:extLst>
          </p:cNvPr>
          <p:cNvSpPr/>
          <p:nvPr/>
        </p:nvSpPr>
        <p:spPr>
          <a:xfrm>
            <a:off x="5933303" y="2322978"/>
            <a:ext cx="2143974" cy="2655843"/>
          </a:xfrm>
          <a:prstGeom prst="roundRect">
            <a:avLst>
              <a:gd name="adj" fmla="val 5810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2" name="矩形: 圓角 111">
            <a:extLst>
              <a:ext uri="{FF2B5EF4-FFF2-40B4-BE49-F238E27FC236}">
                <a16:creationId xmlns:a16="http://schemas.microsoft.com/office/drawing/2014/main" id="{6B77FAA8-AAF3-45C2-B1A8-70C6EA01EC63}"/>
              </a:ext>
            </a:extLst>
          </p:cNvPr>
          <p:cNvSpPr/>
          <p:nvPr/>
        </p:nvSpPr>
        <p:spPr>
          <a:xfrm>
            <a:off x="6524951" y="3969975"/>
            <a:ext cx="754628" cy="317156"/>
          </a:xfrm>
          <a:prstGeom prst="roundRect">
            <a:avLst/>
          </a:prstGeom>
          <a:solidFill>
            <a:srgbClr val="303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6" name="Google Shape;186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タスクは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NAS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間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連続で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実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行され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がバックアップ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ファイル転送プロセスを自動化するのに役立ちます</a:t>
            </a:r>
            <a:endParaRPr lang="zh-TW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5" name="Google Shape;185;p20"/>
          <p:cNvSpPr txBox="1">
            <a:spLocks noGrp="1"/>
          </p:cNvSpPr>
          <p:nvPr>
            <p:ph type="body" idx="4294967295"/>
          </p:nvPr>
        </p:nvSpPr>
        <p:spPr>
          <a:xfrm>
            <a:off x="393595" y="999915"/>
            <a:ext cx="842431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バックアッププロセスの自動化では、最初にスケジュールされたタスクが終了すると、プロセス全体が完了するまで、リンクされた後続のタスクが実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行さ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れます。自動化されたプロセスにより、</a:t>
            </a:r>
            <a:r>
              <a:rPr lang="en-US" altLang="ja-JP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スタッフは大量のデータを簡単にバックアップ</a:t>
            </a:r>
            <a:r>
              <a:rPr lang="en-US" altLang="ja-JP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移動できます。</a:t>
            </a:r>
            <a:endParaRPr sz="1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5B0F4996-C23E-424D-9E9B-2E64F9183FBD}"/>
              </a:ext>
            </a:extLst>
          </p:cNvPr>
          <p:cNvSpPr/>
          <p:nvPr/>
        </p:nvSpPr>
        <p:spPr>
          <a:xfrm>
            <a:off x="6025447" y="2060817"/>
            <a:ext cx="1962106" cy="1103033"/>
          </a:xfrm>
          <a:prstGeom prst="roundRect">
            <a:avLst>
              <a:gd name="adj" fmla="val 5810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4D3E4AE0-CAF0-4B69-AF8E-7CD24075E3E8}"/>
              </a:ext>
            </a:extLst>
          </p:cNvPr>
          <p:cNvSpPr/>
          <p:nvPr/>
        </p:nvSpPr>
        <p:spPr>
          <a:xfrm>
            <a:off x="883568" y="2258938"/>
            <a:ext cx="2046624" cy="2719884"/>
          </a:xfrm>
          <a:prstGeom prst="roundRect">
            <a:avLst>
              <a:gd name="adj" fmla="val 5810"/>
            </a:avLst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9032C7F1-CC6D-454C-9AA5-9DD217D60486}"/>
              </a:ext>
            </a:extLst>
          </p:cNvPr>
          <p:cNvSpPr/>
          <p:nvPr/>
        </p:nvSpPr>
        <p:spPr>
          <a:xfrm>
            <a:off x="975712" y="2060817"/>
            <a:ext cx="1858679" cy="1103033"/>
          </a:xfrm>
          <a:prstGeom prst="roundRect">
            <a:avLst>
              <a:gd name="adj" fmla="val 5810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6" name="Google Shape;110;p16">
            <a:extLst>
              <a:ext uri="{FF2B5EF4-FFF2-40B4-BE49-F238E27FC236}">
                <a16:creationId xmlns:a16="http://schemas.microsoft.com/office/drawing/2014/main" id="{0CD76C42-9D8F-4DC3-AAD7-C6C946128095}"/>
              </a:ext>
            </a:extLst>
          </p:cNvPr>
          <p:cNvGrpSpPr/>
          <p:nvPr/>
        </p:nvGrpSpPr>
        <p:grpSpPr>
          <a:xfrm>
            <a:off x="2412029" y="4020957"/>
            <a:ext cx="549667" cy="535063"/>
            <a:chOff x="2484325" y="2694124"/>
            <a:chExt cx="549667" cy="535063"/>
          </a:xfrm>
        </p:grpSpPr>
        <p:pic>
          <p:nvPicPr>
            <p:cNvPr id="100" name="Google Shape;111;p16">
              <a:extLst>
                <a:ext uri="{FF2B5EF4-FFF2-40B4-BE49-F238E27FC236}">
                  <a16:creationId xmlns:a16="http://schemas.microsoft.com/office/drawing/2014/main" id="{9872E175-4006-4B7D-B148-47FBCB4BB1F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84325" y="2694124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12;p16">
              <a:extLst>
                <a:ext uri="{FF2B5EF4-FFF2-40B4-BE49-F238E27FC236}">
                  <a16:creationId xmlns:a16="http://schemas.microsoft.com/office/drawing/2014/main" id="{1AD00A2D-129B-4B2A-B7FB-428711CCA5F8}"/>
                </a:ext>
              </a:extLst>
            </p:cNvPr>
            <p:cNvSpPr txBox="1"/>
            <p:nvPr/>
          </p:nvSpPr>
          <p:spPr>
            <a:xfrm>
              <a:off x="2505392" y="2861239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  <a:sym typeface="Calibri"/>
                </a:rPr>
                <a:t>.qdff</a:t>
              </a:r>
              <a:endParaRPr sz="11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endParaRPr>
            </a:p>
          </p:txBody>
        </p:sp>
      </p:grpSp>
      <p:sp>
        <p:nvSpPr>
          <p:cNvPr id="58" name="Google Shape;114;p16">
            <a:extLst>
              <a:ext uri="{FF2B5EF4-FFF2-40B4-BE49-F238E27FC236}">
                <a16:creationId xmlns:a16="http://schemas.microsoft.com/office/drawing/2014/main" id="{71F2643F-5225-4FE6-8853-7DA31917C399}"/>
              </a:ext>
            </a:extLst>
          </p:cNvPr>
          <p:cNvSpPr txBox="1"/>
          <p:nvPr/>
        </p:nvSpPr>
        <p:spPr>
          <a:xfrm>
            <a:off x="2419524" y="4372793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chemeClr val="accent5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20G</a:t>
            </a:r>
            <a:endParaRPr sz="1000" b="1">
              <a:solidFill>
                <a:schemeClr val="accent5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cxnSp>
        <p:nvCxnSpPr>
          <p:cNvPr id="59" name="Google Shape;115;p16">
            <a:extLst>
              <a:ext uri="{FF2B5EF4-FFF2-40B4-BE49-F238E27FC236}">
                <a16:creationId xmlns:a16="http://schemas.microsoft.com/office/drawing/2014/main" id="{0F8A2131-7593-4FA8-8846-ACB6B0231286}"/>
              </a:ext>
            </a:extLst>
          </p:cNvPr>
          <p:cNvCxnSpPr/>
          <p:nvPr/>
        </p:nvCxnSpPr>
        <p:spPr>
          <a:xfrm>
            <a:off x="1694804" y="4345708"/>
            <a:ext cx="757200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" name="Google Shape;116;p16">
            <a:extLst>
              <a:ext uri="{FF2B5EF4-FFF2-40B4-BE49-F238E27FC236}">
                <a16:creationId xmlns:a16="http://schemas.microsoft.com/office/drawing/2014/main" id="{54403026-868F-4AC6-94F1-467FF8AB28FA}"/>
              </a:ext>
            </a:extLst>
          </p:cNvPr>
          <p:cNvSpPr txBox="1"/>
          <p:nvPr/>
        </p:nvSpPr>
        <p:spPr>
          <a:xfrm>
            <a:off x="1659340" y="4044083"/>
            <a:ext cx="887197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100" b="1" err="1"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QuDedup</a:t>
            </a:r>
            <a:endParaRPr sz="1100" b="1"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grpSp>
        <p:nvGrpSpPr>
          <p:cNvPr id="61" name="Google Shape;117;p16">
            <a:extLst>
              <a:ext uri="{FF2B5EF4-FFF2-40B4-BE49-F238E27FC236}">
                <a16:creationId xmlns:a16="http://schemas.microsoft.com/office/drawing/2014/main" id="{6871C064-3764-48CE-8AD6-3541A586F7E1}"/>
              </a:ext>
            </a:extLst>
          </p:cNvPr>
          <p:cNvGrpSpPr/>
          <p:nvPr/>
        </p:nvGrpSpPr>
        <p:grpSpPr>
          <a:xfrm>
            <a:off x="4176929" y="3894967"/>
            <a:ext cx="549667" cy="535063"/>
            <a:chOff x="2580746" y="2694124"/>
            <a:chExt cx="549667" cy="535063"/>
          </a:xfrm>
        </p:grpSpPr>
        <p:pic>
          <p:nvPicPr>
            <p:cNvPr id="98" name="Google Shape;118;p16">
              <a:extLst>
                <a:ext uri="{FF2B5EF4-FFF2-40B4-BE49-F238E27FC236}">
                  <a16:creationId xmlns:a16="http://schemas.microsoft.com/office/drawing/2014/main" id="{CD4BF209-0250-40B5-B594-1BE6E4494BE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80746" y="2694124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119;p16">
              <a:extLst>
                <a:ext uri="{FF2B5EF4-FFF2-40B4-BE49-F238E27FC236}">
                  <a16:creationId xmlns:a16="http://schemas.microsoft.com/office/drawing/2014/main" id="{F32652C0-CF44-47D8-A203-9D68D2D07322}"/>
                </a:ext>
              </a:extLst>
            </p:cNvPr>
            <p:cNvSpPr txBox="1"/>
            <p:nvPr/>
          </p:nvSpPr>
          <p:spPr>
            <a:xfrm>
              <a:off x="2601813" y="2861239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  <a:sym typeface="Calibri"/>
                </a:rPr>
                <a:t>.qdff</a:t>
              </a:r>
              <a:endParaRPr sz="11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endParaRPr>
            </a:p>
          </p:txBody>
        </p:sp>
      </p:grpSp>
      <p:sp>
        <p:nvSpPr>
          <p:cNvPr id="62" name="Google Shape;120;p16">
            <a:extLst>
              <a:ext uri="{FF2B5EF4-FFF2-40B4-BE49-F238E27FC236}">
                <a16:creationId xmlns:a16="http://schemas.microsoft.com/office/drawing/2014/main" id="{E49AB430-E430-406C-8DEF-E06689AB0983}"/>
              </a:ext>
            </a:extLst>
          </p:cNvPr>
          <p:cNvSpPr txBox="1"/>
          <p:nvPr/>
        </p:nvSpPr>
        <p:spPr>
          <a:xfrm>
            <a:off x="4169862" y="4246818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chemeClr val="accent5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20G</a:t>
            </a:r>
            <a:endParaRPr sz="1000" b="1">
              <a:solidFill>
                <a:schemeClr val="accent5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sp>
        <p:nvSpPr>
          <p:cNvPr id="63" name="Google Shape;127;p16">
            <a:extLst>
              <a:ext uri="{FF2B5EF4-FFF2-40B4-BE49-F238E27FC236}">
                <a16:creationId xmlns:a16="http://schemas.microsoft.com/office/drawing/2014/main" id="{958F9135-ECED-43EF-90C7-18AF828E70A6}"/>
              </a:ext>
            </a:extLst>
          </p:cNvPr>
          <p:cNvSpPr txBox="1"/>
          <p:nvPr/>
        </p:nvSpPr>
        <p:spPr>
          <a:xfrm>
            <a:off x="6462821" y="3934778"/>
            <a:ext cx="883092" cy="12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Restore automatically</a:t>
            </a:r>
            <a:endParaRPr sz="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  <a:sym typeface="Calibri"/>
            </a:endParaRPr>
          </a:p>
        </p:txBody>
      </p:sp>
      <p:pic>
        <p:nvPicPr>
          <p:cNvPr id="67" name="Google Shape;78;p15">
            <a:extLst>
              <a:ext uri="{FF2B5EF4-FFF2-40B4-BE49-F238E27FC236}">
                <a16:creationId xmlns:a16="http://schemas.microsoft.com/office/drawing/2014/main" id="{DBFBA09B-4B7A-47AC-B570-A27FC2D6AE4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6672" y="1824726"/>
            <a:ext cx="1638716" cy="11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79;p15">
            <a:extLst>
              <a:ext uri="{FF2B5EF4-FFF2-40B4-BE49-F238E27FC236}">
                <a16:creationId xmlns:a16="http://schemas.microsoft.com/office/drawing/2014/main" id="{81E45BE5-EAF2-477B-AB7D-04D48F9EA31F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1028172" y="1760762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69" name="Google Shape;81;p15">
            <a:extLst>
              <a:ext uri="{FF2B5EF4-FFF2-40B4-BE49-F238E27FC236}">
                <a16:creationId xmlns:a16="http://schemas.microsoft.com/office/drawing/2014/main" id="{143DA420-7EE7-404F-8FC2-2DB5B8B279C3}"/>
              </a:ext>
            </a:extLst>
          </p:cNvPr>
          <p:cNvCxnSpPr>
            <a:cxnSpLocks/>
          </p:cNvCxnSpPr>
          <p:nvPr/>
        </p:nvCxnSpPr>
        <p:spPr>
          <a:xfrm>
            <a:off x="2755388" y="2516579"/>
            <a:ext cx="2847417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" name="Google Shape;82;p15">
            <a:extLst>
              <a:ext uri="{FF2B5EF4-FFF2-40B4-BE49-F238E27FC236}">
                <a16:creationId xmlns:a16="http://schemas.microsoft.com/office/drawing/2014/main" id="{915CB7FD-9E93-426D-8C33-C6693D900177}"/>
              </a:ext>
            </a:extLst>
          </p:cNvPr>
          <p:cNvSpPr txBox="1"/>
          <p:nvPr/>
        </p:nvSpPr>
        <p:spPr>
          <a:xfrm>
            <a:off x="1467138" y="2797547"/>
            <a:ext cx="1079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Local NAS</a:t>
            </a:r>
            <a:endParaRPr sz="1200" b="1"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sp>
        <p:nvSpPr>
          <p:cNvPr id="71" name="Google Shape;83;p15">
            <a:extLst>
              <a:ext uri="{FF2B5EF4-FFF2-40B4-BE49-F238E27FC236}">
                <a16:creationId xmlns:a16="http://schemas.microsoft.com/office/drawing/2014/main" id="{E607A868-48FF-4A55-AE96-312EDFDBBF4F}"/>
              </a:ext>
            </a:extLst>
          </p:cNvPr>
          <p:cNvSpPr txBox="1"/>
          <p:nvPr/>
        </p:nvSpPr>
        <p:spPr>
          <a:xfrm>
            <a:off x="6038671" y="2793654"/>
            <a:ext cx="1948882" cy="355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Remote NAS</a:t>
            </a:r>
            <a:endParaRPr sz="1200" b="1"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pic>
        <p:nvPicPr>
          <p:cNvPr id="74" name="圖片 73">
            <a:extLst>
              <a:ext uri="{FF2B5EF4-FFF2-40B4-BE49-F238E27FC236}">
                <a16:creationId xmlns:a16="http://schemas.microsoft.com/office/drawing/2014/main" id="{54B4F9D2-F1E8-46F4-BF5C-9D11DF2AAC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368" y="2178244"/>
            <a:ext cx="2822558" cy="642000"/>
          </a:xfrm>
          <a:prstGeom prst="rect">
            <a:avLst/>
          </a:prstGeom>
        </p:spPr>
      </p:pic>
      <p:pic>
        <p:nvPicPr>
          <p:cNvPr id="75" name="Google Shape;79;p15">
            <a:extLst>
              <a:ext uri="{FF2B5EF4-FFF2-40B4-BE49-F238E27FC236}">
                <a16:creationId xmlns:a16="http://schemas.microsoft.com/office/drawing/2014/main" id="{146A4292-755D-445B-B3CC-9E863D8708A6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5634089" y="1846364"/>
            <a:ext cx="449053" cy="449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圖形 75">
            <a:extLst>
              <a:ext uri="{FF2B5EF4-FFF2-40B4-BE49-F238E27FC236}">
                <a16:creationId xmlns:a16="http://schemas.microsoft.com/office/drawing/2014/main" id="{2A09B3BC-A887-4FCE-9029-F2589EC09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499817" y="1906845"/>
            <a:ext cx="1584612" cy="1017683"/>
          </a:xfrm>
          <a:prstGeom prst="rect">
            <a:avLst/>
          </a:prstGeom>
        </p:spPr>
      </p:pic>
      <p:sp>
        <p:nvSpPr>
          <p:cNvPr id="77" name="文字方塊 76">
            <a:extLst>
              <a:ext uri="{FF2B5EF4-FFF2-40B4-BE49-F238E27FC236}">
                <a16:creationId xmlns:a16="http://schemas.microsoft.com/office/drawing/2014/main" id="{C6FD0290-7EB5-4049-A27C-77EA6A8D87EE}"/>
              </a:ext>
            </a:extLst>
          </p:cNvPr>
          <p:cNvSpPr txBox="1"/>
          <p:nvPr/>
        </p:nvSpPr>
        <p:spPr>
          <a:xfrm>
            <a:off x="3738834" y="2362690"/>
            <a:ext cx="1089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WAN</a:t>
            </a:r>
            <a:endParaRPr lang="zh-TW" altLang="en-US"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88A953E2-1470-43C0-BDC6-8E1E649E9163}"/>
              </a:ext>
            </a:extLst>
          </p:cNvPr>
          <p:cNvSpPr txBox="1"/>
          <p:nvPr/>
        </p:nvSpPr>
        <p:spPr>
          <a:xfrm>
            <a:off x="1113093" y="3204577"/>
            <a:ext cx="177092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>
              <a:buSzPts val="1400"/>
            </a:pPr>
            <a:r>
              <a:rPr lang="en-US" altLang="ja-JP" sz="11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QuDedup</a:t>
            </a:r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を使用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した毎</a:t>
            </a:r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日のバックアップジョブを作成します。</a:t>
            </a:r>
            <a:endParaRPr lang="zh-TW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  <a:sym typeface="Calibri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2A0ACB3C-A1B1-4FD8-A46D-8539C8D0B518}"/>
              </a:ext>
            </a:extLst>
          </p:cNvPr>
          <p:cNvSpPr txBox="1"/>
          <p:nvPr/>
        </p:nvSpPr>
        <p:spPr>
          <a:xfrm>
            <a:off x="3222743" y="3180687"/>
            <a:ext cx="248672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>
              <a:buSzPts val="1400"/>
            </a:pPr>
            <a:r>
              <a:rPr lang="ja-JP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データを同期するために、ジョブスケジュールの後</a:t>
            </a:r>
            <a:r>
              <a:rPr lang="ja-JP" altLang="en-US" sz="1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に「</a:t>
            </a:r>
            <a:r>
              <a:rPr lang="en-US" altLang="ja-JP" sz="1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Run once after job</a:t>
            </a:r>
            <a:r>
              <a:rPr lang="ja-JP" altLang="en-US" sz="1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」を</a:t>
            </a:r>
            <a:r>
              <a:rPr lang="ja-JP" altLang="en-US" sz="1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作</a:t>
            </a:r>
            <a:r>
              <a:rPr lang="ja-JP" altLang="en-US" sz="1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成</a:t>
            </a:r>
            <a:endParaRPr lang="zh-TW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  <a:sym typeface="Calibri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4289F0EA-A110-45C9-90C2-669F9A930EB0}"/>
              </a:ext>
            </a:extLst>
          </p:cNvPr>
          <p:cNvSpPr txBox="1"/>
          <p:nvPr/>
        </p:nvSpPr>
        <p:spPr>
          <a:xfrm>
            <a:off x="6138878" y="3212549"/>
            <a:ext cx="1938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>
              <a:buSzPts val="1400"/>
            </a:pPr>
            <a:r>
              <a:rPr lang="ja-JP" altLang="en-US" sz="9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リモート</a:t>
            </a:r>
            <a:r>
              <a:rPr lang="en-US" altLang="ja-JP" sz="9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NAS</a:t>
            </a:r>
            <a:r>
              <a:rPr lang="ja-JP" altLang="en-US" sz="9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が受</a:t>
            </a:r>
            <a:r>
              <a:rPr lang="ja-JP" altLang="en-US" sz="9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信</a:t>
            </a:r>
            <a:r>
              <a:rPr lang="ja-JP" altLang="en-US" sz="9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完</a:t>
            </a:r>
            <a:r>
              <a:rPr lang="ja-JP" altLang="en-US" sz="9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了した後、復</a:t>
            </a:r>
            <a:r>
              <a:rPr lang="ja-JP" altLang="en-US" sz="9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元タスクが自動的に開始され</a:t>
            </a:r>
            <a:r>
              <a:rPr lang="ja-JP" altLang="en-US" sz="9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、リ</a:t>
            </a:r>
            <a:r>
              <a:rPr lang="ja-JP" altLang="en-US" sz="9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モート</a:t>
            </a:r>
            <a:r>
              <a:rPr lang="en-US" altLang="ja-JP" sz="9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NAS</a:t>
            </a:r>
            <a:r>
              <a:rPr lang="ja-JP" altLang="en-US" sz="9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に</a:t>
            </a:r>
            <a:r>
              <a:rPr lang="ja-JP" altLang="en-US" sz="9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元のデータ</a:t>
            </a:r>
            <a:r>
              <a:rPr lang="ja-JP" altLang="en-US" sz="9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rPr>
              <a:t>が構築されます。</a:t>
            </a:r>
            <a:endParaRPr lang="zh-TW" altLang="en-US" sz="900" b="1" dirty="0">
              <a:solidFill>
                <a:srgbClr val="3030F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alibri"/>
              <a:sym typeface="Calibri"/>
            </a:endParaRPr>
          </a:p>
        </p:txBody>
      </p:sp>
      <p:grpSp>
        <p:nvGrpSpPr>
          <p:cNvPr id="86" name="Google Shape;110;p16">
            <a:extLst>
              <a:ext uri="{FF2B5EF4-FFF2-40B4-BE49-F238E27FC236}">
                <a16:creationId xmlns:a16="http://schemas.microsoft.com/office/drawing/2014/main" id="{5B5F45A5-9103-4301-B15B-8263ACF11239}"/>
              </a:ext>
            </a:extLst>
          </p:cNvPr>
          <p:cNvGrpSpPr/>
          <p:nvPr/>
        </p:nvGrpSpPr>
        <p:grpSpPr>
          <a:xfrm>
            <a:off x="6038671" y="4037767"/>
            <a:ext cx="549667" cy="535063"/>
            <a:chOff x="2484325" y="2694124"/>
            <a:chExt cx="549667" cy="535063"/>
          </a:xfrm>
        </p:grpSpPr>
        <p:pic>
          <p:nvPicPr>
            <p:cNvPr id="90" name="Google Shape;111;p16">
              <a:extLst>
                <a:ext uri="{FF2B5EF4-FFF2-40B4-BE49-F238E27FC236}">
                  <a16:creationId xmlns:a16="http://schemas.microsoft.com/office/drawing/2014/main" id="{ED97D949-B151-47C4-8F8B-5B8B82FAF10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84325" y="2694124"/>
              <a:ext cx="528474" cy="535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112;p16">
              <a:extLst>
                <a:ext uri="{FF2B5EF4-FFF2-40B4-BE49-F238E27FC236}">
                  <a16:creationId xmlns:a16="http://schemas.microsoft.com/office/drawing/2014/main" id="{EB19C4A5-F8D8-41B1-9130-E1167DD7C3D0}"/>
                </a:ext>
              </a:extLst>
            </p:cNvPr>
            <p:cNvSpPr txBox="1"/>
            <p:nvPr/>
          </p:nvSpPr>
          <p:spPr>
            <a:xfrm>
              <a:off x="2505392" y="2861239"/>
              <a:ext cx="528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0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  <a:sym typeface="Calibri"/>
                </a:rPr>
                <a:t>.qdff</a:t>
              </a:r>
              <a:endParaRPr sz="11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endParaRPr>
            </a:p>
          </p:txBody>
        </p:sp>
      </p:grpSp>
      <p:sp>
        <p:nvSpPr>
          <p:cNvPr id="88" name="Google Shape;114;p16">
            <a:extLst>
              <a:ext uri="{FF2B5EF4-FFF2-40B4-BE49-F238E27FC236}">
                <a16:creationId xmlns:a16="http://schemas.microsoft.com/office/drawing/2014/main" id="{C7663BAD-F49C-4AAD-9E06-1AF57938799A}"/>
              </a:ext>
            </a:extLst>
          </p:cNvPr>
          <p:cNvSpPr txBox="1"/>
          <p:nvPr/>
        </p:nvSpPr>
        <p:spPr>
          <a:xfrm>
            <a:off x="6046166" y="4389603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chemeClr val="accent5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20G</a:t>
            </a:r>
            <a:endParaRPr sz="1000" b="1">
              <a:solidFill>
                <a:schemeClr val="accent5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cxnSp>
        <p:nvCxnSpPr>
          <p:cNvPr id="89" name="Google Shape;115;p16">
            <a:extLst>
              <a:ext uri="{FF2B5EF4-FFF2-40B4-BE49-F238E27FC236}">
                <a16:creationId xmlns:a16="http://schemas.microsoft.com/office/drawing/2014/main" id="{589BB75A-4DF9-4D08-A504-44F0487CDE94}"/>
              </a:ext>
            </a:extLst>
          </p:cNvPr>
          <p:cNvCxnSpPr>
            <a:cxnSpLocks/>
          </p:cNvCxnSpPr>
          <p:nvPr/>
        </p:nvCxnSpPr>
        <p:spPr>
          <a:xfrm>
            <a:off x="6509143" y="4375966"/>
            <a:ext cx="822866" cy="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66" name="Google Shape;129;p16">
            <a:extLst>
              <a:ext uri="{FF2B5EF4-FFF2-40B4-BE49-F238E27FC236}">
                <a16:creationId xmlns:a16="http://schemas.microsoft.com/office/drawing/2014/main" id="{4666FCF5-7CF7-4B3E-852F-5E76E043812A}"/>
              </a:ext>
            </a:extLst>
          </p:cNvPr>
          <p:cNvGrpSpPr/>
          <p:nvPr/>
        </p:nvGrpSpPr>
        <p:grpSpPr>
          <a:xfrm>
            <a:off x="975712" y="3196783"/>
            <a:ext cx="354151" cy="366300"/>
            <a:chOff x="3291424" y="3837500"/>
            <a:chExt cx="354151" cy="366300"/>
          </a:xfrm>
        </p:grpSpPr>
        <p:pic>
          <p:nvPicPr>
            <p:cNvPr id="72" name="Google Shape;130;p16">
              <a:extLst>
                <a:ext uri="{FF2B5EF4-FFF2-40B4-BE49-F238E27FC236}">
                  <a16:creationId xmlns:a16="http://schemas.microsoft.com/office/drawing/2014/main" id="{02829E2C-50FD-4675-9A90-7F01D1BB482F}"/>
                </a:ext>
              </a:extLst>
            </p:cNvPr>
            <p:cNvPicPr preferRelativeResize="0"/>
            <p:nvPr/>
          </p:nvPicPr>
          <p:blipFill>
            <a:blip r:embed="rId9">
              <a:alphaModFix/>
              <a:biLevel thresh="50000"/>
            </a:blip>
            <a:stretch>
              <a:fillRect/>
            </a:stretch>
          </p:blipFill>
          <p:spPr>
            <a:xfrm>
              <a:off x="3291424" y="3874301"/>
              <a:ext cx="323401" cy="32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131;p16">
              <a:extLst>
                <a:ext uri="{FF2B5EF4-FFF2-40B4-BE49-F238E27FC236}">
                  <a16:creationId xmlns:a16="http://schemas.microsoft.com/office/drawing/2014/main" id="{26B04AB0-765F-4E8F-9B5E-6C5C1EB0B34E}"/>
                </a:ext>
              </a:extLst>
            </p:cNvPr>
            <p:cNvSpPr txBox="1"/>
            <p:nvPr/>
          </p:nvSpPr>
          <p:spPr>
            <a:xfrm>
              <a:off x="3322175" y="3837500"/>
              <a:ext cx="3234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  <a:sym typeface="Calibri"/>
                </a:rPr>
                <a:t>1</a:t>
              </a:r>
              <a:endPara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endParaRPr>
            </a:p>
          </p:txBody>
        </p:sp>
      </p:grpSp>
      <p:grpSp>
        <p:nvGrpSpPr>
          <p:cNvPr id="81" name="Google Shape;132;p16">
            <a:extLst>
              <a:ext uri="{FF2B5EF4-FFF2-40B4-BE49-F238E27FC236}">
                <a16:creationId xmlns:a16="http://schemas.microsoft.com/office/drawing/2014/main" id="{1CA8CEA9-CF7F-406E-BCF5-73E7C0DDCD91}"/>
              </a:ext>
            </a:extLst>
          </p:cNvPr>
          <p:cNvGrpSpPr/>
          <p:nvPr/>
        </p:nvGrpSpPr>
        <p:grpSpPr>
          <a:xfrm>
            <a:off x="3030292" y="3190685"/>
            <a:ext cx="354151" cy="366300"/>
            <a:chOff x="3291424" y="3837500"/>
            <a:chExt cx="354151" cy="366300"/>
          </a:xfrm>
        </p:grpSpPr>
        <p:pic>
          <p:nvPicPr>
            <p:cNvPr id="82" name="Google Shape;133;p16">
              <a:extLst>
                <a:ext uri="{FF2B5EF4-FFF2-40B4-BE49-F238E27FC236}">
                  <a16:creationId xmlns:a16="http://schemas.microsoft.com/office/drawing/2014/main" id="{093C58C2-9514-4D89-945D-768C959DA2BE}"/>
                </a:ext>
              </a:extLst>
            </p:cNvPr>
            <p:cNvPicPr preferRelativeResize="0"/>
            <p:nvPr/>
          </p:nvPicPr>
          <p:blipFill>
            <a:blip r:embed="rId9">
              <a:alphaModFix/>
              <a:biLevel thresh="50000"/>
            </a:blip>
            <a:stretch>
              <a:fillRect/>
            </a:stretch>
          </p:blipFill>
          <p:spPr>
            <a:xfrm>
              <a:off x="3291424" y="3874301"/>
              <a:ext cx="323401" cy="32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34;p16">
              <a:extLst>
                <a:ext uri="{FF2B5EF4-FFF2-40B4-BE49-F238E27FC236}">
                  <a16:creationId xmlns:a16="http://schemas.microsoft.com/office/drawing/2014/main" id="{EE20FCF0-1FA0-4318-BB61-6696CB2D5F05}"/>
                </a:ext>
              </a:extLst>
            </p:cNvPr>
            <p:cNvSpPr txBox="1"/>
            <p:nvPr/>
          </p:nvSpPr>
          <p:spPr>
            <a:xfrm>
              <a:off x="3322175" y="3837500"/>
              <a:ext cx="3234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  <a:sym typeface="Calibri"/>
                </a:rPr>
                <a:t>2</a:t>
              </a:r>
              <a:endPara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32;p16">
            <a:extLst>
              <a:ext uri="{FF2B5EF4-FFF2-40B4-BE49-F238E27FC236}">
                <a16:creationId xmlns:a16="http://schemas.microsoft.com/office/drawing/2014/main" id="{359CF883-01DA-453B-8438-80A53E64ABE6}"/>
              </a:ext>
            </a:extLst>
          </p:cNvPr>
          <p:cNvGrpSpPr/>
          <p:nvPr/>
        </p:nvGrpSpPr>
        <p:grpSpPr>
          <a:xfrm>
            <a:off x="5977178" y="3190685"/>
            <a:ext cx="354151" cy="366300"/>
            <a:chOff x="3291424" y="3837500"/>
            <a:chExt cx="354151" cy="366300"/>
          </a:xfrm>
        </p:grpSpPr>
        <p:pic>
          <p:nvPicPr>
            <p:cNvPr id="106" name="Google Shape;133;p16">
              <a:extLst>
                <a:ext uri="{FF2B5EF4-FFF2-40B4-BE49-F238E27FC236}">
                  <a16:creationId xmlns:a16="http://schemas.microsoft.com/office/drawing/2014/main" id="{359C1BE9-B111-4243-AB74-03DC40397E3D}"/>
                </a:ext>
              </a:extLst>
            </p:cNvPr>
            <p:cNvPicPr preferRelativeResize="0"/>
            <p:nvPr/>
          </p:nvPicPr>
          <p:blipFill>
            <a:blip r:embed="rId9">
              <a:alphaModFix/>
              <a:biLevel thresh="50000"/>
            </a:blip>
            <a:stretch>
              <a:fillRect/>
            </a:stretch>
          </p:blipFill>
          <p:spPr>
            <a:xfrm>
              <a:off x="3291424" y="3874301"/>
              <a:ext cx="323401" cy="32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34;p16">
              <a:extLst>
                <a:ext uri="{FF2B5EF4-FFF2-40B4-BE49-F238E27FC236}">
                  <a16:creationId xmlns:a16="http://schemas.microsoft.com/office/drawing/2014/main" id="{AA836971-0118-4D5F-BA47-3E753E59F0CD}"/>
                </a:ext>
              </a:extLst>
            </p:cNvPr>
            <p:cNvSpPr txBox="1"/>
            <p:nvPr/>
          </p:nvSpPr>
          <p:spPr>
            <a:xfrm>
              <a:off x="3322175" y="3837500"/>
              <a:ext cx="3234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  <a:sym typeface="Calibri"/>
                </a:rPr>
                <a:t>3</a:t>
              </a:r>
              <a:endPara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/>
                <a:sym typeface="Calibri"/>
              </a:endParaRPr>
            </a:p>
          </p:txBody>
        </p:sp>
      </p:grpSp>
      <p:pic>
        <p:nvPicPr>
          <p:cNvPr id="108" name="Google Shape;108;p16">
            <a:extLst>
              <a:ext uri="{FF2B5EF4-FFF2-40B4-BE49-F238E27FC236}">
                <a16:creationId xmlns:a16="http://schemas.microsoft.com/office/drawing/2014/main" id="{792F9F67-5260-45E8-8D13-E2FEDA2B590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72139" y="3832433"/>
            <a:ext cx="859897" cy="8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13;p16">
            <a:extLst>
              <a:ext uri="{FF2B5EF4-FFF2-40B4-BE49-F238E27FC236}">
                <a16:creationId xmlns:a16="http://schemas.microsoft.com/office/drawing/2014/main" id="{DDF5A4D6-71C4-4916-8D84-67038E4274C0}"/>
              </a:ext>
            </a:extLst>
          </p:cNvPr>
          <p:cNvSpPr txBox="1"/>
          <p:nvPr/>
        </p:nvSpPr>
        <p:spPr>
          <a:xfrm>
            <a:off x="7365271" y="4460924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800G</a:t>
            </a:r>
            <a:endParaRPr sz="1000" b="1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pic>
        <p:nvPicPr>
          <p:cNvPr id="110" name="Google Shape;108;p16">
            <a:extLst>
              <a:ext uri="{FF2B5EF4-FFF2-40B4-BE49-F238E27FC236}">
                <a16:creationId xmlns:a16="http://schemas.microsoft.com/office/drawing/2014/main" id="{811E9234-A033-415C-BC6C-17FE5E80FC7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662" y="3832433"/>
            <a:ext cx="859897" cy="8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3;p16">
            <a:extLst>
              <a:ext uri="{FF2B5EF4-FFF2-40B4-BE49-F238E27FC236}">
                <a16:creationId xmlns:a16="http://schemas.microsoft.com/office/drawing/2014/main" id="{50E45D5E-AB50-4D32-AEA1-1060D74F25EF}"/>
              </a:ext>
            </a:extLst>
          </p:cNvPr>
          <p:cNvSpPr txBox="1"/>
          <p:nvPr/>
        </p:nvSpPr>
        <p:spPr>
          <a:xfrm>
            <a:off x="1003794" y="4444114"/>
            <a:ext cx="5919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Calibri"/>
              </a:rPr>
              <a:t>800G</a:t>
            </a:r>
            <a:endParaRPr sz="1000" b="1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Calibr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9331883-9B56-46ED-8D8F-ACDA478521A5}"/>
              </a:ext>
            </a:extLst>
          </p:cNvPr>
          <p:cNvGrpSpPr/>
          <p:nvPr/>
        </p:nvGrpSpPr>
        <p:grpSpPr>
          <a:xfrm>
            <a:off x="2931598" y="3895808"/>
            <a:ext cx="1186487" cy="853343"/>
            <a:chOff x="-632846" y="3894191"/>
            <a:chExt cx="1186487" cy="853343"/>
          </a:xfrm>
        </p:grpSpPr>
        <p:sp>
          <p:nvSpPr>
            <p:cNvPr id="55" name="箭號: 向右 54">
              <a:extLst>
                <a:ext uri="{FF2B5EF4-FFF2-40B4-BE49-F238E27FC236}">
                  <a16:creationId xmlns:a16="http://schemas.microsoft.com/office/drawing/2014/main" id="{11EAFA46-2DC1-4BAC-A2DE-B7E7F58899A8}"/>
                </a:ext>
              </a:extLst>
            </p:cNvPr>
            <p:cNvSpPr/>
            <p:nvPr/>
          </p:nvSpPr>
          <p:spPr>
            <a:xfrm>
              <a:off x="-511901" y="3894191"/>
              <a:ext cx="1065542" cy="853343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7" name="Google Shape;142;p16">
              <a:extLst>
                <a:ext uri="{FF2B5EF4-FFF2-40B4-BE49-F238E27FC236}">
                  <a16:creationId xmlns:a16="http://schemas.microsoft.com/office/drawing/2014/main" id="{53B62D35-4458-4E64-9CE4-4DC88E4E1A56}"/>
                </a:ext>
              </a:extLst>
            </p:cNvPr>
            <p:cNvSpPr txBox="1"/>
            <p:nvPr/>
          </p:nvSpPr>
          <p:spPr>
            <a:xfrm>
              <a:off x="-632846" y="4021837"/>
              <a:ext cx="1069803" cy="212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None/>
                <a:defRPr sz="1000" b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ja-JP" altLang="en-US" sz="900" dirty="0">
                  <a:solidFill>
                    <a:srgbClr val="3030F8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同期タスクは自動的に実</a:t>
              </a:r>
              <a:r>
                <a:rPr lang="ja-JP" altLang="en-US" sz="900" dirty="0" smtClean="0">
                  <a:solidFill>
                    <a:srgbClr val="3030F8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行</a:t>
              </a:r>
              <a:endParaRPr lang="zh-TW" altLang="en-US" sz="900" dirty="0">
                <a:solidFill>
                  <a:srgbClr val="3030F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6263DF09-DCD0-49D7-A9D6-9F51A7DCBF50}"/>
              </a:ext>
            </a:extLst>
          </p:cNvPr>
          <p:cNvGrpSpPr/>
          <p:nvPr/>
        </p:nvGrpSpPr>
        <p:grpSpPr>
          <a:xfrm>
            <a:off x="4627072" y="3895808"/>
            <a:ext cx="1186487" cy="853343"/>
            <a:chOff x="-632846" y="3894191"/>
            <a:chExt cx="1186487" cy="853343"/>
          </a:xfrm>
        </p:grpSpPr>
        <p:sp>
          <p:nvSpPr>
            <p:cNvPr id="79" name="箭號: 向右 78">
              <a:extLst>
                <a:ext uri="{FF2B5EF4-FFF2-40B4-BE49-F238E27FC236}">
                  <a16:creationId xmlns:a16="http://schemas.microsoft.com/office/drawing/2014/main" id="{C642C459-1207-42CE-B25C-D4356900ABE6}"/>
                </a:ext>
              </a:extLst>
            </p:cNvPr>
            <p:cNvSpPr/>
            <p:nvPr/>
          </p:nvSpPr>
          <p:spPr>
            <a:xfrm>
              <a:off x="-511901" y="3894191"/>
              <a:ext cx="1065542" cy="853343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3" name="Google Shape;142;p16">
              <a:extLst>
                <a:ext uri="{FF2B5EF4-FFF2-40B4-BE49-F238E27FC236}">
                  <a16:creationId xmlns:a16="http://schemas.microsoft.com/office/drawing/2014/main" id="{03618A51-B221-452A-932A-C5B2353C934A}"/>
                </a:ext>
              </a:extLst>
            </p:cNvPr>
            <p:cNvSpPr txBox="1"/>
            <p:nvPr/>
          </p:nvSpPr>
          <p:spPr>
            <a:xfrm>
              <a:off x="-632846" y="4021837"/>
              <a:ext cx="1069803" cy="212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None/>
                <a:defRPr sz="1000" b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ja-JP" altLang="en-US" sz="900" dirty="0">
                  <a:solidFill>
                    <a:srgbClr val="3030F8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同期タスクは自動的に実</a:t>
              </a:r>
              <a:r>
                <a:rPr lang="ja-JP" altLang="en-US" sz="900" dirty="0" smtClean="0">
                  <a:solidFill>
                    <a:srgbClr val="3030F8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行</a:t>
              </a:r>
              <a:endParaRPr lang="zh-TW" altLang="en-US" sz="900" dirty="0">
                <a:solidFill>
                  <a:srgbClr val="3030F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圖形 51">
            <a:extLst>
              <a:ext uri="{FF2B5EF4-FFF2-40B4-BE49-F238E27FC236}">
                <a16:creationId xmlns:a16="http://schemas.microsoft.com/office/drawing/2014/main" id="{06DF06D2-1989-44BF-80ED-48ACE780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7770" t="19778" r="9054"/>
          <a:stretch/>
        </p:blipFill>
        <p:spPr>
          <a:xfrm>
            <a:off x="5537719" y="2043053"/>
            <a:ext cx="3606281" cy="2108246"/>
          </a:xfrm>
          <a:prstGeom prst="rect">
            <a:avLst/>
          </a:prstGeom>
        </p:spPr>
      </p:pic>
      <p:pic>
        <p:nvPicPr>
          <p:cNvPr id="226" name="圖形 225">
            <a:extLst>
              <a:ext uri="{FF2B5EF4-FFF2-40B4-BE49-F238E27FC236}">
                <a16:creationId xmlns:a16="http://schemas.microsoft.com/office/drawing/2014/main" id="{6CE2CFF5-CC34-41AF-A779-DDAC73703C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7769" t="19778"/>
          <a:stretch/>
        </p:blipFill>
        <p:spPr>
          <a:xfrm>
            <a:off x="0" y="2105647"/>
            <a:ext cx="4123173" cy="2108246"/>
          </a:xfrm>
          <a:prstGeom prst="rect">
            <a:avLst/>
          </a:prstGeom>
        </p:spPr>
      </p:pic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ja-JP" dirty="0">
                <a:latin typeface="+mn-ea"/>
                <a:ea typeface="+mn-ea"/>
              </a:rPr>
              <a:t>NAS</a:t>
            </a:r>
            <a:r>
              <a:rPr lang="ja-JP" altLang="en-US" dirty="0">
                <a:latin typeface="+mn-ea"/>
                <a:ea typeface="+mn-ea"/>
              </a:rPr>
              <a:t>全体でタスクを順番にチェーンし</a:t>
            </a:r>
            <a:r>
              <a:rPr lang="ja-JP" altLang="en-US" dirty="0" smtClean="0">
                <a:latin typeface="+mn-ea"/>
                <a:ea typeface="+mn-ea"/>
              </a:rPr>
              <a:t>、</a:t>
            </a:r>
            <a:r>
              <a:rPr lang="en-US" altLang="ja-JP" dirty="0" smtClean="0">
                <a:latin typeface="+mn-ea"/>
                <a:ea typeface="+mn-ea"/>
              </a:rPr>
              <a:t/>
            </a:r>
            <a:br>
              <a:rPr lang="en-US" altLang="ja-JP" dirty="0" smtClean="0">
                <a:latin typeface="+mn-ea"/>
                <a:ea typeface="+mn-ea"/>
              </a:rPr>
            </a:br>
            <a:r>
              <a:rPr lang="ja-JP" altLang="en-US" dirty="0" smtClean="0">
                <a:latin typeface="+mn-ea"/>
                <a:ea typeface="+mn-ea"/>
              </a:rPr>
              <a:t>ワ</a:t>
            </a:r>
            <a:r>
              <a:rPr lang="ja-JP" altLang="en-US" dirty="0">
                <a:latin typeface="+mn-ea"/>
                <a:ea typeface="+mn-ea"/>
              </a:rPr>
              <a:t>ークフローが自動的に実行さ</a:t>
            </a:r>
            <a:r>
              <a:rPr lang="ja-JP" altLang="en-US" dirty="0" smtClean="0">
                <a:latin typeface="+mn-ea"/>
                <a:ea typeface="+mn-ea"/>
              </a:rPr>
              <a:t>れ</a:t>
            </a:r>
            <a:r>
              <a:rPr lang="ja-JP" altLang="en-US" dirty="0">
                <a:latin typeface="+mn-ea"/>
                <a:ea typeface="+mn-ea"/>
              </a:rPr>
              <a:t>ます</a:t>
            </a:r>
            <a:endParaRPr dirty="0">
              <a:latin typeface="+mn-ea"/>
              <a:ea typeface="+mn-ea"/>
            </a:endParaRPr>
          </a:p>
        </p:txBody>
      </p:sp>
      <p:grpSp>
        <p:nvGrpSpPr>
          <p:cNvPr id="225" name="群組 224">
            <a:extLst>
              <a:ext uri="{FF2B5EF4-FFF2-40B4-BE49-F238E27FC236}">
                <a16:creationId xmlns:a16="http://schemas.microsoft.com/office/drawing/2014/main" id="{19BA88D4-4379-433A-A1DB-C3FD99FCD494}"/>
              </a:ext>
            </a:extLst>
          </p:cNvPr>
          <p:cNvGrpSpPr/>
          <p:nvPr/>
        </p:nvGrpSpPr>
        <p:grpSpPr>
          <a:xfrm>
            <a:off x="769744" y="1485634"/>
            <a:ext cx="8062556" cy="3140934"/>
            <a:chOff x="283971" y="1298280"/>
            <a:chExt cx="8793370" cy="3425638"/>
          </a:xfrm>
        </p:grpSpPr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CF2842D9-05DD-4308-8949-5AC8476065C1}"/>
                </a:ext>
              </a:extLst>
            </p:cNvPr>
            <p:cNvCxnSpPr/>
            <p:nvPr/>
          </p:nvCxnSpPr>
          <p:spPr>
            <a:xfrm>
              <a:off x="1401153" y="3076973"/>
              <a:ext cx="1244293" cy="0"/>
            </a:xfrm>
            <a:prstGeom prst="line">
              <a:avLst/>
            </a:prstGeom>
            <a:noFill/>
            <a:ln w="171450">
              <a:solidFill>
                <a:srgbClr val="FBDE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D80C3912-A139-440A-B79B-EA45519D7BF6}"/>
                </a:ext>
              </a:extLst>
            </p:cNvPr>
            <p:cNvCxnSpPr/>
            <p:nvPr/>
          </p:nvCxnSpPr>
          <p:spPr>
            <a:xfrm>
              <a:off x="5693349" y="3076973"/>
              <a:ext cx="1244293" cy="0"/>
            </a:xfrm>
            <a:prstGeom prst="line">
              <a:avLst/>
            </a:prstGeom>
            <a:noFill/>
            <a:ln w="171450">
              <a:solidFill>
                <a:srgbClr val="FBDE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B07B3163-4446-4C9E-B99A-5B98A0B668CE}"/>
                </a:ext>
              </a:extLst>
            </p:cNvPr>
            <p:cNvGrpSpPr/>
            <p:nvPr/>
          </p:nvGrpSpPr>
          <p:grpSpPr>
            <a:xfrm>
              <a:off x="2933754" y="1553582"/>
              <a:ext cx="2485162" cy="486067"/>
              <a:chOff x="2120456" y="1042092"/>
              <a:chExt cx="2485162" cy="486067"/>
            </a:xfrm>
          </p:grpSpPr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2763C7DF-CCE2-459D-9C38-A4CC48565094}"/>
                  </a:ext>
                </a:extLst>
              </p:cNvPr>
              <p:cNvGrpSpPr/>
              <p:nvPr/>
            </p:nvGrpSpPr>
            <p:grpSpPr>
              <a:xfrm>
                <a:off x="2120456" y="1042092"/>
                <a:ext cx="2485162" cy="486067"/>
                <a:chOff x="2492800" y="1829225"/>
                <a:chExt cx="3419493" cy="1039941"/>
              </a:xfrm>
            </p:grpSpPr>
            <p:sp>
              <p:nvSpPr>
                <p:cNvPr id="15" name="矩形: 圓角 14">
                  <a:extLst>
                    <a:ext uri="{FF2B5EF4-FFF2-40B4-BE49-F238E27FC236}">
                      <a16:creationId xmlns:a16="http://schemas.microsoft.com/office/drawing/2014/main" id="{1698BF63-5CDF-41AA-8611-A4F10B6D5102}"/>
                    </a:ext>
                  </a:extLst>
                </p:cNvPr>
                <p:cNvSpPr/>
                <p:nvPr/>
              </p:nvSpPr>
              <p:spPr>
                <a:xfrm>
                  <a:off x="2492800" y="1829225"/>
                  <a:ext cx="3419493" cy="1039941"/>
                </a:xfrm>
                <a:prstGeom prst="roundRect">
                  <a:avLst>
                    <a:gd name="adj" fmla="val 14813"/>
                  </a:avLst>
                </a:prstGeom>
                <a:solidFill>
                  <a:schemeClr val="accent6">
                    <a:lumMod val="75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+mn-ea"/>
                  </a:endParaRPr>
                </a:p>
              </p:txBody>
            </p:sp>
            <p:sp>
              <p:nvSpPr>
                <p:cNvPr id="16" name="矩形: 圓角 15">
                  <a:extLst>
                    <a:ext uri="{FF2B5EF4-FFF2-40B4-BE49-F238E27FC236}">
                      <a16:creationId xmlns:a16="http://schemas.microsoft.com/office/drawing/2014/main" id="{DDCBF97A-5B4E-4ADF-890E-6FBEADBDD3AD}"/>
                    </a:ext>
                  </a:extLst>
                </p:cNvPr>
                <p:cNvSpPr/>
                <p:nvPr/>
              </p:nvSpPr>
              <p:spPr>
                <a:xfrm>
                  <a:off x="2566464" y="1946337"/>
                  <a:ext cx="3276000" cy="814945"/>
                </a:xfrm>
                <a:prstGeom prst="roundRect">
                  <a:avLst>
                    <a:gd name="adj" fmla="val 12923"/>
                  </a:avLst>
                </a:prstGeom>
                <a:solidFill>
                  <a:schemeClr val="bg1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+mn-ea"/>
                  </a:endParaRPr>
                </a:p>
              </p:txBody>
            </p:sp>
          </p:grpSp>
          <p:sp>
            <p:nvSpPr>
              <p:cNvPr id="17" name="Google Shape;160;p17">
                <a:extLst>
                  <a:ext uri="{FF2B5EF4-FFF2-40B4-BE49-F238E27FC236}">
                    <a16:creationId xmlns:a16="http://schemas.microsoft.com/office/drawing/2014/main" id="{B9437DE3-D257-49EB-B339-DA84C279EBEA}"/>
                  </a:ext>
                </a:extLst>
              </p:cNvPr>
              <p:cNvSpPr txBox="1"/>
              <p:nvPr/>
            </p:nvSpPr>
            <p:spPr>
              <a:xfrm>
                <a:off x="2185670" y="1075425"/>
                <a:ext cx="2369200" cy="354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TW" b="1">
                    <a:latin typeface="+mn-ea"/>
                    <a:ea typeface="+mn-ea"/>
                  </a:rPr>
                  <a:t>Backup Job</a:t>
                </a:r>
                <a:endParaRPr lang="zh-TW" altLang="en-US" b="1">
                  <a:latin typeface="+mn-ea"/>
                  <a:ea typeface="+mn-ea"/>
                </a:endParaRPr>
              </a:p>
            </p:txBody>
          </p: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6EF6D648-199D-4B09-8D95-9B9D4262FF40}"/>
                </a:ext>
              </a:extLst>
            </p:cNvPr>
            <p:cNvGrpSpPr/>
            <p:nvPr/>
          </p:nvGrpSpPr>
          <p:grpSpPr>
            <a:xfrm>
              <a:off x="2933754" y="2169788"/>
              <a:ext cx="2485162" cy="486067"/>
              <a:chOff x="2120456" y="1042092"/>
              <a:chExt cx="2485162" cy="486067"/>
            </a:xfrm>
          </p:grpSpPr>
          <p:grpSp>
            <p:nvGrpSpPr>
              <p:cNvPr id="20" name="群組 19">
                <a:extLst>
                  <a:ext uri="{FF2B5EF4-FFF2-40B4-BE49-F238E27FC236}">
                    <a16:creationId xmlns:a16="http://schemas.microsoft.com/office/drawing/2014/main" id="{4AABEADC-E617-403F-926E-5EDD3D339A51}"/>
                  </a:ext>
                </a:extLst>
              </p:cNvPr>
              <p:cNvGrpSpPr/>
              <p:nvPr/>
            </p:nvGrpSpPr>
            <p:grpSpPr>
              <a:xfrm>
                <a:off x="2120456" y="1042092"/>
                <a:ext cx="2485162" cy="486067"/>
                <a:chOff x="2492800" y="1829225"/>
                <a:chExt cx="3419493" cy="1039941"/>
              </a:xfrm>
            </p:grpSpPr>
            <p:sp>
              <p:nvSpPr>
                <p:cNvPr id="22" name="矩形: 圓角 21">
                  <a:extLst>
                    <a:ext uri="{FF2B5EF4-FFF2-40B4-BE49-F238E27FC236}">
                      <a16:creationId xmlns:a16="http://schemas.microsoft.com/office/drawing/2014/main" id="{6DF43069-4A39-4905-84FB-8D151AAC1907}"/>
                    </a:ext>
                  </a:extLst>
                </p:cNvPr>
                <p:cNvSpPr/>
                <p:nvPr/>
              </p:nvSpPr>
              <p:spPr>
                <a:xfrm>
                  <a:off x="2492800" y="1829225"/>
                  <a:ext cx="3419493" cy="1039941"/>
                </a:xfrm>
                <a:prstGeom prst="roundRect">
                  <a:avLst>
                    <a:gd name="adj" fmla="val 14813"/>
                  </a:avLst>
                </a:prstGeom>
                <a:solidFill>
                  <a:schemeClr val="accent6">
                    <a:lumMod val="75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+mn-ea"/>
                  </a:endParaRPr>
                </a:p>
              </p:txBody>
            </p:sp>
            <p:sp>
              <p:nvSpPr>
                <p:cNvPr id="23" name="矩形: 圓角 22">
                  <a:extLst>
                    <a:ext uri="{FF2B5EF4-FFF2-40B4-BE49-F238E27FC236}">
                      <a16:creationId xmlns:a16="http://schemas.microsoft.com/office/drawing/2014/main" id="{1A6339A5-FC82-42FE-ABB1-CDE2C1B804F0}"/>
                    </a:ext>
                  </a:extLst>
                </p:cNvPr>
                <p:cNvSpPr/>
                <p:nvPr/>
              </p:nvSpPr>
              <p:spPr>
                <a:xfrm>
                  <a:off x="2566464" y="1946337"/>
                  <a:ext cx="3276000" cy="814945"/>
                </a:xfrm>
                <a:prstGeom prst="roundRect">
                  <a:avLst>
                    <a:gd name="adj" fmla="val 12923"/>
                  </a:avLst>
                </a:prstGeom>
                <a:solidFill>
                  <a:schemeClr val="bg1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+mn-ea"/>
                  </a:endParaRPr>
                </a:p>
              </p:txBody>
            </p:sp>
          </p:grpSp>
          <p:sp>
            <p:nvSpPr>
              <p:cNvPr id="21" name="Google Shape;160;p17">
                <a:extLst>
                  <a:ext uri="{FF2B5EF4-FFF2-40B4-BE49-F238E27FC236}">
                    <a16:creationId xmlns:a16="http://schemas.microsoft.com/office/drawing/2014/main" id="{78639A0B-F086-442E-80A8-CEE8CAAE3C89}"/>
                  </a:ext>
                </a:extLst>
              </p:cNvPr>
              <p:cNvSpPr txBox="1"/>
              <p:nvPr/>
            </p:nvSpPr>
            <p:spPr>
              <a:xfrm>
                <a:off x="2185670" y="1075425"/>
                <a:ext cx="2369200" cy="354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TW" b="1">
                    <a:latin typeface="+mn-ea"/>
                    <a:ea typeface="+mn-ea"/>
                  </a:rPr>
                  <a:t>Restore Job</a:t>
                </a:r>
                <a:endParaRPr lang="zh-TW" altLang="en-US" b="1">
                  <a:latin typeface="+mn-ea"/>
                  <a:ea typeface="+mn-ea"/>
                </a:endParaRPr>
              </a:p>
            </p:txBody>
          </p:sp>
        </p:grp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24118189-8B3E-401E-B694-DC242575E97D}"/>
                </a:ext>
              </a:extLst>
            </p:cNvPr>
            <p:cNvGrpSpPr/>
            <p:nvPr/>
          </p:nvGrpSpPr>
          <p:grpSpPr>
            <a:xfrm>
              <a:off x="2933754" y="2785994"/>
              <a:ext cx="2485162" cy="486067"/>
              <a:chOff x="2120456" y="1042092"/>
              <a:chExt cx="2485162" cy="486067"/>
            </a:xfrm>
          </p:grpSpPr>
          <p:grpSp>
            <p:nvGrpSpPr>
              <p:cNvPr id="25" name="群組 24">
                <a:extLst>
                  <a:ext uri="{FF2B5EF4-FFF2-40B4-BE49-F238E27FC236}">
                    <a16:creationId xmlns:a16="http://schemas.microsoft.com/office/drawing/2014/main" id="{F1FA8115-DF44-435C-94BA-681E7F37207E}"/>
                  </a:ext>
                </a:extLst>
              </p:cNvPr>
              <p:cNvGrpSpPr/>
              <p:nvPr/>
            </p:nvGrpSpPr>
            <p:grpSpPr>
              <a:xfrm>
                <a:off x="2120456" y="1042092"/>
                <a:ext cx="2485162" cy="486067"/>
                <a:chOff x="2492800" y="1829225"/>
                <a:chExt cx="3419493" cy="1039941"/>
              </a:xfrm>
            </p:grpSpPr>
            <p:sp>
              <p:nvSpPr>
                <p:cNvPr id="27" name="矩形: 圓角 26">
                  <a:extLst>
                    <a:ext uri="{FF2B5EF4-FFF2-40B4-BE49-F238E27FC236}">
                      <a16:creationId xmlns:a16="http://schemas.microsoft.com/office/drawing/2014/main" id="{7652FCAD-2E72-4E4E-BB6D-C3A7F8CC1D53}"/>
                    </a:ext>
                  </a:extLst>
                </p:cNvPr>
                <p:cNvSpPr/>
                <p:nvPr/>
              </p:nvSpPr>
              <p:spPr>
                <a:xfrm>
                  <a:off x="2492800" y="1829225"/>
                  <a:ext cx="3419493" cy="1039941"/>
                </a:xfrm>
                <a:prstGeom prst="roundRect">
                  <a:avLst>
                    <a:gd name="adj" fmla="val 14813"/>
                  </a:avLst>
                </a:prstGeom>
                <a:solidFill>
                  <a:schemeClr val="accent6">
                    <a:lumMod val="75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+mn-ea"/>
                  </a:endParaRPr>
                </a:p>
              </p:txBody>
            </p:sp>
            <p:sp>
              <p:nvSpPr>
                <p:cNvPr id="28" name="矩形: 圓角 27">
                  <a:extLst>
                    <a:ext uri="{FF2B5EF4-FFF2-40B4-BE49-F238E27FC236}">
                      <a16:creationId xmlns:a16="http://schemas.microsoft.com/office/drawing/2014/main" id="{B2B6D41C-7765-4E0A-B77F-ADA35B819C02}"/>
                    </a:ext>
                  </a:extLst>
                </p:cNvPr>
                <p:cNvSpPr/>
                <p:nvPr/>
              </p:nvSpPr>
              <p:spPr>
                <a:xfrm>
                  <a:off x="2566464" y="1946337"/>
                  <a:ext cx="3276000" cy="814945"/>
                </a:xfrm>
                <a:prstGeom prst="roundRect">
                  <a:avLst>
                    <a:gd name="adj" fmla="val 12923"/>
                  </a:avLst>
                </a:prstGeom>
                <a:solidFill>
                  <a:schemeClr val="bg1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+mn-ea"/>
                  </a:endParaRPr>
                </a:p>
              </p:txBody>
            </p:sp>
          </p:grpSp>
          <p:sp>
            <p:nvSpPr>
              <p:cNvPr id="26" name="Google Shape;160;p17">
                <a:extLst>
                  <a:ext uri="{FF2B5EF4-FFF2-40B4-BE49-F238E27FC236}">
                    <a16:creationId xmlns:a16="http://schemas.microsoft.com/office/drawing/2014/main" id="{E925F882-8B4B-45F3-9411-F9BE21B553E2}"/>
                  </a:ext>
                </a:extLst>
              </p:cNvPr>
              <p:cNvSpPr txBox="1"/>
              <p:nvPr/>
            </p:nvSpPr>
            <p:spPr>
              <a:xfrm>
                <a:off x="2185670" y="1075425"/>
                <a:ext cx="2369200" cy="354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TW" b="1">
                    <a:latin typeface="+mn-ea"/>
                    <a:ea typeface="+mn-ea"/>
                  </a:rPr>
                  <a:t>One-way sync</a:t>
                </a:r>
                <a:endParaRPr lang="zh-TW" altLang="en-US" b="1">
                  <a:latin typeface="+mn-ea"/>
                  <a:ea typeface="+mn-ea"/>
                </a:endParaRPr>
              </a:p>
            </p:txBody>
          </p:sp>
        </p:grp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340F10CC-10A0-4D9D-BCBA-181A4F8D681E}"/>
                </a:ext>
              </a:extLst>
            </p:cNvPr>
            <p:cNvGrpSpPr/>
            <p:nvPr/>
          </p:nvGrpSpPr>
          <p:grpSpPr>
            <a:xfrm>
              <a:off x="2933754" y="3402200"/>
              <a:ext cx="2485162" cy="486067"/>
              <a:chOff x="2120456" y="1042092"/>
              <a:chExt cx="2485162" cy="486067"/>
            </a:xfrm>
          </p:grpSpPr>
          <p:grpSp>
            <p:nvGrpSpPr>
              <p:cNvPr id="30" name="群組 29">
                <a:extLst>
                  <a:ext uri="{FF2B5EF4-FFF2-40B4-BE49-F238E27FC236}">
                    <a16:creationId xmlns:a16="http://schemas.microsoft.com/office/drawing/2014/main" id="{30BF6327-BDE1-4524-9D91-750D06A52328}"/>
                  </a:ext>
                </a:extLst>
              </p:cNvPr>
              <p:cNvGrpSpPr/>
              <p:nvPr/>
            </p:nvGrpSpPr>
            <p:grpSpPr>
              <a:xfrm>
                <a:off x="2120456" y="1042092"/>
                <a:ext cx="2485162" cy="486067"/>
                <a:chOff x="2492800" y="1829225"/>
                <a:chExt cx="3419493" cy="1039941"/>
              </a:xfrm>
            </p:grpSpPr>
            <p:sp>
              <p:nvSpPr>
                <p:cNvPr id="32" name="矩形: 圓角 31">
                  <a:extLst>
                    <a:ext uri="{FF2B5EF4-FFF2-40B4-BE49-F238E27FC236}">
                      <a16:creationId xmlns:a16="http://schemas.microsoft.com/office/drawing/2014/main" id="{86E1B12F-B2D4-48FC-839F-C16814C7E162}"/>
                    </a:ext>
                  </a:extLst>
                </p:cNvPr>
                <p:cNvSpPr/>
                <p:nvPr/>
              </p:nvSpPr>
              <p:spPr>
                <a:xfrm>
                  <a:off x="2492800" y="1829225"/>
                  <a:ext cx="3419493" cy="1039941"/>
                </a:xfrm>
                <a:prstGeom prst="roundRect">
                  <a:avLst>
                    <a:gd name="adj" fmla="val 14813"/>
                  </a:avLst>
                </a:prstGeom>
                <a:solidFill>
                  <a:schemeClr val="accent6">
                    <a:lumMod val="75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+mn-ea"/>
                  </a:endParaRPr>
                </a:p>
              </p:txBody>
            </p:sp>
            <p:sp>
              <p:nvSpPr>
                <p:cNvPr id="33" name="矩形: 圓角 32">
                  <a:extLst>
                    <a:ext uri="{FF2B5EF4-FFF2-40B4-BE49-F238E27FC236}">
                      <a16:creationId xmlns:a16="http://schemas.microsoft.com/office/drawing/2014/main" id="{FA1A65A1-E050-4269-B327-9CE93D35F17B}"/>
                    </a:ext>
                  </a:extLst>
                </p:cNvPr>
                <p:cNvSpPr/>
                <p:nvPr/>
              </p:nvSpPr>
              <p:spPr>
                <a:xfrm>
                  <a:off x="2566464" y="1946337"/>
                  <a:ext cx="3276000" cy="814945"/>
                </a:xfrm>
                <a:prstGeom prst="roundRect">
                  <a:avLst>
                    <a:gd name="adj" fmla="val 12923"/>
                  </a:avLst>
                </a:prstGeom>
                <a:solidFill>
                  <a:schemeClr val="bg1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+mn-ea"/>
                  </a:endParaRPr>
                </a:p>
              </p:txBody>
            </p:sp>
          </p:grpSp>
          <p:sp>
            <p:nvSpPr>
              <p:cNvPr id="31" name="Google Shape;160;p17">
                <a:extLst>
                  <a:ext uri="{FF2B5EF4-FFF2-40B4-BE49-F238E27FC236}">
                    <a16:creationId xmlns:a16="http://schemas.microsoft.com/office/drawing/2014/main" id="{EA838E67-AAAB-4632-BE85-8FA0DA17C13C}"/>
                  </a:ext>
                </a:extLst>
              </p:cNvPr>
              <p:cNvSpPr txBox="1"/>
              <p:nvPr/>
            </p:nvSpPr>
            <p:spPr>
              <a:xfrm>
                <a:off x="2185670" y="1075425"/>
                <a:ext cx="2369200" cy="354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TW" b="1">
                    <a:latin typeface="+mn-ea"/>
                    <a:ea typeface="+mn-ea"/>
                  </a:rPr>
                  <a:t>Two-way sync</a:t>
                </a:r>
                <a:endParaRPr lang="zh-TW" altLang="en-US" b="1">
                  <a:latin typeface="+mn-ea"/>
                  <a:ea typeface="+mn-ea"/>
                </a:endParaRPr>
              </a:p>
            </p:txBody>
          </p:sp>
        </p:grp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2816E1BE-8BF9-4ABD-8E79-6EEDA0C32B4E}"/>
                </a:ext>
              </a:extLst>
            </p:cNvPr>
            <p:cNvGrpSpPr/>
            <p:nvPr/>
          </p:nvGrpSpPr>
          <p:grpSpPr>
            <a:xfrm>
              <a:off x="2933754" y="4018405"/>
              <a:ext cx="2485162" cy="486067"/>
              <a:chOff x="2120456" y="1042092"/>
              <a:chExt cx="2485162" cy="486067"/>
            </a:xfrm>
          </p:grpSpPr>
          <p:grpSp>
            <p:nvGrpSpPr>
              <p:cNvPr id="35" name="群組 34">
                <a:extLst>
                  <a:ext uri="{FF2B5EF4-FFF2-40B4-BE49-F238E27FC236}">
                    <a16:creationId xmlns:a16="http://schemas.microsoft.com/office/drawing/2014/main" id="{C7AE8689-F187-43D8-B05D-0DF9E069DF2F}"/>
                  </a:ext>
                </a:extLst>
              </p:cNvPr>
              <p:cNvGrpSpPr/>
              <p:nvPr/>
            </p:nvGrpSpPr>
            <p:grpSpPr>
              <a:xfrm>
                <a:off x="2120456" y="1042092"/>
                <a:ext cx="2485162" cy="486067"/>
                <a:chOff x="2492800" y="1829225"/>
                <a:chExt cx="3419493" cy="1039941"/>
              </a:xfrm>
            </p:grpSpPr>
            <p:sp>
              <p:nvSpPr>
                <p:cNvPr id="37" name="矩形: 圓角 36">
                  <a:extLst>
                    <a:ext uri="{FF2B5EF4-FFF2-40B4-BE49-F238E27FC236}">
                      <a16:creationId xmlns:a16="http://schemas.microsoft.com/office/drawing/2014/main" id="{368DC546-FD3B-491C-BAD6-FBC83F281480}"/>
                    </a:ext>
                  </a:extLst>
                </p:cNvPr>
                <p:cNvSpPr/>
                <p:nvPr/>
              </p:nvSpPr>
              <p:spPr>
                <a:xfrm>
                  <a:off x="2492800" y="1829225"/>
                  <a:ext cx="3419493" cy="1039941"/>
                </a:xfrm>
                <a:prstGeom prst="roundRect">
                  <a:avLst>
                    <a:gd name="adj" fmla="val 14813"/>
                  </a:avLst>
                </a:prstGeom>
                <a:solidFill>
                  <a:schemeClr val="accent6">
                    <a:lumMod val="75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+mn-ea"/>
                  </a:endParaRPr>
                </a:p>
              </p:txBody>
            </p:sp>
            <p:sp>
              <p:nvSpPr>
                <p:cNvPr id="38" name="矩形: 圓角 37">
                  <a:extLst>
                    <a:ext uri="{FF2B5EF4-FFF2-40B4-BE49-F238E27FC236}">
                      <a16:creationId xmlns:a16="http://schemas.microsoft.com/office/drawing/2014/main" id="{DB51197A-FB73-4035-8E0B-211BC4A0E619}"/>
                    </a:ext>
                  </a:extLst>
                </p:cNvPr>
                <p:cNvSpPr/>
                <p:nvPr/>
              </p:nvSpPr>
              <p:spPr>
                <a:xfrm>
                  <a:off x="2566464" y="1946337"/>
                  <a:ext cx="3276000" cy="814945"/>
                </a:xfrm>
                <a:prstGeom prst="roundRect">
                  <a:avLst>
                    <a:gd name="adj" fmla="val 12923"/>
                  </a:avLst>
                </a:prstGeom>
                <a:solidFill>
                  <a:schemeClr val="bg1"/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+mn-ea"/>
                  </a:endParaRPr>
                </a:p>
              </p:txBody>
            </p:sp>
          </p:grpSp>
          <p:sp>
            <p:nvSpPr>
              <p:cNvPr id="36" name="Google Shape;160;p17">
                <a:extLst>
                  <a:ext uri="{FF2B5EF4-FFF2-40B4-BE49-F238E27FC236}">
                    <a16:creationId xmlns:a16="http://schemas.microsoft.com/office/drawing/2014/main" id="{100D77D0-79D9-4AC4-8956-9FD5F10CD3B7}"/>
                  </a:ext>
                </a:extLst>
              </p:cNvPr>
              <p:cNvSpPr txBox="1"/>
              <p:nvPr/>
            </p:nvSpPr>
            <p:spPr>
              <a:xfrm>
                <a:off x="2185670" y="1075425"/>
                <a:ext cx="2369200" cy="354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TW" b="1">
                    <a:latin typeface="+mn-ea"/>
                    <a:ea typeface="+mn-ea"/>
                  </a:rPr>
                  <a:t>Active sync</a:t>
                </a:r>
                <a:endParaRPr lang="zh-TW" altLang="en-US" b="1">
                  <a:latin typeface="+mn-ea"/>
                  <a:ea typeface="+mn-ea"/>
                </a:endParaRPr>
              </a:p>
            </p:txBody>
          </p:sp>
        </p:grpSp>
        <p:pic>
          <p:nvPicPr>
            <p:cNvPr id="10" name="Google Shape;78;p15">
              <a:extLst>
                <a:ext uri="{FF2B5EF4-FFF2-40B4-BE49-F238E27FC236}">
                  <a16:creationId xmlns:a16="http://schemas.microsoft.com/office/drawing/2014/main" id="{8988F9E8-EA9B-4E3F-9821-D3A8AAACB63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3971" y="2260721"/>
              <a:ext cx="2047942" cy="1384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7001382-ADBF-46C2-8B82-200174BCE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00636" y="2694622"/>
              <a:ext cx="3176705" cy="722552"/>
            </a:xfrm>
            <a:prstGeom prst="rect">
              <a:avLst/>
            </a:prstGeom>
          </p:spPr>
        </p:pic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6383482E-0585-4CD1-9799-0FD8A98DB97C}"/>
                </a:ext>
              </a:extLst>
            </p:cNvPr>
            <p:cNvSpPr/>
            <p:nvPr/>
          </p:nvSpPr>
          <p:spPr>
            <a:xfrm>
              <a:off x="2690410" y="1298280"/>
              <a:ext cx="3002939" cy="3425638"/>
            </a:xfrm>
            <a:prstGeom prst="roundRect">
              <a:avLst>
                <a:gd name="adj" fmla="val 12558"/>
              </a:avLst>
            </a:prstGeom>
            <a:noFill/>
            <a:ln w="171450">
              <a:solidFill>
                <a:srgbClr val="FBDE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n-ea"/>
              </a:endParaRPr>
            </a:p>
          </p:txBody>
        </p:sp>
      </p:grpSp>
      <p:pic>
        <p:nvPicPr>
          <p:cNvPr id="53" name="Google Shape;79;p15">
            <a:extLst>
              <a:ext uri="{FF2B5EF4-FFF2-40B4-BE49-F238E27FC236}">
                <a16:creationId xmlns:a16="http://schemas.microsoft.com/office/drawing/2014/main" id="{F862255C-EEA2-4C2B-9289-089DCE048D4D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7730082" y="2200266"/>
            <a:ext cx="699627" cy="69962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Google Shape;79;p15">
            <a:extLst>
              <a:ext uri="{FF2B5EF4-FFF2-40B4-BE49-F238E27FC236}">
                <a16:creationId xmlns:a16="http://schemas.microsoft.com/office/drawing/2014/main" id="{BD196036-F7D9-4C7F-B167-BB7CB30666A2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630049" y="2025649"/>
            <a:ext cx="699627" cy="69962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1957</Words>
  <Application>Microsoft Office PowerPoint</Application>
  <PresentationFormat>On-screen Show (16:9)</PresentationFormat>
  <Paragraphs>124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 (標題)</vt:lpstr>
      <vt:lpstr>微軟正黑體</vt:lpstr>
      <vt:lpstr>ＭＳ Ｐゴシック</vt:lpstr>
      <vt:lpstr>新細明體</vt:lpstr>
      <vt:lpstr>Arial</vt:lpstr>
      <vt:lpstr>Calibri</vt:lpstr>
      <vt:lpstr>Simple Light</vt:lpstr>
      <vt:lpstr>PowerPoint Presentation</vt:lpstr>
      <vt:lpstr>HBS 3 V13では、ローカルNASでのみ バックアップジョブの自動化をサポートしていました。</vt:lpstr>
      <vt:lpstr>データをリモートに直接同期する場合、膨大な時間が必要</vt:lpstr>
      <vt:lpstr>「Run once after job」機能を使用して時間の問題を解決 同期先での復元が残課題に</vt:lpstr>
      <vt:lpstr>バックアップタスクの実行中に、 転送中のファイルや、現在の転送速度がわかりません</vt:lpstr>
      <vt:lpstr>適切な監査用の証拠を維持するには、 各ファイルのバックアップ結果を記録する必要があります</vt:lpstr>
      <vt:lpstr>PowerPoint Presentation</vt:lpstr>
      <vt:lpstr>タスクはNAS間で連続で実行され、ITがバックアップ/ファイル転送プロセスを自動化するのに役立ちます</vt:lpstr>
      <vt:lpstr>NAS全体でタスクを順番にチェーンし、 ワークフローが自動的に実行されます</vt:lpstr>
      <vt:lpstr>ワークフローの自動化が活躍するさまざまな状況</vt:lpstr>
      <vt:lpstr>ジョブの実行中に、 実行ステータスとファイルステータスを確認可能</vt:lpstr>
      <vt:lpstr>ジョブ終了後に、バックアップタスクレポートが確認可能</vt:lpstr>
      <vt:lpstr>各ファイルには転送レコードがあります ファイル転送が異常な場合は、詳細情報があります</vt:lpstr>
      <vt:lpstr>[設定]でログ保持の時間制限を設定することで、 ログが使用するストレージスペースを制限可能</vt:lpstr>
      <vt:lpstr>PowerPoint Presentation</vt:lpstr>
      <vt:lpstr>HBS 3 UIの最適化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Yvonne Tsai</dc:creator>
  <cp:lastModifiedBy>Yukihito H.</cp:lastModifiedBy>
  <cp:revision>33</cp:revision>
  <dcterms:modified xsi:type="dcterms:W3CDTF">2021-06-25T08:23:34Z</dcterms:modified>
</cp:coreProperties>
</file>