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2" r:id="rId4"/>
  </p:sldMasterIdLst>
  <p:notesMasterIdLst>
    <p:notesMasterId r:id="rId25"/>
  </p:notesMasterIdLst>
  <p:handoutMasterIdLst>
    <p:handoutMasterId r:id="rId26"/>
  </p:handoutMasterIdLst>
  <p:sldIdLst>
    <p:sldId id="290" r:id="rId5"/>
    <p:sldId id="296" r:id="rId6"/>
    <p:sldId id="291" r:id="rId7"/>
    <p:sldId id="293" r:id="rId8"/>
    <p:sldId id="294" r:id="rId9"/>
    <p:sldId id="306" r:id="rId10"/>
    <p:sldId id="295" r:id="rId11"/>
    <p:sldId id="285" r:id="rId12"/>
    <p:sldId id="298" r:id="rId13"/>
    <p:sldId id="304" r:id="rId14"/>
    <p:sldId id="301" r:id="rId15"/>
    <p:sldId id="297" r:id="rId16"/>
    <p:sldId id="303" r:id="rId17"/>
    <p:sldId id="299" r:id="rId18"/>
    <p:sldId id="305" r:id="rId19"/>
    <p:sldId id="302" r:id="rId20"/>
    <p:sldId id="300" r:id="rId21"/>
    <p:sldId id="274" r:id="rId22"/>
    <p:sldId id="280" r:id="rId23"/>
    <p:sldId id="272"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li Wang" initials="QW" lastIdx="1" clrIdx="0">
    <p:extLst>
      <p:ext uri="{19B8F6BF-5375-455C-9EA6-DF929625EA0E}">
        <p15:presenceInfo xmlns:p15="http://schemas.microsoft.com/office/powerpoint/2012/main" userId="S::MiliWang@ieinet.onmicrosoft.com::bee17516-fe9e-4fda-b440-e9c8232b77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43C1AC"/>
    <a:srgbClr val="582F1E"/>
    <a:srgbClr val="BE6542"/>
    <a:srgbClr val="CC0066"/>
    <a:srgbClr val="663300"/>
    <a:srgbClr val="FF00FF"/>
    <a:srgbClr val="FB8E21"/>
    <a:srgbClr val="FF66CC"/>
    <a:srgbClr val="EACE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94D7F-C026-E698-BF9A-9B2F1C1E604C}" v="8" dt="2020-10-30T04:03:22.755"/>
    <p1510:client id="{5BFBFB30-1E57-4C08-B929-04D4C24221FE}" v="768" dt="2020-10-30T06:31:05.647"/>
    <p1510:client id="{AF2933B6-4207-054C-9CF5-EC55815E0CE1}" v="1726" dt="2020-10-30T03:15:35.69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94660"/>
  </p:normalViewPr>
  <p:slideViewPr>
    <p:cSldViewPr snapToGrid="0">
      <p:cViewPr>
        <p:scale>
          <a:sx n="80" d="100"/>
          <a:sy n="80" d="100"/>
        </p:scale>
        <p:origin x="2040" y="9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4611A69-2525-4214-BEF0-255C339AEE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E4E7D54-A06A-4BDE-9FD7-19AE4F9831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F2997B-2C7C-49EE-810D-DD3C76FE65E8}" type="datetimeFigureOut">
              <a:rPr lang="zh-TW" altLang="en-US" smtClean="0"/>
              <a:t>2020/10/30</a:t>
            </a:fld>
            <a:endParaRPr lang="zh-TW" altLang="en-US"/>
          </a:p>
        </p:txBody>
      </p:sp>
      <p:sp>
        <p:nvSpPr>
          <p:cNvPr id="4" name="頁尾版面配置區 3">
            <a:extLst>
              <a:ext uri="{FF2B5EF4-FFF2-40B4-BE49-F238E27FC236}">
                <a16:creationId xmlns:a16="http://schemas.microsoft.com/office/drawing/2014/main" id="{58D6CBB3-6AB1-4C38-8A85-5B22BF0FE5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1F20EF7-718F-4719-AEBB-83940D95AB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59E3D6-8CB2-428E-B9B1-963BC5A64A0A}" type="slidenum">
              <a:rPr lang="zh-TW" altLang="en-US" smtClean="0"/>
              <a:t>‹#›</a:t>
            </a:fld>
            <a:endParaRPr lang="zh-TW" altLang="en-US"/>
          </a:p>
        </p:txBody>
      </p:sp>
    </p:spTree>
    <p:extLst>
      <p:ext uri="{BB962C8B-B14F-4D97-AF65-F5344CB8AC3E}">
        <p14:creationId xmlns:p14="http://schemas.microsoft.com/office/powerpoint/2010/main" val="1357577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82330-E927-4C77-BB56-160C3E2F3AC8}" type="datetimeFigureOut">
              <a:rPr lang="zh-TW" altLang="en-US" smtClean="0"/>
              <a:t>2020/10/30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BCA64-5D69-4BE2-8762-4468FC38E5E2}" type="slidenum">
              <a:rPr lang="zh-TW" altLang="en-US" smtClean="0"/>
              <a:t>‹#›</a:t>
            </a:fld>
            <a:endParaRPr lang="zh-TW" altLang="en-US"/>
          </a:p>
        </p:txBody>
      </p:sp>
    </p:spTree>
    <p:extLst>
      <p:ext uri="{BB962C8B-B14F-4D97-AF65-F5344CB8AC3E}">
        <p14:creationId xmlns:p14="http://schemas.microsoft.com/office/powerpoint/2010/main" val="868664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B92BCA64-5D69-4BE2-8762-4468FC38E5E2}" type="slidenum">
              <a:rPr lang="zh-TW" altLang="en-US" smtClean="0"/>
              <a:t>1</a:t>
            </a:fld>
            <a:endParaRPr lang="zh-TW" altLang="en-US"/>
          </a:p>
        </p:txBody>
      </p:sp>
    </p:spTree>
    <p:extLst>
      <p:ext uri="{BB962C8B-B14F-4D97-AF65-F5344CB8AC3E}">
        <p14:creationId xmlns:p14="http://schemas.microsoft.com/office/powerpoint/2010/main" val="300193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基本上</a:t>
            </a:r>
            <a:r>
              <a:rPr lang="en-US" altLang="zh-CN"/>
              <a:t>Firewall</a:t>
            </a:r>
            <a:r>
              <a:rPr lang="zh-CN" altLang="en-US"/>
              <a:t>就是一個用來過譽</a:t>
            </a:r>
            <a:r>
              <a:rPr lang="en-US" altLang="zh-CN"/>
              <a:t>Internet</a:t>
            </a:r>
            <a:r>
              <a:rPr lang="zh-CN" altLang="en-US"/>
              <a:t>網路封包的工具</a:t>
            </a:r>
            <a:r>
              <a:rPr lang="en-US" altLang="zh-TW"/>
              <a:t>, </a:t>
            </a:r>
            <a:r>
              <a:rPr lang="zh-CN" altLang="en-US"/>
              <a:t>它在</a:t>
            </a:r>
            <a:r>
              <a:rPr lang="en-US" altLang="zh-CN"/>
              <a:t>Internet</a:t>
            </a:r>
            <a:r>
              <a:rPr lang="zh-CN" altLang="en-US"/>
              <a:t>跟內部網路之間建立一個安全的閘道屏障</a:t>
            </a:r>
            <a:endParaRPr lang="en-US" altLang="zh-CN"/>
          </a:p>
          <a:p>
            <a:r>
              <a:rPr lang="zh-TW" altLang="en-US"/>
              <a:t>不管使用的是內</a:t>
            </a:r>
            <a:r>
              <a:rPr lang="zh-CN" altLang="en-US"/>
              <a:t>建</a:t>
            </a:r>
            <a:r>
              <a:rPr lang="zh-TW" altLang="en-US"/>
              <a:t>在消費者路由器中的精簡版版本，還是使用專業版的內置獨立</a:t>
            </a:r>
            <a:r>
              <a:rPr lang="en-US"/>
              <a:t>UTM / NGFW</a:t>
            </a:r>
            <a:r>
              <a:rPr lang="zh-TW" altLang="en-US"/>
              <a:t>設備，</a:t>
            </a:r>
            <a:endParaRPr lang="en-US" altLang="zh-TW"/>
          </a:p>
          <a:p>
            <a:r>
              <a:rPr lang="zh-TW" altLang="en-US"/>
              <a:t>這裡我提到了兩個詞</a:t>
            </a:r>
            <a:r>
              <a:rPr lang="en-US"/>
              <a:t>UTM</a:t>
            </a:r>
            <a:r>
              <a:rPr lang="zh-TW" altLang="en-US"/>
              <a:t>和</a:t>
            </a:r>
            <a:r>
              <a:rPr lang="en-US"/>
              <a:t>NGFW，</a:t>
            </a:r>
            <a:r>
              <a:rPr lang="zh-TW" altLang="en-US"/>
              <a:t>它們是兩個專業的縮寫，</a:t>
            </a:r>
            <a:r>
              <a:rPr lang="en-US"/>
              <a:t>UTM</a:t>
            </a:r>
            <a:r>
              <a:rPr lang="zh-TW" altLang="en-US"/>
              <a:t>是統一威脅管理，而</a:t>
            </a:r>
            <a:r>
              <a:rPr lang="en-US"/>
              <a:t>NGFW</a:t>
            </a:r>
            <a:r>
              <a:rPr lang="zh-TW" altLang="en-US"/>
              <a:t>是下一代防火牆，它們看起來都像一個小型</a:t>
            </a:r>
            <a:r>
              <a:rPr lang="en-US" altLang="zh-TW"/>
              <a:t>1</a:t>
            </a:r>
            <a:r>
              <a:rPr lang="en-US"/>
              <a:t>U</a:t>
            </a:r>
            <a:r>
              <a:rPr lang="zh-TW" altLang="en-US"/>
              <a:t>服務器，並且始終放在</a:t>
            </a:r>
            <a:r>
              <a:rPr lang="en-US"/>
              <a:t>Internet</a:t>
            </a:r>
            <a:r>
              <a:rPr lang="zh-TW" altLang="en-US"/>
              <a:t>服務設備後面的服務器機房中。通常由</a:t>
            </a:r>
            <a:r>
              <a:rPr lang="en-US"/>
              <a:t>Check-point，</a:t>
            </a:r>
            <a:r>
              <a:rPr lang="zh-TW" altLang="en-US"/>
              <a:t>趨勢科技，思科，</a:t>
            </a:r>
            <a:r>
              <a:rPr lang="en-US" err="1"/>
              <a:t>Fortinet，Palo</a:t>
            </a:r>
            <a:r>
              <a:rPr lang="en-US"/>
              <a:t> </a:t>
            </a:r>
            <a:r>
              <a:rPr lang="en-US" err="1"/>
              <a:t>Alto，Juniper</a:t>
            </a:r>
            <a:r>
              <a:rPr lang="zh-TW" altLang="en-US"/>
              <a:t>和</a:t>
            </a:r>
            <a:r>
              <a:rPr lang="en-US"/>
              <a:t>McAfee</a:t>
            </a:r>
            <a:r>
              <a:rPr lang="zh-TW" altLang="en-US"/>
              <a:t>等著名安全公司製造。</a:t>
            </a:r>
            <a:endParaRPr lang="en-TW"/>
          </a:p>
        </p:txBody>
      </p:sp>
      <p:sp>
        <p:nvSpPr>
          <p:cNvPr id="4" name="Slide Number Placeholder 3"/>
          <p:cNvSpPr>
            <a:spLocks noGrp="1"/>
          </p:cNvSpPr>
          <p:nvPr>
            <p:ph type="sldNum" sz="quarter" idx="5"/>
          </p:nvPr>
        </p:nvSpPr>
        <p:spPr/>
        <p:txBody>
          <a:bodyPr/>
          <a:lstStyle/>
          <a:p>
            <a:fld id="{B92BCA64-5D69-4BE2-8762-4468FC38E5E2}" type="slidenum">
              <a:rPr lang="zh-TW" altLang="en-US" smtClean="0"/>
              <a:t>3</a:t>
            </a:fld>
            <a:endParaRPr lang="zh-TW" altLang="en-US"/>
          </a:p>
        </p:txBody>
      </p:sp>
    </p:spTree>
    <p:extLst>
      <p:ext uri="{BB962C8B-B14F-4D97-AF65-F5344CB8AC3E}">
        <p14:creationId xmlns:p14="http://schemas.microsoft.com/office/powerpoint/2010/main" val="318525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ea typeface="等线"/>
              </a:rPr>
              <a:t>事實上除了標準正規的防火牆外</a:t>
            </a:r>
            <a:r>
              <a:rPr lang="en-US" altLang="zh-CN">
                <a:ea typeface="等线"/>
              </a:rPr>
              <a:t>, </a:t>
            </a:r>
            <a:r>
              <a:rPr lang="zh-CN" altLang="en-US">
                <a:ea typeface="等线"/>
              </a:rPr>
              <a:t>還有另一種類型</a:t>
            </a:r>
            <a:r>
              <a:rPr lang="en-US" altLang="zh-CN">
                <a:ea typeface="等线"/>
              </a:rPr>
              <a:t>host based firewall, </a:t>
            </a:r>
            <a:r>
              <a:rPr lang="zh-CN" altLang="en-US">
                <a:ea typeface="等线"/>
              </a:rPr>
              <a:t>也就是裝在系統內的軟體防火牆</a:t>
            </a:r>
            <a:r>
              <a:rPr lang="en-US" altLang="zh-CN">
                <a:ea typeface="等线"/>
              </a:rPr>
              <a:t>, </a:t>
            </a:r>
            <a:r>
              <a:rPr lang="zh-CN" altLang="en-US">
                <a:ea typeface="等线"/>
              </a:rPr>
              <a:t>僅用來保護該設備</a:t>
            </a:r>
            <a:r>
              <a:rPr lang="en-US" altLang="zh-CN">
                <a:ea typeface="等线"/>
              </a:rPr>
              <a:t>. </a:t>
            </a:r>
            <a:r>
              <a:rPr lang="zh-TW" altLang="en-US">
                <a:ea typeface="新細明體"/>
              </a:rPr>
              <a:t>例如，</a:t>
            </a:r>
            <a:r>
              <a:rPr lang="en-US" altLang="zh-CN">
                <a:ea typeface="等线"/>
              </a:rPr>
              <a:t>Microsoft</a:t>
            </a:r>
            <a:r>
              <a:rPr lang="zh-TW" altLang="en-US">
                <a:ea typeface="新細明體"/>
              </a:rPr>
              <a:t>操作系統預裝有防火牆，</a:t>
            </a:r>
            <a:r>
              <a:rPr lang="en-US" altLang="zh-CN">
                <a:ea typeface="等线"/>
              </a:rPr>
              <a:t>Linux</a:t>
            </a:r>
            <a:r>
              <a:rPr lang="zh-TW" altLang="en-US">
                <a:ea typeface="新細明體"/>
              </a:rPr>
              <a:t>也有一些</a:t>
            </a:r>
            <a:r>
              <a:rPr lang="en-US" altLang="zh-CN" err="1">
                <a:ea typeface="等线"/>
              </a:rPr>
              <a:t>Iptable</a:t>
            </a:r>
            <a:r>
              <a:rPr lang="zh-TW" altLang="en-US">
                <a:ea typeface="新細明體"/>
              </a:rPr>
              <a:t>軟件包。或是一些付費</a:t>
            </a:r>
            <a:r>
              <a:rPr lang="zh-CN" altLang="en-US">
                <a:ea typeface="等线"/>
              </a:rPr>
              <a:t>型</a:t>
            </a:r>
            <a:r>
              <a:rPr lang="zh-TW" altLang="en-US">
                <a:ea typeface="新細明體"/>
              </a:rPr>
              <a:t>防火牆並將其安裝在</a:t>
            </a:r>
            <a:r>
              <a:rPr lang="en-US" altLang="zh-CN">
                <a:ea typeface="等线"/>
              </a:rPr>
              <a:t>Windows / Mac</a:t>
            </a:r>
            <a:r>
              <a:rPr lang="zh-TW" altLang="en-US">
                <a:ea typeface="新細明體"/>
              </a:rPr>
              <a:t>電腦上，例如</a:t>
            </a:r>
            <a:r>
              <a:rPr lang="en-US" altLang="zh-CN">
                <a:ea typeface="等线"/>
              </a:rPr>
              <a:t>Sophos</a:t>
            </a:r>
            <a:r>
              <a:rPr lang="zh-CN" altLang="en-US">
                <a:ea typeface="等线"/>
              </a:rPr>
              <a:t>，</a:t>
            </a:r>
            <a:r>
              <a:rPr lang="en-US" altLang="zh-CN">
                <a:ea typeface="等线"/>
              </a:rPr>
              <a:t>Avast</a:t>
            </a:r>
            <a:r>
              <a:rPr lang="zh-CN" altLang="en-US">
                <a:ea typeface="等线"/>
              </a:rPr>
              <a:t>，</a:t>
            </a:r>
            <a:r>
              <a:rPr lang="en-US" altLang="zh-CN" err="1">
                <a:ea typeface="等线"/>
              </a:rPr>
              <a:t>Kapasyki</a:t>
            </a:r>
            <a:r>
              <a:rPr lang="zh-CN" altLang="en-US">
                <a:ea typeface="等线"/>
              </a:rPr>
              <a:t>，</a:t>
            </a:r>
            <a:r>
              <a:rPr lang="en-US" altLang="zh-CN">
                <a:ea typeface="等线"/>
              </a:rPr>
              <a:t>McAfee</a:t>
            </a:r>
            <a:r>
              <a:rPr lang="zh-TW" altLang="en-US">
                <a:ea typeface="新細明體"/>
              </a:rPr>
              <a:t>和</a:t>
            </a:r>
            <a:r>
              <a:rPr lang="en-US" altLang="zh-CN">
                <a:ea typeface="等线"/>
              </a:rPr>
              <a:t>Symantec.</a:t>
            </a:r>
          </a:p>
          <a:p>
            <a:endParaRPr lang="en-US"/>
          </a:p>
          <a:p>
            <a:r>
              <a:rPr lang="en-US" altLang="zh-CN">
                <a:ea typeface="等线"/>
              </a:rPr>
              <a:t>相較於網路行防火牆, host based firewall </a:t>
            </a:r>
            <a:r>
              <a:rPr lang="zh-CN" altLang="en-US">
                <a:ea typeface="等线"/>
              </a:rPr>
              <a:t>的目的就是在防止圖上的這種情境</a:t>
            </a:r>
            <a:r>
              <a:rPr lang="en-US" altLang="zh-CN">
                <a:ea typeface="等线"/>
              </a:rPr>
              <a:t>, </a:t>
            </a:r>
            <a:r>
              <a:rPr lang="zh-CN" altLang="en-US">
                <a:ea typeface="等线"/>
              </a:rPr>
              <a:t>誤開了惡意的電子郵件或將中毒的</a:t>
            </a:r>
            <a:r>
              <a:rPr lang="en-US" altLang="zh-CN">
                <a:ea typeface="等线"/>
              </a:rPr>
              <a:t>USB</a:t>
            </a:r>
            <a:r>
              <a:rPr lang="zh-CN" altLang="en-US">
                <a:ea typeface="等线"/>
              </a:rPr>
              <a:t>隨身碟</a:t>
            </a:r>
            <a:r>
              <a:rPr lang="en-US" altLang="zh-CN">
                <a:ea typeface="等线"/>
              </a:rPr>
              <a:t>. </a:t>
            </a:r>
            <a:r>
              <a:rPr lang="en-US" altLang="zh-CN">
                <a:ea typeface="等线"/>
                <a:sym typeface="Wingdings" pitchFamily="2" charset="2"/>
              </a:rPr>
              <a:t> 中毒</a:t>
            </a:r>
            <a:r>
              <a:rPr lang="en-US" altLang="zh-CN">
                <a:ea typeface="等线"/>
              </a:rPr>
              <a:t>, 木馬, </a:t>
            </a:r>
            <a:r>
              <a:rPr lang="zh-TW" altLang="en-US">
                <a:ea typeface="新細明體"/>
              </a:rPr>
              <a:t>殭屍網絡</a:t>
            </a:r>
            <a:endParaRPr lang="en-TW">
              <a:ea typeface="新細明體"/>
            </a:endParaRPr>
          </a:p>
        </p:txBody>
      </p:sp>
      <p:sp>
        <p:nvSpPr>
          <p:cNvPr id="4" name="Slide Number Placeholder 3"/>
          <p:cNvSpPr>
            <a:spLocks noGrp="1"/>
          </p:cNvSpPr>
          <p:nvPr>
            <p:ph type="sldNum" sz="quarter" idx="5"/>
          </p:nvPr>
        </p:nvSpPr>
        <p:spPr/>
        <p:txBody>
          <a:bodyPr/>
          <a:lstStyle/>
          <a:p>
            <a:fld id="{B92BCA64-5D69-4BE2-8762-4468FC38E5E2}" type="slidenum">
              <a:rPr lang="zh-TW" altLang="en-US" smtClean="0"/>
              <a:t>4</a:t>
            </a:fld>
            <a:endParaRPr lang="zh-TW" altLang="en-US"/>
          </a:p>
        </p:txBody>
      </p:sp>
    </p:spTree>
    <p:extLst>
      <p:ext uri="{BB962C8B-B14F-4D97-AF65-F5344CB8AC3E}">
        <p14:creationId xmlns:p14="http://schemas.microsoft.com/office/powerpoint/2010/main" val="1862394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因此</a:t>
            </a:r>
            <a:r>
              <a:rPr lang="en-US" altLang="zh-TW"/>
              <a:t>, </a:t>
            </a:r>
            <a:r>
              <a:rPr lang="zh-CN" altLang="en-US"/>
              <a:t>對於所有ＱＮＡＰ的好朋友及廣大的用戶們</a:t>
            </a:r>
            <a:r>
              <a:rPr lang="en-US" altLang="zh-CN"/>
              <a:t>:</a:t>
            </a:r>
          </a:p>
          <a:p>
            <a:r>
              <a:rPr lang="zh-TW" altLang="en-US"/>
              <a:t>請充分利用路由器的</a:t>
            </a:r>
            <a:r>
              <a:rPr lang="en-US" altLang="zh-TW"/>
              <a:t>NAT</a:t>
            </a:r>
            <a:r>
              <a:rPr lang="zh-TW" altLang="en-US"/>
              <a:t>和端口轉發功能，這是第一個安全的保障。 當然老實說也擋不住神通廣大的駭客們</a:t>
            </a:r>
            <a:r>
              <a:rPr lang="en-US" altLang="zh-TW"/>
              <a:t>, </a:t>
            </a:r>
            <a:r>
              <a:rPr lang="zh-CN" altLang="en-US"/>
              <a:t>但多了這些繁瑣的手續後</a:t>
            </a:r>
            <a:r>
              <a:rPr lang="en-US" altLang="zh-CN"/>
              <a:t>, </a:t>
            </a:r>
            <a:r>
              <a:rPr lang="zh-CN" altLang="en-US"/>
              <a:t>就是得讓他們花更多時間成本去往下入侵好幾層</a:t>
            </a:r>
            <a:r>
              <a:rPr lang="en-US" altLang="zh-CN"/>
              <a:t>,</a:t>
            </a:r>
            <a:endParaRPr lang="en-US" altLang="zh-TW"/>
          </a:p>
          <a:p>
            <a:r>
              <a:rPr lang="zh-TW" altLang="en-US"/>
              <a:t>最好的方法是同時使用基於網絡的防火牆和基於主機的防火牆</a:t>
            </a:r>
          </a:p>
        </p:txBody>
      </p:sp>
      <p:sp>
        <p:nvSpPr>
          <p:cNvPr id="4" name="投影片編號版面配置區 3"/>
          <p:cNvSpPr>
            <a:spLocks noGrp="1"/>
          </p:cNvSpPr>
          <p:nvPr>
            <p:ph type="sldNum" sz="quarter" idx="5"/>
          </p:nvPr>
        </p:nvSpPr>
        <p:spPr/>
        <p:txBody>
          <a:bodyPr/>
          <a:lstStyle/>
          <a:p>
            <a:fld id="{B92BCA64-5D69-4BE2-8762-4468FC38E5E2}" type="slidenum">
              <a:rPr lang="zh-TW" altLang="en-US" smtClean="0"/>
              <a:t>5</a:t>
            </a:fld>
            <a:endParaRPr lang="zh-TW" altLang="en-US"/>
          </a:p>
        </p:txBody>
      </p:sp>
    </p:spTree>
    <p:extLst>
      <p:ext uri="{BB962C8B-B14F-4D97-AF65-F5344CB8AC3E}">
        <p14:creationId xmlns:p14="http://schemas.microsoft.com/office/powerpoint/2010/main" val="149224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rPr>
              <a:t>這裡快速介紹什麼是</a:t>
            </a:r>
            <a:r>
              <a:rPr lang="en-US" altLang="zh-TW">
                <a:ea typeface="新細明體"/>
              </a:rPr>
              <a:t>NAT</a:t>
            </a:r>
            <a:r>
              <a:rPr lang="zh-TW" altLang="en-US">
                <a:ea typeface="新細明體"/>
              </a:rPr>
              <a:t>和端口轉發功能。</a:t>
            </a:r>
            <a:r>
              <a:rPr lang="en-US" altLang="zh-TW">
                <a:ea typeface="新細明體"/>
              </a:rPr>
              <a:t> </a:t>
            </a:r>
            <a:r>
              <a:rPr lang="zh-TW" altLang="en-US">
                <a:ea typeface="新細明體"/>
              </a:rPr>
              <a:t>然後，您將知道為什麼要將Server架在路由器的這兩個設定之後。</a:t>
            </a:r>
            <a:r>
              <a:rPr lang="en-US" altLang="zh-TW">
                <a:ea typeface="新細明體"/>
              </a:rPr>
              <a:t> </a:t>
            </a:r>
            <a:endParaRPr lang="zh-TW" altLang="en-US">
              <a:ea typeface="新細明體"/>
            </a:endParaRPr>
          </a:p>
          <a:p>
            <a:r>
              <a:rPr lang="en-US" altLang="zh-TW">
                <a:ea typeface="新細明體"/>
              </a:rPr>
              <a:t>NAT</a:t>
            </a:r>
            <a:r>
              <a:rPr lang="zh-TW" altLang="en-US">
                <a:ea typeface="新細明體"/>
              </a:rPr>
              <a:t>是網絡地址轉換，其目的是將公共</a:t>
            </a:r>
            <a:r>
              <a:rPr lang="en-US" altLang="zh-TW">
                <a:ea typeface="新細明體"/>
              </a:rPr>
              <a:t>IP</a:t>
            </a:r>
            <a:r>
              <a:rPr lang="zh-TW" altLang="en-US">
                <a:ea typeface="新細明體"/>
              </a:rPr>
              <a:t>轉換為私有</a:t>
            </a:r>
            <a:r>
              <a:rPr lang="en-US" altLang="zh-TW">
                <a:ea typeface="新細明體"/>
              </a:rPr>
              <a:t>IP</a:t>
            </a:r>
            <a:r>
              <a:rPr lang="zh-TW" altLang="en-US">
                <a:ea typeface="新細明體"/>
              </a:rPr>
              <a:t>，以解決</a:t>
            </a:r>
            <a:r>
              <a:rPr lang="en-US" altLang="zh-TW">
                <a:ea typeface="新細明體"/>
              </a:rPr>
              <a:t>IPv4</a:t>
            </a:r>
            <a:r>
              <a:rPr lang="zh-TW" altLang="en-US">
                <a:ea typeface="新細明體"/>
              </a:rPr>
              <a:t>的</a:t>
            </a:r>
            <a:r>
              <a:rPr lang="en-US" altLang="zh-TW">
                <a:ea typeface="新細明體"/>
              </a:rPr>
              <a:t>IP</a:t>
            </a:r>
            <a:r>
              <a:rPr lang="zh-TW" altLang="en-US">
                <a:ea typeface="新細明體"/>
              </a:rPr>
              <a:t>地址不足以使用的問題。 </a:t>
            </a:r>
            <a:r>
              <a:rPr lang="zh-TW">
                <a:ea typeface="新細明體"/>
              </a:rPr>
              <a:t>使用NAT可以使您在一個Public IP下擁有許多設備。也因此如果駭客想存取您的伺服器，就必須浪費更多時間來入侵下一層網路</a:t>
            </a:r>
            <a:r>
              <a:rPr lang="en-US" altLang="zh-TW">
                <a:ea typeface="新細明體"/>
              </a:rPr>
              <a:t>, </a:t>
            </a:r>
            <a:r>
              <a:rPr lang="en-US" altLang="zh-TW" err="1">
                <a:ea typeface="新細明體"/>
              </a:rPr>
              <a:t>來確認你Server的位址</a:t>
            </a:r>
            <a:r>
              <a:rPr lang="zh-TW">
                <a:ea typeface="新細明體"/>
              </a:rPr>
              <a:t>.</a:t>
            </a:r>
            <a:endParaRPr lang="zh-TW">
              <a:ea typeface="新細明體"/>
              <a:cs typeface="Calibri"/>
            </a:endParaRPr>
          </a:p>
          <a:p>
            <a:r>
              <a:rPr lang="zh-TW" altLang="en-US">
                <a:ea typeface="新細明體"/>
                <a:cs typeface="Calibri"/>
              </a:rPr>
              <a:t>Port Forwarding 通訊部轉發則是解決NAT底下轉多組IP時, 怎麼解決服務埠不足的問題</a:t>
            </a:r>
            <a:r>
              <a:rPr lang="en-US" altLang="zh-TW">
                <a:ea typeface="新細明體"/>
              </a:rPr>
              <a:t>.</a:t>
            </a:r>
            <a:r>
              <a:rPr lang="zh-TW" altLang="en-US">
                <a:ea typeface="新細明體"/>
              </a:rPr>
              <a:t> 它</a:t>
            </a:r>
            <a:r>
              <a:rPr lang="zh-TW">
                <a:ea typeface="新細明體"/>
              </a:rPr>
              <a:t>可以</a:t>
            </a:r>
            <a:r>
              <a:rPr lang="zh-TW" altLang="en-US">
                <a:ea typeface="新細明體"/>
              </a:rPr>
              <a:t>讓你</a:t>
            </a:r>
            <a:r>
              <a:rPr lang="zh-TW">
                <a:ea typeface="新細明體"/>
              </a:rPr>
              <a:t>在一個公共IP下擁有2個不同的Web服務器，並使用不同的端口號進行訪問。 因此，</a:t>
            </a:r>
            <a:r>
              <a:rPr lang="zh-TW" altLang="en-US">
                <a:ea typeface="新細明體"/>
              </a:rPr>
              <a:t>透過</a:t>
            </a:r>
            <a:r>
              <a:rPr lang="zh-TW">
                <a:ea typeface="新細明體"/>
              </a:rPr>
              <a:t>端口轉發功能，黑客無法直接使用端口掃描工具來直接確認您的服務器地址以及正在運行的服務。</a:t>
            </a:r>
            <a:endParaRPr lang="zh-TW">
              <a:ea typeface="新細明體"/>
              <a:cs typeface="Calibri"/>
            </a:endParaRPr>
          </a:p>
          <a:p>
            <a:r>
              <a:rPr lang="zh-TW">
                <a:ea typeface="新細明體"/>
              </a:rPr>
              <a:t>再次提醒，這些設置</a:t>
            </a:r>
            <a:r>
              <a:rPr lang="zh-TW" altLang="en-US">
                <a:ea typeface="新細明體"/>
              </a:rPr>
              <a:t>其實都</a:t>
            </a:r>
            <a:r>
              <a:rPr lang="zh-TW">
                <a:ea typeface="新細明體"/>
              </a:rPr>
              <a:t>無法阻止那些神通廣大</a:t>
            </a:r>
            <a:r>
              <a:rPr lang="zh-TW" altLang="en-US">
                <a:ea typeface="新細明體"/>
              </a:rPr>
              <a:t>的</a:t>
            </a:r>
            <a:r>
              <a:rPr lang="zh-TW">
                <a:ea typeface="新細明體"/>
              </a:rPr>
              <a:t>黑客，但是</a:t>
            </a:r>
            <a:r>
              <a:rPr lang="zh-TW" altLang="en-US">
                <a:ea typeface="新細明體"/>
              </a:rPr>
              <a:t>如果有</a:t>
            </a:r>
            <a:r>
              <a:rPr lang="zh-TW">
                <a:ea typeface="新細明體"/>
              </a:rPr>
              <a:t>這些良好的配置可能會浪費他們的時間並減少攻擊設備的機會。 並同時使用基於網絡的防火牆和基於主機的防火牆來提供更好的保護</a:t>
            </a:r>
            <a:r>
              <a:rPr lang="en-US" altLang="zh-TW">
                <a:ea typeface="新細明體"/>
              </a:rPr>
              <a:t>.</a:t>
            </a:r>
          </a:p>
          <a:p>
            <a:r>
              <a:rPr lang="en-US" altLang="zh-TW">
                <a:ea typeface="新細明體"/>
                <a:cs typeface="Calibri" panose="020F0502020204030204"/>
              </a:rPr>
              <a:t>工商廣告一下QHora 301W</a:t>
            </a:r>
          </a:p>
        </p:txBody>
      </p:sp>
      <p:sp>
        <p:nvSpPr>
          <p:cNvPr id="4" name="投影片編號版面配置區 3"/>
          <p:cNvSpPr>
            <a:spLocks noGrp="1"/>
          </p:cNvSpPr>
          <p:nvPr>
            <p:ph type="sldNum" sz="quarter" idx="5"/>
          </p:nvPr>
        </p:nvSpPr>
        <p:spPr/>
        <p:txBody>
          <a:bodyPr/>
          <a:lstStyle/>
          <a:p>
            <a:fld id="{B92BCA64-5D69-4BE2-8762-4468FC38E5E2}" type="slidenum">
              <a:rPr lang="zh-TW" altLang="en-US" smtClean="0"/>
              <a:t>6</a:t>
            </a:fld>
            <a:endParaRPr lang="zh-TW" altLang="en-US"/>
          </a:p>
        </p:txBody>
      </p:sp>
    </p:spTree>
    <p:extLst>
      <p:ext uri="{BB962C8B-B14F-4D97-AF65-F5344CB8AC3E}">
        <p14:creationId xmlns:p14="http://schemas.microsoft.com/office/powerpoint/2010/main" val="373824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一開始會有安裝精靈提示導引, 將一些基礎的設定帶進來系統, 同時會有三種常用的預設設定檔, 您可以視乎NAS的用途, 您網路的佈署架構, 你的使用習慣來選用或是自己建立調整防火牆規則</a:t>
            </a:r>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B92BCA64-5D69-4BE2-8762-4468FC38E5E2}" type="slidenum">
              <a:rPr lang="zh-TW" altLang="en-US" smtClean="0"/>
              <a:t>11</a:t>
            </a:fld>
            <a:endParaRPr lang="zh-TW" altLang="en-US"/>
          </a:p>
        </p:txBody>
      </p:sp>
    </p:spTree>
    <p:extLst>
      <p:ext uri="{BB962C8B-B14F-4D97-AF65-F5344CB8AC3E}">
        <p14:creationId xmlns:p14="http://schemas.microsoft.com/office/powerpoint/2010/main" val="114304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B92BCA64-5D69-4BE2-8762-4468FC38E5E2}" type="slidenum">
              <a:rPr lang="zh-TW" altLang="en-US" smtClean="0"/>
              <a:t>12</a:t>
            </a:fld>
            <a:endParaRPr lang="zh-TW" altLang="en-US"/>
          </a:p>
        </p:txBody>
      </p:sp>
    </p:spTree>
    <p:extLst>
      <p:ext uri="{BB962C8B-B14F-4D97-AF65-F5344CB8AC3E}">
        <p14:creationId xmlns:p14="http://schemas.microsoft.com/office/powerpoint/2010/main" val="3071762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大家詢問度很高很感興趣的地區性選擇設置: GeoIP</a:t>
            </a:r>
            <a:r>
              <a:rPr lang="zh-TW" altLang="en-US">
                <a:ea typeface="新細明體"/>
              </a:rPr>
              <a:t>相結合的一種防火牆功能 (</a:t>
            </a:r>
            <a:r>
              <a:rPr lang="zh-TW">
                <a:ea typeface="新細明體"/>
              </a:rPr>
              <a:t>Maxmind</a:t>
            </a:r>
            <a:r>
              <a:rPr lang="zh-TW" altLang="en-US">
                <a:ea typeface="新細明體"/>
              </a:rPr>
              <a:t>資料庫)</a:t>
            </a:r>
          </a:p>
          <a:p>
            <a:r>
              <a:rPr lang="zh-TW" altLang="en-US">
                <a:ea typeface="新細明體"/>
              </a:rPr>
              <a:t>舉例: 我想在法國的NAS上架個網站，提供類似 "如何為Taxi共乘尋找夥伴的服務，來減少對法國環境的污染"。 當然，這種服務僅應在法國地區提供。 因此，IT人員可以配置僅允許來自法國的連接的防火牆規則</a:t>
            </a:r>
            <a:endParaRPr lang="zh-TW" altLang="en-US">
              <a:ea typeface="新細明體"/>
              <a:cs typeface="Calibri"/>
            </a:endParaRPr>
          </a:p>
          <a:p>
            <a:endParaRPr lang="zh-TW">
              <a:ea typeface="新細明體"/>
              <a:cs typeface="Calibri"/>
            </a:endParaRPr>
          </a:p>
          <a:p>
            <a:r>
              <a:rPr lang="zh-TW" altLang="en-US">
                <a:ea typeface="新細明體"/>
                <a:cs typeface="Calibri"/>
              </a:rPr>
              <a:t>致歉: beta版的資料庫尚在調整中, 可能有些國家在操作此功能時可能有誤</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B92BCA64-5D69-4BE2-8762-4468FC38E5E2}" type="slidenum">
              <a:rPr lang="zh-TW" altLang="en-US" smtClean="0"/>
              <a:t>13</a:t>
            </a:fld>
            <a:endParaRPr lang="zh-TW" altLang="en-US"/>
          </a:p>
        </p:txBody>
      </p:sp>
    </p:spTree>
    <p:extLst>
      <p:ext uri="{BB962C8B-B14F-4D97-AF65-F5344CB8AC3E}">
        <p14:creationId xmlns:p14="http://schemas.microsoft.com/office/powerpoint/2010/main" val="138682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感謝!</a:t>
            </a:r>
          </a:p>
        </p:txBody>
      </p:sp>
      <p:sp>
        <p:nvSpPr>
          <p:cNvPr id="4" name="投影片編號版面配置區 3"/>
          <p:cNvSpPr>
            <a:spLocks noGrp="1"/>
          </p:cNvSpPr>
          <p:nvPr>
            <p:ph type="sldNum" sz="quarter" idx="5"/>
          </p:nvPr>
        </p:nvSpPr>
        <p:spPr/>
        <p:txBody>
          <a:bodyPr/>
          <a:lstStyle/>
          <a:p>
            <a:fld id="{B92BCA64-5D69-4BE2-8762-4468FC38E5E2}" type="slidenum">
              <a:rPr lang="zh-TW" altLang="en-US" smtClean="0"/>
              <a:t>20</a:t>
            </a:fld>
            <a:endParaRPr lang="zh-TW" altLang="en-US"/>
          </a:p>
        </p:txBody>
      </p:sp>
    </p:spTree>
    <p:extLst>
      <p:ext uri="{BB962C8B-B14F-4D97-AF65-F5344CB8AC3E}">
        <p14:creationId xmlns:p14="http://schemas.microsoft.com/office/powerpoint/2010/main" val="1716127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ED0E7F-E17A-49AA-B28C-4720CDC16B5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02B7F06-67F1-4B97-83BF-FA93919EE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4D986FA-B778-43D1-853C-4CEBF0069A5D}"/>
              </a:ext>
            </a:extLst>
          </p:cNvPr>
          <p:cNvSpPr>
            <a:spLocks noGrp="1"/>
          </p:cNvSpPr>
          <p:nvPr>
            <p:ph type="dt" sz="half" idx="10"/>
          </p:nvPr>
        </p:nvSpPr>
        <p:spPr/>
        <p:txBody>
          <a:bodyPr/>
          <a:lstStyle/>
          <a:p>
            <a:fld id="{5923F103-BC34-4FE4-A40E-EDDEECFDA5D0}" type="datetimeFigureOut">
              <a:rPr lang="en-US" smtClean="0"/>
              <a:pPr/>
              <a:t>10/30/2020</a:t>
            </a:fld>
            <a:endParaRPr lang="en-US"/>
          </a:p>
        </p:txBody>
      </p:sp>
      <p:sp>
        <p:nvSpPr>
          <p:cNvPr id="5" name="頁尾版面配置區 4">
            <a:extLst>
              <a:ext uri="{FF2B5EF4-FFF2-40B4-BE49-F238E27FC236}">
                <a16:creationId xmlns:a16="http://schemas.microsoft.com/office/drawing/2014/main" id="{09BFC62D-FE06-4FF5-A3D8-57ED2B5C6BCC}"/>
              </a:ext>
            </a:extLst>
          </p:cNvPr>
          <p:cNvSpPr>
            <a:spLocks noGrp="1"/>
          </p:cNvSpPr>
          <p:nvPr>
            <p:ph type="ftr" sz="quarter" idx="11"/>
          </p:nvPr>
        </p:nvSpPr>
        <p:spPr/>
        <p:txBody>
          <a:bodyPr/>
          <a:lstStyle/>
          <a:p>
            <a:r>
              <a:rPr lang="en-US"/>
              <a:t>
              </a:t>
            </a:r>
          </a:p>
        </p:txBody>
      </p:sp>
      <p:sp>
        <p:nvSpPr>
          <p:cNvPr id="6" name="投影片編號版面配置區 5">
            <a:extLst>
              <a:ext uri="{FF2B5EF4-FFF2-40B4-BE49-F238E27FC236}">
                <a16:creationId xmlns:a16="http://schemas.microsoft.com/office/drawing/2014/main" id="{B5F853B5-768E-4204-B5B8-B37BCA829B88}"/>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8" name="圖片 7">
            <a:extLst>
              <a:ext uri="{FF2B5EF4-FFF2-40B4-BE49-F238E27FC236}">
                <a16:creationId xmlns:a16="http://schemas.microsoft.com/office/drawing/2014/main" id="{53EC07E4-A82F-4B28-A759-517CEDE958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2549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ED0E7F-E17A-49AA-B28C-4720CDC16B5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02B7F06-67F1-4B97-83BF-FA93919EE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4D986FA-B778-43D1-853C-4CEBF0069A5D}"/>
              </a:ext>
            </a:extLst>
          </p:cNvPr>
          <p:cNvSpPr>
            <a:spLocks noGrp="1"/>
          </p:cNvSpPr>
          <p:nvPr>
            <p:ph type="dt" sz="half" idx="10"/>
          </p:nvPr>
        </p:nvSpPr>
        <p:spPr/>
        <p:txBody>
          <a:bodyPr/>
          <a:lstStyle/>
          <a:p>
            <a:fld id="{5923F103-BC34-4FE4-A40E-EDDEECFDA5D0}" type="datetimeFigureOut">
              <a:rPr lang="en-US" smtClean="0"/>
              <a:pPr/>
              <a:t>10/30/2020</a:t>
            </a:fld>
            <a:endParaRPr lang="en-US"/>
          </a:p>
        </p:txBody>
      </p:sp>
      <p:sp>
        <p:nvSpPr>
          <p:cNvPr id="5" name="頁尾版面配置區 4">
            <a:extLst>
              <a:ext uri="{FF2B5EF4-FFF2-40B4-BE49-F238E27FC236}">
                <a16:creationId xmlns:a16="http://schemas.microsoft.com/office/drawing/2014/main" id="{09BFC62D-FE06-4FF5-A3D8-57ED2B5C6BCC}"/>
              </a:ext>
            </a:extLst>
          </p:cNvPr>
          <p:cNvSpPr>
            <a:spLocks noGrp="1"/>
          </p:cNvSpPr>
          <p:nvPr>
            <p:ph type="ftr" sz="quarter" idx="11"/>
          </p:nvPr>
        </p:nvSpPr>
        <p:spPr/>
        <p:txBody>
          <a:bodyPr/>
          <a:lstStyle/>
          <a:p>
            <a:r>
              <a:rPr lang="en-US"/>
              <a:t>
              </a:t>
            </a:r>
          </a:p>
        </p:txBody>
      </p:sp>
      <p:sp>
        <p:nvSpPr>
          <p:cNvPr id="6" name="投影片編號版面配置區 5">
            <a:extLst>
              <a:ext uri="{FF2B5EF4-FFF2-40B4-BE49-F238E27FC236}">
                <a16:creationId xmlns:a16="http://schemas.microsoft.com/office/drawing/2014/main" id="{B5F853B5-768E-4204-B5B8-B37BCA829B88}"/>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8" name="圖片 7">
            <a:extLst>
              <a:ext uri="{FF2B5EF4-FFF2-40B4-BE49-F238E27FC236}">
                <a16:creationId xmlns:a16="http://schemas.microsoft.com/office/drawing/2014/main" id="{53EC07E4-A82F-4B28-A759-517CEDE958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7604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EC07E4-A82F-4B28-A759-517CEDE958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37ED0E7F-E17A-49AA-B28C-4720CDC16B57}"/>
              </a:ext>
            </a:extLst>
          </p:cNvPr>
          <p:cNvSpPr>
            <a:spLocks noGrp="1"/>
          </p:cNvSpPr>
          <p:nvPr>
            <p:ph type="ctrTitle"/>
          </p:nvPr>
        </p:nvSpPr>
        <p:spPr>
          <a:xfrm>
            <a:off x="1034716" y="1684421"/>
            <a:ext cx="3561347" cy="1917616"/>
          </a:xfrm>
        </p:spPr>
        <p:txBody>
          <a:bodyPr anchor="ctr">
            <a:noAutofit/>
          </a:bodyPr>
          <a:lstStyle>
            <a:lvl1pPr algn="ctr">
              <a:defRPr sz="4400"/>
            </a:lvl1pPr>
          </a:lstStyle>
          <a:p>
            <a:r>
              <a:rPr lang="zh-TW" altLang="en-US"/>
              <a:t>按一下以編輯母片標題樣式</a:t>
            </a:r>
          </a:p>
        </p:txBody>
      </p:sp>
      <p:sp>
        <p:nvSpPr>
          <p:cNvPr id="3" name="副標題 2">
            <a:extLst>
              <a:ext uri="{FF2B5EF4-FFF2-40B4-BE49-F238E27FC236}">
                <a16:creationId xmlns:a16="http://schemas.microsoft.com/office/drawing/2014/main" id="{D02B7F06-67F1-4B97-83BF-FA93919EE867}"/>
              </a:ext>
            </a:extLst>
          </p:cNvPr>
          <p:cNvSpPr>
            <a:spLocks noGrp="1"/>
          </p:cNvSpPr>
          <p:nvPr>
            <p:ph type="subTitle" idx="1"/>
          </p:nvPr>
        </p:nvSpPr>
        <p:spPr>
          <a:xfrm>
            <a:off x="5867400" y="1684421"/>
            <a:ext cx="5486400" cy="4535403"/>
          </a:xfrm>
        </p:spPr>
        <p:txBody>
          <a:bodyPr>
            <a:normAutofit/>
          </a:bodyPr>
          <a:lstStyle>
            <a:lvl1pPr marL="0" indent="0" algn="l">
              <a:buNone/>
              <a:defRPr sz="20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415516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EC07E4-A82F-4B28-A759-517CEDE958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37ED0E7F-E17A-49AA-B28C-4720CDC16B57}"/>
              </a:ext>
            </a:extLst>
          </p:cNvPr>
          <p:cNvSpPr>
            <a:spLocks noGrp="1"/>
          </p:cNvSpPr>
          <p:nvPr>
            <p:ph type="ctrTitle"/>
          </p:nvPr>
        </p:nvSpPr>
        <p:spPr>
          <a:xfrm>
            <a:off x="4245141" y="3363285"/>
            <a:ext cx="7108658" cy="2205497"/>
          </a:xfrm>
        </p:spPr>
        <p:txBody>
          <a:bodyPr anchor="ctr">
            <a:noAutofit/>
          </a:bodyPr>
          <a:lstStyle>
            <a:lvl1pPr algn="ctr">
              <a:defRPr sz="5400">
                <a:solidFill>
                  <a:schemeClr val="tx1"/>
                </a:solidFill>
              </a:defRPr>
            </a:lvl1pPr>
          </a:lstStyle>
          <a:p>
            <a:r>
              <a:rPr lang="zh-TW" altLang="en-US"/>
              <a:t>按一下以編輯母片標題樣式</a:t>
            </a:r>
          </a:p>
        </p:txBody>
      </p:sp>
      <p:sp>
        <p:nvSpPr>
          <p:cNvPr id="3" name="副標題 2">
            <a:extLst>
              <a:ext uri="{FF2B5EF4-FFF2-40B4-BE49-F238E27FC236}">
                <a16:creationId xmlns:a16="http://schemas.microsoft.com/office/drawing/2014/main" id="{D02B7F06-67F1-4B97-83BF-FA93919EE867}"/>
              </a:ext>
            </a:extLst>
          </p:cNvPr>
          <p:cNvSpPr>
            <a:spLocks noGrp="1"/>
          </p:cNvSpPr>
          <p:nvPr>
            <p:ph type="subTitle" idx="1"/>
          </p:nvPr>
        </p:nvSpPr>
        <p:spPr>
          <a:xfrm>
            <a:off x="4259178" y="5568783"/>
            <a:ext cx="7094621" cy="1038392"/>
          </a:xfrm>
        </p:spPr>
        <p:txBody>
          <a:bodyPr>
            <a:normAutofit/>
          </a:bodyPr>
          <a:lstStyle>
            <a:lvl1pPr marL="0" indent="0" algn="l">
              <a:buNone/>
              <a:defRPr sz="20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229688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EC07E4-A82F-4B28-A759-517CEDE958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34478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名片">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zh-TW" altLang="en-US"/>
              <a:t>按一下以編輯母片標題樣式</a:t>
            </a:r>
            <a:endParaRPr lang="en-US"/>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C12C299-16B2-4475-990D-751901EACC14}" type="datetimeFigureOut">
              <a:rPr lang="en-US" smtClean="0"/>
              <a:t>10/30/2020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7979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40422" y="180474"/>
            <a:ext cx="11316749" cy="1363099"/>
          </a:xfrm>
          <a:prstGeom prst="rect">
            <a:avLst/>
          </a:prstGeom>
        </p:spPr>
        <p:txBody>
          <a:bodyPr anchor="ctr">
            <a:normAutofit/>
          </a:bodyPr>
          <a:lstStyle>
            <a:lvl1pPr algn="ctr" defTabSz="914400" rtl="0" eaLnBrk="1" latinLnBrk="0" hangingPunct="1">
              <a:lnSpc>
                <a:spcPct val="90000"/>
              </a:lnSpc>
              <a:spcBef>
                <a:spcPct val="0"/>
              </a:spcBef>
              <a:buNone/>
              <a:defRPr lang="zh-TW" altLang="en-US" sz="44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215934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66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CF88A13-EA9B-4C96-A48D-B1F59B4E68C1}"/>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185" y="667"/>
            <a:ext cx="12189630" cy="6856666"/>
          </a:xfrm>
          <a:prstGeom prst="rect">
            <a:avLst/>
          </a:prstGeom>
        </p:spPr>
      </p:pic>
      <p:sp>
        <p:nvSpPr>
          <p:cNvPr id="2" name="標題版面配置區 1">
            <a:extLst>
              <a:ext uri="{FF2B5EF4-FFF2-40B4-BE49-F238E27FC236}">
                <a16:creationId xmlns:a16="http://schemas.microsoft.com/office/drawing/2014/main" id="{4D8C95AA-3A58-43DC-BCF3-27FEDF28BCEF}"/>
              </a:ext>
            </a:extLst>
          </p:cNvPr>
          <p:cNvSpPr>
            <a:spLocks noGrp="1"/>
          </p:cNvSpPr>
          <p:nvPr>
            <p:ph type="title"/>
          </p:nvPr>
        </p:nvSpPr>
        <p:spPr>
          <a:xfrm>
            <a:off x="838200" y="184653"/>
            <a:ext cx="10515600" cy="137594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1623B9B-B8E7-4705-82A9-74F49BA5E9B3}"/>
              </a:ext>
            </a:extLst>
          </p:cNvPr>
          <p:cNvSpPr>
            <a:spLocks noGrp="1"/>
          </p:cNvSpPr>
          <p:nvPr>
            <p:ph type="body" idx="1"/>
          </p:nvPr>
        </p:nvSpPr>
        <p:spPr>
          <a:xfrm>
            <a:off x="838200" y="1696453"/>
            <a:ext cx="10515600" cy="448051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1FC2F7A-2054-45EC-BEEF-777F1592A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10/30/2020</a:t>
            </a:fld>
            <a:endParaRPr lang="en-US"/>
          </a:p>
        </p:txBody>
      </p:sp>
      <p:sp>
        <p:nvSpPr>
          <p:cNvPr id="5" name="頁尾版面配置區 4">
            <a:extLst>
              <a:ext uri="{FF2B5EF4-FFF2-40B4-BE49-F238E27FC236}">
                <a16:creationId xmlns:a16="http://schemas.microsoft.com/office/drawing/2014/main" id="{D2A0850C-B36C-4302-952E-63717BA76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p>
        </p:txBody>
      </p:sp>
      <p:sp>
        <p:nvSpPr>
          <p:cNvPr id="6" name="投影片編號版面配置區 5">
            <a:extLst>
              <a:ext uri="{FF2B5EF4-FFF2-40B4-BE49-F238E27FC236}">
                <a16:creationId xmlns:a16="http://schemas.microsoft.com/office/drawing/2014/main" id="{9835F408-0E40-4041-9949-CA4D3F85DB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394162783"/>
      </p:ext>
    </p:extLst>
  </p:cSld>
  <p:clrMap bg1="lt1" tx1="dk1" bg2="lt2" tx2="dk2" accent1="accent1" accent2="accent2" accent3="accent3" accent4="accent4" accent5="accent5" accent6="accent6" hlink="hlink" folHlink="folHlink"/>
  <p:sldLayoutIdLst>
    <p:sldLayoutId id="2147484303" r:id="rId1"/>
    <p:sldLayoutId id="2147484317" r:id="rId2"/>
    <p:sldLayoutId id="2147484318" r:id="rId3"/>
    <p:sldLayoutId id="2147484319" r:id="rId4"/>
    <p:sldLayoutId id="2147484320" r:id="rId5"/>
    <p:sldLayoutId id="2147484314" r:id="rId6"/>
    <p:sldLayoutId id="2147484315" r:id="rId7"/>
    <p:sldLayoutId id="2147484316" r:id="rId8"/>
  </p:sldLayoutIdLst>
  <p:txStyles>
    <p:titleStyle>
      <a:lvl1pPr algn="ctr" defTabSz="914400" rtl="0" eaLnBrk="1" latinLnBrk="0" hangingPunct="1">
        <a:lnSpc>
          <a:spcPct val="90000"/>
        </a:lnSpc>
        <a:spcBef>
          <a:spcPct val="0"/>
        </a:spcBef>
        <a:buNone/>
        <a:defRPr sz="4400" b="1"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7.png"/><Relationship Id="rId5" Type="http://schemas.openxmlformats.org/officeDocument/2006/relationships/image" Target="../media/image42.png"/><Relationship Id="rId15" Type="http://schemas.openxmlformats.org/officeDocument/2006/relationships/image" Target="../media/image47.svg"/><Relationship Id="rId10" Type="http://schemas.openxmlformats.org/officeDocument/2006/relationships/image" Target="../media/image38.svg"/><Relationship Id="rId4" Type="http://schemas.openxmlformats.org/officeDocument/2006/relationships/image" Target="../media/image41.svg"/><Relationship Id="rId9" Type="http://schemas.openxmlformats.org/officeDocument/2006/relationships/image" Target="../media/image37.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1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68.tiff"/><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tiff"/><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816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normAutofit/>
          </a:bodyPr>
          <a:lstStyle/>
          <a:p>
            <a:r>
              <a:rPr lang="zh-TW" altLang="en-US"/>
              <a:t>搭配性的功能變更調整</a:t>
            </a:r>
          </a:p>
        </p:txBody>
      </p:sp>
      <p:sp>
        <p:nvSpPr>
          <p:cNvPr id="5" name="矩形: 圓角 4">
            <a:extLst>
              <a:ext uri="{FF2B5EF4-FFF2-40B4-BE49-F238E27FC236}">
                <a16:creationId xmlns:a16="http://schemas.microsoft.com/office/drawing/2014/main" id="{271F3AAF-326B-4B27-9057-B77F28D5D6D2}"/>
              </a:ext>
            </a:extLst>
          </p:cNvPr>
          <p:cNvSpPr/>
          <p:nvPr/>
        </p:nvSpPr>
        <p:spPr>
          <a:xfrm>
            <a:off x="761573" y="1716896"/>
            <a:ext cx="10558579" cy="544362"/>
          </a:xfrm>
          <a:prstGeom prst="roundRect">
            <a:avLst/>
          </a:prstGeom>
          <a:gradFill>
            <a:gsLst>
              <a:gs pos="0">
                <a:schemeClr val="bg1"/>
              </a:gs>
              <a:gs pos="100000">
                <a:schemeClr val="accent4">
                  <a:lumMod val="60000"/>
                  <a:lumOff val="40000"/>
                </a:schemeClr>
              </a:gs>
            </a:gsLst>
            <a:lin ang="5400000" scaled="0"/>
          </a:gradFill>
          <a:ln w="254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Security Counselor </a:t>
            </a:r>
            <a:r>
              <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rPr>
              <a:t>將提示 安裝/啟用 防火牆以進行安全性管理控制</a:t>
            </a:r>
          </a:p>
        </p:txBody>
      </p:sp>
      <p:pic>
        <p:nvPicPr>
          <p:cNvPr id="3" name="圖片 6">
            <a:extLst>
              <a:ext uri="{FF2B5EF4-FFF2-40B4-BE49-F238E27FC236}">
                <a16:creationId xmlns:a16="http://schemas.microsoft.com/office/drawing/2014/main" id="{7A266C2C-69F1-4725-8053-67DB5851F816}"/>
              </a:ext>
            </a:extLst>
          </p:cNvPr>
          <p:cNvPicPr>
            <a:picLocks noChangeAspect="1"/>
          </p:cNvPicPr>
          <p:nvPr/>
        </p:nvPicPr>
        <p:blipFill>
          <a:blip r:embed="rId2"/>
          <a:stretch>
            <a:fillRect/>
          </a:stretch>
        </p:blipFill>
        <p:spPr>
          <a:xfrm>
            <a:off x="3291181" y="2580250"/>
            <a:ext cx="8028971" cy="3810386"/>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pic>
        <p:nvPicPr>
          <p:cNvPr id="7" name="圖片 7">
            <a:extLst>
              <a:ext uri="{FF2B5EF4-FFF2-40B4-BE49-F238E27FC236}">
                <a16:creationId xmlns:a16="http://schemas.microsoft.com/office/drawing/2014/main" id="{E614E748-9E1E-48C0-AAC6-22C8566C0231}"/>
              </a:ext>
            </a:extLst>
          </p:cNvPr>
          <p:cNvPicPr>
            <a:picLocks noChangeAspect="1"/>
          </p:cNvPicPr>
          <p:nvPr/>
        </p:nvPicPr>
        <p:blipFill>
          <a:blip r:embed="rId3"/>
          <a:stretch>
            <a:fillRect/>
          </a:stretch>
        </p:blipFill>
        <p:spPr>
          <a:xfrm>
            <a:off x="795271" y="2582373"/>
            <a:ext cx="2115320" cy="3806142"/>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16" name="矩形: 圓角 15">
            <a:extLst>
              <a:ext uri="{FF2B5EF4-FFF2-40B4-BE49-F238E27FC236}">
                <a16:creationId xmlns:a16="http://schemas.microsoft.com/office/drawing/2014/main" id="{FED9614C-A3FF-4A45-B3D0-59A312850979}"/>
              </a:ext>
            </a:extLst>
          </p:cNvPr>
          <p:cNvSpPr/>
          <p:nvPr/>
        </p:nvSpPr>
        <p:spPr>
          <a:xfrm>
            <a:off x="795271" y="2986034"/>
            <a:ext cx="1295856" cy="537055"/>
          </a:xfrm>
          <a:prstGeom prst="roundRect">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橢圓 16">
            <a:extLst>
              <a:ext uri="{FF2B5EF4-FFF2-40B4-BE49-F238E27FC236}">
                <a16:creationId xmlns:a16="http://schemas.microsoft.com/office/drawing/2014/main" id="{7812070F-D0DE-4BA5-945F-9197C481EB25}"/>
              </a:ext>
            </a:extLst>
          </p:cNvPr>
          <p:cNvSpPr/>
          <p:nvPr/>
        </p:nvSpPr>
        <p:spPr>
          <a:xfrm>
            <a:off x="599146" y="3114937"/>
            <a:ext cx="324853" cy="3248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箭號: 向右 25">
            <a:extLst>
              <a:ext uri="{FF2B5EF4-FFF2-40B4-BE49-F238E27FC236}">
                <a16:creationId xmlns:a16="http://schemas.microsoft.com/office/drawing/2014/main" id="{50F740C3-E7D3-46B9-9269-1D0EA4DDC369}"/>
              </a:ext>
            </a:extLst>
          </p:cNvPr>
          <p:cNvSpPr/>
          <p:nvPr/>
        </p:nvSpPr>
        <p:spPr>
          <a:xfrm>
            <a:off x="842447" y="3058810"/>
            <a:ext cx="8384824" cy="662957"/>
          </a:xfrm>
          <a:prstGeom prst="rightArrow">
            <a:avLst/>
          </a:prstGeom>
          <a:gradFill>
            <a:gsLst>
              <a:gs pos="0">
                <a:schemeClr val="bg1">
                  <a:alpha val="0"/>
                </a:schemeClr>
              </a:gs>
              <a:gs pos="5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8" name="矩形: 圓角 27">
            <a:extLst>
              <a:ext uri="{FF2B5EF4-FFF2-40B4-BE49-F238E27FC236}">
                <a16:creationId xmlns:a16="http://schemas.microsoft.com/office/drawing/2014/main" id="{2532FBB8-5A14-44A5-9103-3814B20FD065}"/>
              </a:ext>
            </a:extLst>
          </p:cNvPr>
          <p:cNvSpPr/>
          <p:nvPr/>
        </p:nvSpPr>
        <p:spPr>
          <a:xfrm>
            <a:off x="9375818" y="3256770"/>
            <a:ext cx="1842204" cy="2854054"/>
          </a:xfrm>
          <a:prstGeom prst="roundRect">
            <a:avLst>
              <a:gd name="adj" fmla="val 8345"/>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橢圓 26">
            <a:extLst>
              <a:ext uri="{FF2B5EF4-FFF2-40B4-BE49-F238E27FC236}">
                <a16:creationId xmlns:a16="http://schemas.microsoft.com/office/drawing/2014/main" id="{5274376A-F21E-4EA2-A321-D0A0A154FB6D}"/>
              </a:ext>
            </a:extLst>
          </p:cNvPr>
          <p:cNvSpPr/>
          <p:nvPr/>
        </p:nvSpPr>
        <p:spPr>
          <a:xfrm>
            <a:off x="10134493" y="3104166"/>
            <a:ext cx="324853" cy="3248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06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normAutofit/>
          </a:bodyPr>
          <a:lstStyle/>
          <a:p>
            <a:r>
              <a:rPr lang="zh-TW" altLang="en-US"/>
              <a:t>提供三種常用的預設設定檔</a:t>
            </a:r>
            <a:br>
              <a:rPr lang="en-US" altLang="zh-TW"/>
            </a:br>
            <a:r>
              <a:rPr lang="zh-TW" altLang="en-US"/>
              <a:t>供使用者參考與調整</a:t>
            </a:r>
          </a:p>
        </p:txBody>
      </p:sp>
      <p:pic>
        <p:nvPicPr>
          <p:cNvPr id="4" name="圖片 3">
            <a:extLst>
              <a:ext uri="{FF2B5EF4-FFF2-40B4-BE49-F238E27FC236}">
                <a16:creationId xmlns:a16="http://schemas.microsoft.com/office/drawing/2014/main" id="{DFD3E8BB-91EB-49F3-9997-F4A41FDF9B0B}"/>
              </a:ext>
            </a:extLst>
          </p:cNvPr>
          <p:cNvPicPr>
            <a:picLocks noChangeAspect="1"/>
          </p:cNvPicPr>
          <p:nvPr/>
        </p:nvPicPr>
        <p:blipFill>
          <a:blip r:embed="rId3"/>
          <a:stretch>
            <a:fillRect/>
          </a:stretch>
        </p:blipFill>
        <p:spPr>
          <a:xfrm>
            <a:off x="824258" y="1789775"/>
            <a:ext cx="7773647" cy="4746016"/>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矩形: 圓角 6">
            <a:extLst>
              <a:ext uri="{FF2B5EF4-FFF2-40B4-BE49-F238E27FC236}">
                <a16:creationId xmlns:a16="http://schemas.microsoft.com/office/drawing/2014/main" id="{701545A6-A964-4173-8E2E-3B6027DF3F2D}"/>
              </a:ext>
            </a:extLst>
          </p:cNvPr>
          <p:cNvSpPr/>
          <p:nvPr/>
        </p:nvSpPr>
        <p:spPr>
          <a:xfrm>
            <a:off x="2790039" y="2344146"/>
            <a:ext cx="5654843" cy="2179728"/>
          </a:xfrm>
          <a:prstGeom prst="roundRect">
            <a:avLst>
              <a:gd name="adj" fmla="val 3962"/>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形 10">
            <a:extLst>
              <a:ext uri="{FF2B5EF4-FFF2-40B4-BE49-F238E27FC236}">
                <a16:creationId xmlns:a16="http://schemas.microsoft.com/office/drawing/2014/main" id="{354C3AB4-5AC5-4A93-9EEF-3DFE9DEED4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1213" y="4360626"/>
            <a:ext cx="523142" cy="717619"/>
          </a:xfrm>
          <a:prstGeom prst="rect">
            <a:avLst/>
          </a:prstGeom>
        </p:spPr>
      </p:pic>
      <p:pic>
        <p:nvPicPr>
          <p:cNvPr id="13" name="Picture 5">
            <a:extLst>
              <a:ext uri="{FF2B5EF4-FFF2-40B4-BE49-F238E27FC236}">
                <a16:creationId xmlns:a16="http://schemas.microsoft.com/office/drawing/2014/main" id="{C60FEDAB-82D9-41FF-A688-B0F1FE9A6197}"/>
              </a:ext>
            </a:extLst>
          </p:cNvPr>
          <p:cNvPicPr>
            <a:picLocks noChangeAspect="1"/>
          </p:cNvPicPr>
          <p:nvPr/>
        </p:nvPicPr>
        <p:blipFill>
          <a:blip r:embed="rId6"/>
          <a:stretch>
            <a:fillRect/>
          </a:stretch>
        </p:blipFill>
        <p:spPr>
          <a:xfrm>
            <a:off x="9077238" y="4166350"/>
            <a:ext cx="1247443" cy="1592647"/>
          </a:xfrm>
          <a:prstGeom prst="rect">
            <a:avLst/>
          </a:prstGeom>
          <a:effectLst>
            <a:outerShdw blurRad="50800" dist="38100" dir="2700000" algn="tl" rotWithShape="0">
              <a:prstClr val="black">
                <a:alpha val="40000"/>
              </a:prstClr>
            </a:outerShdw>
          </a:effectLst>
        </p:spPr>
      </p:pic>
      <p:pic>
        <p:nvPicPr>
          <p:cNvPr id="15" name="Picture 9">
            <a:extLst>
              <a:ext uri="{FF2B5EF4-FFF2-40B4-BE49-F238E27FC236}">
                <a16:creationId xmlns:a16="http://schemas.microsoft.com/office/drawing/2014/main" id="{76F69857-8932-4655-8396-1686C5FFF059}"/>
              </a:ext>
            </a:extLst>
          </p:cNvPr>
          <p:cNvPicPr>
            <a:picLocks noChangeAspect="1"/>
          </p:cNvPicPr>
          <p:nvPr/>
        </p:nvPicPr>
        <p:blipFill>
          <a:blip r:embed="rId6"/>
          <a:stretch>
            <a:fillRect/>
          </a:stretch>
        </p:blipFill>
        <p:spPr>
          <a:xfrm>
            <a:off x="9667417" y="3368243"/>
            <a:ext cx="1247443" cy="1592647"/>
          </a:xfrm>
          <a:prstGeom prst="rect">
            <a:avLst/>
          </a:prstGeom>
          <a:effectLst>
            <a:outerShdw blurRad="50800" dist="38100" dir="2700000" algn="tl" rotWithShape="0">
              <a:prstClr val="black">
                <a:alpha val="40000"/>
              </a:prstClr>
            </a:outerShdw>
          </a:effectLst>
        </p:spPr>
      </p:pic>
      <p:pic>
        <p:nvPicPr>
          <p:cNvPr id="17" name="Picture 11">
            <a:extLst>
              <a:ext uri="{FF2B5EF4-FFF2-40B4-BE49-F238E27FC236}">
                <a16:creationId xmlns:a16="http://schemas.microsoft.com/office/drawing/2014/main" id="{0509A7CE-99A7-4734-8AB3-88AEC17D6707}"/>
              </a:ext>
            </a:extLst>
          </p:cNvPr>
          <p:cNvPicPr>
            <a:picLocks noChangeAspect="1"/>
          </p:cNvPicPr>
          <p:nvPr/>
        </p:nvPicPr>
        <p:blipFill>
          <a:blip r:embed="rId6"/>
          <a:stretch>
            <a:fillRect/>
          </a:stretch>
        </p:blipFill>
        <p:spPr>
          <a:xfrm>
            <a:off x="10291138" y="2570136"/>
            <a:ext cx="1247443" cy="15926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544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形 19">
            <a:extLst>
              <a:ext uri="{FF2B5EF4-FFF2-40B4-BE49-F238E27FC236}">
                <a16:creationId xmlns:a16="http://schemas.microsoft.com/office/drawing/2014/main" id="{7A209603-63D9-4518-89BE-311818D9C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0843" y="2186199"/>
            <a:ext cx="3372902" cy="4116406"/>
          </a:xfrm>
          <a:prstGeom prst="rect">
            <a:avLst/>
          </a:prstGeom>
          <a:effectLst>
            <a:outerShdw blurRad="50800" dist="38100" dir="2700000" algn="tl" rotWithShape="0">
              <a:prstClr val="black">
                <a:alpha val="40000"/>
              </a:prstClr>
            </a:outerShdw>
          </a:effectLst>
        </p:spPr>
      </p:pic>
      <p:pic>
        <p:nvPicPr>
          <p:cNvPr id="21" name="圖形 20">
            <a:extLst>
              <a:ext uri="{FF2B5EF4-FFF2-40B4-BE49-F238E27FC236}">
                <a16:creationId xmlns:a16="http://schemas.microsoft.com/office/drawing/2014/main" id="{1765C85E-6B9F-442F-9EA0-B40EE31C2F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9549" y="1813481"/>
            <a:ext cx="3372902" cy="4116406"/>
          </a:xfrm>
          <a:prstGeom prst="rect">
            <a:avLst/>
          </a:prstGeom>
          <a:effectLst>
            <a:outerShdw blurRad="50800" dist="38100" dir="2700000" algn="tl" rotWithShape="0">
              <a:prstClr val="black">
                <a:alpha val="40000"/>
              </a:prstClr>
            </a:outerShdw>
          </a:effectLst>
        </p:spPr>
      </p:pic>
      <p:pic>
        <p:nvPicPr>
          <p:cNvPr id="22" name="圖形 21">
            <a:extLst>
              <a:ext uri="{FF2B5EF4-FFF2-40B4-BE49-F238E27FC236}">
                <a16:creationId xmlns:a16="http://schemas.microsoft.com/office/drawing/2014/main" id="{F3D30E50-BA9C-4FDE-976F-EF52A81CF8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2213" y="1435634"/>
            <a:ext cx="3372902" cy="4116406"/>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normAutofit/>
          </a:bodyPr>
          <a:lstStyle/>
          <a:p>
            <a:r>
              <a:rPr lang="zh-TW" altLang="en-US"/>
              <a:t>三種不同的初始預設值快速套用</a:t>
            </a:r>
          </a:p>
        </p:txBody>
      </p:sp>
      <p:sp>
        <p:nvSpPr>
          <p:cNvPr id="4" name="文字方塊 3">
            <a:extLst>
              <a:ext uri="{FF2B5EF4-FFF2-40B4-BE49-F238E27FC236}">
                <a16:creationId xmlns:a16="http://schemas.microsoft.com/office/drawing/2014/main" id="{F40B6980-6393-44E0-83CA-7FA987991A4E}"/>
              </a:ext>
            </a:extLst>
          </p:cNvPr>
          <p:cNvSpPr txBox="1"/>
          <p:nvPr/>
        </p:nvSpPr>
        <p:spPr>
          <a:xfrm>
            <a:off x="737937" y="3941777"/>
            <a:ext cx="3096126" cy="562462"/>
          </a:xfrm>
          <a:prstGeom prst="rect">
            <a:avLst/>
          </a:prstGeom>
          <a:noFill/>
        </p:spPr>
        <p:txBody>
          <a:bodyPr wrap="square" rtlCol="0">
            <a:spAutoFit/>
          </a:bodyPr>
          <a:lstStyle/>
          <a:p>
            <a:pPr lvl="0" algn="ctr">
              <a:lnSpc>
                <a:spcPct val="120000"/>
              </a:lnSpc>
              <a:spcBef>
                <a:spcPts val="101"/>
              </a:spcBef>
            </a:pPr>
            <a:r>
              <a:rPr lang="zh-TW" altLang="en-US" sz="2800" b="1" spc="300">
                <a:solidFill>
                  <a:schemeClr val="accent6">
                    <a:lumMod val="50000"/>
                  </a:schemeClr>
                </a:solidFill>
                <a:latin typeface="Arial" panose="020B0604020202020204" pitchFamily="34" charset="0"/>
                <a:ea typeface="微軟正黑體" panose="020B0604030504040204" pitchFamily="34" charset="-120"/>
                <a:cs typeface="Arial" panose="020B0604020202020204" pitchFamily="34" charset="0"/>
              </a:rPr>
              <a:t>基礎防護</a:t>
            </a:r>
            <a:endParaRPr lang="en-US" altLang="zh-TW" sz="2800" b="1" spc="300">
              <a:solidFill>
                <a:schemeClr val="accent6">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6AEDC2F7-761F-4E1E-B916-3EF8F0B73134}"/>
              </a:ext>
            </a:extLst>
          </p:cNvPr>
          <p:cNvSpPr txBox="1"/>
          <p:nvPr/>
        </p:nvSpPr>
        <p:spPr>
          <a:xfrm>
            <a:off x="737937" y="4478681"/>
            <a:ext cx="3096126" cy="646331"/>
          </a:xfrm>
          <a:prstGeom prst="rect">
            <a:avLst/>
          </a:prstGeom>
          <a:noFill/>
        </p:spPr>
        <p:txBody>
          <a:bodyPr wrap="square" rtlCol="0">
            <a:spAutoFit/>
          </a:bodyPr>
          <a:lstStyle/>
          <a:p>
            <a:pPr algn="ctr">
              <a:spcBef>
                <a:spcPts val="101"/>
              </a:spcBef>
            </a:pPr>
            <a:r>
              <a:rPr lang="zh-TW" altLang="en-US" b="1" spc="300">
                <a:latin typeface="Arial" panose="020B0604020202020204" pitchFamily="34" charset="0"/>
                <a:ea typeface="微軟正黑體" panose="020B0604030504040204" pitchFamily="34" charset="-120"/>
                <a:cs typeface="Arial" panose="020B0604020202020204" pitchFamily="34" charset="0"/>
              </a:rPr>
              <a:t>內網</a:t>
            </a:r>
            <a:r>
              <a:rPr lang="en-US" altLang="zh-TW" b="1" spc="300">
                <a:latin typeface="Arial" panose="020B0604020202020204" pitchFamily="34" charset="0"/>
                <a:ea typeface="微軟正黑體" panose="020B0604030504040204" pitchFamily="34" charset="-120"/>
                <a:cs typeface="Arial" panose="020B0604020202020204" pitchFamily="34" charset="0"/>
              </a:rPr>
              <a:t>IP</a:t>
            </a:r>
            <a:r>
              <a:rPr lang="zh-TW" altLang="en-US" b="1" spc="300">
                <a:latin typeface="Arial" panose="020B0604020202020204" pitchFamily="34" charset="0"/>
                <a:ea typeface="微軟正黑體" panose="020B0604030504040204" pitchFamily="34" charset="-120"/>
                <a:cs typeface="Arial" panose="020B0604020202020204" pitchFamily="34" charset="0"/>
              </a:rPr>
              <a:t>限定或同地區網際網路限定</a:t>
            </a:r>
          </a:p>
        </p:txBody>
      </p:sp>
      <p:sp>
        <p:nvSpPr>
          <p:cNvPr id="9" name="文字方塊 8">
            <a:extLst>
              <a:ext uri="{FF2B5EF4-FFF2-40B4-BE49-F238E27FC236}">
                <a16:creationId xmlns:a16="http://schemas.microsoft.com/office/drawing/2014/main" id="{091CC329-8819-47AD-BA91-F4583C543715}"/>
              </a:ext>
            </a:extLst>
          </p:cNvPr>
          <p:cNvSpPr txBox="1"/>
          <p:nvPr/>
        </p:nvSpPr>
        <p:spPr>
          <a:xfrm>
            <a:off x="4531895" y="3511867"/>
            <a:ext cx="3096126" cy="523220"/>
          </a:xfrm>
          <a:prstGeom prst="rect">
            <a:avLst/>
          </a:prstGeom>
          <a:noFill/>
        </p:spPr>
        <p:txBody>
          <a:bodyPr wrap="square" lIns="91440" tIns="45720" rIns="91440" bIns="45720" rtlCol="0" anchor="t">
            <a:spAutoFit/>
          </a:bodyPr>
          <a:lstStyle/>
          <a:p>
            <a:pPr lvl="0" algn="ctr"/>
            <a:r>
              <a:rPr lang="zh-TW" altLang="en-US" sz="2800" b="1" spc="300">
                <a:solidFill>
                  <a:schemeClr val="accent6">
                    <a:lumMod val="50000"/>
                  </a:schemeClr>
                </a:solidFill>
                <a:latin typeface="Arial"/>
                <a:ea typeface="微軟正黑體"/>
                <a:cs typeface="Arial"/>
              </a:rPr>
              <a:t>子網路限定</a:t>
            </a:r>
            <a:endParaRPr lang="zh-TW" altLang="en-US" sz="2800" b="1" spc="300">
              <a:solidFill>
                <a:schemeClr val="accent6">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270F50E5-A238-4778-AB22-F8BB9F318519}"/>
              </a:ext>
            </a:extLst>
          </p:cNvPr>
          <p:cNvSpPr txBox="1"/>
          <p:nvPr/>
        </p:nvSpPr>
        <p:spPr>
          <a:xfrm>
            <a:off x="4531895" y="4004154"/>
            <a:ext cx="3096126" cy="825867"/>
          </a:xfrm>
          <a:prstGeom prst="rect">
            <a:avLst/>
          </a:prstGeom>
          <a:noFill/>
        </p:spPr>
        <p:txBody>
          <a:bodyPr wrap="square" rtlCol="0">
            <a:spAutoFit/>
          </a:bodyPr>
          <a:lstStyle/>
          <a:p>
            <a:pPr lvl="0" algn="ctr">
              <a:spcBef>
                <a:spcPts val="101"/>
              </a:spcBef>
            </a:pPr>
            <a:r>
              <a:rPr lang="zh-TW" altLang="en-US" b="1" spc="300">
                <a:latin typeface="Arial" panose="020B0604020202020204" pitchFamily="34" charset="0"/>
                <a:ea typeface="微軟正黑體" panose="020B0604030504040204" pitchFamily="34" charset="-120"/>
                <a:cs typeface="Arial" panose="020B0604020202020204" pitchFamily="34" charset="0"/>
              </a:rPr>
              <a:t>區網專用</a:t>
            </a:r>
            <a:endParaRPr lang="en-US" altLang="zh-TW" b="1" spc="300">
              <a:latin typeface="Arial" panose="020B0604020202020204" pitchFamily="34" charset="0"/>
              <a:ea typeface="微軟正黑體" panose="020B0604030504040204" pitchFamily="34" charset="-120"/>
              <a:cs typeface="Arial" panose="020B0604020202020204" pitchFamily="34" charset="0"/>
            </a:endParaRPr>
          </a:p>
          <a:p>
            <a:pPr lvl="0" algn="ctr">
              <a:spcBef>
                <a:spcPts val="101"/>
              </a:spcBef>
            </a:pPr>
            <a:r>
              <a:rPr lang="en-US" altLang="zh-TW" sz="1400" b="1" spc="300">
                <a:latin typeface="Arial"/>
                <a:ea typeface="微軟正黑體"/>
                <a:cs typeface="Arial"/>
              </a:rPr>
              <a:t>Same subnet</a:t>
            </a:r>
          </a:p>
          <a:p>
            <a:pPr lvl="0" algn="ctr">
              <a:spcBef>
                <a:spcPts val="101"/>
              </a:spcBef>
            </a:pPr>
            <a:r>
              <a:rPr lang="en-US" altLang="zh-TW" sz="1400" b="1" spc="300">
                <a:latin typeface="Arial"/>
                <a:ea typeface="微軟正黑體"/>
                <a:cs typeface="Arial"/>
              </a:rPr>
              <a:t>255. </a:t>
            </a:r>
            <a:r>
              <a:rPr lang="en-US" altLang="zh-TW" sz="1400" b="1" spc="300" err="1">
                <a:latin typeface="Arial"/>
                <a:ea typeface="微軟正黑體"/>
                <a:cs typeface="Arial"/>
              </a:rPr>
              <a:t>Xxx</a:t>
            </a:r>
            <a:endParaRPr lang="en-US" altLang="zh-TW" sz="1400" b="1" spc="300">
              <a:latin typeface="Arial"/>
              <a:ea typeface="微軟正黑體"/>
              <a:cs typeface="Arial"/>
            </a:endParaRPr>
          </a:p>
        </p:txBody>
      </p:sp>
      <p:sp>
        <p:nvSpPr>
          <p:cNvPr id="12" name="文字方塊 11">
            <a:extLst>
              <a:ext uri="{FF2B5EF4-FFF2-40B4-BE49-F238E27FC236}">
                <a16:creationId xmlns:a16="http://schemas.microsoft.com/office/drawing/2014/main" id="{3EC7D90B-4BB5-452F-A6B7-A7C0DED1C8D6}"/>
              </a:ext>
            </a:extLst>
          </p:cNvPr>
          <p:cNvSpPr txBox="1"/>
          <p:nvPr/>
        </p:nvSpPr>
        <p:spPr>
          <a:xfrm>
            <a:off x="8340601" y="3116512"/>
            <a:ext cx="3096126" cy="523220"/>
          </a:xfrm>
          <a:prstGeom prst="rect">
            <a:avLst/>
          </a:prstGeom>
          <a:noFill/>
        </p:spPr>
        <p:txBody>
          <a:bodyPr wrap="square" lIns="91440" tIns="45720" rIns="91440" bIns="45720" rtlCol="0" anchor="t">
            <a:spAutoFit/>
          </a:bodyPr>
          <a:lstStyle/>
          <a:p>
            <a:pPr lvl="0" algn="ctr"/>
            <a:r>
              <a:rPr lang="zh-TW" altLang="en-US" sz="2800" b="1" spc="300">
                <a:solidFill>
                  <a:schemeClr val="accent6">
                    <a:lumMod val="50000"/>
                  </a:schemeClr>
                </a:solidFill>
                <a:latin typeface="Arial"/>
                <a:ea typeface="微軟正黑體"/>
                <a:cs typeface="Arial"/>
              </a:rPr>
              <a:t>安全性限制</a:t>
            </a:r>
            <a:endParaRPr lang="zh-TW" altLang="en-US" sz="2800" b="1" spc="300">
              <a:solidFill>
                <a:schemeClr val="accent6">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0538FF6A-C7E4-4B0E-BD8C-1DF15421170A}"/>
              </a:ext>
            </a:extLst>
          </p:cNvPr>
          <p:cNvSpPr txBox="1"/>
          <p:nvPr/>
        </p:nvSpPr>
        <p:spPr>
          <a:xfrm>
            <a:off x="8350247" y="3595891"/>
            <a:ext cx="3096126" cy="948978"/>
          </a:xfrm>
          <a:prstGeom prst="rect">
            <a:avLst/>
          </a:prstGeom>
          <a:noFill/>
        </p:spPr>
        <p:txBody>
          <a:bodyPr wrap="square" lIns="91440" tIns="45720" rIns="91440" bIns="45720" rtlCol="0" anchor="t">
            <a:spAutoFit/>
          </a:bodyPr>
          <a:lstStyle/>
          <a:p>
            <a:pPr algn="ctr">
              <a:spcBef>
                <a:spcPts val="101"/>
              </a:spcBef>
            </a:pPr>
            <a:r>
              <a:rPr lang="zh-TW" altLang="en-US" b="1" spc="300">
                <a:latin typeface="Arial"/>
                <a:ea typeface="微軟正黑體"/>
                <a:cs typeface="Arial"/>
              </a:rPr>
              <a:t>同地區限定</a:t>
            </a:r>
            <a:endParaRPr lang="en-US" altLang="zh-TW" b="1" spc="300">
              <a:latin typeface="Arial"/>
              <a:ea typeface="微軟正黑體"/>
              <a:cs typeface="Arial"/>
            </a:endParaRPr>
          </a:p>
          <a:p>
            <a:pPr algn="ctr">
              <a:spcBef>
                <a:spcPts val="101"/>
              </a:spcBef>
            </a:pPr>
            <a:r>
              <a:rPr lang="zh-TW" altLang="en-US" b="1" spc="300">
                <a:latin typeface="Arial"/>
                <a:ea typeface="微軟正黑體"/>
                <a:cs typeface="Arial"/>
              </a:rPr>
              <a:t>+常用App限定</a:t>
            </a:r>
            <a:endParaRPr lang="en-US" altLang="zh-TW" b="1" spc="300">
              <a:latin typeface="Arial"/>
              <a:ea typeface="微軟正黑體"/>
              <a:cs typeface="Arial"/>
            </a:endParaRPr>
          </a:p>
          <a:p>
            <a:pPr algn="ctr">
              <a:spcBef>
                <a:spcPts val="101"/>
              </a:spcBef>
            </a:pPr>
            <a:r>
              <a:rPr lang="zh-TW" altLang="en-US" b="1" spc="300">
                <a:latin typeface="Arial"/>
                <a:ea typeface="微軟正黑體"/>
                <a:cs typeface="Arial"/>
              </a:rPr>
              <a:t>(</a:t>
            </a:r>
            <a:r>
              <a:rPr lang="en-US" altLang="zh-TW" sz="1400" b="1" spc="300">
                <a:latin typeface="Arial"/>
                <a:ea typeface="微軟正黑體"/>
                <a:cs typeface="Arial"/>
              </a:rPr>
              <a:t>HTTPS/HBS/</a:t>
            </a:r>
            <a:r>
              <a:rPr lang="en-US" altLang="zh-TW" sz="1400" b="1" spc="300" err="1">
                <a:latin typeface="Arial"/>
                <a:ea typeface="微軟正黑體"/>
                <a:cs typeface="Arial"/>
              </a:rPr>
              <a:t>Qbelt</a:t>
            </a:r>
            <a:r>
              <a:rPr lang="en-US" altLang="zh-TW" sz="1400" b="1" spc="300">
                <a:latin typeface="Arial"/>
                <a:ea typeface="微軟正黑體"/>
                <a:cs typeface="Arial"/>
              </a:rPr>
              <a:t>-VPN)</a:t>
            </a:r>
            <a:endParaRPr lang="zh-TW" altLang="en-US" sz="1400" b="1" spc="300">
              <a:latin typeface="Arial"/>
              <a:ea typeface="微軟正黑體"/>
              <a:cs typeface="Arial"/>
            </a:endParaRPr>
          </a:p>
        </p:txBody>
      </p:sp>
      <p:pic>
        <p:nvPicPr>
          <p:cNvPr id="15" name="圖形 14">
            <a:extLst>
              <a:ext uri="{FF2B5EF4-FFF2-40B4-BE49-F238E27FC236}">
                <a16:creationId xmlns:a16="http://schemas.microsoft.com/office/drawing/2014/main" id="{EAF42819-24F6-4347-BD8C-FEEC943CEA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1359" y="6049654"/>
            <a:ext cx="589282" cy="808346"/>
          </a:xfrm>
          <a:prstGeom prst="rect">
            <a:avLst/>
          </a:prstGeom>
        </p:spPr>
      </p:pic>
      <p:pic>
        <p:nvPicPr>
          <p:cNvPr id="31" name="圖片 30">
            <a:extLst>
              <a:ext uri="{FF2B5EF4-FFF2-40B4-BE49-F238E27FC236}">
                <a16:creationId xmlns:a16="http://schemas.microsoft.com/office/drawing/2014/main" id="{A99853CF-84F5-4A32-AB54-4F7233395288}"/>
              </a:ext>
            </a:extLst>
          </p:cNvPr>
          <p:cNvPicPr>
            <a:picLocks noChangeAspect="1"/>
          </p:cNvPicPr>
          <p:nvPr/>
        </p:nvPicPr>
        <p:blipFill>
          <a:blip r:embed="rId11"/>
          <a:stretch>
            <a:fillRect/>
          </a:stretch>
        </p:blipFill>
        <p:spPr>
          <a:xfrm>
            <a:off x="384684" y="1980673"/>
            <a:ext cx="1838569" cy="2143409"/>
          </a:xfrm>
          <a:prstGeom prst="rect">
            <a:avLst/>
          </a:prstGeom>
        </p:spPr>
      </p:pic>
      <p:pic>
        <p:nvPicPr>
          <p:cNvPr id="33" name="圖片 32">
            <a:extLst>
              <a:ext uri="{FF2B5EF4-FFF2-40B4-BE49-F238E27FC236}">
                <a16:creationId xmlns:a16="http://schemas.microsoft.com/office/drawing/2014/main" id="{EF97DA35-CF70-4C46-8DAE-921F1E648198}"/>
              </a:ext>
            </a:extLst>
          </p:cNvPr>
          <p:cNvPicPr>
            <a:picLocks noChangeAspect="1"/>
          </p:cNvPicPr>
          <p:nvPr/>
        </p:nvPicPr>
        <p:blipFill>
          <a:blip r:embed="rId12"/>
          <a:stretch>
            <a:fillRect/>
          </a:stretch>
        </p:blipFill>
        <p:spPr>
          <a:xfrm>
            <a:off x="4153368" y="1693161"/>
            <a:ext cx="1838569" cy="2143409"/>
          </a:xfrm>
          <a:prstGeom prst="rect">
            <a:avLst/>
          </a:prstGeom>
        </p:spPr>
      </p:pic>
      <p:pic>
        <p:nvPicPr>
          <p:cNvPr id="35" name="圖片 34">
            <a:extLst>
              <a:ext uri="{FF2B5EF4-FFF2-40B4-BE49-F238E27FC236}">
                <a16:creationId xmlns:a16="http://schemas.microsoft.com/office/drawing/2014/main" id="{78D9B6FC-27F1-4079-A246-C4D4CA0D8ACF}"/>
              </a:ext>
            </a:extLst>
          </p:cNvPr>
          <p:cNvPicPr>
            <a:picLocks noChangeAspect="1"/>
          </p:cNvPicPr>
          <p:nvPr/>
        </p:nvPicPr>
        <p:blipFill>
          <a:blip r:embed="rId13"/>
          <a:stretch>
            <a:fillRect/>
          </a:stretch>
        </p:blipFill>
        <p:spPr>
          <a:xfrm>
            <a:off x="7904797" y="1211700"/>
            <a:ext cx="1954399" cy="2278444"/>
          </a:xfrm>
          <a:prstGeom prst="rect">
            <a:avLst/>
          </a:prstGeom>
        </p:spPr>
      </p:pic>
      <p:pic>
        <p:nvPicPr>
          <p:cNvPr id="36" name="圖形 35">
            <a:extLst>
              <a:ext uri="{FF2B5EF4-FFF2-40B4-BE49-F238E27FC236}">
                <a16:creationId xmlns:a16="http://schemas.microsoft.com/office/drawing/2014/main" id="{2AB1D318-E632-4493-94A4-B0E7E7A157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24231" y="2471242"/>
            <a:ext cx="1120391" cy="1064090"/>
          </a:xfrm>
          <a:prstGeom prst="rect">
            <a:avLst/>
          </a:prstGeom>
          <a:effectLst>
            <a:outerShdw blurRad="50800" dist="38100" dir="2700000" algn="tl" rotWithShape="0">
              <a:prstClr val="black">
                <a:alpha val="40000"/>
              </a:prstClr>
            </a:outerShdw>
          </a:effectLst>
        </p:spPr>
      </p:pic>
      <p:pic>
        <p:nvPicPr>
          <p:cNvPr id="42" name="圖形 41">
            <a:extLst>
              <a:ext uri="{FF2B5EF4-FFF2-40B4-BE49-F238E27FC236}">
                <a16:creationId xmlns:a16="http://schemas.microsoft.com/office/drawing/2014/main" id="{09216118-5096-4078-92CB-E066BFC158A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5813" y="2223747"/>
            <a:ext cx="892300" cy="847461"/>
          </a:xfrm>
          <a:prstGeom prst="rect">
            <a:avLst/>
          </a:prstGeom>
          <a:effectLst>
            <a:outerShdw blurRad="50800" dist="38100" dir="2700000" algn="tl" rotWithShape="0">
              <a:prstClr val="black">
                <a:alpha val="40000"/>
              </a:prstClr>
            </a:outerShdw>
          </a:effectLst>
        </p:spPr>
      </p:pic>
      <p:pic>
        <p:nvPicPr>
          <p:cNvPr id="43" name="圖形 42">
            <a:extLst>
              <a:ext uri="{FF2B5EF4-FFF2-40B4-BE49-F238E27FC236}">
                <a16:creationId xmlns:a16="http://schemas.microsoft.com/office/drawing/2014/main" id="{6A185F32-1EB8-4EC3-88D6-47738A0AB53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14863" y="2223747"/>
            <a:ext cx="892300" cy="847461"/>
          </a:xfrm>
          <a:prstGeom prst="rect">
            <a:avLst/>
          </a:prstGeom>
          <a:effectLst>
            <a:outerShdw blurRad="50800" dist="38100" dir="2700000" algn="tl" rotWithShape="0">
              <a:prstClr val="black">
                <a:alpha val="40000"/>
              </a:prstClr>
            </a:outerShdw>
          </a:effectLst>
        </p:spPr>
      </p:pic>
      <p:pic>
        <p:nvPicPr>
          <p:cNvPr id="44" name="圖形 43">
            <a:extLst>
              <a:ext uri="{FF2B5EF4-FFF2-40B4-BE49-F238E27FC236}">
                <a16:creationId xmlns:a16="http://schemas.microsoft.com/office/drawing/2014/main" id="{04A0B46E-161B-4E2A-90A0-EAA7FD6FA7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76243" y="1814640"/>
            <a:ext cx="802715" cy="762378"/>
          </a:xfrm>
          <a:prstGeom prst="rect">
            <a:avLst/>
          </a:prstGeom>
          <a:effectLst>
            <a:outerShdw blurRad="50800" dist="38100" dir="2700000" algn="tl" rotWithShape="0">
              <a:prstClr val="black">
                <a:alpha val="40000"/>
              </a:prstClr>
            </a:outerShdw>
          </a:effectLst>
        </p:spPr>
      </p:pic>
      <p:pic>
        <p:nvPicPr>
          <p:cNvPr id="45" name="圖形 44">
            <a:extLst>
              <a:ext uri="{FF2B5EF4-FFF2-40B4-BE49-F238E27FC236}">
                <a16:creationId xmlns:a16="http://schemas.microsoft.com/office/drawing/2014/main" id="{2F3D05C2-D7B8-4A32-9C76-6FA430EEBBE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05959" y="2134812"/>
            <a:ext cx="802715" cy="762378"/>
          </a:xfrm>
          <a:prstGeom prst="rect">
            <a:avLst/>
          </a:prstGeom>
          <a:effectLst>
            <a:outerShdw blurRad="50800" dist="38100" dir="2700000" algn="tl" rotWithShape="0">
              <a:prstClr val="black">
                <a:alpha val="40000"/>
              </a:prstClr>
            </a:outerShdw>
          </a:effectLst>
        </p:spPr>
      </p:pic>
      <p:pic>
        <p:nvPicPr>
          <p:cNvPr id="46" name="圖形 45">
            <a:extLst>
              <a:ext uri="{FF2B5EF4-FFF2-40B4-BE49-F238E27FC236}">
                <a16:creationId xmlns:a16="http://schemas.microsoft.com/office/drawing/2014/main" id="{FC9893AE-72F9-427F-8DB2-E19AB5B9E9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05959" y="1319118"/>
            <a:ext cx="802715" cy="762378"/>
          </a:xfrm>
          <a:prstGeom prst="rect">
            <a:avLst/>
          </a:prstGeom>
          <a:effectLst>
            <a:outerShdw blurRad="50800" dist="38100" dir="2700000" algn="tl" rotWithShape="0">
              <a:prstClr val="black">
                <a:alpha val="40000"/>
              </a:prstClr>
            </a:outerShdw>
          </a:effectLst>
        </p:spPr>
      </p:pic>
      <p:pic>
        <p:nvPicPr>
          <p:cNvPr id="47" name="圖形 46">
            <a:extLst>
              <a:ext uri="{FF2B5EF4-FFF2-40B4-BE49-F238E27FC236}">
                <a16:creationId xmlns:a16="http://schemas.microsoft.com/office/drawing/2014/main" id="{EE70BDD8-20AF-46FF-94F8-A3D89587FB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85317" y="5697909"/>
            <a:ext cx="589282" cy="808346"/>
          </a:xfrm>
          <a:prstGeom prst="rect">
            <a:avLst/>
          </a:prstGeom>
        </p:spPr>
      </p:pic>
      <p:pic>
        <p:nvPicPr>
          <p:cNvPr id="48" name="圖形 47">
            <a:extLst>
              <a:ext uri="{FF2B5EF4-FFF2-40B4-BE49-F238E27FC236}">
                <a16:creationId xmlns:a16="http://schemas.microsoft.com/office/drawing/2014/main" id="{655718B4-8EAD-4881-875C-73C8EDBAA4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94023" y="5302929"/>
            <a:ext cx="589282" cy="808346"/>
          </a:xfrm>
          <a:prstGeom prst="rect">
            <a:avLst/>
          </a:prstGeom>
        </p:spPr>
      </p:pic>
      <p:sp>
        <p:nvSpPr>
          <p:cNvPr id="3" name="文字方塊 2">
            <a:extLst>
              <a:ext uri="{FF2B5EF4-FFF2-40B4-BE49-F238E27FC236}">
                <a16:creationId xmlns:a16="http://schemas.microsoft.com/office/drawing/2014/main" id="{61ADFFE8-30A1-4AB0-8157-A3A3C11363BB}"/>
              </a:ext>
            </a:extLst>
          </p:cNvPr>
          <p:cNvSpPr txBox="1"/>
          <p:nvPr/>
        </p:nvSpPr>
        <p:spPr>
          <a:xfrm>
            <a:off x="8340601" y="4544869"/>
            <a:ext cx="31134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err="1">
                <a:solidFill>
                  <a:srgbClr val="C00000"/>
                </a:solidFill>
                <a:latin typeface="Arial" panose="020B0604020202020204" pitchFamily="34" charset="0"/>
                <a:ea typeface="微軟正黑體" panose="020B0604030504040204" pitchFamily="34" charset="-120"/>
                <a:cs typeface="Arial" panose="020B0604020202020204" pitchFamily="34" charset="0"/>
              </a:rPr>
              <a:t>第三方開發的</a:t>
            </a:r>
            <a:r>
              <a:rPr lang="en-US" altLang="zh-TW" sz="1200" b="1">
                <a:solidFill>
                  <a:srgbClr val="C00000"/>
                </a:solidFill>
                <a:latin typeface="Arial" panose="020B0604020202020204" pitchFamily="34" charset="0"/>
                <a:ea typeface="微軟正黑體" panose="020B0604030504040204" pitchFamily="34" charset="-120"/>
                <a:cs typeface="Arial" panose="020B0604020202020204" pitchFamily="34" charset="0"/>
              </a:rPr>
              <a:t> apps </a:t>
            </a:r>
            <a:r>
              <a:rPr lang="en-US" altLang="zh-TW" sz="1200" b="1" err="1">
                <a:solidFill>
                  <a:srgbClr val="C00000"/>
                </a:solidFill>
                <a:latin typeface="Arial" panose="020B0604020202020204" pitchFamily="34" charset="0"/>
                <a:ea typeface="微軟正黑體" panose="020B0604030504040204" pitchFamily="34" charset="-120"/>
                <a:cs typeface="Arial" panose="020B0604020202020204" pitchFamily="34" charset="0"/>
              </a:rPr>
              <a:t>也會被限制不能使用</a:t>
            </a:r>
            <a:r>
              <a:rPr lang="zh-TW" sz="1200" b="1">
                <a:solidFill>
                  <a:srgbClr val="C00000"/>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200" b="1">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5362D59F-D558-44D5-80AA-DCCA1798B1E0}"/>
              </a:ext>
            </a:extLst>
          </p:cNvPr>
          <p:cNvSpPr txBox="1"/>
          <p:nvPr/>
        </p:nvSpPr>
        <p:spPr>
          <a:xfrm>
            <a:off x="4544597" y="4849740"/>
            <a:ext cx="31134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spcBef>
                <a:spcPts val="101"/>
              </a:spcBef>
            </a:pPr>
            <a:r>
              <a:rPr lang="zh-CN" altLang="en-US" sz="1400" b="1">
                <a:solidFill>
                  <a:srgbClr val="0070C0"/>
                </a:solidFill>
                <a:latin typeface="Arial" panose="020B0604020202020204" pitchFamily="34" charset="0"/>
                <a:ea typeface="微軟正黑體" panose="020B0604030504040204" pitchFamily="34" charset="-120"/>
                <a:cs typeface="Arial" panose="020B0604020202020204" pitchFamily="34" charset="0"/>
              </a:rPr>
              <a:t>自動偵測所有網路埠的子網段</a:t>
            </a:r>
            <a:endParaRPr lang="zh-TW" altLang="en-US" sz="14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924832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normAutofit/>
          </a:bodyPr>
          <a:lstStyle/>
          <a:p>
            <a:r>
              <a:rPr lang="zh-TW" altLang="en-US"/>
              <a:t>地區性選擇 </a:t>
            </a:r>
            <a:r>
              <a:rPr lang="en-US" altLang="zh-TW"/>
              <a:t>NAS </a:t>
            </a:r>
            <a:r>
              <a:rPr lang="zh-TW" altLang="en-US"/>
              <a:t>可服務範圍</a:t>
            </a:r>
          </a:p>
        </p:txBody>
      </p:sp>
      <p:pic>
        <p:nvPicPr>
          <p:cNvPr id="7" name="圖片 6">
            <a:extLst>
              <a:ext uri="{FF2B5EF4-FFF2-40B4-BE49-F238E27FC236}">
                <a16:creationId xmlns:a16="http://schemas.microsoft.com/office/drawing/2014/main" id="{170DB07F-1EC1-499C-BFD7-672763B62C02}"/>
              </a:ext>
            </a:extLst>
          </p:cNvPr>
          <p:cNvPicPr>
            <a:picLocks noChangeAspect="1"/>
          </p:cNvPicPr>
          <p:nvPr/>
        </p:nvPicPr>
        <p:blipFill>
          <a:blip r:embed="rId3" cstate="print">
            <a:extLst>
              <a:ext uri="{28A0092B-C50C-407E-A947-70E740481C1C}">
                <a14:useLocalDpi xmlns:a14="http://schemas.microsoft.com/office/drawing/2010/main" val="0"/>
              </a:ext>
            </a:extLst>
          </a:blip>
          <a:srcRect t="6904" b="6904"/>
          <a:stretch/>
        </p:blipFill>
        <p:spPr>
          <a:xfrm>
            <a:off x="6096000" y="1603733"/>
            <a:ext cx="6096000" cy="5254267"/>
          </a:xfrm>
          <a:prstGeom prst="rect">
            <a:avLst/>
          </a:prstGeom>
        </p:spPr>
      </p:pic>
      <p:pic>
        <p:nvPicPr>
          <p:cNvPr id="3" name="Picture 2">
            <a:extLst>
              <a:ext uri="{FF2B5EF4-FFF2-40B4-BE49-F238E27FC236}">
                <a16:creationId xmlns:a16="http://schemas.microsoft.com/office/drawing/2014/main" id="{E34FB52C-2D72-DD49-9A3D-67ECA2D03780}"/>
              </a:ext>
            </a:extLst>
          </p:cNvPr>
          <p:cNvPicPr>
            <a:picLocks noChangeAspect="1"/>
          </p:cNvPicPr>
          <p:nvPr/>
        </p:nvPicPr>
        <p:blipFill>
          <a:blip r:embed="rId4"/>
          <a:stretch>
            <a:fillRect/>
          </a:stretch>
        </p:blipFill>
        <p:spPr>
          <a:xfrm>
            <a:off x="619055" y="1885104"/>
            <a:ext cx="5573295" cy="3413058"/>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9" name="箭號: 向右 8">
            <a:extLst>
              <a:ext uri="{FF2B5EF4-FFF2-40B4-BE49-F238E27FC236}">
                <a16:creationId xmlns:a16="http://schemas.microsoft.com/office/drawing/2014/main" id="{A9C2862C-06A2-474D-87D9-CA52A8D1BE36}"/>
              </a:ext>
            </a:extLst>
          </p:cNvPr>
          <p:cNvSpPr/>
          <p:nvPr/>
        </p:nvSpPr>
        <p:spPr>
          <a:xfrm>
            <a:off x="4906396" y="3212794"/>
            <a:ext cx="2155820" cy="757677"/>
          </a:xfrm>
          <a:prstGeom prst="rightArrow">
            <a:avLst/>
          </a:prstGeom>
          <a:gradFill>
            <a:gsLst>
              <a:gs pos="0">
                <a:schemeClr val="bg1">
                  <a:alpha val="0"/>
                </a:schemeClr>
              </a:gs>
              <a:gs pos="5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41C28C87-6D11-459F-9533-3C04B6000A20}"/>
              </a:ext>
            </a:extLst>
          </p:cNvPr>
          <p:cNvSpPr/>
          <p:nvPr/>
        </p:nvSpPr>
        <p:spPr>
          <a:xfrm>
            <a:off x="1488921" y="2081528"/>
            <a:ext cx="3886201" cy="3156933"/>
          </a:xfrm>
          <a:prstGeom prst="roundRect">
            <a:avLst>
              <a:gd name="adj" fmla="val 4219"/>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81792E3F-6F5A-445E-9F37-ADD2F5BC8CF5}"/>
              </a:ext>
            </a:extLst>
          </p:cNvPr>
          <p:cNvSpPr txBox="1"/>
          <p:nvPr/>
        </p:nvSpPr>
        <p:spPr>
          <a:xfrm>
            <a:off x="619055" y="5552162"/>
            <a:ext cx="5573295" cy="751488"/>
          </a:xfrm>
          <a:prstGeom prst="rect">
            <a:avLst/>
          </a:prstGeom>
          <a:noFill/>
        </p:spPr>
        <p:txBody>
          <a:bodyPr wrap="square" rtlCol="0">
            <a:spAutoFit/>
          </a:bodyPr>
          <a:lstStyle/>
          <a:p>
            <a:pPr algn="ctr">
              <a:spcBef>
                <a:spcPts val="101"/>
              </a:spcBef>
            </a:pPr>
            <a:r>
              <a:rPr lang="zh-TW" altLang="en-US" sz="2400" b="1" spc="300">
                <a:latin typeface="Arial" panose="020B0604020202020204" pitchFamily="34" charset="0"/>
                <a:ea typeface="微軟正黑體" panose="020B0604030504040204" pitchFamily="34" charset="-120"/>
                <a:cs typeface="Arial" panose="020B0604020202020204" pitchFamily="34" charset="0"/>
              </a:rPr>
              <a:t>將服務區之外的連線都屏蔽掉</a:t>
            </a:r>
            <a:r>
              <a:rPr lang="en-US" altLang="zh-TW" sz="2400" b="1" spc="300">
                <a:latin typeface="Arial" panose="020B0604020202020204" pitchFamily="34" charset="0"/>
                <a:ea typeface="微軟正黑體" panose="020B0604030504040204" pitchFamily="34" charset="-120"/>
                <a:cs typeface="Arial" panose="020B0604020202020204" pitchFamily="34" charset="0"/>
              </a:rPr>
              <a:t> </a:t>
            </a:r>
          </a:p>
          <a:p>
            <a:pPr algn="ctr">
              <a:spcBef>
                <a:spcPts val="101"/>
              </a:spcBef>
            </a:pPr>
            <a:r>
              <a:rPr lang="en-US" altLang="zh-TW" b="1" spc="300">
                <a:latin typeface="Arial" panose="020B0604020202020204" pitchFamily="34" charset="0"/>
                <a:ea typeface="微軟正黑體" panose="020B0604030504040204" pitchFamily="34" charset="-120"/>
                <a:cs typeface="Arial" panose="020B0604020202020204" pitchFamily="34" charset="0"/>
              </a:rPr>
              <a:t>(</a:t>
            </a:r>
            <a:r>
              <a:rPr lang="zh-TW" altLang="en-US" b="1" spc="300">
                <a:latin typeface="Arial" panose="020B0604020202020204" pitchFamily="34" charset="0"/>
                <a:ea typeface="微軟正黑體" panose="020B0604030504040204" pitchFamily="34" charset="-120"/>
                <a:cs typeface="Arial" panose="020B0604020202020204" pitchFamily="34" charset="0"/>
              </a:rPr>
              <a:t>可疑的 </a:t>
            </a:r>
            <a:r>
              <a:rPr lang="en-US" altLang="zh-TW" b="1" spc="300">
                <a:latin typeface="Arial" panose="020B0604020202020204" pitchFamily="34" charset="0"/>
                <a:ea typeface="微軟正黑體" panose="020B0604030504040204" pitchFamily="34" charset="-120"/>
                <a:cs typeface="Arial" panose="020B0604020202020204" pitchFamily="34" charset="0"/>
              </a:rPr>
              <a:t>/ </a:t>
            </a:r>
            <a:r>
              <a:rPr lang="zh-TW" altLang="en-US" b="1" spc="300">
                <a:latin typeface="Arial" panose="020B0604020202020204" pitchFamily="34" charset="0"/>
                <a:ea typeface="微軟正黑體" panose="020B0604030504040204" pitchFamily="34" charset="-120"/>
                <a:cs typeface="Arial" panose="020B0604020202020204" pitchFamily="34" charset="0"/>
              </a:rPr>
              <a:t>不提供服務的</a:t>
            </a:r>
            <a:r>
              <a:rPr lang="en-US" altLang="zh-TW" b="1" spc="300">
                <a:latin typeface="Arial" panose="020B0604020202020204" pitchFamily="34" charset="0"/>
                <a:ea typeface="微軟正黑體" panose="020B0604030504040204" pitchFamily="34" charset="-120"/>
                <a:cs typeface="Arial" panose="020B0604020202020204" pitchFamily="34" charset="0"/>
              </a:rPr>
              <a:t>)</a:t>
            </a:r>
            <a:endParaRPr lang="zh-TW" altLang="en-US" b="1" spc="3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600772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301C8E34-0CDB-40C9-99DE-6225A2870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6758" y="4193093"/>
            <a:ext cx="2591604" cy="2103331"/>
          </a:xfrm>
          <a:prstGeom prst="rect">
            <a:avLst/>
          </a:prstGeom>
          <a:effectLst>
            <a:outerShdw blurRad="50800" dist="38100" dir="5400000" algn="t" rotWithShape="0">
              <a:prstClr val="black">
                <a:alpha val="40000"/>
              </a:prstClr>
            </a:outerShdw>
          </a:effectLst>
        </p:spPr>
      </p:pic>
      <p:sp>
        <p:nvSpPr>
          <p:cNvPr id="4" name="標題 3">
            <a:extLst>
              <a:ext uri="{FF2B5EF4-FFF2-40B4-BE49-F238E27FC236}">
                <a16:creationId xmlns:a16="http://schemas.microsoft.com/office/drawing/2014/main" id="{5C1C7302-A4D9-44FE-B5E5-E26A56FA634E}"/>
              </a:ext>
            </a:extLst>
          </p:cNvPr>
          <p:cNvSpPr>
            <a:spLocks noGrp="1"/>
          </p:cNvSpPr>
          <p:nvPr>
            <p:ph type="title"/>
          </p:nvPr>
        </p:nvSpPr>
        <p:spPr/>
        <p:txBody>
          <a:bodyPr>
            <a:noAutofit/>
          </a:bodyPr>
          <a:lstStyle/>
          <a:p>
            <a:r>
              <a:rPr lang="zh-TW" altLang="en-US"/>
              <a:t>確認過去時段內有觸發幾筆防火牆事件</a:t>
            </a:r>
          </a:p>
        </p:txBody>
      </p:sp>
      <p:pic>
        <p:nvPicPr>
          <p:cNvPr id="7" name="圖片 6">
            <a:extLst>
              <a:ext uri="{FF2B5EF4-FFF2-40B4-BE49-F238E27FC236}">
                <a16:creationId xmlns:a16="http://schemas.microsoft.com/office/drawing/2014/main" id="{F9BD03F8-1D85-469D-A1DD-564A40A33F37}"/>
              </a:ext>
            </a:extLst>
          </p:cNvPr>
          <p:cNvPicPr>
            <a:picLocks noChangeAspect="1"/>
          </p:cNvPicPr>
          <p:nvPr/>
        </p:nvPicPr>
        <p:blipFill>
          <a:blip r:embed="rId4"/>
          <a:stretch>
            <a:fillRect/>
          </a:stretch>
        </p:blipFill>
        <p:spPr>
          <a:xfrm>
            <a:off x="756208" y="1875255"/>
            <a:ext cx="7274278" cy="4421170"/>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9" name="矩形: 圓角 8">
            <a:extLst>
              <a:ext uri="{FF2B5EF4-FFF2-40B4-BE49-F238E27FC236}">
                <a16:creationId xmlns:a16="http://schemas.microsoft.com/office/drawing/2014/main" id="{D1A51485-7ADE-4714-9A83-6FF26072AFDC}"/>
              </a:ext>
            </a:extLst>
          </p:cNvPr>
          <p:cNvSpPr/>
          <p:nvPr/>
        </p:nvSpPr>
        <p:spPr>
          <a:xfrm>
            <a:off x="2596825" y="2406316"/>
            <a:ext cx="5292417" cy="3681664"/>
          </a:xfrm>
          <a:prstGeom prst="roundRect">
            <a:avLst>
              <a:gd name="adj" fmla="val 3321"/>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8" name="Picture 4" descr="android開源圖表庫MPAndroidChart（曲線圖、直方圖、餅狀圖） - IT閱讀">
            <a:extLst>
              <a:ext uri="{FF2B5EF4-FFF2-40B4-BE49-F238E27FC236}">
                <a16:creationId xmlns:a16="http://schemas.microsoft.com/office/drawing/2014/main" id="{BA7F7BF7-F9BE-4C04-B4E6-76D4981CC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6569" y="1924050"/>
            <a:ext cx="3038475" cy="1504950"/>
          </a:xfrm>
          <a:prstGeom prst="roundRect">
            <a:avLst>
              <a:gd name="adj" fmla="val 3312"/>
            </a:avLst>
          </a:prstGeom>
          <a:noFill/>
          <a:ln w="38100">
            <a:solidFill>
              <a:srgbClr val="FFC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梯形 2">
            <a:extLst>
              <a:ext uri="{FF2B5EF4-FFF2-40B4-BE49-F238E27FC236}">
                <a16:creationId xmlns:a16="http://schemas.microsoft.com/office/drawing/2014/main" id="{50B2A796-F099-4210-BAAC-871C86FAB9D9}"/>
              </a:ext>
            </a:extLst>
          </p:cNvPr>
          <p:cNvSpPr/>
          <p:nvPr/>
        </p:nvSpPr>
        <p:spPr>
          <a:xfrm rot="10800000">
            <a:off x="8443843" y="3428997"/>
            <a:ext cx="3083928" cy="878307"/>
          </a:xfrm>
          <a:prstGeom prst="trapezoid">
            <a:avLst>
              <a:gd name="adj" fmla="val 69736"/>
            </a:avLst>
          </a:prstGeom>
          <a:gradFill>
            <a:gsLst>
              <a:gs pos="0">
                <a:schemeClr val="bg1">
                  <a:alpha val="0"/>
                </a:schemeClr>
              </a:gs>
              <a:gs pos="100000">
                <a:srgbClr val="FFC0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983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C1C7302-A4D9-44FE-B5E5-E26A56FA634E}"/>
              </a:ext>
            </a:extLst>
          </p:cNvPr>
          <p:cNvSpPr>
            <a:spLocks noGrp="1"/>
          </p:cNvSpPr>
          <p:nvPr>
            <p:ph type="title"/>
          </p:nvPr>
        </p:nvSpPr>
        <p:spPr/>
        <p:txBody>
          <a:bodyPr>
            <a:noAutofit/>
          </a:bodyPr>
          <a:lstStyle/>
          <a:p>
            <a:r>
              <a:rPr lang="zh-TW" altLang="en-US"/>
              <a:t>即時擷取並下載攔阻封包</a:t>
            </a:r>
            <a:br>
              <a:rPr lang="en-US" altLang="zh-TW"/>
            </a:br>
            <a:r>
              <a:rPr lang="zh-TW" altLang="en-US"/>
              <a:t>以隨時檢視網路</a:t>
            </a:r>
            <a:r>
              <a:rPr lang="zh-CN" altLang="en-US"/>
              <a:t>異常</a:t>
            </a:r>
            <a:r>
              <a:rPr lang="zh-TW" altLang="en-US"/>
              <a:t>狀態</a:t>
            </a:r>
          </a:p>
        </p:txBody>
      </p:sp>
      <p:pic>
        <p:nvPicPr>
          <p:cNvPr id="2" name="圖片 1">
            <a:extLst>
              <a:ext uri="{FF2B5EF4-FFF2-40B4-BE49-F238E27FC236}">
                <a16:creationId xmlns:a16="http://schemas.microsoft.com/office/drawing/2014/main" id="{0264B395-EE78-413D-9476-BE571E1436B5}"/>
              </a:ext>
            </a:extLst>
          </p:cNvPr>
          <p:cNvPicPr>
            <a:picLocks noChangeAspect="1"/>
          </p:cNvPicPr>
          <p:nvPr/>
        </p:nvPicPr>
        <p:blipFill>
          <a:blip r:embed="rId2"/>
          <a:stretch>
            <a:fillRect/>
          </a:stretch>
        </p:blipFill>
        <p:spPr>
          <a:xfrm>
            <a:off x="1141220" y="1856974"/>
            <a:ext cx="7274278" cy="4439449"/>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矩形: 圓角 5">
            <a:extLst>
              <a:ext uri="{FF2B5EF4-FFF2-40B4-BE49-F238E27FC236}">
                <a16:creationId xmlns:a16="http://schemas.microsoft.com/office/drawing/2014/main" id="{8941130F-0F36-4D83-8711-548DFECA15BF}"/>
              </a:ext>
            </a:extLst>
          </p:cNvPr>
          <p:cNvSpPr/>
          <p:nvPr/>
        </p:nvSpPr>
        <p:spPr>
          <a:xfrm>
            <a:off x="3003095" y="2394283"/>
            <a:ext cx="4925716" cy="1588168"/>
          </a:xfrm>
          <a:prstGeom prst="roundRect">
            <a:avLst>
              <a:gd name="adj" fmla="val 5265"/>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形 8">
            <a:extLst>
              <a:ext uri="{FF2B5EF4-FFF2-40B4-BE49-F238E27FC236}">
                <a16:creationId xmlns:a16="http://schemas.microsoft.com/office/drawing/2014/main" id="{1C337427-8787-4AEB-85FB-EAFFE92C6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7432" y="3203041"/>
            <a:ext cx="2123348" cy="201201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551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C1C7302-A4D9-44FE-B5E5-E26A56FA634E}"/>
              </a:ext>
            </a:extLst>
          </p:cNvPr>
          <p:cNvSpPr>
            <a:spLocks noGrp="1"/>
          </p:cNvSpPr>
          <p:nvPr>
            <p:ph type="title"/>
          </p:nvPr>
        </p:nvSpPr>
        <p:spPr/>
        <p:txBody>
          <a:bodyPr>
            <a:normAutofit/>
          </a:bodyPr>
          <a:lstStyle/>
          <a:p>
            <a:r>
              <a:rPr lang="zh-TW" altLang="en-US"/>
              <a:t>如何檢視封包與網路狀態</a:t>
            </a:r>
          </a:p>
        </p:txBody>
      </p:sp>
      <p:pic>
        <p:nvPicPr>
          <p:cNvPr id="5" name="圖片 4">
            <a:extLst>
              <a:ext uri="{FF2B5EF4-FFF2-40B4-BE49-F238E27FC236}">
                <a16:creationId xmlns:a16="http://schemas.microsoft.com/office/drawing/2014/main" id="{0076886F-6390-4976-8763-6E406D667300}"/>
              </a:ext>
            </a:extLst>
          </p:cNvPr>
          <p:cNvPicPr>
            <a:picLocks noChangeAspect="1"/>
          </p:cNvPicPr>
          <p:nvPr/>
        </p:nvPicPr>
        <p:blipFill>
          <a:blip r:embed="rId2"/>
          <a:stretch>
            <a:fillRect/>
          </a:stretch>
        </p:blipFill>
        <p:spPr>
          <a:xfrm>
            <a:off x="216016" y="1763404"/>
            <a:ext cx="7833110" cy="4770446"/>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6" name="矩形: 圓角 5">
            <a:extLst>
              <a:ext uri="{FF2B5EF4-FFF2-40B4-BE49-F238E27FC236}">
                <a16:creationId xmlns:a16="http://schemas.microsoft.com/office/drawing/2014/main" id="{FE7566AE-24FE-43FA-AD6F-77C94D11B125}"/>
              </a:ext>
            </a:extLst>
          </p:cNvPr>
          <p:cNvSpPr/>
          <p:nvPr/>
        </p:nvSpPr>
        <p:spPr>
          <a:xfrm>
            <a:off x="216017" y="5113421"/>
            <a:ext cx="7833110" cy="261432"/>
          </a:xfrm>
          <a:prstGeom prst="roundRect">
            <a:avLst>
              <a:gd name="adj" fmla="val 8345"/>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C1814A91-4225-403E-8C83-4C0C6D5ABC92}"/>
              </a:ext>
            </a:extLst>
          </p:cNvPr>
          <p:cNvSpPr txBox="1"/>
          <p:nvPr/>
        </p:nvSpPr>
        <p:spPr>
          <a:xfrm>
            <a:off x="8181474" y="2465954"/>
            <a:ext cx="4010526" cy="3365345"/>
          </a:xfrm>
          <a:prstGeom prst="rect">
            <a:avLst/>
          </a:prstGeom>
          <a:noFill/>
        </p:spPr>
        <p:txBody>
          <a:bodyPr wrap="square" rtlCol="0">
            <a:spAutoFit/>
          </a:bodyPr>
          <a:lstStyle/>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SRC: </a:t>
            </a:r>
            <a:r>
              <a:rPr lang="zh-TW" altLang="en-US" b="1">
                <a:latin typeface="Arial" panose="020B0604020202020204" pitchFamily="34" charset="0"/>
                <a:ea typeface="Microsoft JhengHei" panose="020B0604030504040204" pitchFamily="34" charset="-120"/>
                <a:cs typeface="Arial" panose="020B0604020202020204" pitchFamily="34" charset="0"/>
              </a:rPr>
              <a:t>來源端的 </a:t>
            </a:r>
            <a:r>
              <a:rPr lang="en-US" altLang="zh-TW" b="1">
                <a:latin typeface="Arial" panose="020B0604020202020204" pitchFamily="34" charset="0"/>
                <a:ea typeface="Microsoft JhengHei" panose="020B0604030504040204" pitchFamily="34" charset="-120"/>
                <a:cs typeface="Arial" panose="020B0604020202020204" pitchFamily="34" charset="0"/>
              </a:rPr>
              <a:t>IP (</a:t>
            </a:r>
            <a:r>
              <a:rPr lang="zh-TW" altLang="en-US" b="1">
                <a:latin typeface="Arial" panose="020B0604020202020204" pitchFamily="34" charset="0"/>
                <a:ea typeface="Microsoft JhengHei" panose="020B0604030504040204" pitchFamily="34" charset="-120"/>
                <a:cs typeface="Arial" panose="020B0604020202020204" pitchFamily="34" charset="0"/>
              </a:rPr>
              <a:t>連線的遠端</a:t>
            </a:r>
            <a:r>
              <a:rPr lang="en-US" altLang="zh-TW" b="1">
                <a:latin typeface="Arial" panose="020B0604020202020204" pitchFamily="34" charset="0"/>
                <a:ea typeface="Microsoft JhengHei" panose="020B0604030504040204" pitchFamily="34" charset="-120"/>
                <a:cs typeface="Arial" panose="020B0604020202020204" pitchFamily="34" charset="0"/>
              </a:rPr>
              <a:t>)</a:t>
            </a:r>
          </a:p>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DST: </a:t>
            </a:r>
            <a:r>
              <a:rPr lang="zh-TW" altLang="en-US" b="1">
                <a:latin typeface="Arial" panose="020B0604020202020204" pitchFamily="34" charset="0"/>
                <a:ea typeface="Microsoft JhengHei" panose="020B0604030504040204" pitchFamily="34" charset="-120"/>
                <a:cs typeface="Arial" panose="020B0604020202020204" pitchFamily="34" charset="0"/>
              </a:rPr>
              <a:t>目的地的 </a:t>
            </a:r>
            <a:r>
              <a:rPr lang="en-US" altLang="zh-TW" b="1">
                <a:latin typeface="Arial" panose="020B0604020202020204" pitchFamily="34" charset="0"/>
                <a:ea typeface="Microsoft JhengHei" panose="020B0604030504040204" pitchFamily="34" charset="-120"/>
                <a:cs typeface="Arial" panose="020B0604020202020204" pitchFamily="34" charset="0"/>
              </a:rPr>
              <a:t>IP (</a:t>
            </a:r>
            <a:r>
              <a:rPr lang="zh-TW" altLang="en-US" b="1">
                <a:latin typeface="Arial" panose="020B0604020202020204" pitchFamily="34" charset="0"/>
                <a:ea typeface="Microsoft JhengHei" panose="020B0604030504040204" pitchFamily="34" charset="-120"/>
                <a:cs typeface="Arial" panose="020B0604020202020204" pitchFamily="34" charset="0"/>
              </a:rPr>
              <a:t>本地端</a:t>
            </a:r>
            <a:r>
              <a:rPr lang="en-US" altLang="zh-TW" b="1">
                <a:latin typeface="Arial" panose="020B0604020202020204" pitchFamily="34" charset="0"/>
                <a:ea typeface="Microsoft JhengHei" panose="020B0604030504040204" pitchFamily="34" charset="-120"/>
                <a:cs typeface="Arial" panose="020B0604020202020204" pitchFamily="34" charset="0"/>
              </a:rPr>
              <a:t>)</a:t>
            </a:r>
          </a:p>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LEN: </a:t>
            </a:r>
            <a:r>
              <a:rPr lang="zh-TW" altLang="en-US" b="1">
                <a:latin typeface="Arial" panose="020B0604020202020204" pitchFamily="34" charset="0"/>
                <a:ea typeface="Microsoft JhengHei" panose="020B0604030504040204" pitchFamily="34" charset="-120"/>
                <a:cs typeface="Arial" panose="020B0604020202020204" pitchFamily="34" charset="0"/>
              </a:rPr>
              <a:t>封包大小</a:t>
            </a:r>
          </a:p>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TOS: Type of service</a:t>
            </a:r>
          </a:p>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PREC: Precedence </a:t>
            </a:r>
            <a:r>
              <a:rPr lang="zh-TW" altLang="en-US" b="1">
                <a:latin typeface="Arial" panose="020B0604020202020204" pitchFamily="34" charset="0"/>
                <a:ea typeface="Microsoft JhengHei" panose="020B0604030504040204" pitchFamily="34" charset="-120"/>
                <a:cs typeface="Arial" panose="020B0604020202020204" pitchFamily="34" charset="0"/>
              </a:rPr>
              <a:t>優先權</a:t>
            </a:r>
            <a:endParaRPr lang="en-US" altLang="zh-TW" b="1">
              <a:latin typeface="Arial" panose="020B0604020202020204" pitchFamily="34" charset="0"/>
              <a:ea typeface="Microsoft JhengHei" panose="020B0604030504040204" pitchFamily="34" charset="-120"/>
              <a:cs typeface="Arial" panose="020B0604020202020204" pitchFamily="34" charset="0"/>
            </a:endParaRPr>
          </a:p>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PROTO: </a:t>
            </a:r>
            <a:r>
              <a:rPr lang="zh-TW" altLang="en-US" b="1">
                <a:latin typeface="Arial" panose="020B0604020202020204" pitchFamily="34" charset="0"/>
                <a:ea typeface="Microsoft JhengHei" panose="020B0604030504040204" pitchFamily="34" charset="-120"/>
                <a:cs typeface="Arial" panose="020B0604020202020204" pitchFamily="34" charset="0"/>
              </a:rPr>
              <a:t>封包的協議</a:t>
            </a:r>
            <a:endParaRPr lang="en-US" altLang="zh-TW" b="1">
              <a:latin typeface="Arial" panose="020B0604020202020204" pitchFamily="34" charset="0"/>
              <a:ea typeface="Microsoft JhengHei" panose="020B0604030504040204" pitchFamily="34" charset="-120"/>
              <a:cs typeface="Arial" panose="020B0604020202020204" pitchFamily="34" charset="0"/>
            </a:endParaRPr>
          </a:p>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SPT: </a:t>
            </a:r>
            <a:r>
              <a:rPr lang="zh-TW" altLang="en-US" b="1">
                <a:latin typeface="Arial" panose="020B0604020202020204" pitchFamily="34" charset="0"/>
                <a:ea typeface="Microsoft JhengHei" panose="020B0604030504040204" pitchFamily="34" charset="-120"/>
                <a:cs typeface="Arial" panose="020B0604020202020204" pitchFamily="34" charset="0"/>
              </a:rPr>
              <a:t>封包來源埠</a:t>
            </a:r>
            <a:r>
              <a:rPr lang="en-US" altLang="zh-TW" b="1">
                <a:latin typeface="Arial" panose="020B0604020202020204" pitchFamily="34" charset="0"/>
                <a:ea typeface="Microsoft JhengHei" panose="020B0604030504040204" pitchFamily="34" charset="-120"/>
                <a:cs typeface="Arial" panose="020B0604020202020204" pitchFamily="34" charset="0"/>
              </a:rPr>
              <a:t>(</a:t>
            </a:r>
            <a:r>
              <a:rPr lang="zh-TW" altLang="en-US" b="1">
                <a:latin typeface="Arial" panose="020B0604020202020204" pitchFamily="34" charset="0"/>
                <a:ea typeface="Microsoft JhengHei" panose="020B0604030504040204" pitchFamily="34" charset="-120"/>
                <a:cs typeface="Arial" panose="020B0604020202020204" pitchFamily="34" charset="0"/>
              </a:rPr>
              <a:t>連線的遠端</a:t>
            </a:r>
            <a:r>
              <a:rPr lang="en-US" altLang="zh-TW" b="1">
                <a:latin typeface="Arial" panose="020B0604020202020204" pitchFamily="34" charset="0"/>
                <a:ea typeface="Microsoft JhengHei" panose="020B0604030504040204" pitchFamily="34" charset="-120"/>
                <a:cs typeface="Arial" panose="020B0604020202020204" pitchFamily="34" charset="0"/>
              </a:rPr>
              <a:t>)</a:t>
            </a:r>
          </a:p>
          <a:p>
            <a:pPr indent="180975">
              <a:lnSpc>
                <a:spcPct val="150000"/>
              </a:lnSpc>
              <a:buFont typeface="Arial" panose="020B0604020202020204" pitchFamily="34" charset="0"/>
              <a:buChar char="•"/>
            </a:pPr>
            <a:r>
              <a:rPr lang="en-US" altLang="zh-TW" b="1">
                <a:latin typeface="Arial" panose="020B0604020202020204" pitchFamily="34" charset="0"/>
                <a:ea typeface="Microsoft JhengHei" panose="020B0604030504040204" pitchFamily="34" charset="-120"/>
                <a:cs typeface="Arial" panose="020B0604020202020204" pitchFamily="34" charset="0"/>
              </a:rPr>
              <a:t>DPT: </a:t>
            </a:r>
            <a:r>
              <a:rPr lang="zh-TW" altLang="en-US" b="1">
                <a:latin typeface="Arial" panose="020B0604020202020204" pitchFamily="34" charset="0"/>
                <a:ea typeface="Microsoft JhengHei" panose="020B0604030504040204" pitchFamily="34" charset="-120"/>
                <a:cs typeface="Arial" panose="020B0604020202020204" pitchFamily="34" charset="0"/>
              </a:rPr>
              <a:t>封包目的埠</a:t>
            </a:r>
            <a:r>
              <a:rPr lang="en-US" altLang="zh-TW" b="1">
                <a:latin typeface="Arial" panose="020B0604020202020204" pitchFamily="34" charset="0"/>
                <a:ea typeface="Microsoft JhengHei" panose="020B0604030504040204" pitchFamily="34" charset="-120"/>
                <a:cs typeface="Arial" panose="020B0604020202020204" pitchFamily="34" charset="0"/>
              </a:rPr>
              <a:t>(</a:t>
            </a:r>
            <a:r>
              <a:rPr lang="zh-TW" altLang="en-US" b="1">
                <a:latin typeface="Arial" panose="020B0604020202020204" pitchFamily="34" charset="0"/>
                <a:ea typeface="Microsoft JhengHei" panose="020B0604030504040204" pitchFamily="34" charset="-120"/>
                <a:cs typeface="Arial" panose="020B0604020202020204" pitchFamily="34" charset="0"/>
              </a:rPr>
              <a:t>本地端</a:t>
            </a:r>
            <a:r>
              <a:rPr lang="en-US" altLang="zh-TW" b="1">
                <a:latin typeface="Arial" panose="020B0604020202020204" pitchFamily="34" charset="0"/>
                <a:ea typeface="Microsoft JhengHei" panose="020B0604030504040204" pitchFamily="34" charset="-120"/>
                <a:cs typeface="Arial" panose="020B0604020202020204" pitchFamily="34" charset="0"/>
              </a:rPr>
              <a:t>)</a:t>
            </a:r>
          </a:p>
        </p:txBody>
      </p:sp>
    </p:spTree>
    <p:extLst>
      <p:ext uri="{BB962C8B-B14F-4D97-AF65-F5344CB8AC3E}">
        <p14:creationId xmlns:p14="http://schemas.microsoft.com/office/powerpoint/2010/main" val="3822366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5D2EB279-A2B8-4DA2-9D6D-D4FDE75B0F04}"/>
              </a:ext>
            </a:extLst>
          </p:cNvPr>
          <p:cNvPicPr>
            <a:picLocks noChangeAspect="1"/>
          </p:cNvPicPr>
          <p:nvPr/>
        </p:nvPicPr>
        <p:blipFill>
          <a:blip r:embed="rId2"/>
          <a:stretch>
            <a:fillRect/>
          </a:stretch>
        </p:blipFill>
        <p:spPr>
          <a:xfrm>
            <a:off x="853910" y="1835792"/>
            <a:ext cx="8122003" cy="4460631"/>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normAutofit/>
          </a:bodyPr>
          <a:lstStyle/>
          <a:p>
            <a:r>
              <a:rPr lang="zh-TW" altLang="en-US"/>
              <a:t>將防火牆的設定變動</a:t>
            </a:r>
            <a:br>
              <a:rPr lang="en-US" altLang="zh-TW"/>
            </a:br>
            <a:r>
              <a:rPr lang="zh-TW" altLang="en-US"/>
              <a:t>及觸發事件進行主動通知</a:t>
            </a:r>
          </a:p>
        </p:txBody>
      </p:sp>
      <p:pic>
        <p:nvPicPr>
          <p:cNvPr id="5" name="圖片 4">
            <a:extLst>
              <a:ext uri="{FF2B5EF4-FFF2-40B4-BE49-F238E27FC236}">
                <a16:creationId xmlns:a16="http://schemas.microsoft.com/office/drawing/2014/main" id="{604A6818-2258-429D-9D99-D4E99BD77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304" y="300250"/>
            <a:ext cx="1105470" cy="1105470"/>
          </a:xfrm>
          <a:prstGeom prst="rect">
            <a:avLst/>
          </a:prstGeom>
        </p:spPr>
      </p:pic>
      <p:grpSp>
        <p:nvGrpSpPr>
          <p:cNvPr id="7" name="群組 6">
            <a:extLst>
              <a:ext uri="{FF2B5EF4-FFF2-40B4-BE49-F238E27FC236}">
                <a16:creationId xmlns:a16="http://schemas.microsoft.com/office/drawing/2014/main" id="{FBE326FD-122C-4D2F-A6F6-A40439329491}"/>
              </a:ext>
            </a:extLst>
          </p:cNvPr>
          <p:cNvGrpSpPr/>
          <p:nvPr/>
        </p:nvGrpSpPr>
        <p:grpSpPr>
          <a:xfrm>
            <a:off x="9541042" y="3388562"/>
            <a:ext cx="1797048" cy="1797048"/>
            <a:chOff x="9444789" y="3107208"/>
            <a:chExt cx="2266441" cy="2266441"/>
          </a:xfrm>
        </p:grpSpPr>
        <p:sp>
          <p:nvSpPr>
            <p:cNvPr id="6" name="橢圓 5">
              <a:extLst>
                <a:ext uri="{FF2B5EF4-FFF2-40B4-BE49-F238E27FC236}">
                  <a16:creationId xmlns:a16="http://schemas.microsoft.com/office/drawing/2014/main" id="{42B81428-BCCB-4935-AB0C-AD0C434B84C7}"/>
                </a:ext>
              </a:extLst>
            </p:cNvPr>
            <p:cNvSpPr/>
            <p:nvPr/>
          </p:nvSpPr>
          <p:spPr>
            <a:xfrm>
              <a:off x="9444789" y="3107208"/>
              <a:ext cx="2266441" cy="2266441"/>
            </a:xfrm>
            <a:prstGeom prst="ellipse">
              <a:avLst/>
            </a:prstGeom>
            <a:gradFill>
              <a:gsLst>
                <a:gs pos="0">
                  <a:schemeClr val="accent2"/>
                </a:gs>
                <a:gs pos="100000">
                  <a:srgbClr val="FFC0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D1683B61-5F8E-4386-908E-25E2EF0E29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78614" y="3580329"/>
              <a:ext cx="1716709" cy="1320198"/>
            </a:xfrm>
            <a:prstGeom prst="rect">
              <a:avLst/>
            </a:prstGeom>
            <a:effectLst>
              <a:outerShdw blurRad="50800" dist="38100" dir="5400000" algn="t" rotWithShape="0">
                <a:prstClr val="black">
                  <a:alpha val="40000"/>
                </a:prstClr>
              </a:outerShdw>
            </a:effectLst>
          </p:spPr>
        </p:pic>
      </p:grpSp>
      <p:sp>
        <p:nvSpPr>
          <p:cNvPr id="9" name="矩形: 圓角 8">
            <a:extLst>
              <a:ext uri="{FF2B5EF4-FFF2-40B4-BE49-F238E27FC236}">
                <a16:creationId xmlns:a16="http://schemas.microsoft.com/office/drawing/2014/main" id="{C197D3ED-C443-4611-85DD-04ED2E9F3F45}"/>
              </a:ext>
            </a:extLst>
          </p:cNvPr>
          <p:cNvSpPr/>
          <p:nvPr/>
        </p:nvSpPr>
        <p:spPr>
          <a:xfrm>
            <a:off x="2991411" y="3392904"/>
            <a:ext cx="5821413" cy="1792705"/>
          </a:xfrm>
          <a:prstGeom prst="roundRect">
            <a:avLst>
              <a:gd name="adj" fmla="val 8345"/>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37558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0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4CF7B29B-5B21-462E-9CED-3757BF5C6630}"/>
              </a:ext>
            </a:extLst>
          </p:cNvPr>
          <p:cNvSpPr/>
          <p:nvPr/>
        </p:nvSpPr>
        <p:spPr>
          <a:xfrm>
            <a:off x="2736046" y="1683131"/>
            <a:ext cx="9149970" cy="1583578"/>
          </a:xfrm>
          <a:prstGeom prst="roundRect">
            <a:avLst>
              <a:gd name="adj" fmla="val 9476"/>
            </a:avLst>
          </a:prstGeom>
          <a:gradFill>
            <a:gsLst>
              <a:gs pos="0">
                <a:schemeClr val="bg1">
                  <a:alpha val="0"/>
                </a:schemeClr>
              </a:gs>
              <a:gs pos="100000">
                <a:schemeClr val="bg1"/>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圓角 29">
            <a:extLst>
              <a:ext uri="{FF2B5EF4-FFF2-40B4-BE49-F238E27FC236}">
                <a16:creationId xmlns:a16="http://schemas.microsoft.com/office/drawing/2014/main" id="{71F6D594-CBAE-4880-96BA-F77F6045852D}"/>
              </a:ext>
            </a:extLst>
          </p:cNvPr>
          <p:cNvSpPr/>
          <p:nvPr/>
        </p:nvSpPr>
        <p:spPr>
          <a:xfrm>
            <a:off x="2736046" y="3414819"/>
            <a:ext cx="9149970" cy="1583578"/>
          </a:xfrm>
          <a:prstGeom prst="roundRect">
            <a:avLst>
              <a:gd name="adj" fmla="val 9476"/>
            </a:avLst>
          </a:prstGeom>
          <a:gradFill>
            <a:gsLst>
              <a:gs pos="0">
                <a:schemeClr val="bg1">
                  <a:alpha val="0"/>
                </a:schemeClr>
              </a:gs>
              <a:gs pos="100000">
                <a:schemeClr val="bg1"/>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E5C7E7BB-94B1-4A15-8200-9777F6224F93}"/>
              </a:ext>
            </a:extLst>
          </p:cNvPr>
          <p:cNvSpPr/>
          <p:nvPr/>
        </p:nvSpPr>
        <p:spPr>
          <a:xfrm>
            <a:off x="2736046" y="5146508"/>
            <a:ext cx="9149970" cy="1583578"/>
          </a:xfrm>
          <a:prstGeom prst="roundRect">
            <a:avLst>
              <a:gd name="adj" fmla="val 9476"/>
            </a:avLst>
          </a:prstGeom>
          <a:gradFill>
            <a:gsLst>
              <a:gs pos="0">
                <a:schemeClr val="bg1">
                  <a:alpha val="0"/>
                </a:schemeClr>
              </a:gs>
              <a:gs pos="100000">
                <a:schemeClr val="bg1"/>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40" name="Picture 16">
            <a:extLst>
              <a:ext uri="{FF2B5EF4-FFF2-40B4-BE49-F238E27FC236}">
                <a16:creationId xmlns:a16="http://schemas.microsoft.com/office/drawing/2014/main" id="{EFCB0C41-D2B6-4474-971D-D14CC7008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762" y="4915589"/>
            <a:ext cx="2078528" cy="12979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65E00919-1894-4328-BDBA-E5808B7FE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524" y="5329812"/>
            <a:ext cx="2078528" cy="18060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36E94D4E-5FD7-4B28-897F-30B82565E141}"/>
              </a:ext>
            </a:extLst>
          </p:cNvPr>
          <p:cNvSpPr>
            <a:spLocks noGrp="1"/>
          </p:cNvSpPr>
          <p:nvPr>
            <p:ph type="title"/>
          </p:nvPr>
        </p:nvSpPr>
        <p:spPr/>
        <p:txBody>
          <a:bodyPr/>
          <a:lstStyle/>
          <a:p>
            <a:r>
              <a:rPr lang="zh-TW" altLang="en-US" sz="4400" b="1">
                <a:solidFill>
                  <a:schemeClr val="bg1"/>
                </a:solidFill>
              </a:rPr>
              <a:t>適用機種</a:t>
            </a:r>
            <a:endParaRPr lang="zh-TW" altLang="en-US" sz="3600" b="1">
              <a:solidFill>
                <a:schemeClr val="bg1"/>
              </a:solidFill>
            </a:endParaRPr>
          </a:p>
        </p:txBody>
      </p:sp>
      <p:sp>
        <p:nvSpPr>
          <p:cNvPr id="7" name="矩形: 圓角 13">
            <a:extLst>
              <a:ext uri="{FF2B5EF4-FFF2-40B4-BE49-F238E27FC236}">
                <a16:creationId xmlns:a16="http://schemas.microsoft.com/office/drawing/2014/main" id="{B4C5217C-441E-4EAE-A8E9-F0122EAC0029}"/>
              </a:ext>
            </a:extLst>
          </p:cNvPr>
          <p:cNvSpPr/>
          <p:nvPr/>
        </p:nvSpPr>
        <p:spPr>
          <a:xfrm>
            <a:off x="2988231" y="1965278"/>
            <a:ext cx="1650824" cy="1064525"/>
          </a:xfrm>
          <a:prstGeom prst="roundRect">
            <a:avLst>
              <a:gd name="adj" fmla="val 11590"/>
            </a:avLst>
          </a:prstGeom>
          <a:gradFill>
            <a:gsLst>
              <a:gs pos="0">
                <a:srgbClr val="92D050"/>
              </a:gs>
              <a:gs pos="100000">
                <a:schemeClr val="accent6">
                  <a:lumMod val="50000"/>
                </a:schemeClr>
              </a:gs>
            </a:gsLst>
            <a:lin ang="5400000" scaled="1"/>
          </a:gra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000" b="1">
                <a:solidFill>
                  <a:schemeClr val="bg1"/>
                </a:solidFill>
                <a:effectLst>
                  <a:outerShdw blurRad="38100" dist="38100" dir="2700000" algn="tl">
                    <a:srgbClr val="000000">
                      <a:alpha val="43137"/>
                    </a:srgbClr>
                  </a:outerShdw>
                </a:effectLst>
                <a:latin typeface="Arial"/>
                <a:ea typeface="微軟正黑體"/>
                <a:cs typeface="Arial"/>
              </a:rPr>
              <a:t>ARM based</a:t>
            </a:r>
          </a:p>
        </p:txBody>
      </p:sp>
      <p:sp>
        <p:nvSpPr>
          <p:cNvPr id="35" name="矩形: 圓角 13">
            <a:extLst>
              <a:ext uri="{FF2B5EF4-FFF2-40B4-BE49-F238E27FC236}">
                <a16:creationId xmlns:a16="http://schemas.microsoft.com/office/drawing/2014/main" id="{9ABE49CC-5807-46D5-B491-BCFAAA61F557}"/>
              </a:ext>
            </a:extLst>
          </p:cNvPr>
          <p:cNvSpPr/>
          <p:nvPr/>
        </p:nvSpPr>
        <p:spPr>
          <a:xfrm>
            <a:off x="2988231" y="3676042"/>
            <a:ext cx="1650824" cy="1064525"/>
          </a:xfrm>
          <a:prstGeom prst="roundRect">
            <a:avLst>
              <a:gd name="adj" fmla="val 11590"/>
            </a:avLst>
          </a:prstGeom>
          <a:gradFill>
            <a:gsLst>
              <a:gs pos="0">
                <a:srgbClr val="00B0F0"/>
              </a:gs>
              <a:gs pos="100000">
                <a:schemeClr val="accent5">
                  <a:lumMod val="50000"/>
                </a:schemeClr>
              </a:gs>
            </a:gsLst>
            <a:lin ang="5400000" scaled="1"/>
          </a:gra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000" b="1">
                <a:solidFill>
                  <a:schemeClr val="bg1"/>
                </a:solidFill>
                <a:effectLst>
                  <a:outerShdw blurRad="38100" dist="38100" dir="2700000" algn="tl">
                    <a:srgbClr val="000000">
                      <a:alpha val="43137"/>
                    </a:srgbClr>
                  </a:outerShdw>
                </a:effectLst>
                <a:latin typeface="Arial"/>
                <a:ea typeface="微軟正黑體"/>
                <a:cs typeface="Arial"/>
              </a:rPr>
              <a:t>x86 SMB</a:t>
            </a:r>
          </a:p>
        </p:txBody>
      </p:sp>
      <p:sp>
        <p:nvSpPr>
          <p:cNvPr id="37" name="矩形: 圓角 13">
            <a:extLst>
              <a:ext uri="{FF2B5EF4-FFF2-40B4-BE49-F238E27FC236}">
                <a16:creationId xmlns:a16="http://schemas.microsoft.com/office/drawing/2014/main" id="{AE08E616-3356-4176-AD8F-8FDD647AD5C5}"/>
              </a:ext>
            </a:extLst>
          </p:cNvPr>
          <p:cNvSpPr/>
          <p:nvPr/>
        </p:nvSpPr>
        <p:spPr>
          <a:xfrm>
            <a:off x="2988231" y="5409527"/>
            <a:ext cx="1650824" cy="1064525"/>
          </a:xfrm>
          <a:prstGeom prst="roundRect">
            <a:avLst>
              <a:gd name="adj" fmla="val 11590"/>
            </a:avLst>
          </a:prstGeom>
          <a:gradFill>
            <a:gsLst>
              <a:gs pos="0">
                <a:srgbClr val="7030A0"/>
              </a:gs>
              <a:gs pos="100000">
                <a:srgbClr val="002060"/>
              </a:gs>
            </a:gsLst>
            <a:lin ang="5400000" scaled="1"/>
          </a:gra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000" b="1">
                <a:solidFill>
                  <a:schemeClr val="bg1"/>
                </a:solidFill>
                <a:effectLst>
                  <a:outerShdw blurRad="38100" dist="38100" dir="2700000" algn="tl">
                    <a:srgbClr val="000000">
                      <a:alpha val="43137"/>
                    </a:srgbClr>
                  </a:outerShdw>
                </a:effectLst>
                <a:latin typeface="Arial"/>
                <a:ea typeface="微軟正黑體"/>
                <a:cs typeface="Arial"/>
              </a:rPr>
              <a:t>Enterprise</a:t>
            </a:r>
          </a:p>
        </p:txBody>
      </p:sp>
      <p:pic>
        <p:nvPicPr>
          <p:cNvPr id="39" name="Picture 12">
            <a:extLst>
              <a:ext uri="{FF2B5EF4-FFF2-40B4-BE49-F238E27FC236}">
                <a16:creationId xmlns:a16="http://schemas.microsoft.com/office/drawing/2014/main" id="{F538CBAE-3AF5-406E-BCDF-6EA82A0F6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9922" y="1038272"/>
            <a:ext cx="3081656" cy="267761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82C7AF1F-4FA7-4114-8878-AEF85F650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034" y="1596359"/>
            <a:ext cx="1916770" cy="16654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E73C794F-CFDD-4FA5-823A-F6486D55C3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1554" y="1634132"/>
            <a:ext cx="1833629" cy="1593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BBB1A2C3-DCF2-45BC-ABD4-FEE2F59B46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1233" y="1650800"/>
            <a:ext cx="1830770" cy="15907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矩形: 圓角 47">
            <a:extLst>
              <a:ext uri="{FF2B5EF4-FFF2-40B4-BE49-F238E27FC236}">
                <a16:creationId xmlns:a16="http://schemas.microsoft.com/office/drawing/2014/main" id="{3EE0B3C8-15FE-4768-9083-4B1F139DC1D6}"/>
              </a:ext>
            </a:extLst>
          </p:cNvPr>
          <p:cNvSpPr/>
          <p:nvPr/>
        </p:nvSpPr>
        <p:spPr>
          <a:xfrm>
            <a:off x="305984" y="1965278"/>
            <a:ext cx="2343852" cy="4508774"/>
          </a:xfrm>
          <a:prstGeom prst="roundRect">
            <a:avLst>
              <a:gd name="adj" fmla="val 6503"/>
            </a:avLst>
          </a:prstGeom>
          <a:gradFill>
            <a:gsLst>
              <a:gs pos="0">
                <a:srgbClr val="FFC000"/>
              </a:gs>
              <a:gs pos="100000">
                <a:schemeClr val="accent2">
                  <a:lumMod val="50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TW" sz="2600" b="1" spc="300">
              <a:solidFill>
                <a:schemeClr val="bg1"/>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endParaRPr>
          </a:p>
        </p:txBody>
      </p:sp>
      <p:pic>
        <p:nvPicPr>
          <p:cNvPr id="50" name="圖片 49">
            <a:extLst>
              <a:ext uri="{FF2B5EF4-FFF2-40B4-BE49-F238E27FC236}">
                <a16:creationId xmlns:a16="http://schemas.microsoft.com/office/drawing/2014/main" id="{A634FA62-75E1-470C-B05A-D1D1A22D8301}"/>
              </a:ext>
            </a:extLst>
          </p:cNvPr>
          <p:cNvPicPr>
            <a:picLocks noChangeAspect="1"/>
          </p:cNvPicPr>
          <p:nvPr/>
        </p:nvPicPr>
        <p:blipFill>
          <a:blip r:embed="rId8"/>
          <a:stretch>
            <a:fillRect/>
          </a:stretch>
        </p:blipFill>
        <p:spPr>
          <a:xfrm>
            <a:off x="6344788" y="3715889"/>
            <a:ext cx="1648986" cy="1030616"/>
          </a:xfrm>
          <a:prstGeom prst="rect">
            <a:avLst/>
          </a:prstGeom>
          <a:effectLst>
            <a:outerShdw blurRad="50800" dist="38100" dir="5400000" algn="t" rotWithShape="0">
              <a:prstClr val="black">
                <a:alpha val="40000"/>
              </a:prstClr>
            </a:outerShdw>
          </a:effectLst>
        </p:spPr>
      </p:pic>
      <p:pic>
        <p:nvPicPr>
          <p:cNvPr id="51" name="Picture 24">
            <a:extLst>
              <a:ext uri="{FF2B5EF4-FFF2-40B4-BE49-F238E27FC236}">
                <a16:creationId xmlns:a16="http://schemas.microsoft.com/office/drawing/2014/main" id="{E1E9071D-9685-48D2-8B42-67B2F95F24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38522" y="3534591"/>
            <a:ext cx="1980275" cy="12376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14">
            <a:extLst>
              <a:ext uri="{FF2B5EF4-FFF2-40B4-BE49-F238E27FC236}">
                <a16:creationId xmlns:a16="http://schemas.microsoft.com/office/drawing/2014/main" id="{A60ACE6D-3013-4996-9D3A-D20F3A62B9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95119" y="3510015"/>
            <a:ext cx="1650824" cy="143438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圖片 54">
            <a:extLst>
              <a:ext uri="{FF2B5EF4-FFF2-40B4-BE49-F238E27FC236}">
                <a16:creationId xmlns:a16="http://schemas.microsoft.com/office/drawing/2014/main" id="{CD134D0F-ADA2-413C-8677-53A4E11817CC}"/>
              </a:ext>
            </a:extLst>
          </p:cNvPr>
          <p:cNvPicPr>
            <a:picLocks noChangeAspect="1"/>
          </p:cNvPicPr>
          <p:nvPr/>
        </p:nvPicPr>
        <p:blipFill rotWithShape="1">
          <a:blip r:embed="rId11"/>
          <a:srcRect t="44724"/>
          <a:stretch/>
        </p:blipFill>
        <p:spPr>
          <a:xfrm>
            <a:off x="5182171" y="5209612"/>
            <a:ext cx="2279664" cy="787572"/>
          </a:xfrm>
          <a:prstGeom prst="rect">
            <a:avLst/>
          </a:prstGeom>
          <a:effectLst>
            <a:outerShdw blurRad="50800" dist="38100" dir="5400000" algn="t" rotWithShape="0">
              <a:prstClr val="black">
                <a:alpha val="40000"/>
              </a:prstClr>
            </a:outerShdw>
          </a:effectLst>
        </p:spPr>
      </p:pic>
      <p:pic>
        <p:nvPicPr>
          <p:cNvPr id="57" name="Picture 20">
            <a:extLst>
              <a:ext uri="{FF2B5EF4-FFF2-40B4-BE49-F238E27FC236}">
                <a16:creationId xmlns:a16="http://schemas.microsoft.com/office/drawing/2014/main" id="{429C134E-4CF0-44EA-BC7B-BD8CEF0B62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86886" y="5255381"/>
            <a:ext cx="2369546" cy="205887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365382-6BF8-4C09-873C-39EF28D7FD0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50012" y="3596530"/>
            <a:ext cx="1859583" cy="11622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矩形: 圓角 2">
            <a:extLst>
              <a:ext uri="{FF2B5EF4-FFF2-40B4-BE49-F238E27FC236}">
                <a16:creationId xmlns:a16="http://schemas.microsoft.com/office/drawing/2014/main" id="{6D710F44-4714-4D87-985A-43D19D78CA1E}"/>
              </a:ext>
            </a:extLst>
          </p:cNvPr>
          <p:cNvSpPr/>
          <p:nvPr/>
        </p:nvSpPr>
        <p:spPr>
          <a:xfrm>
            <a:off x="440422" y="5129585"/>
            <a:ext cx="2081984" cy="1067887"/>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err="1">
                <a:solidFill>
                  <a:schemeClr val="tx1"/>
                </a:solidFill>
                <a:latin typeface="Arial"/>
                <a:ea typeface="微軟正黑體"/>
                <a:cs typeface="Arial"/>
              </a:rPr>
              <a:t>QuTScloud</a:t>
            </a:r>
            <a:br>
              <a:rPr lang="en-US" altLang="zh-TW" sz="2000" b="1">
                <a:solidFill>
                  <a:schemeClr val="tx1"/>
                </a:solidFill>
                <a:latin typeface="Arial"/>
                <a:ea typeface="微軟正黑體"/>
                <a:cs typeface="Arial"/>
              </a:rPr>
            </a:br>
            <a:r>
              <a:rPr lang="en-US" altLang="zh-TW" sz="2000" b="1">
                <a:solidFill>
                  <a:schemeClr val="tx1"/>
                </a:solidFill>
                <a:latin typeface="Arial"/>
                <a:ea typeface="微軟正黑體"/>
                <a:cs typeface="Arial"/>
              </a:rPr>
              <a:t>c4.5.3</a:t>
            </a:r>
          </a:p>
        </p:txBody>
      </p:sp>
      <p:sp>
        <p:nvSpPr>
          <p:cNvPr id="24" name="矩形: 圓角 23">
            <a:extLst>
              <a:ext uri="{FF2B5EF4-FFF2-40B4-BE49-F238E27FC236}">
                <a16:creationId xmlns:a16="http://schemas.microsoft.com/office/drawing/2014/main" id="{75BE600F-E706-4891-BB22-72A8B37FD255}"/>
              </a:ext>
            </a:extLst>
          </p:cNvPr>
          <p:cNvSpPr/>
          <p:nvPr/>
        </p:nvSpPr>
        <p:spPr>
          <a:xfrm>
            <a:off x="440422" y="3858923"/>
            <a:ext cx="2081984" cy="1067887"/>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err="1">
                <a:solidFill>
                  <a:schemeClr val="tx1"/>
                </a:solidFill>
                <a:latin typeface="Arial"/>
                <a:ea typeface="微軟正黑體"/>
                <a:cs typeface="Arial"/>
              </a:rPr>
              <a:t>QuTS</a:t>
            </a:r>
            <a:r>
              <a:rPr lang="en-US" altLang="zh-TW" sz="2000" b="1">
                <a:solidFill>
                  <a:schemeClr val="tx1"/>
                </a:solidFill>
                <a:latin typeface="Arial"/>
                <a:ea typeface="微軟正黑體"/>
                <a:cs typeface="Arial"/>
              </a:rPr>
              <a:t> hero h4.5.1</a:t>
            </a:r>
          </a:p>
        </p:txBody>
      </p:sp>
      <p:sp>
        <p:nvSpPr>
          <p:cNvPr id="25" name="矩形: 圓角 24">
            <a:extLst>
              <a:ext uri="{FF2B5EF4-FFF2-40B4-BE49-F238E27FC236}">
                <a16:creationId xmlns:a16="http://schemas.microsoft.com/office/drawing/2014/main" id="{76A56CCC-740D-4292-BAAF-5C69797D5913}"/>
              </a:ext>
            </a:extLst>
          </p:cNvPr>
          <p:cNvSpPr/>
          <p:nvPr/>
        </p:nvSpPr>
        <p:spPr>
          <a:xfrm>
            <a:off x="440198" y="2826925"/>
            <a:ext cx="2081984" cy="82922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tx1"/>
                </a:solidFill>
                <a:latin typeface="Arial"/>
                <a:ea typeface="微軟正黑體"/>
                <a:cs typeface="Arial"/>
              </a:rPr>
              <a:t>QTS 4.5.1</a:t>
            </a:r>
          </a:p>
        </p:txBody>
      </p:sp>
      <p:sp>
        <p:nvSpPr>
          <p:cNvPr id="4" name="文字方塊 3">
            <a:extLst>
              <a:ext uri="{FF2B5EF4-FFF2-40B4-BE49-F238E27FC236}">
                <a16:creationId xmlns:a16="http://schemas.microsoft.com/office/drawing/2014/main" id="{F61052DD-40DF-4E3B-A2C1-C1428CE4DB6D}"/>
              </a:ext>
            </a:extLst>
          </p:cNvPr>
          <p:cNvSpPr txBox="1"/>
          <p:nvPr/>
        </p:nvSpPr>
        <p:spPr>
          <a:xfrm>
            <a:off x="300390" y="2169169"/>
            <a:ext cx="2329087" cy="553998"/>
          </a:xfrm>
          <a:prstGeom prst="rect">
            <a:avLst/>
          </a:prstGeom>
          <a:noFill/>
        </p:spPr>
        <p:txBody>
          <a:bodyPr wrap="square" rtlCol="0">
            <a:spAutoFit/>
          </a:bodyPr>
          <a:lstStyle/>
          <a:p>
            <a:pPr algn="ctr"/>
            <a:r>
              <a:rPr lang="zh-TW" altLang="en-US" sz="3000" b="1" spc="300">
                <a:latin typeface="Microsoft JhengHei"/>
                <a:ea typeface="Microsoft JhengHei"/>
                <a:cs typeface="Arial"/>
              </a:rPr>
              <a:t>可升級</a:t>
            </a:r>
          </a:p>
        </p:txBody>
      </p:sp>
    </p:spTree>
    <p:extLst>
      <p:ext uri="{BB962C8B-B14F-4D97-AF65-F5344CB8AC3E}">
        <p14:creationId xmlns:p14="http://schemas.microsoft.com/office/powerpoint/2010/main" val="1763503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142000"/>
                <a:satMod val="200000"/>
                <a:lumMod val="118000"/>
              </a:schemeClr>
            </a:gs>
            <a:gs pos="100000">
              <a:schemeClr val="bg2">
                <a:shade val="94000"/>
                <a:hueMod val="22000"/>
                <a:satMod val="220000"/>
                <a:lumMod val="62000"/>
              </a:schemeClr>
            </a:gs>
          </a:gsLst>
          <a:lin ang="6120000" scaled="1"/>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C4B06E-B738-466A-B45E-5177DABCE1D7}"/>
              </a:ext>
            </a:extLst>
          </p:cNvPr>
          <p:cNvSpPr>
            <a:spLocks noGrp="1"/>
          </p:cNvSpPr>
          <p:nvPr>
            <p:ph type="ctrTitle"/>
          </p:nvPr>
        </p:nvSpPr>
        <p:spPr>
          <a:xfrm>
            <a:off x="1310185" y="1684421"/>
            <a:ext cx="3285878" cy="1901798"/>
          </a:xfrm>
        </p:spPr>
        <p:txBody>
          <a:bodyPr vert="horz" lIns="91440" tIns="45720" rIns="91440" bIns="45720" rtlCol="0" anchor="ctr">
            <a:normAutofit/>
          </a:bodyPr>
          <a:lstStyle/>
          <a:p>
            <a:pPr algn="ctr"/>
            <a:r>
              <a:rPr lang="zh-TW" altLang="en-US" sz="6000" b="1">
                <a:solidFill>
                  <a:schemeClr val="bg1"/>
                </a:solidFill>
                <a:latin typeface="微軟正黑體" panose="020B0604030504040204" pitchFamily="34" charset="-120"/>
                <a:cs typeface="+mn-ea"/>
                <a:sym typeface="+mn-lt"/>
              </a:rPr>
              <a:t>大  綱</a:t>
            </a:r>
            <a:endParaRPr lang="en-US" altLang="zh-TW" sz="8800" b="1" cap="all">
              <a:solidFill>
                <a:schemeClr val="bg1"/>
              </a:solidFill>
              <a:latin typeface="微軟正黑體" panose="020B0604030504040204" pitchFamily="34" charset="-120"/>
            </a:endParaRPr>
          </a:p>
        </p:txBody>
      </p:sp>
      <p:pic>
        <p:nvPicPr>
          <p:cNvPr id="4" name="圖片 3">
            <a:extLst>
              <a:ext uri="{FF2B5EF4-FFF2-40B4-BE49-F238E27FC236}">
                <a16:creationId xmlns:a16="http://schemas.microsoft.com/office/drawing/2014/main" id="{BEEA3EEA-61DE-4251-8038-37418C83C881}"/>
              </a:ext>
            </a:extLst>
          </p:cNvPr>
          <p:cNvPicPr>
            <a:picLocks noChangeAspect="1"/>
          </p:cNvPicPr>
          <p:nvPr/>
        </p:nvPicPr>
        <p:blipFill>
          <a:blip r:embed="rId2"/>
          <a:stretch>
            <a:fillRect/>
          </a:stretch>
        </p:blipFill>
        <p:spPr>
          <a:xfrm>
            <a:off x="4896774" y="1541327"/>
            <a:ext cx="945187" cy="1101902"/>
          </a:xfrm>
          <a:prstGeom prst="rect">
            <a:avLst/>
          </a:prstGeom>
        </p:spPr>
      </p:pic>
      <p:pic>
        <p:nvPicPr>
          <p:cNvPr id="31" name="圖片 30">
            <a:extLst>
              <a:ext uri="{FF2B5EF4-FFF2-40B4-BE49-F238E27FC236}">
                <a16:creationId xmlns:a16="http://schemas.microsoft.com/office/drawing/2014/main" id="{97D09F32-CEC7-4386-BE54-E5F2C76544A0}"/>
              </a:ext>
            </a:extLst>
          </p:cNvPr>
          <p:cNvPicPr>
            <a:picLocks noChangeAspect="1"/>
          </p:cNvPicPr>
          <p:nvPr/>
        </p:nvPicPr>
        <p:blipFill>
          <a:blip r:embed="rId3"/>
          <a:stretch>
            <a:fillRect/>
          </a:stretch>
        </p:blipFill>
        <p:spPr>
          <a:xfrm>
            <a:off x="4525800" y="2747969"/>
            <a:ext cx="945187" cy="1101902"/>
          </a:xfrm>
          <a:prstGeom prst="rect">
            <a:avLst/>
          </a:prstGeom>
        </p:spPr>
      </p:pic>
      <p:pic>
        <p:nvPicPr>
          <p:cNvPr id="33" name="圖片 32">
            <a:extLst>
              <a:ext uri="{FF2B5EF4-FFF2-40B4-BE49-F238E27FC236}">
                <a16:creationId xmlns:a16="http://schemas.microsoft.com/office/drawing/2014/main" id="{CE491254-D7EF-4A71-8572-FE847C31B2BF}"/>
              </a:ext>
            </a:extLst>
          </p:cNvPr>
          <p:cNvPicPr>
            <a:picLocks noChangeAspect="1"/>
          </p:cNvPicPr>
          <p:nvPr/>
        </p:nvPicPr>
        <p:blipFill>
          <a:blip r:embed="rId4"/>
          <a:stretch>
            <a:fillRect/>
          </a:stretch>
        </p:blipFill>
        <p:spPr>
          <a:xfrm>
            <a:off x="4148288" y="3929851"/>
            <a:ext cx="1004734" cy="1171322"/>
          </a:xfrm>
          <a:prstGeom prst="rect">
            <a:avLst/>
          </a:prstGeom>
        </p:spPr>
      </p:pic>
      <p:pic>
        <p:nvPicPr>
          <p:cNvPr id="35" name="圖片 34">
            <a:extLst>
              <a:ext uri="{FF2B5EF4-FFF2-40B4-BE49-F238E27FC236}">
                <a16:creationId xmlns:a16="http://schemas.microsoft.com/office/drawing/2014/main" id="{71EEC09E-C418-4D51-91E1-95DCE5D96893}"/>
              </a:ext>
            </a:extLst>
          </p:cNvPr>
          <p:cNvPicPr>
            <a:picLocks noChangeAspect="1"/>
          </p:cNvPicPr>
          <p:nvPr/>
        </p:nvPicPr>
        <p:blipFill>
          <a:blip r:embed="rId5"/>
          <a:stretch>
            <a:fillRect/>
          </a:stretch>
        </p:blipFill>
        <p:spPr>
          <a:xfrm>
            <a:off x="3741472" y="5153190"/>
            <a:ext cx="1016739" cy="1185317"/>
          </a:xfrm>
          <a:prstGeom prst="rect">
            <a:avLst/>
          </a:prstGeom>
        </p:spPr>
      </p:pic>
      <p:sp>
        <p:nvSpPr>
          <p:cNvPr id="28" name="文字方塊 27">
            <a:extLst>
              <a:ext uri="{FF2B5EF4-FFF2-40B4-BE49-F238E27FC236}">
                <a16:creationId xmlns:a16="http://schemas.microsoft.com/office/drawing/2014/main" id="{E9E4AF61-8413-4797-9CB8-BBE443387501}"/>
              </a:ext>
            </a:extLst>
          </p:cNvPr>
          <p:cNvSpPr txBox="1"/>
          <p:nvPr/>
        </p:nvSpPr>
        <p:spPr>
          <a:xfrm>
            <a:off x="6206362" y="1764205"/>
            <a:ext cx="5425006" cy="596125"/>
          </a:xfrm>
          <a:prstGeom prst="rect">
            <a:avLst/>
          </a:prstGeom>
          <a:noFill/>
        </p:spPr>
        <p:txBody>
          <a:bodyPr wrap="square" rtlCol="0">
            <a:spAutoFit/>
          </a:bodyPr>
          <a:lstStyle/>
          <a:p>
            <a:pPr>
              <a:lnSpc>
                <a:spcPct val="120000"/>
              </a:lnSpc>
              <a:spcBef>
                <a:spcPts val="101"/>
              </a:spcBef>
            </a:pPr>
            <a:r>
              <a:rPr lang="zh-TW" altLang="en-US" sz="3000" b="1" spc="300">
                <a:latin typeface="Arial" panose="020B0604020202020204" pitchFamily="34" charset="0"/>
                <a:ea typeface="微軟正黑體" panose="020B0604030504040204" pitchFamily="34" charset="-120"/>
                <a:cs typeface="Arial" panose="020B0604020202020204" pitchFamily="34" charset="0"/>
              </a:rPr>
              <a:t>網路架構及防火牆用途</a:t>
            </a:r>
          </a:p>
        </p:txBody>
      </p:sp>
      <p:sp>
        <p:nvSpPr>
          <p:cNvPr id="29" name="文字方塊 28">
            <a:extLst>
              <a:ext uri="{FF2B5EF4-FFF2-40B4-BE49-F238E27FC236}">
                <a16:creationId xmlns:a16="http://schemas.microsoft.com/office/drawing/2014/main" id="{E5456FC8-C2EC-416B-B270-7ADD682206BD}"/>
              </a:ext>
            </a:extLst>
          </p:cNvPr>
          <p:cNvSpPr txBox="1"/>
          <p:nvPr/>
        </p:nvSpPr>
        <p:spPr>
          <a:xfrm>
            <a:off x="5841961" y="2990094"/>
            <a:ext cx="5789406" cy="596125"/>
          </a:xfrm>
          <a:prstGeom prst="rect">
            <a:avLst/>
          </a:prstGeom>
          <a:noFill/>
        </p:spPr>
        <p:txBody>
          <a:bodyPr wrap="square" rtlCol="0">
            <a:spAutoFit/>
          </a:bodyPr>
          <a:lstStyle/>
          <a:p>
            <a:pPr>
              <a:lnSpc>
                <a:spcPct val="120000"/>
              </a:lnSpc>
              <a:spcBef>
                <a:spcPts val="101"/>
              </a:spcBef>
            </a:pPr>
            <a:r>
              <a:rPr lang="zh-TW" altLang="en-US" sz="3000" b="1" spc="300">
                <a:latin typeface="Arial" panose="020B0604020202020204" pitchFamily="34" charset="0"/>
                <a:ea typeface="微軟正黑體" panose="020B0604030504040204" pitchFamily="34" charset="-120"/>
                <a:cs typeface="Arial" panose="020B0604020202020204" pitchFamily="34" charset="0"/>
              </a:rPr>
              <a:t>如何使用 </a:t>
            </a:r>
            <a:r>
              <a:rPr lang="en-US" altLang="zh-TW" sz="3000" b="1" spc="300" err="1">
                <a:latin typeface="Arial" panose="020B0604020202020204" pitchFamily="34" charset="0"/>
                <a:ea typeface="微軟正黑體" panose="020B0604030504040204" pitchFamily="34" charset="-120"/>
                <a:cs typeface="Arial" panose="020B0604020202020204" pitchFamily="34" charset="0"/>
              </a:rPr>
              <a:t>QuFirewall</a:t>
            </a:r>
            <a:endParaRPr lang="en-US" altLang="zh-TW" sz="3000" b="1" spc="300">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D35E2C94-65D5-4696-81ED-1BA82072EE7C}"/>
              </a:ext>
            </a:extLst>
          </p:cNvPr>
          <p:cNvSpPr txBox="1"/>
          <p:nvPr/>
        </p:nvSpPr>
        <p:spPr>
          <a:xfrm>
            <a:off x="5496679" y="4166477"/>
            <a:ext cx="6134688" cy="596125"/>
          </a:xfrm>
          <a:prstGeom prst="rect">
            <a:avLst/>
          </a:prstGeom>
          <a:noFill/>
        </p:spPr>
        <p:txBody>
          <a:bodyPr wrap="square" rtlCol="0">
            <a:spAutoFit/>
          </a:bodyPr>
          <a:lstStyle/>
          <a:p>
            <a:pPr>
              <a:lnSpc>
                <a:spcPct val="120000"/>
              </a:lnSpc>
              <a:spcBef>
                <a:spcPts val="101"/>
              </a:spcBef>
            </a:pPr>
            <a:r>
              <a:rPr lang="en-US" altLang="zh-TW" sz="3000" b="1" spc="300">
                <a:latin typeface="Arial" panose="020B0604020202020204" pitchFamily="34" charset="0"/>
                <a:ea typeface="微軟正黑體" panose="020B0604030504040204" pitchFamily="34" charset="-120"/>
                <a:cs typeface="Arial" panose="020B0604020202020204" pitchFamily="34" charset="0"/>
              </a:rPr>
              <a:t>Demo</a:t>
            </a:r>
          </a:p>
        </p:txBody>
      </p:sp>
      <p:sp>
        <p:nvSpPr>
          <p:cNvPr id="32" name="文字方塊 31">
            <a:extLst>
              <a:ext uri="{FF2B5EF4-FFF2-40B4-BE49-F238E27FC236}">
                <a16:creationId xmlns:a16="http://schemas.microsoft.com/office/drawing/2014/main" id="{E8388135-9632-4F0E-BCB3-944792CB8CA8}"/>
              </a:ext>
            </a:extLst>
          </p:cNvPr>
          <p:cNvSpPr txBox="1"/>
          <p:nvPr/>
        </p:nvSpPr>
        <p:spPr>
          <a:xfrm>
            <a:off x="5104333" y="5398457"/>
            <a:ext cx="6527033" cy="596125"/>
          </a:xfrm>
          <a:prstGeom prst="rect">
            <a:avLst/>
          </a:prstGeom>
          <a:noFill/>
        </p:spPr>
        <p:txBody>
          <a:bodyPr wrap="square" rtlCol="0">
            <a:spAutoFit/>
          </a:bodyPr>
          <a:lstStyle/>
          <a:p>
            <a:pPr>
              <a:lnSpc>
                <a:spcPct val="120000"/>
              </a:lnSpc>
              <a:spcBef>
                <a:spcPts val="101"/>
              </a:spcBef>
            </a:pPr>
            <a:r>
              <a:rPr lang="zh-TW" altLang="en-US" sz="3000" b="1" spc="300">
                <a:latin typeface="Arial" panose="020B0604020202020204" pitchFamily="34" charset="0"/>
                <a:ea typeface="微軟正黑體" panose="020B0604030504040204" pitchFamily="34" charset="-120"/>
                <a:cs typeface="Arial" panose="020B0604020202020204" pitchFamily="34" charset="0"/>
              </a:rPr>
              <a:t>適用機種範圍</a:t>
            </a:r>
            <a:endParaRPr lang="en-US" altLang="zh-TW" sz="3000" b="1" spc="3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9137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D7E89E32-D203-4B41-98C7-8A54DBD22EF4}"/>
              </a:ext>
            </a:extLst>
          </p:cNvPr>
          <p:cNvSpPr txBox="1"/>
          <p:nvPr/>
        </p:nvSpPr>
        <p:spPr>
          <a:xfrm>
            <a:off x="866485" y="5952139"/>
            <a:ext cx="6220114" cy="437877"/>
          </a:xfrm>
          <a:prstGeom prst="rect">
            <a:avLst/>
          </a:prstGeom>
          <a:noFill/>
        </p:spPr>
        <p:txBody>
          <a:bodyPr wrap="square" rtlCol="0">
            <a:spAutoFit/>
          </a:bodyPr>
          <a:lstStyle/>
          <a:p>
            <a:pPr fontAlgn="base">
              <a:lnSpc>
                <a:spcPct val="150000"/>
              </a:lnSpc>
            </a:pPr>
            <a:r>
              <a:rPr lang="en-US" altLang="zh-TW" sz="800">
                <a:latin typeface="微軟正黑體" panose="020B0604030504040204" pitchFamily="34" charset="-120"/>
                <a:ea typeface="微軟正黑體" panose="020B0604030504040204" pitchFamily="34" charset="-120"/>
              </a:rPr>
              <a:t>©2020</a:t>
            </a:r>
            <a:r>
              <a:rPr lang="zh-TW" altLang="zh-TW" sz="800">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a:t>
            </a:r>
            <a:br>
              <a:rPr lang="en-US" altLang="zh-TW" sz="800">
                <a:latin typeface="微軟正黑體" panose="020B0604030504040204" pitchFamily="34" charset="-120"/>
                <a:ea typeface="微軟正黑體" panose="020B0604030504040204" pitchFamily="34" charset="-120"/>
              </a:rPr>
            </a:br>
            <a:r>
              <a:rPr lang="zh-TW" altLang="zh-TW" sz="800">
                <a:latin typeface="微軟正黑體" panose="020B0604030504040204" pitchFamily="34" charset="-120"/>
                <a:ea typeface="微軟正黑體" panose="020B0604030504040204" pitchFamily="34" charset="-120"/>
              </a:rPr>
              <a:t>檔案中所提及之產品及公司名稱可能為其他公司所有之商標 。</a:t>
            </a:r>
            <a:r>
              <a:rPr lang="en-US" altLang="zh-TW" sz="80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92243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930272B-C6F4-42A9-B45C-BCDB8B64DC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6678" y="1103508"/>
            <a:ext cx="10999521" cy="6187231"/>
          </a:xfrm>
          <a:prstGeom prst="rect">
            <a:avLst/>
          </a:prstGeom>
        </p:spPr>
      </p:pic>
      <p:sp>
        <p:nvSpPr>
          <p:cNvPr id="2" name="標題 1">
            <a:extLst>
              <a:ext uri="{FF2B5EF4-FFF2-40B4-BE49-F238E27FC236}">
                <a16:creationId xmlns:a16="http://schemas.microsoft.com/office/drawing/2014/main" id="{7023C9CF-B7D1-46C3-B826-500F8BC9F3EF}"/>
              </a:ext>
            </a:extLst>
          </p:cNvPr>
          <p:cNvSpPr>
            <a:spLocks noGrp="1"/>
          </p:cNvSpPr>
          <p:nvPr>
            <p:ph type="title"/>
          </p:nvPr>
        </p:nvSpPr>
        <p:spPr>
          <a:xfrm>
            <a:off x="606677" y="176135"/>
            <a:ext cx="11751578" cy="1375957"/>
          </a:xfrm>
        </p:spPr>
        <p:txBody>
          <a:bodyPr>
            <a:normAutofit/>
          </a:bodyPr>
          <a:lstStyle/>
          <a:p>
            <a:r>
              <a:rPr lang="zh-TW" altLang="en-US">
                <a:solidFill>
                  <a:schemeClr val="tx1"/>
                </a:solidFill>
              </a:rPr>
              <a:t>網路安全十分重要</a:t>
            </a:r>
            <a:r>
              <a:rPr lang="en-US" altLang="zh-TW">
                <a:solidFill>
                  <a:schemeClr val="tx1"/>
                </a:solidFill>
              </a:rPr>
              <a:t>,</a:t>
            </a:r>
            <a:br>
              <a:rPr lang="en-US" altLang="zh-TW">
                <a:solidFill>
                  <a:schemeClr val="tx1"/>
                </a:solidFill>
              </a:rPr>
            </a:br>
            <a:r>
              <a:rPr lang="zh-TW" altLang="en-US">
                <a:solidFill>
                  <a:schemeClr val="tx1"/>
                </a:solidFill>
              </a:rPr>
              <a:t>防火牆是其中的一個重要元素</a:t>
            </a:r>
          </a:p>
        </p:txBody>
      </p:sp>
      <p:sp>
        <p:nvSpPr>
          <p:cNvPr id="15" name="文字方塊 14">
            <a:extLst>
              <a:ext uri="{FF2B5EF4-FFF2-40B4-BE49-F238E27FC236}">
                <a16:creationId xmlns:a16="http://schemas.microsoft.com/office/drawing/2014/main" id="{850BD46D-9B31-4EC6-A553-188081B30516}"/>
              </a:ext>
            </a:extLst>
          </p:cNvPr>
          <p:cNvSpPr txBox="1"/>
          <p:nvPr/>
        </p:nvSpPr>
        <p:spPr>
          <a:xfrm>
            <a:off x="3415025" y="1913561"/>
            <a:ext cx="1383632" cy="338554"/>
          </a:xfrm>
          <a:prstGeom prst="rect">
            <a:avLst/>
          </a:prstGeom>
          <a:noFill/>
        </p:spPr>
        <p:txBody>
          <a:bodyPr wrap="square" rtlCol="0">
            <a:spAutoFit/>
          </a:bodyPr>
          <a:lstStyle/>
          <a:p>
            <a:pPr algn="ctr"/>
            <a:r>
              <a:rPr lang="zh-TW" altLang="en-US" sz="1600" b="1">
                <a:latin typeface="微軟正黑體" panose="020B0604030504040204" pitchFamily="34" charset="-120"/>
                <a:ea typeface="微軟正黑體" panose="020B0604030504040204" pitchFamily="34" charset="-120"/>
              </a:rPr>
              <a:t>家用型</a:t>
            </a:r>
            <a:endParaRPr lang="zh-TW" altLang="en-US" b="1">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574CA6E5-E6EF-4111-9948-45750A8EC428}"/>
              </a:ext>
            </a:extLst>
          </p:cNvPr>
          <p:cNvSpPr txBox="1"/>
          <p:nvPr/>
        </p:nvSpPr>
        <p:spPr>
          <a:xfrm>
            <a:off x="4890757" y="1913561"/>
            <a:ext cx="2438542" cy="338554"/>
          </a:xfrm>
          <a:prstGeom prst="rect">
            <a:avLst/>
          </a:prstGeom>
          <a:noFill/>
        </p:spPr>
        <p:txBody>
          <a:bodyPr wrap="square" lIns="91440" tIns="45720" rIns="91440" bIns="45720" rtlCol="0" anchor="t">
            <a:spAutoFit/>
          </a:bodyPr>
          <a:lstStyle/>
          <a:p>
            <a:pPr algn="ctr"/>
            <a:r>
              <a:rPr lang="zh-TW" altLang="en-US" sz="1600" b="1">
                <a:latin typeface="微軟正黑體"/>
                <a:ea typeface="微軟正黑體"/>
              </a:rPr>
              <a:t>企業型 </a:t>
            </a:r>
            <a:r>
              <a:rPr lang="zh-TW" altLang="en-US" sz="1200" b="1">
                <a:latin typeface="微軟正黑體"/>
                <a:ea typeface="微軟正黑體"/>
              </a:rPr>
              <a:t>UTM / NGFW</a:t>
            </a:r>
            <a:endParaRPr lang="zh-TW" altLang="en-US" sz="1200" b="1">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6A8FA234-D290-4441-9BBA-957C8051B19A}"/>
              </a:ext>
            </a:extLst>
          </p:cNvPr>
          <p:cNvSpPr txBox="1"/>
          <p:nvPr/>
        </p:nvSpPr>
        <p:spPr>
          <a:xfrm>
            <a:off x="8032947" y="2070806"/>
            <a:ext cx="846360" cy="338554"/>
          </a:xfrm>
          <a:prstGeom prst="rect">
            <a:avLst/>
          </a:prstGeom>
          <a:noFill/>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User</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88C311DC-E900-4551-A373-5B466C1F02A9}"/>
              </a:ext>
            </a:extLst>
          </p:cNvPr>
          <p:cNvSpPr txBox="1"/>
          <p:nvPr/>
        </p:nvSpPr>
        <p:spPr>
          <a:xfrm>
            <a:off x="8032947" y="3671180"/>
            <a:ext cx="846360" cy="338554"/>
          </a:xfrm>
          <a:prstGeom prst="rect">
            <a:avLst/>
          </a:prstGeom>
          <a:noFill/>
        </p:spPr>
        <p:txBody>
          <a:bodyPr wrap="square" rtlCol="0">
            <a:spAutoFit/>
          </a:bodyPr>
          <a:lstStyle/>
          <a:p>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User</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3DDB61C5-5F15-410C-995D-E60D00ECA91A}"/>
              </a:ext>
            </a:extLst>
          </p:cNvPr>
          <p:cNvSpPr txBox="1"/>
          <p:nvPr/>
        </p:nvSpPr>
        <p:spPr>
          <a:xfrm>
            <a:off x="874297" y="5023082"/>
            <a:ext cx="1042529"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Internet</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文字方塊 27">
            <a:extLst>
              <a:ext uri="{FF2B5EF4-FFF2-40B4-BE49-F238E27FC236}">
                <a16:creationId xmlns:a16="http://schemas.microsoft.com/office/drawing/2014/main" id="{76B3D254-BAB9-48F9-987E-CB106ACA8E07}"/>
              </a:ext>
            </a:extLst>
          </p:cNvPr>
          <p:cNvSpPr txBox="1"/>
          <p:nvPr/>
        </p:nvSpPr>
        <p:spPr>
          <a:xfrm>
            <a:off x="3593548" y="5023082"/>
            <a:ext cx="1042529"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Firewall</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文字方塊 28">
            <a:extLst>
              <a:ext uri="{FF2B5EF4-FFF2-40B4-BE49-F238E27FC236}">
                <a16:creationId xmlns:a16="http://schemas.microsoft.com/office/drawing/2014/main" id="{D393EA51-DD0B-4606-BF38-991B6E74C1E4}"/>
              </a:ext>
            </a:extLst>
          </p:cNvPr>
          <p:cNvSpPr txBox="1"/>
          <p:nvPr/>
        </p:nvSpPr>
        <p:spPr>
          <a:xfrm>
            <a:off x="8405929" y="5415938"/>
            <a:ext cx="846360" cy="338554"/>
          </a:xfrm>
          <a:prstGeom prst="rect">
            <a:avLst/>
          </a:prstGeom>
          <a:no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NAS</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圓角 4">
            <a:extLst>
              <a:ext uri="{FF2B5EF4-FFF2-40B4-BE49-F238E27FC236}">
                <a16:creationId xmlns:a16="http://schemas.microsoft.com/office/drawing/2014/main" id="{9B67D200-2D17-4984-BF92-388879128195}"/>
              </a:ext>
            </a:extLst>
          </p:cNvPr>
          <p:cNvSpPr/>
          <p:nvPr/>
        </p:nvSpPr>
        <p:spPr>
          <a:xfrm>
            <a:off x="874297" y="5703748"/>
            <a:ext cx="4138456" cy="565904"/>
          </a:xfrm>
          <a:prstGeom prst="roundRect">
            <a:avLst/>
          </a:prstGeom>
          <a:gradFill>
            <a:gsLst>
              <a:gs pos="0">
                <a:schemeClr val="tx1"/>
              </a:gs>
              <a:gs pos="100000">
                <a:schemeClr val="accent4">
                  <a:lumMod val="60000"/>
                  <a:lumOff val="40000"/>
                </a:schemeClr>
              </a:gs>
            </a:gsLst>
            <a:lin ang="5400000" scaled="0"/>
          </a:gradFill>
          <a:ln w="254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b="1">
                <a:solidFill>
                  <a:schemeClr val="bg1"/>
                </a:solidFill>
                <a:latin typeface="Arial"/>
                <a:ea typeface="微軟正黑體"/>
                <a:cs typeface="Arial"/>
              </a:rPr>
              <a:t>常態的防火牆部屬方式</a:t>
            </a:r>
            <a:endParaRPr lang="zh-CN" sz="2400">
              <a:solidFill>
                <a:schemeClr val="bg1"/>
              </a:solidFill>
              <a:ea typeface="微軟正黑體"/>
              <a:cs typeface="+mn-lt"/>
            </a:endParaRPr>
          </a:p>
        </p:txBody>
      </p:sp>
    </p:spTree>
    <p:extLst>
      <p:ext uri="{BB962C8B-B14F-4D97-AF65-F5344CB8AC3E}">
        <p14:creationId xmlns:p14="http://schemas.microsoft.com/office/powerpoint/2010/main" val="333315127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F9276749-4B16-43DD-84BF-9B5D605C7A4B}"/>
              </a:ext>
            </a:extLst>
          </p:cNvPr>
          <p:cNvSpPr/>
          <p:nvPr/>
        </p:nvSpPr>
        <p:spPr>
          <a:xfrm>
            <a:off x="5794382" y="5120037"/>
            <a:ext cx="5463161" cy="152567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53940142-2FB3-4C55-81C7-4998F4A96A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623" y="1119516"/>
            <a:ext cx="10999520" cy="6187230"/>
          </a:xfrm>
          <a:prstGeom prst="rect">
            <a:avLst/>
          </a:prstGeom>
        </p:spPr>
      </p:pic>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xfrm>
            <a:off x="440422" y="164162"/>
            <a:ext cx="11316749" cy="1379411"/>
          </a:xfrm>
          <a:prstGeom prst="rect">
            <a:avLst/>
          </a:prstGeom>
        </p:spPr>
        <p:txBody>
          <a:bodyPr>
            <a:normAutofit/>
          </a:bodyPr>
          <a:lstStyle/>
          <a:p>
            <a:r>
              <a:rPr lang="en-US" altLang="zh-TW" err="1"/>
              <a:t>QuFirewall</a:t>
            </a:r>
            <a:r>
              <a:rPr lang="zh-TW" altLang="en-US"/>
              <a:t> 為您的 </a:t>
            </a:r>
            <a:r>
              <a:rPr lang="en-US" altLang="zh-TW"/>
              <a:t>NAS</a:t>
            </a:r>
            <a:r>
              <a:rPr lang="zh-TW" altLang="en-US"/>
              <a:t> 安全把關的</a:t>
            </a:r>
            <a:br>
              <a:rPr lang="en-US" altLang="zh-TW"/>
            </a:br>
            <a:r>
              <a:rPr lang="zh-TW" altLang="en-US"/>
              <a:t>最新防護套件</a:t>
            </a:r>
            <a:r>
              <a:rPr lang="en-US" altLang="zh-TW"/>
              <a:t> </a:t>
            </a:r>
            <a:endParaRPr lang="zh-TW" altLang="en-US"/>
          </a:p>
        </p:txBody>
      </p:sp>
      <p:sp>
        <p:nvSpPr>
          <p:cNvPr id="9" name="文字方塊 8">
            <a:extLst>
              <a:ext uri="{FF2B5EF4-FFF2-40B4-BE49-F238E27FC236}">
                <a16:creationId xmlns:a16="http://schemas.microsoft.com/office/drawing/2014/main" id="{4DF1C33F-FFD5-4DA1-9F33-0057EF66E970}"/>
              </a:ext>
            </a:extLst>
          </p:cNvPr>
          <p:cNvSpPr txBox="1"/>
          <p:nvPr/>
        </p:nvSpPr>
        <p:spPr>
          <a:xfrm>
            <a:off x="5878606" y="6113089"/>
            <a:ext cx="1492716" cy="400110"/>
          </a:xfrm>
          <a:prstGeom prst="rect">
            <a:avLst/>
          </a:prstGeom>
          <a:noFill/>
        </p:spPr>
        <p:txBody>
          <a:bodyPr wrap="none" rtlCol="0">
            <a:spAutoFit/>
          </a:bodyPr>
          <a:lstStyle/>
          <a:p>
            <a:pPr algn="ctr"/>
            <a:r>
              <a:rPr lang="en-US" altLang="zh-TW" sz="2000" b="1" err="1">
                <a:solidFill>
                  <a:srgbClr val="C00000"/>
                </a:solidFill>
                <a:latin typeface="Arial" panose="020B0604020202020204" pitchFamily="34" charset="0"/>
                <a:ea typeface="微軟正黑體" panose="020B0604030504040204" pitchFamily="34" charset="-120"/>
                <a:cs typeface="Arial" panose="020B0604020202020204" pitchFamily="34" charset="0"/>
              </a:rPr>
              <a:t>QuFirewall</a:t>
            </a:r>
            <a:endParaRPr lang="zh-TW" altLang="en-US" sz="2000" b="1">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735F1918-748E-4204-A87B-1024E2248F0A}"/>
              </a:ext>
            </a:extLst>
          </p:cNvPr>
          <p:cNvSpPr txBox="1"/>
          <p:nvPr/>
        </p:nvSpPr>
        <p:spPr>
          <a:xfrm>
            <a:off x="8020915" y="2070806"/>
            <a:ext cx="846360" cy="338554"/>
          </a:xfrm>
          <a:prstGeom prst="rect">
            <a:avLst/>
          </a:prstGeom>
          <a:noFill/>
        </p:spPr>
        <p:txBody>
          <a:bodyPr wrap="square" rtlCol="0">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User</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1</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A687D382-DD8E-4DCC-8A5A-3FCD3AAF1365}"/>
              </a:ext>
            </a:extLst>
          </p:cNvPr>
          <p:cNvSpPr txBox="1"/>
          <p:nvPr/>
        </p:nvSpPr>
        <p:spPr>
          <a:xfrm>
            <a:off x="8020915" y="3695244"/>
            <a:ext cx="846360" cy="338554"/>
          </a:xfrm>
          <a:prstGeom prst="rect">
            <a:avLst/>
          </a:prstGeom>
          <a:noFill/>
        </p:spPr>
        <p:txBody>
          <a:bodyPr wrap="square" rtlCol="0">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User</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2</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E94A56E5-19BB-4AB6-B4C1-6F9A09680C8D}"/>
              </a:ext>
            </a:extLst>
          </p:cNvPr>
          <p:cNvSpPr txBox="1"/>
          <p:nvPr/>
        </p:nvSpPr>
        <p:spPr>
          <a:xfrm>
            <a:off x="8268104" y="5399930"/>
            <a:ext cx="1183246" cy="338554"/>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rPr>
              <a:t>NAS</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14F33EDC-BB60-47C7-8374-267265D50F8B}"/>
              </a:ext>
            </a:extLst>
          </p:cNvPr>
          <p:cNvSpPr txBox="1"/>
          <p:nvPr/>
        </p:nvSpPr>
        <p:spPr>
          <a:xfrm>
            <a:off x="874297" y="5023082"/>
            <a:ext cx="1042529" cy="338554"/>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rPr>
              <a:t>Internet</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45D2F7C4-E990-48C3-8A9F-FC27873EC36B}"/>
              </a:ext>
            </a:extLst>
          </p:cNvPr>
          <p:cNvSpPr txBox="1"/>
          <p:nvPr/>
        </p:nvSpPr>
        <p:spPr>
          <a:xfrm>
            <a:off x="3593548" y="5023082"/>
            <a:ext cx="1042529" cy="338554"/>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rPr>
              <a:t>Firewall</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圓角 4">
            <a:extLst>
              <a:ext uri="{FF2B5EF4-FFF2-40B4-BE49-F238E27FC236}">
                <a16:creationId xmlns:a16="http://schemas.microsoft.com/office/drawing/2014/main" id="{9A9457FE-73C9-9E40-937A-AA08D271C7B2}"/>
              </a:ext>
            </a:extLst>
          </p:cNvPr>
          <p:cNvSpPr/>
          <p:nvPr/>
        </p:nvSpPr>
        <p:spPr>
          <a:xfrm>
            <a:off x="874297" y="2070806"/>
            <a:ext cx="4138456" cy="832050"/>
          </a:xfrm>
          <a:prstGeom prst="roundRect">
            <a:avLst/>
          </a:prstGeom>
          <a:gradFill>
            <a:gsLst>
              <a:gs pos="0">
                <a:schemeClr val="bg1"/>
              </a:gs>
              <a:gs pos="100000">
                <a:schemeClr val="accent4">
                  <a:lumMod val="60000"/>
                  <a:lumOff val="40000"/>
                </a:schemeClr>
              </a:gs>
            </a:gsLst>
            <a:lin ang="5400000" scaled="0"/>
          </a:gradFill>
          <a:ln w="254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b="1">
                <a:solidFill>
                  <a:schemeClr val="tx1"/>
                </a:solidFill>
                <a:latin typeface="Arial" panose="020B0604020202020204" pitchFamily="34" charset="0"/>
                <a:ea typeface="Microsoft JhengHei"/>
                <a:cs typeface="Arial" panose="020B0604020202020204" pitchFamily="34" charset="0"/>
              </a:rPr>
              <a:t>預防區網內其他裝置中毒後對 </a:t>
            </a:r>
            <a:r>
              <a:rPr lang="en-US" altLang="zh-CN" sz="2400" b="1">
                <a:solidFill>
                  <a:schemeClr val="tx1"/>
                </a:solidFill>
                <a:latin typeface="Arial" panose="020B0604020202020204" pitchFamily="34" charset="0"/>
                <a:ea typeface="+mn-lt"/>
                <a:cs typeface="Arial" panose="020B0604020202020204" pitchFamily="34" charset="0"/>
              </a:rPr>
              <a:t>NAS</a:t>
            </a:r>
            <a:r>
              <a:rPr lang="zh-TW" altLang="en-US" sz="2400" b="1">
                <a:solidFill>
                  <a:schemeClr val="tx1"/>
                </a:solidFill>
                <a:latin typeface="Arial" panose="020B0604020202020204" pitchFamily="34" charset="0"/>
                <a:ea typeface="Microsoft JhengHei"/>
                <a:cs typeface="Arial" panose="020B0604020202020204" pitchFamily="34" charset="0"/>
              </a:rPr>
              <a:t> 的攻擊</a:t>
            </a:r>
            <a:endParaRPr lang="zh-TW" sz="2400">
              <a:solidFill>
                <a:schemeClr val="tx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425713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矩形: 圓角 66">
            <a:extLst>
              <a:ext uri="{FF2B5EF4-FFF2-40B4-BE49-F238E27FC236}">
                <a16:creationId xmlns:a16="http://schemas.microsoft.com/office/drawing/2014/main" id="{9A8B88D8-7814-46EF-88F0-EDF4E21E238C}"/>
              </a:ext>
            </a:extLst>
          </p:cNvPr>
          <p:cNvSpPr/>
          <p:nvPr/>
        </p:nvSpPr>
        <p:spPr>
          <a:xfrm>
            <a:off x="0" y="4485706"/>
            <a:ext cx="12192000" cy="2372294"/>
          </a:xfrm>
          <a:prstGeom prst="roundRect">
            <a:avLst>
              <a:gd name="adj" fmla="val 0"/>
            </a:avLst>
          </a:prstGeom>
          <a:solidFill>
            <a:schemeClr val="accent4">
              <a:lumMod val="40000"/>
              <a:lumOff val="6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圓角 65">
            <a:extLst>
              <a:ext uri="{FF2B5EF4-FFF2-40B4-BE49-F238E27FC236}">
                <a16:creationId xmlns:a16="http://schemas.microsoft.com/office/drawing/2014/main" id="{E897E23F-B51F-41AF-AC5E-55584AC8737A}"/>
              </a:ext>
            </a:extLst>
          </p:cNvPr>
          <p:cNvSpPr/>
          <p:nvPr/>
        </p:nvSpPr>
        <p:spPr>
          <a:xfrm>
            <a:off x="0" y="1939448"/>
            <a:ext cx="12192000" cy="2174457"/>
          </a:xfrm>
          <a:prstGeom prst="roundRect">
            <a:avLst>
              <a:gd name="adj" fmla="val 0"/>
            </a:avLst>
          </a:prstGeom>
          <a:solidFill>
            <a:schemeClr val="tx1">
              <a:lumMod val="85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圖形 44">
            <a:extLst>
              <a:ext uri="{FF2B5EF4-FFF2-40B4-BE49-F238E27FC236}">
                <a16:creationId xmlns:a16="http://schemas.microsoft.com/office/drawing/2014/main" id="{435A0651-E54B-4213-B158-FF03DCC29AD8}"/>
              </a:ext>
            </a:extLst>
          </p:cNvPr>
          <p:cNvSpPr/>
          <p:nvPr/>
        </p:nvSpPr>
        <p:spPr>
          <a:xfrm>
            <a:off x="796357" y="2706437"/>
            <a:ext cx="886038" cy="800100"/>
          </a:xfrm>
          <a:custGeom>
            <a:avLst/>
            <a:gdLst>
              <a:gd name="connsiteX0" fmla="*/ 873686 w 886038"/>
              <a:gd name="connsiteY0" fmla="*/ 98260 h 800100"/>
              <a:gd name="connsiteX1" fmla="*/ 700940 w 886038"/>
              <a:gd name="connsiteY1" fmla="*/ 90526 h 800100"/>
              <a:gd name="connsiteX2" fmla="*/ 447842 w 886038"/>
              <a:gd name="connsiteY2" fmla="*/ 0 h 800100"/>
              <a:gd name="connsiteX3" fmla="*/ 47792 w 886038"/>
              <a:gd name="connsiteY3" fmla="*/ 400050 h 800100"/>
              <a:gd name="connsiteX4" fmla="*/ 74614 w 886038"/>
              <a:gd name="connsiteY4" fmla="*/ 542963 h 800100"/>
              <a:gd name="connsiteX5" fmla="*/ 12054 w 886038"/>
              <a:gd name="connsiteY5" fmla="*/ 736663 h 800100"/>
              <a:gd name="connsiteX6" fmla="*/ 82539 w 886038"/>
              <a:gd name="connsiteY6" fmla="*/ 764858 h 800100"/>
              <a:gd name="connsiteX7" fmla="*/ 103951 w 886038"/>
              <a:gd name="connsiteY7" fmla="*/ 763676 h 800100"/>
              <a:gd name="connsiteX8" fmla="*/ 120868 w 886038"/>
              <a:gd name="connsiteY8" fmla="*/ 742721 h 800100"/>
              <a:gd name="connsiteX9" fmla="*/ 99913 w 886038"/>
              <a:gd name="connsiteY9" fmla="*/ 725805 h 800100"/>
              <a:gd name="connsiteX10" fmla="*/ 42648 w 886038"/>
              <a:gd name="connsiteY10" fmla="*/ 713918 h 800100"/>
              <a:gd name="connsiteX11" fmla="*/ 92255 w 886038"/>
              <a:gd name="connsiteY11" fmla="*/ 582511 h 800100"/>
              <a:gd name="connsiteX12" fmla="*/ 447842 w 886038"/>
              <a:gd name="connsiteY12" fmla="*/ 800100 h 800100"/>
              <a:gd name="connsiteX13" fmla="*/ 847892 w 886038"/>
              <a:gd name="connsiteY13" fmla="*/ 400050 h 800100"/>
              <a:gd name="connsiteX14" fmla="*/ 733325 w 886038"/>
              <a:gd name="connsiteY14" fmla="*/ 120320 h 800100"/>
              <a:gd name="connsiteX15" fmla="*/ 843053 w 886038"/>
              <a:gd name="connsiteY15" fmla="*/ 120929 h 800100"/>
              <a:gd name="connsiteX16" fmla="*/ 840729 w 886038"/>
              <a:gd name="connsiteY16" fmla="*/ 171641 h 800100"/>
              <a:gd name="connsiteX17" fmla="*/ 851854 w 886038"/>
              <a:gd name="connsiteY17" fmla="*/ 196177 h 800100"/>
              <a:gd name="connsiteX18" fmla="*/ 876391 w 886038"/>
              <a:gd name="connsiteY18" fmla="*/ 185014 h 800100"/>
              <a:gd name="connsiteX19" fmla="*/ 873686 w 886038"/>
              <a:gd name="connsiteY19" fmla="*/ 98260 h 800100"/>
              <a:gd name="connsiteX20" fmla="*/ 741136 w 886038"/>
              <a:gd name="connsiteY20" fmla="*/ 188824 h 800100"/>
              <a:gd name="connsiteX21" fmla="*/ 808801 w 886038"/>
              <a:gd name="connsiteY21" fmla="*/ 380924 h 800100"/>
              <a:gd name="connsiteX22" fmla="*/ 656249 w 886038"/>
              <a:gd name="connsiteY22" fmla="*/ 380924 h 800100"/>
              <a:gd name="connsiteX23" fmla="*/ 611443 w 886038"/>
              <a:gd name="connsiteY23" fmla="*/ 190424 h 800100"/>
              <a:gd name="connsiteX24" fmla="*/ 733554 w 886038"/>
              <a:gd name="connsiteY24" fmla="*/ 190424 h 800100"/>
              <a:gd name="connsiteX25" fmla="*/ 741136 w 886038"/>
              <a:gd name="connsiteY25" fmla="*/ 188824 h 800100"/>
              <a:gd name="connsiteX26" fmla="*/ 741212 w 886038"/>
              <a:gd name="connsiteY26" fmla="*/ 611162 h 800100"/>
              <a:gd name="connsiteX27" fmla="*/ 733592 w 886038"/>
              <a:gd name="connsiteY27" fmla="*/ 609524 h 800100"/>
              <a:gd name="connsiteX28" fmla="*/ 611710 w 886038"/>
              <a:gd name="connsiteY28" fmla="*/ 609524 h 800100"/>
              <a:gd name="connsiteX29" fmla="*/ 656287 w 886038"/>
              <a:gd name="connsiteY29" fmla="*/ 419024 h 800100"/>
              <a:gd name="connsiteX30" fmla="*/ 808839 w 886038"/>
              <a:gd name="connsiteY30" fmla="*/ 419024 h 800100"/>
              <a:gd name="connsiteX31" fmla="*/ 741212 w 886038"/>
              <a:gd name="connsiteY31" fmla="*/ 611162 h 800100"/>
              <a:gd name="connsiteX32" fmla="*/ 447842 w 886038"/>
              <a:gd name="connsiteY32" fmla="*/ 754990 h 800100"/>
              <a:gd name="connsiteX33" fmla="*/ 347296 w 886038"/>
              <a:gd name="connsiteY33" fmla="*/ 647624 h 800100"/>
              <a:gd name="connsiteX34" fmla="*/ 548312 w 886038"/>
              <a:gd name="connsiteY34" fmla="*/ 647624 h 800100"/>
              <a:gd name="connsiteX35" fmla="*/ 447842 w 886038"/>
              <a:gd name="connsiteY35" fmla="*/ 754990 h 800100"/>
              <a:gd name="connsiteX36" fmla="*/ 325236 w 886038"/>
              <a:gd name="connsiteY36" fmla="*/ 609524 h 800100"/>
              <a:gd name="connsiteX37" fmla="*/ 277421 w 886038"/>
              <a:gd name="connsiteY37" fmla="*/ 419024 h 800100"/>
              <a:gd name="connsiteX38" fmla="*/ 618187 w 886038"/>
              <a:gd name="connsiteY38" fmla="*/ 419024 h 800100"/>
              <a:gd name="connsiteX39" fmla="*/ 570371 w 886038"/>
              <a:gd name="connsiteY39" fmla="*/ 609524 h 800100"/>
              <a:gd name="connsiteX40" fmla="*/ 325236 w 886038"/>
              <a:gd name="connsiteY40" fmla="*/ 609524 h 800100"/>
              <a:gd name="connsiteX41" fmla="*/ 154510 w 886038"/>
              <a:gd name="connsiteY41" fmla="*/ 188824 h 800100"/>
              <a:gd name="connsiteX42" fmla="*/ 162092 w 886038"/>
              <a:gd name="connsiteY42" fmla="*/ 190424 h 800100"/>
              <a:gd name="connsiteX43" fmla="*/ 284164 w 886038"/>
              <a:gd name="connsiteY43" fmla="*/ 190424 h 800100"/>
              <a:gd name="connsiteX44" fmla="*/ 239778 w 886038"/>
              <a:gd name="connsiteY44" fmla="*/ 373875 h 800100"/>
              <a:gd name="connsiteX45" fmla="*/ 231586 w 886038"/>
              <a:gd name="connsiteY45" fmla="*/ 380924 h 800100"/>
              <a:gd name="connsiteX46" fmla="*/ 86844 w 886038"/>
              <a:gd name="connsiteY46" fmla="*/ 380924 h 800100"/>
              <a:gd name="connsiteX47" fmla="*/ 154510 w 886038"/>
              <a:gd name="connsiteY47" fmla="*/ 188824 h 800100"/>
              <a:gd name="connsiteX48" fmla="*/ 447842 w 886038"/>
              <a:gd name="connsiteY48" fmla="*/ 45453 h 800100"/>
              <a:gd name="connsiteX49" fmla="*/ 548083 w 886038"/>
              <a:gd name="connsiteY49" fmla="*/ 152324 h 800100"/>
              <a:gd name="connsiteX50" fmla="*/ 347563 w 886038"/>
              <a:gd name="connsiteY50" fmla="*/ 152324 h 800100"/>
              <a:gd name="connsiteX51" fmla="*/ 447842 w 886038"/>
              <a:gd name="connsiteY51" fmla="*/ 45453 h 800100"/>
              <a:gd name="connsiteX52" fmla="*/ 570143 w 886038"/>
              <a:gd name="connsiteY52" fmla="*/ 190424 h 800100"/>
              <a:gd name="connsiteX53" fmla="*/ 618187 w 886038"/>
              <a:gd name="connsiteY53" fmla="*/ 380924 h 800100"/>
              <a:gd name="connsiteX54" fmla="*/ 290108 w 886038"/>
              <a:gd name="connsiteY54" fmla="*/ 380924 h 800100"/>
              <a:gd name="connsiteX55" fmla="*/ 369623 w 886038"/>
              <a:gd name="connsiteY55" fmla="*/ 318554 h 800100"/>
              <a:gd name="connsiteX56" fmla="*/ 569495 w 886038"/>
              <a:gd name="connsiteY56" fmla="*/ 190424 h 800100"/>
              <a:gd name="connsiteX57" fmla="*/ 570143 w 886038"/>
              <a:gd name="connsiteY57" fmla="*/ 190424 h 800100"/>
              <a:gd name="connsiteX58" fmla="*/ 493181 w 886038"/>
              <a:gd name="connsiteY58" fmla="*/ 190424 h 800100"/>
              <a:gd name="connsiteX59" fmla="*/ 346877 w 886038"/>
              <a:gd name="connsiteY59" fmla="*/ 287922 h 800100"/>
              <a:gd name="connsiteX60" fmla="*/ 280430 w 886038"/>
              <a:gd name="connsiteY60" fmla="*/ 339738 h 800100"/>
              <a:gd name="connsiteX61" fmla="*/ 325503 w 886038"/>
              <a:gd name="connsiteY61" fmla="*/ 190424 h 800100"/>
              <a:gd name="connsiteX62" fmla="*/ 493181 w 886038"/>
              <a:gd name="connsiteY62" fmla="*/ 190424 h 800100"/>
              <a:gd name="connsiteX63" fmla="*/ 505944 w 886038"/>
              <a:gd name="connsiteY63" fmla="*/ 43205 h 800100"/>
              <a:gd name="connsiteX64" fmla="*/ 658573 w 886038"/>
              <a:gd name="connsiteY64" fmla="*/ 106337 h 800100"/>
              <a:gd name="connsiteX65" fmla="*/ 584735 w 886038"/>
              <a:gd name="connsiteY65" fmla="*/ 139903 h 800100"/>
              <a:gd name="connsiteX66" fmla="*/ 505944 w 886038"/>
              <a:gd name="connsiteY66" fmla="*/ 43205 h 800100"/>
              <a:gd name="connsiteX67" fmla="*/ 389701 w 886038"/>
              <a:gd name="connsiteY67" fmla="*/ 43205 h 800100"/>
              <a:gd name="connsiteX68" fmla="*/ 303710 w 886038"/>
              <a:gd name="connsiteY68" fmla="*/ 152324 h 800100"/>
              <a:gd name="connsiteX69" fmla="*/ 184685 w 886038"/>
              <a:gd name="connsiteY69" fmla="*/ 152324 h 800100"/>
              <a:gd name="connsiteX70" fmla="*/ 389701 w 886038"/>
              <a:gd name="connsiteY70" fmla="*/ 43205 h 800100"/>
              <a:gd name="connsiteX71" fmla="*/ 86844 w 886038"/>
              <a:gd name="connsiteY71" fmla="*/ 419024 h 800100"/>
              <a:gd name="connsiteX72" fmla="*/ 189791 w 886038"/>
              <a:gd name="connsiteY72" fmla="*/ 419024 h 800100"/>
              <a:gd name="connsiteX73" fmla="*/ 102656 w 886038"/>
              <a:gd name="connsiteY73" fmla="*/ 508902 h 800100"/>
              <a:gd name="connsiteX74" fmla="*/ 86844 w 886038"/>
              <a:gd name="connsiteY74" fmla="*/ 419024 h 800100"/>
              <a:gd name="connsiteX75" fmla="*/ 239663 w 886038"/>
              <a:gd name="connsiteY75" fmla="*/ 424396 h 800100"/>
              <a:gd name="connsiteX76" fmla="*/ 283936 w 886038"/>
              <a:gd name="connsiteY76" fmla="*/ 609524 h 800100"/>
              <a:gd name="connsiteX77" fmla="*/ 162092 w 886038"/>
              <a:gd name="connsiteY77" fmla="*/ 609524 h 800100"/>
              <a:gd name="connsiteX78" fmla="*/ 154434 w 886038"/>
              <a:gd name="connsiteY78" fmla="*/ 611162 h 800100"/>
              <a:gd name="connsiteX79" fmla="*/ 118353 w 886038"/>
              <a:gd name="connsiteY79" fmla="*/ 549021 h 800100"/>
              <a:gd name="connsiteX80" fmla="*/ 239663 w 886038"/>
              <a:gd name="connsiteY80" fmla="*/ 424396 h 800100"/>
              <a:gd name="connsiteX81" fmla="*/ 184533 w 886038"/>
              <a:gd name="connsiteY81" fmla="*/ 647624 h 800100"/>
              <a:gd name="connsiteX82" fmla="*/ 303443 w 886038"/>
              <a:gd name="connsiteY82" fmla="*/ 647624 h 800100"/>
              <a:gd name="connsiteX83" fmla="*/ 389282 w 886038"/>
              <a:gd name="connsiteY83" fmla="*/ 756818 h 800100"/>
              <a:gd name="connsiteX84" fmla="*/ 184533 w 886038"/>
              <a:gd name="connsiteY84" fmla="*/ 647624 h 800100"/>
              <a:gd name="connsiteX85" fmla="*/ 506363 w 886038"/>
              <a:gd name="connsiteY85" fmla="*/ 756818 h 800100"/>
              <a:gd name="connsiteX86" fmla="*/ 592203 w 886038"/>
              <a:gd name="connsiteY86" fmla="*/ 647624 h 800100"/>
              <a:gd name="connsiteX87" fmla="*/ 711151 w 886038"/>
              <a:gd name="connsiteY87" fmla="*/ 647624 h 800100"/>
              <a:gd name="connsiteX88" fmla="*/ 506363 w 886038"/>
              <a:gd name="connsiteY88" fmla="*/ 756818 h 800100"/>
              <a:gd name="connsiteX89" fmla="*/ 710999 w 886038"/>
              <a:gd name="connsiteY89" fmla="*/ 152324 h 800100"/>
              <a:gd name="connsiteX90" fmla="*/ 646876 w 886038"/>
              <a:gd name="connsiteY90" fmla="*/ 152324 h 800100"/>
              <a:gd name="connsiteX91" fmla="*/ 692177 w 886038"/>
              <a:gd name="connsiteY91" fmla="*/ 133807 h 800100"/>
              <a:gd name="connsiteX92" fmla="*/ 710999 w 886038"/>
              <a:gd name="connsiteY92" fmla="*/ 152324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86038" h="800100">
                <a:moveTo>
                  <a:pt x="873686" y="98260"/>
                </a:moveTo>
                <a:cubicBezTo>
                  <a:pt x="846406" y="61455"/>
                  <a:pt x="782131" y="63551"/>
                  <a:pt x="700940" y="90526"/>
                </a:cubicBezTo>
                <a:cubicBezTo>
                  <a:pt x="631941" y="34023"/>
                  <a:pt x="543816" y="0"/>
                  <a:pt x="447842" y="0"/>
                </a:cubicBezTo>
                <a:cubicBezTo>
                  <a:pt x="227243" y="0"/>
                  <a:pt x="47792" y="179451"/>
                  <a:pt x="47792" y="400050"/>
                </a:cubicBezTo>
                <a:cubicBezTo>
                  <a:pt x="47792" y="450418"/>
                  <a:pt x="57545" y="498500"/>
                  <a:pt x="74614" y="542963"/>
                </a:cubicBezTo>
                <a:cubicBezTo>
                  <a:pt x="11559" y="623545"/>
                  <a:pt x="-18540" y="695287"/>
                  <a:pt x="12054" y="736663"/>
                </a:cubicBezTo>
                <a:cubicBezTo>
                  <a:pt x="25999" y="755409"/>
                  <a:pt x="49659" y="764858"/>
                  <a:pt x="82539" y="764858"/>
                </a:cubicBezTo>
                <a:cubicBezTo>
                  <a:pt x="89283" y="764858"/>
                  <a:pt x="96407" y="764477"/>
                  <a:pt x="103951" y="763676"/>
                </a:cubicBezTo>
                <a:cubicBezTo>
                  <a:pt x="114391" y="762572"/>
                  <a:pt x="122011" y="753199"/>
                  <a:pt x="120868" y="742721"/>
                </a:cubicBezTo>
                <a:cubicBezTo>
                  <a:pt x="119725" y="732244"/>
                  <a:pt x="110619" y="724700"/>
                  <a:pt x="99913" y="725805"/>
                </a:cubicBezTo>
                <a:cubicBezTo>
                  <a:pt x="70957" y="728739"/>
                  <a:pt x="50611" y="724662"/>
                  <a:pt x="42648" y="713918"/>
                </a:cubicBezTo>
                <a:cubicBezTo>
                  <a:pt x="28323" y="694563"/>
                  <a:pt x="45163" y="646633"/>
                  <a:pt x="92255" y="582511"/>
                </a:cubicBezTo>
                <a:cubicBezTo>
                  <a:pt x="158701" y="711518"/>
                  <a:pt x="293003" y="800100"/>
                  <a:pt x="447842" y="800100"/>
                </a:cubicBezTo>
                <a:cubicBezTo>
                  <a:pt x="668441" y="800100"/>
                  <a:pt x="847892" y="620649"/>
                  <a:pt x="847892" y="400050"/>
                </a:cubicBezTo>
                <a:cubicBezTo>
                  <a:pt x="847892" y="291236"/>
                  <a:pt x="804077" y="192519"/>
                  <a:pt x="733325" y="120320"/>
                </a:cubicBezTo>
                <a:cubicBezTo>
                  <a:pt x="791504" y="103632"/>
                  <a:pt x="830747" y="104318"/>
                  <a:pt x="843053" y="120929"/>
                </a:cubicBezTo>
                <a:cubicBezTo>
                  <a:pt x="852197" y="133312"/>
                  <a:pt x="846863" y="155334"/>
                  <a:pt x="840729" y="171641"/>
                </a:cubicBezTo>
                <a:cubicBezTo>
                  <a:pt x="836995" y="181470"/>
                  <a:pt x="842024" y="192443"/>
                  <a:pt x="851854" y="196177"/>
                </a:cubicBezTo>
                <a:cubicBezTo>
                  <a:pt x="861798" y="199796"/>
                  <a:pt x="872695" y="194920"/>
                  <a:pt x="876391" y="185014"/>
                </a:cubicBezTo>
                <a:cubicBezTo>
                  <a:pt x="890107" y="148438"/>
                  <a:pt x="889192" y="119291"/>
                  <a:pt x="873686" y="98260"/>
                </a:cubicBezTo>
                <a:close/>
                <a:moveTo>
                  <a:pt x="741136" y="188824"/>
                </a:moveTo>
                <a:cubicBezTo>
                  <a:pt x="780607" y="243497"/>
                  <a:pt x="805067" y="309448"/>
                  <a:pt x="808801" y="380924"/>
                </a:cubicBezTo>
                <a:lnTo>
                  <a:pt x="656249" y="380924"/>
                </a:lnTo>
                <a:cubicBezTo>
                  <a:pt x="653696" y="313639"/>
                  <a:pt x="638113" y="248869"/>
                  <a:pt x="611443" y="190424"/>
                </a:cubicBezTo>
                <a:lnTo>
                  <a:pt x="733554" y="190424"/>
                </a:lnTo>
                <a:cubicBezTo>
                  <a:pt x="736259" y="190424"/>
                  <a:pt x="738850" y="189814"/>
                  <a:pt x="741136" y="188824"/>
                </a:cubicBezTo>
                <a:close/>
                <a:moveTo>
                  <a:pt x="741212" y="611162"/>
                </a:moveTo>
                <a:cubicBezTo>
                  <a:pt x="738850" y="610172"/>
                  <a:pt x="736297" y="609524"/>
                  <a:pt x="733592" y="609524"/>
                </a:cubicBezTo>
                <a:lnTo>
                  <a:pt x="611710" y="609524"/>
                </a:lnTo>
                <a:cubicBezTo>
                  <a:pt x="638266" y="551040"/>
                  <a:pt x="653811" y="486308"/>
                  <a:pt x="656287" y="419024"/>
                </a:cubicBezTo>
                <a:lnTo>
                  <a:pt x="808839" y="419024"/>
                </a:lnTo>
                <a:cubicBezTo>
                  <a:pt x="805106" y="490538"/>
                  <a:pt x="780684" y="556489"/>
                  <a:pt x="741212" y="611162"/>
                </a:cubicBezTo>
                <a:close/>
                <a:moveTo>
                  <a:pt x="447842" y="754990"/>
                </a:moveTo>
                <a:cubicBezTo>
                  <a:pt x="408218" y="726415"/>
                  <a:pt x="374233" y="689991"/>
                  <a:pt x="347296" y="647624"/>
                </a:cubicBezTo>
                <a:lnTo>
                  <a:pt x="548312" y="647624"/>
                </a:lnTo>
                <a:cubicBezTo>
                  <a:pt x="521413" y="689991"/>
                  <a:pt x="487428" y="726415"/>
                  <a:pt x="447842" y="754990"/>
                </a:cubicBezTo>
                <a:close/>
                <a:moveTo>
                  <a:pt x="325236" y="609524"/>
                </a:moveTo>
                <a:cubicBezTo>
                  <a:pt x="296432" y="552107"/>
                  <a:pt x="280126" y="486766"/>
                  <a:pt x="277421" y="419024"/>
                </a:cubicBezTo>
                <a:lnTo>
                  <a:pt x="618187" y="419024"/>
                </a:lnTo>
                <a:cubicBezTo>
                  <a:pt x="615482" y="486766"/>
                  <a:pt x="599175" y="552107"/>
                  <a:pt x="570371" y="609524"/>
                </a:cubicBezTo>
                <a:lnTo>
                  <a:pt x="325236" y="609524"/>
                </a:lnTo>
                <a:close/>
                <a:moveTo>
                  <a:pt x="154510" y="188824"/>
                </a:moveTo>
                <a:cubicBezTo>
                  <a:pt x="156834" y="189814"/>
                  <a:pt x="159387" y="190424"/>
                  <a:pt x="162092" y="190424"/>
                </a:cubicBezTo>
                <a:lnTo>
                  <a:pt x="284164" y="190424"/>
                </a:lnTo>
                <a:cubicBezTo>
                  <a:pt x="258409" y="246812"/>
                  <a:pt x="243131" y="309143"/>
                  <a:pt x="239778" y="373875"/>
                </a:cubicBezTo>
                <a:cubicBezTo>
                  <a:pt x="237073" y="376238"/>
                  <a:pt x="234291" y="378524"/>
                  <a:pt x="231586" y="380924"/>
                </a:cubicBezTo>
                <a:lnTo>
                  <a:pt x="86844" y="380924"/>
                </a:lnTo>
                <a:cubicBezTo>
                  <a:pt x="90616" y="309448"/>
                  <a:pt x="115076" y="243497"/>
                  <a:pt x="154510" y="188824"/>
                </a:cubicBezTo>
                <a:close/>
                <a:moveTo>
                  <a:pt x="447842" y="45453"/>
                </a:moveTo>
                <a:cubicBezTo>
                  <a:pt x="487275" y="73914"/>
                  <a:pt x="521184" y="110147"/>
                  <a:pt x="548083" y="152324"/>
                </a:cubicBezTo>
                <a:lnTo>
                  <a:pt x="347563" y="152324"/>
                </a:lnTo>
                <a:cubicBezTo>
                  <a:pt x="374461" y="110185"/>
                  <a:pt x="408370" y="73914"/>
                  <a:pt x="447842" y="45453"/>
                </a:cubicBezTo>
                <a:close/>
                <a:moveTo>
                  <a:pt x="570143" y="190424"/>
                </a:moveTo>
                <a:cubicBezTo>
                  <a:pt x="599023" y="247802"/>
                  <a:pt x="615406" y="313144"/>
                  <a:pt x="618187" y="380924"/>
                </a:cubicBezTo>
                <a:lnTo>
                  <a:pt x="290108" y="380924"/>
                </a:lnTo>
                <a:cubicBezTo>
                  <a:pt x="314835" y="360426"/>
                  <a:pt x="341238" y="339585"/>
                  <a:pt x="369623" y="318554"/>
                </a:cubicBezTo>
                <a:cubicBezTo>
                  <a:pt x="441708" y="265138"/>
                  <a:pt x="509107" y="222923"/>
                  <a:pt x="569495" y="190424"/>
                </a:cubicBezTo>
                <a:lnTo>
                  <a:pt x="570143" y="190424"/>
                </a:lnTo>
                <a:close/>
                <a:moveTo>
                  <a:pt x="493181" y="190424"/>
                </a:moveTo>
                <a:cubicBezTo>
                  <a:pt x="443879" y="219837"/>
                  <a:pt x="394197" y="252870"/>
                  <a:pt x="346877" y="287922"/>
                </a:cubicBezTo>
                <a:cubicBezTo>
                  <a:pt x="324360" y="304610"/>
                  <a:pt x="302186" y="322021"/>
                  <a:pt x="280430" y="339738"/>
                </a:cubicBezTo>
                <a:cubicBezTo>
                  <a:pt x="287212" y="286779"/>
                  <a:pt x="302528" y="236106"/>
                  <a:pt x="325503" y="190424"/>
                </a:cubicBezTo>
                <a:lnTo>
                  <a:pt x="493181" y="190424"/>
                </a:lnTo>
                <a:close/>
                <a:moveTo>
                  <a:pt x="505944" y="43205"/>
                </a:moveTo>
                <a:cubicBezTo>
                  <a:pt x="562256" y="52349"/>
                  <a:pt x="614110" y="74371"/>
                  <a:pt x="658573" y="106337"/>
                </a:cubicBezTo>
                <a:cubicBezTo>
                  <a:pt x="634799" y="115938"/>
                  <a:pt x="610110" y="127178"/>
                  <a:pt x="584735" y="139903"/>
                </a:cubicBezTo>
                <a:cubicBezTo>
                  <a:pt x="562713" y="103823"/>
                  <a:pt x="536501" y="71018"/>
                  <a:pt x="505944" y="43205"/>
                </a:cubicBezTo>
                <a:close/>
                <a:moveTo>
                  <a:pt x="389701" y="43205"/>
                </a:moveTo>
                <a:cubicBezTo>
                  <a:pt x="355678" y="74181"/>
                  <a:pt x="327027" y="111290"/>
                  <a:pt x="303710" y="152324"/>
                </a:cubicBezTo>
                <a:lnTo>
                  <a:pt x="184685" y="152324"/>
                </a:lnTo>
                <a:cubicBezTo>
                  <a:pt x="238063" y="95593"/>
                  <a:pt x="309425" y="56274"/>
                  <a:pt x="389701" y="43205"/>
                </a:cubicBezTo>
                <a:close/>
                <a:moveTo>
                  <a:pt x="86844" y="419024"/>
                </a:moveTo>
                <a:lnTo>
                  <a:pt x="189791" y="419024"/>
                </a:lnTo>
                <a:cubicBezTo>
                  <a:pt x="157863" y="449085"/>
                  <a:pt x="128335" y="479374"/>
                  <a:pt x="102656" y="508902"/>
                </a:cubicBezTo>
                <a:cubicBezTo>
                  <a:pt x="93626" y="480327"/>
                  <a:pt x="88445" y="450113"/>
                  <a:pt x="86844" y="419024"/>
                </a:cubicBezTo>
                <a:close/>
                <a:moveTo>
                  <a:pt x="239663" y="424396"/>
                </a:moveTo>
                <a:cubicBezTo>
                  <a:pt x="242750" y="489737"/>
                  <a:pt x="258066" y="552602"/>
                  <a:pt x="283936" y="609524"/>
                </a:cubicBezTo>
                <a:lnTo>
                  <a:pt x="162092" y="609524"/>
                </a:lnTo>
                <a:cubicBezTo>
                  <a:pt x="159349" y="609524"/>
                  <a:pt x="156758" y="610172"/>
                  <a:pt x="154434" y="611162"/>
                </a:cubicBezTo>
                <a:cubicBezTo>
                  <a:pt x="140451" y="591769"/>
                  <a:pt x="128297" y="571005"/>
                  <a:pt x="118353" y="549021"/>
                </a:cubicBezTo>
                <a:cubicBezTo>
                  <a:pt x="149671" y="511112"/>
                  <a:pt x="190057" y="468973"/>
                  <a:pt x="239663" y="424396"/>
                </a:cubicBezTo>
                <a:close/>
                <a:moveTo>
                  <a:pt x="184533" y="647624"/>
                </a:moveTo>
                <a:lnTo>
                  <a:pt x="303443" y="647624"/>
                </a:lnTo>
                <a:cubicBezTo>
                  <a:pt x="326722" y="688658"/>
                  <a:pt x="355335" y="725843"/>
                  <a:pt x="389282" y="756818"/>
                </a:cubicBezTo>
                <a:cubicBezTo>
                  <a:pt x="309120" y="743712"/>
                  <a:pt x="237873" y="704317"/>
                  <a:pt x="184533" y="647624"/>
                </a:cubicBezTo>
                <a:close/>
                <a:moveTo>
                  <a:pt x="506363" y="756818"/>
                </a:moveTo>
                <a:cubicBezTo>
                  <a:pt x="540311" y="725843"/>
                  <a:pt x="568924" y="688658"/>
                  <a:pt x="592203" y="647624"/>
                </a:cubicBezTo>
                <a:lnTo>
                  <a:pt x="711151" y="647624"/>
                </a:lnTo>
                <a:cubicBezTo>
                  <a:pt x="657811" y="704317"/>
                  <a:pt x="586564" y="743712"/>
                  <a:pt x="506363" y="756818"/>
                </a:cubicBezTo>
                <a:close/>
                <a:moveTo>
                  <a:pt x="710999" y="152324"/>
                </a:moveTo>
                <a:lnTo>
                  <a:pt x="646876" y="152324"/>
                </a:lnTo>
                <a:cubicBezTo>
                  <a:pt x="662726" y="145313"/>
                  <a:pt x="677890" y="139103"/>
                  <a:pt x="692177" y="133807"/>
                </a:cubicBezTo>
                <a:cubicBezTo>
                  <a:pt x="698692" y="139789"/>
                  <a:pt x="704979" y="145923"/>
                  <a:pt x="710999" y="152324"/>
                </a:cubicBezTo>
                <a:close/>
              </a:path>
            </a:pathLst>
          </a:custGeom>
          <a:solidFill>
            <a:srgbClr val="0070C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nSpc>
                <a:spcPct val="120000"/>
              </a:lnSpc>
              <a:spcBef>
                <a:spcPts val="101"/>
              </a:spcBef>
            </a:pPr>
            <a:endParaRPr lang="zh-TW" altLang="en-US">
              <a:ln w="0"/>
              <a:solidFill>
                <a:schemeClr val="accent1"/>
              </a:solidFill>
              <a:effectLst>
                <a:outerShdw blurRad="38100" dist="25400" dir="5400000" algn="ctr" rotWithShape="0">
                  <a:srgbClr val="6E747A">
                    <a:alpha val="43000"/>
                  </a:srgbClr>
                </a:outerShdw>
              </a:effectLst>
            </a:endParaRPr>
          </a:p>
        </p:txBody>
      </p:sp>
      <p:sp>
        <p:nvSpPr>
          <p:cNvPr id="3" name="文字方塊 2">
            <a:extLst>
              <a:ext uri="{FF2B5EF4-FFF2-40B4-BE49-F238E27FC236}">
                <a16:creationId xmlns:a16="http://schemas.microsoft.com/office/drawing/2014/main" id="{7ACD3A77-D1B4-429E-9786-BC64553F9F94}"/>
              </a:ext>
            </a:extLst>
          </p:cNvPr>
          <p:cNvSpPr txBox="1"/>
          <p:nvPr/>
        </p:nvSpPr>
        <p:spPr>
          <a:xfrm>
            <a:off x="797516" y="3578671"/>
            <a:ext cx="840294" cy="307777"/>
          </a:xfrm>
          <a:prstGeom prst="rect">
            <a:avLst/>
          </a:prstGeom>
          <a:noFill/>
        </p:spPr>
        <p:txBody>
          <a:bodyPr wrap="non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Internet</a:t>
            </a:r>
            <a:endParaRPr lang="zh-TW" altLang="en-US" sz="1400" b="1">
              <a:solidFill>
                <a:schemeClr val="bg1"/>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81011AC-E38C-48F4-9C64-53B8F2BEEC65}"/>
              </a:ext>
            </a:extLst>
          </p:cNvPr>
          <p:cNvSpPr txBox="1"/>
          <p:nvPr/>
        </p:nvSpPr>
        <p:spPr>
          <a:xfrm>
            <a:off x="3095138" y="3578671"/>
            <a:ext cx="1013418" cy="307777"/>
          </a:xfrm>
          <a:prstGeom prst="rect">
            <a:avLst/>
          </a:prstGeom>
          <a:noFill/>
        </p:spPr>
        <p:txBody>
          <a:bodyPr wrap="non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ISP/ADSL</a:t>
            </a:r>
            <a:endParaRPr lang="zh-TW" altLang="en-US" sz="1400" b="1">
              <a:solidFill>
                <a:schemeClr val="bg1"/>
              </a:solidFill>
              <a:latin typeface="Arial" panose="020B0604020202020204" pitchFamily="34" charset="0"/>
              <a:cs typeface="Arial" panose="020B0604020202020204" pitchFamily="34" charset="0"/>
            </a:endParaRPr>
          </a:p>
        </p:txBody>
      </p:sp>
      <p:pic>
        <p:nvPicPr>
          <p:cNvPr id="7" name="圖片 6" descr="一張含有 電腦, 微波爐, 監視器, 烤箱 的圖片&#10;&#10;自動產生的描述">
            <a:extLst>
              <a:ext uri="{FF2B5EF4-FFF2-40B4-BE49-F238E27FC236}">
                <a16:creationId xmlns:a16="http://schemas.microsoft.com/office/drawing/2014/main" id="{111EA0D6-AEED-4AB1-9C03-05E4F178AF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97324" y="2400753"/>
            <a:ext cx="2323986" cy="1450773"/>
          </a:xfrm>
          <a:prstGeom prst="rect">
            <a:avLst/>
          </a:prstGeom>
          <a:effectLst>
            <a:outerShdw blurRad="50800" dist="38100" dir="5400000" algn="t" rotWithShape="0">
              <a:prstClr val="black">
                <a:alpha val="40000"/>
              </a:prstClr>
            </a:outerShdw>
          </a:effectLst>
        </p:spPr>
      </p:pic>
      <p:sp>
        <p:nvSpPr>
          <p:cNvPr id="12" name="文字方塊 11">
            <a:extLst>
              <a:ext uri="{FF2B5EF4-FFF2-40B4-BE49-F238E27FC236}">
                <a16:creationId xmlns:a16="http://schemas.microsoft.com/office/drawing/2014/main" id="{7E4B6F2E-4006-4BB4-9282-B6D7312C0254}"/>
              </a:ext>
            </a:extLst>
          </p:cNvPr>
          <p:cNvSpPr txBox="1"/>
          <p:nvPr/>
        </p:nvSpPr>
        <p:spPr>
          <a:xfrm>
            <a:off x="7267428" y="3268792"/>
            <a:ext cx="774572" cy="307777"/>
          </a:xfrm>
          <a:prstGeom prst="rect">
            <a:avLst/>
          </a:prstGeom>
          <a:noFill/>
        </p:spPr>
        <p:txBody>
          <a:bodyPr wrap="none" rtlCol="0">
            <a:spAutoFit/>
          </a:bodyPr>
          <a:lstStyle/>
          <a:p>
            <a:pPr algn="ctr"/>
            <a:r>
              <a:rPr lang="en-US" altLang="zh-TW" sz="1400" b="1" err="1">
                <a:solidFill>
                  <a:schemeClr val="bg1"/>
                </a:solidFill>
                <a:latin typeface="Arial" panose="020B0604020202020204" pitchFamily="34" charset="0"/>
                <a:cs typeface="Arial" panose="020B0604020202020204" pitchFamily="34" charset="0"/>
              </a:rPr>
              <a:t>PPPoE</a:t>
            </a:r>
            <a:endParaRPr lang="zh-TW" altLang="en-US" sz="1400" b="1">
              <a:solidFill>
                <a:schemeClr val="bg1"/>
              </a:solidFill>
              <a:latin typeface="Arial" panose="020B0604020202020204" pitchFamily="34" charset="0"/>
              <a:cs typeface="Arial" panose="020B0604020202020204" pitchFamily="34" charset="0"/>
            </a:endParaRPr>
          </a:p>
        </p:txBody>
      </p:sp>
      <p:sp>
        <p:nvSpPr>
          <p:cNvPr id="27" name="矩形: 圓角 26">
            <a:extLst>
              <a:ext uri="{FF2B5EF4-FFF2-40B4-BE49-F238E27FC236}">
                <a16:creationId xmlns:a16="http://schemas.microsoft.com/office/drawing/2014/main" id="{FFF7F04F-7775-4365-9809-B5F88AA566B5}"/>
              </a:ext>
            </a:extLst>
          </p:cNvPr>
          <p:cNvSpPr/>
          <p:nvPr/>
        </p:nvSpPr>
        <p:spPr>
          <a:xfrm>
            <a:off x="796357" y="1688977"/>
            <a:ext cx="10558579" cy="544362"/>
          </a:xfrm>
          <a:prstGeom prst="roundRect">
            <a:avLst/>
          </a:prstGeom>
          <a:gradFill>
            <a:gsLst>
              <a:gs pos="0">
                <a:schemeClr val="tx1"/>
              </a:gs>
              <a:gs pos="100000">
                <a:schemeClr val="tx1">
                  <a:lumMod val="65000"/>
                </a:schemeClr>
              </a:gs>
            </a:gsLst>
            <a:lin ang="5400000" scaled="0"/>
          </a:gradFill>
          <a:ln w="25400">
            <a:solidFill>
              <a:schemeClr val="bg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不管對外服務用的主機是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NAS</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或任何一台工作站</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千萬不要將其直接裸奔在網際網路上</a:t>
            </a:r>
          </a:p>
        </p:txBody>
      </p:sp>
      <p:sp>
        <p:nvSpPr>
          <p:cNvPr id="4" name="標題 3">
            <a:extLst>
              <a:ext uri="{FF2B5EF4-FFF2-40B4-BE49-F238E27FC236}">
                <a16:creationId xmlns:a16="http://schemas.microsoft.com/office/drawing/2014/main" id="{7599B0FC-0D47-4D7A-81A6-AD37738150E8}"/>
              </a:ext>
            </a:extLst>
          </p:cNvPr>
          <p:cNvSpPr>
            <a:spLocks noGrp="1"/>
          </p:cNvSpPr>
          <p:nvPr>
            <p:ph type="title"/>
          </p:nvPr>
        </p:nvSpPr>
        <p:spPr/>
        <p:txBody>
          <a:bodyPr/>
          <a:lstStyle/>
          <a:p>
            <a:r>
              <a:rPr lang="zh-TW" altLang="en-US">
                <a:solidFill>
                  <a:schemeClr val="tx1"/>
                </a:solidFill>
              </a:rPr>
              <a:t>溫馨提示</a:t>
            </a:r>
            <a:r>
              <a:rPr lang="en-US" altLang="zh-TW">
                <a:solidFill>
                  <a:schemeClr val="tx1"/>
                </a:solidFill>
              </a:rPr>
              <a:t>: </a:t>
            </a:r>
            <a:r>
              <a:rPr lang="zh-TW" altLang="en-US">
                <a:solidFill>
                  <a:schemeClr val="tx1"/>
                </a:solidFill>
              </a:rPr>
              <a:t>當使用 </a:t>
            </a:r>
            <a:r>
              <a:rPr lang="en-US" altLang="zh-TW">
                <a:solidFill>
                  <a:schemeClr val="tx1"/>
                </a:solidFill>
              </a:rPr>
              <a:t>NAS</a:t>
            </a:r>
            <a:r>
              <a:rPr lang="zh-TW" altLang="en-US">
                <a:solidFill>
                  <a:schemeClr val="tx1"/>
                </a:solidFill>
              </a:rPr>
              <a:t> 作對外服務時</a:t>
            </a:r>
          </a:p>
        </p:txBody>
      </p:sp>
      <p:sp>
        <p:nvSpPr>
          <p:cNvPr id="17" name="箭號: 左-右雙向 274">
            <a:extLst>
              <a:ext uri="{FF2B5EF4-FFF2-40B4-BE49-F238E27FC236}">
                <a16:creationId xmlns:a16="http://schemas.microsoft.com/office/drawing/2014/main" id="{CC7ED26D-E16A-41AC-9495-7F0FF1FD5373}"/>
              </a:ext>
            </a:extLst>
          </p:cNvPr>
          <p:cNvSpPr/>
          <p:nvPr/>
        </p:nvSpPr>
        <p:spPr>
          <a:xfrm>
            <a:off x="4162566" y="2909611"/>
            <a:ext cx="5033091" cy="433057"/>
          </a:xfrm>
          <a:prstGeom prst="leftRightArrow">
            <a:avLst>
              <a:gd name="adj1" fmla="val 46522"/>
              <a:gd name="adj2" fmla="val 56957"/>
            </a:avLst>
          </a:prstGeom>
          <a:gradFill>
            <a:gsLst>
              <a:gs pos="60000">
                <a:srgbClr val="C00000">
                  <a:alpha val="0"/>
                </a:srgbClr>
              </a:gs>
              <a:gs pos="40000">
                <a:srgbClr val="C00000">
                  <a:alpha val="0"/>
                </a:srgbClr>
              </a:gs>
              <a:gs pos="606">
                <a:srgbClr val="C00000"/>
              </a:gs>
              <a:gs pos="100000">
                <a:srgbClr val="C00000"/>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sp>
        <p:nvSpPr>
          <p:cNvPr id="37" name="箭號: 左-右雙向 274">
            <a:extLst>
              <a:ext uri="{FF2B5EF4-FFF2-40B4-BE49-F238E27FC236}">
                <a16:creationId xmlns:a16="http://schemas.microsoft.com/office/drawing/2014/main" id="{EE424D46-9740-4A7A-AD53-7B52E76CE270}"/>
              </a:ext>
            </a:extLst>
          </p:cNvPr>
          <p:cNvSpPr/>
          <p:nvPr/>
        </p:nvSpPr>
        <p:spPr>
          <a:xfrm>
            <a:off x="1854920" y="2903668"/>
            <a:ext cx="1096258" cy="444942"/>
          </a:xfrm>
          <a:prstGeom prst="leftRightArrow">
            <a:avLst>
              <a:gd name="adj1" fmla="val 46522"/>
              <a:gd name="adj2" fmla="val 56957"/>
            </a:avLst>
          </a:prstGeom>
          <a:gradFill>
            <a:gsLst>
              <a:gs pos="50000">
                <a:schemeClr val="bg1">
                  <a:lumMod val="50000"/>
                  <a:lumOff val="50000"/>
                </a:schemeClr>
              </a:gs>
              <a:gs pos="606">
                <a:schemeClr val="bg1"/>
              </a:gs>
              <a:gs pos="100000">
                <a:schemeClr val="bg1"/>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grpSp>
        <p:nvGrpSpPr>
          <p:cNvPr id="20" name="群組 19">
            <a:extLst>
              <a:ext uri="{FF2B5EF4-FFF2-40B4-BE49-F238E27FC236}">
                <a16:creationId xmlns:a16="http://schemas.microsoft.com/office/drawing/2014/main" id="{4E4F868B-BB43-4EAB-8048-1B9A4D5279CF}"/>
              </a:ext>
            </a:extLst>
          </p:cNvPr>
          <p:cNvGrpSpPr/>
          <p:nvPr/>
        </p:nvGrpSpPr>
        <p:grpSpPr>
          <a:xfrm>
            <a:off x="6072062" y="2519090"/>
            <a:ext cx="1214098" cy="1214098"/>
            <a:chOff x="5797231" y="2142348"/>
            <a:chExt cx="1214098" cy="1214098"/>
          </a:xfrm>
        </p:grpSpPr>
        <p:pic>
          <p:nvPicPr>
            <p:cNvPr id="19" name="圖形 18">
              <a:extLst>
                <a:ext uri="{FF2B5EF4-FFF2-40B4-BE49-F238E27FC236}">
                  <a16:creationId xmlns:a16="http://schemas.microsoft.com/office/drawing/2014/main" id="{853BDA95-75DC-4962-BC86-54E41012DA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7195" y="2305493"/>
              <a:ext cx="474170" cy="887808"/>
            </a:xfrm>
            <a:prstGeom prst="rect">
              <a:avLst/>
            </a:prstGeom>
          </p:spPr>
        </p:pic>
        <p:pic>
          <p:nvPicPr>
            <p:cNvPr id="13" name="圖形 12">
              <a:extLst>
                <a:ext uri="{FF2B5EF4-FFF2-40B4-BE49-F238E27FC236}">
                  <a16:creationId xmlns:a16="http://schemas.microsoft.com/office/drawing/2014/main" id="{B72EE0B5-800D-42D3-8A74-20F5C4C26D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97231" y="2142348"/>
              <a:ext cx="1214098" cy="1214098"/>
            </a:xfrm>
            <a:prstGeom prst="rect">
              <a:avLst/>
            </a:prstGeom>
          </p:spPr>
        </p:pic>
      </p:grpSp>
      <p:sp>
        <p:nvSpPr>
          <p:cNvPr id="38" name="圖形 44">
            <a:extLst>
              <a:ext uri="{FF2B5EF4-FFF2-40B4-BE49-F238E27FC236}">
                <a16:creationId xmlns:a16="http://schemas.microsoft.com/office/drawing/2014/main" id="{C57F735D-10C0-4899-90F9-D77B6D4973EC}"/>
              </a:ext>
            </a:extLst>
          </p:cNvPr>
          <p:cNvSpPr/>
          <p:nvPr/>
        </p:nvSpPr>
        <p:spPr>
          <a:xfrm>
            <a:off x="796357" y="5272398"/>
            <a:ext cx="886038" cy="800100"/>
          </a:xfrm>
          <a:custGeom>
            <a:avLst/>
            <a:gdLst>
              <a:gd name="connsiteX0" fmla="*/ 873686 w 886038"/>
              <a:gd name="connsiteY0" fmla="*/ 98260 h 800100"/>
              <a:gd name="connsiteX1" fmla="*/ 700940 w 886038"/>
              <a:gd name="connsiteY1" fmla="*/ 90526 h 800100"/>
              <a:gd name="connsiteX2" fmla="*/ 447842 w 886038"/>
              <a:gd name="connsiteY2" fmla="*/ 0 h 800100"/>
              <a:gd name="connsiteX3" fmla="*/ 47792 w 886038"/>
              <a:gd name="connsiteY3" fmla="*/ 400050 h 800100"/>
              <a:gd name="connsiteX4" fmla="*/ 74614 w 886038"/>
              <a:gd name="connsiteY4" fmla="*/ 542963 h 800100"/>
              <a:gd name="connsiteX5" fmla="*/ 12054 w 886038"/>
              <a:gd name="connsiteY5" fmla="*/ 736663 h 800100"/>
              <a:gd name="connsiteX6" fmla="*/ 82539 w 886038"/>
              <a:gd name="connsiteY6" fmla="*/ 764858 h 800100"/>
              <a:gd name="connsiteX7" fmla="*/ 103951 w 886038"/>
              <a:gd name="connsiteY7" fmla="*/ 763676 h 800100"/>
              <a:gd name="connsiteX8" fmla="*/ 120868 w 886038"/>
              <a:gd name="connsiteY8" fmla="*/ 742721 h 800100"/>
              <a:gd name="connsiteX9" fmla="*/ 99913 w 886038"/>
              <a:gd name="connsiteY9" fmla="*/ 725805 h 800100"/>
              <a:gd name="connsiteX10" fmla="*/ 42648 w 886038"/>
              <a:gd name="connsiteY10" fmla="*/ 713918 h 800100"/>
              <a:gd name="connsiteX11" fmla="*/ 92255 w 886038"/>
              <a:gd name="connsiteY11" fmla="*/ 582511 h 800100"/>
              <a:gd name="connsiteX12" fmla="*/ 447842 w 886038"/>
              <a:gd name="connsiteY12" fmla="*/ 800100 h 800100"/>
              <a:gd name="connsiteX13" fmla="*/ 847892 w 886038"/>
              <a:gd name="connsiteY13" fmla="*/ 400050 h 800100"/>
              <a:gd name="connsiteX14" fmla="*/ 733325 w 886038"/>
              <a:gd name="connsiteY14" fmla="*/ 120320 h 800100"/>
              <a:gd name="connsiteX15" fmla="*/ 843053 w 886038"/>
              <a:gd name="connsiteY15" fmla="*/ 120929 h 800100"/>
              <a:gd name="connsiteX16" fmla="*/ 840729 w 886038"/>
              <a:gd name="connsiteY16" fmla="*/ 171641 h 800100"/>
              <a:gd name="connsiteX17" fmla="*/ 851854 w 886038"/>
              <a:gd name="connsiteY17" fmla="*/ 196177 h 800100"/>
              <a:gd name="connsiteX18" fmla="*/ 876391 w 886038"/>
              <a:gd name="connsiteY18" fmla="*/ 185014 h 800100"/>
              <a:gd name="connsiteX19" fmla="*/ 873686 w 886038"/>
              <a:gd name="connsiteY19" fmla="*/ 98260 h 800100"/>
              <a:gd name="connsiteX20" fmla="*/ 741136 w 886038"/>
              <a:gd name="connsiteY20" fmla="*/ 188824 h 800100"/>
              <a:gd name="connsiteX21" fmla="*/ 808801 w 886038"/>
              <a:gd name="connsiteY21" fmla="*/ 380924 h 800100"/>
              <a:gd name="connsiteX22" fmla="*/ 656249 w 886038"/>
              <a:gd name="connsiteY22" fmla="*/ 380924 h 800100"/>
              <a:gd name="connsiteX23" fmla="*/ 611443 w 886038"/>
              <a:gd name="connsiteY23" fmla="*/ 190424 h 800100"/>
              <a:gd name="connsiteX24" fmla="*/ 733554 w 886038"/>
              <a:gd name="connsiteY24" fmla="*/ 190424 h 800100"/>
              <a:gd name="connsiteX25" fmla="*/ 741136 w 886038"/>
              <a:gd name="connsiteY25" fmla="*/ 188824 h 800100"/>
              <a:gd name="connsiteX26" fmla="*/ 741212 w 886038"/>
              <a:gd name="connsiteY26" fmla="*/ 611162 h 800100"/>
              <a:gd name="connsiteX27" fmla="*/ 733592 w 886038"/>
              <a:gd name="connsiteY27" fmla="*/ 609524 h 800100"/>
              <a:gd name="connsiteX28" fmla="*/ 611710 w 886038"/>
              <a:gd name="connsiteY28" fmla="*/ 609524 h 800100"/>
              <a:gd name="connsiteX29" fmla="*/ 656287 w 886038"/>
              <a:gd name="connsiteY29" fmla="*/ 419024 h 800100"/>
              <a:gd name="connsiteX30" fmla="*/ 808839 w 886038"/>
              <a:gd name="connsiteY30" fmla="*/ 419024 h 800100"/>
              <a:gd name="connsiteX31" fmla="*/ 741212 w 886038"/>
              <a:gd name="connsiteY31" fmla="*/ 611162 h 800100"/>
              <a:gd name="connsiteX32" fmla="*/ 447842 w 886038"/>
              <a:gd name="connsiteY32" fmla="*/ 754990 h 800100"/>
              <a:gd name="connsiteX33" fmla="*/ 347296 w 886038"/>
              <a:gd name="connsiteY33" fmla="*/ 647624 h 800100"/>
              <a:gd name="connsiteX34" fmla="*/ 548312 w 886038"/>
              <a:gd name="connsiteY34" fmla="*/ 647624 h 800100"/>
              <a:gd name="connsiteX35" fmla="*/ 447842 w 886038"/>
              <a:gd name="connsiteY35" fmla="*/ 754990 h 800100"/>
              <a:gd name="connsiteX36" fmla="*/ 325236 w 886038"/>
              <a:gd name="connsiteY36" fmla="*/ 609524 h 800100"/>
              <a:gd name="connsiteX37" fmla="*/ 277421 w 886038"/>
              <a:gd name="connsiteY37" fmla="*/ 419024 h 800100"/>
              <a:gd name="connsiteX38" fmla="*/ 618187 w 886038"/>
              <a:gd name="connsiteY38" fmla="*/ 419024 h 800100"/>
              <a:gd name="connsiteX39" fmla="*/ 570371 w 886038"/>
              <a:gd name="connsiteY39" fmla="*/ 609524 h 800100"/>
              <a:gd name="connsiteX40" fmla="*/ 325236 w 886038"/>
              <a:gd name="connsiteY40" fmla="*/ 609524 h 800100"/>
              <a:gd name="connsiteX41" fmla="*/ 154510 w 886038"/>
              <a:gd name="connsiteY41" fmla="*/ 188824 h 800100"/>
              <a:gd name="connsiteX42" fmla="*/ 162092 w 886038"/>
              <a:gd name="connsiteY42" fmla="*/ 190424 h 800100"/>
              <a:gd name="connsiteX43" fmla="*/ 284164 w 886038"/>
              <a:gd name="connsiteY43" fmla="*/ 190424 h 800100"/>
              <a:gd name="connsiteX44" fmla="*/ 239778 w 886038"/>
              <a:gd name="connsiteY44" fmla="*/ 373875 h 800100"/>
              <a:gd name="connsiteX45" fmla="*/ 231586 w 886038"/>
              <a:gd name="connsiteY45" fmla="*/ 380924 h 800100"/>
              <a:gd name="connsiteX46" fmla="*/ 86844 w 886038"/>
              <a:gd name="connsiteY46" fmla="*/ 380924 h 800100"/>
              <a:gd name="connsiteX47" fmla="*/ 154510 w 886038"/>
              <a:gd name="connsiteY47" fmla="*/ 188824 h 800100"/>
              <a:gd name="connsiteX48" fmla="*/ 447842 w 886038"/>
              <a:gd name="connsiteY48" fmla="*/ 45453 h 800100"/>
              <a:gd name="connsiteX49" fmla="*/ 548083 w 886038"/>
              <a:gd name="connsiteY49" fmla="*/ 152324 h 800100"/>
              <a:gd name="connsiteX50" fmla="*/ 347563 w 886038"/>
              <a:gd name="connsiteY50" fmla="*/ 152324 h 800100"/>
              <a:gd name="connsiteX51" fmla="*/ 447842 w 886038"/>
              <a:gd name="connsiteY51" fmla="*/ 45453 h 800100"/>
              <a:gd name="connsiteX52" fmla="*/ 570143 w 886038"/>
              <a:gd name="connsiteY52" fmla="*/ 190424 h 800100"/>
              <a:gd name="connsiteX53" fmla="*/ 618187 w 886038"/>
              <a:gd name="connsiteY53" fmla="*/ 380924 h 800100"/>
              <a:gd name="connsiteX54" fmla="*/ 290108 w 886038"/>
              <a:gd name="connsiteY54" fmla="*/ 380924 h 800100"/>
              <a:gd name="connsiteX55" fmla="*/ 369623 w 886038"/>
              <a:gd name="connsiteY55" fmla="*/ 318554 h 800100"/>
              <a:gd name="connsiteX56" fmla="*/ 569495 w 886038"/>
              <a:gd name="connsiteY56" fmla="*/ 190424 h 800100"/>
              <a:gd name="connsiteX57" fmla="*/ 570143 w 886038"/>
              <a:gd name="connsiteY57" fmla="*/ 190424 h 800100"/>
              <a:gd name="connsiteX58" fmla="*/ 493181 w 886038"/>
              <a:gd name="connsiteY58" fmla="*/ 190424 h 800100"/>
              <a:gd name="connsiteX59" fmla="*/ 346877 w 886038"/>
              <a:gd name="connsiteY59" fmla="*/ 287922 h 800100"/>
              <a:gd name="connsiteX60" fmla="*/ 280430 w 886038"/>
              <a:gd name="connsiteY60" fmla="*/ 339738 h 800100"/>
              <a:gd name="connsiteX61" fmla="*/ 325503 w 886038"/>
              <a:gd name="connsiteY61" fmla="*/ 190424 h 800100"/>
              <a:gd name="connsiteX62" fmla="*/ 493181 w 886038"/>
              <a:gd name="connsiteY62" fmla="*/ 190424 h 800100"/>
              <a:gd name="connsiteX63" fmla="*/ 505944 w 886038"/>
              <a:gd name="connsiteY63" fmla="*/ 43205 h 800100"/>
              <a:gd name="connsiteX64" fmla="*/ 658573 w 886038"/>
              <a:gd name="connsiteY64" fmla="*/ 106337 h 800100"/>
              <a:gd name="connsiteX65" fmla="*/ 584735 w 886038"/>
              <a:gd name="connsiteY65" fmla="*/ 139903 h 800100"/>
              <a:gd name="connsiteX66" fmla="*/ 505944 w 886038"/>
              <a:gd name="connsiteY66" fmla="*/ 43205 h 800100"/>
              <a:gd name="connsiteX67" fmla="*/ 389701 w 886038"/>
              <a:gd name="connsiteY67" fmla="*/ 43205 h 800100"/>
              <a:gd name="connsiteX68" fmla="*/ 303710 w 886038"/>
              <a:gd name="connsiteY68" fmla="*/ 152324 h 800100"/>
              <a:gd name="connsiteX69" fmla="*/ 184685 w 886038"/>
              <a:gd name="connsiteY69" fmla="*/ 152324 h 800100"/>
              <a:gd name="connsiteX70" fmla="*/ 389701 w 886038"/>
              <a:gd name="connsiteY70" fmla="*/ 43205 h 800100"/>
              <a:gd name="connsiteX71" fmla="*/ 86844 w 886038"/>
              <a:gd name="connsiteY71" fmla="*/ 419024 h 800100"/>
              <a:gd name="connsiteX72" fmla="*/ 189791 w 886038"/>
              <a:gd name="connsiteY72" fmla="*/ 419024 h 800100"/>
              <a:gd name="connsiteX73" fmla="*/ 102656 w 886038"/>
              <a:gd name="connsiteY73" fmla="*/ 508902 h 800100"/>
              <a:gd name="connsiteX74" fmla="*/ 86844 w 886038"/>
              <a:gd name="connsiteY74" fmla="*/ 419024 h 800100"/>
              <a:gd name="connsiteX75" fmla="*/ 239663 w 886038"/>
              <a:gd name="connsiteY75" fmla="*/ 424396 h 800100"/>
              <a:gd name="connsiteX76" fmla="*/ 283936 w 886038"/>
              <a:gd name="connsiteY76" fmla="*/ 609524 h 800100"/>
              <a:gd name="connsiteX77" fmla="*/ 162092 w 886038"/>
              <a:gd name="connsiteY77" fmla="*/ 609524 h 800100"/>
              <a:gd name="connsiteX78" fmla="*/ 154434 w 886038"/>
              <a:gd name="connsiteY78" fmla="*/ 611162 h 800100"/>
              <a:gd name="connsiteX79" fmla="*/ 118353 w 886038"/>
              <a:gd name="connsiteY79" fmla="*/ 549021 h 800100"/>
              <a:gd name="connsiteX80" fmla="*/ 239663 w 886038"/>
              <a:gd name="connsiteY80" fmla="*/ 424396 h 800100"/>
              <a:gd name="connsiteX81" fmla="*/ 184533 w 886038"/>
              <a:gd name="connsiteY81" fmla="*/ 647624 h 800100"/>
              <a:gd name="connsiteX82" fmla="*/ 303443 w 886038"/>
              <a:gd name="connsiteY82" fmla="*/ 647624 h 800100"/>
              <a:gd name="connsiteX83" fmla="*/ 389282 w 886038"/>
              <a:gd name="connsiteY83" fmla="*/ 756818 h 800100"/>
              <a:gd name="connsiteX84" fmla="*/ 184533 w 886038"/>
              <a:gd name="connsiteY84" fmla="*/ 647624 h 800100"/>
              <a:gd name="connsiteX85" fmla="*/ 506363 w 886038"/>
              <a:gd name="connsiteY85" fmla="*/ 756818 h 800100"/>
              <a:gd name="connsiteX86" fmla="*/ 592203 w 886038"/>
              <a:gd name="connsiteY86" fmla="*/ 647624 h 800100"/>
              <a:gd name="connsiteX87" fmla="*/ 711151 w 886038"/>
              <a:gd name="connsiteY87" fmla="*/ 647624 h 800100"/>
              <a:gd name="connsiteX88" fmla="*/ 506363 w 886038"/>
              <a:gd name="connsiteY88" fmla="*/ 756818 h 800100"/>
              <a:gd name="connsiteX89" fmla="*/ 710999 w 886038"/>
              <a:gd name="connsiteY89" fmla="*/ 152324 h 800100"/>
              <a:gd name="connsiteX90" fmla="*/ 646876 w 886038"/>
              <a:gd name="connsiteY90" fmla="*/ 152324 h 800100"/>
              <a:gd name="connsiteX91" fmla="*/ 692177 w 886038"/>
              <a:gd name="connsiteY91" fmla="*/ 133807 h 800100"/>
              <a:gd name="connsiteX92" fmla="*/ 710999 w 886038"/>
              <a:gd name="connsiteY92" fmla="*/ 152324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86038" h="800100">
                <a:moveTo>
                  <a:pt x="873686" y="98260"/>
                </a:moveTo>
                <a:cubicBezTo>
                  <a:pt x="846406" y="61455"/>
                  <a:pt x="782131" y="63551"/>
                  <a:pt x="700940" y="90526"/>
                </a:cubicBezTo>
                <a:cubicBezTo>
                  <a:pt x="631941" y="34023"/>
                  <a:pt x="543816" y="0"/>
                  <a:pt x="447842" y="0"/>
                </a:cubicBezTo>
                <a:cubicBezTo>
                  <a:pt x="227243" y="0"/>
                  <a:pt x="47792" y="179451"/>
                  <a:pt x="47792" y="400050"/>
                </a:cubicBezTo>
                <a:cubicBezTo>
                  <a:pt x="47792" y="450418"/>
                  <a:pt x="57545" y="498500"/>
                  <a:pt x="74614" y="542963"/>
                </a:cubicBezTo>
                <a:cubicBezTo>
                  <a:pt x="11559" y="623545"/>
                  <a:pt x="-18540" y="695287"/>
                  <a:pt x="12054" y="736663"/>
                </a:cubicBezTo>
                <a:cubicBezTo>
                  <a:pt x="25999" y="755409"/>
                  <a:pt x="49659" y="764858"/>
                  <a:pt x="82539" y="764858"/>
                </a:cubicBezTo>
                <a:cubicBezTo>
                  <a:pt x="89283" y="764858"/>
                  <a:pt x="96407" y="764477"/>
                  <a:pt x="103951" y="763676"/>
                </a:cubicBezTo>
                <a:cubicBezTo>
                  <a:pt x="114391" y="762572"/>
                  <a:pt x="122011" y="753199"/>
                  <a:pt x="120868" y="742721"/>
                </a:cubicBezTo>
                <a:cubicBezTo>
                  <a:pt x="119725" y="732244"/>
                  <a:pt x="110619" y="724700"/>
                  <a:pt x="99913" y="725805"/>
                </a:cubicBezTo>
                <a:cubicBezTo>
                  <a:pt x="70957" y="728739"/>
                  <a:pt x="50611" y="724662"/>
                  <a:pt x="42648" y="713918"/>
                </a:cubicBezTo>
                <a:cubicBezTo>
                  <a:pt x="28323" y="694563"/>
                  <a:pt x="45163" y="646633"/>
                  <a:pt x="92255" y="582511"/>
                </a:cubicBezTo>
                <a:cubicBezTo>
                  <a:pt x="158701" y="711518"/>
                  <a:pt x="293003" y="800100"/>
                  <a:pt x="447842" y="800100"/>
                </a:cubicBezTo>
                <a:cubicBezTo>
                  <a:pt x="668441" y="800100"/>
                  <a:pt x="847892" y="620649"/>
                  <a:pt x="847892" y="400050"/>
                </a:cubicBezTo>
                <a:cubicBezTo>
                  <a:pt x="847892" y="291236"/>
                  <a:pt x="804077" y="192519"/>
                  <a:pt x="733325" y="120320"/>
                </a:cubicBezTo>
                <a:cubicBezTo>
                  <a:pt x="791504" y="103632"/>
                  <a:pt x="830747" y="104318"/>
                  <a:pt x="843053" y="120929"/>
                </a:cubicBezTo>
                <a:cubicBezTo>
                  <a:pt x="852197" y="133312"/>
                  <a:pt x="846863" y="155334"/>
                  <a:pt x="840729" y="171641"/>
                </a:cubicBezTo>
                <a:cubicBezTo>
                  <a:pt x="836995" y="181470"/>
                  <a:pt x="842024" y="192443"/>
                  <a:pt x="851854" y="196177"/>
                </a:cubicBezTo>
                <a:cubicBezTo>
                  <a:pt x="861798" y="199796"/>
                  <a:pt x="872695" y="194920"/>
                  <a:pt x="876391" y="185014"/>
                </a:cubicBezTo>
                <a:cubicBezTo>
                  <a:pt x="890107" y="148438"/>
                  <a:pt x="889192" y="119291"/>
                  <a:pt x="873686" y="98260"/>
                </a:cubicBezTo>
                <a:close/>
                <a:moveTo>
                  <a:pt x="741136" y="188824"/>
                </a:moveTo>
                <a:cubicBezTo>
                  <a:pt x="780607" y="243497"/>
                  <a:pt x="805067" y="309448"/>
                  <a:pt x="808801" y="380924"/>
                </a:cubicBezTo>
                <a:lnTo>
                  <a:pt x="656249" y="380924"/>
                </a:lnTo>
                <a:cubicBezTo>
                  <a:pt x="653696" y="313639"/>
                  <a:pt x="638113" y="248869"/>
                  <a:pt x="611443" y="190424"/>
                </a:cubicBezTo>
                <a:lnTo>
                  <a:pt x="733554" y="190424"/>
                </a:lnTo>
                <a:cubicBezTo>
                  <a:pt x="736259" y="190424"/>
                  <a:pt x="738850" y="189814"/>
                  <a:pt x="741136" y="188824"/>
                </a:cubicBezTo>
                <a:close/>
                <a:moveTo>
                  <a:pt x="741212" y="611162"/>
                </a:moveTo>
                <a:cubicBezTo>
                  <a:pt x="738850" y="610172"/>
                  <a:pt x="736297" y="609524"/>
                  <a:pt x="733592" y="609524"/>
                </a:cubicBezTo>
                <a:lnTo>
                  <a:pt x="611710" y="609524"/>
                </a:lnTo>
                <a:cubicBezTo>
                  <a:pt x="638266" y="551040"/>
                  <a:pt x="653811" y="486308"/>
                  <a:pt x="656287" y="419024"/>
                </a:cubicBezTo>
                <a:lnTo>
                  <a:pt x="808839" y="419024"/>
                </a:lnTo>
                <a:cubicBezTo>
                  <a:pt x="805106" y="490538"/>
                  <a:pt x="780684" y="556489"/>
                  <a:pt x="741212" y="611162"/>
                </a:cubicBezTo>
                <a:close/>
                <a:moveTo>
                  <a:pt x="447842" y="754990"/>
                </a:moveTo>
                <a:cubicBezTo>
                  <a:pt x="408218" y="726415"/>
                  <a:pt x="374233" y="689991"/>
                  <a:pt x="347296" y="647624"/>
                </a:cubicBezTo>
                <a:lnTo>
                  <a:pt x="548312" y="647624"/>
                </a:lnTo>
                <a:cubicBezTo>
                  <a:pt x="521413" y="689991"/>
                  <a:pt x="487428" y="726415"/>
                  <a:pt x="447842" y="754990"/>
                </a:cubicBezTo>
                <a:close/>
                <a:moveTo>
                  <a:pt x="325236" y="609524"/>
                </a:moveTo>
                <a:cubicBezTo>
                  <a:pt x="296432" y="552107"/>
                  <a:pt x="280126" y="486766"/>
                  <a:pt x="277421" y="419024"/>
                </a:cubicBezTo>
                <a:lnTo>
                  <a:pt x="618187" y="419024"/>
                </a:lnTo>
                <a:cubicBezTo>
                  <a:pt x="615482" y="486766"/>
                  <a:pt x="599175" y="552107"/>
                  <a:pt x="570371" y="609524"/>
                </a:cubicBezTo>
                <a:lnTo>
                  <a:pt x="325236" y="609524"/>
                </a:lnTo>
                <a:close/>
                <a:moveTo>
                  <a:pt x="154510" y="188824"/>
                </a:moveTo>
                <a:cubicBezTo>
                  <a:pt x="156834" y="189814"/>
                  <a:pt x="159387" y="190424"/>
                  <a:pt x="162092" y="190424"/>
                </a:cubicBezTo>
                <a:lnTo>
                  <a:pt x="284164" y="190424"/>
                </a:lnTo>
                <a:cubicBezTo>
                  <a:pt x="258409" y="246812"/>
                  <a:pt x="243131" y="309143"/>
                  <a:pt x="239778" y="373875"/>
                </a:cubicBezTo>
                <a:cubicBezTo>
                  <a:pt x="237073" y="376238"/>
                  <a:pt x="234291" y="378524"/>
                  <a:pt x="231586" y="380924"/>
                </a:cubicBezTo>
                <a:lnTo>
                  <a:pt x="86844" y="380924"/>
                </a:lnTo>
                <a:cubicBezTo>
                  <a:pt x="90616" y="309448"/>
                  <a:pt x="115076" y="243497"/>
                  <a:pt x="154510" y="188824"/>
                </a:cubicBezTo>
                <a:close/>
                <a:moveTo>
                  <a:pt x="447842" y="45453"/>
                </a:moveTo>
                <a:cubicBezTo>
                  <a:pt x="487275" y="73914"/>
                  <a:pt x="521184" y="110147"/>
                  <a:pt x="548083" y="152324"/>
                </a:cubicBezTo>
                <a:lnTo>
                  <a:pt x="347563" y="152324"/>
                </a:lnTo>
                <a:cubicBezTo>
                  <a:pt x="374461" y="110185"/>
                  <a:pt x="408370" y="73914"/>
                  <a:pt x="447842" y="45453"/>
                </a:cubicBezTo>
                <a:close/>
                <a:moveTo>
                  <a:pt x="570143" y="190424"/>
                </a:moveTo>
                <a:cubicBezTo>
                  <a:pt x="599023" y="247802"/>
                  <a:pt x="615406" y="313144"/>
                  <a:pt x="618187" y="380924"/>
                </a:cubicBezTo>
                <a:lnTo>
                  <a:pt x="290108" y="380924"/>
                </a:lnTo>
                <a:cubicBezTo>
                  <a:pt x="314835" y="360426"/>
                  <a:pt x="341238" y="339585"/>
                  <a:pt x="369623" y="318554"/>
                </a:cubicBezTo>
                <a:cubicBezTo>
                  <a:pt x="441708" y="265138"/>
                  <a:pt x="509107" y="222923"/>
                  <a:pt x="569495" y="190424"/>
                </a:cubicBezTo>
                <a:lnTo>
                  <a:pt x="570143" y="190424"/>
                </a:lnTo>
                <a:close/>
                <a:moveTo>
                  <a:pt x="493181" y="190424"/>
                </a:moveTo>
                <a:cubicBezTo>
                  <a:pt x="443879" y="219837"/>
                  <a:pt x="394197" y="252870"/>
                  <a:pt x="346877" y="287922"/>
                </a:cubicBezTo>
                <a:cubicBezTo>
                  <a:pt x="324360" y="304610"/>
                  <a:pt x="302186" y="322021"/>
                  <a:pt x="280430" y="339738"/>
                </a:cubicBezTo>
                <a:cubicBezTo>
                  <a:pt x="287212" y="286779"/>
                  <a:pt x="302528" y="236106"/>
                  <a:pt x="325503" y="190424"/>
                </a:cubicBezTo>
                <a:lnTo>
                  <a:pt x="493181" y="190424"/>
                </a:lnTo>
                <a:close/>
                <a:moveTo>
                  <a:pt x="505944" y="43205"/>
                </a:moveTo>
                <a:cubicBezTo>
                  <a:pt x="562256" y="52349"/>
                  <a:pt x="614110" y="74371"/>
                  <a:pt x="658573" y="106337"/>
                </a:cubicBezTo>
                <a:cubicBezTo>
                  <a:pt x="634799" y="115938"/>
                  <a:pt x="610110" y="127178"/>
                  <a:pt x="584735" y="139903"/>
                </a:cubicBezTo>
                <a:cubicBezTo>
                  <a:pt x="562713" y="103823"/>
                  <a:pt x="536501" y="71018"/>
                  <a:pt x="505944" y="43205"/>
                </a:cubicBezTo>
                <a:close/>
                <a:moveTo>
                  <a:pt x="389701" y="43205"/>
                </a:moveTo>
                <a:cubicBezTo>
                  <a:pt x="355678" y="74181"/>
                  <a:pt x="327027" y="111290"/>
                  <a:pt x="303710" y="152324"/>
                </a:cubicBezTo>
                <a:lnTo>
                  <a:pt x="184685" y="152324"/>
                </a:lnTo>
                <a:cubicBezTo>
                  <a:pt x="238063" y="95593"/>
                  <a:pt x="309425" y="56274"/>
                  <a:pt x="389701" y="43205"/>
                </a:cubicBezTo>
                <a:close/>
                <a:moveTo>
                  <a:pt x="86844" y="419024"/>
                </a:moveTo>
                <a:lnTo>
                  <a:pt x="189791" y="419024"/>
                </a:lnTo>
                <a:cubicBezTo>
                  <a:pt x="157863" y="449085"/>
                  <a:pt x="128335" y="479374"/>
                  <a:pt x="102656" y="508902"/>
                </a:cubicBezTo>
                <a:cubicBezTo>
                  <a:pt x="93626" y="480327"/>
                  <a:pt x="88445" y="450113"/>
                  <a:pt x="86844" y="419024"/>
                </a:cubicBezTo>
                <a:close/>
                <a:moveTo>
                  <a:pt x="239663" y="424396"/>
                </a:moveTo>
                <a:cubicBezTo>
                  <a:pt x="242750" y="489737"/>
                  <a:pt x="258066" y="552602"/>
                  <a:pt x="283936" y="609524"/>
                </a:cubicBezTo>
                <a:lnTo>
                  <a:pt x="162092" y="609524"/>
                </a:lnTo>
                <a:cubicBezTo>
                  <a:pt x="159349" y="609524"/>
                  <a:pt x="156758" y="610172"/>
                  <a:pt x="154434" y="611162"/>
                </a:cubicBezTo>
                <a:cubicBezTo>
                  <a:pt x="140451" y="591769"/>
                  <a:pt x="128297" y="571005"/>
                  <a:pt x="118353" y="549021"/>
                </a:cubicBezTo>
                <a:cubicBezTo>
                  <a:pt x="149671" y="511112"/>
                  <a:pt x="190057" y="468973"/>
                  <a:pt x="239663" y="424396"/>
                </a:cubicBezTo>
                <a:close/>
                <a:moveTo>
                  <a:pt x="184533" y="647624"/>
                </a:moveTo>
                <a:lnTo>
                  <a:pt x="303443" y="647624"/>
                </a:lnTo>
                <a:cubicBezTo>
                  <a:pt x="326722" y="688658"/>
                  <a:pt x="355335" y="725843"/>
                  <a:pt x="389282" y="756818"/>
                </a:cubicBezTo>
                <a:cubicBezTo>
                  <a:pt x="309120" y="743712"/>
                  <a:pt x="237873" y="704317"/>
                  <a:pt x="184533" y="647624"/>
                </a:cubicBezTo>
                <a:close/>
                <a:moveTo>
                  <a:pt x="506363" y="756818"/>
                </a:moveTo>
                <a:cubicBezTo>
                  <a:pt x="540311" y="725843"/>
                  <a:pt x="568924" y="688658"/>
                  <a:pt x="592203" y="647624"/>
                </a:cubicBezTo>
                <a:lnTo>
                  <a:pt x="711151" y="647624"/>
                </a:lnTo>
                <a:cubicBezTo>
                  <a:pt x="657811" y="704317"/>
                  <a:pt x="586564" y="743712"/>
                  <a:pt x="506363" y="756818"/>
                </a:cubicBezTo>
                <a:close/>
                <a:moveTo>
                  <a:pt x="710999" y="152324"/>
                </a:moveTo>
                <a:lnTo>
                  <a:pt x="646876" y="152324"/>
                </a:lnTo>
                <a:cubicBezTo>
                  <a:pt x="662726" y="145313"/>
                  <a:pt x="677890" y="139103"/>
                  <a:pt x="692177" y="133807"/>
                </a:cubicBezTo>
                <a:cubicBezTo>
                  <a:pt x="698692" y="139789"/>
                  <a:pt x="704979" y="145923"/>
                  <a:pt x="710999" y="152324"/>
                </a:cubicBezTo>
                <a:close/>
              </a:path>
            </a:pathLst>
          </a:custGeom>
          <a:solidFill>
            <a:srgbClr val="0070C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nSpc>
                <a:spcPct val="120000"/>
              </a:lnSpc>
              <a:spcBef>
                <a:spcPts val="101"/>
              </a:spcBef>
            </a:pPr>
            <a:endParaRPr lang="zh-TW" altLang="en-US">
              <a:ln w="0"/>
              <a:solidFill>
                <a:schemeClr val="accent1"/>
              </a:solidFill>
              <a:effectLst>
                <a:outerShdw blurRad="38100" dist="25400" dir="5400000" algn="ctr" rotWithShape="0">
                  <a:srgbClr val="6E747A">
                    <a:alpha val="43000"/>
                  </a:srgbClr>
                </a:outerShdw>
              </a:effectLst>
            </a:endParaRPr>
          </a:p>
        </p:txBody>
      </p:sp>
      <p:sp>
        <p:nvSpPr>
          <p:cNvPr id="39" name="文字方塊 38">
            <a:extLst>
              <a:ext uri="{FF2B5EF4-FFF2-40B4-BE49-F238E27FC236}">
                <a16:creationId xmlns:a16="http://schemas.microsoft.com/office/drawing/2014/main" id="{E5889668-E987-4D6C-8C84-C0F3831B25A3}"/>
              </a:ext>
            </a:extLst>
          </p:cNvPr>
          <p:cNvSpPr txBox="1"/>
          <p:nvPr/>
        </p:nvSpPr>
        <p:spPr>
          <a:xfrm>
            <a:off x="797516" y="6141722"/>
            <a:ext cx="840294" cy="307777"/>
          </a:xfrm>
          <a:prstGeom prst="rect">
            <a:avLst/>
          </a:prstGeom>
          <a:noFill/>
        </p:spPr>
        <p:txBody>
          <a:bodyPr wrap="non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Internet</a:t>
            </a:r>
            <a:endParaRPr lang="zh-TW" altLang="en-US" sz="1400" b="1">
              <a:solidFill>
                <a:schemeClr val="bg1"/>
              </a:solidFill>
              <a:latin typeface="Arial" panose="020B0604020202020204" pitchFamily="34" charset="0"/>
              <a:cs typeface="Arial" panose="020B0604020202020204" pitchFamily="34" charset="0"/>
            </a:endParaRPr>
          </a:p>
        </p:txBody>
      </p:sp>
      <p:sp>
        <p:nvSpPr>
          <p:cNvPr id="40" name="文字方塊 39">
            <a:extLst>
              <a:ext uri="{FF2B5EF4-FFF2-40B4-BE49-F238E27FC236}">
                <a16:creationId xmlns:a16="http://schemas.microsoft.com/office/drawing/2014/main" id="{880CC9DC-392A-4CC6-928E-DBF7BA1FB8E3}"/>
              </a:ext>
            </a:extLst>
          </p:cNvPr>
          <p:cNvSpPr txBox="1"/>
          <p:nvPr/>
        </p:nvSpPr>
        <p:spPr>
          <a:xfrm>
            <a:off x="3095138" y="6141722"/>
            <a:ext cx="1013418" cy="307777"/>
          </a:xfrm>
          <a:prstGeom prst="rect">
            <a:avLst/>
          </a:prstGeom>
          <a:noFill/>
        </p:spPr>
        <p:txBody>
          <a:bodyPr wrap="non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ISP/ADSL</a:t>
            </a:r>
            <a:endParaRPr lang="zh-TW" altLang="en-US" sz="1400" b="1">
              <a:solidFill>
                <a:schemeClr val="bg1"/>
              </a:solidFill>
              <a:latin typeface="Arial" panose="020B0604020202020204" pitchFamily="34" charset="0"/>
              <a:cs typeface="Arial" panose="020B0604020202020204" pitchFamily="34" charset="0"/>
            </a:endParaRPr>
          </a:p>
        </p:txBody>
      </p:sp>
      <p:pic>
        <p:nvPicPr>
          <p:cNvPr id="46" name="圖片 45" descr="一張含有 電腦, 微波爐, 監視器, 烤箱 的圖片&#10;&#10;自動產生的描述">
            <a:extLst>
              <a:ext uri="{FF2B5EF4-FFF2-40B4-BE49-F238E27FC236}">
                <a16:creationId xmlns:a16="http://schemas.microsoft.com/office/drawing/2014/main" id="{BD340184-4DFA-4A0B-B395-0A88915ADD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97324" y="4922860"/>
            <a:ext cx="2323986" cy="1450773"/>
          </a:xfrm>
          <a:prstGeom prst="rect">
            <a:avLst/>
          </a:prstGeom>
          <a:effectLst>
            <a:outerShdw blurRad="50800" dist="38100" dir="5400000" algn="t" rotWithShape="0">
              <a:prstClr val="black">
                <a:alpha val="40000"/>
              </a:prstClr>
            </a:outerShdw>
          </a:effectLst>
        </p:spPr>
      </p:pic>
      <p:sp>
        <p:nvSpPr>
          <p:cNvPr id="49" name="矩形: 圓角 48">
            <a:extLst>
              <a:ext uri="{FF2B5EF4-FFF2-40B4-BE49-F238E27FC236}">
                <a16:creationId xmlns:a16="http://schemas.microsoft.com/office/drawing/2014/main" id="{0DCF3CDB-5F3F-4803-8D69-2941DFF0D187}"/>
              </a:ext>
            </a:extLst>
          </p:cNvPr>
          <p:cNvSpPr/>
          <p:nvPr/>
        </p:nvSpPr>
        <p:spPr>
          <a:xfrm>
            <a:off x="796357" y="4211084"/>
            <a:ext cx="10558579" cy="544362"/>
          </a:xfrm>
          <a:prstGeom prst="roundRect">
            <a:avLst/>
          </a:prstGeom>
          <a:gradFill>
            <a:gsLst>
              <a:gs pos="0">
                <a:schemeClr val="tx1"/>
              </a:gs>
              <a:gs pos="100000">
                <a:schemeClr val="accent4">
                  <a:lumMod val="60000"/>
                  <a:lumOff val="40000"/>
                </a:schemeClr>
              </a:gs>
            </a:gsLst>
            <a:lin ang="5400000" scaled="0"/>
          </a:gradFill>
          <a:ln w="254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善用路由器的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NAT + Port Forwarding. (</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有防火牆功能的更佳</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0" name="圖形 49">
            <a:extLst>
              <a:ext uri="{FF2B5EF4-FFF2-40B4-BE49-F238E27FC236}">
                <a16:creationId xmlns:a16="http://schemas.microsoft.com/office/drawing/2014/main" id="{4BEB144A-E23A-4026-B97C-2DB6BF3E56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8257" y="5248196"/>
            <a:ext cx="808100" cy="848505"/>
          </a:xfrm>
          <a:prstGeom prst="rect">
            <a:avLst/>
          </a:prstGeom>
        </p:spPr>
      </p:pic>
      <p:sp>
        <p:nvSpPr>
          <p:cNvPr id="52" name="箭號: 左-右雙向 274">
            <a:extLst>
              <a:ext uri="{FF2B5EF4-FFF2-40B4-BE49-F238E27FC236}">
                <a16:creationId xmlns:a16="http://schemas.microsoft.com/office/drawing/2014/main" id="{F724E8E7-F185-4728-9FE8-AEC4D809C91E}"/>
              </a:ext>
            </a:extLst>
          </p:cNvPr>
          <p:cNvSpPr/>
          <p:nvPr/>
        </p:nvSpPr>
        <p:spPr>
          <a:xfrm>
            <a:off x="1854920" y="5425775"/>
            <a:ext cx="1096258" cy="444942"/>
          </a:xfrm>
          <a:prstGeom prst="leftRightArrow">
            <a:avLst>
              <a:gd name="adj1" fmla="val 46522"/>
              <a:gd name="adj2" fmla="val 56957"/>
            </a:avLst>
          </a:prstGeom>
          <a:gradFill>
            <a:gsLst>
              <a:gs pos="50000">
                <a:srgbClr val="92D050"/>
              </a:gs>
              <a:gs pos="606">
                <a:schemeClr val="accent6">
                  <a:lumMod val="75000"/>
                </a:schemeClr>
              </a:gs>
              <a:gs pos="100000">
                <a:schemeClr val="accent6">
                  <a:lumMod val="75000"/>
                </a:schemeClr>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sp>
        <p:nvSpPr>
          <p:cNvPr id="58" name="箭號: 左-右雙向 274">
            <a:extLst>
              <a:ext uri="{FF2B5EF4-FFF2-40B4-BE49-F238E27FC236}">
                <a16:creationId xmlns:a16="http://schemas.microsoft.com/office/drawing/2014/main" id="{B395C18E-603C-469B-AC68-DD3D28426B86}"/>
              </a:ext>
            </a:extLst>
          </p:cNvPr>
          <p:cNvSpPr/>
          <p:nvPr/>
        </p:nvSpPr>
        <p:spPr>
          <a:xfrm>
            <a:off x="4162566" y="5425775"/>
            <a:ext cx="1396534" cy="444942"/>
          </a:xfrm>
          <a:prstGeom prst="leftRightArrow">
            <a:avLst>
              <a:gd name="adj1" fmla="val 46522"/>
              <a:gd name="adj2" fmla="val 56957"/>
            </a:avLst>
          </a:prstGeom>
          <a:gradFill>
            <a:gsLst>
              <a:gs pos="50000">
                <a:srgbClr val="92D050"/>
              </a:gs>
              <a:gs pos="606">
                <a:schemeClr val="accent6">
                  <a:lumMod val="75000"/>
                </a:schemeClr>
              </a:gs>
              <a:gs pos="100000">
                <a:schemeClr val="accent6">
                  <a:lumMod val="75000"/>
                </a:schemeClr>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pic>
        <p:nvPicPr>
          <p:cNvPr id="60" name="Picture 16" descr="QHora-301W - 特色| QNAP">
            <a:extLst>
              <a:ext uri="{FF2B5EF4-FFF2-40B4-BE49-F238E27FC236}">
                <a16:creationId xmlns:a16="http://schemas.microsoft.com/office/drawing/2014/main" id="{301A5BD8-26A7-4740-9F38-B6013672C5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0095" y="4785928"/>
            <a:ext cx="2553733" cy="159608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 name="文字方塊 60">
            <a:extLst>
              <a:ext uri="{FF2B5EF4-FFF2-40B4-BE49-F238E27FC236}">
                <a16:creationId xmlns:a16="http://schemas.microsoft.com/office/drawing/2014/main" id="{479478A2-C2AA-4250-9832-CF8A96AA603B}"/>
              </a:ext>
            </a:extLst>
          </p:cNvPr>
          <p:cNvSpPr txBox="1"/>
          <p:nvPr/>
        </p:nvSpPr>
        <p:spPr>
          <a:xfrm>
            <a:off x="6066994" y="6048296"/>
            <a:ext cx="2323985" cy="523220"/>
          </a:xfrm>
          <a:prstGeom prst="rect">
            <a:avLst/>
          </a:prstGeom>
          <a:noFill/>
        </p:spPr>
        <p:txBody>
          <a:bodyPr wrap="square" rtlCol="0">
            <a:spAutoFit/>
          </a:bodyPr>
          <a:lstStyle/>
          <a:p>
            <a:pPr marL="95250" indent="-95250">
              <a:buFont typeface="Arial" panose="020B0604020202020204" pitchFamily="34" charset="0"/>
              <a:buChar char="•"/>
            </a:pPr>
            <a:r>
              <a:rPr lang="en-US" altLang="zh-TW" sz="1400" b="1">
                <a:solidFill>
                  <a:srgbClr val="0070C0"/>
                </a:solidFill>
                <a:latin typeface="Arial" panose="020B0604020202020204" pitchFamily="34" charset="0"/>
                <a:cs typeface="Arial" panose="020B0604020202020204" pitchFamily="34" charset="0"/>
              </a:rPr>
              <a:t>NAT + Port Forwarding</a:t>
            </a:r>
          </a:p>
          <a:p>
            <a:pPr marL="95250" indent="-95250">
              <a:buFont typeface="Arial" panose="020B0604020202020204" pitchFamily="34" charset="0"/>
              <a:buChar char="•"/>
            </a:pPr>
            <a:r>
              <a:rPr lang="en-US" altLang="zh-TW" sz="1400" b="1">
                <a:solidFill>
                  <a:srgbClr val="0070C0"/>
                </a:solidFill>
                <a:latin typeface="Arial" panose="020B0604020202020204" pitchFamily="34" charset="0"/>
                <a:cs typeface="Arial" panose="020B0604020202020204" pitchFamily="34" charset="0"/>
              </a:rPr>
              <a:t>Firewall (nice to have)</a:t>
            </a:r>
            <a:endParaRPr lang="zh-TW" altLang="en-US" sz="1400" b="1">
              <a:solidFill>
                <a:srgbClr val="0070C0"/>
              </a:solidFill>
              <a:latin typeface="Arial" panose="020B0604020202020204" pitchFamily="34" charset="0"/>
              <a:cs typeface="Arial" panose="020B0604020202020204" pitchFamily="34" charset="0"/>
            </a:endParaRPr>
          </a:p>
        </p:txBody>
      </p:sp>
      <p:sp>
        <p:nvSpPr>
          <p:cNvPr id="63" name="箭號: 左-右雙向 274">
            <a:extLst>
              <a:ext uri="{FF2B5EF4-FFF2-40B4-BE49-F238E27FC236}">
                <a16:creationId xmlns:a16="http://schemas.microsoft.com/office/drawing/2014/main" id="{53F5EAA5-ED38-4E35-AAAB-37EB7FB79990}"/>
              </a:ext>
            </a:extLst>
          </p:cNvPr>
          <p:cNvSpPr/>
          <p:nvPr/>
        </p:nvSpPr>
        <p:spPr>
          <a:xfrm>
            <a:off x="7865457" y="5425775"/>
            <a:ext cx="1396534" cy="444942"/>
          </a:xfrm>
          <a:prstGeom prst="leftRightArrow">
            <a:avLst>
              <a:gd name="adj1" fmla="val 46522"/>
              <a:gd name="adj2" fmla="val 56957"/>
            </a:avLst>
          </a:prstGeom>
          <a:gradFill>
            <a:gsLst>
              <a:gs pos="50000">
                <a:srgbClr val="92D050"/>
              </a:gs>
              <a:gs pos="606">
                <a:schemeClr val="accent6">
                  <a:lumMod val="75000"/>
                </a:schemeClr>
              </a:gs>
              <a:gs pos="100000">
                <a:schemeClr val="accent6">
                  <a:lumMod val="75000"/>
                </a:schemeClr>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grpSp>
        <p:nvGrpSpPr>
          <p:cNvPr id="25" name="群組 24">
            <a:extLst>
              <a:ext uri="{FF2B5EF4-FFF2-40B4-BE49-F238E27FC236}">
                <a16:creationId xmlns:a16="http://schemas.microsoft.com/office/drawing/2014/main" id="{44D948D0-B9B5-4D9E-BDE2-6A4F1E5DCDF7}"/>
              </a:ext>
            </a:extLst>
          </p:cNvPr>
          <p:cNvGrpSpPr/>
          <p:nvPr/>
        </p:nvGrpSpPr>
        <p:grpSpPr>
          <a:xfrm>
            <a:off x="5179072" y="5869965"/>
            <a:ext cx="848505" cy="848505"/>
            <a:chOff x="5206368" y="5829021"/>
            <a:chExt cx="848505" cy="848505"/>
          </a:xfrm>
        </p:grpSpPr>
        <p:sp>
          <p:nvSpPr>
            <p:cNvPr id="23" name="橢圓 22">
              <a:extLst>
                <a:ext uri="{FF2B5EF4-FFF2-40B4-BE49-F238E27FC236}">
                  <a16:creationId xmlns:a16="http://schemas.microsoft.com/office/drawing/2014/main" id="{6FAA5569-7A57-45DA-BD73-A3F1ECED1EB8}"/>
                </a:ext>
              </a:extLst>
            </p:cNvPr>
            <p:cNvSpPr/>
            <p:nvPr/>
          </p:nvSpPr>
          <p:spPr>
            <a:xfrm>
              <a:off x="5206368" y="5829021"/>
              <a:ext cx="848505" cy="848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形 21">
              <a:extLst>
                <a:ext uri="{FF2B5EF4-FFF2-40B4-BE49-F238E27FC236}">
                  <a16:creationId xmlns:a16="http://schemas.microsoft.com/office/drawing/2014/main" id="{1EE53F3E-FD74-4F5F-8BD6-31E75A52DA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72487" y="5981092"/>
              <a:ext cx="716267" cy="544363"/>
            </a:xfrm>
            <a:prstGeom prst="rect">
              <a:avLst/>
            </a:prstGeom>
          </p:spPr>
        </p:pic>
      </p:grpSp>
      <p:pic>
        <p:nvPicPr>
          <p:cNvPr id="68" name="圖形 67">
            <a:extLst>
              <a:ext uri="{FF2B5EF4-FFF2-40B4-BE49-F238E27FC236}">
                <a16:creationId xmlns:a16="http://schemas.microsoft.com/office/drawing/2014/main" id="{FAD15014-ABD1-4BFD-8C9F-EA1AB0F9B6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8257" y="2682235"/>
            <a:ext cx="808100" cy="848505"/>
          </a:xfrm>
          <a:prstGeom prst="rect">
            <a:avLst/>
          </a:prstGeom>
        </p:spPr>
      </p:pic>
      <p:sp>
        <p:nvSpPr>
          <p:cNvPr id="34" name="文字方塊 60">
            <a:extLst>
              <a:ext uri="{FF2B5EF4-FFF2-40B4-BE49-F238E27FC236}">
                <a16:creationId xmlns:a16="http://schemas.microsoft.com/office/drawing/2014/main" id="{968A7AFB-7F24-9E45-BD6B-304CDB4DA1C7}"/>
              </a:ext>
            </a:extLst>
          </p:cNvPr>
          <p:cNvSpPr txBox="1"/>
          <p:nvPr/>
        </p:nvSpPr>
        <p:spPr>
          <a:xfrm>
            <a:off x="5559099" y="4822944"/>
            <a:ext cx="2831880" cy="584775"/>
          </a:xfrm>
          <a:prstGeom prst="rect">
            <a:avLst/>
          </a:prstGeom>
          <a:noFill/>
        </p:spPr>
        <p:txBody>
          <a:bodyPr wrap="square" rtlCol="0">
            <a:spAutoFit/>
          </a:bodyPr>
          <a:lstStyle/>
          <a:p>
            <a:r>
              <a:rPr lang="en-US" altLang="zh-TW" b="1">
                <a:solidFill>
                  <a:schemeClr val="bg1"/>
                </a:solidFill>
                <a:latin typeface="Arial" panose="020B0604020202020204" pitchFamily="34" charset="0"/>
                <a:cs typeface="Arial" panose="020B0604020202020204" pitchFamily="34" charset="0"/>
              </a:rPr>
              <a:t>QHora-301W</a:t>
            </a:r>
          </a:p>
          <a:p>
            <a:r>
              <a:rPr lang="en-US" altLang="zh-TW" sz="1400" err="1">
                <a:solidFill>
                  <a:schemeClr val="bg1"/>
                </a:solidFill>
                <a:latin typeface="Arial" panose="020B0604020202020204" pitchFamily="34" charset="0"/>
                <a:cs typeface="Arial" panose="020B0604020202020204" pitchFamily="34" charset="0"/>
              </a:rPr>
              <a:t>WiFi</a:t>
            </a:r>
            <a:r>
              <a:rPr lang="en-US" altLang="zh-TW" sz="1400">
                <a:solidFill>
                  <a:schemeClr val="bg1"/>
                </a:solidFill>
                <a:latin typeface="Arial" panose="020B0604020202020204" pitchFamily="34" charset="0"/>
                <a:cs typeface="Arial" panose="020B0604020202020204" pitchFamily="34" charset="0"/>
              </a:rPr>
              <a:t> 6 Dual10G SD-WAN router</a:t>
            </a:r>
            <a:endParaRPr lang="zh-TW" altLang="en-US" sz="1400">
              <a:solidFill>
                <a:schemeClr val="bg1"/>
              </a:solidFill>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8E1DE6F7-655E-4F1B-9C39-4805D392AA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0273" y="5658917"/>
            <a:ext cx="770652" cy="7706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546795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66">
            <a:extLst>
              <a:ext uri="{FF2B5EF4-FFF2-40B4-BE49-F238E27FC236}">
                <a16:creationId xmlns:a16="http://schemas.microsoft.com/office/drawing/2014/main" id="{0384472F-9FBB-9C48-9813-9B8D59CFB9D1}"/>
              </a:ext>
            </a:extLst>
          </p:cNvPr>
          <p:cNvSpPr/>
          <p:nvPr/>
        </p:nvSpPr>
        <p:spPr>
          <a:xfrm>
            <a:off x="-3862" y="3045410"/>
            <a:ext cx="12192000" cy="3808668"/>
          </a:xfrm>
          <a:prstGeom prst="roundRect">
            <a:avLst>
              <a:gd name="adj" fmla="val 0"/>
            </a:avLst>
          </a:prstGeom>
          <a:gradFill>
            <a:gsLst>
              <a:gs pos="0">
                <a:schemeClr val="tx1"/>
              </a:gs>
              <a:gs pos="50000">
                <a:schemeClr val="tx1">
                  <a:lumMod val="65000"/>
                  <a:lumOff val="35000"/>
                </a:schemeClr>
              </a:gs>
              <a:gs pos="100000">
                <a:schemeClr val="tx1"/>
              </a:gs>
            </a:gsLst>
            <a:lin ang="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34" name="直線接點 64">
            <a:extLst>
              <a:ext uri="{FF2B5EF4-FFF2-40B4-BE49-F238E27FC236}">
                <a16:creationId xmlns:a16="http://schemas.microsoft.com/office/drawing/2014/main" id="{FC1DCC5F-C1FA-460A-ACEB-917C63836651}"/>
              </a:ext>
            </a:extLst>
          </p:cNvPr>
          <p:cNvCxnSpPr>
            <a:cxnSpLocks/>
          </p:cNvCxnSpPr>
          <p:nvPr/>
        </p:nvCxnSpPr>
        <p:spPr>
          <a:xfrm flipV="1">
            <a:off x="7711989" y="5215039"/>
            <a:ext cx="783061" cy="52027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直線接點 64">
            <a:extLst>
              <a:ext uri="{FF2B5EF4-FFF2-40B4-BE49-F238E27FC236}">
                <a16:creationId xmlns:a16="http://schemas.microsoft.com/office/drawing/2014/main" id="{84B422CF-9F05-4D93-BF0E-A38DC4C2E947}"/>
              </a:ext>
            </a:extLst>
          </p:cNvPr>
          <p:cNvCxnSpPr>
            <a:cxnSpLocks/>
          </p:cNvCxnSpPr>
          <p:nvPr/>
        </p:nvCxnSpPr>
        <p:spPr>
          <a:xfrm>
            <a:off x="8503397" y="5215039"/>
            <a:ext cx="949431" cy="61122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EBEEF5-C930-5C48-8D84-FBD58B8CE7CB}"/>
              </a:ext>
            </a:extLst>
          </p:cNvPr>
          <p:cNvSpPr>
            <a:spLocks noGrp="1"/>
          </p:cNvSpPr>
          <p:nvPr>
            <p:ph type="title"/>
          </p:nvPr>
        </p:nvSpPr>
        <p:spPr>
          <a:xfrm>
            <a:off x="875251" y="196527"/>
            <a:ext cx="11316749" cy="1363099"/>
          </a:xfrm>
        </p:spPr>
        <p:txBody>
          <a:bodyPr/>
          <a:lstStyle/>
          <a:p>
            <a:r>
              <a:rPr lang="zh-CN" altLang="en-US"/>
              <a:t>路由器的基本 </a:t>
            </a:r>
            <a:r>
              <a:rPr lang="en-US" altLang="zh-CN"/>
              <a:t>NAT &amp; Port forwarding </a:t>
            </a:r>
            <a:r>
              <a:rPr lang="zh-CN" altLang="en-US"/>
              <a:t>功能</a:t>
            </a:r>
            <a:endParaRPr lang="en-TW"/>
          </a:p>
        </p:txBody>
      </p:sp>
      <p:pic>
        <p:nvPicPr>
          <p:cNvPr id="5" name="Picture 16" descr="QHora-301W - 特色| QNAP">
            <a:extLst>
              <a:ext uri="{FF2B5EF4-FFF2-40B4-BE49-F238E27FC236}">
                <a16:creationId xmlns:a16="http://schemas.microsoft.com/office/drawing/2014/main" id="{16247334-C576-2346-BD35-9AF41F8E75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20" y="1365654"/>
            <a:ext cx="2788215" cy="1742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矩形: 圓角 48">
            <a:extLst>
              <a:ext uri="{FF2B5EF4-FFF2-40B4-BE49-F238E27FC236}">
                <a16:creationId xmlns:a16="http://schemas.microsoft.com/office/drawing/2014/main" id="{903E0ADE-A21A-354E-A7D2-41EDD3CE02B4}"/>
              </a:ext>
            </a:extLst>
          </p:cNvPr>
          <p:cNvSpPr/>
          <p:nvPr/>
        </p:nvSpPr>
        <p:spPr>
          <a:xfrm>
            <a:off x="1862432" y="2836772"/>
            <a:ext cx="2430267" cy="412573"/>
          </a:xfrm>
          <a:prstGeom prst="roundRect">
            <a:avLst/>
          </a:prstGeom>
          <a:gradFill>
            <a:gsLst>
              <a:gs pos="0">
                <a:srgbClr val="FFC000"/>
              </a:gs>
              <a:gs pos="100000">
                <a:schemeClr val="accent2"/>
              </a:gs>
            </a:gsLst>
            <a:lin ang="5400000" scaled="0"/>
          </a:gradFill>
          <a:ln w="254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NAT </a:t>
            </a:r>
            <a:r>
              <a:rPr kumimoji="0" lang="zh-CN" altLang="en-US"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網路位址轉譯</a:t>
            </a:r>
            <a:endParaRPr kumimoji="0" lang="zh-TW" altLang="en-US"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60">
            <a:extLst>
              <a:ext uri="{FF2B5EF4-FFF2-40B4-BE49-F238E27FC236}">
                <a16:creationId xmlns:a16="http://schemas.microsoft.com/office/drawing/2014/main" id="{71C4B431-734F-184D-A737-539C9B066D98}"/>
              </a:ext>
            </a:extLst>
          </p:cNvPr>
          <p:cNvSpPr txBox="1"/>
          <p:nvPr/>
        </p:nvSpPr>
        <p:spPr>
          <a:xfrm>
            <a:off x="2495742" y="1835853"/>
            <a:ext cx="3221857" cy="769441"/>
          </a:xfrm>
          <a:prstGeom prst="rect">
            <a:avLst/>
          </a:prstGeom>
          <a:noFill/>
        </p:spPr>
        <p:txBody>
          <a:bodyPr wrap="square" rtlCol="0">
            <a:spAutoFit/>
          </a:bodyPr>
          <a:lstStyle/>
          <a:p>
            <a:r>
              <a:rPr lang="en-US" altLang="zh-TW" sz="2800" b="1">
                <a:solidFill>
                  <a:schemeClr val="accent2"/>
                </a:solidFill>
                <a:latin typeface="Arial" panose="020B0604020202020204" pitchFamily="34" charset="0"/>
                <a:cs typeface="Arial" panose="020B0604020202020204" pitchFamily="34" charset="0"/>
              </a:rPr>
              <a:t>QHora-301W</a:t>
            </a:r>
          </a:p>
          <a:p>
            <a:r>
              <a:rPr lang="en-US" altLang="zh-TW" sz="1600" err="1">
                <a:latin typeface="Arial" panose="020B0604020202020204" pitchFamily="34" charset="0"/>
                <a:cs typeface="Arial" panose="020B0604020202020204" pitchFamily="34" charset="0"/>
              </a:rPr>
              <a:t>WiFi</a:t>
            </a:r>
            <a:r>
              <a:rPr lang="en-US" altLang="zh-TW" sz="1600">
                <a:latin typeface="Arial" panose="020B0604020202020204" pitchFamily="34" charset="0"/>
                <a:cs typeface="Arial" panose="020B0604020202020204" pitchFamily="34" charset="0"/>
              </a:rPr>
              <a:t> 6 Dual 10G SD-WAN router</a:t>
            </a:r>
            <a:endParaRPr lang="zh-TW" altLang="en-US" sz="1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8305431-4353-B342-A4EA-9AA63BEE9209}"/>
              </a:ext>
            </a:extLst>
          </p:cNvPr>
          <p:cNvSpPr txBox="1"/>
          <p:nvPr/>
        </p:nvSpPr>
        <p:spPr>
          <a:xfrm>
            <a:off x="5610225" y="1774076"/>
            <a:ext cx="6577913" cy="891078"/>
          </a:xfrm>
          <a:prstGeom prst="rect">
            <a:avLst/>
          </a:prstGeom>
          <a:noFill/>
        </p:spPr>
        <p:txBody>
          <a:bodyPr wrap="square" rtlCol="0" anchor="t">
            <a:spAutoFit/>
          </a:bodyPr>
          <a:lstStyle/>
          <a:p>
            <a:pPr marL="171450" indent="-171450">
              <a:lnSpc>
                <a:spcPct val="150000"/>
              </a:lnSpc>
              <a:buFont typeface="Arial" panose="020B0604020202020204" pitchFamily="34" charset="0"/>
              <a:buChar char="•"/>
            </a:pPr>
            <a:r>
              <a:rPr lang="en-TW" sz="1200" b="1">
                <a:latin typeface="Arial" panose="020B0604020202020204" pitchFamily="34" charset="0"/>
                <a:ea typeface="Microsoft JhengHei UI" panose="020B0604030504040204" pitchFamily="34" charset="-120"/>
                <a:cs typeface="Arial" panose="020B0604020202020204" pitchFamily="34" charset="0"/>
              </a:rPr>
              <a:t>Mesh VPN</a:t>
            </a:r>
            <a:r>
              <a:rPr lang="en-US" altLang="zh-TW" sz="1200" b="1">
                <a:latin typeface="Arial" panose="020B0604020202020204" pitchFamily="34" charset="0"/>
                <a:ea typeface="Microsoft JhengHei UI" panose="020B0604030504040204" pitchFamily="34" charset="-120"/>
                <a:cs typeface="Arial" panose="020B0604020202020204" pitchFamily="34" charset="0"/>
              </a:rPr>
              <a:t>:</a:t>
            </a:r>
            <a:r>
              <a:rPr lang="en-TW" sz="1200" b="1">
                <a:latin typeface="Arial" panose="020B0604020202020204" pitchFamily="34" charset="0"/>
                <a:ea typeface="Microsoft JhengHei UI" panose="020B0604030504040204" pitchFamily="34" charset="-120"/>
                <a:cs typeface="Arial" panose="020B0604020202020204" pitchFamily="34" charset="0"/>
              </a:rPr>
              <a:t> </a:t>
            </a:r>
            <a:r>
              <a:rPr lang="en-TW" sz="1200">
                <a:latin typeface="Arial" panose="020B0604020202020204" pitchFamily="34" charset="0"/>
                <a:ea typeface="Microsoft JhengHei UI" panose="020B0604030504040204" pitchFamily="34" charset="-120"/>
                <a:cs typeface="Arial" panose="020B0604020202020204" pitchFamily="34" charset="0"/>
              </a:rPr>
              <a:t>(</a:t>
            </a:r>
            <a:r>
              <a:rPr lang="zh-CN" altLang="en-US" sz="1200">
                <a:latin typeface="Arial" panose="020B0604020202020204" pitchFamily="34" charset="0"/>
                <a:ea typeface="Microsoft JhengHei UI" panose="020B0604030504040204" pitchFamily="34" charset="-120"/>
                <a:cs typeface="Arial" panose="020B0604020202020204" pitchFamily="34" charset="0"/>
              </a:rPr>
              <a:t>快速建立</a:t>
            </a:r>
            <a:r>
              <a:rPr lang="en-US" altLang="zh-CN" sz="1200">
                <a:latin typeface="Arial" panose="020B0604020202020204" pitchFamily="34" charset="0"/>
                <a:ea typeface="Microsoft JhengHei UI" panose="020B0604030504040204" pitchFamily="34" charset="-120"/>
                <a:cs typeface="Arial" panose="020B0604020202020204" pitchFamily="34" charset="0"/>
              </a:rPr>
              <a:t>site to site VPN)</a:t>
            </a:r>
            <a:endParaRPr lang="en-TW" sz="1200">
              <a:latin typeface="Arial" panose="020B0604020202020204" pitchFamily="34" charset="0"/>
              <a:ea typeface="Microsoft JhengHei UI" panose="020B0604030504040204" pitchFamily="34" charset="-120"/>
              <a:cs typeface="Arial" panose="020B0604020202020204" pitchFamily="34" charset="0"/>
            </a:endParaRPr>
          </a:p>
          <a:p>
            <a:pPr marL="171450" indent="-171450">
              <a:lnSpc>
                <a:spcPct val="150000"/>
              </a:lnSpc>
              <a:buFont typeface="Arial" panose="020B0604020202020204" pitchFamily="34" charset="0"/>
              <a:buChar char="•"/>
            </a:pPr>
            <a:r>
              <a:rPr lang="en-TW" sz="1200" b="1">
                <a:latin typeface="Arial" panose="020B0604020202020204" pitchFamily="34" charset="0"/>
                <a:ea typeface="Microsoft JhengHei UI" panose="020B0604030504040204" pitchFamily="34" charset="-120"/>
                <a:cs typeface="Arial" panose="020B0604020202020204" pitchFamily="34" charset="0"/>
              </a:rPr>
              <a:t>MultiWAN aggeration:</a:t>
            </a:r>
            <a:r>
              <a:rPr lang="en-TW" sz="1200">
                <a:latin typeface="Arial" panose="020B0604020202020204" pitchFamily="34" charset="0"/>
                <a:ea typeface="Microsoft JhengHei UI" panose="020B0604030504040204" pitchFamily="34" charset="-120"/>
                <a:cs typeface="Arial" panose="020B0604020202020204" pitchFamily="34" charset="0"/>
              </a:rPr>
              <a:t> (</a:t>
            </a:r>
            <a:r>
              <a:rPr lang="zh-CN" altLang="en-US" sz="1200">
                <a:latin typeface="Arial" panose="020B0604020202020204" pitchFamily="34" charset="0"/>
                <a:ea typeface="Microsoft JhengHei UI" panose="020B0604030504040204" pitchFamily="34" charset="-120"/>
                <a:cs typeface="Arial" panose="020B0604020202020204" pitchFamily="34" charset="0"/>
              </a:rPr>
              <a:t>不僅限於總頻寬聚合與備援</a:t>
            </a:r>
            <a:r>
              <a:rPr lang="en-US" altLang="zh-CN" sz="1200">
                <a:latin typeface="Arial" panose="020B0604020202020204" pitchFamily="34" charset="0"/>
                <a:ea typeface="Microsoft JhengHei UI" panose="020B0604030504040204" pitchFamily="34" charset="-120"/>
                <a:cs typeface="Arial" panose="020B0604020202020204" pitchFamily="34" charset="0"/>
              </a:rPr>
              <a:t>, </a:t>
            </a:r>
            <a:r>
              <a:rPr lang="zh-CN" altLang="en-US" sz="1200">
                <a:latin typeface="Arial" panose="020B0604020202020204" pitchFamily="34" charset="0"/>
                <a:ea typeface="Microsoft JhengHei UI" panose="020B0604030504040204" pitchFamily="34" charset="-120"/>
                <a:cs typeface="Arial" panose="020B0604020202020204" pitchFamily="34" charset="0"/>
              </a:rPr>
              <a:t>而能兩端點間單一傳輸速度完全翻倍</a:t>
            </a:r>
            <a:r>
              <a:rPr lang="en-US" altLang="zh-CN" sz="1200">
                <a:latin typeface="Arial" panose="020B0604020202020204" pitchFamily="34" charset="0"/>
                <a:ea typeface="Microsoft JhengHei UI" panose="020B0604030504040204" pitchFamily="34" charset="-120"/>
                <a:cs typeface="Arial" panose="020B0604020202020204" pitchFamily="34" charset="0"/>
              </a:rPr>
              <a:t>)</a:t>
            </a:r>
            <a:endParaRPr lang="en-TW" sz="1200">
              <a:latin typeface="Arial" panose="020B0604020202020204" pitchFamily="34" charset="0"/>
              <a:ea typeface="Microsoft JhengHei UI" panose="020B0604030504040204" pitchFamily="34" charset="-120"/>
              <a:cs typeface="Arial" panose="020B0604020202020204" pitchFamily="34" charset="0"/>
            </a:endParaRPr>
          </a:p>
          <a:p>
            <a:pPr marL="171450" indent="-171450">
              <a:lnSpc>
                <a:spcPct val="150000"/>
              </a:lnSpc>
              <a:buFont typeface="Arial" panose="020B0604020202020204" pitchFamily="34" charset="0"/>
              <a:buChar char="•"/>
            </a:pPr>
            <a:r>
              <a:rPr lang="en-TW" sz="1200" b="1">
                <a:latin typeface="Arial" panose="020B0604020202020204" pitchFamily="34" charset="0"/>
                <a:ea typeface="Microsoft JhengHei UI" panose="020B0604030504040204" pitchFamily="34" charset="-120"/>
                <a:cs typeface="Arial" panose="020B0604020202020204" pitchFamily="34" charset="0"/>
              </a:rPr>
              <a:t>Firewall:</a:t>
            </a:r>
            <a:r>
              <a:rPr lang="en-TW" sz="1200">
                <a:latin typeface="Arial" panose="020B0604020202020204" pitchFamily="34" charset="0"/>
                <a:ea typeface="Microsoft JhengHei UI" panose="020B0604030504040204" pitchFamily="34" charset="-120"/>
                <a:cs typeface="Arial" panose="020B0604020202020204" pitchFamily="34" charset="0"/>
              </a:rPr>
              <a:t> (</a:t>
            </a:r>
            <a:r>
              <a:rPr lang="zh-CN" altLang="en-US" sz="1200">
                <a:latin typeface="Arial" panose="020B0604020202020204" pitchFamily="34" charset="0"/>
                <a:ea typeface="Microsoft JhengHei UI" panose="020B0604030504040204" pitchFamily="34" charset="-120"/>
                <a:cs typeface="Arial" panose="020B0604020202020204" pitchFamily="34" charset="0"/>
              </a:rPr>
              <a:t>現階段支援</a:t>
            </a:r>
            <a:r>
              <a:rPr lang="en-US" altLang="zh-CN" sz="1200">
                <a:latin typeface="Arial" panose="020B0604020202020204" pitchFamily="34" charset="0"/>
                <a:ea typeface="Microsoft JhengHei UI" panose="020B0604030504040204" pitchFamily="34" charset="-120"/>
                <a:cs typeface="Arial" panose="020B0604020202020204" pitchFamily="34" charset="0"/>
              </a:rPr>
              <a:t>L3, </a:t>
            </a:r>
            <a:r>
              <a:rPr lang="zh-CN" altLang="en-US" sz="1200">
                <a:latin typeface="Arial" panose="020B0604020202020204" pitchFamily="34" charset="0"/>
                <a:ea typeface="Microsoft JhengHei UI" panose="020B0604030504040204" pitchFamily="34" charset="-120"/>
                <a:cs typeface="Arial" panose="020B0604020202020204" pitchFamily="34" charset="0"/>
              </a:rPr>
              <a:t>並即將透過更新而支援</a:t>
            </a:r>
            <a:r>
              <a:rPr lang="en-US" altLang="zh-CN" sz="1200">
                <a:latin typeface="Arial" panose="020B0604020202020204" pitchFamily="34" charset="0"/>
                <a:ea typeface="Microsoft JhengHei UI" panose="020B0604030504040204" pitchFamily="34" charset="-120"/>
                <a:cs typeface="Arial" panose="020B0604020202020204" pitchFamily="34" charset="0"/>
              </a:rPr>
              <a:t>DPI &amp; L7 firewall)</a:t>
            </a:r>
            <a:endParaRPr lang="en-TW" sz="1200">
              <a:latin typeface="Arial" panose="020B0604020202020204" pitchFamily="34" charset="0"/>
              <a:ea typeface="Microsoft JhengHei UI" panose="020B0604030504040204" pitchFamily="34" charset="-120"/>
              <a:cs typeface="Arial" panose="020B0604020202020204" pitchFamily="34" charset="0"/>
            </a:endParaRPr>
          </a:p>
        </p:txBody>
      </p:sp>
      <p:cxnSp>
        <p:nvCxnSpPr>
          <p:cNvPr id="21" name="直線接點 64">
            <a:extLst>
              <a:ext uri="{FF2B5EF4-FFF2-40B4-BE49-F238E27FC236}">
                <a16:creationId xmlns:a16="http://schemas.microsoft.com/office/drawing/2014/main" id="{7E8C06C5-CECA-4743-AB81-6E5C0AF63154}"/>
              </a:ext>
            </a:extLst>
          </p:cNvPr>
          <p:cNvCxnSpPr>
            <a:cxnSpLocks/>
          </p:cNvCxnSpPr>
          <p:nvPr/>
        </p:nvCxnSpPr>
        <p:spPr>
          <a:xfrm flipH="1" flipV="1">
            <a:off x="3084798" y="4108941"/>
            <a:ext cx="1" cy="81489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文字方塊 77">
            <a:extLst>
              <a:ext uri="{FF2B5EF4-FFF2-40B4-BE49-F238E27FC236}">
                <a16:creationId xmlns:a16="http://schemas.microsoft.com/office/drawing/2014/main" id="{51360471-56E1-8E4E-A4CA-21021C2C08B1}"/>
              </a:ext>
            </a:extLst>
          </p:cNvPr>
          <p:cNvSpPr txBox="1"/>
          <p:nvPr/>
        </p:nvSpPr>
        <p:spPr>
          <a:xfrm>
            <a:off x="821756" y="5288399"/>
            <a:ext cx="1805302" cy="293607"/>
          </a:xfrm>
          <a:prstGeom prst="rect">
            <a:avLst/>
          </a:prstGeom>
          <a:noFill/>
        </p:spPr>
        <p:txBody>
          <a:bodyPr wrap="none" lIns="91440" tIns="45720" rIns="91440" bIns="45720" rtlCol="0" anchor="t">
            <a:spAutoFit/>
          </a:bodyPr>
          <a:lstStyle/>
          <a:p>
            <a:pPr algn="ctr">
              <a:lnSpc>
                <a:spcPct val="120000"/>
              </a:lnSpc>
              <a:spcBef>
                <a:spcPts val="101"/>
              </a:spcBef>
            </a:pPr>
            <a:r>
              <a:rPr lang="en-US" altLang="zh-TW" sz="1200" dirty="0">
                <a:solidFill>
                  <a:schemeClr val="bg1"/>
                </a:solidFill>
                <a:latin typeface="Arial"/>
                <a:ea typeface="新細明體"/>
                <a:cs typeface="Arial"/>
                <a:sym typeface="+mn-lt"/>
              </a:rPr>
              <a:t>LAN: 192.168.0.100 /24</a:t>
            </a:r>
            <a:endParaRPr lang="zh-TW" altLang="en-US" sz="1200" dirty="0">
              <a:solidFill>
                <a:schemeClr val="bg1"/>
              </a:solidFill>
              <a:latin typeface="Arial" panose="020B0604020202020204" pitchFamily="34" charset="0"/>
              <a:cs typeface="Arial" panose="020B0604020202020204" pitchFamily="34" charset="0"/>
              <a:sym typeface="+mn-lt"/>
            </a:endParaRPr>
          </a:p>
        </p:txBody>
      </p:sp>
      <p:sp>
        <p:nvSpPr>
          <p:cNvPr id="23" name="文字方塊 79">
            <a:extLst>
              <a:ext uri="{FF2B5EF4-FFF2-40B4-BE49-F238E27FC236}">
                <a16:creationId xmlns:a16="http://schemas.microsoft.com/office/drawing/2014/main" id="{D643172F-C258-0240-B7B0-ECA1C7D478B2}"/>
              </a:ext>
            </a:extLst>
          </p:cNvPr>
          <p:cNvSpPr txBox="1"/>
          <p:nvPr/>
        </p:nvSpPr>
        <p:spPr>
          <a:xfrm>
            <a:off x="873277" y="4238241"/>
            <a:ext cx="1702261" cy="293607"/>
          </a:xfrm>
          <a:prstGeom prst="rect">
            <a:avLst/>
          </a:prstGeom>
          <a:noFill/>
        </p:spPr>
        <p:txBody>
          <a:bodyPr wrap="none" rtlCol="0">
            <a:spAutoFit/>
          </a:bodyPr>
          <a:lstStyle/>
          <a:p>
            <a:pPr algn="ctr">
              <a:lnSpc>
                <a:spcPct val="120000"/>
              </a:lnSpc>
              <a:spcBef>
                <a:spcPts val="101"/>
              </a:spcBef>
            </a:pPr>
            <a:r>
              <a:rPr lang="en-US" altLang="zh-TW" sz="1200">
                <a:solidFill>
                  <a:schemeClr val="bg1"/>
                </a:solidFill>
                <a:latin typeface="Arial" panose="020B0604020202020204" pitchFamily="34" charset="0"/>
                <a:cs typeface="Arial" panose="020B0604020202020204" pitchFamily="34" charset="0"/>
                <a:sym typeface="+mn-lt"/>
              </a:rPr>
              <a:t>WAN: 60.251.180.100</a:t>
            </a:r>
            <a:endParaRPr lang="zh-TW" altLang="en-US" sz="1200">
              <a:solidFill>
                <a:schemeClr val="bg1"/>
              </a:solidFill>
              <a:latin typeface="Arial" panose="020B0604020202020204" pitchFamily="34" charset="0"/>
              <a:cs typeface="Arial" panose="020B0604020202020204" pitchFamily="34" charset="0"/>
              <a:sym typeface="+mn-lt"/>
            </a:endParaRPr>
          </a:p>
        </p:txBody>
      </p:sp>
      <p:sp>
        <p:nvSpPr>
          <p:cNvPr id="24" name="文字方塊 80">
            <a:extLst>
              <a:ext uri="{FF2B5EF4-FFF2-40B4-BE49-F238E27FC236}">
                <a16:creationId xmlns:a16="http://schemas.microsoft.com/office/drawing/2014/main" id="{AB1D554F-62F1-104F-9F9E-1FA21ACFF799}"/>
              </a:ext>
            </a:extLst>
          </p:cNvPr>
          <p:cNvSpPr txBox="1"/>
          <p:nvPr/>
        </p:nvSpPr>
        <p:spPr>
          <a:xfrm>
            <a:off x="1729869" y="3627250"/>
            <a:ext cx="854788" cy="293607"/>
          </a:xfrm>
          <a:prstGeom prst="rect">
            <a:avLst/>
          </a:prstGeom>
          <a:noFill/>
        </p:spPr>
        <p:txBody>
          <a:bodyPr wrap="square" rtlCol="0">
            <a:spAutoFit/>
          </a:bodyPr>
          <a:lstStyle/>
          <a:p>
            <a:pPr algn="ctr">
              <a:lnSpc>
                <a:spcPct val="120000"/>
              </a:lnSpc>
              <a:spcBef>
                <a:spcPts val="101"/>
              </a:spcBef>
            </a:pPr>
            <a:r>
              <a:rPr lang="en-US" altLang="zh-TW" sz="1200" b="1">
                <a:solidFill>
                  <a:schemeClr val="bg1"/>
                </a:solidFill>
                <a:latin typeface="Arial" panose="020B0604020202020204" pitchFamily="34" charset="0"/>
                <a:cs typeface="Arial" panose="020B0604020202020204" pitchFamily="34" charset="0"/>
                <a:sym typeface="+mn-lt"/>
              </a:rPr>
              <a:t>Internet </a:t>
            </a:r>
            <a:endParaRPr lang="zh-TW" altLang="en-US" sz="1200" b="1">
              <a:solidFill>
                <a:schemeClr val="bg1"/>
              </a:solidFill>
              <a:latin typeface="Arial" panose="020B0604020202020204" pitchFamily="34" charset="0"/>
              <a:cs typeface="Arial" panose="020B0604020202020204" pitchFamily="34" charset="0"/>
              <a:sym typeface="+mn-lt"/>
            </a:endParaRPr>
          </a:p>
        </p:txBody>
      </p:sp>
      <p:cxnSp>
        <p:nvCxnSpPr>
          <p:cNvPr id="26" name="直線接點 64">
            <a:extLst>
              <a:ext uri="{FF2B5EF4-FFF2-40B4-BE49-F238E27FC236}">
                <a16:creationId xmlns:a16="http://schemas.microsoft.com/office/drawing/2014/main" id="{7DCA066F-37C2-7C40-A547-5BD0D9BDB311}"/>
              </a:ext>
            </a:extLst>
          </p:cNvPr>
          <p:cNvCxnSpPr>
            <a:cxnSpLocks/>
          </p:cNvCxnSpPr>
          <p:nvPr/>
        </p:nvCxnSpPr>
        <p:spPr>
          <a:xfrm flipV="1">
            <a:off x="3078828" y="5215039"/>
            <a:ext cx="1" cy="52142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文字方塊 80">
            <a:extLst>
              <a:ext uri="{FF2B5EF4-FFF2-40B4-BE49-F238E27FC236}">
                <a16:creationId xmlns:a16="http://schemas.microsoft.com/office/drawing/2014/main" id="{7DAA9FDB-2BA2-CD42-B144-D07FB64870A6}"/>
              </a:ext>
            </a:extLst>
          </p:cNvPr>
          <p:cNvSpPr txBox="1"/>
          <p:nvPr/>
        </p:nvSpPr>
        <p:spPr>
          <a:xfrm>
            <a:off x="1729869" y="5991379"/>
            <a:ext cx="854788" cy="299184"/>
          </a:xfrm>
          <a:prstGeom prst="rect">
            <a:avLst/>
          </a:prstGeom>
          <a:noFill/>
        </p:spPr>
        <p:txBody>
          <a:bodyPr wrap="square" rtlCol="0">
            <a:spAutoFit/>
          </a:bodyPr>
          <a:lstStyle/>
          <a:p>
            <a:pPr algn="ctr">
              <a:lnSpc>
                <a:spcPct val="120000"/>
              </a:lnSpc>
              <a:spcBef>
                <a:spcPts val="101"/>
              </a:spcBef>
            </a:pPr>
            <a:r>
              <a:rPr lang="en-US" altLang="zh-TW" sz="1200" b="1">
                <a:solidFill>
                  <a:schemeClr val="bg1"/>
                </a:solidFill>
                <a:latin typeface="Arial" panose="020B0604020202020204" pitchFamily="34" charset="0"/>
                <a:cs typeface="Arial" panose="020B0604020202020204" pitchFamily="34" charset="0"/>
                <a:sym typeface="+mn-lt"/>
              </a:rPr>
              <a:t>Intranet </a:t>
            </a:r>
            <a:endParaRPr lang="zh-TW" altLang="en-US" sz="1200" b="1">
              <a:solidFill>
                <a:schemeClr val="bg1"/>
              </a:solidFill>
              <a:latin typeface="Arial" panose="020B0604020202020204" pitchFamily="34" charset="0"/>
              <a:cs typeface="Arial" panose="020B0604020202020204" pitchFamily="34" charset="0"/>
              <a:sym typeface="+mn-lt"/>
            </a:endParaRPr>
          </a:p>
        </p:txBody>
      </p:sp>
      <p:sp>
        <p:nvSpPr>
          <p:cNvPr id="30" name="Up-Down Arrow 29">
            <a:extLst>
              <a:ext uri="{FF2B5EF4-FFF2-40B4-BE49-F238E27FC236}">
                <a16:creationId xmlns:a16="http://schemas.microsoft.com/office/drawing/2014/main" id="{49E19842-64A7-174F-A703-99CACD3BD9D2}"/>
              </a:ext>
            </a:extLst>
          </p:cNvPr>
          <p:cNvSpPr/>
          <p:nvPr/>
        </p:nvSpPr>
        <p:spPr>
          <a:xfrm>
            <a:off x="1614451" y="4580636"/>
            <a:ext cx="232548" cy="683800"/>
          </a:xfrm>
          <a:prstGeom prst="upDownArrow">
            <a:avLst/>
          </a:prstGeom>
          <a:gradFill>
            <a:gsLst>
              <a:gs pos="30000">
                <a:schemeClr val="accent2"/>
              </a:gs>
              <a:gs pos="50000">
                <a:srgbClr val="FFC000">
                  <a:alpha val="95000"/>
                </a:srgbClr>
              </a:gs>
              <a:gs pos="7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圖形 44">
            <a:extLst>
              <a:ext uri="{FF2B5EF4-FFF2-40B4-BE49-F238E27FC236}">
                <a16:creationId xmlns:a16="http://schemas.microsoft.com/office/drawing/2014/main" id="{7BBF3D52-B9D0-FF4B-86F5-9E1E242BE640}"/>
              </a:ext>
            </a:extLst>
          </p:cNvPr>
          <p:cNvSpPr/>
          <p:nvPr/>
        </p:nvSpPr>
        <p:spPr>
          <a:xfrm>
            <a:off x="2707645" y="3432185"/>
            <a:ext cx="742366" cy="670363"/>
          </a:xfrm>
          <a:custGeom>
            <a:avLst/>
            <a:gdLst>
              <a:gd name="connsiteX0" fmla="*/ 873686 w 886038"/>
              <a:gd name="connsiteY0" fmla="*/ 98260 h 800100"/>
              <a:gd name="connsiteX1" fmla="*/ 700940 w 886038"/>
              <a:gd name="connsiteY1" fmla="*/ 90526 h 800100"/>
              <a:gd name="connsiteX2" fmla="*/ 447842 w 886038"/>
              <a:gd name="connsiteY2" fmla="*/ 0 h 800100"/>
              <a:gd name="connsiteX3" fmla="*/ 47792 w 886038"/>
              <a:gd name="connsiteY3" fmla="*/ 400050 h 800100"/>
              <a:gd name="connsiteX4" fmla="*/ 74614 w 886038"/>
              <a:gd name="connsiteY4" fmla="*/ 542963 h 800100"/>
              <a:gd name="connsiteX5" fmla="*/ 12054 w 886038"/>
              <a:gd name="connsiteY5" fmla="*/ 736663 h 800100"/>
              <a:gd name="connsiteX6" fmla="*/ 82539 w 886038"/>
              <a:gd name="connsiteY6" fmla="*/ 764858 h 800100"/>
              <a:gd name="connsiteX7" fmla="*/ 103951 w 886038"/>
              <a:gd name="connsiteY7" fmla="*/ 763676 h 800100"/>
              <a:gd name="connsiteX8" fmla="*/ 120868 w 886038"/>
              <a:gd name="connsiteY8" fmla="*/ 742721 h 800100"/>
              <a:gd name="connsiteX9" fmla="*/ 99913 w 886038"/>
              <a:gd name="connsiteY9" fmla="*/ 725805 h 800100"/>
              <a:gd name="connsiteX10" fmla="*/ 42648 w 886038"/>
              <a:gd name="connsiteY10" fmla="*/ 713918 h 800100"/>
              <a:gd name="connsiteX11" fmla="*/ 92255 w 886038"/>
              <a:gd name="connsiteY11" fmla="*/ 582511 h 800100"/>
              <a:gd name="connsiteX12" fmla="*/ 447842 w 886038"/>
              <a:gd name="connsiteY12" fmla="*/ 800100 h 800100"/>
              <a:gd name="connsiteX13" fmla="*/ 847892 w 886038"/>
              <a:gd name="connsiteY13" fmla="*/ 400050 h 800100"/>
              <a:gd name="connsiteX14" fmla="*/ 733325 w 886038"/>
              <a:gd name="connsiteY14" fmla="*/ 120320 h 800100"/>
              <a:gd name="connsiteX15" fmla="*/ 843053 w 886038"/>
              <a:gd name="connsiteY15" fmla="*/ 120929 h 800100"/>
              <a:gd name="connsiteX16" fmla="*/ 840729 w 886038"/>
              <a:gd name="connsiteY16" fmla="*/ 171641 h 800100"/>
              <a:gd name="connsiteX17" fmla="*/ 851854 w 886038"/>
              <a:gd name="connsiteY17" fmla="*/ 196177 h 800100"/>
              <a:gd name="connsiteX18" fmla="*/ 876391 w 886038"/>
              <a:gd name="connsiteY18" fmla="*/ 185014 h 800100"/>
              <a:gd name="connsiteX19" fmla="*/ 873686 w 886038"/>
              <a:gd name="connsiteY19" fmla="*/ 98260 h 800100"/>
              <a:gd name="connsiteX20" fmla="*/ 741136 w 886038"/>
              <a:gd name="connsiteY20" fmla="*/ 188824 h 800100"/>
              <a:gd name="connsiteX21" fmla="*/ 808801 w 886038"/>
              <a:gd name="connsiteY21" fmla="*/ 380924 h 800100"/>
              <a:gd name="connsiteX22" fmla="*/ 656249 w 886038"/>
              <a:gd name="connsiteY22" fmla="*/ 380924 h 800100"/>
              <a:gd name="connsiteX23" fmla="*/ 611443 w 886038"/>
              <a:gd name="connsiteY23" fmla="*/ 190424 h 800100"/>
              <a:gd name="connsiteX24" fmla="*/ 733554 w 886038"/>
              <a:gd name="connsiteY24" fmla="*/ 190424 h 800100"/>
              <a:gd name="connsiteX25" fmla="*/ 741136 w 886038"/>
              <a:gd name="connsiteY25" fmla="*/ 188824 h 800100"/>
              <a:gd name="connsiteX26" fmla="*/ 741212 w 886038"/>
              <a:gd name="connsiteY26" fmla="*/ 611162 h 800100"/>
              <a:gd name="connsiteX27" fmla="*/ 733592 w 886038"/>
              <a:gd name="connsiteY27" fmla="*/ 609524 h 800100"/>
              <a:gd name="connsiteX28" fmla="*/ 611710 w 886038"/>
              <a:gd name="connsiteY28" fmla="*/ 609524 h 800100"/>
              <a:gd name="connsiteX29" fmla="*/ 656287 w 886038"/>
              <a:gd name="connsiteY29" fmla="*/ 419024 h 800100"/>
              <a:gd name="connsiteX30" fmla="*/ 808839 w 886038"/>
              <a:gd name="connsiteY30" fmla="*/ 419024 h 800100"/>
              <a:gd name="connsiteX31" fmla="*/ 741212 w 886038"/>
              <a:gd name="connsiteY31" fmla="*/ 611162 h 800100"/>
              <a:gd name="connsiteX32" fmla="*/ 447842 w 886038"/>
              <a:gd name="connsiteY32" fmla="*/ 754990 h 800100"/>
              <a:gd name="connsiteX33" fmla="*/ 347296 w 886038"/>
              <a:gd name="connsiteY33" fmla="*/ 647624 h 800100"/>
              <a:gd name="connsiteX34" fmla="*/ 548312 w 886038"/>
              <a:gd name="connsiteY34" fmla="*/ 647624 h 800100"/>
              <a:gd name="connsiteX35" fmla="*/ 447842 w 886038"/>
              <a:gd name="connsiteY35" fmla="*/ 754990 h 800100"/>
              <a:gd name="connsiteX36" fmla="*/ 325236 w 886038"/>
              <a:gd name="connsiteY36" fmla="*/ 609524 h 800100"/>
              <a:gd name="connsiteX37" fmla="*/ 277421 w 886038"/>
              <a:gd name="connsiteY37" fmla="*/ 419024 h 800100"/>
              <a:gd name="connsiteX38" fmla="*/ 618187 w 886038"/>
              <a:gd name="connsiteY38" fmla="*/ 419024 h 800100"/>
              <a:gd name="connsiteX39" fmla="*/ 570371 w 886038"/>
              <a:gd name="connsiteY39" fmla="*/ 609524 h 800100"/>
              <a:gd name="connsiteX40" fmla="*/ 325236 w 886038"/>
              <a:gd name="connsiteY40" fmla="*/ 609524 h 800100"/>
              <a:gd name="connsiteX41" fmla="*/ 154510 w 886038"/>
              <a:gd name="connsiteY41" fmla="*/ 188824 h 800100"/>
              <a:gd name="connsiteX42" fmla="*/ 162092 w 886038"/>
              <a:gd name="connsiteY42" fmla="*/ 190424 h 800100"/>
              <a:gd name="connsiteX43" fmla="*/ 284164 w 886038"/>
              <a:gd name="connsiteY43" fmla="*/ 190424 h 800100"/>
              <a:gd name="connsiteX44" fmla="*/ 239778 w 886038"/>
              <a:gd name="connsiteY44" fmla="*/ 373875 h 800100"/>
              <a:gd name="connsiteX45" fmla="*/ 231586 w 886038"/>
              <a:gd name="connsiteY45" fmla="*/ 380924 h 800100"/>
              <a:gd name="connsiteX46" fmla="*/ 86844 w 886038"/>
              <a:gd name="connsiteY46" fmla="*/ 380924 h 800100"/>
              <a:gd name="connsiteX47" fmla="*/ 154510 w 886038"/>
              <a:gd name="connsiteY47" fmla="*/ 188824 h 800100"/>
              <a:gd name="connsiteX48" fmla="*/ 447842 w 886038"/>
              <a:gd name="connsiteY48" fmla="*/ 45453 h 800100"/>
              <a:gd name="connsiteX49" fmla="*/ 548083 w 886038"/>
              <a:gd name="connsiteY49" fmla="*/ 152324 h 800100"/>
              <a:gd name="connsiteX50" fmla="*/ 347563 w 886038"/>
              <a:gd name="connsiteY50" fmla="*/ 152324 h 800100"/>
              <a:gd name="connsiteX51" fmla="*/ 447842 w 886038"/>
              <a:gd name="connsiteY51" fmla="*/ 45453 h 800100"/>
              <a:gd name="connsiteX52" fmla="*/ 570143 w 886038"/>
              <a:gd name="connsiteY52" fmla="*/ 190424 h 800100"/>
              <a:gd name="connsiteX53" fmla="*/ 618187 w 886038"/>
              <a:gd name="connsiteY53" fmla="*/ 380924 h 800100"/>
              <a:gd name="connsiteX54" fmla="*/ 290108 w 886038"/>
              <a:gd name="connsiteY54" fmla="*/ 380924 h 800100"/>
              <a:gd name="connsiteX55" fmla="*/ 369623 w 886038"/>
              <a:gd name="connsiteY55" fmla="*/ 318554 h 800100"/>
              <a:gd name="connsiteX56" fmla="*/ 569495 w 886038"/>
              <a:gd name="connsiteY56" fmla="*/ 190424 h 800100"/>
              <a:gd name="connsiteX57" fmla="*/ 570143 w 886038"/>
              <a:gd name="connsiteY57" fmla="*/ 190424 h 800100"/>
              <a:gd name="connsiteX58" fmla="*/ 493181 w 886038"/>
              <a:gd name="connsiteY58" fmla="*/ 190424 h 800100"/>
              <a:gd name="connsiteX59" fmla="*/ 346877 w 886038"/>
              <a:gd name="connsiteY59" fmla="*/ 287922 h 800100"/>
              <a:gd name="connsiteX60" fmla="*/ 280430 w 886038"/>
              <a:gd name="connsiteY60" fmla="*/ 339738 h 800100"/>
              <a:gd name="connsiteX61" fmla="*/ 325503 w 886038"/>
              <a:gd name="connsiteY61" fmla="*/ 190424 h 800100"/>
              <a:gd name="connsiteX62" fmla="*/ 493181 w 886038"/>
              <a:gd name="connsiteY62" fmla="*/ 190424 h 800100"/>
              <a:gd name="connsiteX63" fmla="*/ 505944 w 886038"/>
              <a:gd name="connsiteY63" fmla="*/ 43205 h 800100"/>
              <a:gd name="connsiteX64" fmla="*/ 658573 w 886038"/>
              <a:gd name="connsiteY64" fmla="*/ 106337 h 800100"/>
              <a:gd name="connsiteX65" fmla="*/ 584735 w 886038"/>
              <a:gd name="connsiteY65" fmla="*/ 139903 h 800100"/>
              <a:gd name="connsiteX66" fmla="*/ 505944 w 886038"/>
              <a:gd name="connsiteY66" fmla="*/ 43205 h 800100"/>
              <a:gd name="connsiteX67" fmla="*/ 389701 w 886038"/>
              <a:gd name="connsiteY67" fmla="*/ 43205 h 800100"/>
              <a:gd name="connsiteX68" fmla="*/ 303710 w 886038"/>
              <a:gd name="connsiteY68" fmla="*/ 152324 h 800100"/>
              <a:gd name="connsiteX69" fmla="*/ 184685 w 886038"/>
              <a:gd name="connsiteY69" fmla="*/ 152324 h 800100"/>
              <a:gd name="connsiteX70" fmla="*/ 389701 w 886038"/>
              <a:gd name="connsiteY70" fmla="*/ 43205 h 800100"/>
              <a:gd name="connsiteX71" fmla="*/ 86844 w 886038"/>
              <a:gd name="connsiteY71" fmla="*/ 419024 h 800100"/>
              <a:gd name="connsiteX72" fmla="*/ 189791 w 886038"/>
              <a:gd name="connsiteY72" fmla="*/ 419024 h 800100"/>
              <a:gd name="connsiteX73" fmla="*/ 102656 w 886038"/>
              <a:gd name="connsiteY73" fmla="*/ 508902 h 800100"/>
              <a:gd name="connsiteX74" fmla="*/ 86844 w 886038"/>
              <a:gd name="connsiteY74" fmla="*/ 419024 h 800100"/>
              <a:gd name="connsiteX75" fmla="*/ 239663 w 886038"/>
              <a:gd name="connsiteY75" fmla="*/ 424396 h 800100"/>
              <a:gd name="connsiteX76" fmla="*/ 283936 w 886038"/>
              <a:gd name="connsiteY76" fmla="*/ 609524 h 800100"/>
              <a:gd name="connsiteX77" fmla="*/ 162092 w 886038"/>
              <a:gd name="connsiteY77" fmla="*/ 609524 h 800100"/>
              <a:gd name="connsiteX78" fmla="*/ 154434 w 886038"/>
              <a:gd name="connsiteY78" fmla="*/ 611162 h 800100"/>
              <a:gd name="connsiteX79" fmla="*/ 118353 w 886038"/>
              <a:gd name="connsiteY79" fmla="*/ 549021 h 800100"/>
              <a:gd name="connsiteX80" fmla="*/ 239663 w 886038"/>
              <a:gd name="connsiteY80" fmla="*/ 424396 h 800100"/>
              <a:gd name="connsiteX81" fmla="*/ 184533 w 886038"/>
              <a:gd name="connsiteY81" fmla="*/ 647624 h 800100"/>
              <a:gd name="connsiteX82" fmla="*/ 303443 w 886038"/>
              <a:gd name="connsiteY82" fmla="*/ 647624 h 800100"/>
              <a:gd name="connsiteX83" fmla="*/ 389282 w 886038"/>
              <a:gd name="connsiteY83" fmla="*/ 756818 h 800100"/>
              <a:gd name="connsiteX84" fmla="*/ 184533 w 886038"/>
              <a:gd name="connsiteY84" fmla="*/ 647624 h 800100"/>
              <a:gd name="connsiteX85" fmla="*/ 506363 w 886038"/>
              <a:gd name="connsiteY85" fmla="*/ 756818 h 800100"/>
              <a:gd name="connsiteX86" fmla="*/ 592203 w 886038"/>
              <a:gd name="connsiteY86" fmla="*/ 647624 h 800100"/>
              <a:gd name="connsiteX87" fmla="*/ 711151 w 886038"/>
              <a:gd name="connsiteY87" fmla="*/ 647624 h 800100"/>
              <a:gd name="connsiteX88" fmla="*/ 506363 w 886038"/>
              <a:gd name="connsiteY88" fmla="*/ 756818 h 800100"/>
              <a:gd name="connsiteX89" fmla="*/ 710999 w 886038"/>
              <a:gd name="connsiteY89" fmla="*/ 152324 h 800100"/>
              <a:gd name="connsiteX90" fmla="*/ 646876 w 886038"/>
              <a:gd name="connsiteY90" fmla="*/ 152324 h 800100"/>
              <a:gd name="connsiteX91" fmla="*/ 692177 w 886038"/>
              <a:gd name="connsiteY91" fmla="*/ 133807 h 800100"/>
              <a:gd name="connsiteX92" fmla="*/ 710999 w 886038"/>
              <a:gd name="connsiteY92" fmla="*/ 152324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86038" h="800100">
                <a:moveTo>
                  <a:pt x="873686" y="98260"/>
                </a:moveTo>
                <a:cubicBezTo>
                  <a:pt x="846406" y="61455"/>
                  <a:pt x="782131" y="63551"/>
                  <a:pt x="700940" y="90526"/>
                </a:cubicBezTo>
                <a:cubicBezTo>
                  <a:pt x="631941" y="34023"/>
                  <a:pt x="543816" y="0"/>
                  <a:pt x="447842" y="0"/>
                </a:cubicBezTo>
                <a:cubicBezTo>
                  <a:pt x="227243" y="0"/>
                  <a:pt x="47792" y="179451"/>
                  <a:pt x="47792" y="400050"/>
                </a:cubicBezTo>
                <a:cubicBezTo>
                  <a:pt x="47792" y="450418"/>
                  <a:pt x="57545" y="498500"/>
                  <a:pt x="74614" y="542963"/>
                </a:cubicBezTo>
                <a:cubicBezTo>
                  <a:pt x="11559" y="623545"/>
                  <a:pt x="-18540" y="695287"/>
                  <a:pt x="12054" y="736663"/>
                </a:cubicBezTo>
                <a:cubicBezTo>
                  <a:pt x="25999" y="755409"/>
                  <a:pt x="49659" y="764858"/>
                  <a:pt x="82539" y="764858"/>
                </a:cubicBezTo>
                <a:cubicBezTo>
                  <a:pt x="89283" y="764858"/>
                  <a:pt x="96407" y="764477"/>
                  <a:pt x="103951" y="763676"/>
                </a:cubicBezTo>
                <a:cubicBezTo>
                  <a:pt x="114391" y="762572"/>
                  <a:pt x="122011" y="753199"/>
                  <a:pt x="120868" y="742721"/>
                </a:cubicBezTo>
                <a:cubicBezTo>
                  <a:pt x="119725" y="732244"/>
                  <a:pt x="110619" y="724700"/>
                  <a:pt x="99913" y="725805"/>
                </a:cubicBezTo>
                <a:cubicBezTo>
                  <a:pt x="70957" y="728739"/>
                  <a:pt x="50611" y="724662"/>
                  <a:pt x="42648" y="713918"/>
                </a:cubicBezTo>
                <a:cubicBezTo>
                  <a:pt x="28323" y="694563"/>
                  <a:pt x="45163" y="646633"/>
                  <a:pt x="92255" y="582511"/>
                </a:cubicBezTo>
                <a:cubicBezTo>
                  <a:pt x="158701" y="711518"/>
                  <a:pt x="293003" y="800100"/>
                  <a:pt x="447842" y="800100"/>
                </a:cubicBezTo>
                <a:cubicBezTo>
                  <a:pt x="668441" y="800100"/>
                  <a:pt x="847892" y="620649"/>
                  <a:pt x="847892" y="400050"/>
                </a:cubicBezTo>
                <a:cubicBezTo>
                  <a:pt x="847892" y="291236"/>
                  <a:pt x="804077" y="192519"/>
                  <a:pt x="733325" y="120320"/>
                </a:cubicBezTo>
                <a:cubicBezTo>
                  <a:pt x="791504" y="103632"/>
                  <a:pt x="830747" y="104318"/>
                  <a:pt x="843053" y="120929"/>
                </a:cubicBezTo>
                <a:cubicBezTo>
                  <a:pt x="852197" y="133312"/>
                  <a:pt x="846863" y="155334"/>
                  <a:pt x="840729" y="171641"/>
                </a:cubicBezTo>
                <a:cubicBezTo>
                  <a:pt x="836995" y="181470"/>
                  <a:pt x="842024" y="192443"/>
                  <a:pt x="851854" y="196177"/>
                </a:cubicBezTo>
                <a:cubicBezTo>
                  <a:pt x="861798" y="199796"/>
                  <a:pt x="872695" y="194920"/>
                  <a:pt x="876391" y="185014"/>
                </a:cubicBezTo>
                <a:cubicBezTo>
                  <a:pt x="890107" y="148438"/>
                  <a:pt x="889192" y="119291"/>
                  <a:pt x="873686" y="98260"/>
                </a:cubicBezTo>
                <a:close/>
                <a:moveTo>
                  <a:pt x="741136" y="188824"/>
                </a:moveTo>
                <a:cubicBezTo>
                  <a:pt x="780607" y="243497"/>
                  <a:pt x="805067" y="309448"/>
                  <a:pt x="808801" y="380924"/>
                </a:cubicBezTo>
                <a:lnTo>
                  <a:pt x="656249" y="380924"/>
                </a:lnTo>
                <a:cubicBezTo>
                  <a:pt x="653696" y="313639"/>
                  <a:pt x="638113" y="248869"/>
                  <a:pt x="611443" y="190424"/>
                </a:cubicBezTo>
                <a:lnTo>
                  <a:pt x="733554" y="190424"/>
                </a:lnTo>
                <a:cubicBezTo>
                  <a:pt x="736259" y="190424"/>
                  <a:pt x="738850" y="189814"/>
                  <a:pt x="741136" y="188824"/>
                </a:cubicBezTo>
                <a:close/>
                <a:moveTo>
                  <a:pt x="741212" y="611162"/>
                </a:moveTo>
                <a:cubicBezTo>
                  <a:pt x="738850" y="610172"/>
                  <a:pt x="736297" y="609524"/>
                  <a:pt x="733592" y="609524"/>
                </a:cubicBezTo>
                <a:lnTo>
                  <a:pt x="611710" y="609524"/>
                </a:lnTo>
                <a:cubicBezTo>
                  <a:pt x="638266" y="551040"/>
                  <a:pt x="653811" y="486308"/>
                  <a:pt x="656287" y="419024"/>
                </a:cubicBezTo>
                <a:lnTo>
                  <a:pt x="808839" y="419024"/>
                </a:lnTo>
                <a:cubicBezTo>
                  <a:pt x="805106" y="490538"/>
                  <a:pt x="780684" y="556489"/>
                  <a:pt x="741212" y="611162"/>
                </a:cubicBezTo>
                <a:close/>
                <a:moveTo>
                  <a:pt x="447842" y="754990"/>
                </a:moveTo>
                <a:cubicBezTo>
                  <a:pt x="408218" y="726415"/>
                  <a:pt x="374233" y="689991"/>
                  <a:pt x="347296" y="647624"/>
                </a:cubicBezTo>
                <a:lnTo>
                  <a:pt x="548312" y="647624"/>
                </a:lnTo>
                <a:cubicBezTo>
                  <a:pt x="521413" y="689991"/>
                  <a:pt x="487428" y="726415"/>
                  <a:pt x="447842" y="754990"/>
                </a:cubicBezTo>
                <a:close/>
                <a:moveTo>
                  <a:pt x="325236" y="609524"/>
                </a:moveTo>
                <a:cubicBezTo>
                  <a:pt x="296432" y="552107"/>
                  <a:pt x="280126" y="486766"/>
                  <a:pt x="277421" y="419024"/>
                </a:cubicBezTo>
                <a:lnTo>
                  <a:pt x="618187" y="419024"/>
                </a:lnTo>
                <a:cubicBezTo>
                  <a:pt x="615482" y="486766"/>
                  <a:pt x="599175" y="552107"/>
                  <a:pt x="570371" y="609524"/>
                </a:cubicBezTo>
                <a:lnTo>
                  <a:pt x="325236" y="609524"/>
                </a:lnTo>
                <a:close/>
                <a:moveTo>
                  <a:pt x="154510" y="188824"/>
                </a:moveTo>
                <a:cubicBezTo>
                  <a:pt x="156834" y="189814"/>
                  <a:pt x="159387" y="190424"/>
                  <a:pt x="162092" y="190424"/>
                </a:cubicBezTo>
                <a:lnTo>
                  <a:pt x="284164" y="190424"/>
                </a:lnTo>
                <a:cubicBezTo>
                  <a:pt x="258409" y="246812"/>
                  <a:pt x="243131" y="309143"/>
                  <a:pt x="239778" y="373875"/>
                </a:cubicBezTo>
                <a:cubicBezTo>
                  <a:pt x="237073" y="376238"/>
                  <a:pt x="234291" y="378524"/>
                  <a:pt x="231586" y="380924"/>
                </a:cubicBezTo>
                <a:lnTo>
                  <a:pt x="86844" y="380924"/>
                </a:lnTo>
                <a:cubicBezTo>
                  <a:pt x="90616" y="309448"/>
                  <a:pt x="115076" y="243497"/>
                  <a:pt x="154510" y="188824"/>
                </a:cubicBezTo>
                <a:close/>
                <a:moveTo>
                  <a:pt x="447842" y="45453"/>
                </a:moveTo>
                <a:cubicBezTo>
                  <a:pt x="487275" y="73914"/>
                  <a:pt x="521184" y="110147"/>
                  <a:pt x="548083" y="152324"/>
                </a:cubicBezTo>
                <a:lnTo>
                  <a:pt x="347563" y="152324"/>
                </a:lnTo>
                <a:cubicBezTo>
                  <a:pt x="374461" y="110185"/>
                  <a:pt x="408370" y="73914"/>
                  <a:pt x="447842" y="45453"/>
                </a:cubicBezTo>
                <a:close/>
                <a:moveTo>
                  <a:pt x="570143" y="190424"/>
                </a:moveTo>
                <a:cubicBezTo>
                  <a:pt x="599023" y="247802"/>
                  <a:pt x="615406" y="313144"/>
                  <a:pt x="618187" y="380924"/>
                </a:cubicBezTo>
                <a:lnTo>
                  <a:pt x="290108" y="380924"/>
                </a:lnTo>
                <a:cubicBezTo>
                  <a:pt x="314835" y="360426"/>
                  <a:pt x="341238" y="339585"/>
                  <a:pt x="369623" y="318554"/>
                </a:cubicBezTo>
                <a:cubicBezTo>
                  <a:pt x="441708" y="265138"/>
                  <a:pt x="509107" y="222923"/>
                  <a:pt x="569495" y="190424"/>
                </a:cubicBezTo>
                <a:lnTo>
                  <a:pt x="570143" y="190424"/>
                </a:lnTo>
                <a:close/>
                <a:moveTo>
                  <a:pt x="493181" y="190424"/>
                </a:moveTo>
                <a:cubicBezTo>
                  <a:pt x="443879" y="219837"/>
                  <a:pt x="394197" y="252870"/>
                  <a:pt x="346877" y="287922"/>
                </a:cubicBezTo>
                <a:cubicBezTo>
                  <a:pt x="324360" y="304610"/>
                  <a:pt x="302186" y="322021"/>
                  <a:pt x="280430" y="339738"/>
                </a:cubicBezTo>
                <a:cubicBezTo>
                  <a:pt x="287212" y="286779"/>
                  <a:pt x="302528" y="236106"/>
                  <a:pt x="325503" y="190424"/>
                </a:cubicBezTo>
                <a:lnTo>
                  <a:pt x="493181" y="190424"/>
                </a:lnTo>
                <a:close/>
                <a:moveTo>
                  <a:pt x="505944" y="43205"/>
                </a:moveTo>
                <a:cubicBezTo>
                  <a:pt x="562256" y="52349"/>
                  <a:pt x="614110" y="74371"/>
                  <a:pt x="658573" y="106337"/>
                </a:cubicBezTo>
                <a:cubicBezTo>
                  <a:pt x="634799" y="115938"/>
                  <a:pt x="610110" y="127178"/>
                  <a:pt x="584735" y="139903"/>
                </a:cubicBezTo>
                <a:cubicBezTo>
                  <a:pt x="562713" y="103823"/>
                  <a:pt x="536501" y="71018"/>
                  <a:pt x="505944" y="43205"/>
                </a:cubicBezTo>
                <a:close/>
                <a:moveTo>
                  <a:pt x="389701" y="43205"/>
                </a:moveTo>
                <a:cubicBezTo>
                  <a:pt x="355678" y="74181"/>
                  <a:pt x="327027" y="111290"/>
                  <a:pt x="303710" y="152324"/>
                </a:cubicBezTo>
                <a:lnTo>
                  <a:pt x="184685" y="152324"/>
                </a:lnTo>
                <a:cubicBezTo>
                  <a:pt x="238063" y="95593"/>
                  <a:pt x="309425" y="56274"/>
                  <a:pt x="389701" y="43205"/>
                </a:cubicBezTo>
                <a:close/>
                <a:moveTo>
                  <a:pt x="86844" y="419024"/>
                </a:moveTo>
                <a:lnTo>
                  <a:pt x="189791" y="419024"/>
                </a:lnTo>
                <a:cubicBezTo>
                  <a:pt x="157863" y="449085"/>
                  <a:pt x="128335" y="479374"/>
                  <a:pt x="102656" y="508902"/>
                </a:cubicBezTo>
                <a:cubicBezTo>
                  <a:pt x="93626" y="480327"/>
                  <a:pt x="88445" y="450113"/>
                  <a:pt x="86844" y="419024"/>
                </a:cubicBezTo>
                <a:close/>
                <a:moveTo>
                  <a:pt x="239663" y="424396"/>
                </a:moveTo>
                <a:cubicBezTo>
                  <a:pt x="242750" y="489737"/>
                  <a:pt x="258066" y="552602"/>
                  <a:pt x="283936" y="609524"/>
                </a:cubicBezTo>
                <a:lnTo>
                  <a:pt x="162092" y="609524"/>
                </a:lnTo>
                <a:cubicBezTo>
                  <a:pt x="159349" y="609524"/>
                  <a:pt x="156758" y="610172"/>
                  <a:pt x="154434" y="611162"/>
                </a:cubicBezTo>
                <a:cubicBezTo>
                  <a:pt x="140451" y="591769"/>
                  <a:pt x="128297" y="571005"/>
                  <a:pt x="118353" y="549021"/>
                </a:cubicBezTo>
                <a:cubicBezTo>
                  <a:pt x="149671" y="511112"/>
                  <a:pt x="190057" y="468973"/>
                  <a:pt x="239663" y="424396"/>
                </a:cubicBezTo>
                <a:close/>
                <a:moveTo>
                  <a:pt x="184533" y="647624"/>
                </a:moveTo>
                <a:lnTo>
                  <a:pt x="303443" y="647624"/>
                </a:lnTo>
                <a:cubicBezTo>
                  <a:pt x="326722" y="688658"/>
                  <a:pt x="355335" y="725843"/>
                  <a:pt x="389282" y="756818"/>
                </a:cubicBezTo>
                <a:cubicBezTo>
                  <a:pt x="309120" y="743712"/>
                  <a:pt x="237873" y="704317"/>
                  <a:pt x="184533" y="647624"/>
                </a:cubicBezTo>
                <a:close/>
                <a:moveTo>
                  <a:pt x="506363" y="756818"/>
                </a:moveTo>
                <a:cubicBezTo>
                  <a:pt x="540311" y="725843"/>
                  <a:pt x="568924" y="688658"/>
                  <a:pt x="592203" y="647624"/>
                </a:cubicBezTo>
                <a:lnTo>
                  <a:pt x="711151" y="647624"/>
                </a:lnTo>
                <a:cubicBezTo>
                  <a:pt x="657811" y="704317"/>
                  <a:pt x="586564" y="743712"/>
                  <a:pt x="506363" y="756818"/>
                </a:cubicBezTo>
                <a:close/>
                <a:moveTo>
                  <a:pt x="710999" y="152324"/>
                </a:moveTo>
                <a:lnTo>
                  <a:pt x="646876" y="152324"/>
                </a:lnTo>
                <a:cubicBezTo>
                  <a:pt x="662726" y="145313"/>
                  <a:pt x="677890" y="139103"/>
                  <a:pt x="692177" y="133807"/>
                </a:cubicBezTo>
                <a:cubicBezTo>
                  <a:pt x="698692" y="139789"/>
                  <a:pt x="704979" y="145923"/>
                  <a:pt x="710999" y="152324"/>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3" name="圖形 52">
            <a:extLst>
              <a:ext uri="{FF2B5EF4-FFF2-40B4-BE49-F238E27FC236}">
                <a16:creationId xmlns:a16="http://schemas.microsoft.com/office/drawing/2014/main" id="{A65A6B56-E29A-D64D-8944-AEC5E057F109}"/>
              </a:ext>
            </a:extLst>
          </p:cNvPr>
          <p:cNvSpPr/>
          <p:nvPr/>
        </p:nvSpPr>
        <p:spPr>
          <a:xfrm>
            <a:off x="2558261" y="5724067"/>
            <a:ext cx="1041134" cy="860582"/>
          </a:xfrm>
          <a:custGeom>
            <a:avLst/>
            <a:gdLst>
              <a:gd name="connsiteX0" fmla="*/ 14288 w 752475"/>
              <a:gd name="connsiteY0" fmla="*/ 0 h 621982"/>
              <a:gd name="connsiteX1" fmla="*/ 0 w 752475"/>
              <a:gd name="connsiteY1" fmla="*/ 14288 h 621982"/>
              <a:gd name="connsiteX2" fmla="*/ 0 w 752475"/>
              <a:gd name="connsiteY2" fmla="*/ 504825 h 621982"/>
              <a:gd name="connsiteX3" fmla="*/ 14288 w 752475"/>
              <a:gd name="connsiteY3" fmla="*/ 519113 h 621982"/>
              <a:gd name="connsiteX4" fmla="*/ 282893 w 752475"/>
              <a:gd name="connsiteY4" fmla="*/ 519113 h 621982"/>
              <a:gd name="connsiteX5" fmla="*/ 261938 w 752475"/>
              <a:gd name="connsiteY5" fmla="*/ 593408 h 621982"/>
              <a:gd name="connsiteX6" fmla="*/ 218123 w 752475"/>
              <a:gd name="connsiteY6" fmla="*/ 593408 h 621982"/>
              <a:gd name="connsiteX7" fmla="*/ 203835 w 752475"/>
              <a:gd name="connsiteY7" fmla="*/ 607695 h 621982"/>
              <a:gd name="connsiteX8" fmla="*/ 218123 w 752475"/>
              <a:gd name="connsiteY8" fmla="*/ 621983 h 621982"/>
              <a:gd name="connsiteX9" fmla="*/ 273368 w 752475"/>
              <a:gd name="connsiteY9" fmla="*/ 621983 h 621982"/>
              <a:gd name="connsiteX10" fmla="*/ 479108 w 752475"/>
              <a:gd name="connsiteY10" fmla="*/ 621983 h 621982"/>
              <a:gd name="connsiteX11" fmla="*/ 534353 w 752475"/>
              <a:gd name="connsiteY11" fmla="*/ 621983 h 621982"/>
              <a:gd name="connsiteX12" fmla="*/ 548640 w 752475"/>
              <a:gd name="connsiteY12" fmla="*/ 607695 h 621982"/>
              <a:gd name="connsiteX13" fmla="*/ 534353 w 752475"/>
              <a:gd name="connsiteY13" fmla="*/ 593408 h 621982"/>
              <a:gd name="connsiteX14" fmla="*/ 490538 w 752475"/>
              <a:gd name="connsiteY14" fmla="*/ 593408 h 621982"/>
              <a:gd name="connsiteX15" fmla="*/ 469583 w 752475"/>
              <a:gd name="connsiteY15" fmla="*/ 519113 h 621982"/>
              <a:gd name="connsiteX16" fmla="*/ 738188 w 752475"/>
              <a:gd name="connsiteY16" fmla="*/ 519113 h 621982"/>
              <a:gd name="connsiteX17" fmla="*/ 752475 w 752475"/>
              <a:gd name="connsiteY17" fmla="*/ 504825 h 621982"/>
              <a:gd name="connsiteX18" fmla="*/ 752475 w 752475"/>
              <a:gd name="connsiteY18" fmla="*/ 437198 h 621982"/>
              <a:gd name="connsiteX19" fmla="*/ 752475 w 752475"/>
              <a:gd name="connsiteY19" fmla="*/ 14288 h 621982"/>
              <a:gd name="connsiteX20" fmla="*/ 738188 w 752475"/>
              <a:gd name="connsiteY20" fmla="*/ 0 h 621982"/>
              <a:gd name="connsiteX21" fmla="*/ 14288 w 752475"/>
              <a:gd name="connsiteY21" fmla="*/ 0 h 621982"/>
              <a:gd name="connsiteX22" fmla="*/ 14288 w 752475"/>
              <a:gd name="connsiteY22" fmla="*/ 0 h 621982"/>
              <a:gd name="connsiteX23" fmla="*/ 28575 w 752475"/>
              <a:gd name="connsiteY23" fmla="*/ 28575 h 621982"/>
              <a:gd name="connsiteX24" fmla="*/ 723900 w 752475"/>
              <a:gd name="connsiteY24" fmla="*/ 28575 h 621982"/>
              <a:gd name="connsiteX25" fmla="*/ 723900 w 752475"/>
              <a:gd name="connsiteY25" fmla="*/ 421958 h 621982"/>
              <a:gd name="connsiteX26" fmla="*/ 28575 w 752475"/>
              <a:gd name="connsiteY26" fmla="*/ 421958 h 621982"/>
              <a:gd name="connsiteX27" fmla="*/ 28575 w 752475"/>
              <a:gd name="connsiteY27" fmla="*/ 28575 h 621982"/>
              <a:gd name="connsiteX28" fmla="*/ 28575 w 752475"/>
              <a:gd name="connsiteY28" fmla="*/ 28575 h 621982"/>
              <a:gd name="connsiteX29" fmla="*/ 28575 w 752475"/>
              <a:gd name="connsiteY29" fmla="*/ 451485 h 621982"/>
              <a:gd name="connsiteX30" fmla="*/ 723900 w 752475"/>
              <a:gd name="connsiteY30" fmla="*/ 451485 h 621982"/>
              <a:gd name="connsiteX31" fmla="*/ 723900 w 752475"/>
              <a:gd name="connsiteY31" fmla="*/ 490538 h 621982"/>
              <a:gd name="connsiteX32" fmla="*/ 449580 w 752475"/>
              <a:gd name="connsiteY32" fmla="*/ 490538 h 621982"/>
              <a:gd name="connsiteX33" fmla="*/ 302895 w 752475"/>
              <a:gd name="connsiteY33" fmla="*/ 490538 h 621982"/>
              <a:gd name="connsiteX34" fmla="*/ 28575 w 752475"/>
              <a:gd name="connsiteY34" fmla="*/ 490538 h 621982"/>
              <a:gd name="connsiteX35" fmla="*/ 28575 w 752475"/>
              <a:gd name="connsiteY35" fmla="*/ 451485 h 621982"/>
              <a:gd name="connsiteX36" fmla="*/ 28575 w 752475"/>
              <a:gd name="connsiteY36" fmla="*/ 451485 h 621982"/>
              <a:gd name="connsiteX37" fmla="*/ 313373 w 752475"/>
              <a:gd name="connsiteY37" fmla="*/ 520065 h 621982"/>
              <a:gd name="connsiteX38" fmla="*/ 439103 w 752475"/>
              <a:gd name="connsiteY38" fmla="*/ 520065 h 621982"/>
              <a:gd name="connsiteX39" fmla="*/ 460058 w 752475"/>
              <a:gd name="connsiteY39" fmla="*/ 594360 h 621982"/>
              <a:gd name="connsiteX40" fmla="*/ 292418 w 752475"/>
              <a:gd name="connsiteY40" fmla="*/ 594360 h 621982"/>
              <a:gd name="connsiteX41" fmla="*/ 313373 w 752475"/>
              <a:gd name="connsiteY41" fmla="*/ 520065 h 621982"/>
              <a:gd name="connsiteX42" fmla="*/ 313373 w 752475"/>
              <a:gd name="connsiteY42" fmla="*/ 520065 h 62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475" h="621982">
                <a:moveTo>
                  <a:pt x="14288" y="0"/>
                </a:moveTo>
                <a:cubicBezTo>
                  <a:pt x="6667" y="0"/>
                  <a:pt x="0" y="6668"/>
                  <a:pt x="0" y="14288"/>
                </a:cubicBezTo>
                <a:lnTo>
                  <a:pt x="0" y="504825"/>
                </a:lnTo>
                <a:cubicBezTo>
                  <a:pt x="0" y="512445"/>
                  <a:pt x="6667" y="519113"/>
                  <a:pt x="14288" y="519113"/>
                </a:cubicBezTo>
                <a:lnTo>
                  <a:pt x="282893" y="519113"/>
                </a:lnTo>
                <a:lnTo>
                  <a:pt x="261938" y="593408"/>
                </a:lnTo>
                <a:lnTo>
                  <a:pt x="218123" y="593408"/>
                </a:lnTo>
                <a:cubicBezTo>
                  <a:pt x="209550" y="593408"/>
                  <a:pt x="203835" y="600075"/>
                  <a:pt x="203835" y="607695"/>
                </a:cubicBezTo>
                <a:cubicBezTo>
                  <a:pt x="203835" y="615315"/>
                  <a:pt x="210502" y="621983"/>
                  <a:pt x="218123" y="621983"/>
                </a:cubicBezTo>
                <a:lnTo>
                  <a:pt x="273368" y="621983"/>
                </a:lnTo>
                <a:lnTo>
                  <a:pt x="479108" y="621983"/>
                </a:lnTo>
                <a:lnTo>
                  <a:pt x="534353" y="621983"/>
                </a:lnTo>
                <a:cubicBezTo>
                  <a:pt x="541973" y="621983"/>
                  <a:pt x="548640" y="615315"/>
                  <a:pt x="548640" y="607695"/>
                </a:cubicBezTo>
                <a:cubicBezTo>
                  <a:pt x="548640" y="599123"/>
                  <a:pt x="541973" y="593408"/>
                  <a:pt x="534353" y="593408"/>
                </a:cubicBezTo>
                <a:lnTo>
                  <a:pt x="490538" y="593408"/>
                </a:lnTo>
                <a:lnTo>
                  <a:pt x="469583" y="519113"/>
                </a:lnTo>
                <a:lnTo>
                  <a:pt x="738188" y="519113"/>
                </a:lnTo>
                <a:cubicBezTo>
                  <a:pt x="746760" y="519113"/>
                  <a:pt x="752475" y="512445"/>
                  <a:pt x="752475" y="504825"/>
                </a:cubicBezTo>
                <a:lnTo>
                  <a:pt x="752475" y="437198"/>
                </a:lnTo>
                <a:lnTo>
                  <a:pt x="752475" y="14288"/>
                </a:lnTo>
                <a:cubicBezTo>
                  <a:pt x="752475" y="6668"/>
                  <a:pt x="745808" y="0"/>
                  <a:pt x="738188" y="0"/>
                </a:cubicBezTo>
                <a:lnTo>
                  <a:pt x="14288" y="0"/>
                </a:lnTo>
                <a:lnTo>
                  <a:pt x="14288" y="0"/>
                </a:lnTo>
                <a:close/>
                <a:moveTo>
                  <a:pt x="28575" y="28575"/>
                </a:moveTo>
                <a:lnTo>
                  <a:pt x="723900" y="28575"/>
                </a:lnTo>
                <a:lnTo>
                  <a:pt x="723900" y="421958"/>
                </a:lnTo>
                <a:lnTo>
                  <a:pt x="28575" y="421958"/>
                </a:lnTo>
                <a:lnTo>
                  <a:pt x="28575" y="28575"/>
                </a:lnTo>
                <a:lnTo>
                  <a:pt x="28575" y="28575"/>
                </a:lnTo>
                <a:close/>
                <a:moveTo>
                  <a:pt x="28575" y="451485"/>
                </a:moveTo>
                <a:lnTo>
                  <a:pt x="723900" y="451485"/>
                </a:lnTo>
                <a:lnTo>
                  <a:pt x="723900" y="490538"/>
                </a:lnTo>
                <a:lnTo>
                  <a:pt x="449580" y="490538"/>
                </a:lnTo>
                <a:lnTo>
                  <a:pt x="302895" y="490538"/>
                </a:lnTo>
                <a:lnTo>
                  <a:pt x="28575" y="490538"/>
                </a:lnTo>
                <a:lnTo>
                  <a:pt x="28575" y="451485"/>
                </a:lnTo>
                <a:lnTo>
                  <a:pt x="28575" y="451485"/>
                </a:lnTo>
                <a:close/>
                <a:moveTo>
                  <a:pt x="313373" y="520065"/>
                </a:moveTo>
                <a:lnTo>
                  <a:pt x="439103" y="520065"/>
                </a:lnTo>
                <a:lnTo>
                  <a:pt x="460058" y="594360"/>
                </a:lnTo>
                <a:lnTo>
                  <a:pt x="292418" y="594360"/>
                </a:lnTo>
                <a:lnTo>
                  <a:pt x="313373" y="520065"/>
                </a:lnTo>
                <a:lnTo>
                  <a:pt x="313373" y="520065"/>
                </a:ln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grpSp>
        <p:nvGrpSpPr>
          <p:cNvPr id="3" name="群組 2">
            <a:extLst>
              <a:ext uri="{FF2B5EF4-FFF2-40B4-BE49-F238E27FC236}">
                <a16:creationId xmlns:a16="http://schemas.microsoft.com/office/drawing/2014/main" id="{45047F50-7131-44B3-ADFB-4231427D63B2}"/>
              </a:ext>
            </a:extLst>
          </p:cNvPr>
          <p:cNvGrpSpPr/>
          <p:nvPr/>
        </p:nvGrpSpPr>
        <p:grpSpPr>
          <a:xfrm>
            <a:off x="2710894" y="4608380"/>
            <a:ext cx="735869" cy="609855"/>
            <a:chOff x="1894673" y="4559201"/>
            <a:chExt cx="765693" cy="634572"/>
          </a:xfrm>
        </p:grpSpPr>
        <p:sp>
          <p:nvSpPr>
            <p:cNvPr id="14" name="手繪多邊形: 圖案 41">
              <a:extLst>
                <a:ext uri="{FF2B5EF4-FFF2-40B4-BE49-F238E27FC236}">
                  <a16:creationId xmlns:a16="http://schemas.microsoft.com/office/drawing/2014/main" id="{93BBF0CA-8048-934C-BE2A-7EE860B32456}"/>
                </a:ext>
              </a:extLst>
            </p:cNvPr>
            <p:cNvSpPr/>
            <p:nvPr/>
          </p:nvSpPr>
          <p:spPr>
            <a:xfrm>
              <a:off x="1894673" y="4845848"/>
              <a:ext cx="765693" cy="347925"/>
            </a:xfrm>
            <a:custGeom>
              <a:avLst/>
              <a:gdLst>
                <a:gd name="connsiteX0" fmla="*/ 705307 w 728672"/>
                <a:gd name="connsiteY0" fmla="*/ 111242 h 331565"/>
                <a:gd name="connsiteX1" fmla="*/ 700716 w 728672"/>
                <a:gd name="connsiteY1" fmla="*/ 104966 h 331565"/>
                <a:gd name="connsiteX2" fmla="*/ 630041 w 728672"/>
                <a:gd name="connsiteY2" fmla="*/ 38367 h 331565"/>
                <a:gd name="connsiteX3" fmla="*/ 566690 w 728672"/>
                <a:gd name="connsiteY3" fmla="*/ 0 h 331565"/>
                <a:gd name="connsiteX4" fmla="*/ 156801 w 728672"/>
                <a:gd name="connsiteY4" fmla="*/ 0 h 331565"/>
                <a:gd name="connsiteX5" fmla="*/ 89183 w 728672"/>
                <a:gd name="connsiteY5" fmla="*/ 42891 h 331565"/>
                <a:gd name="connsiteX6" fmla="*/ 32947 w 728672"/>
                <a:gd name="connsiteY6" fmla="*/ 101613 h 331565"/>
                <a:gd name="connsiteX7" fmla="*/ 31918 w 728672"/>
                <a:gd name="connsiteY7" fmla="*/ 102927 h 331565"/>
                <a:gd name="connsiteX8" fmla="*/ 0 w 728672"/>
                <a:gd name="connsiteY8" fmla="*/ 171288 h 331565"/>
                <a:gd name="connsiteX9" fmla="*/ 0 w 728672"/>
                <a:gd name="connsiteY9" fmla="*/ 242211 h 331565"/>
                <a:gd name="connsiteX10" fmla="*/ 89354 w 728672"/>
                <a:gd name="connsiteY10" fmla="*/ 331565 h 331565"/>
                <a:gd name="connsiteX11" fmla="*/ 639318 w 728672"/>
                <a:gd name="connsiteY11" fmla="*/ 331565 h 331565"/>
                <a:gd name="connsiteX12" fmla="*/ 728672 w 728672"/>
                <a:gd name="connsiteY12" fmla="*/ 242211 h 331565"/>
                <a:gd name="connsiteX13" fmla="*/ 728672 w 728672"/>
                <a:gd name="connsiteY13" fmla="*/ 171288 h 331565"/>
                <a:gd name="connsiteX14" fmla="*/ 705307 w 728672"/>
                <a:gd name="connsiteY14" fmla="*/ 111242 h 331565"/>
                <a:gd name="connsiteX15" fmla="*/ 683133 w 728672"/>
                <a:gd name="connsiteY15" fmla="*/ 242202 h 331565"/>
                <a:gd name="connsiteX16" fmla="*/ 639318 w 728672"/>
                <a:gd name="connsiteY16" fmla="*/ 286017 h 331565"/>
                <a:gd name="connsiteX17" fmla="*/ 89345 w 728672"/>
                <a:gd name="connsiteY17" fmla="*/ 286017 h 331565"/>
                <a:gd name="connsiteX18" fmla="*/ 45539 w 728672"/>
                <a:gd name="connsiteY18" fmla="*/ 242202 h 331565"/>
                <a:gd name="connsiteX19" fmla="*/ 45539 w 728672"/>
                <a:gd name="connsiteY19" fmla="*/ 171279 h 331565"/>
                <a:gd name="connsiteX20" fmla="*/ 89354 w 728672"/>
                <a:gd name="connsiteY20" fmla="*/ 127464 h 331565"/>
                <a:gd name="connsiteX21" fmla="*/ 639318 w 728672"/>
                <a:gd name="connsiteY21" fmla="*/ 127464 h 331565"/>
                <a:gd name="connsiteX22" fmla="*/ 683133 w 728672"/>
                <a:gd name="connsiteY22" fmla="*/ 171279 h 331565"/>
                <a:gd name="connsiteX23" fmla="*/ 683133 w 728672"/>
                <a:gd name="connsiteY23" fmla="*/ 242202 h 3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672" h="331565">
                  <a:moveTo>
                    <a:pt x="705307" y="111242"/>
                  </a:moveTo>
                  <a:cubicBezTo>
                    <a:pt x="704155" y="108966"/>
                    <a:pt x="702669" y="106813"/>
                    <a:pt x="700716" y="104966"/>
                  </a:cubicBezTo>
                  <a:lnTo>
                    <a:pt x="630041" y="38367"/>
                  </a:lnTo>
                  <a:cubicBezTo>
                    <a:pt x="617144" y="26270"/>
                    <a:pt x="591455" y="0"/>
                    <a:pt x="566690" y="0"/>
                  </a:cubicBezTo>
                  <a:lnTo>
                    <a:pt x="156801" y="0"/>
                  </a:lnTo>
                  <a:cubicBezTo>
                    <a:pt x="126206" y="0"/>
                    <a:pt x="102156" y="27794"/>
                    <a:pt x="89183" y="42891"/>
                  </a:cubicBezTo>
                  <a:lnTo>
                    <a:pt x="32947" y="101613"/>
                  </a:lnTo>
                  <a:cubicBezTo>
                    <a:pt x="32547" y="102022"/>
                    <a:pt x="32271" y="102499"/>
                    <a:pt x="31918" y="102927"/>
                  </a:cubicBezTo>
                  <a:cubicBezTo>
                    <a:pt x="12430" y="119348"/>
                    <a:pt x="0" y="143885"/>
                    <a:pt x="0" y="171288"/>
                  </a:cubicBezTo>
                  <a:lnTo>
                    <a:pt x="0" y="242211"/>
                  </a:lnTo>
                  <a:cubicBezTo>
                    <a:pt x="0" y="291484"/>
                    <a:pt x="40081" y="331565"/>
                    <a:pt x="89354" y="331565"/>
                  </a:cubicBezTo>
                  <a:lnTo>
                    <a:pt x="639318" y="331565"/>
                  </a:lnTo>
                  <a:cubicBezTo>
                    <a:pt x="688581" y="331565"/>
                    <a:pt x="728672" y="291484"/>
                    <a:pt x="728672" y="242211"/>
                  </a:cubicBezTo>
                  <a:lnTo>
                    <a:pt x="728672" y="171288"/>
                  </a:lnTo>
                  <a:cubicBezTo>
                    <a:pt x="728663" y="148161"/>
                    <a:pt x="719757" y="127121"/>
                    <a:pt x="705307" y="111242"/>
                  </a:cubicBezTo>
                  <a:close/>
                  <a:moveTo>
                    <a:pt x="683133" y="242202"/>
                  </a:moveTo>
                  <a:cubicBezTo>
                    <a:pt x="683133" y="266357"/>
                    <a:pt x="663483" y="286017"/>
                    <a:pt x="639318" y="286017"/>
                  </a:cubicBezTo>
                  <a:lnTo>
                    <a:pt x="89345" y="286017"/>
                  </a:lnTo>
                  <a:cubicBezTo>
                    <a:pt x="65189" y="286017"/>
                    <a:pt x="45539" y="266367"/>
                    <a:pt x="45539" y="242202"/>
                  </a:cubicBezTo>
                  <a:lnTo>
                    <a:pt x="45539" y="171279"/>
                  </a:lnTo>
                  <a:cubicBezTo>
                    <a:pt x="45539" y="147123"/>
                    <a:pt x="65189" y="127464"/>
                    <a:pt x="89354" y="127464"/>
                  </a:cubicBezTo>
                  <a:lnTo>
                    <a:pt x="639318" y="127464"/>
                  </a:lnTo>
                  <a:cubicBezTo>
                    <a:pt x="663473" y="127464"/>
                    <a:pt x="683133" y="147114"/>
                    <a:pt x="683133" y="171279"/>
                  </a:cubicBezTo>
                  <a:lnTo>
                    <a:pt x="683133" y="242202"/>
                  </a:ln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5" name="手繪多邊形: 圖案 42">
              <a:extLst>
                <a:ext uri="{FF2B5EF4-FFF2-40B4-BE49-F238E27FC236}">
                  <a16:creationId xmlns:a16="http://schemas.microsoft.com/office/drawing/2014/main" id="{4B13797B-5DE1-8442-B056-0EFE1B8648DD}"/>
                </a:ext>
              </a:extLst>
            </p:cNvPr>
            <p:cNvSpPr/>
            <p:nvPr/>
          </p:nvSpPr>
          <p:spPr>
            <a:xfrm>
              <a:off x="1988427" y="5031103"/>
              <a:ext cx="64637" cy="64547"/>
            </a:xfrm>
            <a:custGeom>
              <a:avLst/>
              <a:gdLst>
                <a:gd name="connsiteX0" fmla="*/ 61512 w 61512"/>
                <a:gd name="connsiteY0" fmla="*/ 30756 h 61512"/>
                <a:gd name="connsiteX1" fmla="*/ 30756 w 61512"/>
                <a:gd name="connsiteY1" fmla="*/ 61512 h 61512"/>
                <a:gd name="connsiteX2" fmla="*/ 0 w 61512"/>
                <a:gd name="connsiteY2" fmla="*/ 30756 h 61512"/>
                <a:gd name="connsiteX3" fmla="*/ 30756 w 61512"/>
                <a:gd name="connsiteY3" fmla="*/ 0 h 61512"/>
                <a:gd name="connsiteX4" fmla="*/ 61512 w 61512"/>
                <a:gd name="connsiteY4" fmla="*/ 30756 h 6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2" h="61512">
                  <a:moveTo>
                    <a:pt x="61512" y="30756"/>
                  </a:moveTo>
                  <a:cubicBezTo>
                    <a:pt x="61512" y="47742"/>
                    <a:pt x="47742" y="61512"/>
                    <a:pt x="30756" y="61512"/>
                  </a:cubicBezTo>
                  <a:cubicBezTo>
                    <a:pt x="13770" y="61512"/>
                    <a:pt x="0" y="47742"/>
                    <a:pt x="0" y="30756"/>
                  </a:cubicBezTo>
                  <a:cubicBezTo>
                    <a:pt x="0" y="13770"/>
                    <a:pt x="13770" y="0"/>
                    <a:pt x="30756" y="0"/>
                  </a:cubicBezTo>
                  <a:cubicBezTo>
                    <a:pt x="47742" y="0"/>
                    <a:pt x="61512" y="13770"/>
                    <a:pt x="61512" y="30756"/>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6" name="手繪多邊形: 圖案 43">
              <a:extLst>
                <a:ext uri="{FF2B5EF4-FFF2-40B4-BE49-F238E27FC236}">
                  <a16:creationId xmlns:a16="http://schemas.microsoft.com/office/drawing/2014/main" id="{ACDD8A66-2725-1142-B6F2-AE96BB07D233}"/>
                </a:ext>
              </a:extLst>
            </p:cNvPr>
            <p:cNvSpPr/>
            <p:nvPr/>
          </p:nvSpPr>
          <p:spPr>
            <a:xfrm>
              <a:off x="2084143" y="5031103"/>
              <a:ext cx="64637" cy="64547"/>
            </a:xfrm>
            <a:custGeom>
              <a:avLst/>
              <a:gdLst>
                <a:gd name="connsiteX0" fmla="*/ 61512 w 61512"/>
                <a:gd name="connsiteY0" fmla="*/ 30756 h 61512"/>
                <a:gd name="connsiteX1" fmla="*/ 30756 w 61512"/>
                <a:gd name="connsiteY1" fmla="*/ 61512 h 61512"/>
                <a:gd name="connsiteX2" fmla="*/ 0 w 61512"/>
                <a:gd name="connsiteY2" fmla="*/ 30756 h 61512"/>
                <a:gd name="connsiteX3" fmla="*/ 30756 w 61512"/>
                <a:gd name="connsiteY3" fmla="*/ 0 h 61512"/>
                <a:gd name="connsiteX4" fmla="*/ 61512 w 61512"/>
                <a:gd name="connsiteY4" fmla="*/ 30756 h 6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2" h="61512">
                  <a:moveTo>
                    <a:pt x="61512" y="30756"/>
                  </a:moveTo>
                  <a:cubicBezTo>
                    <a:pt x="61512" y="47742"/>
                    <a:pt x="47742" y="61512"/>
                    <a:pt x="30756" y="61512"/>
                  </a:cubicBezTo>
                  <a:cubicBezTo>
                    <a:pt x="13770" y="61512"/>
                    <a:pt x="0" y="47742"/>
                    <a:pt x="0" y="30756"/>
                  </a:cubicBezTo>
                  <a:cubicBezTo>
                    <a:pt x="0" y="13770"/>
                    <a:pt x="13770" y="0"/>
                    <a:pt x="30756" y="0"/>
                  </a:cubicBezTo>
                  <a:cubicBezTo>
                    <a:pt x="47742" y="0"/>
                    <a:pt x="61512" y="13770"/>
                    <a:pt x="61512" y="30756"/>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7" name="手繪多邊形: 圖案 44">
              <a:extLst>
                <a:ext uri="{FF2B5EF4-FFF2-40B4-BE49-F238E27FC236}">
                  <a16:creationId xmlns:a16="http://schemas.microsoft.com/office/drawing/2014/main" id="{E6B5172A-814C-0347-95FC-21B30D48EF99}"/>
                </a:ext>
              </a:extLst>
            </p:cNvPr>
            <p:cNvSpPr/>
            <p:nvPr/>
          </p:nvSpPr>
          <p:spPr>
            <a:xfrm>
              <a:off x="2179848" y="5031103"/>
              <a:ext cx="64637" cy="64547"/>
            </a:xfrm>
            <a:custGeom>
              <a:avLst/>
              <a:gdLst>
                <a:gd name="connsiteX0" fmla="*/ 61512 w 61512"/>
                <a:gd name="connsiteY0" fmla="*/ 30756 h 61512"/>
                <a:gd name="connsiteX1" fmla="*/ 30756 w 61512"/>
                <a:gd name="connsiteY1" fmla="*/ 61512 h 61512"/>
                <a:gd name="connsiteX2" fmla="*/ 0 w 61512"/>
                <a:gd name="connsiteY2" fmla="*/ 30756 h 61512"/>
                <a:gd name="connsiteX3" fmla="*/ 30756 w 61512"/>
                <a:gd name="connsiteY3" fmla="*/ 0 h 61512"/>
                <a:gd name="connsiteX4" fmla="*/ 61512 w 61512"/>
                <a:gd name="connsiteY4" fmla="*/ 30756 h 6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2" h="61512">
                  <a:moveTo>
                    <a:pt x="61512" y="30756"/>
                  </a:moveTo>
                  <a:cubicBezTo>
                    <a:pt x="61512" y="47742"/>
                    <a:pt x="47742" y="61512"/>
                    <a:pt x="30756" y="61512"/>
                  </a:cubicBezTo>
                  <a:cubicBezTo>
                    <a:pt x="13770" y="61512"/>
                    <a:pt x="0" y="47742"/>
                    <a:pt x="0" y="30756"/>
                  </a:cubicBezTo>
                  <a:cubicBezTo>
                    <a:pt x="0" y="13770"/>
                    <a:pt x="13770" y="0"/>
                    <a:pt x="30756" y="0"/>
                  </a:cubicBezTo>
                  <a:cubicBezTo>
                    <a:pt x="47742" y="0"/>
                    <a:pt x="61512" y="13770"/>
                    <a:pt x="61512" y="30756"/>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8" name="手繪多邊形: 圖案 45">
              <a:extLst>
                <a:ext uri="{FF2B5EF4-FFF2-40B4-BE49-F238E27FC236}">
                  <a16:creationId xmlns:a16="http://schemas.microsoft.com/office/drawing/2014/main" id="{94261952-F446-8D44-8CC0-A0D4F5452449}"/>
                </a:ext>
              </a:extLst>
            </p:cNvPr>
            <p:cNvSpPr/>
            <p:nvPr/>
          </p:nvSpPr>
          <p:spPr>
            <a:xfrm>
              <a:off x="2072184" y="4559201"/>
              <a:ext cx="67007" cy="260449"/>
            </a:xfrm>
            <a:custGeom>
              <a:avLst/>
              <a:gdLst>
                <a:gd name="connsiteX0" fmla="*/ 40966 w 63767"/>
                <a:gd name="connsiteY0" fmla="*/ 248203 h 248202"/>
                <a:gd name="connsiteX1" fmla="*/ 43033 w 63767"/>
                <a:gd name="connsiteY1" fmla="*/ 248107 h 248202"/>
                <a:gd name="connsiteX2" fmla="*/ 63673 w 63767"/>
                <a:gd name="connsiteY2" fmla="*/ 223390 h 248202"/>
                <a:gd name="connsiteX3" fmla="*/ 45452 w 63767"/>
                <a:gd name="connsiteY3" fmla="*/ 20736 h 248202"/>
                <a:gd name="connsiteX4" fmla="*/ 20735 w 63767"/>
                <a:gd name="connsiteY4" fmla="*/ 95 h 248202"/>
                <a:gd name="connsiteX5" fmla="*/ 94 w 63767"/>
                <a:gd name="connsiteY5" fmla="*/ 24813 h 248202"/>
                <a:gd name="connsiteX6" fmla="*/ 18315 w 63767"/>
                <a:gd name="connsiteY6" fmla="*/ 227467 h 248202"/>
                <a:gd name="connsiteX7" fmla="*/ 40966 w 63767"/>
                <a:gd name="connsiteY7" fmla="*/ 248203 h 24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7" h="248202">
                  <a:moveTo>
                    <a:pt x="40966" y="248203"/>
                  </a:moveTo>
                  <a:cubicBezTo>
                    <a:pt x="41652" y="248203"/>
                    <a:pt x="42347" y="248174"/>
                    <a:pt x="43033" y="248107"/>
                  </a:cubicBezTo>
                  <a:cubicBezTo>
                    <a:pt x="55558" y="246983"/>
                    <a:pt x="64807" y="235915"/>
                    <a:pt x="63673" y="223390"/>
                  </a:cubicBezTo>
                  <a:lnTo>
                    <a:pt x="45452" y="20736"/>
                  </a:lnTo>
                  <a:cubicBezTo>
                    <a:pt x="44328" y="8211"/>
                    <a:pt x="33136" y="-1048"/>
                    <a:pt x="20735" y="95"/>
                  </a:cubicBezTo>
                  <a:cubicBezTo>
                    <a:pt x="8209" y="1219"/>
                    <a:pt x="-1039" y="12287"/>
                    <a:pt x="94" y="24813"/>
                  </a:cubicBezTo>
                  <a:lnTo>
                    <a:pt x="18315" y="227467"/>
                  </a:lnTo>
                  <a:cubicBezTo>
                    <a:pt x="19382" y="239306"/>
                    <a:pt x="29317" y="248203"/>
                    <a:pt x="40966" y="248203"/>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9" name="手繪多邊形: 圖案 46">
              <a:extLst>
                <a:ext uri="{FF2B5EF4-FFF2-40B4-BE49-F238E27FC236}">
                  <a16:creationId xmlns:a16="http://schemas.microsoft.com/office/drawing/2014/main" id="{58C78082-B346-3A40-B2D3-46DCA047A2D4}"/>
                </a:ext>
              </a:extLst>
            </p:cNvPr>
            <p:cNvSpPr/>
            <p:nvPr/>
          </p:nvSpPr>
          <p:spPr>
            <a:xfrm>
              <a:off x="2407190" y="4559212"/>
              <a:ext cx="66995" cy="260438"/>
            </a:xfrm>
            <a:custGeom>
              <a:avLst/>
              <a:gdLst>
                <a:gd name="connsiteX0" fmla="*/ 20727 w 63756"/>
                <a:gd name="connsiteY0" fmla="*/ 248098 h 248192"/>
                <a:gd name="connsiteX1" fmla="*/ 22794 w 63756"/>
                <a:gd name="connsiteY1" fmla="*/ 248193 h 248192"/>
                <a:gd name="connsiteX2" fmla="*/ 45454 w 63756"/>
                <a:gd name="connsiteY2" fmla="*/ 227457 h 248192"/>
                <a:gd name="connsiteX3" fmla="*/ 63665 w 63756"/>
                <a:gd name="connsiteY3" fmla="*/ 24803 h 248192"/>
                <a:gd name="connsiteX4" fmla="*/ 43015 w 63756"/>
                <a:gd name="connsiteY4" fmla="*/ 86 h 248192"/>
                <a:gd name="connsiteX5" fmla="*/ 18307 w 63756"/>
                <a:gd name="connsiteY5" fmla="*/ 20726 h 248192"/>
                <a:gd name="connsiteX6" fmla="*/ 96 w 63756"/>
                <a:gd name="connsiteY6" fmla="*/ 223380 h 248192"/>
                <a:gd name="connsiteX7" fmla="*/ 20727 w 63756"/>
                <a:gd name="connsiteY7" fmla="*/ 248098 h 24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6" h="248192">
                  <a:moveTo>
                    <a:pt x="20727" y="248098"/>
                  </a:moveTo>
                  <a:cubicBezTo>
                    <a:pt x="21422" y="248164"/>
                    <a:pt x="22117" y="248193"/>
                    <a:pt x="22794" y="248193"/>
                  </a:cubicBezTo>
                  <a:cubicBezTo>
                    <a:pt x="34462" y="248193"/>
                    <a:pt x="44396" y="239296"/>
                    <a:pt x="45454" y="227457"/>
                  </a:cubicBezTo>
                  <a:lnTo>
                    <a:pt x="63665" y="24803"/>
                  </a:lnTo>
                  <a:cubicBezTo>
                    <a:pt x="64780" y="12278"/>
                    <a:pt x="55541" y="1210"/>
                    <a:pt x="43015" y="86"/>
                  </a:cubicBezTo>
                  <a:cubicBezTo>
                    <a:pt x="30547" y="-991"/>
                    <a:pt x="19422" y="8201"/>
                    <a:pt x="18307" y="20726"/>
                  </a:cubicBezTo>
                  <a:lnTo>
                    <a:pt x="96" y="223380"/>
                  </a:lnTo>
                  <a:cubicBezTo>
                    <a:pt x="-1047" y="235915"/>
                    <a:pt x="8201" y="246974"/>
                    <a:pt x="20727" y="248098"/>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20" name="手繪多邊形: 圖案 47">
              <a:extLst>
                <a:ext uri="{FF2B5EF4-FFF2-40B4-BE49-F238E27FC236}">
                  <a16:creationId xmlns:a16="http://schemas.microsoft.com/office/drawing/2014/main" id="{0828AF09-02CE-8145-96CD-58DBFA0AED34}"/>
                </a:ext>
              </a:extLst>
            </p:cNvPr>
            <p:cNvSpPr/>
            <p:nvPr/>
          </p:nvSpPr>
          <p:spPr>
            <a:xfrm>
              <a:off x="2415538" y="5038280"/>
              <a:ext cx="144779" cy="47806"/>
            </a:xfrm>
            <a:custGeom>
              <a:avLst/>
              <a:gdLst>
                <a:gd name="connsiteX0" fmla="*/ 115005 w 137779"/>
                <a:gd name="connsiteY0" fmla="*/ 0 h 45558"/>
                <a:gd name="connsiteX1" fmla="*/ 22784 w 137779"/>
                <a:gd name="connsiteY1" fmla="*/ 0 h 45558"/>
                <a:gd name="connsiteX2" fmla="*/ 0 w 137779"/>
                <a:gd name="connsiteY2" fmla="*/ 22774 h 45558"/>
                <a:gd name="connsiteX3" fmla="*/ 22784 w 137779"/>
                <a:gd name="connsiteY3" fmla="*/ 45558 h 45558"/>
                <a:gd name="connsiteX4" fmla="*/ 115005 w 137779"/>
                <a:gd name="connsiteY4" fmla="*/ 45558 h 45558"/>
                <a:gd name="connsiteX5" fmla="*/ 137779 w 137779"/>
                <a:gd name="connsiteY5" fmla="*/ 22774 h 45558"/>
                <a:gd name="connsiteX6" fmla="*/ 115005 w 137779"/>
                <a:gd name="connsiteY6" fmla="*/ 0 h 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79" h="45558">
                  <a:moveTo>
                    <a:pt x="115005" y="0"/>
                  </a:moveTo>
                  <a:lnTo>
                    <a:pt x="22784" y="0"/>
                  </a:lnTo>
                  <a:cubicBezTo>
                    <a:pt x="10211" y="0"/>
                    <a:pt x="0" y="10182"/>
                    <a:pt x="0" y="22774"/>
                  </a:cubicBezTo>
                  <a:cubicBezTo>
                    <a:pt x="10" y="35357"/>
                    <a:pt x="10201" y="45558"/>
                    <a:pt x="22784" y="45558"/>
                  </a:cubicBezTo>
                  <a:lnTo>
                    <a:pt x="115005" y="45558"/>
                  </a:lnTo>
                  <a:cubicBezTo>
                    <a:pt x="127578" y="45558"/>
                    <a:pt x="137779" y="35376"/>
                    <a:pt x="137779" y="22774"/>
                  </a:cubicBezTo>
                  <a:cubicBezTo>
                    <a:pt x="137779" y="10211"/>
                    <a:pt x="127578" y="0"/>
                    <a:pt x="115005" y="0"/>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grpSp>
      <p:cxnSp>
        <p:nvCxnSpPr>
          <p:cNvPr id="50" name="直線接點 64">
            <a:extLst>
              <a:ext uri="{FF2B5EF4-FFF2-40B4-BE49-F238E27FC236}">
                <a16:creationId xmlns:a16="http://schemas.microsoft.com/office/drawing/2014/main" id="{27798428-F8ED-447F-86BF-918DE054429D}"/>
              </a:ext>
            </a:extLst>
          </p:cNvPr>
          <p:cNvCxnSpPr>
            <a:cxnSpLocks/>
          </p:cNvCxnSpPr>
          <p:nvPr/>
        </p:nvCxnSpPr>
        <p:spPr>
          <a:xfrm flipV="1">
            <a:off x="5124575" y="3045410"/>
            <a:ext cx="0" cy="380866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接點 64">
            <a:extLst>
              <a:ext uri="{FF2B5EF4-FFF2-40B4-BE49-F238E27FC236}">
                <a16:creationId xmlns:a16="http://schemas.microsoft.com/office/drawing/2014/main" id="{B5D9BA37-7005-4939-9B05-D8398296E2E6}"/>
              </a:ext>
            </a:extLst>
          </p:cNvPr>
          <p:cNvCxnSpPr>
            <a:cxnSpLocks/>
          </p:cNvCxnSpPr>
          <p:nvPr/>
        </p:nvCxnSpPr>
        <p:spPr>
          <a:xfrm flipH="1" flipV="1">
            <a:off x="8501019" y="4108941"/>
            <a:ext cx="1" cy="81489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5" name="圖形 44">
            <a:extLst>
              <a:ext uri="{FF2B5EF4-FFF2-40B4-BE49-F238E27FC236}">
                <a16:creationId xmlns:a16="http://schemas.microsoft.com/office/drawing/2014/main" id="{C2B8E924-7FCC-4C3D-B101-D58194C529F7}"/>
              </a:ext>
            </a:extLst>
          </p:cNvPr>
          <p:cNvSpPr/>
          <p:nvPr/>
        </p:nvSpPr>
        <p:spPr>
          <a:xfrm>
            <a:off x="8123866" y="3432185"/>
            <a:ext cx="742366" cy="670363"/>
          </a:xfrm>
          <a:custGeom>
            <a:avLst/>
            <a:gdLst>
              <a:gd name="connsiteX0" fmla="*/ 873686 w 886038"/>
              <a:gd name="connsiteY0" fmla="*/ 98260 h 800100"/>
              <a:gd name="connsiteX1" fmla="*/ 700940 w 886038"/>
              <a:gd name="connsiteY1" fmla="*/ 90526 h 800100"/>
              <a:gd name="connsiteX2" fmla="*/ 447842 w 886038"/>
              <a:gd name="connsiteY2" fmla="*/ 0 h 800100"/>
              <a:gd name="connsiteX3" fmla="*/ 47792 w 886038"/>
              <a:gd name="connsiteY3" fmla="*/ 400050 h 800100"/>
              <a:gd name="connsiteX4" fmla="*/ 74614 w 886038"/>
              <a:gd name="connsiteY4" fmla="*/ 542963 h 800100"/>
              <a:gd name="connsiteX5" fmla="*/ 12054 w 886038"/>
              <a:gd name="connsiteY5" fmla="*/ 736663 h 800100"/>
              <a:gd name="connsiteX6" fmla="*/ 82539 w 886038"/>
              <a:gd name="connsiteY6" fmla="*/ 764858 h 800100"/>
              <a:gd name="connsiteX7" fmla="*/ 103951 w 886038"/>
              <a:gd name="connsiteY7" fmla="*/ 763676 h 800100"/>
              <a:gd name="connsiteX8" fmla="*/ 120868 w 886038"/>
              <a:gd name="connsiteY8" fmla="*/ 742721 h 800100"/>
              <a:gd name="connsiteX9" fmla="*/ 99913 w 886038"/>
              <a:gd name="connsiteY9" fmla="*/ 725805 h 800100"/>
              <a:gd name="connsiteX10" fmla="*/ 42648 w 886038"/>
              <a:gd name="connsiteY10" fmla="*/ 713918 h 800100"/>
              <a:gd name="connsiteX11" fmla="*/ 92255 w 886038"/>
              <a:gd name="connsiteY11" fmla="*/ 582511 h 800100"/>
              <a:gd name="connsiteX12" fmla="*/ 447842 w 886038"/>
              <a:gd name="connsiteY12" fmla="*/ 800100 h 800100"/>
              <a:gd name="connsiteX13" fmla="*/ 847892 w 886038"/>
              <a:gd name="connsiteY13" fmla="*/ 400050 h 800100"/>
              <a:gd name="connsiteX14" fmla="*/ 733325 w 886038"/>
              <a:gd name="connsiteY14" fmla="*/ 120320 h 800100"/>
              <a:gd name="connsiteX15" fmla="*/ 843053 w 886038"/>
              <a:gd name="connsiteY15" fmla="*/ 120929 h 800100"/>
              <a:gd name="connsiteX16" fmla="*/ 840729 w 886038"/>
              <a:gd name="connsiteY16" fmla="*/ 171641 h 800100"/>
              <a:gd name="connsiteX17" fmla="*/ 851854 w 886038"/>
              <a:gd name="connsiteY17" fmla="*/ 196177 h 800100"/>
              <a:gd name="connsiteX18" fmla="*/ 876391 w 886038"/>
              <a:gd name="connsiteY18" fmla="*/ 185014 h 800100"/>
              <a:gd name="connsiteX19" fmla="*/ 873686 w 886038"/>
              <a:gd name="connsiteY19" fmla="*/ 98260 h 800100"/>
              <a:gd name="connsiteX20" fmla="*/ 741136 w 886038"/>
              <a:gd name="connsiteY20" fmla="*/ 188824 h 800100"/>
              <a:gd name="connsiteX21" fmla="*/ 808801 w 886038"/>
              <a:gd name="connsiteY21" fmla="*/ 380924 h 800100"/>
              <a:gd name="connsiteX22" fmla="*/ 656249 w 886038"/>
              <a:gd name="connsiteY22" fmla="*/ 380924 h 800100"/>
              <a:gd name="connsiteX23" fmla="*/ 611443 w 886038"/>
              <a:gd name="connsiteY23" fmla="*/ 190424 h 800100"/>
              <a:gd name="connsiteX24" fmla="*/ 733554 w 886038"/>
              <a:gd name="connsiteY24" fmla="*/ 190424 h 800100"/>
              <a:gd name="connsiteX25" fmla="*/ 741136 w 886038"/>
              <a:gd name="connsiteY25" fmla="*/ 188824 h 800100"/>
              <a:gd name="connsiteX26" fmla="*/ 741212 w 886038"/>
              <a:gd name="connsiteY26" fmla="*/ 611162 h 800100"/>
              <a:gd name="connsiteX27" fmla="*/ 733592 w 886038"/>
              <a:gd name="connsiteY27" fmla="*/ 609524 h 800100"/>
              <a:gd name="connsiteX28" fmla="*/ 611710 w 886038"/>
              <a:gd name="connsiteY28" fmla="*/ 609524 h 800100"/>
              <a:gd name="connsiteX29" fmla="*/ 656287 w 886038"/>
              <a:gd name="connsiteY29" fmla="*/ 419024 h 800100"/>
              <a:gd name="connsiteX30" fmla="*/ 808839 w 886038"/>
              <a:gd name="connsiteY30" fmla="*/ 419024 h 800100"/>
              <a:gd name="connsiteX31" fmla="*/ 741212 w 886038"/>
              <a:gd name="connsiteY31" fmla="*/ 611162 h 800100"/>
              <a:gd name="connsiteX32" fmla="*/ 447842 w 886038"/>
              <a:gd name="connsiteY32" fmla="*/ 754990 h 800100"/>
              <a:gd name="connsiteX33" fmla="*/ 347296 w 886038"/>
              <a:gd name="connsiteY33" fmla="*/ 647624 h 800100"/>
              <a:gd name="connsiteX34" fmla="*/ 548312 w 886038"/>
              <a:gd name="connsiteY34" fmla="*/ 647624 h 800100"/>
              <a:gd name="connsiteX35" fmla="*/ 447842 w 886038"/>
              <a:gd name="connsiteY35" fmla="*/ 754990 h 800100"/>
              <a:gd name="connsiteX36" fmla="*/ 325236 w 886038"/>
              <a:gd name="connsiteY36" fmla="*/ 609524 h 800100"/>
              <a:gd name="connsiteX37" fmla="*/ 277421 w 886038"/>
              <a:gd name="connsiteY37" fmla="*/ 419024 h 800100"/>
              <a:gd name="connsiteX38" fmla="*/ 618187 w 886038"/>
              <a:gd name="connsiteY38" fmla="*/ 419024 h 800100"/>
              <a:gd name="connsiteX39" fmla="*/ 570371 w 886038"/>
              <a:gd name="connsiteY39" fmla="*/ 609524 h 800100"/>
              <a:gd name="connsiteX40" fmla="*/ 325236 w 886038"/>
              <a:gd name="connsiteY40" fmla="*/ 609524 h 800100"/>
              <a:gd name="connsiteX41" fmla="*/ 154510 w 886038"/>
              <a:gd name="connsiteY41" fmla="*/ 188824 h 800100"/>
              <a:gd name="connsiteX42" fmla="*/ 162092 w 886038"/>
              <a:gd name="connsiteY42" fmla="*/ 190424 h 800100"/>
              <a:gd name="connsiteX43" fmla="*/ 284164 w 886038"/>
              <a:gd name="connsiteY43" fmla="*/ 190424 h 800100"/>
              <a:gd name="connsiteX44" fmla="*/ 239778 w 886038"/>
              <a:gd name="connsiteY44" fmla="*/ 373875 h 800100"/>
              <a:gd name="connsiteX45" fmla="*/ 231586 w 886038"/>
              <a:gd name="connsiteY45" fmla="*/ 380924 h 800100"/>
              <a:gd name="connsiteX46" fmla="*/ 86844 w 886038"/>
              <a:gd name="connsiteY46" fmla="*/ 380924 h 800100"/>
              <a:gd name="connsiteX47" fmla="*/ 154510 w 886038"/>
              <a:gd name="connsiteY47" fmla="*/ 188824 h 800100"/>
              <a:gd name="connsiteX48" fmla="*/ 447842 w 886038"/>
              <a:gd name="connsiteY48" fmla="*/ 45453 h 800100"/>
              <a:gd name="connsiteX49" fmla="*/ 548083 w 886038"/>
              <a:gd name="connsiteY49" fmla="*/ 152324 h 800100"/>
              <a:gd name="connsiteX50" fmla="*/ 347563 w 886038"/>
              <a:gd name="connsiteY50" fmla="*/ 152324 h 800100"/>
              <a:gd name="connsiteX51" fmla="*/ 447842 w 886038"/>
              <a:gd name="connsiteY51" fmla="*/ 45453 h 800100"/>
              <a:gd name="connsiteX52" fmla="*/ 570143 w 886038"/>
              <a:gd name="connsiteY52" fmla="*/ 190424 h 800100"/>
              <a:gd name="connsiteX53" fmla="*/ 618187 w 886038"/>
              <a:gd name="connsiteY53" fmla="*/ 380924 h 800100"/>
              <a:gd name="connsiteX54" fmla="*/ 290108 w 886038"/>
              <a:gd name="connsiteY54" fmla="*/ 380924 h 800100"/>
              <a:gd name="connsiteX55" fmla="*/ 369623 w 886038"/>
              <a:gd name="connsiteY55" fmla="*/ 318554 h 800100"/>
              <a:gd name="connsiteX56" fmla="*/ 569495 w 886038"/>
              <a:gd name="connsiteY56" fmla="*/ 190424 h 800100"/>
              <a:gd name="connsiteX57" fmla="*/ 570143 w 886038"/>
              <a:gd name="connsiteY57" fmla="*/ 190424 h 800100"/>
              <a:gd name="connsiteX58" fmla="*/ 493181 w 886038"/>
              <a:gd name="connsiteY58" fmla="*/ 190424 h 800100"/>
              <a:gd name="connsiteX59" fmla="*/ 346877 w 886038"/>
              <a:gd name="connsiteY59" fmla="*/ 287922 h 800100"/>
              <a:gd name="connsiteX60" fmla="*/ 280430 w 886038"/>
              <a:gd name="connsiteY60" fmla="*/ 339738 h 800100"/>
              <a:gd name="connsiteX61" fmla="*/ 325503 w 886038"/>
              <a:gd name="connsiteY61" fmla="*/ 190424 h 800100"/>
              <a:gd name="connsiteX62" fmla="*/ 493181 w 886038"/>
              <a:gd name="connsiteY62" fmla="*/ 190424 h 800100"/>
              <a:gd name="connsiteX63" fmla="*/ 505944 w 886038"/>
              <a:gd name="connsiteY63" fmla="*/ 43205 h 800100"/>
              <a:gd name="connsiteX64" fmla="*/ 658573 w 886038"/>
              <a:gd name="connsiteY64" fmla="*/ 106337 h 800100"/>
              <a:gd name="connsiteX65" fmla="*/ 584735 w 886038"/>
              <a:gd name="connsiteY65" fmla="*/ 139903 h 800100"/>
              <a:gd name="connsiteX66" fmla="*/ 505944 w 886038"/>
              <a:gd name="connsiteY66" fmla="*/ 43205 h 800100"/>
              <a:gd name="connsiteX67" fmla="*/ 389701 w 886038"/>
              <a:gd name="connsiteY67" fmla="*/ 43205 h 800100"/>
              <a:gd name="connsiteX68" fmla="*/ 303710 w 886038"/>
              <a:gd name="connsiteY68" fmla="*/ 152324 h 800100"/>
              <a:gd name="connsiteX69" fmla="*/ 184685 w 886038"/>
              <a:gd name="connsiteY69" fmla="*/ 152324 h 800100"/>
              <a:gd name="connsiteX70" fmla="*/ 389701 w 886038"/>
              <a:gd name="connsiteY70" fmla="*/ 43205 h 800100"/>
              <a:gd name="connsiteX71" fmla="*/ 86844 w 886038"/>
              <a:gd name="connsiteY71" fmla="*/ 419024 h 800100"/>
              <a:gd name="connsiteX72" fmla="*/ 189791 w 886038"/>
              <a:gd name="connsiteY72" fmla="*/ 419024 h 800100"/>
              <a:gd name="connsiteX73" fmla="*/ 102656 w 886038"/>
              <a:gd name="connsiteY73" fmla="*/ 508902 h 800100"/>
              <a:gd name="connsiteX74" fmla="*/ 86844 w 886038"/>
              <a:gd name="connsiteY74" fmla="*/ 419024 h 800100"/>
              <a:gd name="connsiteX75" fmla="*/ 239663 w 886038"/>
              <a:gd name="connsiteY75" fmla="*/ 424396 h 800100"/>
              <a:gd name="connsiteX76" fmla="*/ 283936 w 886038"/>
              <a:gd name="connsiteY76" fmla="*/ 609524 h 800100"/>
              <a:gd name="connsiteX77" fmla="*/ 162092 w 886038"/>
              <a:gd name="connsiteY77" fmla="*/ 609524 h 800100"/>
              <a:gd name="connsiteX78" fmla="*/ 154434 w 886038"/>
              <a:gd name="connsiteY78" fmla="*/ 611162 h 800100"/>
              <a:gd name="connsiteX79" fmla="*/ 118353 w 886038"/>
              <a:gd name="connsiteY79" fmla="*/ 549021 h 800100"/>
              <a:gd name="connsiteX80" fmla="*/ 239663 w 886038"/>
              <a:gd name="connsiteY80" fmla="*/ 424396 h 800100"/>
              <a:gd name="connsiteX81" fmla="*/ 184533 w 886038"/>
              <a:gd name="connsiteY81" fmla="*/ 647624 h 800100"/>
              <a:gd name="connsiteX82" fmla="*/ 303443 w 886038"/>
              <a:gd name="connsiteY82" fmla="*/ 647624 h 800100"/>
              <a:gd name="connsiteX83" fmla="*/ 389282 w 886038"/>
              <a:gd name="connsiteY83" fmla="*/ 756818 h 800100"/>
              <a:gd name="connsiteX84" fmla="*/ 184533 w 886038"/>
              <a:gd name="connsiteY84" fmla="*/ 647624 h 800100"/>
              <a:gd name="connsiteX85" fmla="*/ 506363 w 886038"/>
              <a:gd name="connsiteY85" fmla="*/ 756818 h 800100"/>
              <a:gd name="connsiteX86" fmla="*/ 592203 w 886038"/>
              <a:gd name="connsiteY86" fmla="*/ 647624 h 800100"/>
              <a:gd name="connsiteX87" fmla="*/ 711151 w 886038"/>
              <a:gd name="connsiteY87" fmla="*/ 647624 h 800100"/>
              <a:gd name="connsiteX88" fmla="*/ 506363 w 886038"/>
              <a:gd name="connsiteY88" fmla="*/ 756818 h 800100"/>
              <a:gd name="connsiteX89" fmla="*/ 710999 w 886038"/>
              <a:gd name="connsiteY89" fmla="*/ 152324 h 800100"/>
              <a:gd name="connsiteX90" fmla="*/ 646876 w 886038"/>
              <a:gd name="connsiteY90" fmla="*/ 152324 h 800100"/>
              <a:gd name="connsiteX91" fmla="*/ 692177 w 886038"/>
              <a:gd name="connsiteY91" fmla="*/ 133807 h 800100"/>
              <a:gd name="connsiteX92" fmla="*/ 710999 w 886038"/>
              <a:gd name="connsiteY92" fmla="*/ 152324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86038" h="800100">
                <a:moveTo>
                  <a:pt x="873686" y="98260"/>
                </a:moveTo>
                <a:cubicBezTo>
                  <a:pt x="846406" y="61455"/>
                  <a:pt x="782131" y="63551"/>
                  <a:pt x="700940" y="90526"/>
                </a:cubicBezTo>
                <a:cubicBezTo>
                  <a:pt x="631941" y="34023"/>
                  <a:pt x="543816" y="0"/>
                  <a:pt x="447842" y="0"/>
                </a:cubicBezTo>
                <a:cubicBezTo>
                  <a:pt x="227243" y="0"/>
                  <a:pt x="47792" y="179451"/>
                  <a:pt x="47792" y="400050"/>
                </a:cubicBezTo>
                <a:cubicBezTo>
                  <a:pt x="47792" y="450418"/>
                  <a:pt x="57545" y="498500"/>
                  <a:pt x="74614" y="542963"/>
                </a:cubicBezTo>
                <a:cubicBezTo>
                  <a:pt x="11559" y="623545"/>
                  <a:pt x="-18540" y="695287"/>
                  <a:pt x="12054" y="736663"/>
                </a:cubicBezTo>
                <a:cubicBezTo>
                  <a:pt x="25999" y="755409"/>
                  <a:pt x="49659" y="764858"/>
                  <a:pt x="82539" y="764858"/>
                </a:cubicBezTo>
                <a:cubicBezTo>
                  <a:pt x="89283" y="764858"/>
                  <a:pt x="96407" y="764477"/>
                  <a:pt x="103951" y="763676"/>
                </a:cubicBezTo>
                <a:cubicBezTo>
                  <a:pt x="114391" y="762572"/>
                  <a:pt x="122011" y="753199"/>
                  <a:pt x="120868" y="742721"/>
                </a:cubicBezTo>
                <a:cubicBezTo>
                  <a:pt x="119725" y="732244"/>
                  <a:pt x="110619" y="724700"/>
                  <a:pt x="99913" y="725805"/>
                </a:cubicBezTo>
                <a:cubicBezTo>
                  <a:pt x="70957" y="728739"/>
                  <a:pt x="50611" y="724662"/>
                  <a:pt x="42648" y="713918"/>
                </a:cubicBezTo>
                <a:cubicBezTo>
                  <a:pt x="28323" y="694563"/>
                  <a:pt x="45163" y="646633"/>
                  <a:pt x="92255" y="582511"/>
                </a:cubicBezTo>
                <a:cubicBezTo>
                  <a:pt x="158701" y="711518"/>
                  <a:pt x="293003" y="800100"/>
                  <a:pt x="447842" y="800100"/>
                </a:cubicBezTo>
                <a:cubicBezTo>
                  <a:pt x="668441" y="800100"/>
                  <a:pt x="847892" y="620649"/>
                  <a:pt x="847892" y="400050"/>
                </a:cubicBezTo>
                <a:cubicBezTo>
                  <a:pt x="847892" y="291236"/>
                  <a:pt x="804077" y="192519"/>
                  <a:pt x="733325" y="120320"/>
                </a:cubicBezTo>
                <a:cubicBezTo>
                  <a:pt x="791504" y="103632"/>
                  <a:pt x="830747" y="104318"/>
                  <a:pt x="843053" y="120929"/>
                </a:cubicBezTo>
                <a:cubicBezTo>
                  <a:pt x="852197" y="133312"/>
                  <a:pt x="846863" y="155334"/>
                  <a:pt x="840729" y="171641"/>
                </a:cubicBezTo>
                <a:cubicBezTo>
                  <a:pt x="836995" y="181470"/>
                  <a:pt x="842024" y="192443"/>
                  <a:pt x="851854" y="196177"/>
                </a:cubicBezTo>
                <a:cubicBezTo>
                  <a:pt x="861798" y="199796"/>
                  <a:pt x="872695" y="194920"/>
                  <a:pt x="876391" y="185014"/>
                </a:cubicBezTo>
                <a:cubicBezTo>
                  <a:pt x="890107" y="148438"/>
                  <a:pt x="889192" y="119291"/>
                  <a:pt x="873686" y="98260"/>
                </a:cubicBezTo>
                <a:close/>
                <a:moveTo>
                  <a:pt x="741136" y="188824"/>
                </a:moveTo>
                <a:cubicBezTo>
                  <a:pt x="780607" y="243497"/>
                  <a:pt x="805067" y="309448"/>
                  <a:pt x="808801" y="380924"/>
                </a:cubicBezTo>
                <a:lnTo>
                  <a:pt x="656249" y="380924"/>
                </a:lnTo>
                <a:cubicBezTo>
                  <a:pt x="653696" y="313639"/>
                  <a:pt x="638113" y="248869"/>
                  <a:pt x="611443" y="190424"/>
                </a:cubicBezTo>
                <a:lnTo>
                  <a:pt x="733554" y="190424"/>
                </a:lnTo>
                <a:cubicBezTo>
                  <a:pt x="736259" y="190424"/>
                  <a:pt x="738850" y="189814"/>
                  <a:pt x="741136" y="188824"/>
                </a:cubicBezTo>
                <a:close/>
                <a:moveTo>
                  <a:pt x="741212" y="611162"/>
                </a:moveTo>
                <a:cubicBezTo>
                  <a:pt x="738850" y="610172"/>
                  <a:pt x="736297" y="609524"/>
                  <a:pt x="733592" y="609524"/>
                </a:cubicBezTo>
                <a:lnTo>
                  <a:pt x="611710" y="609524"/>
                </a:lnTo>
                <a:cubicBezTo>
                  <a:pt x="638266" y="551040"/>
                  <a:pt x="653811" y="486308"/>
                  <a:pt x="656287" y="419024"/>
                </a:cubicBezTo>
                <a:lnTo>
                  <a:pt x="808839" y="419024"/>
                </a:lnTo>
                <a:cubicBezTo>
                  <a:pt x="805106" y="490538"/>
                  <a:pt x="780684" y="556489"/>
                  <a:pt x="741212" y="611162"/>
                </a:cubicBezTo>
                <a:close/>
                <a:moveTo>
                  <a:pt x="447842" y="754990"/>
                </a:moveTo>
                <a:cubicBezTo>
                  <a:pt x="408218" y="726415"/>
                  <a:pt x="374233" y="689991"/>
                  <a:pt x="347296" y="647624"/>
                </a:cubicBezTo>
                <a:lnTo>
                  <a:pt x="548312" y="647624"/>
                </a:lnTo>
                <a:cubicBezTo>
                  <a:pt x="521413" y="689991"/>
                  <a:pt x="487428" y="726415"/>
                  <a:pt x="447842" y="754990"/>
                </a:cubicBezTo>
                <a:close/>
                <a:moveTo>
                  <a:pt x="325236" y="609524"/>
                </a:moveTo>
                <a:cubicBezTo>
                  <a:pt x="296432" y="552107"/>
                  <a:pt x="280126" y="486766"/>
                  <a:pt x="277421" y="419024"/>
                </a:cubicBezTo>
                <a:lnTo>
                  <a:pt x="618187" y="419024"/>
                </a:lnTo>
                <a:cubicBezTo>
                  <a:pt x="615482" y="486766"/>
                  <a:pt x="599175" y="552107"/>
                  <a:pt x="570371" y="609524"/>
                </a:cubicBezTo>
                <a:lnTo>
                  <a:pt x="325236" y="609524"/>
                </a:lnTo>
                <a:close/>
                <a:moveTo>
                  <a:pt x="154510" y="188824"/>
                </a:moveTo>
                <a:cubicBezTo>
                  <a:pt x="156834" y="189814"/>
                  <a:pt x="159387" y="190424"/>
                  <a:pt x="162092" y="190424"/>
                </a:cubicBezTo>
                <a:lnTo>
                  <a:pt x="284164" y="190424"/>
                </a:lnTo>
                <a:cubicBezTo>
                  <a:pt x="258409" y="246812"/>
                  <a:pt x="243131" y="309143"/>
                  <a:pt x="239778" y="373875"/>
                </a:cubicBezTo>
                <a:cubicBezTo>
                  <a:pt x="237073" y="376238"/>
                  <a:pt x="234291" y="378524"/>
                  <a:pt x="231586" y="380924"/>
                </a:cubicBezTo>
                <a:lnTo>
                  <a:pt x="86844" y="380924"/>
                </a:lnTo>
                <a:cubicBezTo>
                  <a:pt x="90616" y="309448"/>
                  <a:pt x="115076" y="243497"/>
                  <a:pt x="154510" y="188824"/>
                </a:cubicBezTo>
                <a:close/>
                <a:moveTo>
                  <a:pt x="447842" y="45453"/>
                </a:moveTo>
                <a:cubicBezTo>
                  <a:pt x="487275" y="73914"/>
                  <a:pt x="521184" y="110147"/>
                  <a:pt x="548083" y="152324"/>
                </a:cubicBezTo>
                <a:lnTo>
                  <a:pt x="347563" y="152324"/>
                </a:lnTo>
                <a:cubicBezTo>
                  <a:pt x="374461" y="110185"/>
                  <a:pt x="408370" y="73914"/>
                  <a:pt x="447842" y="45453"/>
                </a:cubicBezTo>
                <a:close/>
                <a:moveTo>
                  <a:pt x="570143" y="190424"/>
                </a:moveTo>
                <a:cubicBezTo>
                  <a:pt x="599023" y="247802"/>
                  <a:pt x="615406" y="313144"/>
                  <a:pt x="618187" y="380924"/>
                </a:cubicBezTo>
                <a:lnTo>
                  <a:pt x="290108" y="380924"/>
                </a:lnTo>
                <a:cubicBezTo>
                  <a:pt x="314835" y="360426"/>
                  <a:pt x="341238" y="339585"/>
                  <a:pt x="369623" y="318554"/>
                </a:cubicBezTo>
                <a:cubicBezTo>
                  <a:pt x="441708" y="265138"/>
                  <a:pt x="509107" y="222923"/>
                  <a:pt x="569495" y="190424"/>
                </a:cubicBezTo>
                <a:lnTo>
                  <a:pt x="570143" y="190424"/>
                </a:lnTo>
                <a:close/>
                <a:moveTo>
                  <a:pt x="493181" y="190424"/>
                </a:moveTo>
                <a:cubicBezTo>
                  <a:pt x="443879" y="219837"/>
                  <a:pt x="394197" y="252870"/>
                  <a:pt x="346877" y="287922"/>
                </a:cubicBezTo>
                <a:cubicBezTo>
                  <a:pt x="324360" y="304610"/>
                  <a:pt x="302186" y="322021"/>
                  <a:pt x="280430" y="339738"/>
                </a:cubicBezTo>
                <a:cubicBezTo>
                  <a:pt x="287212" y="286779"/>
                  <a:pt x="302528" y="236106"/>
                  <a:pt x="325503" y="190424"/>
                </a:cubicBezTo>
                <a:lnTo>
                  <a:pt x="493181" y="190424"/>
                </a:lnTo>
                <a:close/>
                <a:moveTo>
                  <a:pt x="505944" y="43205"/>
                </a:moveTo>
                <a:cubicBezTo>
                  <a:pt x="562256" y="52349"/>
                  <a:pt x="614110" y="74371"/>
                  <a:pt x="658573" y="106337"/>
                </a:cubicBezTo>
                <a:cubicBezTo>
                  <a:pt x="634799" y="115938"/>
                  <a:pt x="610110" y="127178"/>
                  <a:pt x="584735" y="139903"/>
                </a:cubicBezTo>
                <a:cubicBezTo>
                  <a:pt x="562713" y="103823"/>
                  <a:pt x="536501" y="71018"/>
                  <a:pt x="505944" y="43205"/>
                </a:cubicBezTo>
                <a:close/>
                <a:moveTo>
                  <a:pt x="389701" y="43205"/>
                </a:moveTo>
                <a:cubicBezTo>
                  <a:pt x="355678" y="74181"/>
                  <a:pt x="327027" y="111290"/>
                  <a:pt x="303710" y="152324"/>
                </a:cubicBezTo>
                <a:lnTo>
                  <a:pt x="184685" y="152324"/>
                </a:lnTo>
                <a:cubicBezTo>
                  <a:pt x="238063" y="95593"/>
                  <a:pt x="309425" y="56274"/>
                  <a:pt x="389701" y="43205"/>
                </a:cubicBezTo>
                <a:close/>
                <a:moveTo>
                  <a:pt x="86844" y="419024"/>
                </a:moveTo>
                <a:lnTo>
                  <a:pt x="189791" y="419024"/>
                </a:lnTo>
                <a:cubicBezTo>
                  <a:pt x="157863" y="449085"/>
                  <a:pt x="128335" y="479374"/>
                  <a:pt x="102656" y="508902"/>
                </a:cubicBezTo>
                <a:cubicBezTo>
                  <a:pt x="93626" y="480327"/>
                  <a:pt x="88445" y="450113"/>
                  <a:pt x="86844" y="419024"/>
                </a:cubicBezTo>
                <a:close/>
                <a:moveTo>
                  <a:pt x="239663" y="424396"/>
                </a:moveTo>
                <a:cubicBezTo>
                  <a:pt x="242750" y="489737"/>
                  <a:pt x="258066" y="552602"/>
                  <a:pt x="283936" y="609524"/>
                </a:cubicBezTo>
                <a:lnTo>
                  <a:pt x="162092" y="609524"/>
                </a:lnTo>
                <a:cubicBezTo>
                  <a:pt x="159349" y="609524"/>
                  <a:pt x="156758" y="610172"/>
                  <a:pt x="154434" y="611162"/>
                </a:cubicBezTo>
                <a:cubicBezTo>
                  <a:pt x="140451" y="591769"/>
                  <a:pt x="128297" y="571005"/>
                  <a:pt x="118353" y="549021"/>
                </a:cubicBezTo>
                <a:cubicBezTo>
                  <a:pt x="149671" y="511112"/>
                  <a:pt x="190057" y="468973"/>
                  <a:pt x="239663" y="424396"/>
                </a:cubicBezTo>
                <a:close/>
                <a:moveTo>
                  <a:pt x="184533" y="647624"/>
                </a:moveTo>
                <a:lnTo>
                  <a:pt x="303443" y="647624"/>
                </a:lnTo>
                <a:cubicBezTo>
                  <a:pt x="326722" y="688658"/>
                  <a:pt x="355335" y="725843"/>
                  <a:pt x="389282" y="756818"/>
                </a:cubicBezTo>
                <a:cubicBezTo>
                  <a:pt x="309120" y="743712"/>
                  <a:pt x="237873" y="704317"/>
                  <a:pt x="184533" y="647624"/>
                </a:cubicBezTo>
                <a:close/>
                <a:moveTo>
                  <a:pt x="506363" y="756818"/>
                </a:moveTo>
                <a:cubicBezTo>
                  <a:pt x="540311" y="725843"/>
                  <a:pt x="568924" y="688658"/>
                  <a:pt x="592203" y="647624"/>
                </a:cubicBezTo>
                <a:lnTo>
                  <a:pt x="711151" y="647624"/>
                </a:lnTo>
                <a:cubicBezTo>
                  <a:pt x="657811" y="704317"/>
                  <a:pt x="586564" y="743712"/>
                  <a:pt x="506363" y="756818"/>
                </a:cubicBezTo>
                <a:close/>
                <a:moveTo>
                  <a:pt x="710999" y="152324"/>
                </a:moveTo>
                <a:lnTo>
                  <a:pt x="646876" y="152324"/>
                </a:lnTo>
                <a:cubicBezTo>
                  <a:pt x="662726" y="145313"/>
                  <a:pt x="677890" y="139103"/>
                  <a:pt x="692177" y="133807"/>
                </a:cubicBezTo>
                <a:cubicBezTo>
                  <a:pt x="698692" y="139789"/>
                  <a:pt x="704979" y="145923"/>
                  <a:pt x="710999" y="152324"/>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36" name="圖形 52">
            <a:extLst>
              <a:ext uri="{FF2B5EF4-FFF2-40B4-BE49-F238E27FC236}">
                <a16:creationId xmlns:a16="http://schemas.microsoft.com/office/drawing/2014/main" id="{44AD3C77-C667-4693-8D0A-183BB34481E6}"/>
              </a:ext>
            </a:extLst>
          </p:cNvPr>
          <p:cNvSpPr/>
          <p:nvPr/>
        </p:nvSpPr>
        <p:spPr>
          <a:xfrm>
            <a:off x="6854822" y="5724067"/>
            <a:ext cx="1041134" cy="860582"/>
          </a:xfrm>
          <a:custGeom>
            <a:avLst/>
            <a:gdLst>
              <a:gd name="connsiteX0" fmla="*/ 14288 w 752475"/>
              <a:gd name="connsiteY0" fmla="*/ 0 h 621982"/>
              <a:gd name="connsiteX1" fmla="*/ 0 w 752475"/>
              <a:gd name="connsiteY1" fmla="*/ 14288 h 621982"/>
              <a:gd name="connsiteX2" fmla="*/ 0 w 752475"/>
              <a:gd name="connsiteY2" fmla="*/ 504825 h 621982"/>
              <a:gd name="connsiteX3" fmla="*/ 14288 w 752475"/>
              <a:gd name="connsiteY3" fmla="*/ 519113 h 621982"/>
              <a:gd name="connsiteX4" fmla="*/ 282893 w 752475"/>
              <a:gd name="connsiteY4" fmla="*/ 519113 h 621982"/>
              <a:gd name="connsiteX5" fmla="*/ 261938 w 752475"/>
              <a:gd name="connsiteY5" fmla="*/ 593408 h 621982"/>
              <a:gd name="connsiteX6" fmla="*/ 218123 w 752475"/>
              <a:gd name="connsiteY6" fmla="*/ 593408 h 621982"/>
              <a:gd name="connsiteX7" fmla="*/ 203835 w 752475"/>
              <a:gd name="connsiteY7" fmla="*/ 607695 h 621982"/>
              <a:gd name="connsiteX8" fmla="*/ 218123 w 752475"/>
              <a:gd name="connsiteY8" fmla="*/ 621983 h 621982"/>
              <a:gd name="connsiteX9" fmla="*/ 273368 w 752475"/>
              <a:gd name="connsiteY9" fmla="*/ 621983 h 621982"/>
              <a:gd name="connsiteX10" fmla="*/ 479108 w 752475"/>
              <a:gd name="connsiteY10" fmla="*/ 621983 h 621982"/>
              <a:gd name="connsiteX11" fmla="*/ 534353 w 752475"/>
              <a:gd name="connsiteY11" fmla="*/ 621983 h 621982"/>
              <a:gd name="connsiteX12" fmla="*/ 548640 w 752475"/>
              <a:gd name="connsiteY12" fmla="*/ 607695 h 621982"/>
              <a:gd name="connsiteX13" fmla="*/ 534353 w 752475"/>
              <a:gd name="connsiteY13" fmla="*/ 593408 h 621982"/>
              <a:gd name="connsiteX14" fmla="*/ 490538 w 752475"/>
              <a:gd name="connsiteY14" fmla="*/ 593408 h 621982"/>
              <a:gd name="connsiteX15" fmla="*/ 469583 w 752475"/>
              <a:gd name="connsiteY15" fmla="*/ 519113 h 621982"/>
              <a:gd name="connsiteX16" fmla="*/ 738188 w 752475"/>
              <a:gd name="connsiteY16" fmla="*/ 519113 h 621982"/>
              <a:gd name="connsiteX17" fmla="*/ 752475 w 752475"/>
              <a:gd name="connsiteY17" fmla="*/ 504825 h 621982"/>
              <a:gd name="connsiteX18" fmla="*/ 752475 w 752475"/>
              <a:gd name="connsiteY18" fmla="*/ 437198 h 621982"/>
              <a:gd name="connsiteX19" fmla="*/ 752475 w 752475"/>
              <a:gd name="connsiteY19" fmla="*/ 14288 h 621982"/>
              <a:gd name="connsiteX20" fmla="*/ 738188 w 752475"/>
              <a:gd name="connsiteY20" fmla="*/ 0 h 621982"/>
              <a:gd name="connsiteX21" fmla="*/ 14288 w 752475"/>
              <a:gd name="connsiteY21" fmla="*/ 0 h 621982"/>
              <a:gd name="connsiteX22" fmla="*/ 14288 w 752475"/>
              <a:gd name="connsiteY22" fmla="*/ 0 h 621982"/>
              <a:gd name="connsiteX23" fmla="*/ 28575 w 752475"/>
              <a:gd name="connsiteY23" fmla="*/ 28575 h 621982"/>
              <a:gd name="connsiteX24" fmla="*/ 723900 w 752475"/>
              <a:gd name="connsiteY24" fmla="*/ 28575 h 621982"/>
              <a:gd name="connsiteX25" fmla="*/ 723900 w 752475"/>
              <a:gd name="connsiteY25" fmla="*/ 421958 h 621982"/>
              <a:gd name="connsiteX26" fmla="*/ 28575 w 752475"/>
              <a:gd name="connsiteY26" fmla="*/ 421958 h 621982"/>
              <a:gd name="connsiteX27" fmla="*/ 28575 w 752475"/>
              <a:gd name="connsiteY27" fmla="*/ 28575 h 621982"/>
              <a:gd name="connsiteX28" fmla="*/ 28575 w 752475"/>
              <a:gd name="connsiteY28" fmla="*/ 28575 h 621982"/>
              <a:gd name="connsiteX29" fmla="*/ 28575 w 752475"/>
              <a:gd name="connsiteY29" fmla="*/ 451485 h 621982"/>
              <a:gd name="connsiteX30" fmla="*/ 723900 w 752475"/>
              <a:gd name="connsiteY30" fmla="*/ 451485 h 621982"/>
              <a:gd name="connsiteX31" fmla="*/ 723900 w 752475"/>
              <a:gd name="connsiteY31" fmla="*/ 490538 h 621982"/>
              <a:gd name="connsiteX32" fmla="*/ 449580 w 752475"/>
              <a:gd name="connsiteY32" fmla="*/ 490538 h 621982"/>
              <a:gd name="connsiteX33" fmla="*/ 302895 w 752475"/>
              <a:gd name="connsiteY33" fmla="*/ 490538 h 621982"/>
              <a:gd name="connsiteX34" fmla="*/ 28575 w 752475"/>
              <a:gd name="connsiteY34" fmla="*/ 490538 h 621982"/>
              <a:gd name="connsiteX35" fmla="*/ 28575 w 752475"/>
              <a:gd name="connsiteY35" fmla="*/ 451485 h 621982"/>
              <a:gd name="connsiteX36" fmla="*/ 28575 w 752475"/>
              <a:gd name="connsiteY36" fmla="*/ 451485 h 621982"/>
              <a:gd name="connsiteX37" fmla="*/ 313373 w 752475"/>
              <a:gd name="connsiteY37" fmla="*/ 520065 h 621982"/>
              <a:gd name="connsiteX38" fmla="*/ 439103 w 752475"/>
              <a:gd name="connsiteY38" fmla="*/ 520065 h 621982"/>
              <a:gd name="connsiteX39" fmla="*/ 460058 w 752475"/>
              <a:gd name="connsiteY39" fmla="*/ 594360 h 621982"/>
              <a:gd name="connsiteX40" fmla="*/ 292418 w 752475"/>
              <a:gd name="connsiteY40" fmla="*/ 594360 h 621982"/>
              <a:gd name="connsiteX41" fmla="*/ 313373 w 752475"/>
              <a:gd name="connsiteY41" fmla="*/ 520065 h 621982"/>
              <a:gd name="connsiteX42" fmla="*/ 313373 w 752475"/>
              <a:gd name="connsiteY42" fmla="*/ 520065 h 62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475" h="621982">
                <a:moveTo>
                  <a:pt x="14288" y="0"/>
                </a:moveTo>
                <a:cubicBezTo>
                  <a:pt x="6667" y="0"/>
                  <a:pt x="0" y="6668"/>
                  <a:pt x="0" y="14288"/>
                </a:cubicBezTo>
                <a:lnTo>
                  <a:pt x="0" y="504825"/>
                </a:lnTo>
                <a:cubicBezTo>
                  <a:pt x="0" y="512445"/>
                  <a:pt x="6667" y="519113"/>
                  <a:pt x="14288" y="519113"/>
                </a:cubicBezTo>
                <a:lnTo>
                  <a:pt x="282893" y="519113"/>
                </a:lnTo>
                <a:lnTo>
                  <a:pt x="261938" y="593408"/>
                </a:lnTo>
                <a:lnTo>
                  <a:pt x="218123" y="593408"/>
                </a:lnTo>
                <a:cubicBezTo>
                  <a:pt x="209550" y="593408"/>
                  <a:pt x="203835" y="600075"/>
                  <a:pt x="203835" y="607695"/>
                </a:cubicBezTo>
                <a:cubicBezTo>
                  <a:pt x="203835" y="615315"/>
                  <a:pt x="210502" y="621983"/>
                  <a:pt x="218123" y="621983"/>
                </a:cubicBezTo>
                <a:lnTo>
                  <a:pt x="273368" y="621983"/>
                </a:lnTo>
                <a:lnTo>
                  <a:pt x="479108" y="621983"/>
                </a:lnTo>
                <a:lnTo>
                  <a:pt x="534353" y="621983"/>
                </a:lnTo>
                <a:cubicBezTo>
                  <a:pt x="541973" y="621983"/>
                  <a:pt x="548640" y="615315"/>
                  <a:pt x="548640" y="607695"/>
                </a:cubicBezTo>
                <a:cubicBezTo>
                  <a:pt x="548640" y="599123"/>
                  <a:pt x="541973" y="593408"/>
                  <a:pt x="534353" y="593408"/>
                </a:cubicBezTo>
                <a:lnTo>
                  <a:pt x="490538" y="593408"/>
                </a:lnTo>
                <a:lnTo>
                  <a:pt x="469583" y="519113"/>
                </a:lnTo>
                <a:lnTo>
                  <a:pt x="738188" y="519113"/>
                </a:lnTo>
                <a:cubicBezTo>
                  <a:pt x="746760" y="519113"/>
                  <a:pt x="752475" y="512445"/>
                  <a:pt x="752475" y="504825"/>
                </a:cubicBezTo>
                <a:lnTo>
                  <a:pt x="752475" y="437198"/>
                </a:lnTo>
                <a:lnTo>
                  <a:pt x="752475" y="14288"/>
                </a:lnTo>
                <a:cubicBezTo>
                  <a:pt x="752475" y="6668"/>
                  <a:pt x="745808" y="0"/>
                  <a:pt x="738188" y="0"/>
                </a:cubicBezTo>
                <a:lnTo>
                  <a:pt x="14288" y="0"/>
                </a:lnTo>
                <a:lnTo>
                  <a:pt x="14288" y="0"/>
                </a:lnTo>
                <a:close/>
                <a:moveTo>
                  <a:pt x="28575" y="28575"/>
                </a:moveTo>
                <a:lnTo>
                  <a:pt x="723900" y="28575"/>
                </a:lnTo>
                <a:lnTo>
                  <a:pt x="723900" y="421958"/>
                </a:lnTo>
                <a:lnTo>
                  <a:pt x="28575" y="421958"/>
                </a:lnTo>
                <a:lnTo>
                  <a:pt x="28575" y="28575"/>
                </a:lnTo>
                <a:lnTo>
                  <a:pt x="28575" y="28575"/>
                </a:lnTo>
                <a:close/>
                <a:moveTo>
                  <a:pt x="28575" y="451485"/>
                </a:moveTo>
                <a:lnTo>
                  <a:pt x="723900" y="451485"/>
                </a:lnTo>
                <a:lnTo>
                  <a:pt x="723900" y="490538"/>
                </a:lnTo>
                <a:lnTo>
                  <a:pt x="449580" y="490538"/>
                </a:lnTo>
                <a:lnTo>
                  <a:pt x="302895" y="490538"/>
                </a:lnTo>
                <a:lnTo>
                  <a:pt x="28575" y="490538"/>
                </a:lnTo>
                <a:lnTo>
                  <a:pt x="28575" y="451485"/>
                </a:lnTo>
                <a:lnTo>
                  <a:pt x="28575" y="451485"/>
                </a:lnTo>
                <a:close/>
                <a:moveTo>
                  <a:pt x="313373" y="520065"/>
                </a:moveTo>
                <a:lnTo>
                  <a:pt x="439103" y="520065"/>
                </a:lnTo>
                <a:lnTo>
                  <a:pt x="460058" y="594360"/>
                </a:lnTo>
                <a:lnTo>
                  <a:pt x="292418" y="594360"/>
                </a:lnTo>
                <a:lnTo>
                  <a:pt x="313373" y="520065"/>
                </a:lnTo>
                <a:lnTo>
                  <a:pt x="313373" y="520065"/>
                </a:ln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grpSp>
        <p:nvGrpSpPr>
          <p:cNvPr id="137" name="群組 136">
            <a:extLst>
              <a:ext uri="{FF2B5EF4-FFF2-40B4-BE49-F238E27FC236}">
                <a16:creationId xmlns:a16="http://schemas.microsoft.com/office/drawing/2014/main" id="{574FB98F-9184-49AB-A6C4-4480DC2C6F14}"/>
              </a:ext>
            </a:extLst>
          </p:cNvPr>
          <p:cNvGrpSpPr/>
          <p:nvPr/>
        </p:nvGrpSpPr>
        <p:grpSpPr>
          <a:xfrm>
            <a:off x="8127115" y="4608380"/>
            <a:ext cx="735869" cy="609855"/>
            <a:chOff x="1894673" y="4559201"/>
            <a:chExt cx="765693" cy="634572"/>
          </a:xfrm>
        </p:grpSpPr>
        <p:sp>
          <p:nvSpPr>
            <p:cNvPr id="138" name="手繪多邊形: 圖案 41">
              <a:extLst>
                <a:ext uri="{FF2B5EF4-FFF2-40B4-BE49-F238E27FC236}">
                  <a16:creationId xmlns:a16="http://schemas.microsoft.com/office/drawing/2014/main" id="{4A155B8C-A5BB-4A72-98F6-923CE4151971}"/>
                </a:ext>
              </a:extLst>
            </p:cNvPr>
            <p:cNvSpPr/>
            <p:nvPr/>
          </p:nvSpPr>
          <p:spPr>
            <a:xfrm>
              <a:off x="1894673" y="4845848"/>
              <a:ext cx="765693" cy="347925"/>
            </a:xfrm>
            <a:custGeom>
              <a:avLst/>
              <a:gdLst>
                <a:gd name="connsiteX0" fmla="*/ 705307 w 728672"/>
                <a:gd name="connsiteY0" fmla="*/ 111242 h 331565"/>
                <a:gd name="connsiteX1" fmla="*/ 700716 w 728672"/>
                <a:gd name="connsiteY1" fmla="*/ 104966 h 331565"/>
                <a:gd name="connsiteX2" fmla="*/ 630041 w 728672"/>
                <a:gd name="connsiteY2" fmla="*/ 38367 h 331565"/>
                <a:gd name="connsiteX3" fmla="*/ 566690 w 728672"/>
                <a:gd name="connsiteY3" fmla="*/ 0 h 331565"/>
                <a:gd name="connsiteX4" fmla="*/ 156801 w 728672"/>
                <a:gd name="connsiteY4" fmla="*/ 0 h 331565"/>
                <a:gd name="connsiteX5" fmla="*/ 89183 w 728672"/>
                <a:gd name="connsiteY5" fmla="*/ 42891 h 331565"/>
                <a:gd name="connsiteX6" fmla="*/ 32947 w 728672"/>
                <a:gd name="connsiteY6" fmla="*/ 101613 h 331565"/>
                <a:gd name="connsiteX7" fmla="*/ 31918 w 728672"/>
                <a:gd name="connsiteY7" fmla="*/ 102927 h 331565"/>
                <a:gd name="connsiteX8" fmla="*/ 0 w 728672"/>
                <a:gd name="connsiteY8" fmla="*/ 171288 h 331565"/>
                <a:gd name="connsiteX9" fmla="*/ 0 w 728672"/>
                <a:gd name="connsiteY9" fmla="*/ 242211 h 331565"/>
                <a:gd name="connsiteX10" fmla="*/ 89354 w 728672"/>
                <a:gd name="connsiteY10" fmla="*/ 331565 h 331565"/>
                <a:gd name="connsiteX11" fmla="*/ 639318 w 728672"/>
                <a:gd name="connsiteY11" fmla="*/ 331565 h 331565"/>
                <a:gd name="connsiteX12" fmla="*/ 728672 w 728672"/>
                <a:gd name="connsiteY12" fmla="*/ 242211 h 331565"/>
                <a:gd name="connsiteX13" fmla="*/ 728672 w 728672"/>
                <a:gd name="connsiteY13" fmla="*/ 171288 h 331565"/>
                <a:gd name="connsiteX14" fmla="*/ 705307 w 728672"/>
                <a:gd name="connsiteY14" fmla="*/ 111242 h 331565"/>
                <a:gd name="connsiteX15" fmla="*/ 683133 w 728672"/>
                <a:gd name="connsiteY15" fmla="*/ 242202 h 331565"/>
                <a:gd name="connsiteX16" fmla="*/ 639318 w 728672"/>
                <a:gd name="connsiteY16" fmla="*/ 286017 h 331565"/>
                <a:gd name="connsiteX17" fmla="*/ 89345 w 728672"/>
                <a:gd name="connsiteY17" fmla="*/ 286017 h 331565"/>
                <a:gd name="connsiteX18" fmla="*/ 45539 w 728672"/>
                <a:gd name="connsiteY18" fmla="*/ 242202 h 331565"/>
                <a:gd name="connsiteX19" fmla="*/ 45539 w 728672"/>
                <a:gd name="connsiteY19" fmla="*/ 171279 h 331565"/>
                <a:gd name="connsiteX20" fmla="*/ 89354 w 728672"/>
                <a:gd name="connsiteY20" fmla="*/ 127464 h 331565"/>
                <a:gd name="connsiteX21" fmla="*/ 639318 w 728672"/>
                <a:gd name="connsiteY21" fmla="*/ 127464 h 331565"/>
                <a:gd name="connsiteX22" fmla="*/ 683133 w 728672"/>
                <a:gd name="connsiteY22" fmla="*/ 171279 h 331565"/>
                <a:gd name="connsiteX23" fmla="*/ 683133 w 728672"/>
                <a:gd name="connsiteY23" fmla="*/ 242202 h 3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672" h="331565">
                  <a:moveTo>
                    <a:pt x="705307" y="111242"/>
                  </a:moveTo>
                  <a:cubicBezTo>
                    <a:pt x="704155" y="108966"/>
                    <a:pt x="702669" y="106813"/>
                    <a:pt x="700716" y="104966"/>
                  </a:cubicBezTo>
                  <a:lnTo>
                    <a:pt x="630041" y="38367"/>
                  </a:lnTo>
                  <a:cubicBezTo>
                    <a:pt x="617144" y="26270"/>
                    <a:pt x="591455" y="0"/>
                    <a:pt x="566690" y="0"/>
                  </a:cubicBezTo>
                  <a:lnTo>
                    <a:pt x="156801" y="0"/>
                  </a:lnTo>
                  <a:cubicBezTo>
                    <a:pt x="126206" y="0"/>
                    <a:pt x="102156" y="27794"/>
                    <a:pt x="89183" y="42891"/>
                  </a:cubicBezTo>
                  <a:lnTo>
                    <a:pt x="32947" y="101613"/>
                  </a:lnTo>
                  <a:cubicBezTo>
                    <a:pt x="32547" y="102022"/>
                    <a:pt x="32271" y="102499"/>
                    <a:pt x="31918" y="102927"/>
                  </a:cubicBezTo>
                  <a:cubicBezTo>
                    <a:pt x="12430" y="119348"/>
                    <a:pt x="0" y="143885"/>
                    <a:pt x="0" y="171288"/>
                  </a:cubicBezTo>
                  <a:lnTo>
                    <a:pt x="0" y="242211"/>
                  </a:lnTo>
                  <a:cubicBezTo>
                    <a:pt x="0" y="291484"/>
                    <a:pt x="40081" y="331565"/>
                    <a:pt x="89354" y="331565"/>
                  </a:cubicBezTo>
                  <a:lnTo>
                    <a:pt x="639318" y="331565"/>
                  </a:lnTo>
                  <a:cubicBezTo>
                    <a:pt x="688581" y="331565"/>
                    <a:pt x="728672" y="291484"/>
                    <a:pt x="728672" y="242211"/>
                  </a:cubicBezTo>
                  <a:lnTo>
                    <a:pt x="728672" y="171288"/>
                  </a:lnTo>
                  <a:cubicBezTo>
                    <a:pt x="728663" y="148161"/>
                    <a:pt x="719757" y="127121"/>
                    <a:pt x="705307" y="111242"/>
                  </a:cubicBezTo>
                  <a:close/>
                  <a:moveTo>
                    <a:pt x="683133" y="242202"/>
                  </a:moveTo>
                  <a:cubicBezTo>
                    <a:pt x="683133" y="266357"/>
                    <a:pt x="663483" y="286017"/>
                    <a:pt x="639318" y="286017"/>
                  </a:cubicBezTo>
                  <a:lnTo>
                    <a:pt x="89345" y="286017"/>
                  </a:lnTo>
                  <a:cubicBezTo>
                    <a:pt x="65189" y="286017"/>
                    <a:pt x="45539" y="266367"/>
                    <a:pt x="45539" y="242202"/>
                  </a:cubicBezTo>
                  <a:lnTo>
                    <a:pt x="45539" y="171279"/>
                  </a:lnTo>
                  <a:cubicBezTo>
                    <a:pt x="45539" y="147123"/>
                    <a:pt x="65189" y="127464"/>
                    <a:pt x="89354" y="127464"/>
                  </a:cubicBezTo>
                  <a:lnTo>
                    <a:pt x="639318" y="127464"/>
                  </a:lnTo>
                  <a:cubicBezTo>
                    <a:pt x="663473" y="127464"/>
                    <a:pt x="683133" y="147114"/>
                    <a:pt x="683133" y="171279"/>
                  </a:cubicBezTo>
                  <a:lnTo>
                    <a:pt x="683133" y="242202"/>
                  </a:ln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39" name="手繪多邊形: 圖案 42">
              <a:extLst>
                <a:ext uri="{FF2B5EF4-FFF2-40B4-BE49-F238E27FC236}">
                  <a16:creationId xmlns:a16="http://schemas.microsoft.com/office/drawing/2014/main" id="{0F8B6FBA-48C8-45D8-ACBC-FAC2263A87F7}"/>
                </a:ext>
              </a:extLst>
            </p:cNvPr>
            <p:cNvSpPr/>
            <p:nvPr/>
          </p:nvSpPr>
          <p:spPr>
            <a:xfrm>
              <a:off x="1988427" y="5031103"/>
              <a:ext cx="64637" cy="64547"/>
            </a:xfrm>
            <a:custGeom>
              <a:avLst/>
              <a:gdLst>
                <a:gd name="connsiteX0" fmla="*/ 61512 w 61512"/>
                <a:gd name="connsiteY0" fmla="*/ 30756 h 61512"/>
                <a:gd name="connsiteX1" fmla="*/ 30756 w 61512"/>
                <a:gd name="connsiteY1" fmla="*/ 61512 h 61512"/>
                <a:gd name="connsiteX2" fmla="*/ 0 w 61512"/>
                <a:gd name="connsiteY2" fmla="*/ 30756 h 61512"/>
                <a:gd name="connsiteX3" fmla="*/ 30756 w 61512"/>
                <a:gd name="connsiteY3" fmla="*/ 0 h 61512"/>
                <a:gd name="connsiteX4" fmla="*/ 61512 w 61512"/>
                <a:gd name="connsiteY4" fmla="*/ 30756 h 6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2" h="61512">
                  <a:moveTo>
                    <a:pt x="61512" y="30756"/>
                  </a:moveTo>
                  <a:cubicBezTo>
                    <a:pt x="61512" y="47742"/>
                    <a:pt x="47742" y="61512"/>
                    <a:pt x="30756" y="61512"/>
                  </a:cubicBezTo>
                  <a:cubicBezTo>
                    <a:pt x="13770" y="61512"/>
                    <a:pt x="0" y="47742"/>
                    <a:pt x="0" y="30756"/>
                  </a:cubicBezTo>
                  <a:cubicBezTo>
                    <a:pt x="0" y="13770"/>
                    <a:pt x="13770" y="0"/>
                    <a:pt x="30756" y="0"/>
                  </a:cubicBezTo>
                  <a:cubicBezTo>
                    <a:pt x="47742" y="0"/>
                    <a:pt x="61512" y="13770"/>
                    <a:pt x="61512" y="30756"/>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40" name="手繪多邊形: 圖案 43">
              <a:extLst>
                <a:ext uri="{FF2B5EF4-FFF2-40B4-BE49-F238E27FC236}">
                  <a16:creationId xmlns:a16="http://schemas.microsoft.com/office/drawing/2014/main" id="{55B712B3-5396-4DF6-AB6D-7DE793FCC9F1}"/>
                </a:ext>
              </a:extLst>
            </p:cNvPr>
            <p:cNvSpPr/>
            <p:nvPr/>
          </p:nvSpPr>
          <p:spPr>
            <a:xfrm>
              <a:off x="2084143" y="5031103"/>
              <a:ext cx="64637" cy="64547"/>
            </a:xfrm>
            <a:custGeom>
              <a:avLst/>
              <a:gdLst>
                <a:gd name="connsiteX0" fmla="*/ 61512 w 61512"/>
                <a:gd name="connsiteY0" fmla="*/ 30756 h 61512"/>
                <a:gd name="connsiteX1" fmla="*/ 30756 w 61512"/>
                <a:gd name="connsiteY1" fmla="*/ 61512 h 61512"/>
                <a:gd name="connsiteX2" fmla="*/ 0 w 61512"/>
                <a:gd name="connsiteY2" fmla="*/ 30756 h 61512"/>
                <a:gd name="connsiteX3" fmla="*/ 30756 w 61512"/>
                <a:gd name="connsiteY3" fmla="*/ 0 h 61512"/>
                <a:gd name="connsiteX4" fmla="*/ 61512 w 61512"/>
                <a:gd name="connsiteY4" fmla="*/ 30756 h 6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2" h="61512">
                  <a:moveTo>
                    <a:pt x="61512" y="30756"/>
                  </a:moveTo>
                  <a:cubicBezTo>
                    <a:pt x="61512" y="47742"/>
                    <a:pt x="47742" y="61512"/>
                    <a:pt x="30756" y="61512"/>
                  </a:cubicBezTo>
                  <a:cubicBezTo>
                    <a:pt x="13770" y="61512"/>
                    <a:pt x="0" y="47742"/>
                    <a:pt x="0" y="30756"/>
                  </a:cubicBezTo>
                  <a:cubicBezTo>
                    <a:pt x="0" y="13770"/>
                    <a:pt x="13770" y="0"/>
                    <a:pt x="30756" y="0"/>
                  </a:cubicBezTo>
                  <a:cubicBezTo>
                    <a:pt x="47742" y="0"/>
                    <a:pt x="61512" y="13770"/>
                    <a:pt x="61512" y="30756"/>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41" name="手繪多邊形: 圖案 44">
              <a:extLst>
                <a:ext uri="{FF2B5EF4-FFF2-40B4-BE49-F238E27FC236}">
                  <a16:creationId xmlns:a16="http://schemas.microsoft.com/office/drawing/2014/main" id="{6C54DBCA-1D60-48DA-98E9-4DAF28CA0F75}"/>
                </a:ext>
              </a:extLst>
            </p:cNvPr>
            <p:cNvSpPr/>
            <p:nvPr/>
          </p:nvSpPr>
          <p:spPr>
            <a:xfrm>
              <a:off x="2179848" y="5031103"/>
              <a:ext cx="64637" cy="64547"/>
            </a:xfrm>
            <a:custGeom>
              <a:avLst/>
              <a:gdLst>
                <a:gd name="connsiteX0" fmla="*/ 61512 w 61512"/>
                <a:gd name="connsiteY0" fmla="*/ 30756 h 61512"/>
                <a:gd name="connsiteX1" fmla="*/ 30756 w 61512"/>
                <a:gd name="connsiteY1" fmla="*/ 61512 h 61512"/>
                <a:gd name="connsiteX2" fmla="*/ 0 w 61512"/>
                <a:gd name="connsiteY2" fmla="*/ 30756 h 61512"/>
                <a:gd name="connsiteX3" fmla="*/ 30756 w 61512"/>
                <a:gd name="connsiteY3" fmla="*/ 0 h 61512"/>
                <a:gd name="connsiteX4" fmla="*/ 61512 w 61512"/>
                <a:gd name="connsiteY4" fmla="*/ 30756 h 6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2" h="61512">
                  <a:moveTo>
                    <a:pt x="61512" y="30756"/>
                  </a:moveTo>
                  <a:cubicBezTo>
                    <a:pt x="61512" y="47742"/>
                    <a:pt x="47742" y="61512"/>
                    <a:pt x="30756" y="61512"/>
                  </a:cubicBezTo>
                  <a:cubicBezTo>
                    <a:pt x="13770" y="61512"/>
                    <a:pt x="0" y="47742"/>
                    <a:pt x="0" y="30756"/>
                  </a:cubicBezTo>
                  <a:cubicBezTo>
                    <a:pt x="0" y="13770"/>
                    <a:pt x="13770" y="0"/>
                    <a:pt x="30756" y="0"/>
                  </a:cubicBezTo>
                  <a:cubicBezTo>
                    <a:pt x="47742" y="0"/>
                    <a:pt x="61512" y="13770"/>
                    <a:pt x="61512" y="30756"/>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42" name="手繪多邊形: 圖案 45">
              <a:extLst>
                <a:ext uri="{FF2B5EF4-FFF2-40B4-BE49-F238E27FC236}">
                  <a16:creationId xmlns:a16="http://schemas.microsoft.com/office/drawing/2014/main" id="{438B3DC1-E8E0-405F-8A5C-A2881A875A2C}"/>
                </a:ext>
              </a:extLst>
            </p:cNvPr>
            <p:cNvSpPr/>
            <p:nvPr/>
          </p:nvSpPr>
          <p:spPr>
            <a:xfrm>
              <a:off x="2072184" y="4559201"/>
              <a:ext cx="67007" cy="260449"/>
            </a:xfrm>
            <a:custGeom>
              <a:avLst/>
              <a:gdLst>
                <a:gd name="connsiteX0" fmla="*/ 40966 w 63767"/>
                <a:gd name="connsiteY0" fmla="*/ 248203 h 248202"/>
                <a:gd name="connsiteX1" fmla="*/ 43033 w 63767"/>
                <a:gd name="connsiteY1" fmla="*/ 248107 h 248202"/>
                <a:gd name="connsiteX2" fmla="*/ 63673 w 63767"/>
                <a:gd name="connsiteY2" fmla="*/ 223390 h 248202"/>
                <a:gd name="connsiteX3" fmla="*/ 45452 w 63767"/>
                <a:gd name="connsiteY3" fmla="*/ 20736 h 248202"/>
                <a:gd name="connsiteX4" fmla="*/ 20735 w 63767"/>
                <a:gd name="connsiteY4" fmla="*/ 95 h 248202"/>
                <a:gd name="connsiteX5" fmla="*/ 94 w 63767"/>
                <a:gd name="connsiteY5" fmla="*/ 24813 h 248202"/>
                <a:gd name="connsiteX6" fmla="*/ 18315 w 63767"/>
                <a:gd name="connsiteY6" fmla="*/ 227467 h 248202"/>
                <a:gd name="connsiteX7" fmla="*/ 40966 w 63767"/>
                <a:gd name="connsiteY7" fmla="*/ 248203 h 24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7" h="248202">
                  <a:moveTo>
                    <a:pt x="40966" y="248203"/>
                  </a:moveTo>
                  <a:cubicBezTo>
                    <a:pt x="41652" y="248203"/>
                    <a:pt x="42347" y="248174"/>
                    <a:pt x="43033" y="248107"/>
                  </a:cubicBezTo>
                  <a:cubicBezTo>
                    <a:pt x="55558" y="246983"/>
                    <a:pt x="64807" y="235915"/>
                    <a:pt x="63673" y="223390"/>
                  </a:cubicBezTo>
                  <a:lnTo>
                    <a:pt x="45452" y="20736"/>
                  </a:lnTo>
                  <a:cubicBezTo>
                    <a:pt x="44328" y="8211"/>
                    <a:pt x="33136" y="-1048"/>
                    <a:pt x="20735" y="95"/>
                  </a:cubicBezTo>
                  <a:cubicBezTo>
                    <a:pt x="8209" y="1219"/>
                    <a:pt x="-1039" y="12287"/>
                    <a:pt x="94" y="24813"/>
                  </a:cubicBezTo>
                  <a:lnTo>
                    <a:pt x="18315" y="227467"/>
                  </a:lnTo>
                  <a:cubicBezTo>
                    <a:pt x="19382" y="239306"/>
                    <a:pt x="29317" y="248203"/>
                    <a:pt x="40966" y="248203"/>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43" name="手繪多邊形: 圖案 46">
              <a:extLst>
                <a:ext uri="{FF2B5EF4-FFF2-40B4-BE49-F238E27FC236}">
                  <a16:creationId xmlns:a16="http://schemas.microsoft.com/office/drawing/2014/main" id="{23D88FBE-E708-4E1B-AEA0-8825CC042F51}"/>
                </a:ext>
              </a:extLst>
            </p:cNvPr>
            <p:cNvSpPr/>
            <p:nvPr/>
          </p:nvSpPr>
          <p:spPr>
            <a:xfrm>
              <a:off x="2407190" y="4559212"/>
              <a:ext cx="66995" cy="260438"/>
            </a:xfrm>
            <a:custGeom>
              <a:avLst/>
              <a:gdLst>
                <a:gd name="connsiteX0" fmla="*/ 20727 w 63756"/>
                <a:gd name="connsiteY0" fmla="*/ 248098 h 248192"/>
                <a:gd name="connsiteX1" fmla="*/ 22794 w 63756"/>
                <a:gd name="connsiteY1" fmla="*/ 248193 h 248192"/>
                <a:gd name="connsiteX2" fmla="*/ 45454 w 63756"/>
                <a:gd name="connsiteY2" fmla="*/ 227457 h 248192"/>
                <a:gd name="connsiteX3" fmla="*/ 63665 w 63756"/>
                <a:gd name="connsiteY3" fmla="*/ 24803 h 248192"/>
                <a:gd name="connsiteX4" fmla="*/ 43015 w 63756"/>
                <a:gd name="connsiteY4" fmla="*/ 86 h 248192"/>
                <a:gd name="connsiteX5" fmla="*/ 18307 w 63756"/>
                <a:gd name="connsiteY5" fmla="*/ 20726 h 248192"/>
                <a:gd name="connsiteX6" fmla="*/ 96 w 63756"/>
                <a:gd name="connsiteY6" fmla="*/ 223380 h 248192"/>
                <a:gd name="connsiteX7" fmla="*/ 20727 w 63756"/>
                <a:gd name="connsiteY7" fmla="*/ 248098 h 24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56" h="248192">
                  <a:moveTo>
                    <a:pt x="20727" y="248098"/>
                  </a:moveTo>
                  <a:cubicBezTo>
                    <a:pt x="21422" y="248164"/>
                    <a:pt x="22117" y="248193"/>
                    <a:pt x="22794" y="248193"/>
                  </a:cubicBezTo>
                  <a:cubicBezTo>
                    <a:pt x="34462" y="248193"/>
                    <a:pt x="44396" y="239296"/>
                    <a:pt x="45454" y="227457"/>
                  </a:cubicBezTo>
                  <a:lnTo>
                    <a:pt x="63665" y="24803"/>
                  </a:lnTo>
                  <a:cubicBezTo>
                    <a:pt x="64780" y="12278"/>
                    <a:pt x="55541" y="1210"/>
                    <a:pt x="43015" y="86"/>
                  </a:cubicBezTo>
                  <a:cubicBezTo>
                    <a:pt x="30547" y="-991"/>
                    <a:pt x="19422" y="8201"/>
                    <a:pt x="18307" y="20726"/>
                  </a:cubicBezTo>
                  <a:lnTo>
                    <a:pt x="96" y="223380"/>
                  </a:lnTo>
                  <a:cubicBezTo>
                    <a:pt x="-1047" y="235915"/>
                    <a:pt x="8201" y="246974"/>
                    <a:pt x="20727" y="248098"/>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sp>
          <p:nvSpPr>
            <p:cNvPr id="144" name="手繪多邊形: 圖案 47">
              <a:extLst>
                <a:ext uri="{FF2B5EF4-FFF2-40B4-BE49-F238E27FC236}">
                  <a16:creationId xmlns:a16="http://schemas.microsoft.com/office/drawing/2014/main" id="{86F8E31C-2C3D-40ED-8CF0-9333D56B8207}"/>
                </a:ext>
              </a:extLst>
            </p:cNvPr>
            <p:cNvSpPr/>
            <p:nvPr/>
          </p:nvSpPr>
          <p:spPr>
            <a:xfrm>
              <a:off x="2415538" y="5038280"/>
              <a:ext cx="144779" cy="47806"/>
            </a:xfrm>
            <a:custGeom>
              <a:avLst/>
              <a:gdLst>
                <a:gd name="connsiteX0" fmla="*/ 115005 w 137779"/>
                <a:gd name="connsiteY0" fmla="*/ 0 h 45558"/>
                <a:gd name="connsiteX1" fmla="*/ 22784 w 137779"/>
                <a:gd name="connsiteY1" fmla="*/ 0 h 45558"/>
                <a:gd name="connsiteX2" fmla="*/ 0 w 137779"/>
                <a:gd name="connsiteY2" fmla="*/ 22774 h 45558"/>
                <a:gd name="connsiteX3" fmla="*/ 22784 w 137779"/>
                <a:gd name="connsiteY3" fmla="*/ 45558 h 45558"/>
                <a:gd name="connsiteX4" fmla="*/ 115005 w 137779"/>
                <a:gd name="connsiteY4" fmla="*/ 45558 h 45558"/>
                <a:gd name="connsiteX5" fmla="*/ 137779 w 137779"/>
                <a:gd name="connsiteY5" fmla="*/ 22774 h 45558"/>
                <a:gd name="connsiteX6" fmla="*/ 115005 w 137779"/>
                <a:gd name="connsiteY6" fmla="*/ 0 h 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79" h="45558">
                  <a:moveTo>
                    <a:pt x="115005" y="0"/>
                  </a:moveTo>
                  <a:lnTo>
                    <a:pt x="22784" y="0"/>
                  </a:lnTo>
                  <a:cubicBezTo>
                    <a:pt x="10211" y="0"/>
                    <a:pt x="0" y="10182"/>
                    <a:pt x="0" y="22774"/>
                  </a:cubicBezTo>
                  <a:cubicBezTo>
                    <a:pt x="10" y="35357"/>
                    <a:pt x="10201" y="45558"/>
                    <a:pt x="22784" y="45558"/>
                  </a:cubicBezTo>
                  <a:lnTo>
                    <a:pt x="115005" y="45558"/>
                  </a:lnTo>
                  <a:cubicBezTo>
                    <a:pt x="127578" y="45558"/>
                    <a:pt x="137779" y="35376"/>
                    <a:pt x="137779" y="22774"/>
                  </a:cubicBezTo>
                  <a:cubicBezTo>
                    <a:pt x="137779" y="10211"/>
                    <a:pt x="127578" y="0"/>
                    <a:pt x="115005" y="0"/>
                  </a:cubicBezTo>
                  <a:close/>
                </a:path>
              </a:pathLst>
            </a:custGeom>
            <a:solidFill>
              <a:schemeClr val="bg1"/>
            </a:solidFill>
            <a:ln w="9525" cap="flat">
              <a:noFill/>
              <a:prstDash val="solid"/>
              <a:miter/>
            </a:ln>
          </p:spPr>
          <p:txBody>
            <a:bodyPr rtlCol="0" anchor="ctr"/>
            <a:lstStyle/>
            <a:p>
              <a:pPr>
                <a:lnSpc>
                  <a:spcPct val="120000"/>
                </a:lnSpc>
                <a:spcBef>
                  <a:spcPts val="101"/>
                </a:spcBef>
              </a:pPr>
              <a:endParaRPr lang="zh-TW" altLang="en-US"/>
            </a:p>
          </p:txBody>
        </p:sp>
      </p:grpSp>
      <p:sp>
        <p:nvSpPr>
          <p:cNvPr id="145" name="矩形: 圓角 48">
            <a:extLst>
              <a:ext uri="{FF2B5EF4-FFF2-40B4-BE49-F238E27FC236}">
                <a16:creationId xmlns:a16="http://schemas.microsoft.com/office/drawing/2014/main" id="{9CECBDAC-C039-4023-90E9-AD107448C3BC}"/>
              </a:ext>
            </a:extLst>
          </p:cNvPr>
          <p:cNvSpPr/>
          <p:nvPr/>
        </p:nvSpPr>
        <p:spPr>
          <a:xfrm>
            <a:off x="6854822" y="2836772"/>
            <a:ext cx="3216957" cy="412573"/>
          </a:xfrm>
          <a:prstGeom prst="roundRect">
            <a:avLst/>
          </a:prstGeom>
          <a:gradFill>
            <a:gsLst>
              <a:gs pos="0">
                <a:srgbClr val="FFC000"/>
              </a:gs>
              <a:gs pos="100000">
                <a:schemeClr val="accent2"/>
              </a:gs>
            </a:gsLst>
            <a:lin ang="5400000" scaled="0"/>
          </a:gradFill>
          <a:ln w="254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a:defRPr/>
            </a:pPr>
            <a:r>
              <a:rPr lang="en-US" altLang="zh-TW" b="1" kern="0">
                <a:solidFill>
                  <a:prstClr val="black"/>
                </a:solidFill>
                <a:latin typeface="Arial" panose="020B0604020202020204" pitchFamily="34" charset="0"/>
                <a:ea typeface="微軟正黑體" panose="020B0604030504040204" pitchFamily="34" charset="-120"/>
                <a:cs typeface="Arial" panose="020B0604020202020204" pitchFamily="34" charset="0"/>
              </a:rPr>
              <a:t>Port Forwarding </a:t>
            </a:r>
            <a:r>
              <a:rPr lang="zh-CN" altLang="en-US" b="1" kern="0">
                <a:solidFill>
                  <a:prstClr val="black"/>
                </a:solidFill>
                <a:latin typeface="Arial" panose="020B0604020202020204" pitchFamily="34" charset="0"/>
                <a:ea typeface="微軟正黑體" panose="020B0604030504040204" pitchFamily="34" charset="-120"/>
                <a:cs typeface="Arial" panose="020B0604020202020204" pitchFamily="34" charset="0"/>
              </a:rPr>
              <a:t>通訊埠轉發</a:t>
            </a:r>
            <a:endParaRPr lang="zh-TW" altLang="en-US" b="1" kern="0">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51" name="圖形 150">
            <a:extLst>
              <a:ext uri="{FF2B5EF4-FFF2-40B4-BE49-F238E27FC236}">
                <a16:creationId xmlns:a16="http://schemas.microsoft.com/office/drawing/2014/main" id="{6637B497-4D6E-4740-A5B8-A3A233504F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3734" y="5827079"/>
            <a:ext cx="1218045" cy="754498"/>
          </a:xfrm>
          <a:prstGeom prst="rect">
            <a:avLst/>
          </a:prstGeom>
        </p:spPr>
      </p:pic>
      <p:sp>
        <p:nvSpPr>
          <p:cNvPr id="159" name="文字方塊 80">
            <a:extLst>
              <a:ext uri="{FF2B5EF4-FFF2-40B4-BE49-F238E27FC236}">
                <a16:creationId xmlns:a16="http://schemas.microsoft.com/office/drawing/2014/main" id="{50BE122E-A946-4723-8763-A2B3DF47D53C}"/>
              </a:ext>
            </a:extLst>
          </p:cNvPr>
          <p:cNvSpPr txBox="1"/>
          <p:nvPr/>
        </p:nvSpPr>
        <p:spPr>
          <a:xfrm>
            <a:off x="7144307" y="3627250"/>
            <a:ext cx="854788" cy="293607"/>
          </a:xfrm>
          <a:prstGeom prst="rect">
            <a:avLst/>
          </a:prstGeom>
          <a:noFill/>
        </p:spPr>
        <p:txBody>
          <a:bodyPr wrap="square" rtlCol="0">
            <a:spAutoFit/>
          </a:bodyPr>
          <a:lstStyle/>
          <a:p>
            <a:pPr algn="ctr">
              <a:lnSpc>
                <a:spcPct val="120000"/>
              </a:lnSpc>
              <a:spcBef>
                <a:spcPts val="101"/>
              </a:spcBef>
            </a:pPr>
            <a:r>
              <a:rPr lang="en-US" altLang="zh-TW" sz="1200" b="1">
                <a:solidFill>
                  <a:schemeClr val="bg1"/>
                </a:solidFill>
                <a:latin typeface="Arial" panose="020B0604020202020204" pitchFamily="34" charset="0"/>
                <a:cs typeface="Arial" panose="020B0604020202020204" pitchFamily="34" charset="0"/>
                <a:sym typeface="+mn-lt"/>
              </a:rPr>
              <a:t>Internet </a:t>
            </a:r>
            <a:endParaRPr lang="zh-TW" altLang="en-US" sz="1200" b="1">
              <a:solidFill>
                <a:schemeClr val="bg1"/>
              </a:solidFill>
              <a:latin typeface="Arial" panose="020B0604020202020204" pitchFamily="34" charset="0"/>
              <a:cs typeface="Arial" panose="020B0604020202020204" pitchFamily="34" charset="0"/>
              <a:sym typeface="+mn-lt"/>
            </a:endParaRPr>
          </a:p>
        </p:txBody>
      </p:sp>
      <p:sp>
        <p:nvSpPr>
          <p:cNvPr id="160" name="文字方塊 79">
            <a:extLst>
              <a:ext uri="{FF2B5EF4-FFF2-40B4-BE49-F238E27FC236}">
                <a16:creationId xmlns:a16="http://schemas.microsoft.com/office/drawing/2014/main" id="{167745D8-7951-4E86-ABA4-565A6F4679A5}"/>
              </a:ext>
            </a:extLst>
          </p:cNvPr>
          <p:cNvSpPr txBox="1"/>
          <p:nvPr/>
        </p:nvSpPr>
        <p:spPr>
          <a:xfrm>
            <a:off x="5780118" y="4238241"/>
            <a:ext cx="2272482" cy="327077"/>
          </a:xfrm>
          <a:prstGeom prst="rect">
            <a:avLst/>
          </a:prstGeom>
          <a:noFill/>
        </p:spPr>
        <p:txBody>
          <a:bodyPr wrap="none" rtlCol="0">
            <a:spAutoFit/>
          </a:bodyPr>
          <a:lstStyle/>
          <a:p>
            <a:pPr algn="ctr">
              <a:lnSpc>
                <a:spcPct val="120000"/>
              </a:lnSpc>
              <a:spcBef>
                <a:spcPts val="101"/>
              </a:spcBef>
            </a:pPr>
            <a:r>
              <a:rPr lang="en-US" altLang="zh-TW" sz="1200">
                <a:solidFill>
                  <a:schemeClr val="bg1"/>
                </a:solidFill>
                <a:latin typeface="Arial" panose="020B0604020202020204" pitchFamily="34" charset="0"/>
                <a:cs typeface="Arial" panose="020B0604020202020204" pitchFamily="34" charset="0"/>
                <a:sym typeface="+mn-lt"/>
              </a:rPr>
              <a:t>WAN: 60.251.180.100: </a:t>
            </a:r>
            <a:r>
              <a:rPr lang="en-US" altLang="zh-TW" sz="1400">
                <a:solidFill>
                  <a:srgbClr val="00B0F0"/>
                </a:solidFill>
                <a:latin typeface="Arial" panose="020B0604020202020204" pitchFamily="34" charset="0"/>
                <a:cs typeface="Arial" panose="020B0604020202020204" pitchFamily="34" charset="0"/>
                <a:sym typeface="+mn-lt"/>
              </a:rPr>
              <a:t>16800</a:t>
            </a:r>
            <a:endParaRPr lang="zh-TW" altLang="en-US" sz="1200">
              <a:solidFill>
                <a:srgbClr val="00B0F0"/>
              </a:solidFill>
              <a:latin typeface="Arial" panose="020B0604020202020204" pitchFamily="34" charset="0"/>
              <a:cs typeface="Arial" panose="020B0604020202020204" pitchFamily="34" charset="0"/>
              <a:sym typeface="+mn-lt"/>
            </a:endParaRPr>
          </a:p>
        </p:txBody>
      </p:sp>
      <p:sp>
        <p:nvSpPr>
          <p:cNvPr id="161" name="文字方塊 79">
            <a:extLst>
              <a:ext uri="{FF2B5EF4-FFF2-40B4-BE49-F238E27FC236}">
                <a16:creationId xmlns:a16="http://schemas.microsoft.com/office/drawing/2014/main" id="{F5BAFD8A-2DA1-40AB-A224-FE27E4A03AE7}"/>
              </a:ext>
            </a:extLst>
          </p:cNvPr>
          <p:cNvSpPr txBox="1"/>
          <p:nvPr/>
        </p:nvSpPr>
        <p:spPr>
          <a:xfrm>
            <a:off x="9047109" y="4238241"/>
            <a:ext cx="2272482" cy="327077"/>
          </a:xfrm>
          <a:prstGeom prst="rect">
            <a:avLst/>
          </a:prstGeom>
          <a:noFill/>
        </p:spPr>
        <p:txBody>
          <a:bodyPr wrap="none" rtlCol="0">
            <a:spAutoFit/>
          </a:bodyPr>
          <a:lstStyle/>
          <a:p>
            <a:pPr algn="ctr">
              <a:lnSpc>
                <a:spcPct val="120000"/>
              </a:lnSpc>
              <a:spcBef>
                <a:spcPts val="101"/>
              </a:spcBef>
            </a:pPr>
            <a:r>
              <a:rPr lang="en-US" altLang="zh-TW" sz="1200">
                <a:solidFill>
                  <a:schemeClr val="bg1"/>
                </a:solidFill>
                <a:latin typeface="Arial" panose="020B0604020202020204" pitchFamily="34" charset="0"/>
                <a:cs typeface="Arial" panose="020B0604020202020204" pitchFamily="34" charset="0"/>
                <a:sym typeface="+mn-lt"/>
              </a:rPr>
              <a:t>WAN: 60.251.180.100: </a:t>
            </a:r>
            <a:r>
              <a:rPr lang="en-US" altLang="zh-TW" sz="1400">
                <a:solidFill>
                  <a:srgbClr val="00B050"/>
                </a:solidFill>
                <a:latin typeface="Arial" panose="020B0604020202020204" pitchFamily="34" charset="0"/>
                <a:cs typeface="Arial" panose="020B0604020202020204" pitchFamily="34" charset="0"/>
                <a:sym typeface="+mn-lt"/>
              </a:rPr>
              <a:t>16888</a:t>
            </a:r>
            <a:endParaRPr lang="zh-TW" altLang="en-US" sz="1200">
              <a:solidFill>
                <a:srgbClr val="00B050"/>
              </a:solidFill>
              <a:latin typeface="Arial" panose="020B0604020202020204" pitchFamily="34" charset="0"/>
              <a:cs typeface="Arial" panose="020B0604020202020204" pitchFamily="34" charset="0"/>
              <a:sym typeface="+mn-lt"/>
            </a:endParaRPr>
          </a:p>
        </p:txBody>
      </p:sp>
      <p:sp>
        <p:nvSpPr>
          <p:cNvPr id="162" name="文字方塊 79">
            <a:extLst>
              <a:ext uri="{FF2B5EF4-FFF2-40B4-BE49-F238E27FC236}">
                <a16:creationId xmlns:a16="http://schemas.microsoft.com/office/drawing/2014/main" id="{272EE1CD-047C-4B9E-8460-70D5D0EE2368}"/>
              </a:ext>
            </a:extLst>
          </p:cNvPr>
          <p:cNvSpPr txBox="1"/>
          <p:nvPr/>
        </p:nvSpPr>
        <p:spPr>
          <a:xfrm>
            <a:off x="5955295" y="5288399"/>
            <a:ext cx="1922129" cy="327077"/>
          </a:xfrm>
          <a:prstGeom prst="rect">
            <a:avLst/>
          </a:prstGeom>
          <a:noFill/>
        </p:spPr>
        <p:txBody>
          <a:bodyPr wrap="none" rtlCol="0">
            <a:spAutoFit/>
          </a:bodyPr>
          <a:lstStyle/>
          <a:p>
            <a:pPr algn="ctr">
              <a:lnSpc>
                <a:spcPct val="120000"/>
              </a:lnSpc>
              <a:spcBef>
                <a:spcPts val="101"/>
              </a:spcBef>
            </a:pPr>
            <a:r>
              <a:rPr lang="en-US" altLang="zh-TW" sz="1200">
                <a:solidFill>
                  <a:schemeClr val="bg1"/>
                </a:solidFill>
                <a:latin typeface="Arial" panose="020B0604020202020204" pitchFamily="34" charset="0"/>
                <a:cs typeface="Arial" panose="020B0604020202020204" pitchFamily="34" charset="0"/>
                <a:sym typeface="+mn-lt"/>
              </a:rPr>
              <a:t>LAN: 192.168.0.110: </a:t>
            </a:r>
            <a:r>
              <a:rPr lang="en-US" altLang="zh-TW" sz="1400">
                <a:solidFill>
                  <a:srgbClr val="00B0F0"/>
                </a:solidFill>
                <a:latin typeface="Arial" panose="020B0604020202020204" pitchFamily="34" charset="0"/>
                <a:cs typeface="Arial" panose="020B0604020202020204" pitchFamily="34" charset="0"/>
                <a:sym typeface="+mn-lt"/>
              </a:rPr>
              <a:t>443</a:t>
            </a:r>
            <a:endParaRPr lang="zh-TW" altLang="en-US" sz="1200">
              <a:solidFill>
                <a:srgbClr val="00B0F0"/>
              </a:solidFill>
              <a:latin typeface="Arial" panose="020B0604020202020204" pitchFamily="34" charset="0"/>
              <a:cs typeface="Arial" panose="020B0604020202020204" pitchFamily="34" charset="0"/>
              <a:sym typeface="+mn-lt"/>
            </a:endParaRPr>
          </a:p>
        </p:txBody>
      </p:sp>
      <p:sp>
        <p:nvSpPr>
          <p:cNvPr id="163" name="文字方塊 79">
            <a:extLst>
              <a:ext uri="{FF2B5EF4-FFF2-40B4-BE49-F238E27FC236}">
                <a16:creationId xmlns:a16="http://schemas.microsoft.com/office/drawing/2014/main" id="{8BEE224B-975C-459F-B375-7BFFBF0B2EEE}"/>
              </a:ext>
            </a:extLst>
          </p:cNvPr>
          <p:cNvSpPr txBox="1"/>
          <p:nvPr/>
        </p:nvSpPr>
        <p:spPr>
          <a:xfrm>
            <a:off x="9166886" y="5288399"/>
            <a:ext cx="2032929" cy="327077"/>
          </a:xfrm>
          <a:prstGeom prst="rect">
            <a:avLst/>
          </a:prstGeom>
          <a:noFill/>
        </p:spPr>
        <p:txBody>
          <a:bodyPr wrap="none" rtlCol="0">
            <a:spAutoFit/>
          </a:bodyPr>
          <a:lstStyle/>
          <a:p>
            <a:pPr algn="ctr">
              <a:lnSpc>
                <a:spcPct val="120000"/>
              </a:lnSpc>
              <a:spcBef>
                <a:spcPts val="101"/>
              </a:spcBef>
            </a:pPr>
            <a:r>
              <a:rPr lang="en-US" altLang="zh-TW" sz="1200">
                <a:solidFill>
                  <a:schemeClr val="bg1"/>
                </a:solidFill>
                <a:latin typeface="Arial" panose="020B0604020202020204" pitchFamily="34" charset="0"/>
                <a:cs typeface="Arial" panose="020B0604020202020204" pitchFamily="34" charset="0"/>
                <a:sym typeface="+mn-lt"/>
              </a:rPr>
              <a:t>LAN: 192.168.0.120:</a:t>
            </a:r>
            <a:r>
              <a:rPr lang="zh-TW" altLang="en-US" sz="1200">
                <a:solidFill>
                  <a:schemeClr val="bg1"/>
                </a:solidFill>
                <a:latin typeface="Arial" panose="020B0604020202020204" pitchFamily="34" charset="0"/>
                <a:cs typeface="Arial" panose="020B0604020202020204" pitchFamily="34" charset="0"/>
                <a:sym typeface="+mn-lt"/>
              </a:rPr>
              <a:t> </a:t>
            </a:r>
            <a:r>
              <a:rPr lang="en-US" altLang="zh-TW" sz="1400">
                <a:solidFill>
                  <a:srgbClr val="00B050"/>
                </a:solidFill>
                <a:latin typeface="Arial" panose="020B0604020202020204" pitchFamily="34" charset="0"/>
                <a:cs typeface="Arial" panose="020B0604020202020204" pitchFamily="34" charset="0"/>
                <a:sym typeface="+mn-lt"/>
              </a:rPr>
              <a:t>8080</a:t>
            </a:r>
            <a:endParaRPr lang="zh-TW" altLang="en-US" sz="1200">
              <a:solidFill>
                <a:srgbClr val="00B050"/>
              </a:solidFill>
              <a:latin typeface="Arial" panose="020B0604020202020204" pitchFamily="34" charset="0"/>
              <a:cs typeface="Arial" panose="020B0604020202020204" pitchFamily="34" charset="0"/>
              <a:sym typeface="+mn-lt"/>
            </a:endParaRPr>
          </a:p>
        </p:txBody>
      </p:sp>
      <p:sp>
        <p:nvSpPr>
          <p:cNvPr id="164" name="文字方塊 80">
            <a:extLst>
              <a:ext uri="{FF2B5EF4-FFF2-40B4-BE49-F238E27FC236}">
                <a16:creationId xmlns:a16="http://schemas.microsoft.com/office/drawing/2014/main" id="{EB03BC2B-4917-4FF1-B279-17EACB3A5FDC}"/>
              </a:ext>
            </a:extLst>
          </p:cNvPr>
          <p:cNvSpPr txBox="1"/>
          <p:nvPr/>
        </p:nvSpPr>
        <p:spPr>
          <a:xfrm>
            <a:off x="5897044" y="5991379"/>
            <a:ext cx="854788" cy="299184"/>
          </a:xfrm>
          <a:prstGeom prst="rect">
            <a:avLst/>
          </a:prstGeom>
          <a:noFill/>
        </p:spPr>
        <p:txBody>
          <a:bodyPr wrap="square" rtlCol="0">
            <a:spAutoFit/>
          </a:bodyPr>
          <a:lstStyle/>
          <a:p>
            <a:pPr algn="ctr">
              <a:lnSpc>
                <a:spcPct val="120000"/>
              </a:lnSpc>
              <a:spcBef>
                <a:spcPts val="101"/>
              </a:spcBef>
            </a:pPr>
            <a:r>
              <a:rPr lang="en-US" altLang="zh-TW" sz="1200" b="1">
                <a:solidFill>
                  <a:schemeClr val="bg1"/>
                </a:solidFill>
                <a:latin typeface="Arial" panose="020B0604020202020204" pitchFamily="34" charset="0"/>
                <a:cs typeface="Arial" panose="020B0604020202020204" pitchFamily="34" charset="0"/>
                <a:sym typeface="+mn-lt"/>
              </a:rPr>
              <a:t>Intranet </a:t>
            </a:r>
            <a:endParaRPr lang="zh-TW" altLang="en-US" sz="1200" b="1">
              <a:solidFill>
                <a:schemeClr val="bg1"/>
              </a:solidFill>
              <a:latin typeface="Arial" panose="020B0604020202020204" pitchFamily="34" charset="0"/>
              <a:cs typeface="Arial" panose="020B0604020202020204" pitchFamily="34" charset="0"/>
              <a:sym typeface="+mn-lt"/>
            </a:endParaRPr>
          </a:p>
        </p:txBody>
      </p:sp>
      <p:sp>
        <p:nvSpPr>
          <p:cNvPr id="166" name="Up-Down Arrow 29">
            <a:extLst>
              <a:ext uri="{FF2B5EF4-FFF2-40B4-BE49-F238E27FC236}">
                <a16:creationId xmlns:a16="http://schemas.microsoft.com/office/drawing/2014/main" id="{F36D6EA7-E867-4D53-A931-2EB3C58AC92F}"/>
              </a:ext>
            </a:extLst>
          </p:cNvPr>
          <p:cNvSpPr/>
          <p:nvPr/>
        </p:nvSpPr>
        <p:spPr>
          <a:xfrm>
            <a:off x="6800085" y="4580636"/>
            <a:ext cx="232548" cy="683800"/>
          </a:xfrm>
          <a:prstGeom prst="upDownArrow">
            <a:avLst/>
          </a:prstGeom>
          <a:gradFill>
            <a:gsLst>
              <a:gs pos="30000">
                <a:srgbClr val="00B0F0"/>
              </a:gs>
              <a:gs pos="50000">
                <a:srgbClr val="00FFFF">
                  <a:alpha val="94902"/>
                </a:srgbClr>
              </a:gs>
              <a:gs pos="70000">
                <a:srgbClr val="00B0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67" name="Up-Down Arrow 29">
            <a:extLst>
              <a:ext uri="{FF2B5EF4-FFF2-40B4-BE49-F238E27FC236}">
                <a16:creationId xmlns:a16="http://schemas.microsoft.com/office/drawing/2014/main" id="{4C593605-96D0-4AAA-AF80-A267D46BF345}"/>
              </a:ext>
            </a:extLst>
          </p:cNvPr>
          <p:cNvSpPr/>
          <p:nvPr/>
        </p:nvSpPr>
        <p:spPr>
          <a:xfrm>
            <a:off x="10067076" y="4580636"/>
            <a:ext cx="232548" cy="683800"/>
          </a:xfrm>
          <a:prstGeom prst="upDownArrow">
            <a:avLst/>
          </a:prstGeom>
          <a:gradFill>
            <a:gsLst>
              <a:gs pos="30000">
                <a:srgbClr val="00B050"/>
              </a:gs>
              <a:gs pos="50000">
                <a:srgbClr val="92D050"/>
              </a:gs>
              <a:gs pos="70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12028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C0B81E-FF2D-4495-B1ED-C0754F10F5F9}"/>
              </a:ext>
            </a:extLst>
          </p:cNvPr>
          <p:cNvSpPr>
            <a:spLocks noGrp="1"/>
          </p:cNvSpPr>
          <p:nvPr>
            <p:ph type="ctrTitle"/>
          </p:nvPr>
        </p:nvSpPr>
        <p:spPr>
          <a:xfrm>
            <a:off x="4245141" y="3261815"/>
            <a:ext cx="7108658" cy="2866269"/>
          </a:xfrm>
        </p:spPr>
        <p:txBody>
          <a:bodyPr/>
          <a:lstStyle/>
          <a:p>
            <a:r>
              <a:rPr lang="zh-TW" altLang="en-US" sz="5400"/>
              <a:t>如何使用 </a:t>
            </a:r>
            <a:r>
              <a:rPr lang="en-US" altLang="zh-TW" sz="5400" err="1"/>
              <a:t>QuFirewall</a:t>
            </a:r>
            <a:endParaRPr lang="en-US" altLang="zh-TW" sz="5400"/>
          </a:p>
        </p:txBody>
      </p:sp>
    </p:spTree>
    <p:extLst>
      <p:ext uri="{BB962C8B-B14F-4D97-AF65-F5344CB8AC3E}">
        <p14:creationId xmlns:p14="http://schemas.microsoft.com/office/powerpoint/2010/main" val="273481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C6A4591D-5408-4EA5-A978-496BE4A195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65824" y="1921842"/>
            <a:ext cx="10060351" cy="4385639"/>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normAutofit/>
          </a:bodyPr>
          <a:lstStyle/>
          <a:p>
            <a:r>
              <a:rPr lang="zh-TW" altLang="en-US"/>
              <a:t>下載並安裝最新防火牆套件</a:t>
            </a:r>
          </a:p>
        </p:txBody>
      </p:sp>
      <p:pic>
        <p:nvPicPr>
          <p:cNvPr id="3" name="圖形 2">
            <a:extLst>
              <a:ext uri="{FF2B5EF4-FFF2-40B4-BE49-F238E27FC236}">
                <a16:creationId xmlns:a16="http://schemas.microsoft.com/office/drawing/2014/main" id="{738314C3-C01C-4553-93ED-F0081A37D6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6587" y="2215530"/>
            <a:ext cx="798163" cy="787930"/>
          </a:xfrm>
          <a:prstGeom prst="rect">
            <a:avLst/>
          </a:prstGeom>
        </p:spPr>
      </p:pic>
      <p:pic>
        <p:nvPicPr>
          <p:cNvPr id="5" name="圖形 4">
            <a:extLst>
              <a:ext uri="{FF2B5EF4-FFF2-40B4-BE49-F238E27FC236}">
                <a16:creationId xmlns:a16="http://schemas.microsoft.com/office/drawing/2014/main" id="{D2449ABB-6A15-427C-A9B6-5D03F5DA8E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1918" y="2222439"/>
            <a:ext cx="824944" cy="824944"/>
          </a:xfrm>
          <a:prstGeom prst="rect">
            <a:avLst/>
          </a:prstGeom>
        </p:spPr>
      </p:pic>
      <p:sp>
        <p:nvSpPr>
          <p:cNvPr id="11" name="文字方塊 10">
            <a:extLst>
              <a:ext uri="{FF2B5EF4-FFF2-40B4-BE49-F238E27FC236}">
                <a16:creationId xmlns:a16="http://schemas.microsoft.com/office/drawing/2014/main" id="{71744933-A188-4F8B-ADC3-68054282D5A2}"/>
              </a:ext>
            </a:extLst>
          </p:cNvPr>
          <p:cNvSpPr txBox="1"/>
          <p:nvPr/>
        </p:nvSpPr>
        <p:spPr>
          <a:xfrm>
            <a:off x="2176862" y="3782702"/>
            <a:ext cx="3117033" cy="1323439"/>
          </a:xfrm>
          <a:prstGeom prst="rect">
            <a:avLst/>
          </a:prstGeom>
          <a:noFill/>
        </p:spPr>
        <p:txBody>
          <a:bodyPr wrap="square" rtlCol="0">
            <a:spAutoFit/>
          </a:bodyPr>
          <a:lstStyle/>
          <a:p>
            <a:pPr lvl="0">
              <a:spcBef>
                <a:spcPts val="101"/>
              </a:spcBef>
              <a:spcAft>
                <a:spcPct val="35000"/>
              </a:spcAft>
            </a:pPr>
            <a:r>
              <a:rPr lang="zh-TW" altLang="en-US" sz="4000" b="1" spc="3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韌體更新至</a:t>
            </a:r>
            <a:r>
              <a:rPr lang="en-US" altLang="zh-TW" sz="4000" b="1" spc="3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QTS 4.5.1</a:t>
            </a:r>
            <a:endParaRPr lang="zh-TW" altLang="zh-TW" sz="4000" b="1" spc="3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0D950BDA-7D3A-49C7-800C-53E481883A37}"/>
              </a:ext>
            </a:extLst>
          </p:cNvPr>
          <p:cNvSpPr txBox="1"/>
          <p:nvPr/>
        </p:nvSpPr>
        <p:spPr>
          <a:xfrm>
            <a:off x="6229731" y="3693158"/>
            <a:ext cx="4161669" cy="1502527"/>
          </a:xfrm>
          <a:prstGeom prst="rect">
            <a:avLst/>
          </a:prstGeom>
          <a:noFill/>
        </p:spPr>
        <p:txBody>
          <a:bodyPr wrap="square" rtlCol="0">
            <a:spAutoFit/>
          </a:bodyPr>
          <a:lstStyle/>
          <a:p>
            <a:pPr indent="0">
              <a:lnSpc>
                <a:spcPct val="120000"/>
              </a:lnSpc>
              <a:spcBef>
                <a:spcPts val="101"/>
              </a:spcBef>
              <a:spcAft>
                <a:spcPct val="35000"/>
              </a:spcAft>
              <a:buNone/>
            </a:pPr>
            <a:r>
              <a:rPr lang="zh-TW" altLang="en-US" sz="4000" b="1" spc="3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於</a:t>
            </a:r>
            <a:r>
              <a:rPr lang="en-US" altLang="zh-TW" sz="4000" b="1" spc="300" err="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AppCenter</a:t>
            </a:r>
            <a:r>
              <a:rPr lang="zh-TW" altLang="en-US" sz="4000" b="1" spc="3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下載防火牆套件</a:t>
            </a:r>
            <a:endParaRPr lang="zh-TW" altLang="zh-TW" sz="4000" b="1" spc="3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30753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B5353C-C924-47E2-A5FA-E5E9B5C178AD}"/>
              </a:ext>
            </a:extLst>
          </p:cNvPr>
          <p:cNvSpPr>
            <a:spLocks noGrp="1"/>
          </p:cNvSpPr>
          <p:nvPr>
            <p:ph type="title"/>
          </p:nvPr>
        </p:nvSpPr>
        <p:spPr>
          <a:prstGeom prst="rect">
            <a:avLst/>
          </a:prstGeom>
        </p:spPr>
        <p:txBody>
          <a:bodyPr>
            <a:normAutofit/>
          </a:bodyPr>
          <a:lstStyle/>
          <a:p>
            <a:r>
              <a:rPr lang="zh-TW" altLang="en-US"/>
              <a:t>搭配性的功能變更調整</a:t>
            </a:r>
          </a:p>
        </p:txBody>
      </p:sp>
      <p:pic>
        <p:nvPicPr>
          <p:cNvPr id="8" name="圖片 7">
            <a:extLst>
              <a:ext uri="{FF2B5EF4-FFF2-40B4-BE49-F238E27FC236}">
                <a16:creationId xmlns:a16="http://schemas.microsoft.com/office/drawing/2014/main" id="{AAB88579-70AA-417B-8ACC-546C784A8CDB}"/>
              </a:ext>
            </a:extLst>
          </p:cNvPr>
          <p:cNvPicPr>
            <a:picLocks noChangeAspect="1"/>
          </p:cNvPicPr>
          <p:nvPr/>
        </p:nvPicPr>
        <p:blipFill rotWithShape="1">
          <a:blip r:embed="rId2"/>
          <a:srcRect r="53392"/>
          <a:stretch/>
        </p:blipFill>
        <p:spPr>
          <a:xfrm>
            <a:off x="6641736" y="2470677"/>
            <a:ext cx="4683759" cy="4130790"/>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pic>
        <p:nvPicPr>
          <p:cNvPr id="15" name="圖片 14">
            <a:extLst>
              <a:ext uri="{FF2B5EF4-FFF2-40B4-BE49-F238E27FC236}">
                <a16:creationId xmlns:a16="http://schemas.microsoft.com/office/drawing/2014/main" id="{F04AE3C3-115A-4633-B3AD-ED093BBDD6DE}"/>
              </a:ext>
            </a:extLst>
          </p:cNvPr>
          <p:cNvPicPr>
            <a:picLocks noChangeAspect="1"/>
          </p:cNvPicPr>
          <p:nvPr/>
        </p:nvPicPr>
        <p:blipFill rotWithShape="1">
          <a:blip r:embed="rId3"/>
          <a:srcRect t="1351" r="1999" b="-1"/>
          <a:stretch/>
        </p:blipFill>
        <p:spPr>
          <a:xfrm>
            <a:off x="761573" y="2470678"/>
            <a:ext cx="4683758" cy="4130790"/>
          </a:xfrm>
          <a:prstGeom prst="roundRect">
            <a:avLst>
              <a:gd name="adj" fmla="val 3312"/>
            </a:avLst>
          </a:prstGeom>
          <a:solidFill>
            <a:srgbClr val="FFFFFF">
              <a:shade val="85000"/>
            </a:srgbClr>
          </a:solidFill>
          <a:ln>
            <a:noFill/>
          </a:ln>
          <a:effectLst>
            <a:outerShdw blurRad="50800" dist="38100" dir="2700000" algn="tl" rotWithShape="0">
              <a:prstClr val="black">
                <a:alpha val="40000"/>
              </a:prstClr>
            </a:outerShdw>
          </a:effectLst>
        </p:spPr>
      </p:pic>
      <p:sp>
        <p:nvSpPr>
          <p:cNvPr id="4" name="箭號: 向右 3">
            <a:extLst>
              <a:ext uri="{FF2B5EF4-FFF2-40B4-BE49-F238E27FC236}">
                <a16:creationId xmlns:a16="http://schemas.microsoft.com/office/drawing/2014/main" id="{1C002A71-FBD0-4B03-B2E7-8D0410E924D3}"/>
              </a:ext>
            </a:extLst>
          </p:cNvPr>
          <p:cNvSpPr/>
          <p:nvPr/>
        </p:nvSpPr>
        <p:spPr>
          <a:xfrm>
            <a:off x="4908885" y="3459848"/>
            <a:ext cx="4148961" cy="682248"/>
          </a:xfrm>
          <a:prstGeom prst="rightArrow">
            <a:avLst/>
          </a:prstGeom>
          <a:gradFill>
            <a:gsLst>
              <a:gs pos="0">
                <a:schemeClr val="bg1">
                  <a:alpha val="0"/>
                </a:schemeClr>
              </a:gs>
              <a:gs pos="5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271F3AAF-326B-4B27-9057-B77F28D5D6D2}"/>
              </a:ext>
            </a:extLst>
          </p:cNvPr>
          <p:cNvSpPr/>
          <p:nvPr/>
        </p:nvSpPr>
        <p:spPr>
          <a:xfrm>
            <a:off x="761573" y="1716896"/>
            <a:ext cx="10558579" cy="544362"/>
          </a:xfrm>
          <a:prstGeom prst="roundRect">
            <a:avLst/>
          </a:prstGeom>
          <a:gradFill>
            <a:gsLst>
              <a:gs pos="0">
                <a:schemeClr val="bg1"/>
              </a:gs>
              <a:gs pos="100000">
                <a:schemeClr val="accent4">
                  <a:lumMod val="60000"/>
                  <a:lumOff val="40000"/>
                </a:schemeClr>
              </a:gs>
            </a:gsLst>
            <a:lin ang="5400000" scaled="0"/>
          </a:gradFill>
          <a:ln w="254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rPr>
              <a:t>控制台 </a:t>
            </a: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&gt; </a:t>
            </a:r>
            <a:r>
              <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rPr>
              <a:t>安全設定 </a:t>
            </a: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&gt; </a:t>
            </a:r>
            <a:r>
              <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rPr>
              <a:t>允許</a:t>
            </a: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a:t>
            </a:r>
            <a:r>
              <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rPr>
              <a:t>拒絕清單</a:t>
            </a: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 ]  </a:t>
            </a:r>
            <a:r>
              <a:rPr lang="zh-TW" altLang="en-US" sz="2000" b="1">
                <a:solidFill>
                  <a:schemeClr val="tx1"/>
                </a:solidFill>
                <a:latin typeface="Arial" panose="020B0604020202020204" pitchFamily="34" charset="0"/>
                <a:ea typeface="微軟正黑體" panose="020B0604030504040204" pitchFamily="34" charset="-120"/>
                <a:cs typeface="Arial" panose="020B0604020202020204" pitchFamily="34" charset="0"/>
              </a:rPr>
              <a:t> 將改由防火牆進行管理控制</a:t>
            </a:r>
          </a:p>
        </p:txBody>
      </p:sp>
      <p:sp>
        <p:nvSpPr>
          <p:cNvPr id="6" name="矩形: 圓角 5">
            <a:extLst>
              <a:ext uri="{FF2B5EF4-FFF2-40B4-BE49-F238E27FC236}">
                <a16:creationId xmlns:a16="http://schemas.microsoft.com/office/drawing/2014/main" id="{4A6266B8-7044-4C6C-AB39-FFE298A209BE}"/>
              </a:ext>
            </a:extLst>
          </p:cNvPr>
          <p:cNvSpPr/>
          <p:nvPr/>
        </p:nvSpPr>
        <p:spPr>
          <a:xfrm>
            <a:off x="661737" y="2346158"/>
            <a:ext cx="697831" cy="324853"/>
          </a:xfrm>
          <a:prstGeom prst="roundRect">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A5151145-784C-4F23-A206-AD9BD92A234B}"/>
              </a:ext>
            </a:extLst>
          </p:cNvPr>
          <p:cNvSpPr/>
          <p:nvPr/>
        </p:nvSpPr>
        <p:spPr>
          <a:xfrm>
            <a:off x="1443790" y="3681664"/>
            <a:ext cx="1744578" cy="288758"/>
          </a:xfrm>
          <a:prstGeom prst="roundRect">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8C1BB4CA-87F8-4354-8DF1-882B57D9B623}"/>
              </a:ext>
            </a:extLst>
          </p:cNvPr>
          <p:cNvSpPr/>
          <p:nvPr/>
        </p:nvSpPr>
        <p:spPr>
          <a:xfrm>
            <a:off x="3188367" y="3078072"/>
            <a:ext cx="2256963" cy="1445801"/>
          </a:xfrm>
          <a:prstGeom prst="roundRect">
            <a:avLst>
              <a:gd name="adj" fmla="val 8345"/>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8F6D455D-31D5-4C98-A050-99900A66FEB6}"/>
              </a:ext>
            </a:extLst>
          </p:cNvPr>
          <p:cNvSpPr/>
          <p:nvPr/>
        </p:nvSpPr>
        <p:spPr>
          <a:xfrm>
            <a:off x="9063189" y="3078072"/>
            <a:ext cx="2256963" cy="1445801"/>
          </a:xfrm>
          <a:prstGeom prst="roundRect">
            <a:avLst>
              <a:gd name="adj" fmla="val 8345"/>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CBCBF0DF-090C-4ECB-ABF8-4B0445270B85}"/>
              </a:ext>
            </a:extLst>
          </p:cNvPr>
          <p:cNvSpPr/>
          <p:nvPr/>
        </p:nvSpPr>
        <p:spPr>
          <a:xfrm>
            <a:off x="436720" y="2346158"/>
            <a:ext cx="324853" cy="3248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橢圓 19">
            <a:extLst>
              <a:ext uri="{FF2B5EF4-FFF2-40B4-BE49-F238E27FC236}">
                <a16:creationId xmlns:a16="http://schemas.microsoft.com/office/drawing/2014/main" id="{1515E7BF-7B9A-4480-8CAA-332408970DD2}"/>
              </a:ext>
            </a:extLst>
          </p:cNvPr>
          <p:cNvSpPr/>
          <p:nvPr/>
        </p:nvSpPr>
        <p:spPr>
          <a:xfrm>
            <a:off x="1231446" y="3663616"/>
            <a:ext cx="324853" cy="3248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橢圓 20">
            <a:extLst>
              <a:ext uri="{FF2B5EF4-FFF2-40B4-BE49-F238E27FC236}">
                <a16:creationId xmlns:a16="http://schemas.microsoft.com/office/drawing/2014/main" id="{FC178677-498F-4826-A5B5-3FC276C56305}"/>
              </a:ext>
            </a:extLst>
          </p:cNvPr>
          <p:cNvSpPr/>
          <p:nvPr/>
        </p:nvSpPr>
        <p:spPr>
          <a:xfrm>
            <a:off x="4154421" y="2902801"/>
            <a:ext cx="324853" cy="3248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zh-TW" alt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21120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件" ma:contentTypeID="0x010100131C25F23825D44CBBB1AA77853A0C18" ma:contentTypeVersion="9" ma:contentTypeDescription="建立新的文件。" ma:contentTypeScope="" ma:versionID="1c2561386f44a4fe54954fd37a2339d1">
  <xsd:schema xmlns:xsd="http://www.w3.org/2001/XMLSchema" xmlns:xs="http://www.w3.org/2001/XMLSchema" xmlns:p="http://schemas.microsoft.com/office/2006/metadata/properties" xmlns:ns3="945b5f48-3b94-429a-9550-e0bcb81aac3f" xmlns:ns4="2889d1fa-7d08-4e0f-9720-20b7f206080f" targetNamespace="http://schemas.microsoft.com/office/2006/metadata/properties" ma:root="true" ma:fieldsID="25cb9be18cf4c20b7fb2d35175a35822" ns3:_="" ns4:_="">
    <xsd:import namespace="945b5f48-3b94-429a-9550-e0bcb81aac3f"/>
    <xsd:import namespace="2889d1fa-7d08-4e0f-9720-20b7f20608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5f48-3b94-429a-9550-e0bcb81aac3f"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element name="SharingHintHash" ma:index="10" nillable="true" ma:displayName="共用提示雜湊"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89d1fa-7d08-4e0f-9720-20b7f20608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863CAD-E8B5-4737-8BB0-D1A6DB221DB6}">
  <ds:schemaRefs>
    <ds:schemaRef ds:uri="http://schemas.microsoft.com/sharepoint/v3/contenttype/forms"/>
  </ds:schemaRefs>
</ds:datastoreItem>
</file>

<file path=customXml/itemProps2.xml><?xml version="1.0" encoding="utf-8"?>
<ds:datastoreItem xmlns:ds="http://schemas.openxmlformats.org/officeDocument/2006/customXml" ds:itemID="{A1505A5C-264D-4277-976D-C74540F3EF64}">
  <ds:schemaRefs>
    <ds:schemaRef ds:uri="2889d1fa-7d08-4e0f-9720-20b7f206080f"/>
    <ds:schemaRef ds:uri="945b5f48-3b94-429a-9550-e0bcb81aac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9D23EA-AA79-42E3-A96B-8C542832AF80}">
  <ds:schemaRefs>
    <ds:schemaRef ds:uri="2889d1fa-7d08-4e0f-9720-20b7f206080f"/>
    <ds:schemaRef ds:uri="945b5f48-3b94-429a-9550-e0bcb81aac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1388</Words>
  <Application>Microsoft Office PowerPoint</Application>
  <PresentationFormat>寬螢幕</PresentationFormat>
  <Paragraphs>132</Paragraphs>
  <Slides>20</Slides>
  <Notes>9</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20</vt:i4>
      </vt:variant>
    </vt:vector>
  </HeadingPairs>
  <TitlesOfParts>
    <vt:vector size="25" baseType="lpstr">
      <vt:lpstr>微軟正黑體</vt:lpstr>
      <vt:lpstr>微軟正黑體</vt:lpstr>
      <vt:lpstr>Arial</vt:lpstr>
      <vt:lpstr>Calibri</vt:lpstr>
      <vt:lpstr>Office 佈景主題</vt:lpstr>
      <vt:lpstr>PowerPoint 簡報</vt:lpstr>
      <vt:lpstr>大  綱</vt:lpstr>
      <vt:lpstr>網路安全十分重要, 防火牆是其中的一個重要元素</vt:lpstr>
      <vt:lpstr>QuFirewall 為您的 NAS 安全把關的 最新防護套件 </vt:lpstr>
      <vt:lpstr>溫馨提示: 當使用 NAS 作對外服務時</vt:lpstr>
      <vt:lpstr>路由器的基本 NAT &amp; Port forwarding 功能</vt:lpstr>
      <vt:lpstr>如何使用 QuFirewall</vt:lpstr>
      <vt:lpstr>下載並安裝最新防火牆套件</vt:lpstr>
      <vt:lpstr>搭配性的功能變更調整</vt:lpstr>
      <vt:lpstr>搭配性的功能變更調整</vt:lpstr>
      <vt:lpstr>提供三種常用的預設設定檔 供使用者參考與調整</vt:lpstr>
      <vt:lpstr>三種不同的初始預設值快速套用</vt:lpstr>
      <vt:lpstr>地區性選擇 NAS 可服務範圍</vt:lpstr>
      <vt:lpstr>確認過去時段內有觸發幾筆防火牆事件</vt:lpstr>
      <vt:lpstr>即時擷取並下載攔阻封包 以隨時檢視網路異常狀態</vt:lpstr>
      <vt:lpstr>如何檢視封包與網路狀態</vt:lpstr>
      <vt:lpstr>將防火牆的設定變動 及觸發事件進行主動通知</vt:lpstr>
      <vt:lpstr>PowerPoint 簡報</vt:lpstr>
      <vt:lpstr>適用機種</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QNAP_Sam Lin</dc:creator>
  <cp:lastModifiedBy>QNAP_Mili Wang</cp:lastModifiedBy>
  <cp:revision>1</cp:revision>
  <dcterms:created xsi:type="dcterms:W3CDTF">2020-10-01T11:35:01Z</dcterms:created>
  <dcterms:modified xsi:type="dcterms:W3CDTF">2020-10-30T06:31:08Z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0x010100131C25F23825D44CBBB1AA77853A0C18</vt:lpwstr>
  </property>
</Properties>
</file>