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2" r:id="rId4"/>
  </p:sldMasterIdLst>
  <p:notesMasterIdLst>
    <p:notesMasterId r:id="rId25"/>
  </p:notesMasterIdLst>
  <p:handoutMasterIdLst>
    <p:handoutMasterId r:id="rId26"/>
  </p:handoutMasterIdLst>
  <p:sldIdLst>
    <p:sldId id="290" r:id="rId5"/>
    <p:sldId id="296" r:id="rId6"/>
    <p:sldId id="291" r:id="rId7"/>
    <p:sldId id="293" r:id="rId8"/>
    <p:sldId id="294" r:id="rId9"/>
    <p:sldId id="306" r:id="rId10"/>
    <p:sldId id="295" r:id="rId11"/>
    <p:sldId id="285" r:id="rId12"/>
    <p:sldId id="298" r:id="rId13"/>
    <p:sldId id="304" r:id="rId14"/>
    <p:sldId id="301" r:id="rId15"/>
    <p:sldId id="297" r:id="rId16"/>
    <p:sldId id="303" r:id="rId17"/>
    <p:sldId id="299" r:id="rId18"/>
    <p:sldId id="305" r:id="rId19"/>
    <p:sldId id="302" r:id="rId20"/>
    <p:sldId id="300" r:id="rId21"/>
    <p:sldId id="274" r:id="rId22"/>
    <p:sldId id="280" r:id="rId23"/>
    <p:sldId id="27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1" clrIdx="0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E21"/>
    <a:srgbClr val="FF00FF"/>
    <a:srgbClr val="CC0066"/>
    <a:srgbClr val="FF66CC"/>
    <a:srgbClr val="43C1AC"/>
    <a:srgbClr val="EACEFA"/>
    <a:srgbClr val="663300"/>
    <a:srgbClr val="FFAA01"/>
    <a:srgbClr val="582F1E"/>
    <a:srgbClr val="BE6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62A7D-E97E-D649-9AA3-8F51B3F43962}" v="389" dt="2020-10-29T07:23:05.306"/>
    <p1510:client id="{6941FDE8-B3CC-41CF-BB8E-56053622E43F}" v="262" dt="2020-10-30T06:56:03.875"/>
    <p1510:client id="{EDC21C5E-DEB3-4D2F-A9B7-4CB0F4ABAA46}" v="337" dt="2020-10-30T07:09:26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5" autoAdjust="0"/>
    <p:restoredTop sz="94660"/>
  </p:normalViewPr>
  <p:slideViewPr>
    <p:cSldViewPr snapToGrid="0">
      <p:cViewPr>
        <p:scale>
          <a:sx n="80" d="100"/>
          <a:sy n="80" d="100"/>
        </p:scale>
        <p:origin x="204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4611A69-2525-4214-BEF0-255C339AEE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E7D54-A06A-4BDE-9FD7-19AE4F983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997B-2C7C-49EE-810D-DD3C76FE65E8}" type="datetimeFigureOut">
              <a:rPr lang="zh-TW" altLang="en-US" smtClean="0"/>
              <a:t>2020/10/30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D6CBB3-6AB1-4C38-8A85-5B22BF0FE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F20EF7-718F-4719-AEBB-83940D95AB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E3D6-8CB2-428E-B9B1-963BC5A64A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57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82330-E927-4C77-BB56-160C3E2F3AC8}" type="datetimeFigureOut">
              <a:rPr lang="zh-TW" altLang="en-US" smtClean="0"/>
              <a:t>2020/10/30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BCA64-5D69-4BE2-8762-4468FC38E5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66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cs typeface="Calibri"/>
              </a:rPr>
              <a:t>Hi welcome to QNAP live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BCA64-5D69-4BE2-8762-4468FC38E5E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719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BCA64-5D69-4BE2-8762-4468FC38E5E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75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BCA64-5D69-4BE2-8762-4468FC38E5E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24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ED0E7F-E17A-49AA-B28C-4720CDC1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02B7F06-67F1-4B97-83BF-FA93919EE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D986FA-B778-43D1-853C-4CEBF006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BFC62D-FE06-4FF5-A3D8-57ED2B5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F853B5-768E-4204-B5B8-B37BCA82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3EC07E4-A82F-4B28-A759-517CEDE95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ED0E7F-E17A-49AA-B28C-4720CDC1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02B7F06-67F1-4B97-83BF-FA93919EE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D986FA-B778-43D1-853C-4CEBF006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BFC62D-FE06-4FF5-A3D8-57ED2B5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F853B5-768E-4204-B5B8-B37BCA82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3EC07E4-A82F-4B28-A759-517CEDE95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EC07E4-A82F-4B28-A759-517CEDE95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ED0E7F-E17A-49AA-B28C-4720CDC1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716" y="1684421"/>
            <a:ext cx="3561347" cy="1917616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02B7F06-67F1-4B97-83BF-FA93919EE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7400" y="1684421"/>
            <a:ext cx="5486400" cy="453540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415516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EC07E4-A82F-4B28-A759-517CEDE95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ED0E7F-E17A-49AA-B28C-4720CDC1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141" y="3363285"/>
            <a:ext cx="7108658" cy="2205497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02B7F06-67F1-4B97-83BF-FA93919EE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9178" y="5568783"/>
            <a:ext cx="7094621" cy="103839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29688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EC07E4-A82F-4B28-A759-517CEDE95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422" y="180474"/>
            <a:ext cx="11316749" cy="13630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934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6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CF88A13-EA9B-4C96-A48D-B1F59B4E68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D8C95AA-3A58-43DC-BCF3-27FEDF28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653"/>
            <a:ext cx="10515600" cy="1375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623B9B-B8E7-4705-82A9-74F49BA5E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6453"/>
            <a:ext cx="10515600" cy="4480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FC2F7A-2054-45EC-BEEF-777F1592A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A0850C-B36C-4302-952E-63717BA76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35F408-0E40-4041-9949-CA4D3F85D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6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17" r:id="rId2"/>
    <p:sldLayoutId id="2147484318" r:id="rId3"/>
    <p:sldLayoutId id="2147484319" r:id="rId4"/>
    <p:sldLayoutId id="2147484320" r:id="rId5"/>
    <p:sldLayoutId id="2147484314" r:id="rId6"/>
    <p:sldLayoutId id="2147484315" r:id="rId7"/>
    <p:sldLayoutId id="2147484316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.png"/><Relationship Id="rId5" Type="http://schemas.openxmlformats.org/officeDocument/2006/relationships/image" Target="../media/image43.svg"/><Relationship Id="rId15" Type="http://schemas.openxmlformats.org/officeDocument/2006/relationships/image" Target="../media/image49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tiff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81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D5E28F-9C67-F444-8169-EB42F5F0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19" y="2434581"/>
            <a:ext cx="2149974" cy="4035237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83" y="180474"/>
            <a:ext cx="10687788" cy="136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dirty="0"/>
              <a:t>Corresponding changes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71F3AAF-326B-4B27-9057-B77F28D5D6D2}"/>
              </a:ext>
            </a:extLst>
          </p:cNvPr>
          <p:cNvSpPr/>
          <p:nvPr/>
        </p:nvSpPr>
        <p:spPr>
          <a:xfrm>
            <a:off x="613118" y="1716896"/>
            <a:ext cx="10961261" cy="544362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Security Counselor will ask you to install/enable </a:t>
            </a:r>
            <a:r>
              <a:rPr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QuFirewall for security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8DD9B-1EAF-8142-8778-89B06E0A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13" y="2434582"/>
            <a:ext cx="8422066" cy="4035236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箭號: 向右 25">
            <a:extLst>
              <a:ext uri="{FF2B5EF4-FFF2-40B4-BE49-F238E27FC236}">
                <a16:creationId xmlns:a16="http://schemas.microsoft.com/office/drawing/2014/main" id="{DB61F3B4-2992-294A-A8FA-94AB714429E9}"/>
              </a:ext>
            </a:extLst>
          </p:cNvPr>
          <p:cNvSpPr/>
          <p:nvPr/>
        </p:nvSpPr>
        <p:spPr>
          <a:xfrm>
            <a:off x="613118" y="3031013"/>
            <a:ext cx="9119057" cy="662957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矩形: 圓角 15">
            <a:extLst>
              <a:ext uri="{FF2B5EF4-FFF2-40B4-BE49-F238E27FC236}">
                <a16:creationId xmlns:a16="http://schemas.microsoft.com/office/drawing/2014/main" id="{921D5BB6-DF4B-4A4B-A3CE-7961E8A13B55}"/>
              </a:ext>
            </a:extLst>
          </p:cNvPr>
          <p:cNvSpPr/>
          <p:nvPr/>
        </p:nvSpPr>
        <p:spPr>
          <a:xfrm>
            <a:off x="529031" y="2857690"/>
            <a:ext cx="1347895" cy="57131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" name="橢圓 16">
            <a:extLst>
              <a:ext uri="{FF2B5EF4-FFF2-40B4-BE49-F238E27FC236}">
                <a16:creationId xmlns:a16="http://schemas.microsoft.com/office/drawing/2014/main" id="{FFE28F16-0C1A-484A-A945-3A496A1F0CCD}"/>
              </a:ext>
            </a:extLst>
          </p:cNvPr>
          <p:cNvSpPr/>
          <p:nvPr/>
        </p:nvSpPr>
        <p:spPr>
          <a:xfrm>
            <a:off x="332907" y="2986593"/>
            <a:ext cx="359544" cy="3455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E7225C5-1779-4EEF-B25F-66419F96C3A3}"/>
              </a:ext>
            </a:extLst>
          </p:cNvPr>
          <p:cNvSpPr/>
          <p:nvPr/>
        </p:nvSpPr>
        <p:spPr>
          <a:xfrm>
            <a:off x="9732175" y="3214816"/>
            <a:ext cx="1842204" cy="2945352"/>
          </a:xfrm>
          <a:prstGeom prst="roundRect">
            <a:avLst>
              <a:gd name="adj" fmla="val 834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3D2557E-528A-48C0-9493-881C5B0EDF74}"/>
              </a:ext>
            </a:extLst>
          </p:cNvPr>
          <p:cNvSpPr/>
          <p:nvPr/>
        </p:nvSpPr>
        <p:spPr>
          <a:xfrm>
            <a:off x="9758769" y="2911229"/>
            <a:ext cx="324853" cy="324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59" y="180474"/>
            <a:ext cx="10988912" cy="136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"/>
                <a:ea typeface="微軟正黑體"/>
                <a:cs typeface="Arial"/>
              </a:rPr>
              <a:t>T</a:t>
            </a:r>
            <a:r>
              <a:rPr lang="zh-TW" altLang="en-US" sz="3600" dirty="0">
                <a:latin typeface="Arial"/>
                <a:ea typeface="微軟正黑體"/>
                <a:cs typeface="Arial"/>
              </a:rPr>
              <a:t>hree </a:t>
            </a:r>
            <a:r>
              <a:rPr lang="en-US" altLang="zh-TW" sz="3600" dirty="0">
                <a:latin typeface="Arial"/>
                <a:ea typeface="微軟正黑體"/>
                <a:cs typeface="Arial"/>
              </a:rPr>
              <a:t>default</a:t>
            </a:r>
            <a:r>
              <a:rPr lang="zh-TW" altLang="en-US" sz="3600" dirty="0">
                <a:latin typeface="Arial"/>
                <a:ea typeface="微軟正黑體"/>
                <a:cs typeface="Arial"/>
              </a:rPr>
              <a:t> profiles for user</a:t>
            </a:r>
            <a:r>
              <a:rPr lang="en-US" altLang="zh-TW" sz="3600" dirty="0">
                <a:latin typeface="Arial"/>
                <a:ea typeface="微軟正黑體"/>
                <a:cs typeface="Arial"/>
              </a:rPr>
              <a:t>s to get started</a:t>
            </a:r>
            <a:endParaRPr lang="zh-TW" altLang="en-US" sz="3600" dirty="0">
              <a:latin typeface="Arial"/>
              <a:ea typeface="微軟正黑體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19706-9BD9-F441-885A-2B728E0C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238" y="4166350"/>
            <a:ext cx="1247443" cy="1592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89995-BFEE-1D49-AB1E-B4676A678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417" y="3368243"/>
            <a:ext cx="1247443" cy="1592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A69269-1EE6-084C-BB91-4075AA58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138" y="2570136"/>
            <a:ext cx="1247443" cy="1592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8AA37-5F71-D146-87DF-5A35BDF8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19" y="1817692"/>
            <a:ext cx="7810822" cy="4726041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6">
            <a:extLst>
              <a:ext uri="{FF2B5EF4-FFF2-40B4-BE49-F238E27FC236}">
                <a16:creationId xmlns:a16="http://schemas.microsoft.com/office/drawing/2014/main" id="{0BBDCABD-B50E-E14D-A1FF-82AD1126463C}"/>
              </a:ext>
            </a:extLst>
          </p:cNvPr>
          <p:cNvSpPr/>
          <p:nvPr/>
        </p:nvSpPr>
        <p:spPr>
          <a:xfrm>
            <a:off x="2294021" y="2261938"/>
            <a:ext cx="6096001" cy="3737810"/>
          </a:xfrm>
          <a:prstGeom prst="roundRect">
            <a:avLst>
              <a:gd name="adj" fmla="val 106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0">
            <a:extLst>
              <a:ext uri="{FF2B5EF4-FFF2-40B4-BE49-F238E27FC236}">
                <a16:creationId xmlns:a16="http://schemas.microsoft.com/office/drawing/2014/main" id="{78F006BC-78A7-C844-8CB4-648A3CE2A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7600" y="5640938"/>
            <a:ext cx="523142" cy="7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9D775D0E-21E4-49B8-95DE-54C686B2C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213" y="1435634"/>
            <a:ext cx="3372902" cy="4116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7A209603-63D9-4518-89BE-311818D9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843" y="2186199"/>
            <a:ext cx="3372902" cy="4116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1765C85E-6B9F-442F-9EA0-B40EE31C2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9549" y="1813481"/>
            <a:ext cx="3372902" cy="4116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85" y="180474"/>
            <a:ext cx="11140286" cy="136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4000" dirty="0"/>
              <a:t>3 different initial profiles can be</a:t>
            </a:r>
            <a:br>
              <a:rPr lang="en-US" altLang="zh-TW" sz="4000" dirty="0"/>
            </a:br>
            <a:r>
              <a:rPr lang="en-US" altLang="zh-TW" sz="4000" dirty="0"/>
              <a:t>quickly applied</a:t>
            </a:r>
            <a:endParaRPr lang="zh-TW" altLang="en-US" sz="4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0B6980-6393-44E0-83CA-7FA987991A4E}"/>
              </a:ext>
            </a:extLst>
          </p:cNvPr>
          <p:cNvSpPr txBox="1"/>
          <p:nvPr/>
        </p:nvSpPr>
        <p:spPr>
          <a:xfrm>
            <a:off x="716469" y="3900774"/>
            <a:ext cx="3096126" cy="494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Basic Protection</a:t>
            </a:r>
            <a:endParaRPr lang="en-US" altLang="zh-TW" sz="2400" b="1" spc="3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AEDC2F7-761F-4E1E-B916-3EF8F0B73134}"/>
              </a:ext>
            </a:extLst>
          </p:cNvPr>
          <p:cNvSpPr txBox="1"/>
          <p:nvPr/>
        </p:nvSpPr>
        <p:spPr>
          <a:xfrm>
            <a:off x="729077" y="4402087"/>
            <a:ext cx="30961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1"/>
              </a:spcBef>
            </a:pP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Only private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IP and local region IP address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91CC329-8819-47AD-BA91-F4583C543715}"/>
              </a:ext>
            </a:extLst>
          </p:cNvPr>
          <p:cNvSpPr txBox="1"/>
          <p:nvPr/>
        </p:nvSpPr>
        <p:spPr>
          <a:xfrm>
            <a:off x="4531895" y="3549727"/>
            <a:ext cx="3096126" cy="494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Include subnet only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70F50E5-A238-4778-AB22-F8BB9F318519}"/>
              </a:ext>
            </a:extLst>
          </p:cNvPr>
          <p:cNvSpPr txBox="1"/>
          <p:nvPr/>
        </p:nvSpPr>
        <p:spPr>
          <a:xfrm>
            <a:off x="4551186" y="4064791"/>
            <a:ext cx="3096126" cy="59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01"/>
              </a:spcBef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Private LAN only and</a:t>
            </a:r>
          </a:p>
          <a:p>
            <a:pPr lvl="0" algn="ctr">
              <a:spcBef>
                <a:spcPts val="101"/>
              </a:spcBef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same subnet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EC7D90B-4BB5-452F-A6B7-A7C0DED1C8D6}"/>
              </a:ext>
            </a:extLst>
          </p:cNvPr>
          <p:cNvSpPr txBox="1"/>
          <p:nvPr/>
        </p:nvSpPr>
        <p:spPr>
          <a:xfrm>
            <a:off x="8344299" y="3104924"/>
            <a:ext cx="3096126" cy="494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Restricted security</a:t>
            </a:r>
            <a:endParaRPr lang="zh-TW" altLang="en-US" sz="24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538FF6A-C7E4-4B0E-BD8C-1DF15421170A}"/>
              </a:ext>
            </a:extLst>
          </p:cNvPr>
          <p:cNvSpPr txBox="1"/>
          <p:nvPr/>
        </p:nvSpPr>
        <p:spPr>
          <a:xfrm>
            <a:off x="8335794" y="3598150"/>
            <a:ext cx="309612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local region IP address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&amp; limited services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allowed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(HTTPS/HBS/</a:t>
            </a:r>
            <a:r>
              <a:rPr lang="en-US" altLang="zh-TW" sz="1600" b="1" err="1">
                <a:latin typeface="Arial" panose="020B0604020202020204" pitchFamily="34" charset="0"/>
                <a:cs typeface="Arial" panose="020B0604020202020204" pitchFamily="34" charset="0"/>
              </a:rPr>
              <a:t>Qbelt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-VPN)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EAF42819-24F6-4347-BD8C-FEEC943CE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91359" y="6049654"/>
            <a:ext cx="589282" cy="808346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A99853CF-84F5-4A32-AB54-4F7233395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684" y="1980673"/>
            <a:ext cx="1838569" cy="214340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F97DA35-CF70-4C46-8DAE-921F1E6481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3368" y="1693161"/>
            <a:ext cx="1838569" cy="2143409"/>
          </a:xfrm>
          <a:prstGeom prst="rect">
            <a:avLst/>
          </a:prstGeom>
          <a:noFill/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2AB1D318-E632-4493-94A4-B0E7E7A157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4231" y="2471242"/>
            <a:ext cx="1120391" cy="1064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09216118-5096-4078-92CB-E066BFC15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55813" y="2223747"/>
            <a:ext cx="892300" cy="847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6A185F32-1EB8-4EC3-88D6-47738A0AB5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14863" y="2223747"/>
            <a:ext cx="892300" cy="847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EE70BDD8-20AF-46FF-94F8-A3D89587F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5317" y="5697909"/>
            <a:ext cx="589282" cy="80834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3E269BE-58F7-451C-B2A7-5B0BDE8137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4797" y="1211700"/>
            <a:ext cx="1954399" cy="2278444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0CA6F21-9FDE-4D34-AABF-6C6836EE55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76243" y="1814640"/>
            <a:ext cx="802715" cy="76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A9D94CE-B18D-4F99-B876-87C0A5AB4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05959" y="2134812"/>
            <a:ext cx="802715" cy="76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A62D9552-F2E7-4BDE-B597-7878A76DD4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05959" y="1319118"/>
            <a:ext cx="802715" cy="76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67495E88-8C34-4B4B-BF57-D0D9F225F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4023" y="5302929"/>
            <a:ext cx="589282" cy="808346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81D7B236-4B27-46FA-AB30-A5EB3D179F88}"/>
              </a:ext>
            </a:extLst>
          </p:cNvPr>
          <p:cNvSpPr txBox="1"/>
          <p:nvPr/>
        </p:nvSpPr>
        <p:spPr>
          <a:xfrm>
            <a:off x="8323757" y="4475748"/>
            <a:ext cx="3096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(3rd-party apps are not supported)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BE1E8-F801-1D4A-93B7-51331015BD3F}"/>
              </a:ext>
            </a:extLst>
          </p:cNvPr>
          <p:cNvSpPr/>
          <p:nvPr/>
        </p:nvSpPr>
        <p:spPr>
          <a:xfrm>
            <a:off x="4547938" y="4656362"/>
            <a:ext cx="3096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CN" sz="1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Detect all subnet of each interface automatically</a:t>
            </a:r>
            <a:endParaRPr lang="zh-TW" altLang="en-US" sz="1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3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180474"/>
            <a:ext cx="11316749" cy="136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dirty="0"/>
              <a:t>Limit the service range of NAS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70DB07F-1EC1-499C-BFD7-672763B62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b="6904"/>
          <a:stretch/>
        </p:blipFill>
        <p:spPr>
          <a:xfrm>
            <a:off x="6096000" y="1603733"/>
            <a:ext cx="6096000" cy="525426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1792E3F-6F5A-445E-9F37-ADD2F5BC8CF5}"/>
              </a:ext>
            </a:extLst>
          </p:cNvPr>
          <p:cNvSpPr txBox="1"/>
          <p:nvPr/>
        </p:nvSpPr>
        <p:spPr>
          <a:xfrm>
            <a:off x="706336" y="5425117"/>
            <a:ext cx="588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Block all connections outside the service area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(Suspicious / unserviceable)</a:t>
            </a:r>
            <a:endParaRPr lang="zh-TW" altLang="en-US" sz="1600" b="1" spc="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C6529-21FC-CE40-A538-28C8E77D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3" y="1777771"/>
            <a:ext cx="6430396" cy="3413148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圓角 10">
            <a:extLst>
              <a:ext uri="{FF2B5EF4-FFF2-40B4-BE49-F238E27FC236}">
                <a16:creationId xmlns:a16="http://schemas.microsoft.com/office/drawing/2014/main" id="{AA61E4C8-262C-C842-8F07-BB2D3034318B}"/>
              </a:ext>
            </a:extLst>
          </p:cNvPr>
          <p:cNvSpPr/>
          <p:nvPr/>
        </p:nvSpPr>
        <p:spPr>
          <a:xfrm>
            <a:off x="1643673" y="1954306"/>
            <a:ext cx="4005494" cy="3173506"/>
          </a:xfrm>
          <a:prstGeom prst="roundRect">
            <a:avLst>
              <a:gd name="adj" fmla="val 4219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8">
            <a:extLst>
              <a:ext uri="{FF2B5EF4-FFF2-40B4-BE49-F238E27FC236}">
                <a16:creationId xmlns:a16="http://schemas.microsoft.com/office/drawing/2014/main" id="{11CA028E-1E97-DD45-9C7D-27E5395A8A5E}"/>
              </a:ext>
            </a:extLst>
          </p:cNvPr>
          <p:cNvSpPr/>
          <p:nvPr/>
        </p:nvSpPr>
        <p:spPr>
          <a:xfrm>
            <a:off x="5649167" y="2885601"/>
            <a:ext cx="1890622" cy="757677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077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301C8E34-0CDB-40C9-99DE-6225A287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3482" y="4193093"/>
            <a:ext cx="2591604" cy="2103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C1C7302-A4D9-44FE-B5E5-E26A56FA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Check how many events have been </a:t>
            </a:r>
            <a:br>
              <a:rPr lang="en-US" altLang="zh-TW" dirty="0"/>
            </a:br>
            <a:r>
              <a:rPr lang="en-US" altLang="zh-TW" dirty="0"/>
              <a:t>triggered in the past period</a:t>
            </a:r>
            <a:endParaRPr lang="zh-TW" altLang="en-US" dirty="0"/>
          </a:p>
        </p:txBody>
      </p:sp>
      <p:pic>
        <p:nvPicPr>
          <p:cNvPr id="1028" name="Picture 4" descr="android開源圖表庫MPAndroidChart（曲線圖、直方圖、餅狀圖） - IT閱讀">
            <a:extLst>
              <a:ext uri="{FF2B5EF4-FFF2-40B4-BE49-F238E27FC236}">
                <a16:creationId xmlns:a16="http://schemas.microsoft.com/office/drawing/2014/main" id="{BA7F7BF7-F9BE-4C04-B4E6-76D4981C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93" y="1924050"/>
            <a:ext cx="3038475" cy="1504950"/>
          </a:xfrm>
          <a:prstGeom prst="roundRect">
            <a:avLst>
              <a:gd name="adj" fmla="val 3312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梯形 2">
            <a:extLst>
              <a:ext uri="{FF2B5EF4-FFF2-40B4-BE49-F238E27FC236}">
                <a16:creationId xmlns:a16="http://schemas.microsoft.com/office/drawing/2014/main" id="{50B2A796-F099-4210-BAAC-871C86FAB9D9}"/>
              </a:ext>
            </a:extLst>
          </p:cNvPr>
          <p:cNvSpPr/>
          <p:nvPr/>
        </p:nvSpPr>
        <p:spPr>
          <a:xfrm rot="10800000">
            <a:off x="8670567" y="3428997"/>
            <a:ext cx="3083928" cy="878307"/>
          </a:xfrm>
          <a:prstGeom prst="trapezoid">
            <a:avLst>
              <a:gd name="adj" fmla="val 6973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DFC69-E1B6-1447-9985-0FFBE9563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05" y="1924050"/>
            <a:ext cx="7970140" cy="4215121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圓角 8">
            <a:extLst>
              <a:ext uri="{FF2B5EF4-FFF2-40B4-BE49-F238E27FC236}">
                <a16:creationId xmlns:a16="http://schemas.microsoft.com/office/drawing/2014/main" id="{BA456D6E-192E-3549-8522-8DAACA4725D3}"/>
              </a:ext>
            </a:extLst>
          </p:cNvPr>
          <p:cNvSpPr/>
          <p:nvPr/>
        </p:nvSpPr>
        <p:spPr>
          <a:xfrm>
            <a:off x="2226139" y="2442175"/>
            <a:ext cx="6067630" cy="3509446"/>
          </a:xfrm>
          <a:prstGeom prst="roundRect">
            <a:avLst>
              <a:gd name="adj" fmla="val 3321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83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1C7302-A4D9-44FE-B5E5-E26A56FA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19" y="180474"/>
            <a:ext cx="10615951" cy="1363099"/>
          </a:xfrm>
        </p:spPr>
        <p:txBody>
          <a:bodyPr>
            <a:noAutofit/>
          </a:bodyPr>
          <a:lstStyle/>
          <a:p>
            <a:r>
              <a:rPr lang="en-US" altLang="zh-TW" dirty="0"/>
              <a:t>Capture the blocked packets in real time</a:t>
            </a:r>
            <a:br>
              <a:rPr lang="en-US" altLang="zh-TW" dirty="0"/>
            </a:br>
            <a:r>
              <a:rPr lang="en-US" altLang="zh-TW" dirty="0"/>
              <a:t>to view the network status</a:t>
            </a:r>
            <a:endParaRPr lang="zh-TW" altLang="en-US" dirty="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1C337427-8787-4AEB-85FB-EAFFE92C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9502" y="3203041"/>
            <a:ext cx="2123348" cy="2012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209AA-758E-324C-B8C5-43F46EAE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33" y="2078652"/>
            <a:ext cx="8201446" cy="4260788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F6441557-007C-E844-A895-9B99205C5416}"/>
              </a:ext>
            </a:extLst>
          </p:cNvPr>
          <p:cNvSpPr/>
          <p:nvPr/>
        </p:nvSpPr>
        <p:spPr>
          <a:xfrm>
            <a:off x="2496824" y="2596225"/>
            <a:ext cx="5909239" cy="1854987"/>
          </a:xfrm>
          <a:prstGeom prst="roundRect">
            <a:avLst>
              <a:gd name="adj" fmla="val 526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1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1C7302-A4D9-44FE-B5E5-E26A56FA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52" y="239851"/>
            <a:ext cx="10881920" cy="1363099"/>
          </a:xfrm>
        </p:spPr>
        <p:txBody>
          <a:bodyPr>
            <a:normAutofit/>
          </a:bodyPr>
          <a:lstStyle/>
          <a:p>
            <a:r>
              <a:rPr lang="en-US" altLang="zh-TW" dirty="0"/>
              <a:t>How to check packets and network status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76886F-6390-4976-8763-6E406D66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6" y="1763404"/>
            <a:ext cx="7833110" cy="4770446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FE7566AE-24FE-43FA-AD6F-77C94D11B125}"/>
              </a:ext>
            </a:extLst>
          </p:cNvPr>
          <p:cNvSpPr/>
          <p:nvPr/>
        </p:nvSpPr>
        <p:spPr>
          <a:xfrm>
            <a:off x="216017" y="5113421"/>
            <a:ext cx="7833110" cy="261432"/>
          </a:xfrm>
          <a:prstGeom prst="roundRect">
            <a:avLst>
              <a:gd name="adj" fmla="val 834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814A91-4225-403E-8C83-4C0C6D5ABC92}"/>
              </a:ext>
            </a:extLst>
          </p:cNvPr>
          <p:cNvSpPr txBox="1"/>
          <p:nvPr/>
        </p:nvSpPr>
        <p:spPr>
          <a:xfrm>
            <a:off x="8181474" y="2465954"/>
            <a:ext cx="4010526" cy="33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SRC: Source</a:t>
            </a:r>
            <a:r>
              <a:rPr lang="zh-TW" altLang="en-US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 (Connection)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DST: Destination</a:t>
            </a:r>
            <a:r>
              <a:rPr lang="zh-TW" altLang="en-US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 (local)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LEN: Packet size</a:t>
            </a:r>
            <a:endParaRPr lang="zh-TW" alt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TOS: Type of service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PREC: Precedence priority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PROTO: Packet protocol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SPT: Source port number</a:t>
            </a:r>
          </a:p>
          <a:p>
            <a:pPr indent="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DPT: Destination port number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8C818-635E-E14C-BA41-B7D0C476E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6" y="1763404"/>
            <a:ext cx="7833110" cy="214713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36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411" y="180474"/>
            <a:ext cx="8765760" cy="13630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Proactive notifications of firewall settings changes and trigger events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BE326FD-122C-4D2F-A6F6-A40439329491}"/>
              </a:ext>
            </a:extLst>
          </p:cNvPr>
          <p:cNvGrpSpPr/>
          <p:nvPr/>
        </p:nvGrpSpPr>
        <p:grpSpPr>
          <a:xfrm>
            <a:off x="9671625" y="3388562"/>
            <a:ext cx="1797048" cy="1797048"/>
            <a:chOff x="9444789" y="3107208"/>
            <a:chExt cx="2266441" cy="2266441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42B81428-BCCB-4935-AB0C-AD0C434B84C7}"/>
                </a:ext>
              </a:extLst>
            </p:cNvPr>
            <p:cNvSpPr/>
            <p:nvPr/>
          </p:nvSpPr>
          <p:spPr>
            <a:xfrm>
              <a:off x="9444789" y="3107208"/>
              <a:ext cx="2266441" cy="226644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FFC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D1683B61-5F8E-4386-908E-25E2EF0E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78614" y="3580329"/>
              <a:ext cx="1716709" cy="13201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085D8DD2-0FAD-43E9-805D-CDE77CB90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04" y="300250"/>
            <a:ext cx="1105470" cy="1105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565DD-37A6-3549-B63E-D6B65F21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07" y="1920188"/>
            <a:ext cx="8612489" cy="4376235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圓角 8">
            <a:extLst>
              <a:ext uri="{FF2B5EF4-FFF2-40B4-BE49-F238E27FC236}">
                <a16:creationId xmlns:a16="http://schemas.microsoft.com/office/drawing/2014/main" id="{A8C4AED6-5DAD-D24B-A576-E5943B8E6F4C}"/>
              </a:ext>
            </a:extLst>
          </p:cNvPr>
          <p:cNvSpPr/>
          <p:nvPr/>
        </p:nvSpPr>
        <p:spPr>
          <a:xfrm>
            <a:off x="2570365" y="3552694"/>
            <a:ext cx="5883825" cy="1792705"/>
          </a:xfrm>
          <a:prstGeom prst="roundRect">
            <a:avLst>
              <a:gd name="adj" fmla="val 834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55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E94D4E-5FD7-4B28-897F-30B82565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Applicable models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A7274A-16B0-4565-A366-B0AFBAB5AFC3}"/>
              </a:ext>
            </a:extLst>
          </p:cNvPr>
          <p:cNvSpPr/>
          <p:nvPr/>
        </p:nvSpPr>
        <p:spPr>
          <a:xfrm>
            <a:off x="2736046" y="1683131"/>
            <a:ext cx="9149970" cy="1583578"/>
          </a:xfrm>
          <a:prstGeom prst="roundRect">
            <a:avLst>
              <a:gd name="adj" fmla="val 94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D42CA21-9355-471E-A6F8-838ACB737520}"/>
              </a:ext>
            </a:extLst>
          </p:cNvPr>
          <p:cNvSpPr/>
          <p:nvPr/>
        </p:nvSpPr>
        <p:spPr>
          <a:xfrm>
            <a:off x="2736046" y="3414819"/>
            <a:ext cx="9149970" cy="1583578"/>
          </a:xfrm>
          <a:prstGeom prst="roundRect">
            <a:avLst>
              <a:gd name="adj" fmla="val 94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2CBA707-C1DF-4DD8-9CC9-1186F7604039}"/>
              </a:ext>
            </a:extLst>
          </p:cNvPr>
          <p:cNvSpPr/>
          <p:nvPr/>
        </p:nvSpPr>
        <p:spPr>
          <a:xfrm>
            <a:off x="2736046" y="5146508"/>
            <a:ext cx="9149970" cy="1583578"/>
          </a:xfrm>
          <a:prstGeom prst="roundRect">
            <a:avLst>
              <a:gd name="adj" fmla="val 94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04ADE254-2599-434A-8E29-9F574484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62" y="4915589"/>
            <a:ext cx="2078528" cy="12979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5851B012-7F30-47EF-8CA8-1702BF29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24" y="5329812"/>
            <a:ext cx="2078528" cy="18060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: 圓角 13">
            <a:extLst>
              <a:ext uri="{FF2B5EF4-FFF2-40B4-BE49-F238E27FC236}">
                <a16:creationId xmlns:a16="http://schemas.microsoft.com/office/drawing/2014/main" id="{B3F01480-B2F7-496F-A329-86B8E47DF59C}"/>
              </a:ext>
            </a:extLst>
          </p:cNvPr>
          <p:cNvSpPr/>
          <p:nvPr/>
        </p:nvSpPr>
        <p:spPr>
          <a:xfrm>
            <a:off x="2988231" y="1965278"/>
            <a:ext cx="1650824" cy="1064525"/>
          </a:xfrm>
          <a:prstGeom prst="roundRect">
            <a:avLst>
              <a:gd name="adj" fmla="val 11590"/>
            </a:avLst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ARM based</a:t>
            </a:r>
          </a:p>
        </p:txBody>
      </p:sp>
      <p:sp>
        <p:nvSpPr>
          <p:cNvPr id="25" name="矩形: 圓角 13">
            <a:extLst>
              <a:ext uri="{FF2B5EF4-FFF2-40B4-BE49-F238E27FC236}">
                <a16:creationId xmlns:a16="http://schemas.microsoft.com/office/drawing/2014/main" id="{1EB830BB-D4FB-4E08-BAA2-9E1E4197285F}"/>
              </a:ext>
            </a:extLst>
          </p:cNvPr>
          <p:cNvSpPr/>
          <p:nvPr/>
        </p:nvSpPr>
        <p:spPr>
          <a:xfrm>
            <a:off x="2988231" y="3676042"/>
            <a:ext cx="1650824" cy="1064525"/>
          </a:xfrm>
          <a:prstGeom prst="roundRect">
            <a:avLst>
              <a:gd name="adj" fmla="val 11590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x86 SMB</a:t>
            </a:r>
          </a:p>
        </p:txBody>
      </p:sp>
      <p:sp>
        <p:nvSpPr>
          <p:cNvPr id="27" name="矩形: 圓角 13">
            <a:extLst>
              <a:ext uri="{FF2B5EF4-FFF2-40B4-BE49-F238E27FC236}">
                <a16:creationId xmlns:a16="http://schemas.microsoft.com/office/drawing/2014/main" id="{5CF3CDFA-B3F2-40BD-B1F1-38468239FA19}"/>
              </a:ext>
            </a:extLst>
          </p:cNvPr>
          <p:cNvSpPr/>
          <p:nvPr/>
        </p:nvSpPr>
        <p:spPr>
          <a:xfrm>
            <a:off x="2988231" y="5409527"/>
            <a:ext cx="1650824" cy="1064525"/>
          </a:xfrm>
          <a:prstGeom prst="roundRect">
            <a:avLst>
              <a:gd name="adj" fmla="val 11590"/>
            </a:avLst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Enterprise</a:t>
            </a:r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60496E1E-F7E5-414F-9C34-F0ABC1A4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922" y="1038272"/>
            <a:ext cx="3081656" cy="267761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88EA3D3B-E9C3-4569-B646-DB590B04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34" y="1596359"/>
            <a:ext cx="1916770" cy="16654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6CC421A4-941C-48D8-9257-2BDAF2E3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54" y="1634132"/>
            <a:ext cx="1833629" cy="159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C6BD70F2-CC73-4525-A38C-E8897EA1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33" y="1650800"/>
            <a:ext cx="1830770" cy="15907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0429FE9D-579C-4F42-BC0A-569101DDA95F}"/>
              </a:ext>
            </a:extLst>
          </p:cNvPr>
          <p:cNvSpPr/>
          <p:nvPr/>
        </p:nvSpPr>
        <p:spPr>
          <a:xfrm>
            <a:off x="305984" y="1965278"/>
            <a:ext cx="2343852" cy="4508774"/>
          </a:xfrm>
          <a:prstGeom prst="roundRect">
            <a:avLst>
              <a:gd name="adj" fmla="val 6503"/>
            </a:avLst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TW" sz="2600" b="1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C103E15C-597C-426F-B4F3-CBA3BBE22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788" y="3715889"/>
            <a:ext cx="1648986" cy="1030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24">
            <a:extLst>
              <a:ext uri="{FF2B5EF4-FFF2-40B4-BE49-F238E27FC236}">
                <a16:creationId xmlns:a16="http://schemas.microsoft.com/office/drawing/2014/main" id="{BDA267EB-04F3-4752-804B-D584BC65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522" y="3534591"/>
            <a:ext cx="1980275" cy="12376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3B53B225-B7B3-429B-B180-0A98BEFA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19" y="3510015"/>
            <a:ext cx="1650824" cy="14343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7E5C94EA-07FF-4101-B20D-E496331B4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4724"/>
          <a:stretch/>
        </p:blipFill>
        <p:spPr>
          <a:xfrm>
            <a:off x="5182171" y="5209612"/>
            <a:ext cx="2279664" cy="787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20">
            <a:extLst>
              <a:ext uri="{FF2B5EF4-FFF2-40B4-BE49-F238E27FC236}">
                <a16:creationId xmlns:a16="http://schemas.microsoft.com/office/drawing/2014/main" id="{5115A9FA-FB4C-4A3F-B9F2-5CA920A1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86" y="5255381"/>
            <a:ext cx="2369546" cy="20588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1C299494-62F9-430E-B544-FC91A20A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12" y="3596530"/>
            <a:ext cx="1859583" cy="11622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52D442BE-F2EE-4691-AD8C-C02F43A676AB}"/>
              </a:ext>
            </a:extLst>
          </p:cNvPr>
          <p:cNvSpPr/>
          <p:nvPr/>
        </p:nvSpPr>
        <p:spPr>
          <a:xfrm>
            <a:off x="440422" y="5129585"/>
            <a:ext cx="2081984" cy="10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QuTScloud</a:t>
            </a:r>
            <a:b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c4.5.3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D084B61A-2833-4159-AD42-1AED849CBC11}"/>
              </a:ext>
            </a:extLst>
          </p:cNvPr>
          <p:cNvSpPr/>
          <p:nvPr/>
        </p:nvSpPr>
        <p:spPr>
          <a:xfrm>
            <a:off x="440422" y="3936740"/>
            <a:ext cx="2081984" cy="10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QuTS</a:t>
            </a:r>
            <a: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hero h4.5.1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80CDA73-AC59-49B2-8C00-FE0D3E2D3DEC}"/>
              </a:ext>
            </a:extLst>
          </p:cNvPr>
          <p:cNvSpPr/>
          <p:nvPr/>
        </p:nvSpPr>
        <p:spPr>
          <a:xfrm>
            <a:off x="440198" y="2982560"/>
            <a:ext cx="2081984" cy="8292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QTS 4.5.1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B8E1D3E-1586-4055-89FC-E23FB11BA11A}"/>
              </a:ext>
            </a:extLst>
          </p:cNvPr>
          <p:cNvSpPr txBox="1"/>
          <p:nvPr/>
        </p:nvSpPr>
        <p:spPr>
          <a:xfrm>
            <a:off x="300390" y="2083027"/>
            <a:ext cx="232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latin typeface="Arial"/>
                <a:ea typeface="微軟正黑體"/>
                <a:cs typeface="Arial"/>
              </a:rPr>
              <a:t>NAS can</a:t>
            </a:r>
            <a:endParaRPr lang="zh-TW" altLang="en-US" sz="2400" b="1">
              <a:latin typeface="Arial"/>
              <a:ea typeface="微軟正黑體"/>
              <a:cs typeface="Arial"/>
            </a:endParaRPr>
          </a:p>
          <a:p>
            <a:pPr algn="ctr"/>
            <a:r>
              <a:rPr lang="en-US" altLang="zh-TW" sz="2400" b="1">
                <a:latin typeface="Arial"/>
                <a:ea typeface="微軟正黑體"/>
                <a:cs typeface="Arial"/>
              </a:rPr>
              <a:t>Support</a:t>
            </a:r>
            <a:endParaRPr lang="zh-TW" altLang="en-US" sz="2400" b="1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50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4B06E-B738-466A-B45E-5177DABC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185" y="1684421"/>
            <a:ext cx="3285878" cy="190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5400">
                <a:ea typeface="+mn-ea"/>
                <a:sym typeface="+mn-lt"/>
              </a:rPr>
              <a:t>Agenda</a:t>
            </a:r>
            <a:endParaRPr lang="zh-TW" altLang="en-US" sz="5400">
              <a:ea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EEA3EEA-61DE-4251-8038-37418C83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74" y="1541327"/>
            <a:ext cx="945187" cy="110190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7D09F32-CEC7-4386-BE54-E5F2C7654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00" y="2747969"/>
            <a:ext cx="945187" cy="110190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E491254-D7EF-4A71-8572-FE847C31B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288" y="3929851"/>
            <a:ext cx="1004734" cy="1171322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71EEC09E-C418-4D51-91E1-95DCE5D96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472" y="5153190"/>
            <a:ext cx="1016739" cy="118531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9E4AF61-8413-4797-9CB8-BBE443387501}"/>
              </a:ext>
            </a:extLst>
          </p:cNvPr>
          <p:cNvSpPr txBox="1"/>
          <p:nvPr/>
        </p:nvSpPr>
        <p:spPr>
          <a:xfrm>
            <a:off x="6142672" y="1492591"/>
            <a:ext cx="5301318" cy="10789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Network architecture and firewall usage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5456FC8-C2EC-416B-B270-7ADD682206BD}"/>
              </a:ext>
            </a:extLst>
          </p:cNvPr>
          <p:cNvSpPr txBox="1"/>
          <p:nvPr/>
        </p:nvSpPr>
        <p:spPr>
          <a:xfrm>
            <a:off x="5841961" y="3007214"/>
            <a:ext cx="5789406" cy="56188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How to use </a:t>
            </a:r>
            <a:r>
              <a:rPr lang="en-US" altLang="zh-TW" sz="2800" b="1" err="1">
                <a:latin typeface="Arial" panose="020B0604020202020204" pitchFamily="34" charset="0"/>
                <a:cs typeface="Arial" panose="020B0604020202020204" pitchFamily="34" charset="0"/>
              </a:rPr>
              <a:t>QuFirewall</a:t>
            </a:r>
            <a:endParaRPr lang="en-US" altLang="zh-TW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35E2C94-65D5-4696-81ED-1BA82072EE7C}"/>
              </a:ext>
            </a:extLst>
          </p:cNvPr>
          <p:cNvSpPr txBox="1"/>
          <p:nvPr/>
        </p:nvSpPr>
        <p:spPr>
          <a:xfrm>
            <a:off x="5496679" y="4215681"/>
            <a:ext cx="6134688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8388135-9632-4F0E-BCB3-944792CB8CA8}"/>
              </a:ext>
            </a:extLst>
          </p:cNvPr>
          <p:cNvSpPr txBox="1"/>
          <p:nvPr/>
        </p:nvSpPr>
        <p:spPr>
          <a:xfrm>
            <a:off x="4991907" y="5475730"/>
            <a:ext cx="6527033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Applicable model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75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7E89E32-D203-4B41-98C7-8A54DBD22EF4}"/>
              </a:ext>
            </a:extLst>
          </p:cNvPr>
          <p:cNvSpPr txBox="1"/>
          <p:nvPr/>
        </p:nvSpPr>
        <p:spPr>
          <a:xfrm>
            <a:off x="841501" y="6048391"/>
            <a:ext cx="668184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TW" sz="800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©</a:t>
            </a:r>
            <a:r>
              <a:rPr lang="zh-TW" altLang="en-US" sz="800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800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2020</a:t>
            </a:r>
            <a:r>
              <a:rPr lang="zh-TW" altLang="zh-TW" sz="800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</a:t>
            </a:r>
            <a:r>
              <a:rPr lang="zh-TW" altLang="zh-TW" sz="8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companies.</a:t>
            </a:r>
            <a:endParaRPr lang="zh-TW" altLang="zh-TW" sz="8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029EA2A-50C9-4410-A863-A0A1D5C8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678" y="1103508"/>
            <a:ext cx="10999521" cy="61872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023C9CF-B7D1-46C3-B826-500F8BC9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77" y="176135"/>
            <a:ext cx="11150493" cy="137595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Firewall is an important element</a:t>
            </a:r>
            <a:b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of network security</a:t>
            </a:r>
            <a:endParaRPr lang="zh-TW" sz="4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50BD46D-9B31-4EC6-A553-188081B30516}"/>
              </a:ext>
            </a:extLst>
          </p:cNvPr>
          <p:cNvSpPr txBox="1"/>
          <p:nvPr/>
        </p:nvSpPr>
        <p:spPr>
          <a:xfrm>
            <a:off x="3415025" y="1894204"/>
            <a:ext cx="147573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Comsumer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74CA6E5-E6EF-4111-9948-45750A8EC428}"/>
              </a:ext>
            </a:extLst>
          </p:cNvPr>
          <p:cNvSpPr txBox="1"/>
          <p:nvPr/>
        </p:nvSpPr>
        <p:spPr>
          <a:xfrm>
            <a:off x="4890757" y="1913561"/>
            <a:ext cx="250258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Enterprise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 </a:t>
            </a:r>
            <a:r>
              <a:rPr lang="zh-TW" alt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UTM / NGFW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A8FA234-D290-4441-9BBA-957C8051B19A}"/>
              </a:ext>
            </a:extLst>
          </p:cNvPr>
          <p:cNvSpPr txBox="1"/>
          <p:nvPr/>
        </p:nvSpPr>
        <p:spPr>
          <a:xfrm>
            <a:off x="8032947" y="2070806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8C311DC-E900-4551-A373-5B466C1F02A9}"/>
              </a:ext>
            </a:extLst>
          </p:cNvPr>
          <p:cNvSpPr txBox="1"/>
          <p:nvPr/>
        </p:nvSpPr>
        <p:spPr>
          <a:xfrm>
            <a:off x="8032947" y="3671180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DB61C5-5F15-410C-995D-E60D00ECA91A}"/>
              </a:ext>
            </a:extLst>
          </p:cNvPr>
          <p:cNvSpPr txBox="1"/>
          <p:nvPr/>
        </p:nvSpPr>
        <p:spPr>
          <a:xfrm>
            <a:off x="874297" y="5023082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B3D254-BAB9-48F9-987E-CB106ACA8E07}"/>
              </a:ext>
            </a:extLst>
          </p:cNvPr>
          <p:cNvSpPr txBox="1"/>
          <p:nvPr/>
        </p:nvSpPr>
        <p:spPr>
          <a:xfrm>
            <a:off x="3593548" y="5023082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393EA51-DD0B-4606-BF38-991B6E74C1E4}"/>
              </a:ext>
            </a:extLst>
          </p:cNvPr>
          <p:cNvSpPr txBox="1"/>
          <p:nvPr/>
        </p:nvSpPr>
        <p:spPr>
          <a:xfrm>
            <a:off x="8032947" y="5451198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: 圓角 4">
            <a:extLst>
              <a:ext uri="{FF2B5EF4-FFF2-40B4-BE49-F238E27FC236}">
                <a16:creationId xmlns:a16="http://schemas.microsoft.com/office/drawing/2014/main" id="{9C0DF0CA-1B34-452B-98AA-842EEC948D13}"/>
              </a:ext>
            </a:extLst>
          </p:cNvPr>
          <p:cNvSpPr/>
          <p:nvPr/>
        </p:nvSpPr>
        <p:spPr>
          <a:xfrm>
            <a:off x="874296" y="5703748"/>
            <a:ext cx="5221703" cy="565904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General deployment method for firewall</a:t>
            </a:r>
            <a:endParaRPr lang="zh-TW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1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9276749-4B16-43DD-84BF-9B5D605C7A4B}"/>
              </a:ext>
            </a:extLst>
          </p:cNvPr>
          <p:cNvSpPr/>
          <p:nvPr/>
        </p:nvSpPr>
        <p:spPr>
          <a:xfrm>
            <a:off x="5794382" y="5120037"/>
            <a:ext cx="5463161" cy="15256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35EDE88-4160-4C90-8927-65B677416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23" y="1119516"/>
            <a:ext cx="10999520" cy="61872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164162"/>
            <a:ext cx="10882875" cy="13794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4000" dirty="0" err="1">
                <a:latin typeface="Arial"/>
                <a:ea typeface="微軟正黑體"/>
                <a:cs typeface="Arial"/>
              </a:rPr>
              <a:t>QuFirewall</a:t>
            </a:r>
            <a:r>
              <a:rPr lang="en-US" altLang="zh-TW" sz="4000" dirty="0">
                <a:latin typeface="Arial"/>
                <a:ea typeface="微軟正黑體"/>
                <a:cs typeface="Arial"/>
              </a:rPr>
              <a:t> is the new application for protection against cyber attacks</a:t>
            </a:r>
            <a:endParaRPr lang="zh-TW" altLang="en-US" sz="4000" dirty="0">
              <a:latin typeface="Arial"/>
              <a:ea typeface="微軟正黑體"/>
              <a:cs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DF1C33F-FFD5-4DA1-9F33-0057EF66E970}"/>
              </a:ext>
            </a:extLst>
          </p:cNvPr>
          <p:cNvSpPr txBox="1"/>
          <p:nvPr/>
        </p:nvSpPr>
        <p:spPr>
          <a:xfrm>
            <a:off x="5878606" y="6113089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err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QuFirewall</a:t>
            </a:r>
            <a:endParaRPr lang="zh-TW" altLang="en-US" sz="200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35F1918-748E-4204-A87B-1024E2248F0A}"/>
              </a:ext>
            </a:extLst>
          </p:cNvPr>
          <p:cNvSpPr txBox="1"/>
          <p:nvPr/>
        </p:nvSpPr>
        <p:spPr>
          <a:xfrm>
            <a:off x="8020915" y="2070806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87D382-DD8E-4DCC-8A5A-3FCD3AAF1365}"/>
              </a:ext>
            </a:extLst>
          </p:cNvPr>
          <p:cNvSpPr txBox="1"/>
          <p:nvPr/>
        </p:nvSpPr>
        <p:spPr>
          <a:xfrm>
            <a:off x="8020915" y="3695244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94A56E5-19BB-4AB6-B4C1-6F9A09680C8D}"/>
              </a:ext>
            </a:extLst>
          </p:cNvPr>
          <p:cNvSpPr txBox="1"/>
          <p:nvPr/>
        </p:nvSpPr>
        <p:spPr>
          <a:xfrm>
            <a:off x="8268104" y="5399930"/>
            <a:ext cx="1183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F33EDC-BB60-47C7-8374-267265D50F8B}"/>
              </a:ext>
            </a:extLst>
          </p:cNvPr>
          <p:cNvSpPr txBox="1"/>
          <p:nvPr/>
        </p:nvSpPr>
        <p:spPr>
          <a:xfrm>
            <a:off x="874297" y="5023082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5D2F7C4-E990-48C3-8A9F-FC27873EC36B}"/>
              </a:ext>
            </a:extLst>
          </p:cNvPr>
          <p:cNvSpPr txBox="1"/>
          <p:nvPr/>
        </p:nvSpPr>
        <p:spPr>
          <a:xfrm>
            <a:off x="3593548" y="5023082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C83E20A-189C-4819-A09E-4DA678C979F5}"/>
              </a:ext>
            </a:extLst>
          </p:cNvPr>
          <p:cNvSpPr/>
          <p:nvPr/>
        </p:nvSpPr>
        <p:spPr>
          <a:xfrm>
            <a:off x="874297" y="2070806"/>
            <a:ext cx="4918440" cy="83205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000" b="1">
                <a:solidFill>
                  <a:schemeClr val="tx1"/>
                </a:solidFill>
                <a:latin typeface="Arial"/>
                <a:ea typeface="+mn-lt"/>
                <a:cs typeface="Arial"/>
              </a:rPr>
              <a:t>Prevent network attacks from other virus-infected LAN devices</a:t>
            </a:r>
            <a:endParaRPr lang="zh-TW" altLang="zh-TW" sz="2000" b="1">
              <a:solidFill>
                <a:schemeClr val="tx1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13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9A8B88D8-7814-46EF-88F0-EDF4E21E238C}"/>
              </a:ext>
            </a:extLst>
          </p:cNvPr>
          <p:cNvSpPr/>
          <p:nvPr/>
        </p:nvSpPr>
        <p:spPr>
          <a:xfrm>
            <a:off x="0" y="4485706"/>
            <a:ext cx="12192000" cy="237229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E897E23F-B51F-41AF-AC5E-55584AC8737A}"/>
              </a:ext>
            </a:extLst>
          </p:cNvPr>
          <p:cNvSpPr/>
          <p:nvPr/>
        </p:nvSpPr>
        <p:spPr>
          <a:xfrm>
            <a:off x="0" y="1939448"/>
            <a:ext cx="12192000" cy="2174457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圖形 44">
            <a:extLst>
              <a:ext uri="{FF2B5EF4-FFF2-40B4-BE49-F238E27FC236}">
                <a16:creationId xmlns:a16="http://schemas.microsoft.com/office/drawing/2014/main" id="{435A0651-E54B-4213-B158-FF03DCC29AD8}"/>
              </a:ext>
            </a:extLst>
          </p:cNvPr>
          <p:cNvSpPr/>
          <p:nvPr/>
        </p:nvSpPr>
        <p:spPr>
          <a:xfrm>
            <a:off x="796357" y="2706437"/>
            <a:ext cx="886038" cy="800100"/>
          </a:xfrm>
          <a:custGeom>
            <a:avLst/>
            <a:gdLst>
              <a:gd name="connsiteX0" fmla="*/ 873686 w 886038"/>
              <a:gd name="connsiteY0" fmla="*/ 98260 h 800100"/>
              <a:gd name="connsiteX1" fmla="*/ 700940 w 886038"/>
              <a:gd name="connsiteY1" fmla="*/ 90526 h 800100"/>
              <a:gd name="connsiteX2" fmla="*/ 447842 w 886038"/>
              <a:gd name="connsiteY2" fmla="*/ 0 h 800100"/>
              <a:gd name="connsiteX3" fmla="*/ 47792 w 886038"/>
              <a:gd name="connsiteY3" fmla="*/ 400050 h 800100"/>
              <a:gd name="connsiteX4" fmla="*/ 74614 w 886038"/>
              <a:gd name="connsiteY4" fmla="*/ 542963 h 800100"/>
              <a:gd name="connsiteX5" fmla="*/ 12054 w 886038"/>
              <a:gd name="connsiteY5" fmla="*/ 736663 h 800100"/>
              <a:gd name="connsiteX6" fmla="*/ 82539 w 886038"/>
              <a:gd name="connsiteY6" fmla="*/ 764858 h 800100"/>
              <a:gd name="connsiteX7" fmla="*/ 103951 w 886038"/>
              <a:gd name="connsiteY7" fmla="*/ 763676 h 800100"/>
              <a:gd name="connsiteX8" fmla="*/ 120868 w 886038"/>
              <a:gd name="connsiteY8" fmla="*/ 742721 h 800100"/>
              <a:gd name="connsiteX9" fmla="*/ 99913 w 886038"/>
              <a:gd name="connsiteY9" fmla="*/ 725805 h 800100"/>
              <a:gd name="connsiteX10" fmla="*/ 42648 w 886038"/>
              <a:gd name="connsiteY10" fmla="*/ 713918 h 800100"/>
              <a:gd name="connsiteX11" fmla="*/ 92255 w 886038"/>
              <a:gd name="connsiteY11" fmla="*/ 582511 h 800100"/>
              <a:gd name="connsiteX12" fmla="*/ 447842 w 886038"/>
              <a:gd name="connsiteY12" fmla="*/ 800100 h 800100"/>
              <a:gd name="connsiteX13" fmla="*/ 847892 w 886038"/>
              <a:gd name="connsiteY13" fmla="*/ 400050 h 800100"/>
              <a:gd name="connsiteX14" fmla="*/ 733325 w 886038"/>
              <a:gd name="connsiteY14" fmla="*/ 120320 h 800100"/>
              <a:gd name="connsiteX15" fmla="*/ 843053 w 886038"/>
              <a:gd name="connsiteY15" fmla="*/ 120929 h 800100"/>
              <a:gd name="connsiteX16" fmla="*/ 840729 w 886038"/>
              <a:gd name="connsiteY16" fmla="*/ 171641 h 800100"/>
              <a:gd name="connsiteX17" fmla="*/ 851854 w 886038"/>
              <a:gd name="connsiteY17" fmla="*/ 196177 h 800100"/>
              <a:gd name="connsiteX18" fmla="*/ 876391 w 886038"/>
              <a:gd name="connsiteY18" fmla="*/ 185014 h 800100"/>
              <a:gd name="connsiteX19" fmla="*/ 873686 w 886038"/>
              <a:gd name="connsiteY19" fmla="*/ 98260 h 800100"/>
              <a:gd name="connsiteX20" fmla="*/ 741136 w 886038"/>
              <a:gd name="connsiteY20" fmla="*/ 188824 h 800100"/>
              <a:gd name="connsiteX21" fmla="*/ 808801 w 886038"/>
              <a:gd name="connsiteY21" fmla="*/ 380924 h 800100"/>
              <a:gd name="connsiteX22" fmla="*/ 656249 w 886038"/>
              <a:gd name="connsiteY22" fmla="*/ 380924 h 800100"/>
              <a:gd name="connsiteX23" fmla="*/ 611443 w 886038"/>
              <a:gd name="connsiteY23" fmla="*/ 190424 h 800100"/>
              <a:gd name="connsiteX24" fmla="*/ 733554 w 886038"/>
              <a:gd name="connsiteY24" fmla="*/ 190424 h 800100"/>
              <a:gd name="connsiteX25" fmla="*/ 741136 w 886038"/>
              <a:gd name="connsiteY25" fmla="*/ 188824 h 800100"/>
              <a:gd name="connsiteX26" fmla="*/ 741212 w 886038"/>
              <a:gd name="connsiteY26" fmla="*/ 611162 h 800100"/>
              <a:gd name="connsiteX27" fmla="*/ 733592 w 886038"/>
              <a:gd name="connsiteY27" fmla="*/ 609524 h 800100"/>
              <a:gd name="connsiteX28" fmla="*/ 611710 w 886038"/>
              <a:gd name="connsiteY28" fmla="*/ 609524 h 800100"/>
              <a:gd name="connsiteX29" fmla="*/ 656287 w 886038"/>
              <a:gd name="connsiteY29" fmla="*/ 419024 h 800100"/>
              <a:gd name="connsiteX30" fmla="*/ 808839 w 886038"/>
              <a:gd name="connsiteY30" fmla="*/ 419024 h 800100"/>
              <a:gd name="connsiteX31" fmla="*/ 741212 w 886038"/>
              <a:gd name="connsiteY31" fmla="*/ 611162 h 800100"/>
              <a:gd name="connsiteX32" fmla="*/ 447842 w 886038"/>
              <a:gd name="connsiteY32" fmla="*/ 754990 h 800100"/>
              <a:gd name="connsiteX33" fmla="*/ 347296 w 886038"/>
              <a:gd name="connsiteY33" fmla="*/ 647624 h 800100"/>
              <a:gd name="connsiteX34" fmla="*/ 548312 w 886038"/>
              <a:gd name="connsiteY34" fmla="*/ 647624 h 800100"/>
              <a:gd name="connsiteX35" fmla="*/ 447842 w 886038"/>
              <a:gd name="connsiteY35" fmla="*/ 754990 h 800100"/>
              <a:gd name="connsiteX36" fmla="*/ 325236 w 886038"/>
              <a:gd name="connsiteY36" fmla="*/ 609524 h 800100"/>
              <a:gd name="connsiteX37" fmla="*/ 277421 w 886038"/>
              <a:gd name="connsiteY37" fmla="*/ 419024 h 800100"/>
              <a:gd name="connsiteX38" fmla="*/ 618187 w 886038"/>
              <a:gd name="connsiteY38" fmla="*/ 419024 h 800100"/>
              <a:gd name="connsiteX39" fmla="*/ 570371 w 886038"/>
              <a:gd name="connsiteY39" fmla="*/ 609524 h 800100"/>
              <a:gd name="connsiteX40" fmla="*/ 325236 w 886038"/>
              <a:gd name="connsiteY40" fmla="*/ 609524 h 800100"/>
              <a:gd name="connsiteX41" fmla="*/ 154510 w 886038"/>
              <a:gd name="connsiteY41" fmla="*/ 188824 h 800100"/>
              <a:gd name="connsiteX42" fmla="*/ 162092 w 886038"/>
              <a:gd name="connsiteY42" fmla="*/ 190424 h 800100"/>
              <a:gd name="connsiteX43" fmla="*/ 284164 w 886038"/>
              <a:gd name="connsiteY43" fmla="*/ 190424 h 800100"/>
              <a:gd name="connsiteX44" fmla="*/ 239778 w 886038"/>
              <a:gd name="connsiteY44" fmla="*/ 373875 h 800100"/>
              <a:gd name="connsiteX45" fmla="*/ 231586 w 886038"/>
              <a:gd name="connsiteY45" fmla="*/ 380924 h 800100"/>
              <a:gd name="connsiteX46" fmla="*/ 86844 w 886038"/>
              <a:gd name="connsiteY46" fmla="*/ 380924 h 800100"/>
              <a:gd name="connsiteX47" fmla="*/ 154510 w 886038"/>
              <a:gd name="connsiteY47" fmla="*/ 188824 h 800100"/>
              <a:gd name="connsiteX48" fmla="*/ 447842 w 886038"/>
              <a:gd name="connsiteY48" fmla="*/ 45453 h 800100"/>
              <a:gd name="connsiteX49" fmla="*/ 548083 w 886038"/>
              <a:gd name="connsiteY49" fmla="*/ 152324 h 800100"/>
              <a:gd name="connsiteX50" fmla="*/ 347563 w 886038"/>
              <a:gd name="connsiteY50" fmla="*/ 152324 h 800100"/>
              <a:gd name="connsiteX51" fmla="*/ 447842 w 886038"/>
              <a:gd name="connsiteY51" fmla="*/ 45453 h 800100"/>
              <a:gd name="connsiteX52" fmla="*/ 570143 w 886038"/>
              <a:gd name="connsiteY52" fmla="*/ 190424 h 800100"/>
              <a:gd name="connsiteX53" fmla="*/ 618187 w 886038"/>
              <a:gd name="connsiteY53" fmla="*/ 380924 h 800100"/>
              <a:gd name="connsiteX54" fmla="*/ 290108 w 886038"/>
              <a:gd name="connsiteY54" fmla="*/ 380924 h 800100"/>
              <a:gd name="connsiteX55" fmla="*/ 369623 w 886038"/>
              <a:gd name="connsiteY55" fmla="*/ 318554 h 800100"/>
              <a:gd name="connsiteX56" fmla="*/ 569495 w 886038"/>
              <a:gd name="connsiteY56" fmla="*/ 190424 h 800100"/>
              <a:gd name="connsiteX57" fmla="*/ 570143 w 886038"/>
              <a:gd name="connsiteY57" fmla="*/ 190424 h 800100"/>
              <a:gd name="connsiteX58" fmla="*/ 493181 w 886038"/>
              <a:gd name="connsiteY58" fmla="*/ 190424 h 800100"/>
              <a:gd name="connsiteX59" fmla="*/ 346877 w 886038"/>
              <a:gd name="connsiteY59" fmla="*/ 287922 h 800100"/>
              <a:gd name="connsiteX60" fmla="*/ 280430 w 886038"/>
              <a:gd name="connsiteY60" fmla="*/ 339738 h 800100"/>
              <a:gd name="connsiteX61" fmla="*/ 325503 w 886038"/>
              <a:gd name="connsiteY61" fmla="*/ 190424 h 800100"/>
              <a:gd name="connsiteX62" fmla="*/ 493181 w 886038"/>
              <a:gd name="connsiteY62" fmla="*/ 190424 h 800100"/>
              <a:gd name="connsiteX63" fmla="*/ 505944 w 886038"/>
              <a:gd name="connsiteY63" fmla="*/ 43205 h 800100"/>
              <a:gd name="connsiteX64" fmla="*/ 658573 w 886038"/>
              <a:gd name="connsiteY64" fmla="*/ 106337 h 800100"/>
              <a:gd name="connsiteX65" fmla="*/ 584735 w 886038"/>
              <a:gd name="connsiteY65" fmla="*/ 139903 h 800100"/>
              <a:gd name="connsiteX66" fmla="*/ 505944 w 886038"/>
              <a:gd name="connsiteY66" fmla="*/ 43205 h 800100"/>
              <a:gd name="connsiteX67" fmla="*/ 389701 w 886038"/>
              <a:gd name="connsiteY67" fmla="*/ 43205 h 800100"/>
              <a:gd name="connsiteX68" fmla="*/ 303710 w 886038"/>
              <a:gd name="connsiteY68" fmla="*/ 152324 h 800100"/>
              <a:gd name="connsiteX69" fmla="*/ 184685 w 886038"/>
              <a:gd name="connsiteY69" fmla="*/ 152324 h 800100"/>
              <a:gd name="connsiteX70" fmla="*/ 389701 w 886038"/>
              <a:gd name="connsiteY70" fmla="*/ 43205 h 800100"/>
              <a:gd name="connsiteX71" fmla="*/ 86844 w 886038"/>
              <a:gd name="connsiteY71" fmla="*/ 419024 h 800100"/>
              <a:gd name="connsiteX72" fmla="*/ 189791 w 886038"/>
              <a:gd name="connsiteY72" fmla="*/ 419024 h 800100"/>
              <a:gd name="connsiteX73" fmla="*/ 102656 w 886038"/>
              <a:gd name="connsiteY73" fmla="*/ 508902 h 800100"/>
              <a:gd name="connsiteX74" fmla="*/ 86844 w 886038"/>
              <a:gd name="connsiteY74" fmla="*/ 419024 h 800100"/>
              <a:gd name="connsiteX75" fmla="*/ 239663 w 886038"/>
              <a:gd name="connsiteY75" fmla="*/ 424396 h 800100"/>
              <a:gd name="connsiteX76" fmla="*/ 283936 w 886038"/>
              <a:gd name="connsiteY76" fmla="*/ 609524 h 800100"/>
              <a:gd name="connsiteX77" fmla="*/ 162092 w 886038"/>
              <a:gd name="connsiteY77" fmla="*/ 609524 h 800100"/>
              <a:gd name="connsiteX78" fmla="*/ 154434 w 886038"/>
              <a:gd name="connsiteY78" fmla="*/ 611162 h 800100"/>
              <a:gd name="connsiteX79" fmla="*/ 118353 w 886038"/>
              <a:gd name="connsiteY79" fmla="*/ 549021 h 800100"/>
              <a:gd name="connsiteX80" fmla="*/ 239663 w 886038"/>
              <a:gd name="connsiteY80" fmla="*/ 424396 h 800100"/>
              <a:gd name="connsiteX81" fmla="*/ 184533 w 886038"/>
              <a:gd name="connsiteY81" fmla="*/ 647624 h 800100"/>
              <a:gd name="connsiteX82" fmla="*/ 303443 w 886038"/>
              <a:gd name="connsiteY82" fmla="*/ 647624 h 800100"/>
              <a:gd name="connsiteX83" fmla="*/ 389282 w 886038"/>
              <a:gd name="connsiteY83" fmla="*/ 756818 h 800100"/>
              <a:gd name="connsiteX84" fmla="*/ 184533 w 886038"/>
              <a:gd name="connsiteY84" fmla="*/ 647624 h 800100"/>
              <a:gd name="connsiteX85" fmla="*/ 506363 w 886038"/>
              <a:gd name="connsiteY85" fmla="*/ 756818 h 800100"/>
              <a:gd name="connsiteX86" fmla="*/ 592203 w 886038"/>
              <a:gd name="connsiteY86" fmla="*/ 647624 h 800100"/>
              <a:gd name="connsiteX87" fmla="*/ 711151 w 886038"/>
              <a:gd name="connsiteY87" fmla="*/ 647624 h 800100"/>
              <a:gd name="connsiteX88" fmla="*/ 506363 w 886038"/>
              <a:gd name="connsiteY88" fmla="*/ 756818 h 800100"/>
              <a:gd name="connsiteX89" fmla="*/ 710999 w 886038"/>
              <a:gd name="connsiteY89" fmla="*/ 152324 h 800100"/>
              <a:gd name="connsiteX90" fmla="*/ 646876 w 886038"/>
              <a:gd name="connsiteY90" fmla="*/ 152324 h 800100"/>
              <a:gd name="connsiteX91" fmla="*/ 692177 w 886038"/>
              <a:gd name="connsiteY91" fmla="*/ 133807 h 800100"/>
              <a:gd name="connsiteX92" fmla="*/ 710999 w 886038"/>
              <a:gd name="connsiteY92" fmla="*/ 152324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86038" h="800100">
                <a:moveTo>
                  <a:pt x="873686" y="98260"/>
                </a:moveTo>
                <a:cubicBezTo>
                  <a:pt x="846406" y="61455"/>
                  <a:pt x="782131" y="63551"/>
                  <a:pt x="700940" y="90526"/>
                </a:cubicBezTo>
                <a:cubicBezTo>
                  <a:pt x="631941" y="34023"/>
                  <a:pt x="543816" y="0"/>
                  <a:pt x="447842" y="0"/>
                </a:cubicBezTo>
                <a:cubicBezTo>
                  <a:pt x="227243" y="0"/>
                  <a:pt x="47792" y="179451"/>
                  <a:pt x="47792" y="400050"/>
                </a:cubicBezTo>
                <a:cubicBezTo>
                  <a:pt x="47792" y="450418"/>
                  <a:pt x="57545" y="498500"/>
                  <a:pt x="74614" y="542963"/>
                </a:cubicBezTo>
                <a:cubicBezTo>
                  <a:pt x="11559" y="623545"/>
                  <a:pt x="-18540" y="695287"/>
                  <a:pt x="12054" y="736663"/>
                </a:cubicBezTo>
                <a:cubicBezTo>
                  <a:pt x="25999" y="755409"/>
                  <a:pt x="49659" y="764858"/>
                  <a:pt x="82539" y="764858"/>
                </a:cubicBezTo>
                <a:cubicBezTo>
                  <a:pt x="89283" y="764858"/>
                  <a:pt x="96407" y="764477"/>
                  <a:pt x="103951" y="763676"/>
                </a:cubicBezTo>
                <a:cubicBezTo>
                  <a:pt x="114391" y="762572"/>
                  <a:pt x="122011" y="753199"/>
                  <a:pt x="120868" y="742721"/>
                </a:cubicBezTo>
                <a:cubicBezTo>
                  <a:pt x="119725" y="732244"/>
                  <a:pt x="110619" y="724700"/>
                  <a:pt x="99913" y="725805"/>
                </a:cubicBezTo>
                <a:cubicBezTo>
                  <a:pt x="70957" y="728739"/>
                  <a:pt x="50611" y="724662"/>
                  <a:pt x="42648" y="713918"/>
                </a:cubicBezTo>
                <a:cubicBezTo>
                  <a:pt x="28323" y="694563"/>
                  <a:pt x="45163" y="646633"/>
                  <a:pt x="92255" y="582511"/>
                </a:cubicBezTo>
                <a:cubicBezTo>
                  <a:pt x="158701" y="711518"/>
                  <a:pt x="293003" y="800100"/>
                  <a:pt x="447842" y="800100"/>
                </a:cubicBezTo>
                <a:cubicBezTo>
                  <a:pt x="668441" y="800100"/>
                  <a:pt x="847892" y="620649"/>
                  <a:pt x="847892" y="400050"/>
                </a:cubicBezTo>
                <a:cubicBezTo>
                  <a:pt x="847892" y="291236"/>
                  <a:pt x="804077" y="192519"/>
                  <a:pt x="733325" y="120320"/>
                </a:cubicBezTo>
                <a:cubicBezTo>
                  <a:pt x="791504" y="103632"/>
                  <a:pt x="830747" y="104318"/>
                  <a:pt x="843053" y="120929"/>
                </a:cubicBezTo>
                <a:cubicBezTo>
                  <a:pt x="852197" y="133312"/>
                  <a:pt x="846863" y="155334"/>
                  <a:pt x="840729" y="171641"/>
                </a:cubicBezTo>
                <a:cubicBezTo>
                  <a:pt x="836995" y="181470"/>
                  <a:pt x="842024" y="192443"/>
                  <a:pt x="851854" y="196177"/>
                </a:cubicBezTo>
                <a:cubicBezTo>
                  <a:pt x="861798" y="199796"/>
                  <a:pt x="872695" y="194920"/>
                  <a:pt x="876391" y="185014"/>
                </a:cubicBezTo>
                <a:cubicBezTo>
                  <a:pt x="890107" y="148438"/>
                  <a:pt x="889192" y="119291"/>
                  <a:pt x="873686" y="98260"/>
                </a:cubicBezTo>
                <a:close/>
                <a:moveTo>
                  <a:pt x="741136" y="188824"/>
                </a:moveTo>
                <a:cubicBezTo>
                  <a:pt x="780607" y="243497"/>
                  <a:pt x="805067" y="309448"/>
                  <a:pt x="808801" y="380924"/>
                </a:cubicBezTo>
                <a:lnTo>
                  <a:pt x="656249" y="380924"/>
                </a:lnTo>
                <a:cubicBezTo>
                  <a:pt x="653696" y="313639"/>
                  <a:pt x="638113" y="248869"/>
                  <a:pt x="611443" y="190424"/>
                </a:cubicBezTo>
                <a:lnTo>
                  <a:pt x="733554" y="190424"/>
                </a:lnTo>
                <a:cubicBezTo>
                  <a:pt x="736259" y="190424"/>
                  <a:pt x="738850" y="189814"/>
                  <a:pt x="741136" y="188824"/>
                </a:cubicBezTo>
                <a:close/>
                <a:moveTo>
                  <a:pt x="741212" y="611162"/>
                </a:moveTo>
                <a:cubicBezTo>
                  <a:pt x="738850" y="610172"/>
                  <a:pt x="736297" y="609524"/>
                  <a:pt x="733592" y="609524"/>
                </a:cubicBezTo>
                <a:lnTo>
                  <a:pt x="611710" y="609524"/>
                </a:lnTo>
                <a:cubicBezTo>
                  <a:pt x="638266" y="551040"/>
                  <a:pt x="653811" y="486308"/>
                  <a:pt x="656287" y="419024"/>
                </a:cubicBezTo>
                <a:lnTo>
                  <a:pt x="808839" y="419024"/>
                </a:lnTo>
                <a:cubicBezTo>
                  <a:pt x="805106" y="490538"/>
                  <a:pt x="780684" y="556489"/>
                  <a:pt x="741212" y="611162"/>
                </a:cubicBezTo>
                <a:close/>
                <a:moveTo>
                  <a:pt x="447842" y="754990"/>
                </a:moveTo>
                <a:cubicBezTo>
                  <a:pt x="408218" y="726415"/>
                  <a:pt x="374233" y="689991"/>
                  <a:pt x="347296" y="647624"/>
                </a:cubicBezTo>
                <a:lnTo>
                  <a:pt x="548312" y="647624"/>
                </a:lnTo>
                <a:cubicBezTo>
                  <a:pt x="521413" y="689991"/>
                  <a:pt x="487428" y="726415"/>
                  <a:pt x="447842" y="754990"/>
                </a:cubicBezTo>
                <a:close/>
                <a:moveTo>
                  <a:pt x="325236" y="609524"/>
                </a:moveTo>
                <a:cubicBezTo>
                  <a:pt x="296432" y="552107"/>
                  <a:pt x="280126" y="486766"/>
                  <a:pt x="277421" y="419024"/>
                </a:cubicBezTo>
                <a:lnTo>
                  <a:pt x="618187" y="419024"/>
                </a:lnTo>
                <a:cubicBezTo>
                  <a:pt x="615482" y="486766"/>
                  <a:pt x="599175" y="552107"/>
                  <a:pt x="570371" y="609524"/>
                </a:cubicBezTo>
                <a:lnTo>
                  <a:pt x="325236" y="609524"/>
                </a:lnTo>
                <a:close/>
                <a:moveTo>
                  <a:pt x="154510" y="188824"/>
                </a:moveTo>
                <a:cubicBezTo>
                  <a:pt x="156834" y="189814"/>
                  <a:pt x="159387" y="190424"/>
                  <a:pt x="162092" y="190424"/>
                </a:cubicBezTo>
                <a:lnTo>
                  <a:pt x="284164" y="190424"/>
                </a:lnTo>
                <a:cubicBezTo>
                  <a:pt x="258409" y="246812"/>
                  <a:pt x="243131" y="309143"/>
                  <a:pt x="239778" y="373875"/>
                </a:cubicBezTo>
                <a:cubicBezTo>
                  <a:pt x="237073" y="376238"/>
                  <a:pt x="234291" y="378524"/>
                  <a:pt x="231586" y="380924"/>
                </a:cubicBezTo>
                <a:lnTo>
                  <a:pt x="86844" y="380924"/>
                </a:lnTo>
                <a:cubicBezTo>
                  <a:pt x="90616" y="309448"/>
                  <a:pt x="115076" y="243497"/>
                  <a:pt x="154510" y="188824"/>
                </a:cubicBezTo>
                <a:close/>
                <a:moveTo>
                  <a:pt x="447842" y="45453"/>
                </a:moveTo>
                <a:cubicBezTo>
                  <a:pt x="487275" y="73914"/>
                  <a:pt x="521184" y="110147"/>
                  <a:pt x="548083" y="152324"/>
                </a:cubicBezTo>
                <a:lnTo>
                  <a:pt x="347563" y="152324"/>
                </a:lnTo>
                <a:cubicBezTo>
                  <a:pt x="374461" y="110185"/>
                  <a:pt x="408370" y="73914"/>
                  <a:pt x="447842" y="45453"/>
                </a:cubicBezTo>
                <a:close/>
                <a:moveTo>
                  <a:pt x="570143" y="190424"/>
                </a:moveTo>
                <a:cubicBezTo>
                  <a:pt x="599023" y="247802"/>
                  <a:pt x="615406" y="313144"/>
                  <a:pt x="618187" y="380924"/>
                </a:cubicBezTo>
                <a:lnTo>
                  <a:pt x="290108" y="380924"/>
                </a:lnTo>
                <a:cubicBezTo>
                  <a:pt x="314835" y="360426"/>
                  <a:pt x="341238" y="339585"/>
                  <a:pt x="369623" y="318554"/>
                </a:cubicBezTo>
                <a:cubicBezTo>
                  <a:pt x="441708" y="265138"/>
                  <a:pt x="509107" y="222923"/>
                  <a:pt x="569495" y="190424"/>
                </a:cubicBezTo>
                <a:lnTo>
                  <a:pt x="570143" y="190424"/>
                </a:lnTo>
                <a:close/>
                <a:moveTo>
                  <a:pt x="493181" y="190424"/>
                </a:moveTo>
                <a:cubicBezTo>
                  <a:pt x="443879" y="219837"/>
                  <a:pt x="394197" y="252870"/>
                  <a:pt x="346877" y="287922"/>
                </a:cubicBezTo>
                <a:cubicBezTo>
                  <a:pt x="324360" y="304610"/>
                  <a:pt x="302186" y="322021"/>
                  <a:pt x="280430" y="339738"/>
                </a:cubicBezTo>
                <a:cubicBezTo>
                  <a:pt x="287212" y="286779"/>
                  <a:pt x="302528" y="236106"/>
                  <a:pt x="325503" y="190424"/>
                </a:cubicBezTo>
                <a:lnTo>
                  <a:pt x="493181" y="190424"/>
                </a:lnTo>
                <a:close/>
                <a:moveTo>
                  <a:pt x="505944" y="43205"/>
                </a:moveTo>
                <a:cubicBezTo>
                  <a:pt x="562256" y="52349"/>
                  <a:pt x="614110" y="74371"/>
                  <a:pt x="658573" y="106337"/>
                </a:cubicBezTo>
                <a:cubicBezTo>
                  <a:pt x="634799" y="115938"/>
                  <a:pt x="610110" y="127178"/>
                  <a:pt x="584735" y="139903"/>
                </a:cubicBezTo>
                <a:cubicBezTo>
                  <a:pt x="562713" y="103823"/>
                  <a:pt x="536501" y="71018"/>
                  <a:pt x="505944" y="43205"/>
                </a:cubicBezTo>
                <a:close/>
                <a:moveTo>
                  <a:pt x="389701" y="43205"/>
                </a:moveTo>
                <a:cubicBezTo>
                  <a:pt x="355678" y="74181"/>
                  <a:pt x="327027" y="111290"/>
                  <a:pt x="303710" y="152324"/>
                </a:cubicBezTo>
                <a:lnTo>
                  <a:pt x="184685" y="152324"/>
                </a:lnTo>
                <a:cubicBezTo>
                  <a:pt x="238063" y="95593"/>
                  <a:pt x="309425" y="56274"/>
                  <a:pt x="389701" y="43205"/>
                </a:cubicBezTo>
                <a:close/>
                <a:moveTo>
                  <a:pt x="86844" y="419024"/>
                </a:moveTo>
                <a:lnTo>
                  <a:pt x="189791" y="419024"/>
                </a:lnTo>
                <a:cubicBezTo>
                  <a:pt x="157863" y="449085"/>
                  <a:pt x="128335" y="479374"/>
                  <a:pt x="102656" y="508902"/>
                </a:cubicBezTo>
                <a:cubicBezTo>
                  <a:pt x="93626" y="480327"/>
                  <a:pt x="88445" y="450113"/>
                  <a:pt x="86844" y="419024"/>
                </a:cubicBezTo>
                <a:close/>
                <a:moveTo>
                  <a:pt x="239663" y="424396"/>
                </a:moveTo>
                <a:cubicBezTo>
                  <a:pt x="242750" y="489737"/>
                  <a:pt x="258066" y="552602"/>
                  <a:pt x="283936" y="609524"/>
                </a:cubicBezTo>
                <a:lnTo>
                  <a:pt x="162092" y="609524"/>
                </a:lnTo>
                <a:cubicBezTo>
                  <a:pt x="159349" y="609524"/>
                  <a:pt x="156758" y="610172"/>
                  <a:pt x="154434" y="611162"/>
                </a:cubicBezTo>
                <a:cubicBezTo>
                  <a:pt x="140451" y="591769"/>
                  <a:pt x="128297" y="571005"/>
                  <a:pt x="118353" y="549021"/>
                </a:cubicBezTo>
                <a:cubicBezTo>
                  <a:pt x="149671" y="511112"/>
                  <a:pt x="190057" y="468973"/>
                  <a:pt x="239663" y="424396"/>
                </a:cubicBezTo>
                <a:close/>
                <a:moveTo>
                  <a:pt x="184533" y="647624"/>
                </a:moveTo>
                <a:lnTo>
                  <a:pt x="303443" y="647624"/>
                </a:lnTo>
                <a:cubicBezTo>
                  <a:pt x="326722" y="688658"/>
                  <a:pt x="355335" y="725843"/>
                  <a:pt x="389282" y="756818"/>
                </a:cubicBezTo>
                <a:cubicBezTo>
                  <a:pt x="309120" y="743712"/>
                  <a:pt x="237873" y="704317"/>
                  <a:pt x="184533" y="647624"/>
                </a:cubicBezTo>
                <a:close/>
                <a:moveTo>
                  <a:pt x="506363" y="756818"/>
                </a:moveTo>
                <a:cubicBezTo>
                  <a:pt x="540311" y="725843"/>
                  <a:pt x="568924" y="688658"/>
                  <a:pt x="592203" y="647624"/>
                </a:cubicBezTo>
                <a:lnTo>
                  <a:pt x="711151" y="647624"/>
                </a:lnTo>
                <a:cubicBezTo>
                  <a:pt x="657811" y="704317"/>
                  <a:pt x="586564" y="743712"/>
                  <a:pt x="506363" y="756818"/>
                </a:cubicBezTo>
                <a:close/>
                <a:moveTo>
                  <a:pt x="710999" y="152324"/>
                </a:moveTo>
                <a:lnTo>
                  <a:pt x="646876" y="152324"/>
                </a:lnTo>
                <a:cubicBezTo>
                  <a:pt x="662726" y="145313"/>
                  <a:pt x="677890" y="139103"/>
                  <a:pt x="692177" y="133807"/>
                </a:cubicBezTo>
                <a:cubicBezTo>
                  <a:pt x="698692" y="139789"/>
                  <a:pt x="704979" y="145923"/>
                  <a:pt x="710999" y="1523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ACD3A77-D1B4-429E-9786-BC64553F9F94}"/>
              </a:ext>
            </a:extLst>
          </p:cNvPr>
          <p:cNvSpPr txBox="1"/>
          <p:nvPr/>
        </p:nvSpPr>
        <p:spPr>
          <a:xfrm>
            <a:off x="797516" y="3578671"/>
            <a:ext cx="840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81011AC-E38C-48F4-9C64-53B8F2BEEC65}"/>
              </a:ext>
            </a:extLst>
          </p:cNvPr>
          <p:cNvSpPr txBox="1"/>
          <p:nvPr/>
        </p:nvSpPr>
        <p:spPr>
          <a:xfrm>
            <a:off x="3095138" y="3578671"/>
            <a:ext cx="101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ISP/ADSL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111EA0D6-AEED-4AB1-9C03-05E4F178A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324" y="2400753"/>
            <a:ext cx="2323986" cy="14507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4B6F2E-4006-4BB4-9282-B6D7312C0254}"/>
              </a:ext>
            </a:extLst>
          </p:cNvPr>
          <p:cNvSpPr txBox="1"/>
          <p:nvPr/>
        </p:nvSpPr>
        <p:spPr>
          <a:xfrm>
            <a:off x="7267428" y="3268792"/>
            <a:ext cx="774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PPPoE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FF7F04F-7775-4365-9809-B5F88AA566B5}"/>
              </a:ext>
            </a:extLst>
          </p:cNvPr>
          <p:cNvSpPr/>
          <p:nvPr/>
        </p:nvSpPr>
        <p:spPr>
          <a:xfrm>
            <a:off x="410903" y="1676801"/>
            <a:ext cx="11233347" cy="544362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400000" scaled="0"/>
          </a:gradFill>
          <a:ln w="25400"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Whether the public server is a NAS or any workstation, do not run it directly on the Internet.</a:t>
            </a:r>
            <a:endParaRPr lang="zh-TW" alt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7599B0FC-0D47-4D7A-81A6-AD377381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5" y="180474"/>
            <a:ext cx="11056526" cy="1363099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Attention</a:t>
            </a:r>
            <a: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: when using NAS</a:t>
            </a:r>
            <a:r>
              <a:rPr lang="zh-TW" altLang="en-US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for</a:t>
            </a:r>
            <a:b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4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external services</a:t>
            </a:r>
            <a:endParaRPr lang="zh-TW" altLang="en-US" sz="4000" dirty="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箭號: 左-右雙向 274">
            <a:extLst>
              <a:ext uri="{FF2B5EF4-FFF2-40B4-BE49-F238E27FC236}">
                <a16:creationId xmlns:a16="http://schemas.microsoft.com/office/drawing/2014/main" id="{CC7ED26D-E16A-41AC-9495-7F0FF1FD5373}"/>
              </a:ext>
            </a:extLst>
          </p:cNvPr>
          <p:cNvSpPr/>
          <p:nvPr/>
        </p:nvSpPr>
        <p:spPr>
          <a:xfrm>
            <a:off x="4162566" y="2909611"/>
            <a:ext cx="5033091" cy="433057"/>
          </a:xfrm>
          <a:prstGeom prst="leftRightArrow">
            <a:avLst>
              <a:gd name="adj1" fmla="val 46522"/>
              <a:gd name="adj2" fmla="val 56957"/>
            </a:avLst>
          </a:prstGeom>
          <a:gradFill>
            <a:gsLst>
              <a:gs pos="60000">
                <a:srgbClr val="C00000">
                  <a:alpha val="0"/>
                </a:srgbClr>
              </a:gs>
              <a:gs pos="40000">
                <a:srgbClr val="C00000">
                  <a:alpha val="0"/>
                </a:srgbClr>
              </a:gs>
              <a:gs pos="606">
                <a:srgbClr val="C00000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sp>
        <p:nvSpPr>
          <p:cNvPr id="37" name="箭號: 左-右雙向 274">
            <a:extLst>
              <a:ext uri="{FF2B5EF4-FFF2-40B4-BE49-F238E27FC236}">
                <a16:creationId xmlns:a16="http://schemas.microsoft.com/office/drawing/2014/main" id="{EE424D46-9740-4A7A-AD53-7B52E76CE270}"/>
              </a:ext>
            </a:extLst>
          </p:cNvPr>
          <p:cNvSpPr/>
          <p:nvPr/>
        </p:nvSpPr>
        <p:spPr>
          <a:xfrm>
            <a:off x="1854920" y="2903668"/>
            <a:ext cx="1096258" cy="444942"/>
          </a:xfrm>
          <a:prstGeom prst="leftRightArrow">
            <a:avLst>
              <a:gd name="adj1" fmla="val 46522"/>
              <a:gd name="adj2" fmla="val 56957"/>
            </a:avLst>
          </a:prstGeom>
          <a:gradFill>
            <a:gsLst>
              <a:gs pos="50000">
                <a:schemeClr val="bg1">
                  <a:lumMod val="50000"/>
                  <a:lumOff val="50000"/>
                </a:schemeClr>
              </a:gs>
              <a:gs pos="606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E4F868B-BB43-4EAB-8048-1B9A4D5279CF}"/>
              </a:ext>
            </a:extLst>
          </p:cNvPr>
          <p:cNvGrpSpPr/>
          <p:nvPr/>
        </p:nvGrpSpPr>
        <p:grpSpPr>
          <a:xfrm>
            <a:off x="6072062" y="2519090"/>
            <a:ext cx="1214098" cy="1214098"/>
            <a:chOff x="5797231" y="2142348"/>
            <a:chExt cx="1214098" cy="1214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853BDA95-75DC-4962-BC86-54E41012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67195" y="2305493"/>
              <a:ext cx="474170" cy="887808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72EE0B5-800D-42D3-8A74-20F5C4C2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7231" y="2142348"/>
              <a:ext cx="1214098" cy="1214098"/>
            </a:xfrm>
            <a:prstGeom prst="rect">
              <a:avLst/>
            </a:prstGeom>
          </p:spPr>
        </p:pic>
      </p:grpSp>
      <p:sp>
        <p:nvSpPr>
          <p:cNvPr id="38" name="圖形 44">
            <a:extLst>
              <a:ext uri="{FF2B5EF4-FFF2-40B4-BE49-F238E27FC236}">
                <a16:creationId xmlns:a16="http://schemas.microsoft.com/office/drawing/2014/main" id="{C57F735D-10C0-4899-90F9-D77B6D4973EC}"/>
              </a:ext>
            </a:extLst>
          </p:cNvPr>
          <p:cNvSpPr/>
          <p:nvPr/>
        </p:nvSpPr>
        <p:spPr>
          <a:xfrm>
            <a:off x="796357" y="5272398"/>
            <a:ext cx="886038" cy="800100"/>
          </a:xfrm>
          <a:custGeom>
            <a:avLst/>
            <a:gdLst>
              <a:gd name="connsiteX0" fmla="*/ 873686 w 886038"/>
              <a:gd name="connsiteY0" fmla="*/ 98260 h 800100"/>
              <a:gd name="connsiteX1" fmla="*/ 700940 w 886038"/>
              <a:gd name="connsiteY1" fmla="*/ 90526 h 800100"/>
              <a:gd name="connsiteX2" fmla="*/ 447842 w 886038"/>
              <a:gd name="connsiteY2" fmla="*/ 0 h 800100"/>
              <a:gd name="connsiteX3" fmla="*/ 47792 w 886038"/>
              <a:gd name="connsiteY3" fmla="*/ 400050 h 800100"/>
              <a:gd name="connsiteX4" fmla="*/ 74614 w 886038"/>
              <a:gd name="connsiteY4" fmla="*/ 542963 h 800100"/>
              <a:gd name="connsiteX5" fmla="*/ 12054 w 886038"/>
              <a:gd name="connsiteY5" fmla="*/ 736663 h 800100"/>
              <a:gd name="connsiteX6" fmla="*/ 82539 w 886038"/>
              <a:gd name="connsiteY6" fmla="*/ 764858 h 800100"/>
              <a:gd name="connsiteX7" fmla="*/ 103951 w 886038"/>
              <a:gd name="connsiteY7" fmla="*/ 763676 h 800100"/>
              <a:gd name="connsiteX8" fmla="*/ 120868 w 886038"/>
              <a:gd name="connsiteY8" fmla="*/ 742721 h 800100"/>
              <a:gd name="connsiteX9" fmla="*/ 99913 w 886038"/>
              <a:gd name="connsiteY9" fmla="*/ 725805 h 800100"/>
              <a:gd name="connsiteX10" fmla="*/ 42648 w 886038"/>
              <a:gd name="connsiteY10" fmla="*/ 713918 h 800100"/>
              <a:gd name="connsiteX11" fmla="*/ 92255 w 886038"/>
              <a:gd name="connsiteY11" fmla="*/ 582511 h 800100"/>
              <a:gd name="connsiteX12" fmla="*/ 447842 w 886038"/>
              <a:gd name="connsiteY12" fmla="*/ 800100 h 800100"/>
              <a:gd name="connsiteX13" fmla="*/ 847892 w 886038"/>
              <a:gd name="connsiteY13" fmla="*/ 400050 h 800100"/>
              <a:gd name="connsiteX14" fmla="*/ 733325 w 886038"/>
              <a:gd name="connsiteY14" fmla="*/ 120320 h 800100"/>
              <a:gd name="connsiteX15" fmla="*/ 843053 w 886038"/>
              <a:gd name="connsiteY15" fmla="*/ 120929 h 800100"/>
              <a:gd name="connsiteX16" fmla="*/ 840729 w 886038"/>
              <a:gd name="connsiteY16" fmla="*/ 171641 h 800100"/>
              <a:gd name="connsiteX17" fmla="*/ 851854 w 886038"/>
              <a:gd name="connsiteY17" fmla="*/ 196177 h 800100"/>
              <a:gd name="connsiteX18" fmla="*/ 876391 w 886038"/>
              <a:gd name="connsiteY18" fmla="*/ 185014 h 800100"/>
              <a:gd name="connsiteX19" fmla="*/ 873686 w 886038"/>
              <a:gd name="connsiteY19" fmla="*/ 98260 h 800100"/>
              <a:gd name="connsiteX20" fmla="*/ 741136 w 886038"/>
              <a:gd name="connsiteY20" fmla="*/ 188824 h 800100"/>
              <a:gd name="connsiteX21" fmla="*/ 808801 w 886038"/>
              <a:gd name="connsiteY21" fmla="*/ 380924 h 800100"/>
              <a:gd name="connsiteX22" fmla="*/ 656249 w 886038"/>
              <a:gd name="connsiteY22" fmla="*/ 380924 h 800100"/>
              <a:gd name="connsiteX23" fmla="*/ 611443 w 886038"/>
              <a:gd name="connsiteY23" fmla="*/ 190424 h 800100"/>
              <a:gd name="connsiteX24" fmla="*/ 733554 w 886038"/>
              <a:gd name="connsiteY24" fmla="*/ 190424 h 800100"/>
              <a:gd name="connsiteX25" fmla="*/ 741136 w 886038"/>
              <a:gd name="connsiteY25" fmla="*/ 188824 h 800100"/>
              <a:gd name="connsiteX26" fmla="*/ 741212 w 886038"/>
              <a:gd name="connsiteY26" fmla="*/ 611162 h 800100"/>
              <a:gd name="connsiteX27" fmla="*/ 733592 w 886038"/>
              <a:gd name="connsiteY27" fmla="*/ 609524 h 800100"/>
              <a:gd name="connsiteX28" fmla="*/ 611710 w 886038"/>
              <a:gd name="connsiteY28" fmla="*/ 609524 h 800100"/>
              <a:gd name="connsiteX29" fmla="*/ 656287 w 886038"/>
              <a:gd name="connsiteY29" fmla="*/ 419024 h 800100"/>
              <a:gd name="connsiteX30" fmla="*/ 808839 w 886038"/>
              <a:gd name="connsiteY30" fmla="*/ 419024 h 800100"/>
              <a:gd name="connsiteX31" fmla="*/ 741212 w 886038"/>
              <a:gd name="connsiteY31" fmla="*/ 611162 h 800100"/>
              <a:gd name="connsiteX32" fmla="*/ 447842 w 886038"/>
              <a:gd name="connsiteY32" fmla="*/ 754990 h 800100"/>
              <a:gd name="connsiteX33" fmla="*/ 347296 w 886038"/>
              <a:gd name="connsiteY33" fmla="*/ 647624 h 800100"/>
              <a:gd name="connsiteX34" fmla="*/ 548312 w 886038"/>
              <a:gd name="connsiteY34" fmla="*/ 647624 h 800100"/>
              <a:gd name="connsiteX35" fmla="*/ 447842 w 886038"/>
              <a:gd name="connsiteY35" fmla="*/ 754990 h 800100"/>
              <a:gd name="connsiteX36" fmla="*/ 325236 w 886038"/>
              <a:gd name="connsiteY36" fmla="*/ 609524 h 800100"/>
              <a:gd name="connsiteX37" fmla="*/ 277421 w 886038"/>
              <a:gd name="connsiteY37" fmla="*/ 419024 h 800100"/>
              <a:gd name="connsiteX38" fmla="*/ 618187 w 886038"/>
              <a:gd name="connsiteY38" fmla="*/ 419024 h 800100"/>
              <a:gd name="connsiteX39" fmla="*/ 570371 w 886038"/>
              <a:gd name="connsiteY39" fmla="*/ 609524 h 800100"/>
              <a:gd name="connsiteX40" fmla="*/ 325236 w 886038"/>
              <a:gd name="connsiteY40" fmla="*/ 609524 h 800100"/>
              <a:gd name="connsiteX41" fmla="*/ 154510 w 886038"/>
              <a:gd name="connsiteY41" fmla="*/ 188824 h 800100"/>
              <a:gd name="connsiteX42" fmla="*/ 162092 w 886038"/>
              <a:gd name="connsiteY42" fmla="*/ 190424 h 800100"/>
              <a:gd name="connsiteX43" fmla="*/ 284164 w 886038"/>
              <a:gd name="connsiteY43" fmla="*/ 190424 h 800100"/>
              <a:gd name="connsiteX44" fmla="*/ 239778 w 886038"/>
              <a:gd name="connsiteY44" fmla="*/ 373875 h 800100"/>
              <a:gd name="connsiteX45" fmla="*/ 231586 w 886038"/>
              <a:gd name="connsiteY45" fmla="*/ 380924 h 800100"/>
              <a:gd name="connsiteX46" fmla="*/ 86844 w 886038"/>
              <a:gd name="connsiteY46" fmla="*/ 380924 h 800100"/>
              <a:gd name="connsiteX47" fmla="*/ 154510 w 886038"/>
              <a:gd name="connsiteY47" fmla="*/ 188824 h 800100"/>
              <a:gd name="connsiteX48" fmla="*/ 447842 w 886038"/>
              <a:gd name="connsiteY48" fmla="*/ 45453 h 800100"/>
              <a:gd name="connsiteX49" fmla="*/ 548083 w 886038"/>
              <a:gd name="connsiteY49" fmla="*/ 152324 h 800100"/>
              <a:gd name="connsiteX50" fmla="*/ 347563 w 886038"/>
              <a:gd name="connsiteY50" fmla="*/ 152324 h 800100"/>
              <a:gd name="connsiteX51" fmla="*/ 447842 w 886038"/>
              <a:gd name="connsiteY51" fmla="*/ 45453 h 800100"/>
              <a:gd name="connsiteX52" fmla="*/ 570143 w 886038"/>
              <a:gd name="connsiteY52" fmla="*/ 190424 h 800100"/>
              <a:gd name="connsiteX53" fmla="*/ 618187 w 886038"/>
              <a:gd name="connsiteY53" fmla="*/ 380924 h 800100"/>
              <a:gd name="connsiteX54" fmla="*/ 290108 w 886038"/>
              <a:gd name="connsiteY54" fmla="*/ 380924 h 800100"/>
              <a:gd name="connsiteX55" fmla="*/ 369623 w 886038"/>
              <a:gd name="connsiteY55" fmla="*/ 318554 h 800100"/>
              <a:gd name="connsiteX56" fmla="*/ 569495 w 886038"/>
              <a:gd name="connsiteY56" fmla="*/ 190424 h 800100"/>
              <a:gd name="connsiteX57" fmla="*/ 570143 w 886038"/>
              <a:gd name="connsiteY57" fmla="*/ 190424 h 800100"/>
              <a:gd name="connsiteX58" fmla="*/ 493181 w 886038"/>
              <a:gd name="connsiteY58" fmla="*/ 190424 h 800100"/>
              <a:gd name="connsiteX59" fmla="*/ 346877 w 886038"/>
              <a:gd name="connsiteY59" fmla="*/ 287922 h 800100"/>
              <a:gd name="connsiteX60" fmla="*/ 280430 w 886038"/>
              <a:gd name="connsiteY60" fmla="*/ 339738 h 800100"/>
              <a:gd name="connsiteX61" fmla="*/ 325503 w 886038"/>
              <a:gd name="connsiteY61" fmla="*/ 190424 h 800100"/>
              <a:gd name="connsiteX62" fmla="*/ 493181 w 886038"/>
              <a:gd name="connsiteY62" fmla="*/ 190424 h 800100"/>
              <a:gd name="connsiteX63" fmla="*/ 505944 w 886038"/>
              <a:gd name="connsiteY63" fmla="*/ 43205 h 800100"/>
              <a:gd name="connsiteX64" fmla="*/ 658573 w 886038"/>
              <a:gd name="connsiteY64" fmla="*/ 106337 h 800100"/>
              <a:gd name="connsiteX65" fmla="*/ 584735 w 886038"/>
              <a:gd name="connsiteY65" fmla="*/ 139903 h 800100"/>
              <a:gd name="connsiteX66" fmla="*/ 505944 w 886038"/>
              <a:gd name="connsiteY66" fmla="*/ 43205 h 800100"/>
              <a:gd name="connsiteX67" fmla="*/ 389701 w 886038"/>
              <a:gd name="connsiteY67" fmla="*/ 43205 h 800100"/>
              <a:gd name="connsiteX68" fmla="*/ 303710 w 886038"/>
              <a:gd name="connsiteY68" fmla="*/ 152324 h 800100"/>
              <a:gd name="connsiteX69" fmla="*/ 184685 w 886038"/>
              <a:gd name="connsiteY69" fmla="*/ 152324 h 800100"/>
              <a:gd name="connsiteX70" fmla="*/ 389701 w 886038"/>
              <a:gd name="connsiteY70" fmla="*/ 43205 h 800100"/>
              <a:gd name="connsiteX71" fmla="*/ 86844 w 886038"/>
              <a:gd name="connsiteY71" fmla="*/ 419024 h 800100"/>
              <a:gd name="connsiteX72" fmla="*/ 189791 w 886038"/>
              <a:gd name="connsiteY72" fmla="*/ 419024 h 800100"/>
              <a:gd name="connsiteX73" fmla="*/ 102656 w 886038"/>
              <a:gd name="connsiteY73" fmla="*/ 508902 h 800100"/>
              <a:gd name="connsiteX74" fmla="*/ 86844 w 886038"/>
              <a:gd name="connsiteY74" fmla="*/ 419024 h 800100"/>
              <a:gd name="connsiteX75" fmla="*/ 239663 w 886038"/>
              <a:gd name="connsiteY75" fmla="*/ 424396 h 800100"/>
              <a:gd name="connsiteX76" fmla="*/ 283936 w 886038"/>
              <a:gd name="connsiteY76" fmla="*/ 609524 h 800100"/>
              <a:gd name="connsiteX77" fmla="*/ 162092 w 886038"/>
              <a:gd name="connsiteY77" fmla="*/ 609524 h 800100"/>
              <a:gd name="connsiteX78" fmla="*/ 154434 w 886038"/>
              <a:gd name="connsiteY78" fmla="*/ 611162 h 800100"/>
              <a:gd name="connsiteX79" fmla="*/ 118353 w 886038"/>
              <a:gd name="connsiteY79" fmla="*/ 549021 h 800100"/>
              <a:gd name="connsiteX80" fmla="*/ 239663 w 886038"/>
              <a:gd name="connsiteY80" fmla="*/ 424396 h 800100"/>
              <a:gd name="connsiteX81" fmla="*/ 184533 w 886038"/>
              <a:gd name="connsiteY81" fmla="*/ 647624 h 800100"/>
              <a:gd name="connsiteX82" fmla="*/ 303443 w 886038"/>
              <a:gd name="connsiteY82" fmla="*/ 647624 h 800100"/>
              <a:gd name="connsiteX83" fmla="*/ 389282 w 886038"/>
              <a:gd name="connsiteY83" fmla="*/ 756818 h 800100"/>
              <a:gd name="connsiteX84" fmla="*/ 184533 w 886038"/>
              <a:gd name="connsiteY84" fmla="*/ 647624 h 800100"/>
              <a:gd name="connsiteX85" fmla="*/ 506363 w 886038"/>
              <a:gd name="connsiteY85" fmla="*/ 756818 h 800100"/>
              <a:gd name="connsiteX86" fmla="*/ 592203 w 886038"/>
              <a:gd name="connsiteY86" fmla="*/ 647624 h 800100"/>
              <a:gd name="connsiteX87" fmla="*/ 711151 w 886038"/>
              <a:gd name="connsiteY87" fmla="*/ 647624 h 800100"/>
              <a:gd name="connsiteX88" fmla="*/ 506363 w 886038"/>
              <a:gd name="connsiteY88" fmla="*/ 756818 h 800100"/>
              <a:gd name="connsiteX89" fmla="*/ 710999 w 886038"/>
              <a:gd name="connsiteY89" fmla="*/ 152324 h 800100"/>
              <a:gd name="connsiteX90" fmla="*/ 646876 w 886038"/>
              <a:gd name="connsiteY90" fmla="*/ 152324 h 800100"/>
              <a:gd name="connsiteX91" fmla="*/ 692177 w 886038"/>
              <a:gd name="connsiteY91" fmla="*/ 133807 h 800100"/>
              <a:gd name="connsiteX92" fmla="*/ 710999 w 886038"/>
              <a:gd name="connsiteY92" fmla="*/ 152324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86038" h="800100">
                <a:moveTo>
                  <a:pt x="873686" y="98260"/>
                </a:moveTo>
                <a:cubicBezTo>
                  <a:pt x="846406" y="61455"/>
                  <a:pt x="782131" y="63551"/>
                  <a:pt x="700940" y="90526"/>
                </a:cubicBezTo>
                <a:cubicBezTo>
                  <a:pt x="631941" y="34023"/>
                  <a:pt x="543816" y="0"/>
                  <a:pt x="447842" y="0"/>
                </a:cubicBezTo>
                <a:cubicBezTo>
                  <a:pt x="227243" y="0"/>
                  <a:pt x="47792" y="179451"/>
                  <a:pt x="47792" y="400050"/>
                </a:cubicBezTo>
                <a:cubicBezTo>
                  <a:pt x="47792" y="450418"/>
                  <a:pt x="57545" y="498500"/>
                  <a:pt x="74614" y="542963"/>
                </a:cubicBezTo>
                <a:cubicBezTo>
                  <a:pt x="11559" y="623545"/>
                  <a:pt x="-18540" y="695287"/>
                  <a:pt x="12054" y="736663"/>
                </a:cubicBezTo>
                <a:cubicBezTo>
                  <a:pt x="25999" y="755409"/>
                  <a:pt x="49659" y="764858"/>
                  <a:pt x="82539" y="764858"/>
                </a:cubicBezTo>
                <a:cubicBezTo>
                  <a:pt x="89283" y="764858"/>
                  <a:pt x="96407" y="764477"/>
                  <a:pt x="103951" y="763676"/>
                </a:cubicBezTo>
                <a:cubicBezTo>
                  <a:pt x="114391" y="762572"/>
                  <a:pt x="122011" y="753199"/>
                  <a:pt x="120868" y="742721"/>
                </a:cubicBezTo>
                <a:cubicBezTo>
                  <a:pt x="119725" y="732244"/>
                  <a:pt x="110619" y="724700"/>
                  <a:pt x="99913" y="725805"/>
                </a:cubicBezTo>
                <a:cubicBezTo>
                  <a:pt x="70957" y="728739"/>
                  <a:pt x="50611" y="724662"/>
                  <a:pt x="42648" y="713918"/>
                </a:cubicBezTo>
                <a:cubicBezTo>
                  <a:pt x="28323" y="694563"/>
                  <a:pt x="45163" y="646633"/>
                  <a:pt x="92255" y="582511"/>
                </a:cubicBezTo>
                <a:cubicBezTo>
                  <a:pt x="158701" y="711518"/>
                  <a:pt x="293003" y="800100"/>
                  <a:pt x="447842" y="800100"/>
                </a:cubicBezTo>
                <a:cubicBezTo>
                  <a:pt x="668441" y="800100"/>
                  <a:pt x="847892" y="620649"/>
                  <a:pt x="847892" y="400050"/>
                </a:cubicBezTo>
                <a:cubicBezTo>
                  <a:pt x="847892" y="291236"/>
                  <a:pt x="804077" y="192519"/>
                  <a:pt x="733325" y="120320"/>
                </a:cubicBezTo>
                <a:cubicBezTo>
                  <a:pt x="791504" y="103632"/>
                  <a:pt x="830747" y="104318"/>
                  <a:pt x="843053" y="120929"/>
                </a:cubicBezTo>
                <a:cubicBezTo>
                  <a:pt x="852197" y="133312"/>
                  <a:pt x="846863" y="155334"/>
                  <a:pt x="840729" y="171641"/>
                </a:cubicBezTo>
                <a:cubicBezTo>
                  <a:pt x="836995" y="181470"/>
                  <a:pt x="842024" y="192443"/>
                  <a:pt x="851854" y="196177"/>
                </a:cubicBezTo>
                <a:cubicBezTo>
                  <a:pt x="861798" y="199796"/>
                  <a:pt x="872695" y="194920"/>
                  <a:pt x="876391" y="185014"/>
                </a:cubicBezTo>
                <a:cubicBezTo>
                  <a:pt x="890107" y="148438"/>
                  <a:pt x="889192" y="119291"/>
                  <a:pt x="873686" y="98260"/>
                </a:cubicBezTo>
                <a:close/>
                <a:moveTo>
                  <a:pt x="741136" y="188824"/>
                </a:moveTo>
                <a:cubicBezTo>
                  <a:pt x="780607" y="243497"/>
                  <a:pt x="805067" y="309448"/>
                  <a:pt x="808801" y="380924"/>
                </a:cubicBezTo>
                <a:lnTo>
                  <a:pt x="656249" y="380924"/>
                </a:lnTo>
                <a:cubicBezTo>
                  <a:pt x="653696" y="313639"/>
                  <a:pt x="638113" y="248869"/>
                  <a:pt x="611443" y="190424"/>
                </a:cubicBezTo>
                <a:lnTo>
                  <a:pt x="733554" y="190424"/>
                </a:lnTo>
                <a:cubicBezTo>
                  <a:pt x="736259" y="190424"/>
                  <a:pt x="738850" y="189814"/>
                  <a:pt x="741136" y="188824"/>
                </a:cubicBezTo>
                <a:close/>
                <a:moveTo>
                  <a:pt x="741212" y="611162"/>
                </a:moveTo>
                <a:cubicBezTo>
                  <a:pt x="738850" y="610172"/>
                  <a:pt x="736297" y="609524"/>
                  <a:pt x="733592" y="609524"/>
                </a:cubicBezTo>
                <a:lnTo>
                  <a:pt x="611710" y="609524"/>
                </a:lnTo>
                <a:cubicBezTo>
                  <a:pt x="638266" y="551040"/>
                  <a:pt x="653811" y="486308"/>
                  <a:pt x="656287" y="419024"/>
                </a:cubicBezTo>
                <a:lnTo>
                  <a:pt x="808839" y="419024"/>
                </a:lnTo>
                <a:cubicBezTo>
                  <a:pt x="805106" y="490538"/>
                  <a:pt x="780684" y="556489"/>
                  <a:pt x="741212" y="611162"/>
                </a:cubicBezTo>
                <a:close/>
                <a:moveTo>
                  <a:pt x="447842" y="754990"/>
                </a:moveTo>
                <a:cubicBezTo>
                  <a:pt x="408218" y="726415"/>
                  <a:pt x="374233" y="689991"/>
                  <a:pt x="347296" y="647624"/>
                </a:cubicBezTo>
                <a:lnTo>
                  <a:pt x="548312" y="647624"/>
                </a:lnTo>
                <a:cubicBezTo>
                  <a:pt x="521413" y="689991"/>
                  <a:pt x="487428" y="726415"/>
                  <a:pt x="447842" y="754990"/>
                </a:cubicBezTo>
                <a:close/>
                <a:moveTo>
                  <a:pt x="325236" y="609524"/>
                </a:moveTo>
                <a:cubicBezTo>
                  <a:pt x="296432" y="552107"/>
                  <a:pt x="280126" y="486766"/>
                  <a:pt x="277421" y="419024"/>
                </a:cubicBezTo>
                <a:lnTo>
                  <a:pt x="618187" y="419024"/>
                </a:lnTo>
                <a:cubicBezTo>
                  <a:pt x="615482" y="486766"/>
                  <a:pt x="599175" y="552107"/>
                  <a:pt x="570371" y="609524"/>
                </a:cubicBezTo>
                <a:lnTo>
                  <a:pt x="325236" y="609524"/>
                </a:lnTo>
                <a:close/>
                <a:moveTo>
                  <a:pt x="154510" y="188824"/>
                </a:moveTo>
                <a:cubicBezTo>
                  <a:pt x="156834" y="189814"/>
                  <a:pt x="159387" y="190424"/>
                  <a:pt x="162092" y="190424"/>
                </a:cubicBezTo>
                <a:lnTo>
                  <a:pt x="284164" y="190424"/>
                </a:lnTo>
                <a:cubicBezTo>
                  <a:pt x="258409" y="246812"/>
                  <a:pt x="243131" y="309143"/>
                  <a:pt x="239778" y="373875"/>
                </a:cubicBezTo>
                <a:cubicBezTo>
                  <a:pt x="237073" y="376238"/>
                  <a:pt x="234291" y="378524"/>
                  <a:pt x="231586" y="380924"/>
                </a:cubicBezTo>
                <a:lnTo>
                  <a:pt x="86844" y="380924"/>
                </a:lnTo>
                <a:cubicBezTo>
                  <a:pt x="90616" y="309448"/>
                  <a:pt x="115076" y="243497"/>
                  <a:pt x="154510" y="188824"/>
                </a:cubicBezTo>
                <a:close/>
                <a:moveTo>
                  <a:pt x="447842" y="45453"/>
                </a:moveTo>
                <a:cubicBezTo>
                  <a:pt x="487275" y="73914"/>
                  <a:pt x="521184" y="110147"/>
                  <a:pt x="548083" y="152324"/>
                </a:cubicBezTo>
                <a:lnTo>
                  <a:pt x="347563" y="152324"/>
                </a:lnTo>
                <a:cubicBezTo>
                  <a:pt x="374461" y="110185"/>
                  <a:pt x="408370" y="73914"/>
                  <a:pt x="447842" y="45453"/>
                </a:cubicBezTo>
                <a:close/>
                <a:moveTo>
                  <a:pt x="570143" y="190424"/>
                </a:moveTo>
                <a:cubicBezTo>
                  <a:pt x="599023" y="247802"/>
                  <a:pt x="615406" y="313144"/>
                  <a:pt x="618187" y="380924"/>
                </a:cubicBezTo>
                <a:lnTo>
                  <a:pt x="290108" y="380924"/>
                </a:lnTo>
                <a:cubicBezTo>
                  <a:pt x="314835" y="360426"/>
                  <a:pt x="341238" y="339585"/>
                  <a:pt x="369623" y="318554"/>
                </a:cubicBezTo>
                <a:cubicBezTo>
                  <a:pt x="441708" y="265138"/>
                  <a:pt x="509107" y="222923"/>
                  <a:pt x="569495" y="190424"/>
                </a:cubicBezTo>
                <a:lnTo>
                  <a:pt x="570143" y="190424"/>
                </a:lnTo>
                <a:close/>
                <a:moveTo>
                  <a:pt x="493181" y="190424"/>
                </a:moveTo>
                <a:cubicBezTo>
                  <a:pt x="443879" y="219837"/>
                  <a:pt x="394197" y="252870"/>
                  <a:pt x="346877" y="287922"/>
                </a:cubicBezTo>
                <a:cubicBezTo>
                  <a:pt x="324360" y="304610"/>
                  <a:pt x="302186" y="322021"/>
                  <a:pt x="280430" y="339738"/>
                </a:cubicBezTo>
                <a:cubicBezTo>
                  <a:pt x="287212" y="286779"/>
                  <a:pt x="302528" y="236106"/>
                  <a:pt x="325503" y="190424"/>
                </a:cubicBezTo>
                <a:lnTo>
                  <a:pt x="493181" y="190424"/>
                </a:lnTo>
                <a:close/>
                <a:moveTo>
                  <a:pt x="505944" y="43205"/>
                </a:moveTo>
                <a:cubicBezTo>
                  <a:pt x="562256" y="52349"/>
                  <a:pt x="614110" y="74371"/>
                  <a:pt x="658573" y="106337"/>
                </a:cubicBezTo>
                <a:cubicBezTo>
                  <a:pt x="634799" y="115938"/>
                  <a:pt x="610110" y="127178"/>
                  <a:pt x="584735" y="139903"/>
                </a:cubicBezTo>
                <a:cubicBezTo>
                  <a:pt x="562713" y="103823"/>
                  <a:pt x="536501" y="71018"/>
                  <a:pt x="505944" y="43205"/>
                </a:cubicBezTo>
                <a:close/>
                <a:moveTo>
                  <a:pt x="389701" y="43205"/>
                </a:moveTo>
                <a:cubicBezTo>
                  <a:pt x="355678" y="74181"/>
                  <a:pt x="327027" y="111290"/>
                  <a:pt x="303710" y="152324"/>
                </a:cubicBezTo>
                <a:lnTo>
                  <a:pt x="184685" y="152324"/>
                </a:lnTo>
                <a:cubicBezTo>
                  <a:pt x="238063" y="95593"/>
                  <a:pt x="309425" y="56274"/>
                  <a:pt x="389701" y="43205"/>
                </a:cubicBezTo>
                <a:close/>
                <a:moveTo>
                  <a:pt x="86844" y="419024"/>
                </a:moveTo>
                <a:lnTo>
                  <a:pt x="189791" y="419024"/>
                </a:lnTo>
                <a:cubicBezTo>
                  <a:pt x="157863" y="449085"/>
                  <a:pt x="128335" y="479374"/>
                  <a:pt x="102656" y="508902"/>
                </a:cubicBezTo>
                <a:cubicBezTo>
                  <a:pt x="93626" y="480327"/>
                  <a:pt x="88445" y="450113"/>
                  <a:pt x="86844" y="419024"/>
                </a:cubicBezTo>
                <a:close/>
                <a:moveTo>
                  <a:pt x="239663" y="424396"/>
                </a:moveTo>
                <a:cubicBezTo>
                  <a:pt x="242750" y="489737"/>
                  <a:pt x="258066" y="552602"/>
                  <a:pt x="283936" y="609524"/>
                </a:cubicBezTo>
                <a:lnTo>
                  <a:pt x="162092" y="609524"/>
                </a:lnTo>
                <a:cubicBezTo>
                  <a:pt x="159349" y="609524"/>
                  <a:pt x="156758" y="610172"/>
                  <a:pt x="154434" y="611162"/>
                </a:cubicBezTo>
                <a:cubicBezTo>
                  <a:pt x="140451" y="591769"/>
                  <a:pt x="128297" y="571005"/>
                  <a:pt x="118353" y="549021"/>
                </a:cubicBezTo>
                <a:cubicBezTo>
                  <a:pt x="149671" y="511112"/>
                  <a:pt x="190057" y="468973"/>
                  <a:pt x="239663" y="424396"/>
                </a:cubicBezTo>
                <a:close/>
                <a:moveTo>
                  <a:pt x="184533" y="647624"/>
                </a:moveTo>
                <a:lnTo>
                  <a:pt x="303443" y="647624"/>
                </a:lnTo>
                <a:cubicBezTo>
                  <a:pt x="326722" y="688658"/>
                  <a:pt x="355335" y="725843"/>
                  <a:pt x="389282" y="756818"/>
                </a:cubicBezTo>
                <a:cubicBezTo>
                  <a:pt x="309120" y="743712"/>
                  <a:pt x="237873" y="704317"/>
                  <a:pt x="184533" y="647624"/>
                </a:cubicBezTo>
                <a:close/>
                <a:moveTo>
                  <a:pt x="506363" y="756818"/>
                </a:moveTo>
                <a:cubicBezTo>
                  <a:pt x="540311" y="725843"/>
                  <a:pt x="568924" y="688658"/>
                  <a:pt x="592203" y="647624"/>
                </a:cubicBezTo>
                <a:lnTo>
                  <a:pt x="711151" y="647624"/>
                </a:lnTo>
                <a:cubicBezTo>
                  <a:pt x="657811" y="704317"/>
                  <a:pt x="586564" y="743712"/>
                  <a:pt x="506363" y="756818"/>
                </a:cubicBezTo>
                <a:close/>
                <a:moveTo>
                  <a:pt x="710999" y="152324"/>
                </a:moveTo>
                <a:lnTo>
                  <a:pt x="646876" y="152324"/>
                </a:lnTo>
                <a:cubicBezTo>
                  <a:pt x="662726" y="145313"/>
                  <a:pt x="677890" y="139103"/>
                  <a:pt x="692177" y="133807"/>
                </a:cubicBezTo>
                <a:cubicBezTo>
                  <a:pt x="698692" y="139789"/>
                  <a:pt x="704979" y="145923"/>
                  <a:pt x="710999" y="1523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5889668-E987-4D6C-8C84-C0F3831B25A3}"/>
              </a:ext>
            </a:extLst>
          </p:cNvPr>
          <p:cNvSpPr txBox="1"/>
          <p:nvPr/>
        </p:nvSpPr>
        <p:spPr>
          <a:xfrm>
            <a:off x="797516" y="6141722"/>
            <a:ext cx="840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80CC9DC-392A-4CC6-928E-DBF7BA1FB8E3}"/>
              </a:ext>
            </a:extLst>
          </p:cNvPr>
          <p:cNvSpPr txBox="1"/>
          <p:nvPr/>
        </p:nvSpPr>
        <p:spPr>
          <a:xfrm>
            <a:off x="3095138" y="6141722"/>
            <a:ext cx="101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ISP/ADSL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圖片 45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BD340184-4DFA-4A0B-B395-0A88915AD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324" y="4922860"/>
            <a:ext cx="2323986" cy="14507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DCF3CDB-5F3F-4803-8D69-2941DFF0D187}"/>
              </a:ext>
            </a:extLst>
          </p:cNvPr>
          <p:cNvSpPr/>
          <p:nvPr/>
        </p:nvSpPr>
        <p:spPr>
          <a:xfrm>
            <a:off x="410903" y="4211084"/>
            <a:ext cx="11233347" cy="544362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Make good use of the router’s NAT + Port Forwarding. (It’s better with the firewall feature)</a:t>
            </a:r>
            <a:endParaRPr lang="zh-TW" alt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4BEB144A-E23A-4026-B97C-2DB6BF3E5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8257" y="5248196"/>
            <a:ext cx="808100" cy="848505"/>
          </a:xfrm>
          <a:prstGeom prst="rect">
            <a:avLst/>
          </a:prstGeom>
        </p:spPr>
      </p:pic>
      <p:sp>
        <p:nvSpPr>
          <p:cNvPr id="52" name="箭號: 左-右雙向 274">
            <a:extLst>
              <a:ext uri="{FF2B5EF4-FFF2-40B4-BE49-F238E27FC236}">
                <a16:creationId xmlns:a16="http://schemas.microsoft.com/office/drawing/2014/main" id="{F724E8E7-F185-4728-9FE8-AEC4D809C91E}"/>
              </a:ext>
            </a:extLst>
          </p:cNvPr>
          <p:cNvSpPr/>
          <p:nvPr/>
        </p:nvSpPr>
        <p:spPr>
          <a:xfrm>
            <a:off x="1854920" y="5425775"/>
            <a:ext cx="1096258" cy="444942"/>
          </a:xfrm>
          <a:prstGeom prst="leftRightArrow">
            <a:avLst>
              <a:gd name="adj1" fmla="val 46522"/>
              <a:gd name="adj2" fmla="val 56957"/>
            </a:avLst>
          </a:prstGeom>
          <a:gradFill>
            <a:gsLst>
              <a:gs pos="50000">
                <a:srgbClr val="92D050"/>
              </a:gs>
              <a:gs pos="606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sp>
        <p:nvSpPr>
          <p:cNvPr id="58" name="箭號: 左-右雙向 274">
            <a:extLst>
              <a:ext uri="{FF2B5EF4-FFF2-40B4-BE49-F238E27FC236}">
                <a16:creationId xmlns:a16="http://schemas.microsoft.com/office/drawing/2014/main" id="{B395C18E-603C-469B-AC68-DD3D28426B86}"/>
              </a:ext>
            </a:extLst>
          </p:cNvPr>
          <p:cNvSpPr/>
          <p:nvPr/>
        </p:nvSpPr>
        <p:spPr>
          <a:xfrm>
            <a:off x="4162566" y="5425775"/>
            <a:ext cx="1396534" cy="444942"/>
          </a:xfrm>
          <a:prstGeom prst="leftRightArrow">
            <a:avLst>
              <a:gd name="adj1" fmla="val 46522"/>
              <a:gd name="adj2" fmla="val 56957"/>
            </a:avLst>
          </a:prstGeom>
          <a:gradFill>
            <a:gsLst>
              <a:gs pos="50000">
                <a:srgbClr val="92D050"/>
              </a:gs>
              <a:gs pos="606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pic>
        <p:nvPicPr>
          <p:cNvPr id="60" name="Picture 16" descr="QHora-301W - 特色| QNAP">
            <a:extLst>
              <a:ext uri="{FF2B5EF4-FFF2-40B4-BE49-F238E27FC236}">
                <a16:creationId xmlns:a16="http://schemas.microsoft.com/office/drawing/2014/main" id="{301A5BD8-26A7-4740-9F38-B6013672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95" y="4785928"/>
            <a:ext cx="2553733" cy="15960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479478A2-C2AA-4250-9832-CF8A96AA603B}"/>
              </a:ext>
            </a:extLst>
          </p:cNvPr>
          <p:cNvSpPr txBox="1"/>
          <p:nvPr/>
        </p:nvSpPr>
        <p:spPr>
          <a:xfrm>
            <a:off x="6066994" y="6048296"/>
            <a:ext cx="232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+ Port Forwarding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 (nice to have)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箭號: 左-右雙向 274">
            <a:extLst>
              <a:ext uri="{FF2B5EF4-FFF2-40B4-BE49-F238E27FC236}">
                <a16:creationId xmlns:a16="http://schemas.microsoft.com/office/drawing/2014/main" id="{53F5EAA5-ED38-4E35-AAAB-37EB7FB79990}"/>
              </a:ext>
            </a:extLst>
          </p:cNvPr>
          <p:cNvSpPr/>
          <p:nvPr/>
        </p:nvSpPr>
        <p:spPr>
          <a:xfrm>
            <a:off x="7865457" y="5425775"/>
            <a:ext cx="1396534" cy="444942"/>
          </a:xfrm>
          <a:prstGeom prst="leftRightArrow">
            <a:avLst>
              <a:gd name="adj1" fmla="val 46522"/>
              <a:gd name="adj2" fmla="val 56957"/>
            </a:avLst>
          </a:prstGeom>
          <a:gradFill>
            <a:gsLst>
              <a:gs pos="50000">
                <a:srgbClr val="92D050"/>
              </a:gs>
              <a:gs pos="606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4D948D0-B9B5-4D9E-BDE2-6A4F1E5DCDF7}"/>
              </a:ext>
            </a:extLst>
          </p:cNvPr>
          <p:cNvGrpSpPr/>
          <p:nvPr/>
        </p:nvGrpSpPr>
        <p:grpSpPr>
          <a:xfrm>
            <a:off x="5179072" y="5869965"/>
            <a:ext cx="848505" cy="848505"/>
            <a:chOff x="5206368" y="5829021"/>
            <a:chExt cx="848505" cy="848505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6FAA5569-7A57-45DA-BD73-A3F1ECED1EB8}"/>
                </a:ext>
              </a:extLst>
            </p:cNvPr>
            <p:cNvSpPr/>
            <p:nvPr/>
          </p:nvSpPr>
          <p:spPr>
            <a:xfrm>
              <a:off x="5206368" y="5829021"/>
              <a:ext cx="848505" cy="8485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1EE53F3E-FD74-4F5F-8BD6-31E75A52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72487" y="5981092"/>
              <a:ext cx="716267" cy="544363"/>
            </a:xfrm>
            <a:prstGeom prst="rect">
              <a:avLst/>
            </a:prstGeom>
          </p:spPr>
        </p:pic>
      </p:grpSp>
      <p:pic>
        <p:nvPicPr>
          <p:cNvPr id="68" name="圖形 67">
            <a:extLst>
              <a:ext uri="{FF2B5EF4-FFF2-40B4-BE49-F238E27FC236}">
                <a16:creationId xmlns:a16="http://schemas.microsoft.com/office/drawing/2014/main" id="{FAD15014-ABD1-4BFD-8C9F-EA1AB0F9B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8257" y="2682235"/>
            <a:ext cx="808100" cy="848505"/>
          </a:xfrm>
          <a:prstGeom prst="rect">
            <a:avLst/>
          </a:prstGeom>
        </p:spPr>
      </p:pic>
      <p:sp>
        <p:nvSpPr>
          <p:cNvPr id="5" name="文字方塊 60">
            <a:extLst>
              <a:ext uri="{FF2B5EF4-FFF2-40B4-BE49-F238E27FC236}">
                <a16:creationId xmlns:a16="http://schemas.microsoft.com/office/drawing/2014/main" id="{8E4C9A15-9AFF-4B23-A24E-636A116BD539}"/>
              </a:ext>
            </a:extLst>
          </p:cNvPr>
          <p:cNvSpPr txBox="1"/>
          <p:nvPr/>
        </p:nvSpPr>
        <p:spPr>
          <a:xfrm>
            <a:off x="5559099" y="4822944"/>
            <a:ext cx="283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QHora-301W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6 Dual 10G SD-WAN router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A337EB8-EDA6-4461-B2C3-E0D3A5D078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73" y="5658917"/>
            <a:ext cx="770652" cy="770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467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F0F477-9DB2-E74C-AE22-C8D77798FEC5}"/>
              </a:ext>
            </a:extLst>
          </p:cNvPr>
          <p:cNvSpPr txBox="1">
            <a:spLocks/>
          </p:cNvSpPr>
          <p:nvPr/>
        </p:nvSpPr>
        <p:spPr>
          <a:xfrm>
            <a:off x="702313" y="222619"/>
            <a:ext cx="11054858" cy="1363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NAT &amp; Port forwarding features from Router</a:t>
            </a:r>
            <a:endParaRPr lang="en-TW" dirty="0"/>
          </a:p>
        </p:txBody>
      </p:sp>
      <p:sp>
        <p:nvSpPr>
          <p:cNvPr id="47" name="矩形: 圓角 66">
            <a:extLst>
              <a:ext uri="{FF2B5EF4-FFF2-40B4-BE49-F238E27FC236}">
                <a16:creationId xmlns:a16="http://schemas.microsoft.com/office/drawing/2014/main" id="{5B9CD852-D499-4809-B6C0-04B7B6857AAF}"/>
              </a:ext>
            </a:extLst>
          </p:cNvPr>
          <p:cNvSpPr/>
          <p:nvPr/>
        </p:nvSpPr>
        <p:spPr>
          <a:xfrm>
            <a:off x="-3862" y="3045410"/>
            <a:ext cx="12192000" cy="380866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/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直線接點 64">
            <a:extLst>
              <a:ext uri="{FF2B5EF4-FFF2-40B4-BE49-F238E27FC236}">
                <a16:creationId xmlns:a16="http://schemas.microsoft.com/office/drawing/2014/main" id="{726B829D-9C98-491B-B18B-D6C983B77A97}"/>
              </a:ext>
            </a:extLst>
          </p:cNvPr>
          <p:cNvCxnSpPr>
            <a:cxnSpLocks/>
          </p:cNvCxnSpPr>
          <p:nvPr/>
        </p:nvCxnSpPr>
        <p:spPr>
          <a:xfrm flipV="1">
            <a:off x="7711989" y="5215039"/>
            <a:ext cx="783061" cy="52027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64">
            <a:extLst>
              <a:ext uri="{FF2B5EF4-FFF2-40B4-BE49-F238E27FC236}">
                <a16:creationId xmlns:a16="http://schemas.microsoft.com/office/drawing/2014/main" id="{1B6B3064-B8AB-474E-8D63-BCB45931195D}"/>
              </a:ext>
            </a:extLst>
          </p:cNvPr>
          <p:cNvCxnSpPr>
            <a:cxnSpLocks/>
          </p:cNvCxnSpPr>
          <p:nvPr/>
        </p:nvCxnSpPr>
        <p:spPr>
          <a:xfrm>
            <a:off x="8503397" y="5215039"/>
            <a:ext cx="949431" cy="6112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6" descr="QHora-301W - 特色| QNAP">
            <a:extLst>
              <a:ext uri="{FF2B5EF4-FFF2-40B4-BE49-F238E27FC236}">
                <a16:creationId xmlns:a16="http://schemas.microsoft.com/office/drawing/2014/main" id="{CA7A4153-CD0E-41D9-A2FA-0F620787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20" y="1344388"/>
            <a:ext cx="2788215" cy="17426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矩形: 圓角 48">
            <a:extLst>
              <a:ext uri="{FF2B5EF4-FFF2-40B4-BE49-F238E27FC236}">
                <a16:creationId xmlns:a16="http://schemas.microsoft.com/office/drawing/2014/main" id="{816A0A24-0611-4516-A4CF-8333A6827371}"/>
              </a:ext>
            </a:extLst>
          </p:cNvPr>
          <p:cNvSpPr/>
          <p:nvPr/>
        </p:nvSpPr>
        <p:spPr>
          <a:xfrm>
            <a:off x="1705932" y="2743134"/>
            <a:ext cx="2745792" cy="506212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NAT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(network address translation)</a:t>
            </a:r>
            <a:endParaRPr lang="zh-TW" altLang="en-US" sz="1400" b="1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FDF63808-36E0-449F-81A2-FB2D0A144804}"/>
              </a:ext>
            </a:extLst>
          </p:cNvPr>
          <p:cNvSpPr txBox="1"/>
          <p:nvPr/>
        </p:nvSpPr>
        <p:spPr>
          <a:xfrm>
            <a:off x="5717599" y="1761577"/>
            <a:ext cx="647053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TW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Mesh VPN: </a:t>
            </a:r>
            <a:r>
              <a:rPr lang="en-TW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(create </a:t>
            </a:r>
            <a:r>
              <a:rPr lang="en-US" altLang="zh-CN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site to site VPN quickly and easily)</a:t>
            </a:r>
            <a:endParaRPr lang="en-TW" altLang="zh-TW" sz="120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W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MultiWAN aggeration: </a:t>
            </a:r>
            <a:r>
              <a:rPr lang="en-TW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(Not only bandwidth aggeration and failover, the connection between 2 si</a:t>
            </a:r>
            <a:r>
              <a:rPr lang="en-US" altLang="zh-TW" sz="1200" err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tes</a:t>
            </a:r>
            <a:r>
              <a:rPr lang="en-US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TW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can reach </a:t>
            </a:r>
            <a:r>
              <a:rPr lang="en-US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2x</a:t>
            </a:r>
            <a:r>
              <a:rPr lang="en-TW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speed.)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W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Firewall:</a:t>
            </a:r>
            <a:r>
              <a:rPr lang="en-TW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zh-TW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Currently supporting </a:t>
            </a:r>
            <a:r>
              <a:rPr lang="en-US" altLang="zh-CN" sz="120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L3, and DPI &amp; L7 firewall coming soon via system update)</a:t>
            </a:r>
            <a:endParaRPr lang="en-TW" altLang="zh-TW" sz="120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4" name="直線接點 64">
            <a:extLst>
              <a:ext uri="{FF2B5EF4-FFF2-40B4-BE49-F238E27FC236}">
                <a16:creationId xmlns:a16="http://schemas.microsoft.com/office/drawing/2014/main" id="{4CCB1B06-947C-4338-B835-2859428BDAA4}"/>
              </a:ext>
            </a:extLst>
          </p:cNvPr>
          <p:cNvCxnSpPr>
            <a:cxnSpLocks/>
          </p:cNvCxnSpPr>
          <p:nvPr/>
        </p:nvCxnSpPr>
        <p:spPr>
          <a:xfrm flipH="1" flipV="1">
            <a:off x="3084798" y="4108941"/>
            <a:ext cx="1" cy="81489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77">
            <a:extLst>
              <a:ext uri="{FF2B5EF4-FFF2-40B4-BE49-F238E27FC236}">
                <a16:creationId xmlns:a16="http://schemas.microsoft.com/office/drawing/2014/main" id="{DFA70DB0-DB50-4AB7-9A70-E6B6F711BAAF}"/>
              </a:ext>
            </a:extLst>
          </p:cNvPr>
          <p:cNvSpPr txBox="1"/>
          <p:nvPr/>
        </p:nvSpPr>
        <p:spPr>
          <a:xfrm>
            <a:off x="821756" y="5288399"/>
            <a:ext cx="1805302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 dirty="0">
                <a:solidFill>
                  <a:schemeClr val="bg1"/>
                </a:solidFill>
                <a:latin typeface="Arial"/>
                <a:ea typeface="新細明體"/>
                <a:cs typeface="Arial"/>
                <a:sym typeface="+mn-lt"/>
              </a:rPr>
              <a:t>LAN: 192.168.0.100 /24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文字方塊 79">
            <a:extLst>
              <a:ext uri="{FF2B5EF4-FFF2-40B4-BE49-F238E27FC236}">
                <a16:creationId xmlns:a16="http://schemas.microsoft.com/office/drawing/2014/main" id="{7619CF6D-CAD6-45BC-B882-E65630E072CA}"/>
              </a:ext>
            </a:extLst>
          </p:cNvPr>
          <p:cNvSpPr txBox="1"/>
          <p:nvPr/>
        </p:nvSpPr>
        <p:spPr>
          <a:xfrm>
            <a:off x="873277" y="4238241"/>
            <a:ext cx="1702261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WAN: 60.251.180.100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文字方塊 80">
            <a:extLst>
              <a:ext uri="{FF2B5EF4-FFF2-40B4-BE49-F238E27FC236}">
                <a16:creationId xmlns:a16="http://schemas.microsoft.com/office/drawing/2014/main" id="{018887EE-3D5D-4A2D-B017-EDBE2E51CC5F}"/>
              </a:ext>
            </a:extLst>
          </p:cNvPr>
          <p:cNvSpPr txBox="1"/>
          <p:nvPr/>
        </p:nvSpPr>
        <p:spPr>
          <a:xfrm>
            <a:off x="1729869" y="3627250"/>
            <a:ext cx="854788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Internet 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58" name="直線接點 64">
            <a:extLst>
              <a:ext uri="{FF2B5EF4-FFF2-40B4-BE49-F238E27FC236}">
                <a16:creationId xmlns:a16="http://schemas.microsoft.com/office/drawing/2014/main" id="{C68B53C6-A198-4453-B574-23C886596E86}"/>
              </a:ext>
            </a:extLst>
          </p:cNvPr>
          <p:cNvCxnSpPr>
            <a:cxnSpLocks/>
          </p:cNvCxnSpPr>
          <p:nvPr/>
        </p:nvCxnSpPr>
        <p:spPr>
          <a:xfrm flipV="1">
            <a:off x="3078828" y="5215039"/>
            <a:ext cx="1" cy="52142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80">
            <a:extLst>
              <a:ext uri="{FF2B5EF4-FFF2-40B4-BE49-F238E27FC236}">
                <a16:creationId xmlns:a16="http://schemas.microsoft.com/office/drawing/2014/main" id="{C9395755-990C-46D1-A92D-4D96F260B636}"/>
              </a:ext>
            </a:extLst>
          </p:cNvPr>
          <p:cNvSpPr txBox="1"/>
          <p:nvPr/>
        </p:nvSpPr>
        <p:spPr>
          <a:xfrm>
            <a:off x="1729869" y="5991379"/>
            <a:ext cx="854788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Intranet 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Up-Down Arrow 29">
            <a:extLst>
              <a:ext uri="{FF2B5EF4-FFF2-40B4-BE49-F238E27FC236}">
                <a16:creationId xmlns:a16="http://schemas.microsoft.com/office/drawing/2014/main" id="{1FB452F4-E461-45E3-A1D0-FDE37A820AC0}"/>
              </a:ext>
            </a:extLst>
          </p:cNvPr>
          <p:cNvSpPr/>
          <p:nvPr/>
        </p:nvSpPr>
        <p:spPr>
          <a:xfrm>
            <a:off x="1614451" y="4580636"/>
            <a:ext cx="232548" cy="683800"/>
          </a:xfrm>
          <a:prstGeom prst="upDownArrow">
            <a:avLst/>
          </a:prstGeom>
          <a:gradFill>
            <a:gsLst>
              <a:gs pos="30000">
                <a:schemeClr val="accent2"/>
              </a:gs>
              <a:gs pos="50000">
                <a:srgbClr val="FFC000">
                  <a:alpha val="95000"/>
                </a:srgbClr>
              </a:gs>
              <a:gs pos="7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1" name="圖形 44">
            <a:extLst>
              <a:ext uri="{FF2B5EF4-FFF2-40B4-BE49-F238E27FC236}">
                <a16:creationId xmlns:a16="http://schemas.microsoft.com/office/drawing/2014/main" id="{775C8359-20C6-47CD-9186-03399DE26819}"/>
              </a:ext>
            </a:extLst>
          </p:cNvPr>
          <p:cNvSpPr/>
          <p:nvPr/>
        </p:nvSpPr>
        <p:spPr>
          <a:xfrm>
            <a:off x="2707645" y="3432185"/>
            <a:ext cx="742366" cy="670363"/>
          </a:xfrm>
          <a:custGeom>
            <a:avLst/>
            <a:gdLst>
              <a:gd name="connsiteX0" fmla="*/ 873686 w 886038"/>
              <a:gd name="connsiteY0" fmla="*/ 98260 h 800100"/>
              <a:gd name="connsiteX1" fmla="*/ 700940 w 886038"/>
              <a:gd name="connsiteY1" fmla="*/ 90526 h 800100"/>
              <a:gd name="connsiteX2" fmla="*/ 447842 w 886038"/>
              <a:gd name="connsiteY2" fmla="*/ 0 h 800100"/>
              <a:gd name="connsiteX3" fmla="*/ 47792 w 886038"/>
              <a:gd name="connsiteY3" fmla="*/ 400050 h 800100"/>
              <a:gd name="connsiteX4" fmla="*/ 74614 w 886038"/>
              <a:gd name="connsiteY4" fmla="*/ 542963 h 800100"/>
              <a:gd name="connsiteX5" fmla="*/ 12054 w 886038"/>
              <a:gd name="connsiteY5" fmla="*/ 736663 h 800100"/>
              <a:gd name="connsiteX6" fmla="*/ 82539 w 886038"/>
              <a:gd name="connsiteY6" fmla="*/ 764858 h 800100"/>
              <a:gd name="connsiteX7" fmla="*/ 103951 w 886038"/>
              <a:gd name="connsiteY7" fmla="*/ 763676 h 800100"/>
              <a:gd name="connsiteX8" fmla="*/ 120868 w 886038"/>
              <a:gd name="connsiteY8" fmla="*/ 742721 h 800100"/>
              <a:gd name="connsiteX9" fmla="*/ 99913 w 886038"/>
              <a:gd name="connsiteY9" fmla="*/ 725805 h 800100"/>
              <a:gd name="connsiteX10" fmla="*/ 42648 w 886038"/>
              <a:gd name="connsiteY10" fmla="*/ 713918 h 800100"/>
              <a:gd name="connsiteX11" fmla="*/ 92255 w 886038"/>
              <a:gd name="connsiteY11" fmla="*/ 582511 h 800100"/>
              <a:gd name="connsiteX12" fmla="*/ 447842 w 886038"/>
              <a:gd name="connsiteY12" fmla="*/ 800100 h 800100"/>
              <a:gd name="connsiteX13" fmla="*/ 847892 w 886038"/>
              <a:gd name="connsiteY13" fmla="*/ 400050 h 800100"/>
              <a:gd name="connsiteX14" fmla="*/ 733325 w 886038"/>
              <a:gd name="connsiteY14" fmla="*/ 120320 h 800100"/>
              <a:gd name="connsiteX15" fmla="*/ 843053 w 886038"/>
              <a:gd name="connsiteY15" fmla="*/ 120929 h 800100"/>
              <a:gd name="connsiteX16" fmla="*/ 840729 w 886038"/>
              <a:gd name="connsiteY16" fmla="*/ 171641 h 800100"/>
              <a:gd name="connsiteX17" fmla="*/ 851854 w 886038"/>
              <a:gd name="connsiteY17" fmla="*/ 196177 h 800100"/>
              <a:gd name="connsiteX18" fmla="*/ 876391 w 886038"/>
              <a:gd name="connsiteY18" fmla="*/ 185014 h 800100"/>
              <a:gd name="connsiteX19" fmla="*/ 873686 w 886038"/>
              <a:gd name="connsiteY19" fmla="*/ 98260 h 800100"/>
              <a:gd name="connsiteX20" fmla="*/ 741136 w 886038"/>
              <a:gd name="connsiteY20" fmla="*/ 188824 h 800100"/>
              <a:gd name="connsiteX21" fmla="*/ 808801 w 886038"/>
              <a:gd name="connsiteY21" fmla="*/ 380924 h 800100"/>
              <a:gd name="connsiteX22" fmla="*/ 656249 w 886038"/>
              <a:gd name="connsiteY22" fmla="*/ 380924 h 800100"/>
              <a:gd name="connsiteX23" fmla="*/ 611443 w 886038"/>
              <a:gd name="connsiteY23" fmla="*/ 190424 h 800100"/>
              <a:gd name="connsiteX24" fmla="*/ 733554 w 886038"/>
              <a:gd name="connsiteY24" fmla="*/ 190424 h 800100"/>
              <a:gd name="connsiteX25" fmla="*/ 741136 w 886038"/>
              <a:gd name="connsiteY25" fmla="*/ 188824 h 800100"/>
              <a:gd name="connsiteX26" fmla="*/ 741212 w 886038"/>
              <a:gd name="connsiteY26" fmla="*/ 611162 h 800100"/>
              <a:gd name="connsiteX27" fmla="*/ 733592 w 886038"/>
              <a:gd name="connsiteY27" fmla="*/ 609524 h 800100"/>
              <a:gd name="connsiteX28" fmla="*/ 611710 w 886038"/>
              <a:gd name="connsiteY28" fmla="*/ 609524 h 800100"/>
              <a:gd name="connsiteX29" fmla="*/ 656287 w 886038"/>
              <a:gd name="connsiteY29" fmla="*/ 419024 h 800100"/>
              <a:gd name="connsiteX30" fmla="*/ 808839 w 886038"/>
              <a:gd name="connsiteY30" fmla="*/ 419024 h 800100"/>
              <a:gd name="connsiteX31" fmla="*/ 741212 w 886038"/>
              <a:gd name="connsiteY31" fmla="*/ 611162 h 800100"/>
              <a:gd name="connsiteX32" fmla="*/ 447842 w 886038"/>
              <a:gd name="connsiteY32" fmla="*/ 754990 h 800100"/>
              <a:gd name="connsiteX33" fmla="*/ 347296 w 886038"/>
              <a:gd name="connsiteY33" fmla="*/ 647624 h 800100"/>
              <a:gd name="connsiteX34" fmla="*/ 548312 w 886038"/>
              <a:gd name="connsiteY34" fmla="*/ 647624 h 800100"/>
              <a:gd name="connsiteX35" fmla="*/ 447842 w 886038"/>
              <a:gd name="connsiteY35" fmla="*/ 754990 h 800100"/>
              <a:gd name="connsiteX36" fmla="*/ 325236 w 886038"/>
              <a:gd name="connsiteY36" fmla="*/ 609524 h 800100"/>
              <a:gd name="connsiteX37" fmla="*/ 277421 w 886038"/>
              <a:gd name="connsiteY37" fmla="*/ 419024 h 800100"/>
              <a:gd name="connsiteX38" fmla="*/ 618187 w 886038"/>
              <a:gd name="connsiteY38" fmla="*/ 419024 h 800100"/>
              <a:gd name="connsiteX39" fmla="*/ 570371 w 886038"/>
              <a:gd name="connsiteY39" fmla="*/ 609524 h 800100"/>
              <a:gd name="connsiteX40" fmla="*/ 325236 w 886038"/>
              <a:gd name="connsiteY40" fmla="*/ 609524 h 800100"/>
              <a:gd name="connsiteX41" fmla="*/ 154510 w 886038"/>
              <a:gd name="connsiteY41" fmla="*/ 188824 h 800100"/>
              <a:gd name="connsiteX42" fmla="*/ 162092 w 886038"/>
              <a:gd name="connsiteY42" fmla="*/ 190424 h 800100"/>
              <a:gd name="connsiteX43" fmla="*/ 284164 w 886038"/>
              <a:gd name="connsiteY43" fmla="*/ 190424 h 800100"/>
              <a:gd name="connsiteX44" fmla="*/ 239778 w 886038"/>
              <a:gd name="connsiteY44" fmla="*/ 373875 h 800100"/>
              <a:gd name="connsiteX45" fmla="*/ 231586 w 886038"/>
              <a:gd name="connsiteY45" fmla="*/ 380924 h 800100"/>
              <a:gd name="connsiteX46" fmla="*/ 86844 w 886038"/>
              <a:gd name="connsiteY46" fmla="*/ 380924 h 800100"/>
              <a:gd name="connsiteX47" fmla="*/ 154510 w 886038"/>
              <a:gd name="connsiteY47" fmla="*/ 188824 h 800100"/>
              <a:gd name="connsiteX48" fmla="*/ 447842 w 886038"/>
              <a:gd name="connsiteY48" fmla="*/ 45453 h 800100"/>
              <a:gd name="connsiteX49" fmla="*/ 548083 w 886038"/>
              <a:gd name="connsiteY49" fmla="*/ 152324 h 800100"/>
              <a:gd name="connsiteX50" fmla="*/ 347563 w 886038"/>
              <a:gd name="connsiteY50" fmla="*/ 152324 h 800100"/>
              <a:gd name="connsiteX51" fmla="*/ 447842 w 886038"/>
              <a:gd name="connsiteY51" fmla="*/ 45453 h 800100"/>
              <a:gd name="connsiteX52" fmla="*/ 570143 w 886038"/>
              <a:gd name="connsiteY52" fmla="*/ 190424 h 800100"/>
              <a:gd name="connsiteX53" fmla="*/ 618187 w 886038"/>
              <a:gd name="connsiteY53" fmla="*/ 380924 h 800100"/>
              <a:gd name="connsiteX54" fmla="*/ 290108 w 886038"/>
              <a:gd name="connsiteY54" fmla="*/ 380924 h 800100"/>
              <a:gd name="connsiteX55" fmla="*/ 369623 w 886038"/>
              <a:gd name="connsiteY55" fmla="*/ 318554 h 800100"/>
              <a:gd name="connsiteX56" fmla="*/ 569495 w 886038"/>
              <a:gd name="connsiteY56" fmla="*/ 190424 h 800100"/>
              <a:gd name="connsiteX57" fmla="*/ 570143 w 886038"/>
              <a:gd name="connsiteY57" fmla="*/ 190424 h 800100"/>
              <a:gd name="connsiteX58" fmla="*/ 493181 w 886038"/>
              <a:gd name="connsiteY58" fmla="*/ 190424 h 800100"/>
              <a:gd name="connsiteX59" fmla="*/ 346877 w 886038"/>
              <a:gd name="connsiteY59" fmla="*/ 287922 h 800100"/>
              <a:gd name="connsiteX60" fmla="*/ 280430 w 886038"/>
              <a:gd name="connsiteY60" fmla="*/ 339738 h 800100"/>
              <a:gd name="connsiteX61" fmla="*/ 325503 w 886038"/>
              <a:gd name="connsiteY61" fmla="*/ 190424 h 800100"/>
              <a:gd name="connsiteX62" fmla="*/ 493181 w 886038"/>
              <a:gd name="connsiteY62" fmla="*/ 190424 h 800100"/>
              <a:gd name="connsiteX63" fmla="*/ 505944 w 886038"/>
              <a:gd name="connsiteY63" fmla="*/ 43205 h 800100"/>
              <a:gd name="connsiteX64" fmla="*/ 658573 w 886038"/>
              <a:gd name="connsiteY64" fmla="*/ 106337 h 800100"/>
              <a:gd name="connsiteX65" fmla="*/ 584735 w 886038"/>
              <a:gd name="connsiteY65" fmla="*/ 139903 h 800100"/>
              <a:gd name="connsiteX66" fmla="*/ 505944 w 886038"/>
              <a:gd name="connsiteY66" fmla="*/ 43205 h 800100"/>
              <a:gd name="connsiteX67" fmla="*/ 389701 w 886038"/>
              <a:gd name="connsiteY67" fmla="*/ 43205 h 800100"/>
              <a:gd name="connsiteX68" fmla="*/ 303710 w 886038"/>
              <a:gd name="connsiteY68" fmla="*/ 152324 h 800100"/>
              <a:gd name="connsiteX69" fmla="*/ 184685 w 886038"/>
              <a:gd name="connsiteY69" fmla="*/ 152324 h 800100"/>
              <a:gd name="connsiteX70" fmla="*/ 389701 w 886038"/>
              <a:gd name="connsiteY70" fmla="*/ 43205 h 800100"/>
              <a:gd name="connsiteX71" fmla="*/ 86844 w 886038"/>
              <a:gd name="connsiteY71" fmla="*/ 419024 h 800100"/>
              <a:gd name="connsiteX72" fmla="*/ 189791 w 886038"/>
              <a:gd name="connsiteY72" fmla="*/ 419024 h 800100"/>
              <a:gd name="connsiteX73" fmla="*/ 102656 w 886038"/>
              <a:gd name="connsiteY73" fmla="*/ 508902 h 800100"/>
              <a:gd name="connsiteX74" fmla="*/ 86844 w 886038"/>
              <a:gd name="connsiteY74" fmla="*/ 419024 h 800100"/>
              <a:gd name="connsiteX75" fmla="*/ 239663 w 886038"/>
              <a:gd name="connsiteY75" fmla="*/ 424396 h 800100"/>
              <a:gd name="connsiteX76" fmla="*/ 283936 w 886038"/>
              <a:gd name="connsiteY76" fmla="*/ 609524 h 800100"/>
              <a:gd name="connsiteX77" fmla="*/ 162092 w 886038"/>
              <a:gd name="connsiteY77" fmla="*/ 609524 h 800100"/>
              <a:gd name="connsiteX78" fmla="*/ 154434 w 886038"/>
              <a:gd name="connsiteY78" fmla="*/ 611162 h 800100"/>
              <a:gd name="connsiteX79" fmla="*/ 118353 w 886038"/>
              <a:gd name="connsiteY79" fmla="*/ 549021 h 800100"/>
              <a:gd name="connsiteX80" fmla="*/ 239663 w 886038"/>
              <a:gd name="connsiteY80" fmla="*/ 424396 h 800100"/>
              <a:gd name="connsiteX81" fmla="*/ 184533 w 886038"/>
              <a:gd name="connsiteY81" fmla="*/ 647624 h 800100"/>
              <a:gd name="connsiteX82" fmla="*/ 303443 w 886038"/>
              <a:gd name="connsiteY82" fmla="*/ 647624 h 800100"/>
              <a:gd name="connsiteX83" fmla="*/ 389282 w 886038"/>
              <a:gd name="connsiteY83" fmla="*/ 756818 h 800100"/>
              <a:gd name="connsiteX84" fmla="*/ 184533 w 886038"/>
              <a:gd name="connsiteY84" fmla="*/ 647624 h 800100"/>
              <a:gd name="connsiteX85" fmla="*/ 506363 w 886038"/>
              <a:gd name="connsiteY85" fmla="*/ 756818 h 800100"/>
              <a:gd name="connsiteX86" fmla="*/ 592203 w 886038"/>
              <a:gd name="connsiteY86" fmla="*/ 647624 h 800100"/>
              <a:gd name="connsiteX87" fmla="*/ 711151 w 886038"/>
              <a:gd name="connsiteY87" fmla="*/ 647624 h 800100"/>
              <a:gd name="connsiteX88" fmla="*/ 506363 w 886038"/>
              <a:gd name="connsiteY88" fmla="*/ 756818 h 800100"/>
              <a:gd name="connsiteX89" fmla="*/ 710999 w 886038"/>
              <a:gd name="connsiteY89" fmla="*/ 152324 h 800100"/>
              <a:gd name="connsiteX90" fmla="*/ 646876 w 886038"/>
              <a:gd name="connsiteY90" fmla="*/ 152324 h 800100"/>
              <a:gd name="connsiteX91" fmla="*/ 692177 w 886038"/>
              <a:gd name="connsiteY91" fmla="*/ 133807 h 800100"/>
              <a:gd name="connsiteX92" fmla="*/ 710999 w 886038"/>
              <a:gd name="connsiteY92" fmla="*/ 152324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86038" h="800100">
                <a:moveTo>
                  <a:pt x="873686" y="98260"/>
                </a:moveTo>
                <a:cubicBezTo>
                  <a:pt x="846406" y="61455"/>
                  <a:pt x="782131" y="63551"/>
                  <a:pt x="700940" y="90526"/>
                </a:cubicBezTo>
                <a:cubicBezTo>
                  <a:pt x="631941" y="34023"/>
                  <a:pt x="543816" y="0"/>
                  <a:pt x="447842" y="0"/>
                </a:cubicBezTo>
                <a:cubicBezTo>
                  <a:pt x="227243" y="0"/>
                  <a:pt x="47792" y="179451"/>
                  <a:pt x="47792" y="400050"/>
                </a:cubicBezTo>
                <a:cubicBezTo>
                  <a:pt x="47792" y="450418"/>
                  <a:pt x="57545" y="498500"/>
                  <a:pt x="74614" y="542963"/>
                </a:cubicBezTo>
                <a:cubicBezTo>
                  <a:pt x="11559" y="623545"/>
                  <a:pt x="-18540" y="695287"/>
                  <a:pt x="12054" y="736663"/>
                </a:cubicBezTo>
                <a:cubicBezTo>
                  <a:pt x="25999" y="755409"/>
                  <a:pt x="49659" y="764858"/>
                  <a:pt x="82539" y="764858"/>
                </a:cubicBezTo>
                <a:cubicBezTo>
                  <a:pt x="89283" y="764858"/>
                  <a:pt x="96407" y="764477"/>
                  <a:pt x="103951" y="763676"/>
                </a:cubicBezTo>
                <a:cubicBezTo>
                  <a:pt x="114391" y="762572"/>
                  <a:pt x="122011" y="753199"/>
                  <a:pt x="120868" y="742721"/>
                </a:cubicBezTo>
                <a:cubicBezTo>
                  <a:pt x="119725" y="732244"/>
                  <a:pt x="110619" y="724700"/>
                  <a:pt x="99913" y="725805"/>
                </a:cubicBezTo>
                <a:cubicBezTo>
                  <a:pt x="70957" y="728739"/>
                  <a:pt x="50611" y="724662"/>
                  <a:pt x="42648" y="713918"/>
                </a:cubicBezTo>
                <a:cubicBezTo>
                  <a:pt x="28323" y="694563"/>
                  <a:pt x="45163" y="646633"/>
                  <a:pt x="92255" y="582511"/>
                </a:cubicBezTo>
                <a:cubicBezTo>
                  <a:pt x="158701" y="711518"/>
                  <a:pt x="293003" y="800100"/>
                  <a:pt x="447842" y="800100"/>
                </a:cubicBezTo>
                <a:cubicBezTo>
                  <a:pt x="668441" y="800100"/>
                  <a:pt x="847892" y="620649"/>
                  <a:pt x="847892" y="400050"/>
                </a:cubicBezTo>
                <a:cubicBezTo>
                  <a:pt x="847892" y="291236"/>
                  <a:pt x="804077" y="192519"/>
                  <a:pt x="733325" y="120320"/>
                </a:cubicBezTo>
                <a:cubicBezTo>
                  <a:pt x="791504" y="103632"/>
                  <a:pt x="830747" y="104318"/>
                  <a:pt x="843053" y="120929"/>
                </a:cubicBezTo>
                <a:cubicBezTo>
                  <a:pt x="852197" y="133312"/>
                  <a:pt x="846863" y="155334"/>
                  <a:pt x="840729" y="171641"/>
                </a:cubicBezTo>
                <a:cubicBezTo>
                  <a:pt x="836995" y="181470"/>
                  <a:pt x="842024" y="192443"/>
                  <a:pt x="851854" y="196177"/>
                </a:cubicBezTo>
                <a:cubicBezTo>
                  <a:pt x="861798" y="199796"/>
                  <a:pt x="872695" y="194920"/>
                  <a:pt x="876391" y="185014"/>
                </a:cubicBezTo>
                <a:cubicBezTo>
                  <a:pt x="890107" y="148438"/>
                  <a:pt x="889192" y="119291"/>
                  <a:pt x="873686" y="98260"/>
                </a:cubicBezTo>
                <a:close/>
                <a:moveTo>
                  <a:pt x="741136" y="188824"/>
                </a:moveTo>
                <a:cubicBezTo>
                  <a:pt x="780607" y="243497"/>
                  <a:pt x="805067" y="309448"/>
                  <a:pt x="808801" y="380924"/>
                </a:cubicBezTo>
                <a:lnTo>
                  <a:pt x="656249" y="380924"/>
                </a:lnTo>
                <a:cubicBezTo>
                  <a:pt x="653696" y="313639"/>
                  <a:pt x="638113" y="248869"/>
                  <a:pt x="611443" y="190424"/>
                </a:cubicBezTo>
                <a:lnTo>
                  <a:pt x="733554" y="190424"/>
                </a:lnTo>
                <a:cubicBezTo>
                  <a:pt x="736259" y="190424"/>
                  <a:pt x="738850" y="189814"/>
                  <a:pt x="741136" y="188824"/>
                </a:cubicBezTo>
                <a:close/>
                <a:moveTo>
                  <a:pt x="741212" y="611162"/>
                </a:moveTo>
                <a:cubicBezTo>
                  <a:pt x="738850" y="610172"/>
                  <a:pt x="736297" y="609524"/>
                  <a:pt x="733592" y="609524"/>
                </a:cubicBezTo>
                <a:lnTo>
                  <a:pt x="611710" y="609524"/>
                </a:lnTo>
                <a:cubicBezTo>
                  <a:pt x="638266" y="551040"/>
                  <a:pt x="653811" y="486308"/>
                  <a:pt x="656287" y="419024"/>
                </a:cubicBezTo>
                <a:lnTo>
                  <a:pt x="808839" y="419024"/>
                </a:lnTo>
                <a:cubicBezTo>
                  <a:pt x="805106" y="490538"/>
                  <a:pt x="780684" y="556489"/>
                  <a:pt x="741212" y="611162"/>
                </a:cubicBezTo>
                <a:close/>
                <a:moveTo>
                  <a:pt x="447842" y="754990"/>
                </a:moveTo>
                <a:cubicBezTo>
                  <a:pt x="408218" y="726415"/>
                  <a:pt x="374233" y="689991"/>
                  <a:pt x="347296" y="647624"/>
                </a:cubicBezTo>
                <a:lnTo>
                  <a:pt x="548312" y="647624"/>
                </a:lnTo>
                <a:cubicBezTo>
                  <a:pt x="521413" y="689991"/>
                  <a:pt x="487428" y="726415"/>
                  <a:pt x="447842" y="754990"/>
                </a:cubicBezTo>
                <a:close/>
                <a:moveTo>
                  <a:pt x="325236" y="609524"/>
                </a:moveTo>
                <a:cubicBezTo>
                  <a:pt x="296432" y="552107"/>
                  <a:pt x="280126" y="486766"/>
                  <a:pt x="277421" y="419024"/>
                </a:cubicBezTo>
                <a:lnTo>
                  <a:pt x="618187" y="419024"/>
                </a:lnTo>
                <a:cubicBezTo>
                  <a:pt x="615482" y="486766"/>
                  <a:pt x="599175" y="552107"/>
                  <a:pt x="570371" y="609524"/>
                </a:cubicBezTo>
                <a:lnTo>
                  <a:pt x="325236" y="609524"/>
                </a:lnTo>
                <a:close/>
                <a:moveTo>
                  <a:pt x="154510" y="188824"/>
                </a:moveTo>
                <a:cubicBezTo>
                  <a:pt x="156834" y="189814"/>
                  <a:pt x="159387" y="190424"/>
                  <a:pt x="162092" y="190424"/>
                </a:cubicBezTo>
                <a:lnTo>
                  <a:pt x="284164" y="190424"/>
                </a:lnTo>
                <a:cubicBezTo>
                  <a:pt x="258409" y="246812"/>
                  <a:pt x="243131" y="309143"/>
                  <a:pt x="239778" y="373875"/>
                </a:cubicBezTo>
                <a:cubicBezTo>
                  <a:pt x="237073" y="376238"/>
                  <a:pt x="234291" y="378524"/>
                  <a:pt x="231586" y="380924"/>
                </a:cubicBezTo>
                <a:lnTo>
                  <a:pt x="86844" y="380924"/>
                </a:lnTo>
                <a:cubicBezTo>
                  <a:pt x="90616" y="309448"/>
                  <a:pt x="115076" y="243497"/>
                  <a:pt x="154510" y="188824"/>
                </a:cubicBezTo>
                <a:close/>
                <a:moveTo>
                  <a:pt x="447842" y="45453"/>
                </a:moveTo>
                <a:cubicBezTo>
                  <a:pt x="487275" y="73914"/>
                  <a:pt x="521184" y="110147"/>
                  <a:pt x="548083" y="152324"/>
                </a:cubicBezTo>
                <a:lnTo>
                  <a:pt x="347563" y="152324"/>
                </a:lnTo>
                <a:cubicBezTo>
                  <a:pt x="374461" y="110185"/>
                  <a:pt x="408370" y="73914"/>
                  <a:pt x="447842" y="45453"/>
                </a:cubicBezTo>
                <a:close/>
                <a:moveTo>
                  <a:pt x="570143" y="190424"/>
                </a:moveTo>
                <a:cubicBezTo>
                  <a:pt x="599023" y="247802"/>
                  <a:pt x="615406" y="313144"/>
                  <a:pt x="618187" y="380924"/>
                </a:cubicBezTo>
                <a:lnTo>
                  <a:pt x="290108" y="380924"/>
                </a:lnTo>
                <a:cubicBezTo>
                  <a:pt x="314835" y="360426"/>
                  <a:pt x="341238" y="339585"/>
                  <a:pt x="369623" y="318554"/>
                </a:cubicBezTo>
                <a:cubicBezTo>
                  <a:pt x="441708" y="265138"/>
                  <a:pt x="509107" y="222923"/>
                  <a:pt x="569495" y="190424"/>
                </a:cubicBezTo>
                <a:lnTo>
                  <a:pt x="570143" y="190424"/>
                </a:lnTo>
                <a:close/>
                <a:moveTo>
                  <a:pt x="493181" y="190424"/>
                </a:moveTo>
                <a:cubicBezTo>
                  <a:pt x="443879" y="219837"/>
                  <a:pt x="394197" y="252870"/>
                  <a:pt x="346877" y="287922"/>
                </a:cubicBezTo>
                <a:cubicBezTo>
                  <a:pt x="324360" y="304610"/>
                  <a:pt x="302186" y="322021"/>
                  <a:pt x="280430" y="339738"/>
                </a:cubicBezTo>
                <a:cubicBezTo>
                  <a:pt x="287212" y="286779"/>
                  <a:pt x="302528" y="236106"/>
                  <a:pt x="325503" y="190424"/>
                </a:cubicBezTo>
                <a:lnTo>
                  <a:pt x="493181" y="190424"/>
                </a:lnTo>
                <a:close/>
                <a:moveTo>
                  <a:pt x="505944" y="43205"/>
                </a:moveTo>
                <a:cubicBezTo>
                  <a:pt x="562256" y="52349"/>
                  <a:pt x="614110" y="74371"/>
                  <a:pt x="658573" y="106337"/>
                </a:cubicBezTo>
                <a:cubicBezTo>
                  <a:pt x="634799" y="115938"/>
                  <a:pt x="610110" y="127178"/>
                  <a:pt x="584735" y="139903"/>
                </a:cubicBezTo>
                <a:cubicBezTo>
                  <a:pt x="562713" y="103823"/>
                  <a:pt x="536501" y="71018"/>
                  <a:pt x="505944" y="43205"/>
                </a:cubicBezTo>
                <a:close/>
                <a:moveTo>
                  <a:pt x="389701" y="43205"/>
                </a:moveTo>
                <a:cubicBezTo>
                  <a:pt x="355678" y="74181"/>
                  <a:pt x="327027" y="111290"/>
                  <a:pt x="303710" y="152324"/>
                </a:cubicBezTo>
                <a:lnTo>
                  <a:pt x="184685" y="152324"/>
                </a:lnTo>
                <a:cubicBezTo>
                  <a:pt x="238063" y="95593"/>
                  <a:pt x="309425" y="56274"/>
                  <a:pt x="389701" y="43205"/>
                </a:cubicBezTo>
                <a:close/>
                <a:moveTo>
                  <a:pt x="86844" y="419024"/>
                </a:moveTo>
                <a:lnTo>
                  <a:pt x="189791" y="419024"/>
                </a:lnTo>
                <a:cubicBezTo>
                  <a:pt x="157863" y="449085"/>
                  <a:pt x="128335" y="479374"/>
                  <a:pt x="102656" y="508902"/>
                </a:cubicBezTo>
                <a:cubicBezTo>
                  <a:pt x="93626" y="480327"/>
                  <a:pt x="88445" y="450113"/>
                  <a:pt x="86844" y="419024"/>
                </a:cubicBezTo>
                <a:close/>
                <a:moveTo>
                  <a:pt x="239663" y="424396"/>
                </a:moveTo>
                <a:cubicBezTo>
                  <a:pt x="242750" y="489737"/>
                  <a:pt x="258066" y="552602"/>
                  <a:pt x="283936" y="609524"/>
                </a:cubicBezTo>
                <a:lnTo>
                  <a:pt x="162092" y="609524"/>
                </a:lnTo>
                <a:cubicBezTo>
                  <a:pt x="159349" y="609524"/>
                  <a:pt x="156758" y="610172"/>
                  <a:pt x="154434" y="611162"/>
                </a:cubicBezTo>
                <a:cubicBezTo>
                  <a:pt x="140451" y="591769"/>
                  <a:pt x="128297" y="571005"/>
                  <a:pt x="118353" y="549021"/>
                </a:cubicBezTo>
                <a:cubicBezTo>
                  <a:pt x="149671" y="511112"/>
                  <a:pt x="190057" y="468973"/>
                  <a:pt x="239663" y="424396"/>
                </a:cubicBezTo>
                <a:close/>
                <a:moveTo>
                  <a:pt x="184533" y="647624"/>
                </a:moveTo>
                <a:lnTo>
                  <a:pt x="303443" y="647624"/>
                </a:lnTo>
                <a:cubicBezTo>
                  <a:pt x="326722" y="688658"/>
                  <a:pt x="355335" y="725843"/>
                  <a:pt x="389282" y="756818"/>
                </a:cubicBezTo>
                <a:cubicBezTo>
                  <a:pt x="309120" y="743712"/>
                  <a:pt x="237873" y="704317"/>
                  <a:pt x="184533" y="647624"/>
                </a:cubicBezTo>
                <a:close/>
                <a:moveTo>
                  <a:pt x="506363" y="756818"/>
                </a:moveTo>
                <a:cubicBezTo>
                  <a:pt x="540311" y="725843"/>
                  <a:pt x="568924" y="688658"/>
                  <a:pt x="592203" y="647624"/>
                </a:cubicBezTo>
                <a:lnTo>
                  <a:pt x="711151" y="647624"/>
                </a:lnTo>
                <a:cubicBezTo>
                  <a:pt x="657811" y="704317"/>
                  <a:pt x="586564" y="743712"/>
                  <a:pt x="506363" y="756818"/>
                </a:cubicBezTo>
                <a:close/>
                <a:moveTo>
                  <a:pt x="710999" y="152324"/>
                </a:moveTo>
                <a:lnTo>
                  <a:pt x="646876" y="152324"/>
                </a:lnTo>
                <a:cubicBezTo>
                  <a:pt x="662726" y="145313"/>
                  <a:pt x="677890" y="139103"/>
                  <a:pt x="692177" y="133807"/>
                </a:cubicBezTo>
                <a:cubicBezTo>
                  <a:pt x="698692" y="139789"/>
                  <a:pt x="704979" y="145923"/>
                  <a:pt x="710999" y="15232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62" name="圖形 52">
            <a:extLst>
              <a:ext uri="{FF2B5EF4-FFF2-40B4-BE49-F238E27FC236}">
                <a16:creationId xmlns:a16="http://schemas.microsoft.com/office/drawing/2014/main" id="{7FEED10C-CA1F-47BB-9C9D-C2343B784F47}"/>
              </a:ext>
            </a:extLst>
          </p:cNvPr>
          <p:cNvSpPr/>
          <p:nvPr/>
        </p:nvSpPr>
        <p:spPr>
          <a:xfrm>
            <a:off x="2558261" y="5724067"/>
            <a:ext cx="1041134" cy="860582"/>
          </a:xfrm>
          <a:custGeom>
            <a:avLst/>
            <a:gdLst>
              <a:gd name="connsiteX0" fmla="*/ 14288 w 752475"/>
              <a:gd name="connsiteY0" fmla="*/ 0 h 621982"/>
              <a:gd name="connsiteX1" fmla="*/ 0 w 752475"/>
              <a:gd name="connsiteY1" fmla="*/ 14288 h 621982"/>
              <a:gd name="connsiteX2" fmla="*/ 0 w 752475"/>
              <a:gd name="connsiteY2" fmla="*/ 504825 h 621982"/>
              <a:gd name="connsiteX3" fmla="*/ 14288 w 752475"/>
              <a:gd name="connsiteY3" fmla="*/ 519113 h 621982"/>
              <a:gd name="connsiteX4" fmla="*/ 282893 w 752475"/>
              <a:gd name="connsiteY4" fmla="*/ 519113 h 621982"/>
              <a:gd name="connsiteX5" fmla="*/ 261938 w 752475"/>
              <a:gd name="connsiteY5" fmla="*/ 593408 h 621982"/>
              <a:gd name="connsiteX6" fmla="*/ 218123 w 752475"/>
              <a:gd name="connsiteY6" fmla="*/ 593408 h 621982"/>
              <a:gd name="connsiteX7" fmla="*/ 203835 w 752475"/>
              <a:gd name="connsiteY7" fmla="*/ 607695 h 621982"/>
              <a:gd name="connsiteX8" fmla="*/ 218123 w 752475"/>
              <a:gd name="connsiteY8" fmla="*/ 621983 h 621982"/>
              <a:gd name="connsiteX9" fmla="*/ 273368 w 752475"/>
              <a:gd name="connsiteY9" fmla="*/ 621983 h 621982"/>
              <a:gd name="connsiteX10" fmla="*/ 479108 w 752475"/>
              <a:gd name="connsiteY10" fmla="*/ 621983 h 621982"/>
              <a:gd name="connsiteX11" fmla="*/ 534353 w 752475"/>
              <a:gd name="connsiteY11" fmla="*/ 621983 h 621982"/>
              <a:gd name="connsiteX12" fmla="*/ 548640 w 752475"/>
              <a:gd name="connsiteY12" fmla="*/ 607695 h 621982"/>
              <a:gd name="connsiteX13" fmla="*/ 534353 w 752475"/>
              <a:gd name="connsiteY13" fmla="*/ 593408 h 621982"/>
              <a:gd name="connsiteX14" fmla="*/ 490538 w 752475"/>
              <a:gd name="connsiteY14" fmla="*/ 593408 h 621982"/>
              <a:gd name="connsiteX15" fmla="*/ 469583 w 752475"/>
              <a:gd name="connsiteY15" fmla="*/ 519113 h 621982"/>
              <a:gd name="connsiteX16" fmla="*/ 738188 w 752475"/>
              <a:gd name="connsiteY16" fmla="*/ 519113 h 621982"/>
              <a:gd name="connsiteX17" fmla="*/ 752475 w 752475"/>
              <a:gd name="connsiteY17" fmla="*/ 504825 h 621982"/>
              <a:gd name="connsiteX18" fmla="*/ 752475 w 752475"/>
              <a:gd name="connsiteY18" fmla="*/ 437198 h 621982"/>
              <a:gd name="connsiteX19" fmla="*/ 752475 w 752475"/>
              <a:gd name="connsiteY19" fmla="*/ 14288 h 621982"/>
              <a:gd name="connsiteX20" fmla="*/ 738188 w 752475"/>
              <a:gd name="connsiteY20" fmla="*/ 0 h 621982"/>
              <a:gd name="connsiteX21" fmla="*/ 14288 w 752475"/>
              <a:gd name="connsiteY21" fmla="*/ 0 h 621982"/>
              <a:gd name="connsiteX22" fmla="*/ 14288 w 752475"/>
              <a:gd name="connsiteY22" fmla="*/ 0 h 621982"/>
              <a:gd name="connsiteX23" fmla="*/ 28575 w 752475"/>
              <a:gd name="connsiteY23" fmla="*/ 28575 h 621982"/>
              <a:gd name="connsiteX24" fmla="*/ 723900 w 752475"/>
              <a:gd name="connsiteY24" fmla="*/ 28575 h 621982"/>
              <a:gd name="connsiteX25" fmla="*/ 723900 w 752475"/>
              <a:gd name="connsiteY25" fmla="*/ 421958 h 621982"/>
              <a:gd name="connsiteX26" fmla="*/ 28575 w 752475"/>
              <a:gd name="connsiteY26" fmla="*/ 421958 h 621982"/>
              <a:gd name="connsiteX27" fmla="*/ 28575 w 752475"/>
              <a:gd name="connsiteY27" fmla="*/ 28575 h 621982"/>
              <a:gd name="connsiteX28" fmla="*/ 28575 w 752475"/>
              <a:gd name="connsiteY28" fmla="*/ 28575 h 621982"/>
              <a:gd name="connsiteX29" fmla="*/ 28575 w 752475"/>
              <a:gd name="connsiteY29" fmla="*/ 451485 h 621982"/>
              <a:gd name="connsiteX30" fmla="*/ 723900 w 752475"/>
              <a:gd name="connsiteY30" fmla="*/ 451485 h 621982"/>
              <a:gd name="connsiteX31" fmla="*/ 723900 w 752475"/>
              <a:gd name="connsiteY31" fmla="*/ 490538 h 621982"/>
              <a:gd name="connsiteX32" fmla="*/ 449580 w 752475"/>
              <a:gd name="connsiteY32" fmla="*/ 490538 h 621982"/>
              <a:gd name="connsiteX33" fmla="*/ 302895 w 752475"/>
              <a:gd name="connsiteY33" fmla="*/ 490538 h 621982"/>
              <a:gd name="connsiteX34" fmla="*/ 28575 w 752475"/>
              <a:gd name="connsiteY34" fmla="*/ 490538 h 621982"/>
              <a:gd name="connsiteX35" fmla="*/ 28575 w 752475"/>
              <a:gd name="connsiteY35" fmla="*/ 451485 h 621982"/>
              <a:gd name="connsiteX36" fmla="*/ 28575 w 752475"/>
              <a:gd name="connsiteY36" fmla="*/ 451485 h 621982"/>
              <a:gd name="connsiteX37" fmla="*/ 313373 w 752475"/>
              <a:gd name="connsiteY37" fmla="*/ 520065 h 621982"/>
              <a:gd name="connsiteX38" fmla="*/ 439103 w 752475"/>
              <a:gd name="connsiteY38" fmla="*/ 520065 h 621982"/>
              <a:gd name="connsiteX39" fmla="*/ 460058 w 752475"/>
              <a:gd name="connsiteY39" fmla="*/ 594360 h 621982"/>
              <a:gd name="connsiteX40" fmla="*/ 292418 w 752475"/>
              <a:gd name="connsiteY40" fmla="*/ 594360 h 621982"/>
              <a:gd name="connsiteX41" fmla="*/ 313373 w 752475"/>
              <a:gd name="connsiteY41" fmla="*/ 520065 h 621982"/>
              <a:gd name="connsiteX42" fmla="*/ 313373 w 752475"/>
              <a:gd name="connsiteY42" fmla="*/ 520065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52475" h="621982">
                <a:moveTo>
                  <a:pt x="14288" y="0"/>
                </a:moveTo>
                <a:cubicBezTo>
                  <a:pt x="6667" y="0"/>
                  <a:pt x="0" y="6668"/>
                  <a:pt x="0" y="14288"/>
                </a:cubicBezTo>
                <a:lnTo>
                  <a:pt x="0" y="504825"/>
                </a:lnTo>
                <a:cubicBezTo>
                  <a:pt x="0" y="512445"/>
                  <a:pt x="6667" y="519113"/>
                  <a:pt x="14288" y="519113"/>
                </a:cubicBezTo>
                <a:lnTo>
                  <a:pt x="282893" y="519113"/>
                </a:lnTo>
                <a:lnTo>
                  <a:pt x="261938" y="593408"/>
                </a:lnTo>
                <a:lnTo>
                  <a:pt x="218123" y="593408"/>
                </a:lnTo>
                <a:cubicBezTo>
                  <a:pt x="209550" y="593408"/>
                  <a:pt x="203835" y="600075"/>
                  <a:pt x="203835" y="607695"/>
                </a:cubicBezTo>
                <a:cubicBezTo>
                  <a:pt x="203835" y="615315"/>
                  <a:pt x="210502" y="621983"/>
                  <a:pt x="218123" y="621983"/>
                </a:cubicBezTo>
                <a:lnTo>
                  <a:pt x="273368" y="621983"/>
                </a:lnTo>
                <a:lnTo>
                  <a:pt x="479108" y="621983"/>
                </a:lnTo>
                <a:lnTo>
                  <a:pt x="534353" y="621983"/>
                </a:lnTo>
                <a:cubicBezTo>
                  <a:pt x="541973" y="621983"/>
                  <a:pt x="548640" y="615315"/>
                  <a:pt x="548640" y="607695"/>
                </a:cubicBezTo>
                <a:cubicBezTo>
                  <a:pt x="548640" y="599123"/>
                  <a:pt x="541973" y="593408"/>
                  <a:pt x="534353" y="593408"/>
                </a:cubicBezTo>
                <a:lnTo>
                  <a:pt x="490538" y="593408"/>
                </a:lnTo>
                <a:lnTo>
                  <a:pt x="469583" y="519113"/>
                </a:lnTo>
                <a:lnTo>
                  <a:pt x="738188" y="519113"/>
                </a:lnTo>
                <a:cubicBezTo>
                  <a:pt x="746760" y="519113"/>
                  <a:pt x="752475" y="512445"/>
                  <a:pt x="752475" y="504825"/>
                </a:cubicBezTo>
                <a:lnTo>
                  <a:pt x="752475" y="437198"/>
                </a:lnTo>
                <a:lnTo>
                  <a:pt x="752475" y="14288"/>
                </a:lnTo>
                <a:cubicBezTo>
                  <a:pt x="752475" y="6668"/>
                  <a:pt x="745808" y="0"/>
                  <a:pt x="738188" y="0"/>
                </a:cubicBezTo>
                <a:lnTo>
                  <a:pt x="14288" y="0"/>
                </a:lnTo>
                <a:lnTo>
                  <a:pt x="14288" y="0"/>
                </a:lnTo>
                <a:close/>
                <a:moveTo>
                  <a:pt x="28575" y="28575"/>
                </a:moveTo>
                <a:lnTo>
                  <a:pt x="723900" y="28575"/>
                </a:lnTo>
                <a:lnTo>
                  <a:pt x="723900" y="421958"/>
                </a:lnTo>
                <a:lnTo>
                  <a:pt x="28575" y="421958"/>
                </a:lnTo>
                <a:lnTo>
                  <a:pt x="28575" y="28575"/>
                </a:lnTo>
                <a:lnTo>
                  <a:pt x="28575" y="28575"/>
                </a:lnTo>
                <a:close/>
                <a:moveTo>
                  <a:pt x="28575" y="451485"/>
                </a:moveTo>
                <a:lnTo>
                  <a:pt x="723900" y="451485"/>
                </a:lnTo>
                <a:lnTo>
                  <a:pt x="723900" y="490538"/>
                </a:lnTo>
                <a:lnTo>
                  <a:pt x="449580" y="490538"/>
                </a:lnTo>
                <a:lnTo>
                  <a:pt x="302895" y="490538"/>
                </a:lnTo>
                <a:lnTo>
                  <a:pt x="28575" y="490538"/>
                </a:lnTo>
                <a:lnTo>
                  <a:pt x="28575" y="451485"/>
                </a:lnTo>
                <a:lnTo>
                  <a:pt x="28575" y="451485"/>
                </a:lnTo>
                <a:close/>
                <a:moveTo>
                  <a:pt x="313373" y="520065"/>
                </a:moveTo>
                <a:lnTo>
                  <a:pt x="439103" y="520065"/>
                </a:lnTo>
                <a:lnTo>
                  <a:pt x="460058" y="594360"/>
                </a:lnTo>
                <a:lnTo>
                  <a:pt x="292418" y="594360"/>
                </a:lnTo>
                <a:lnTo>
                  <a:pt x="313373" y="520065"/>
                </a:lnTo>
                <a:lnTo>
                  <a:pt x="313373" y="52006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CDEC9962-A9E9-46A6-8DFD-9DA4C46299F2}"/>
              </a:ext>
            </a:extLst>
          </p:cNvPr>
          <p:cNvGrpSpPr/>
          <p:nvPr/>
        </p:nvGrpSpPr>
        <p:grpSpPr>
          <a:xfrm>
            <a:off x="2710894" y="4608380"/>
            <a:ext cx="735869" cy="609855"/>
            <a:chOff x="1894673" y="4559201"/>
            <a:chExt cx="765693" cy="634572"/>
          </a:xfrm>
        </p:grpSpPr>
        <p:sp>
          <p:nvSpPr>
            <p:cNvPr id="64" name="手繪多邊形: 圖案 41">
              <a:extLst>
                <a:ext uri="{FF2B5EF4-FFF2-40B4-BE49-F238E27FC236}">
                  <a16:creationId xmlns:a16="http://schemas.microsoft.com/office/drawing/2014/main" id="{D65FAD30-3EF5-4A3A-9DBB-58F48C4ABECF}"/>
                </a:ext>
              </a:extLst>
            </p:cNvPr>
            <p:cNvSpPr/>
            <p:nvPr/>
          </p:nvSpPr>
          <p:spPr>
            <a:xfrm>
              <a:off x="1894673" y="4845848"/>
              <a:ext cx="765693" cy="347925"/>
            </a:xfrm>
            <a:custGeom>
              <a:avLst/>
              <a:gdLst>
                <a:gd name="connsiteX0" fmla="*/ 705307 w 728672"/>
                <a:gd name="connsiteY0" fmla="*/ 111242 h 331565"/>
                <a:gd name="connsiteX1" fmla="*/ 700716 w 728672"/>
                <a:gd name="connsiteY1" fmla="*/ 104966 h 331565"/>
                <a:gd name="connsiteX2" fmla="*/ 630041 w 728672"/>
                <a:gd name="connsiteY2" fmla="*/ 38367 h 331565"/>
                <a:gd name="connsiteX3" fmla="*/ 566690 w 728672"/>
                <a:gd name="connsiteY3" fmla="*/ 0 h 331565"/>
                <a:gd name="connsiteX4" fmla="*/ 156801 w 728672"/>
                <a:gd name="connsiteY4" fmla="*/ 0 h 331565"/>
                <a:gd name="connsiteX5" fmla="*/ 89183 w 728672"/>
                <a:gd name="connsiteY5" fmla="*/ 42891 h 331565"/>
                <a:gd name="connsiteX6" fmla="*/ 32947 w 728672"/>
                <a:gd name="connsiteY6" fmla="*/ 101613 h 331565"/>
                <a:gd name="connsiteX7" fmla="*/ 31918 w 728672"/>
                <a:gd name="connsiteY7" fmla="*/ 102927 h 331565"/>
                <a:gd name="connsiteX8" fmla="*/ 0 w 728672"/>
                <a:gd name="connsiteY8" fmla="*/ 171288 h 331565"/>
                <a:gd name="connsiteX9" fmla="*/ 0 w 728672"/>
                <a:gd name="connsiteY9" fmla="*/ 242211 h 331565"/>
                <a:gd name="connsiteX10" fmla="*/ 89354 w 728672"/>
                <a:gd name="connsiteY10" fmla="*/ 331565 h 331565"/>
                <a:gd name="connsiteX11" fmla="*/ 639318 w 728672"/>
                <a:gd name="connsiteY11" fmla="*/ 331565 h 331565"/>
                <a:gd name="connsiteX12" fmla="*/ 728672 w 728672"/>
                <a:gd name="connsiteY12" fmla="*/ 242211 h 331565"/>
                <a:gd name="connsiteX13" fmla="*/ 728672 w 728672"/>
                <a:gd name="connsiteY13" fmla="*/ 171288 h 331565"/>
                <a:gd name="connsiteX14" fmla="*/ 705307 w 728672"/>
                <a:gd name="connsiteY14" fmla="*/ 111242 h 331565"/>
                <a:gd name="connsiteX15" fmla="*/ 683133 w 728672"/>
                <a:gd name="connsiteY15" fmla="*/ 242202 h 331565"/>
                <a:gd name="connsiteX16" fmla="*/ 639318 w 728672"/>
                <a:gd name="connsiteY16" fmla="*/ 286017 h 331565"/>
                <a:gd name="connsiteX17" fmla="*/ 89345 w 728672"/>
                <a:gd name="connsiteY17" fmla="*/ 286017 h 331565"/>
                <a:gd name="connsiteX18" fmla="*/ 45539 w 728672"/>
                <a:gd name="connsiteY18" fmla="*/ 242202 h 331565"/>
                <a:gd name="connsiteX19" fmla="*/ 45539 w 728672"/>
                <a:gd name="connsiteY19" fmla="*/ 171279 h 331565"/>
                <a:gd name="connsiteX20" fmla="*/ 89354 w 728672"/>
                <a:gd name="connsiteY20" fmla="*/ 127464 h 331565"/>
                <a:gd name="connsiteX21" fmla="*/ 639318 w 728672"/>
                <a:gd name="connsiteY21" fmla="*/ 127464 h 331565"/>
                <a:gd name="connsiteX22" fmla="*/ 683133 w 728672"/>
                <a:gd name="connsiteY22" fmla="*/ 171279 h 331565"/>
                <a:gd name="connsiteX23" fmla="*/ 683133 w 728672"/>
                <a:gd name="connsiteY23" fmla="*/ 242202 h 3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8672" h="331565">
                  <a:moveTo>
                    <a:pt x="705307" y="111242"/>
                  </a:moveTo>
                  <a:cubicBezTo>
                    <a:pt x="704155" y="108966"/>
                    <a:pt x="702669" y="106813"/>
                    <a:pt x="700716" y="104966"/>
                  </a:cubicBezTo>
                  <a:lnTo>
                    <a:pt x="630041" y="38367"/>
                  </a:lnTo>
                  <a:cubicBezTo>
                    <a:pt x="617144" y="26270"/>
                    <a:pt x="591455" y="0"/>
                    <a:pt x="566690" y="0"/>
                  </a:cubicBezTo>
                  <a:lnTo>
                    <a:pt x="156801" y="0"/>
                  </a:lnTo>
                  <a:cubicBezTo>
                    <a:pt x="126206" y="0"/>
                    <a:pt x="102156" y="27794"/>
                    <a:pt x="89183" y="42891"/>
                  </a:cubicBezTo>
                  <a:lnTo>
                    <a:pt x="32947" y="101613"/>
                  </a:lnTo>
                  <a:cubicBezTo>
                    <a:pt x="32547" y="102022"/>
                    <a:pt x="32271" y="102499"/>
                    <a:pt x="31918" y="102927"/>
                  </a:cubicBezTo>
                  <a:cubicBezTo>
                    <a:pt x="12430" y="119348"/>
                    <a:pt x="0" y="143885"/>
                    <a:pt x="0" y="171288"/>
                  </a:cubicBezTo>
                  <a:lnTo>
                    <a:pt x="0" y="242211"/>
                  </a:lnTo>
                  <a:cubicBezTo>
                    <a:pt x="0" y="291484"/>
                    <a:pt x="40081" y="331565"/>
                    <a:pt x="89354" y="331565"/>
                  </a:cubicBezTo>
                  <a:lnTo>
                    <a:pt x="639318" y="331565"/>
                  </a:lnTo>
                  <a:cubicBezTo>
                    <a:pt x="688581" y="331565"/>
                    <a:pt x="728672" y="291484"/>
                    <a:pt x="728672" y="242211"/>
                  </a:cubicBezTo>
                  <a:lnTo>
                    <a:pt x="728672" y="171288"/>
                  </a:lnTo>
                  <a:cubicBezTo>
                    <a:pt x="728663" y="148161"/>
                    <a:pt x="719757" y="127121"/>
                    <a:pt x="705307" y="111242"/>
                  </a:cubicBezTo>
                  <a:close/>
                  <a:moveTo>
                    <a:pt x="683133" y="242202"/>
                  </a:moveTo>
                  <a:cubicBezTo>
                    <a:pt x="683133" y="266357"/>
                    <a:pt x="663483" y="286017"/>
                    <a:pt x="639318" y="286017"/>
                  </a:cubicBezTo>
                  <a:lnTo>
                    <a:pt x="89345" y="286017"/>
                  </a:lnTo>
                  <a:cubicBezTo>
                    <a:pt x="65189" y="286017"/>
                    <a:pt x="45539" y="266367"/>
                    <a:pt x="45539" y="242202"/>
                  </a:cubicBezTo>
                  <a:lnTo>
                    <a:pt x="45539" y="171279"/>
                  </a:lnTo>
                  <a:cubicBezTo>
                    <a:pt x="45539" y="147123"/>
                    <a:pt x="65189" y="127464"/>
                    <a:pt x="89354" y="127464"/>
                  </a:cubicBezTo>
                  <a:lnTo>
                    <a:pt x="639318" y="127464"/>
                  </a:lnTo>
                  <a:cubicBezTo>
                    <a:pt x="663473" y="127464"/>
                    <a:pt x="683133" y="147114"/>
                    <a:pt x="683133" y="171279"/>
                  </a:cubicBezTo>
                  <a:lnTo>
                    <a:pt x="683133" y="242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5" name="手繪多邊形: 圖案 42">
              <a:extLst>
                <a:ext uri="{FF2B5EF4-FFF2-40B4-BE49-F238E27FC236}">
                  <a16:creationId xmlns:a16="http://schemas.microsoft.com/office/drawing/2014/main" id="{D1FBEFEE-7E41-4D95-A99C-710BAADC09EA}"/>
                </a:ext>
              </a:extLst>
            </p:cNvPr>
            <p:cNvSpPr/>
            <p:nvPr/>
          </p:nvSpPr>
          <p:spPr>
            <a:xfrm>
              <a:off x="1988427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6" name="手繪多邊形: 圖案 43">
              <a:extLst>
                <a:ext uri="{FF2B5EF4-FFF2-40B4-BE49-F238E27FC236}">
                  <a16:creationId xmlns:a16="http://schemas.microsoft.com/office/drawing/2014/main" id="{B39F1281-A8FA-4AA1-A8CB-F4EC0593505D}"/>
                </a:ext>
              </a:extLst>
            </p:cNvPr>
            <p:cNvSpPr/>
            <p:nvPr/>
          </p:nvSpPr>
          <p:spPr>
            <a:xfrm>
              <a:off x="2084143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7" name="手繪多邊形: 圖案 44">
              <a:extLst>
                <a:ext uri="{FF2B5EF4-FFF2-40B4-BE49-F238E27FC236}">
                  <a16:creationId xmlns:a16="http://schemas.microsoft.com/office/drawing/2014/main" id="{3A950758-BA18-4D19-B219-8AA8DBB6577D}"/>
                </a:ext>
              </a:extLst>
            </p:cNvPr>
            <p:cNvSpPr/>
            <p:nvPr/>
          </p:nvSpPr>
          <p:spPr>
            <a:xfrm>
              <a:off x="2179848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8" name="手繪多邊形: 圖案 45">
              <a:extLst>
                <a:ext uri="{FF2B5EF4-FFF2-40B4-BE49-F238E27FC236}">
                  <a16:creationId xmlns:a16="http://schemas.microsoft.com/office/drawing/2014/main" id="{FD3FA08E-9F31-447D-8998-9C8F49A9C91F}"/>
                </a:ext>
              </a:extLst>
            </p:cNvPr>
            <p:cNvSpPr/>
            <p:nvPr/>
          </p:nvSpPr>
          <p:spPr>
            <a:xfrm>
              <a:off x="2072184" y="4559201"/>
              <a:ext cx="67007" cy="260449"/>
            </a:xfrm>
            <a:custGeom>
              <a:avLst/>
              <a:gdLst>
                <a:gd name="connsiteX0" fmla="*/ 40966 w 63767"/>
                <a:gd name="connsiteY0" fmla="*/ 248203 h 248202"/>
                <a:gd name="connsiteX1" fmla="*/ 43033 w 63767"/>
                <a:gd name="connsiteY1" fmla="*/ 248107 h 248202"/>
                <a:gd name="connsiteX2" fmla="*/ 63673 w 63767"/>
                <a:gd name="connsiteY2" fmla="*/ 223390 h 248202"/>
                <a:gd name="connsiteX3" fmla="*/ 45452 w 63767"/>
                <a:gd name="connsiteY3" fmla="*/ 20736 h 248202"/>
                <a:gd name="connsiteX4" fmla="*/ 20735 w 63767"/>
                <a:gd name="connsiteY4" fmla="*/ 95 h 248202"/>
                <a:gd name="connsiteX5" fmla="*/ 94 w 63767"/>
                <a:gd name="connsiteY5" fmla="*/ 24813 h 248202"/>
                <a:gd name="connsiteX6" fmla="*/ 18315 w 63767"/>
                <a:gd name="connsiteY6" fmla="*/ 227467 h 248202"/>
                <a:gd name="connsiteX7" fmla="*/ 40966 w 63767"/>
                <a:gd name="connsiteY7" fmla="*/ 248203 h 2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67" h="248202">
                  <a:moveTo>
                    <a:pt x="40966" y="248203"/>
                  </a:moveTo>
                  <a:cubicBezTo>
                    <a:pt x="41652" y="248203"/>
                    <a:pt x="42347" y="248174"/>
                    <a:pt x="43033" y="248107"/>
                  </a:cubicBezTo>
                  <a:cubicBezTo>
                    <a:pt x="55558" y="246983"/>
                    <a:pt x="64807" y="235915"/>
                    <a:pt x="63673" y="223390"/>
                  </a:cubicBezTo>
                  <a:lnTo>
                    <a:pt x="45452" y="20736"/>
                  </a:lnTo>
                  <a:cubicBezTo>
                    <a:pt x="44328" y="8211"/>
                    <a:pt x="33136" y="-1048"/>
                    <a:pt x="20735" y="95"/>
                  </a:cubicBezTo>
                  <a:cubicBezTo>
                    <a:pt x="8209" y="1219"/>
                    <a:pt x="-1039" y="12287"/>
                    <a:pt x="94" y="24813"/>
                  </a:cubicBezTo>
                  <a:lnTo>
                    <a:pt x="18315" y="227467"/>
                  </a:lnTo>
                  <a:cubicBezTo>
                    <a:pt x="19382" y="239306"/>
                    <a:pt x="29317" y="248203"/>
                    <a:pt x="40966" y="2482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9" name="手繪多邊形: 圖案 46">
              <a:extLst>
                <a:ext uri="{FF2B5EF4-FFF2-40B4-BE49-F238E27FC236}">
                  <a16:creationId xmlns:a16="http://schemas.microsoft.com/office/drawing/2014/main" id="{036F03BE-66C6-4CF3-8780-3C67A917AC58}"/>
                </a:ext>
              </a:extLst>
            </p:cNvPr>
            <p:cNvSpPr/>
            <p:nvPr/>
          </p:nvSpPr>
          <p:spPr>
            <a:xfrm>
              <a:off x="2407190" y="4559212"/>
              <a:ext cx="66995" cy="260438"/>
            </a:xfrm>
            <a:custGeom>
              <a:avLst/>
              <a:gdLst>
                <a:gd name="connsiteX0" fmla="*/ 20727 w 63756"/>
                <a:gd name="connsiteY0" fmla="*/ 248098 h 248192"/>
                <a:gd name="connsiteX1" fmla="*/ 22794 w 63756"/>
                <a:gd name="connsiteY1" fmla="*/ 248193 h 248192"/>
                <a:gd name="connsiteX2" fmla="*/ 45454 w 63756"/>
                <a:gd name="connsiteY2" fmla="*/ 227457 h 248192"/>
                <a:gd name="connsiteX3" fmla="*/ 63665 w 63756"/>
                <a:gd name="connsiteY3" fmla="*/ 24803 h 248192"/>
                <a:gd name="connsiteX4" fmla="*/ 43015 w 63756"/>
                <a:gd name="connsiteY4" fmla="*/ 86 h 248192"/>
                <a:gd name="connsiteX5" fmla="*/ 18307 w 63756"/>
                <a:gd name="connsiteY5" fmla="*/ 20726 h 248192"/>
                <a:gd name="connsiteX6" fmla="*/ 96 w 63756"/>
                <a:gd name="connsiteY6" fmla="*/ 223380 h 248192"/>
                <a:gd name="connsiteX7" fmla="*/ 20727 w 63756"/>
                <a:gd name="connsiteY7" fmla="*/ 248098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56" h="248192">
                  <a:moveTo>
                    <a:pt x="20727" y="248098"/>
                  </a:moveTo>
                  <a:cubicBezTo>
                    <a:pt x="21422" y="248164"/>
                    <a:pt x="22117" y="248193"/>
                    <a:pt x="22794" y="248193"/>
                  </a:cubicBezTo>
                  <a:cubicBezTo>
                    <a:pt x="34462" y="248193"/>
                    <a:pt x="44396" y="239296"/>
                    <a:pt x="45454" y="227457"/>
                  </a:cubicBezTo>
                  <a:lnTo>
                    <a:pt x="63665" y="24803"/>
                  </a:lnTo>
                  <a:cubicBezTo>
                    <a:pt x="64780" y="12278"/>
                    <a:pt x="55541" y="1210"/>
                    <a:pt x="43015" y="86"/>
                  </a:cubicBezTo>
                  <a:cubicBezTo>
                    <a:pt x="30547" y="-991"/>
                    <a:pt x="19422" y="8201"/>
                    <a:pt x="18307" y="20726"/>
                  </a:cubicBezTo>
                  <a:lnTo>
                    <a:pt x="96" y="223380"/>
                  </a:lnTo>
                  <a:cubicBezTo>
                    <a:pt x="-1047" y="235915"/>
                    <a:pt x="8201" y="246974"/>
                    <a:pt x="20727" y="2480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0" name="手繪多邊形: 圖案 47">
              <a:extLst>
                <a:ext uri="{FF2B5EF4-FFF2-40B4-BE49-F238E27FC236}">
                  <a16:creationId xmlns:a16="http://schemas.microsoft.com/office/drawing/2014/main" id="{2488B776-6F20-4116-8A4E-79E6B26FB8FB}"/>
                </a:ext>
              </a:extLst>
            </p:cNvPr>
            <p:cNvSpPr/>
            <p:nvPr/>
          </p:nvSpPr>
          <p:spPr>
            <a:xfrm>
              <a:off x="2415538" y="5038280"/>
              <a:ext cx="144779" cy="47806"/>
            </a:xfrm>
            <a:custGeom>
              <a:avLst/>
              <a:gdLst>
                <a:gd name="connsiteX0" fmla="*/ 115005 w 137779"/>
                <a:gd name="connsiteY0" fmla="*/ 0 h 45558"/>
                <a:gd name="connsiteX1" fmla="*/ 22784 w 137779"/>
                <a:gd name="connsiteY1" fmla="*/ 0 h 45558"/>
                <a:gd name="connsiteX2" fmla="*/ 0 w 137779"/>
                <a:gd name="connsiteY2" fmla="*/ 22774 h 45558"/>
                <a:gd name="connsiteX3" fmla="*/ 22784 w 137779"/>
                <a:gd name="connsiteY3" fmla="*/ 45558 h 45558"/>
                <a:gd name="connsiteX4" fmla="*/ 115005 w 137779"/>
                <a:gd name="connsiteY4" fmla="*/ 45558 h 45558"/>
                <a:gd name="connsiteX5" fmla="*/ 137779 w 137779"/>
                <a:gd name="connsiteY5" fmla="*/ 22774 h 45558"/>
                <a:gd name="connsiteX6" fmla="*/ 115005 w 137779"/>
                <a:gd name="connsiteY6" fmla="*/ 0 h 4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79" h="45558">
                  <a:moveTo>
                    <a:pt x="115005" y="0"/>
                  </a:moveTo>
                  <a:lnTo>
                    <a:pt x="22784" y="0"/>
                  </a:lnTo>
                  <a:cubicBezTo>
                    <a:pt x="10211" y="0"/>
                    <a:pt x="0" y="10182"/>
                    <a:pt x="0" y="22774"/>
                  </a:cubicBezTo>
                  <a:cubicBezTo>
                    <a:pt x="10" y="35357"/>
                    <a:pt x="10201" y="45558"/>
                    <a:pt x="22784" y="45558"/>
                  </a:cubicBezTo>
                  <a:lnTo>
                    <a:pt x="115005" y="45558"/>
                  </a:lnTo>
                  <a:cubicBezTo>
                    <a:pt x="127578" y="45558"/>
                    <a:pt x="137779" y="35376"/>
                    <a:pt x="137779" y="22774"/>
                  </a:cubicBezTo>
                  <a:cubicBezTo>
                    <a:pt x="137779" y="10211"/>
                    <a:pt x="127578" y="0"/>
                    <a:pt x="11500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</p:grpSp>
      <p:cxnSp>
        <p:nvCxnSpPr>
          <p:cNvPr id="71" name="直線接點 64">
            <a:extLst>
              <a:ext uri="{FF2B5EF4-FFF2-40B4-BE49-F238E27FC236}">
                <a16:creationId xmlns:a16="http://schemas.microsoft.com/office/drawing/2014/main" id="{769B1963-767E-4F51-B845-FF17362AFA84}"/>
              </a:ext>
            </a:extLst>
          </p:cNvPr>
          <p:cNvCxnSpPr>
            <a:cxnSpLocks/>
          </p:cNvCxnSpPr>
          <p:nvPr/>
        </p:nvCxnSpPr>
        <p:spPr>
          <a:xfrm flipV="1">
            <a:off x="5124575" y="3045410"/>
            <a:ext cx="0" cy="380866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64">
            <a:extLst>
              <a:ext uri="{FF2B5EF4-FFF2-40B4-BE49-F238E27FC236}">
                <a16:creationId xmlns:a16="http://schemas.microsoft.com/office/drawing/2014/main" id="{E9B499A5-2724-4B2A-9F39-C4284D279CF3}"/>
              </a:ext>
            </a:extLst>
          </p:cNvPr>
          <p:cNvCxnSpPr>
            <a:cxnSpLocks/>
          </p:cNvCxnSpPr>
          <p:nvPr/>
        </p:nvCxnSpPr>
        <p:spPr>
          <a:xfrm flipH="1" flipV="1">
            <a:off x="8501019" y="4108941"/>
            <a:ext cx="1" cy="81489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圖形 44">
            <a:extLst>
              <a:ext uri="{FF2B5EF4-FFF2-40B4-BE49-F238E27FC236}">
                <a16:creationId xmlns:a16="http://schemas.microsoft.com/office/drawing/2014/main" id="{4F824E32-961C-4EDF-9C43-B5F3825DE73F}"/>
              </a:ext>
            </a:extLst>
          </p:cNvPr>
          <p:cNvSpPr/>
          <p:nvPr/>
        </p:nvSpPr>
        <p:spPr>
          <a:xfrm>
            <a:off x="8123866" y="3432185"/>
            <a:ext cx="742366" cy="670363"/>
          </a:xfrm>
          <a:custGeom>
            <a:avLst/>
            <a:gdLst>
              <a:gd name="connsiteX0" fmla="*/ 873686 w 886038"/>
              <a:gd name="connsiteY0" fmla="*/ 98260 h 800100"/>
              <a:gd name="connsiteX1" fmla="*/ 700940 w 886038"/>
              <a:gd name="connsiteY1" fmla="*/ 90526 h 800100"/>
              <a:gd name="connsiteX2" fmla="*/ 447842 w 886038"/>
              <a:gd name="connsiteY2" fmla="*/ 0 h 800100"/>
              <a:gd name="connsiteX3" fmla="*/ 47792 w 886038"/>
              <a:gd name="connsiteY3" fmla="*/ 400050 h 800100"/>
              <a:gd name="connsiteX4" fmla="*/ 74614 w 886038"/>
              <a:gd name="connsiteY4" fmla="*/ 542963 h 800100"/>
              <a:gd name="connsiteX5" fmla="*/ 12054 w 886038"/>
              <a:gd name="connsiteY5" fmla="*/ 736663 h 800100"/>
              <a:gd name="connsiteX6" fmla="*/ 82539 w 886038"/>
              <a:gd name="connsiteY6" fmla="*/ 764858 h 800100"/>
              <a:gd name="connsiteX7" fmla="*/ 103951 w 886038"/>
              <a:gd name="connsiteY7" fmla="*/ 763676 h 800100"/>
              <a:gd name="connsiteX8" fmla="*/ 120868 w 886038"/>
              <a:gd name="connsiteY8" fmla="*/ 742721 h 800100"/>
              <a:gd name="connsiteX9" fmla="*/ 99913 w 886038"/>
              <a:gd name="connsiteY9" fmla="*/ 725805 h 800100"/>
              <a:gd name="connsiteX10" fmla="*/ 42648 w 886038"/>
              <a:gd name="connsiteY10" fmla="*/ 713918 h 800100"/>
              <a:gd name="connsiteX11" fmla="*/ 92255 w 886038"/>
              <a:gd name="connsiteY11" fmla="*/ 582511 h 800100"/>
              <a:gd name="connsiteX12" fmla="*/ 447842 w 886038"/>
              <a:gd name="connsiteY12" fmla="*/ 800100 h 800100"/>
              <a:gd name="connsiteX13" fmla="*/ 847892 w 886038"/>
              <a:gd name="connsiteY13" fmla="*/ 400050 h 800100"/>
              <a:gd name="connsiteX14" fmla="*/ 733325 w 886038"/>
              <a:gd name="connsiteY14" fmla="*/ 120320 h 800100"/>
              <a:gd name="connsiteX15" fmla="*/ 843053 w 886038"/>
              <a:gd name="connsiteY15" fmla="*/ 120929 h 800100"/>
              <a:gd name="connsiteX16" fmla="*/ 840729 w 886038"/>
              <a:gd name="connsiteY16" fmla="*/ 171641 h 800100"/>
              <a:gd name="connsiteX17" fmla="*/ 851854 w 886038"/>
              <a:gd name="connsiteY17" fmla="*/ 196177 h 800100"/>
              <a:gd name="connsiteX18" fmla="*/ 876391 w 886038"/>
              <a:gd name="connsiteY18" fmla="*/ 185014 h 800100"/>
              <a:gd name="connsiteX19" fmla="*/ 873686 w 886038"/>
              <a:gd name="connsiteY19" fmla="*/ 98260 h 800100"/>
              <a:gd name="connsiteX20" fmla="*/ 741136 w 886038"/>
              <a:gd name="connsiteY20" fmla="*/ 188824 h 800100"/>
              <a:gd name="connsiteX21" fmla="*/ 808801 w 886038"/>
              <a:gd name="connsiteY21" fmla="*/ 380924 h 800100"/>
              <a:gd name="connsiteX22" fmla="*/ 656249 w 886038"/>
              <a:gd name="connsiteY22" fmla="*/ 380924 h 800100"/>
              <a:gd name="connsiteX23" fmla="*/ 611443 w 886038"/>
              <a:gd name="connsiteY23" fmla="*/ 190424 h 800100"/>
              <a:gd name="connsiteX24" fmla="*/ 733554 w 886038"/>
              <a:gd name="connsiteY24" fmla="*/ 190424 h 800100"/>
              <a:gd name="connsiteX25" fmla="*/ 741136 w 886038"/>
              <a:gd name="connsiteY25" fmla="*/ 188824 h 800100"/>
              <a:gd name="connsiteX26" fmla="*/ 741212 w 886038"/>
              <a:gd name="connsiteY26" fmla="*/ 611162 h 800100"/>
              <a:gd name="connsiteX27" fmla="*/ 733592 w 886038"/>
              <a:gd name="connsiteY27" fmla="*/ 609524 h 800100"/>
              <a:gd name="connsiteX28" fmla="*/ 611710 w 886038"/>
              <a:gd name="connsiteY28" fmla="*/ 609524 h 800100"/>
              <a:gd name="connsiteX29" fmla="*/ 656287 w 886038"/>
              <a:gd name="connsiteY29" fmla="*/ 419024 h 800100"/>
              <a:gd name="connsiteX30" fmla="*/ 808839 w 886038"/>
              <a:gd name="connsiteY30" fmla="*/ 419024 h 800100"/>
              <a:gd name="connsiteX31" fmla="*/ 741212 w 886038"/>
              <a:gd name="connsiteY31" fmla="*/ 611162 h 800100"/>
              <a:gd name="connsiteX32" fmla="*/ 447842 w 886038"/>
              <a:gd name="connsiteY32" fmla="*/ 754990 h 800100"/>
              <a:gd name="connsiteX33" fmla="*/ 347296 w 886038"/>
              <a:gd name="connsiteY33" fmla="*/ 647624 h 800100"/>
              <a:gd name="connsiteX34" fmla="*/ 548312 w 886038"/>
              <a:gd name="connsiteY34" fmla="*/ 647624 h 800100"/>
              <a:gd name="connsiteX35" fmla="*/ 447842 w 886038"/>
              <a:gd name="connsiteY35" fmla="*/ 754990 h 800100"/>
              <a:gd name="connsiteX36" fmla="*/ 325236 w 886038"/>
              <a:gd name="connsiteY36" fmla="*/ 609524 h 800100"/>
              <a:gd name="connsiteX37" fmla="*/ 277421 w 886038"/>
              <a:gd name="connsiteY37" fmla="*/ 419024 h 800100"/>
              <a:gd name="connsiteX38" fmla="*/ 618187 w 886038"/>
              <a:gd name="connsiteY38" fmla="*/ 419024 h 800100"/>
              <a:gd name="connsiteX39" fmla="*/ 570371 w 886038"/>
              <a:gd name="connsiteY39" fmla="*/ 609524 h 800100"/>
              <a:gd name="connsiteX40" fmla="*/ 325236 w 886038"/>
              <a:gd name="connsiteY40" fmla="*/ 609524 h 800100"/>
              <a:gd name="connsiteX41" fmla="*/ 154510 w 886038"/>
              <a:gd name="connsiteY41" fmla="*/ 188824 h 800100"/>
              <a:gd name="connsiteX42" fmla="*/ 162092 w 886038"/>
              <a:gd name="connsiteY42" fmla="*/ 190424 h 800100"/>
              <a:gd name="connsiteX43" fmla="*/ 284164 w 886038"/>
              <a:gd name="connsiteY43" fmla="*/ 190424 h 800100"/>
              <a:gd name="connsiteX44" fmla="*/ 239778 w 886038"/>
              <a:gd name="connsiteY44" fmla="*/ 373875 h 800100"/>
              <a:gd name="connsiteX45" fmla="*/ 231586 w 886038"/>
              <a:gd name="connsiteY45" fmla="*/ 380924 h 800100"/>
              <a:gd name="connsiteX46" fmla="*/ 86844 w 886038"/>
              <a:gd name="connsiteY46" fmla="*/ 380924 h 800100"/>
              <a:gd name="connsiteX47" fmla="*/ 154510 w 886038"/>
              <a:gd name="connsiteY47" fmla="*/ 188824 h 800100"/>
              <a:gd name="connsiteX48" fmla="*/ 447842 w 886038"/>
              <a:gd name="connsiteY48" fmla="*/ 45453 h 800100"/>
              <a:gd name="connsiteX49" fmla="*/ 548083 w 886038"/>
              <a:gd name="connsiteY49" fmla="*/ 152324 h 800100"/>
              <a:gd name="connsiteX50" fmla="*/ 347563 w 886038"/>
              <a:gd name="connsiteY50" fmla="*/ 152324 h 800100"/>
              <a:gd name="connsiteX51" fmla="*/ 447842 w 886038"/>
              <a:gd name="connsiteY51" fmla="*/ 45453 h 800100"/>
              <a:gd name="connsiteX52" fmla="*/ 570143 w 886038"/>
              <a:gd name="connsiteY52" fmla="*/ 190424 h 800100"/>
              <a:gd name="connsiteX53" fmla="*/ 618187 w 886038"/>
              <a:gd name="connsiteY53" fmla="*/ 380924 h 800100"/>
              <a:gd name="connsiteX54" fmla="*/ 290108 w 886038"/>
              <a:gd name="connsiteY54" fmla="*/ 380924 h 800100"/>
              <a:gd name="connsiteX55" fmla="*/ 369623 w 886038"/>
              <a:gd name="connsiteY55" fmla="*/ 318554 h 800100"/>
              <a:gd name="connsiteX56" fmla="*/ 569495 w 886038"/>
              <a:gd name="connsiteY56" fmla="*/ 190424 h 800100"/>
              <a:gd name="connsiteX57" fmla="*/ 570143 w 886038"/>
              <a:gd name="connsiteY57" fmla="*/ 190424 h 800100"/>
              <a:gd name="connsiteX58" fmla="*/ 493181 w 886038"/>
              <a:gd name="connsiteY58" fmla="*/ 190424 h 800100"/>
              <a:gd name="connsiteX59" fmla="*/ 346877 w 886038"/>
              <a:gd name="connsiteY59" fmla="*/ 287922 h 800100"/>
              <a:gd name="connsiteX60" fmla="*/ 280430 w 886038"/>
              <a:gd name="connsiteY60" fmla="*/ 339738 h 800100"/>
              <a:gd name="connsiteX61" fmla="*/ 325503 w 886038"/>
              <a:gd name="connsiteY61" fmla="*/ 190424 h 800100"/>
              <a:gd name="connsiteX62" fmla="*/ 493181 w 886038"/>
              <a:gd name="connsiteY62" fmla="*/ 190424 h 800100"/>
              <a:gd name="connsiteX63" fmla="*/ 505944 w 886038"/>
              <a:gd name="connsiteY63" fmla="*/ 43205 h 800100"/>
              <a:gd name="connsiteX64" fmla="*/ 658573 w 886038"/>
              <a:gd name="connsiteY64" fmla="*/ 106337 h 800100"/>
              <a:gd name="connsiteX65" fmla="*/ 584735 w 886038"/>
              <a:gd name="connsiteY65" fmla="*/ 139903 h 800100"/>
              <a:gd name="connsiteX66" fmla="*/ 505944 w 886038"/>
              <a:gd name="connsiteY66" fmla="*/ 43205 h 800100"/>
              <a:gd name="connsiteX67" fmla="*/ 389701 w 886038"/>
              <a:gd name="connsiteY67" fmla="*/ 43205 h 800100"/>
              <a:gd name="connsiteX68" fmla="*/ 303710 w 886038"/>
              <a:gd name="connsiteY68" fmla="*/ 152324 h 800100"/>
              <a:gd name="connsiteX69" fmla="*/ 184685 w 886038"/>
              <a:gd name="connsiteY69" fmla="*/ 152324 h 800100"/>
              <a:gd name="connsiteX70" fmla="*/ 389701 w 886038"/>
              <a:gd name="connsiteY70" fmla="*/ 43205 h 800100"/>
              <a:gd name="connsiteX71" fmla="*/ 86844 w 886038"/>
              <a:gd name="connsiteY71" fmla="*/ 419024 h 800100"/>
              <a:gd name="connsiteX72" fmla="*/ 189791 w 886038"/>
              <a:gd name="connsiteY72" fmla="*/ 419024 h 800100"/>
              <a:gd name="connsiteX73" fmla="*/ 102656 w 886038"/>
              <a:gd name="connsiteY73" fmla="*/ 508902 h 800100"/>
              <a:gd name="connsiteX74" fmla="*/ 86844 w 886038"/>
              <a:gd name="connsiteY74" fmla="*/ 419024 h 800100"/>
              <a:gd name="connsiteX75" fmla="*/ 239663 w 886038"/>
              <a:gd name="connsiteY75" fmla="*/ 424396 h 800100"/>
              <a:gd name="connsiteX76" fmla="*/ 283936 w 886038"/>
              <a:gd name="connsiteY76" fmla="*/ 609524 h 800100"/>
              <a:gd name="connsiteX77" fmla="*/ 162092 w 886038"/>
              <a:gd name="connsiteY77" fmla="*/ 609524 h 800100"/>
              <a:gd name="connsiteX78" fmla="*/ 154434 w 886038"/>
              <a:gd name="connsiteY78" fmla="*/ 611162 h 800100"/>
              <a:gd name="connsiteX79" fmla="*/ 118353 w 886038"/>
              <a:gd name="connsiteY79" fmla="*/ 549021 h 800100"/>
              <a:gd name="connsiteX80" fmla="*/ 239663 w 886038"/>
              <a:gd name="connsiteY80" fmla="*/ 424396 h 800100"/>
              <a:gd name="connsiteX81" fmla="*/ 184533 w 886038"/>
              <a:gd name="connsiteY81" fmla="*/ 647624 h 800100"/>
              <a:gd name="connsiteX82" fmla="*/ 303443 w 886038"/>
              <a:gd name="connsiteY82" fmla="*/ 647624 h 800100"/>
              <a:gd name="connsiteX83" fmla="*/ 389282 w 886038"/>
              <a:gd name="connsiteY83" fmla="*/ 756818 h 800100"/>
              <a:gd name="connsiteX84" fmla="*/ 184533 w 886038"/>
              <a:gd name="connsiteY84" fmla="*/ 647624 h 800100"/>
              <a:gd name="connsiteX85" fmla="*/ 506363 w 886038"/>
              <a:gd name="connsiteY85" fmla="*/ 756818 h 800100"/>
              <a:gd name="connsiteX86" fmla="*/ 592203 w 886038"/>
              <a:gd name="connsiteY86" fmla="*/ 647624 h 800100"/>
              <a:gd name="connsiteX87" fmla="*/ 711151 w 886038"/>
              <a:gd name="connsiteY87" fmla="*/ 647624 h 800100"/>
              <a:gd name="connsiteX88" fmla="*/ 506363 w 886038"/>
              <a:gd name="connsiteY88" fmla="*/ 756818 h 800100"/>
              <a:gd name="connsiteX89" fmla="*/ 710999 w 886038"/>
              <a:gd name="connsiteY89" fmla="*/ 152324 h 800100"/>
              <a:gd name="connsiteX90" fmla="*/ 646876 w 886038"/>
              <a:gd name="connsiteY90" fmla="*/ 152324 h 800100"/>
              <a:gd name="connsiteX91" fmla="*/ 692177 w 886038"/>
              <a:gd name="connsiteY91" fmla="*/ 133807 h 800100"/>
              <a:gd name="connsiteX92" fmla="*/ 710999 w 886038"/>
              <a:gd name="connsiteY92" fmla="*/ 152324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86038" h="800100">
                <a:moveTo>
                  <a:pt x="873686" y="98260"/>
                </a:moveTo>
                <a:cubicBezTo>
                  <a:pt x="846406" y="61455"/>
                  <a:pt x="782131" y="63551"/>
                  <a:pt x="700940" y="90526"/>
                </a:cubicBezTo>
                <a:cubicBezTo>
                  <a:pt x="631941" y="34023"/>
                  <a:pt x="543816" y="0"/>
                  <a:pt x="447842" y="0"/>
                </a:cubicBezTo>
                <a:cubicBezTo>
                  <a:pt x="227243" y="0"/>
                  <a:pt x="47792" y="179451"/>
                  <a:pt x="47792" y="400050"/>
                </a:cubicBezTo>
                <a:cubicBezTo>
                  <a:pt x="47792" y="450418"/>
                  <a:pt x="57545" y="498500"/>
                  <a:pt x="74614" y="542963"/>
                </a:cubicBezTo>
                <a:cubicBezTo>
                  <a:pt x="11559" y="623545"/>
                  <a:pt x="-18540" y="695287"/>
                  <a:pt x="12054" y="736663"/>
                </a:cubicBezTo>
                <a:cubicBezTo>
                  <a:pt x="25999" y="755409"/>
                  <a:pt x="49659" y="764858"/>
                  <a:pt x="82539" y="764858"/>
                </a:cubicBezTo>
                <a:cubicBezTo>
                  <a:pt x="89283" y="764858"/>
                  <a:pt x="96407" y="764477"/>
                  <a:pt x="103951" y="763676"/>
                </a:cubicBezTo>
                <a:cubicBezTo>
                  <a:pt x="114391" y="762572"/>
                  <a:pt x="122011" y="753199"/>
                  <a:pt x="120868" y="742721"/>
                </a:cubicBezTo>
                <a:cubicBezTo>
                  <a:pt x="119725" y="732244"/>
                  <a:pt x="110619" y="724700"/>
                  <a:pt x="99913" y="725805"/>
                </a:cubicBezTo>
                <a:cubicBezTo>
                  <a:pt x="70957" y="728739"/>
                  <a:pt x="50611" y="724662"/>
                  <a:pt x="42648" y="713918"/>
                </a:cubicBezTo>
                <a:cubicBezTo>
                  <a:pt x="28323" y="694563"/>
                  <a:pt x="45163" y="646633"/>
                  <a:pt x="92255" y="582511"/>
                </a:cubicBezTo>
                <a:cubicBezTo>
                  <a:pt x="158701" y="711518"/>
                  <a:pt x="293003" y="800100"/>
                  <a:pt x="447842" y="800100"/>
                </a:cubicBezTo>
                <a:cubicBezTo>
                  <a:pt x="668441" y="800100"/>
                  <a:pt x="847892" y="620649"/>
                  <a:pt x="847892" y="400050"/>
                </a:cubicBezTo>
                <a:cubicBezTo>
                  <a:pt x="847892" y="291236"/>
                  <a:pt x="804077" y="192519"/>
                  <a:pt x="733325" y="120320"/>
                </a:cubicBezTo>
                <a:cubicBezTo>
                  <a:pt x="791504" y="103632"/>
                  <a:pt x="830747" y="104318"/>
                  <a:pt x="843053" y="120929"/>
                </a:cubicBezTo>
                <a:cubicBezTo>
                  <a:pt x="852197" y="133312"/>
                  <a:pt x="846863" y="155334"/>
                  <a:pt x="840729" y="171641"/>
                </a:cubicBezTo>
                <a:cubicBezTo>
                  <a:pt x="836995" y="181470"/>
                  <a:pt x="842024" y="192443"/>
                  <a:pt x="851854" y="196177"/>
                </a:cubicBezTo>
                <a:cubicBezTo>
                  <a:pt x="861798" y="199796"/>
                  <a:pt x="872695" y="194920"/>
                  <a:pt x="876391" y="185014"/>
                </a:cubicBezTo>
                <a:cubicBezTo>
                  <a:pt x="890107" y="148438"/>
                  <a:pt x="889192" y="119291"/>
                  <a:pt x="873686" y="98260"/>
                </a:cubicBezTo>
                <a:close/>
                <a:moveTo>
                  <a:pt x="741136" y="188824"/>
                </a:moveTo>
                <a:cubicBezTo>
                  <a:pt x="780607" y="243497"/>
                  <a:pt x="805067" y="309448"/>
                  <a:pt x="808801" y="380924"/>
                </a:cubicBezTo>
                <a:lnTo>
                  <a:pt x="656249" y="380924"/>
                </a:lnTo>
                <a:cubicBezTo>
                  <a:pt x="653696" y="313639"/>
                  <a:pt x="638113" y="248869"/>
                  <a:pt x="611443" y="190424"/>
                </a:cubicBezTo>
                <a:lnTo>
                  <a:pt x="733554" y="190424"/>
                </a:lnTo>
                <a:cubicBezTo>
                  <a:pt x="736259" y="190424"/>
                  <a:pt x="738850" y="189814"/>
                  <a:pt x="741136" y="188824"/>
                </a:cubicBezTo>
                <a:close/>
                <a:moveTo>
                  <a:pt x="741212" y="611162"/>
                </a:moveTo>
                <a:cubicBezTo>
                  <a:pt x="738850" y="610172"/>
                  <a:pt x="736297" y="609524"/>
                  <a:pt x="733592" y="609524"/>
                </a:cubicBezTo>
                <a:lnTo>
                  <a:pt x="611710" y="609524"/>
                </a:lnTo>
                <a:cubicBezTo>
                  <a:pt x="638266" y="551040"/>
                  <a:pt x="653811" y="486308"/>
                  <a:pt x="656287" y="419024"/>
                </a:cubicBezTo>
                <a:lnTo>
                  <a:pt x="808839" y="419024"/>
                </a:lnTo>
                <a:cubicBezTo>
                  <a:pt x="805106" y="490538"/>
                  <a:pt x="780684" y="556489"/>
                  <a:pt x="741212" y="611162"/>
                </a:cubicBezTo>
                <a:close/>
                <a:moveTo>
                  <a:pt x="447842" y="754990"/>
                </a:moveTo>
                <a:cubicBezTo>
                  <a:pt x="408218" y="726415"/>
                  <a:pt x="374233" y="689991"/>
                  <a:pt x="347296" y="647624"/>
                </a:cubicBezTo>
                <a:lnTo>
                  <a:pt x="548312" y="647624"/>
                </a:lnTo>
                <a:cubicBezTo>
                  <a:pt x="521413" y="689991"/>
                  <a:pt x="487428" y="726415"/>
                  <a:pt x="447842" y="754990"/>
                </a:cubicBezTo>
                <a:close/>
                <a:moveTo>
                  <a:pt x="325236" y="609524"/>
                </a:moveTo>
                <a:cubicBezTo>
                  <a:pt x="296432" y="552107"/>
                  <a:pt x="280126" y="486766"/>
                  <a:pt x="277421" y="419024"/>
                </a:cubicBezTo>
                <a:lnTo>
                  <a:pt x="618187" y="419024"/>
                </a:lnTo>
                <a:cubicBezTo>
                  <a:pt x="615482" y="486766"/>
                  <a:pt x="599175" y="552107"/>
                  <a:pt x="570371" y="609524"/>
                </a:cubicBezTo>
                <a:lnTo>
                  <a:pt x="325236" y="609524"/>
                </a:lnTo>
                <a:close/>
                <a:moveTo>
                  <a:pt x="154510" y="188824"/>
                </a:moveTo>
                <a:cubicBezTo>
                  <a:pt x="156834" y="189814"/>
                  <a:pt x="159387" y="190424"/>
                  <a:pt x="162092" y="190424"/>
                </a:cubicBezTo>
                <a:lnTo>
                  <a:pt x="284164" y="190424"/>
                </a:lnTo>
                <a:cubicBezTo>
                  <a:pt x="258409" y="246812"/>
                  <a:pt x="243131" y="309143"/>
                  <a:pt x="239778" y="373875"/>
                </a:cubicBezTo>
                <a:cubicBezTo>
                  <a:pt x="237073" y="376238"/>
                  <a:pt x="234291" y="378524"/>
                  <a:pt x="231586" y="380924"/>
                </a:cubicBezTo>
                <a:lnTo>
                  <a:pt x="86844" y="380924"/>
                </a:lnTo>
                <a:cubicBezTo>
                  <a:pt x="90616" y="309448"/>
                  <a:pt x="115076" y="243497"/>
                  <a:pt x="154510" y="188824"/>
                </a:cubicBezTo>
                <a:close/>
                <a:moveTo>
                  <a:pt x="447842" y="45453"/>
                </a:moveTo>
                <a:cubicBezTo>
                  <a:pt x="487275" y="73914"/>
                  <a:pt x="521184" y="110147"/>
                  <a:pt x="548083" y="152324"/>
                </a:cubicBezTo>
                <a:lnTo>
                  <a:pt x="347563" y="152324"/>
                </a:lnTo>
                <a:cubicBezTo>
                  <a:pt x="374461" y="110185"/>
                  <a:pt x="408370" y="73914"/>
                  <a:pt x="447842" y="45453"/>
                </a:cubicBezTo>
                <a:close/>
                <a:moveTo>
                  <a:pt x="570143" y="190424"/>
                </a:moveTo>
                <a:cubicBezTo>
                  <a:pt x="599023" y="247802"/>
                  <a:pt x="615406" y="313144"/>
                  <a:pt x="618187" y="380924"/>
                </a:cubicBezTo>
                <a:lnTo>
                  <a:pt x="290108" y="380924"/>
                </a:lnTo>
                <a:cubicBezTo>
                  <a:pt x="314835" y="360426"/>
                  <a:pt x="341238" y="339585"/>
                  <a:pt x="369623" y="318554"/>
                </a:cubicBezTo>
                <a:cubicBezTo>
                  <a:pt x="441708" y="265138"/>
                  <a:pt x="509107" y="222923"/>
                  <a:pt x="569495" y="190424"/>
                </a:cubicBezTo>
                <a:lnTo>
                  <a:pt x="570143" y="190424"/>
                </a:lnTo>
                <a:close/>
                <a:moveTo>
                  <a:pt x="493181" y="190424"/>
                </a:moveTo>
                <a:cubicBezTo>
                  <a:pt x="443879" y="219837"/>
                  <a:pt x="394197" y="252870"/>
                  <a:pt x="346877" y="287922"/>
                </a:cubicBezTo>
                <a:cubicBezTo>
                  <a:pt x="324360" y="304610"/>
                  <a:pt x="302186" y="322021"/>
                  <a:pt x="280430" y="339738"/>
                </a:cubicBezTo>
                <a:cubicBezTo>
                  <a:pt x="287212" y="286779"/>
                  <a:pt x="302528" y="236106"/>
                  <a:pt x="325503" y="190424"/>
                </a:cubicBezTo>
                <a:lnTo>
                  <a:pt x="493181" y="190424"/>
                </a:lnTo>
                <a:close/>
                <a:moveTo>
                  <a:pt x="505944" y="43205"/>
                </a:moveTo>
                <a:cubicBezTo>
                  <a:pt x="562256" y="52349"/>
                  <a:pt x="614110" y="74371"/>
                  <a:pt x="658573" y="106337"/>
                </a:cubicBezTo>
                <a:cubicBezTo>
                  <a:pt x="634799" y="115938"/>
                  <a:pt x="610110" y="127178"/>
                  <a:pt x="584735" y="139903"/>
                </a:cubicBezTo>
                <a:cubicBezTo>
                  <a:pt x="562713" y="103823"/>
                  <a:pt x="536501" y="71018"/>
                  <a:pt x="505944" y="43205"/>
                </a:cubicBezTo>
                <a:close/>
                <a:moveTo>
                  <a:pt x="389701" y="43205"/>
                </a:moveTo>
                <a:cubicBezTo>
                  <a:pt x="355678" y="74181"/>
                  <a:pt x="327027" y="111290"/>
                  <a:pt x="303710" y="152324"/>
                </a:cubicBezTo>
                <a:lnTo>
                  <a:pt x="184685" y="152324"/>
                </a:lnTo>
                <a:cubicBezTo>
                  <a:pt x="238063" y="95593"/>
                  <a:pt x="309425" y="56274"/>
                  <a:pt x="389701" y="43205"/>
                </a:cubicBezTo>
                <a:close/>
                <a:moveTo>
                  <a:pt x="86844" y="419024"/>
                </a:moveTo>
                <a:lnTo>
                  <a:pt x="189791" y="419024"/>
                </a:lnTo>
                <a:cubicBezTo>
                  <a:pt x="157863" y="449085"/>
                  <a:pt x="128335" y="479374"/>
                  <a:pt x="102656" y="508902"/>
                </a:cubicBezTo>
                <a:cubicBezTo>
                  <a:pt x="93626" y="480327"/>
                  <a:pt x="88445" y="450113"/>
                  <a:pt x="86844" y="419024"/>
                </a:cubicBezTo>
                <a:close/>
                <a:moveTo>
                  <a:pt x="239663" y="424396"/>
                </a:moveTo>
                <a:cubicBezTo>
                  <a:pt x="242750" y="489737"/>
                  <a:pt x="258066" y="552602"/>
                  <a:pt x="283936" y="609524"/>
                </a:cubicBezTo>
                <a:lnTo>
                  <a:pt x="162092" y="609524"/>
                </a:lnTo>
                <a:cubicBezTo>
                  <a:pt x="159349" y="609524"/>
                  <a:pt x="156758" y="610172"/>
                  <a:pt x="154434" y="611162"/>
                </a:cubicBezTo>
                <a:cubicBezTo>
                  <a:pt x="140451" y="591769"/>
                  <a:pt x="128297" y="571005"/>
                  <a:pt x="118353" y="549021"/>
                </a:cubicBezTo>
                <a:cubicBezTo>
                  <a:pt x="149671" y="511112"/>
                  <a:pt x="190057" y="468973"/>
                  <a:pt x="239663" y="424396"/>
                </a:cubicBezTo>
                <a:close/>
                <a:moveTo>
                  <a:pt x="184533" y="647624"/>
                </a:moveTo>
                <a:lnTo>
                  <a:pt x="303443" y="647624"/>
                </a:lnTo>
                <a:cubicBezTo>
                  <a:pt x="326722" y="688658"/>
                  <a:pt x="355335" y="725843"/>
                  <a:pt x="389282" y="756818"/>
                </a:cubicBezTo>
                <a:cubicBezTo>
                  <a:pt x="309120" y="743712"/>
                  <a:pt x="237873" y="704317"/>
                  <a:pt x="184533" y="647624"/>
                </a:cubicBezTo>
                <a:close/>
                <a:moveTo>
                  <a:pt x="506363" y="756818"/>
                </a:moveTo>
                <a:cubicBezTo>
                  <a:pt x="540311" y="725843"/>
                  <a:pt x="568924" y="688658"/>
                  <a:pt x="592203" y="647624"/>
                </a:cubicBezTo>
                <a:lnTo>
                  <a:pt x="711151" y="647624"/>
                </a:lnTo>
                <a:cubicBezTo>
                  <a:pt x="657811" y="704317"/>
                  <a:pt x="586564" y="743712"/>
                  <a:pt x="506363" y="756818"/>
                </a:cubicBezTo>
                <a:close/>
                <a:moveTo>
                  <a:pt x="710999" y="152324"/>
                </a:moveTo>
                <a:lnTo>
                  <a:pt x="646876" y="152324"/>
                </a:lnTo>
                <a:cubicBezTo>
                  <a:pt x="662726" y="145313"/>
                  <a:pt x="677890" y="139103"/>
                  <a:pt x="692177" y="133807"/>
                </a:cubicBezTo>
                <a:cubicBezTo>
                  <a:pt x="698692" y="139789"/>
                  <a:pt x="704979" y="145923"/>
                  <a:pt x="710999" y="15232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74" name="圖形 52">
            <a:extLst>
              <a:ext uri="{FF2B5EF4-FFF2-40B4-BE49-F238E27FC236}">
                <a16:creationId xmlns:a16="http://schemas.microsoft.com/office/drawing/2014/main" id="{C0C41CAA-9F8F-4AC1-B13D-601678D9455D}"/>
              </a:ext>
            </a:extLst>
          </p:cNvPr>
          <p:cNvSpPr/>
          <p:nvPr/>
        </p:nvSpPr>
        <p:spPr>
          <a:xfrm>
            <a:off x="6854822" y="5724067"/>
            <a:ext cx="1041134" cy="860582"/>
          </a:xfrm>
          <a:custGeom>
            <a:avLst/>
            <a:gdLst>
              <a:gd name="connsiteX0" fmla="*/ 14288 w 752475"/>
              <a:gd name="connsiteY0" fmla="*/ 0 h 621982"/>
              <a:gd name="connsiteX1" fmla="*/ 0 w 752475"/>
              <a:gd name="connsiteY1" fmla="*/ 14288 h 621982"/>
              <a:gd name="connsiteX2" fmla="*/ 0 w 752475"/>
              <a:gd name="connsiteY2" fmla="*/ 504825 h 621982"/>
              <a:gd name="connsiteX3" fmla="*/ 14288 w 752475"/>
              <a:gd name="connsiteY3" fmla="*/ 519113 h 621982"/>
              <a:gd name="connsiteX4" fmla="*/ 282893 w 752475"/>
              <a:gd name="connsiteY4" fmla="*/ 519113 h 621982"/>
              <a:gd name="connsiteX5" fmla="*/ 261938 w 752475"/>
              <a:gd name="connsiteY5" fmla="*/ 593408 h 621982"/>
              <a:gd name="connsiteX6" fmla="*/ 218123 w 752475"/>
              <a:gd name="connsiteY6" fmla="*/ 593408 h 621982"/>
              <a:gd name="connsiteX7" fmla="*/ 203835 w 752475"/>
              <a:gd name="connsiteY7" fmla="*/ 607695 h 621982"/>
              <a:gd name="connsiteX8" fmla="*/ 218123 w 752475"/>
              <a:gd name="connsiteY8" fmla="*/ 621983 h 621982"/>
              <a:gd name="connsiteX9" fmla="*/ 273368 w 752475"/>
              <a:gd name="connsiteY9" fmla="*/ 621983 h 621982"/>
              <a:gd name="connsiteX10" fmla="*/ 479108 w 752475"/>
              <a:gd name="connsiteY10" fmla="*/ 621983 h 621982"/>
              <a:gd name="connsiteX11" fmla="*/ 534353 w 752475"/>
              <a:gd name="connsiteY11" fmla="*/ 621983 h 621982"/>
              <a:gd name="connsiteX12" fmla="*/ 548640 w 752475"/>
              <a:gd name="connsiteY12" fmla="*/ 607695 h 621982"/>
              <a:gd name="connsiteX13" fmla="*/ 534353 w 752475"/>
              <a:gd name="connsiteY13" fmla="*/ 593408 h 621982"/>
              <a:gd name="connsiteX14" fmla="*/ 490538 w 752475"/>
              <a:gd name="connsiteY14" fmla="*/ 593408 h 621982"/>
              <a:gd name="connsiteX15" fmla="*/ 469583 w 752475"/>
              <a:gd name="connsiteY15" fmla="*/ 519113 h 621982"/>
              <a:gd name="connsiteX16" fmla="*/ 738188 w 752475"/>
              <a:gd name="connsiteY16" fmla="*/ 519113 h 621982"/>
              <a:gd name="connsiteX17" fmla="*/ 752475 w 752475"/>
              <a:gd name="connsiteY17" fmla="*/ 504825 h 621982"/>
              <a:gd name="connsiteX18" fmla="*/ 752475 w 752475"/>
              <a:gd name="connsiteY18" fmla="*/ 437198 h 621982"/>
              <a:gd name="connsiteX19" fmla="*/ 752475 w 752475"/>
              <a:gd name="connsiteY19" fmla="*/ 14288 h 621982"/>
              <a:gd name="connsiteX20" fmla="*/ 738188 w 752475"/>
              <a:gd name="connsiteY20" fmla="*/ 0 h 621982"/>
              <a:gd name="connsiteX21" fmla="*/ 14288 w 752475"/>
              <a:gd name="connsiteY21" fmla="*/ 0 h 621982"/>
              <a:gd name="connsiteX22" fmla="*/ 14288 w 752475"/>
              <a:gd name="connsiteY22" fmla="*/ 0 h 621982"/>
              <a:gd name="connsiteX23" fmla="*/ 28575 w 752475"/>
              <a:gd name="connsiteY23" fmla="*/ 28575 h 621982"/>
              <a:gd name="connsiteX24" fmla="*/ 723900 w 752475"/>
              <a:gd name="connsiteY24" fmla="*/ 28575 h 621982"/>
              <a:gd name="connsiteX25" fmla="*/ 723900 w 752475"/>
              <a:gd name="connsiteY25" fmla="*/ 421958 h 621982"/>
              <a:gd name="connsiteX26" fmla="*/ 28575 w 752475"/>
              <a:gd name="connsiteY26" fmla="*/ 421958 h 621982"/>
              <a:gd name="connsiteX27" fmla="*/ 28575 w 752475"/>
              <a:gd name="connsiteY27" fmla="*/ 28575 h 621982"/>
              <a:gd name="connsiteX28" fmla="*/ 28575 w 752475"/>
              <a:gd name="connsiteY28" fmla="*/ 28575 h 621982"/>
              <a:gd name="connsiteX29" fmla="*/ 28575 w 752475"/>
              <a:gd name="connsiteY29" fmla="*/ 451485 h 621982"/>
              <a:gd name="connsiteX30" fmla="*/ 723900 w 752475"/>
              <a:gd name="connsiteY30" fmla="*/ 451485 h 621982"/>
              <a:gd name="connsiteX31" fmla="*/ 723900 w 752475"/>
              <a:gd name="connsiteY31" fmla="*/ 490538 h 621982"/>
              <a:gd name="connsiteX32" fmla="*/ 449580 w 752475"/>
              <a:gd name="connsiteY32" fmla="*/ 490538 h 621982"/>
              <a:gd name="connsiteX33" fmla="*/ 302895 w 752475"/>
              <a:gd name="connsiteY33" fmla="*/ 490538 h 621982"/>
              <a:gd name="connsiteX34" fmla="*/ 28575 w 752475"/>
              <a:gd name="connsiteY34" fmla="*/ 490538 h 621982"/>
              <a:gd name="connsiteX35" fmla="*/ 28575 w 752475"/>
              <a:gd name="connsiteY35" fmla="*/ 451485 h 621982"/>
              <a:gd name="connsiteX36" fmla="*/ 28575 w 752475"/>
              <a:gd name="connsiteY36" fmla="*/ 451485 h 621982"/>
              <a:gd name="connsiteX37" fmla="*/ 313373 w 752475"/>
              <a:gd name="connsiteY37" fmla="*/ 520065 h 621982"/>
              <a:gd name="connsiteX38" fmla="*/ 439103 w 752475"/>
              <a:gd name="connsiteY38" fmla="*/ 520065 h 621982"/>
              <a:gd name="connsiteX39" fmla="*/ 460058 w 752475"/>
              <a:gd name="connsiteY39" fmla="*/ 594360 h 621982"/>
              <a:gd name="connsiteX40" fmla="*/ 292418 w 752475"/>
              <a:gd name="connsiteY40" fmla="*/ 594360 h 621982"/>
              <a:gd name="connsiteX41" fmla="*/ 313373 w 752475"/>
              <a:gd name="connsiteY41" fmla="*/ 520065 h 621982"/>
              <a:gd name="connsiteX42" fmla="*/ 313373 w 752475"/>
              <a:gd name="connsiteY42" fmla="*/ 520065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52475" h="621982">
                <a:moveTo>
                  <a:pt x="14288" y="0"/>
                </a:moveTo>
                <a:cubicBezTo>
                  <a:pt x="6667" y="0"/>
                  <a:pt x="0" y="6668"/>
                  <a:pt x="0" y="14288"/>
                </a:cubicBezTo>
                <a:lnTo>
                  <a:pt x="0" y="504825"/>
                </a:lnTo>
                <a:cubicBezTo>
                  <a:pt x="0" y="512445"/>
                  <a:pt x="6667" y="519113"/>
                  <a:pt x="14288" y="519113"/>
                </a:cubicBezTo>
                <a:lnTo>
                  <a:pt x="282893" y="519113"/>
                </a:lnTo>
                <a:lnTo>
                  <a:pt x="261938" y="593408"/>
                </a:lnTo>
                <a:lnTo>
                  <a:pt x="218123" y="593408"/>
                </a:lnTo>
                <a:cubicBezTo>
                  <a:pt x="209550" y="593408"/>
                  <a:pt x="203835" y="600075"/>
                  <a:pt x="203835" y="607695"/>
                </a:cubicBezTo>
                <a:cubicBezTo>
                  <a:pt x="203835" y="615315"/>
                  <a:pt x="210502" y="621983"/>
                  <a:pt x="218123" y="621983"/>
                </a:cubicBezTo>
                <a:lnTo>
                  <a:pt x="273368" y="621983"/>
                </a:lnTo>
                <a:lnTo>
                  <a:pt x="479108" y="621983"/>
                </a:lnTo>
                <a:lnTo>
                  <a:pt x="534353" y="621983"/>
                </a:lnTo>
                <a:cubicBezTo>
                  <a:pt x="541973" y="621983"/>
                  <a:pt x="548640" y="615315"/>
                  <a:pt x="548640" y="607695"/>
                </a:cubicBezTo>
                <a:cubicBezTo>
                  <a:pt x="548640" y="599123"/>
                  <a:pt x="541973" y="593408"/>
                  <a:pt x="534353" y="593408"/>
                </a:cubicBezTo>
                <a:lnTo>
                  <a:pt x="490538" y="593408"/>
                </a:lnTo>
                <a:lnTo>
                  <a:pt x="469583" y="519113"/>
                </a:lnTo>
                <a:lnTo>
                  <a:pt x="738188" y="519113"/>
                </a:lnTo>
                <a:cubicBezTo>
                  <a:pt x="746760" y="519113"/>
                  <a:pt x="752475" y="512445"/>
                  <a:pt x="752475" y="504825"/>
                </a:cubicBezTo>
                <a:lnTo>
                  <a:pt x="752475" y="437198"/>
                </a:lnTo>
                <a:lnTo>
                  <a:pt x="752475" y="14288"/>
                </a:lnTo>
                <a:cubicBezTo>
                  <a:pt x="752475" y="6668"/>
                  <a:pt x="745808" y="0"/>
                  <a:pt x="738188" y="0"/>
                </a:cubicBezTo>
                <a:lnTo>
                  <a:pt x="14288" y="0"/>
                </a:lnTo>
                <a:lnTo>
                  <a:pt x="14288" y="0"/>
                </a:lnTo>
                <a:close/>
                <a:moveTo>
                  <a:pt x="28575" y="28575"/>
                </a:moveTo>
                <a:lnTo>
                  <a:pt x="723900" y="28575"/>
                </a:lnTo>
                <a:lnTo>
                  <a:pt x="723900" y="421958"/>
                </a:lnTo>
                <a:lnTo>
                  <a:pt x="28575" y="421958"/>
                </a:lnTo>
                <a:lnTo>
                  <a:pt x="28575" y="28575"/>
                </a:lnTo>
                <a:lnTo>
                  <a:pt x="28575" y="28575"/>
                </a:lnTo>
                <a:close/>
                <a:moveTo>
                  <a:pt x="28575" y="451485"/>
                </a:moveTo>
                <a:lnTo>
                  <a:pt x="723900" y="451485"/>
                </a:lnTo>
                <a:lnTo>
                  <a:pt x="723900" y="490538"/>
                </a:lnTo>
                <a:lnTo>
                  <a:pt x="449580" y="490538"/>
                </a:lnTo>
                <a:lnTo>
                  <a:pt x="302895" y="490538"/>
                </a:lnTo>
                <a:lnTo>
                  <a:pt x="28575" y="490538"/>
                </a:lnTo>
                <a:lnTo>
                  <a:pt x="28575" y="451485"/>
                </a:lnTo>
                <a:lnTo>
                  <a:pt x="28575" y="451485"/>
                </a:lnTo>
                <a:close/>
                <a:moveTo>
                  <a:pt x="313373" y="520065"/>
                </a:moveTo>
                <a:lnTo>
                  <a:pt x="439103" y="520065"/>
                </a:lnTo>
                <a:lnTo>
                  <a:pt x="460058" y="594360"/>
                </a:lnTo>
                <a:lnTo>
                  <a:pt x="292418" y="594360"/>
                </a:lnTo>
                <a:lnTo>
                  <a:pt x="313373" y="520065"/>
                </a:lnTo>
                <a:lnTo>
                  <a:pt x="313373" y="52006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62CC1D08-90BB-4A07-8155-9EB2B071CDFB}"/>
              </a:ext>
            </a:extLst>
          </p:cNvPr>
          <p:cNvGrpSpPr/>
          <p:nvPr/>
        </p:nvGrpSpPr>
        <p:grpSpPr>
          <a:xfrm>
            <a:off x="8127115" y="4608380"/>
            <a:ext cx="735869" cy="609855"/>
            <a:chOff x="1894673" y="4559201"/>
            <a:chExt cx="765693" cy="634572"/>
          </a:xfrm>
        </p:grpSpPr>
        <p:sp>
          <p:nvSpPr>
            <p:cNvPr id="76" name="手繪多邊形: 圖案 41">
              <a:extLst>
                <a:ext uri="{FF2B5EF4-FFF2-40B4-BE49-F238E27FC236}">
                  <a16:creationId xmlns:a16="http://schemas.microsoft.com/office/drawing/2014/main" id="{DFC184BC-1255-4B14-9B72-830A2A471CED}"/>
                </a:ext>
              </a:extLst>
            </p:cNvPr>
            <p:cNvSpPr/>
            <p:nvPr/>
          </p:nvSpPr>
          <p:spPr>
            <a:xfrm>
              <a:off x="1894673" y="4845848"/>
              <a:ext cx="765693" cy="347925"/>
            </a:xfrm>
            <a:custGeom>
              <a:avLst/>
              <a:gdLst>
                <a:gd name="connsiteX0" fmla="*/ 705307 w 728672"/>
                <a:gd name="connsiteY0" fmla="*/ 111242 h 331565"/>
                <a:gd name="connsiteX1" fmla="*/ 700716 w 728672"/>
                <a:gd name="connsiteY1" fmla="*/ 104966 h 331565"/>
                <a:gd name="connsiteX2" fmla="*/ 630041 w 728672"/>
                <a:gd name="connsiteY2" fmla="*/ 38367 h 331565"/>
                <a:gd name="connsiteX3" fmla="*/ 566690 w 728672"/>
                <a:gd name="connsiteY3" fmla="*/ 0 h 331565"/>
                <a:gd name="connsiteX4" fmla="*/ 156801 w 728672"/>
                <a:gd name="connsiteY4" fmla="*/ 0 h 331565"/>
                <a:gd name="connsiteX5" fmla="*/ 89183 w 728672"/>
                <a:gd name="connsiteY5" fmla="*/ 42891 h 331565"/>
                <a:gd name="connsiteX6" fmla="*/ 32947 w 728672"/>
                <a:gd name="connsiteY6" fmla="*/ 101613 h 331565"/>
                <a:gd name="connsiteX7" fmla="*/ 31918 w 728672"/>
                <a:gd name="connsiteY7" fmla="*/ 102927 h 331565"/>
                <a:gd name="connsiteX8" fmla="*/ 0 w 728672"/>
                <a:gd name="connsiteY8" fmla="*/ 171288 h 331565"/>
                <a:gd name="connsiteX9" fmla="*/ 0 w 728672"/>
                <a:gd name="connsiteY9" fmla="*/ 242211 h 331565"/>
                <a:gd name="connsiteX10" fmla="*/ 89354 w 728672"/>
                <a:gd name="connsiteY10" fmla="*/ 331565 h 331565"/>
                <a:gd name="connsiteX11" fmla="*/ 639318 w 728672"/>
                <a:gd name="connsiteY11" fmla="*/ 331565 h 331565"/>
                <a:gd name="connsiteX12" fmla="*/ 728672 w 728672"/>
                <a:gd name="connsiteY12" fmla="*/ 242211 h 331565"/>
                <a:gd name="connsiteX13" fmla="*/ 728672 w 728672"/>
                <a:gd name="connsiteY13" fmla="*/ 171288 h 331565"/>
                <a:gd name="connsiteX14" fmla="*/ 705307 w 728672"/>
                <a:gd name="connsiteY14" fmla="*/ 111242 h 331565"/>
                <a:gd name="connsiteX15" fmla="*/ 683133 w 728672"/>
                <a:gd name="connsiteY15" fmla="*/ 242202 h 331565"/>
                <a:gd name="connsiteX16" fmla="*/ 639318 w 728672"/>
                <a:gd name="connsiteY16" fmla="*/ 286017 h 331565"/>
                <a:gd name="connsiteX17" fmla="*/ 89345 w 728672"/>
                <a:gd name="connsiteY17" fmla="*/ 286017 h 331565"/>
                <a:gd name="connsiteX18" fmla="*/ 45539 w 728672"/>
                <a:gd name="connsiteY18" fmla="*/ 242202 h 331565"/>
                <a:gd name="connsiteX19" fmla="*/ 45539 w 728672"/>
                <a:gd name="connsiteY19" fmla="*/ 171279 h 331565"/>
                <a:gd name="connsiteX20" fmla="*/ 89354 w 728672"/>
                <a:gd name="connsiteY20" fmla="*/ 127464 h 331565"/>
                <a:gd name="connsiteX21" fmla="*/ 639318 w 728672"/>
                <a:gd name="connsiteY21" fmla="*/ 127464 h 331565"/>
                <a:gd name="connsiteX22" fmla="*/ 683133 w 728672"/>
                <a:gd name="connsiteY22" fmla="*/ 171279 h 331565"/>
                <a:gd name="connsiteX23" fmla="*/ 683133 w 728672"/>
                <a:gd name="connsiteY23" fmla="*/ 242202 h 3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8672" h="331565">
                  <a:moveTo>
                    <a:pt x="705307" y="111242"/>
                  </a:moveTo>
                  <a:cubicBezTo>
                    <a:pt x="704155" y="108966"/>
                    <a:pt x="702669" y="106813"/>
                    <a:pt x="700716" y="104966"/>
                  </a:cubicBezTo>
                  <a:lnTo>
                    <a:pt x="630041" y="38367"/>
                  </a:lnTo>
                  <a:cubicBezTo>
                    <a:pt x="617144" y="26270"/>
                    <a:pt x="591455" y="0"/>
                    <a:pt x="566690" y="0"/>
                  </a:cubicBezTo>
                  <a:lnTo>
                    <a:pt x="156801" y="0"/>
                  </a:lnTo>
                  <a:cubicBezTo>
                    <a:pt x="126206" y="0"/>
                    <a:pt x="102156" y="27794"/>
                    <a:pt x="89183" y="42891"/>
                  </a:cubicBezTo>
                  <a:lnTo>
                    <a:pt x="32947" y="101613"/>
                  </a:lnTo>
                  <a:cubicBezTo>
                    <a:pt x="32547" y="102022"/>
                    <a:pt x="32271" y="102499"/>
                    <a:pt x="31918" y="102927"/>
                  </a:cubicBezTo>
                  <a:cubicBezTo>
                    <a:pt x="12430" y="119348"/>
                    <a:pt x="0" y="143885"/>
                    <a:pt x="0" y="171288"/>
                  </a:cubicBezTo>
                  <a:lnTo>
                    <a:pt x="0" y="242211"/>
                  </a:lnTo>
                  <a:cubicBezTo>
                    <a:pt x="0" y="291484"/>
                    <a:pt x="40081" y="331565"/>
                    <a:pt x="89354" y="331565"/>
                  </a:cubicBezTo>
                  <a:lnTo>
                    <a:pt x="639318" y="331565"/>
                  </a:lnTo>
                  <a:cubicBezTo>
                    <a:pt x="688581" y="331565"/>
                    <a:pt x="728672" y="291484"/>
                    <a:pt x="728672" y="242211"/>
                  </a:cubicBezTo>
                  <a:lnTo>
                    <a:pt x="728672" y="171288"/>
                  </a:lnTo>
                  <a:cubicBezTo>
                    <a:pt x="728663" y="148161"/>
                    <a:pt x="719757" y="127121"/>
                    <a:pt x="705307" y="111242"/>
                  </a:cubicBezTo>
                  <a:close/>
                  <a:moveTo>
                    <a:pt x="683133" y="242202"/>
                  </a:moveTo>
                  <a:cubicBezTo>
                    <a:pt x="683133" y="266357"/>
                    <a:pt x="663483" y="286017"/>
                    <a:pt x="639318" y="286017"/>
                  </a:cubicBezTo>
                  <a:lnTo>
                    <a:pt x="89345" y="286017"/>
                  </a:lnTo>
                  <a:cubicBezTo>
                    <a:pt x="65189" y="286017"/>
                    <a:pt x="45539" y="266367"/>
                    <a:pt x="45539" y="242202"/>
                  </a:cubicBezTo>
                  <a:lnTo>
                    <a:pt x="45539" y="171279"/>
                  </a:lnTo>
                  <a:cubicBezTo>
                    <a:pt x="45539" y="147123"/>
                    <a:pt x="65189" y="127464"/>
                    <a:pt x="89354" y="127464"/>
                  </a:cubicBezTo>
                  <a:lnTo>
                    <a:pt x="639318" y="127464"/>
                  </a:lnTo>
                  <a:cubicBezTo>
                    <a:pt x="663473" y="127464"/>
                    <a:pt x="683133" y="147114"/>
                    <a:pt x="683133" y="171279"/>
                  </a:cubicBezTo>
                  <a:lnTo>
                    <a:pt x="683133" y="242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7" name="手繪多邊形: 圖案 42">
              <a:extLst>
                <a:ext uri="{FF2B5EF4-FFF2-40B4-BE49-F238E27FC236}">
                  <a16:creationId xmlns:a16="http://schemas.microsoft.com/office/drawing/2014/main" id="{CEE15260-CEEE-4F51-972A-D7173415EE73}"/>
                </a:ext>
              </a:extLst>
            </p:cNvPr>
            <p:cNvSpPr/>
            <p:nvPr/>
          </p:nvSpPr>
          <p:spPr>
            <a:xfrm>
              <a:off x="1988427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8" name="手繪多邊形: 圖案 43">
              <a:extLst>
                <a:ext uri="{FF2B5EF4-FFF2-40B4-BE49-F238E27FC236}">
                  <a16:creationId xmlns:a16="http://schemas.microsoft.com/office/drawing/2014/main" id="{8AD55B23-D744-497E-9497-7484F66489F1}"/>
                </a:ext>
              </a:extLst>
            </p:cNvPr>
            <p:cNvSpPr/>
            <p:nvPr/>
          </p:nvSpPr>
          <p:spPr>
            <a:xfrm>
              <a:off x="2084143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9" name="手繪多邊形: 圖案 44">
              <a:extLst>
                <a:ext uri="{FF2B5EF4-FFF2-40B4-BE49-F238E27FC236}">
                  <a16:creationId xmlns:a16="http://schemas.microsoft.com/office/drawing/2014/main" id="{5F37E16E-DC0F-4F31-9C4C-9768098DD866}"/>
                </a:ext>
              </a:extLst>
            </p:cNvPr>
            <p:cNvSpPr/>
            <p:nvPr/>
          </p:nvSpPr>
          <p:spPr>
            <a:xfrm>
              <a:off x="2179848" y="5031103"/>
              <a:ext cx="64637" cy="64547"/>
            </a:xfrm>
            <a:custGeom>
              <a:avLst/>
              <a:gdLst>
                <a:gd name="connsiteX0" fmla="*/ 61512 w 61512"/>
                <a:gd name="connsiteY0" fmla="*/ 30756 h 61512"/>
                <a:gd name="connsiteX1" fmla="*/ 30756 w 61512"/>
                <a:gd name="connsiteY1" fmla="*/ 61512 h 61512"/>
                <a:gd name="connsiteX2" fmla="*/ 0 w 61512"/>
                <a:gd name="connsiteY2" fmla="*/ 30756 h 61512"/>
                <a:gd name="connsiteX3" fmla="*/ 30756 w 61512"/>
                <a:gd name="connsiteY3" fmla="*/ 0 h 61512"/>
                <a:gd name="connsiteX4" fmla="*/ 61512 w 61512"/>
                <a:gd name="connsiteY4" fmla="*/ 30756 h 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61512">
                  <a:moveTo>
                    <a:pt x="61512" y="30756"/>
                  </a:moveTo>
                  <a:cubicBezTo>
                    <a:pt x="61512" y="47742"/>
                    <a:pt x="47742" y="61512"/>
                    <a:pt x="30756" y="61512"/>
                  </a:cubicBezTo>
                  <a:cubicBezTo>
                    <a:pt x="13770" y="61512"/>
                    <a:pt x="0" y="47742"/>
                    <a:pt x="0" y="30756"/>
                  </a:cubicBezTo>
                  <a:cubicBezTo>
                    <a:pt x="0" y="13770"/>
                    <a:pt x="13770" y="0"/>
                    <a:pt x="30756" y="0"/>
                  </a:cubicBezTo>
                  <a:cubicBezTo>
                    <a:pt x="47742" y="0"/>
                    <a:pt x="61512" y="13770"/>
                    <a:pt x="61512" y="307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80" name="手繪多邊形: 圖案 45">
              <a:extLst>
                <a:ext uri="{FF2B5EF4-FFF2-40B4-BE49-F238E27FC236}">
                  <a16:creationId xmlns:a16="http://schemas.microsoft.com/office/drawing/2014/main" id="{497DBEFE-5C0F-4767-8ADC-3E934BE7B1F8}"/>
                </a:ext>
              </a:extLst>
            </p:cNvPr>
            <p:cNvSpPr/>
            <p:nvPr/>
          </p:nvSpPr>
          <p:spPr>
            <a:xfrm>
              <a:off x="2072184" y="4559201"/>
              <a:ext cx="67007" cy="260449"/>
            </a:xfrm>
            <a:custGeom>
              <a:avLst/>
              <a:gdLst>
                <a:gd name="connsiteX0" fmla="*/ 40966 w 63767"/>
                <a:gd name="connsiteY0" fmla="*/ 248203 h 248202"/>
                <a:gd name="connsiteX1" fmla="*/ 43033 w 63767"/>
                <a:gd name="connsiteY1" fmla="*/ 248107 h 248202"/>
                <a:gd name="connsiteX2" fmla="*/ 63673 w 63767"/>
                <a:gd name="connsiteY2" fmla="*/ 223390 h 248202"/>
                <a:gd name="connsiteX3" fmla="*/ 45452 w 63767"/>
                <a:gd name="connsiteY3" fmla="*/ 20736 h 248202"/>
                <a:gd name="connsiteX4" fmla="*/ 20735 w 63767"/>
                <a:gd name="connsiteY4" fmla="*/ 95 h 248202"/>
                <a:gd name="connsiteX5" fmla="*/ 94 w 63767"/>
                <a:gd name="connsiteY5" fmla="*/ 24813 h 248202"/>
                <a:gd name="connsiteX6" fmla="*/ 18315 w 63767"/>
                <a:gd name="connsiteY6" fmla="*/ 227467 h 248202"/>
                <a:gd name="connsiteX7" fmla="*/ 40966 w 63767"/>
                <a:gd name="connsiteY7" fmla="*/ 248203 h 2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67" h="248202">
                  <a:moveTo>
                    <a:pt x="40966" y="248203"/>
                  </a:moveTo>
                  <a:cubicBezTo>
                    <a:pt x="41652" y="248203"/>
                    <a:pt x="42347" y="248174"/>
                    <a:pt x="43033" y="248107"/>
                  </a:cubicBezTo>
                  <a:cubicBezTo>
                    <a:pt x="55558" y="246983"/>
                    <a:pt x="64807" y="235915"/>
                    <a:pt x="63673" y="223390"/>
                  </a:cubicBezTo>
                  <a:lnTo>
                    <a:pt x="45452" y="20736"/>
                  </a:lnTo>
                  <a:cubicBezTo>
                    <a:pt x="44328" y="8211"/>
                    <a:pt x="33136" y="-1048"/>
                    <a:pt x="20735" y="95"/>
                  </a:cubicBezTo>
                  <a:cubicBezTo>
                    <a:pt x="8209" y="1219"/>
                    <a:pt x="-1039" y="12287"/>
                    <a:pt x="94" y="24813"/>
                  </a:cubicBezTo>
                  <a:lnTo>
                    <a:pt x="18315" y="227467"/>
                  </a:lnTo>
                  <a:cubicBezTo>
                    <a:pt x="19382" y="239306"/>
                    <a:pt x="29317" y="248203"/>
                    <a:pt x="40966" y="2482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81" name="手繪多邊形: 圖案 46">
              <a:extLst>
                <a:ext uri="{FF2B5EF4-FFF2-40B4-BE49-F238E27FC236}">
                  <a16:creationId xmlns:a16="http://schemas.microsoft.com/office/drawing/2014/main" id="{748E7D34-0DB3-4964-9CC9-AF070D3B92EA}"/>
                </a:ext>
              </a:extLst>
            </p:cNvPr>
            <p:cNvSpPr/>
            <p:nvPr/>
          </p:nvSpPr>
          <p:spPr>
            <a:xfrm>
              <a:off x="2407190" y="4559212"/>
              <a:ext cx="66995" cy="260438"/>
            </a:xfrm>
            <a:custGeom>
              <a:avLst/>
              <a:gdLst>
                <a:gd name="connsiteX0" fmla="*/ 20727 w 63756"/>
                <a:gd name="connsiteY0" fmla="*/ 248098 h 248192"/>
                <a:gd name="connsiteX1" fmla="*/ 22794 w 63756"/>
                <a:gd name="connsiteY1" fmla="*/ 248193 h 248192"/>
                <a:gd name="connsiteX2" fmla="*/ 45454 w 63756"/>
                <a:gd name="connsiteY2" fmla="*/ 227457 h 248192"/>
                <a:gd name="connsiteX3" fmla="*/ 63665 w 63756"/>
                <a:gd name="connsiteY3" fmla="*/ 24803 h 248192"/>
                <a:gd name="connsiteX4" fmla="*/ 43015 w 63756"/>
                <a:gd name="connsiteY4" fmla="*/ 86 h 248192"/>
                <a:gd name="connsiteX5" fmla="*/ 18307 w 63756"/>
                <a:gd name="connsiteY5" fmla="*/ 20726 h 248192"/>
                <a:gd name="connsiteX6" fmla="*/ 96 w 63756"/>
                <a:gd name="connsiteY6" fmla="*/ 223380 h 248192"/>
                <a:gd name="connsiteX7" fmla="*/ 20727 w 63756"/>
                <a:gd name="connsiteY7" fmla="*/ 248098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56" h="248192">
                  <a:moveTo>
                    <a:pt x="20727" y="248098"/>
                  </a:moveTo>
                  <a:cubicBezTo>
                    <a:pt x="21422" y="248164"/>
                    <a:pt x="22117" y="248193"/>
                    <a:pt x="22794" y="248193"/>
                  </a:cubicBezTo>
                  <a:cubicBezTo>
                    <a:pt x="34462" y="248193"/>
                    <a:pt x="44396" y="239296"/>
                    <a:pt x="45454" y="227457"/>
                  </a:cubicBezTo>
                  <a:lnTo>
                    <a:pt x="63665" y="24803"/>
                  </a:lnTo>
                  <a:cubicBezTo>
                    <a:pt x="64780" y="12278"/>
                    <a:pt x="55541" y="1210"/>
                    <a:pt x="43015" y="86"/>
                  </a:cubicBezTo>
                  <a:cubicBezTo>
                    <a:pt x="30547" y="-991"/>
                    <a:pt x="19422" y="8201"/>
                    <a:pt x="18307" y="20726"/>
                  </a:cubicBezTo>
                  <a:lnTo>
                    <a:pt x="96" y="223380"/>
                  </a:lnTo>
                  <a:cubicBezTo>
                    <a:pt x="-1047" y="235915"/>
                    <a:pt x="8201" y="246974"/>
                    <a:pt x="20727" y="2480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82" name="手繪多邊形: 圖案 47">
              <a:extLst>
                <a:ext uri="{FF2B5EF4-FFF2-40B4-BE49-F238E27FC236}">
                  <a16:creationId xmlns:a16="http://schemas.microsoft.com/office/drawing/2014/main" id="{2ACA72BC-9456-4511-B010-E89F09613182}"/>
                </a:ext>
              </a:extLst>
            </p:cNvPr>
            <p:cNvSpPr/>
            <p:nvPr/>
          </p:nvSpPr>
          <p:spPr>
            <a:xfrm>
              <a:off x="2415538" y="5038280"/>
              <a:ext cx="144779" cy="47806"/>
            </a:xfrm>
            <a:custGeom>
              <a:avLst/>
              <a:gdLst>
                <a:gd name="connsiteX0" fmla="*/ 115005 w 137779"/>
                <a:gd name="connsiteY0" fmla="*/ 0 h 45558"/>
                <a:gd name="connsiteX1" fmla="*/ 22784 w 137779"/>
                <a:gd name="connsiteY1" fmla="*/ 0 h 45558"/>
                <a:gd name="connsiteX2" fmla="*/ 0 w 137779"/>
                <a:gd name="connsiteY2" fmla="*/ 22774 h 45558"/>
                <a:gd name="connsiteX3" fmla="*/ 22784 w 137779"/>
                <a:gd name="connsiteY3" fmla="*/ 45558 h 45558"/>
                <a:gd name="connsiteX4" fmla="*/ 115005 w 137779"/>
                <a:gd name="connsiteY4" fmla="*/ 45558 h 45558"/>
                <a:gd name="connsiteX5" fmla="*/ 137779 w 137779"/>
                <a:gd name="connsiteY5" fmla="*/ 22774 h 45558"/>
                <a:gd name="connsiteX6" fmla="*/ 115005 w 137779"/>
                <a:gd name="connsiteY6" fmla="*/ 0 h 4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79" h="45558">
                  <a:moveTo>
                    <a:pt x="115005" y="0"/>
                  </a:moveTo>
                  <a:lnTo>
                    <a:pt x="22784" y="0"/>
                  </a:lnTo>
                  <a:cubicBezTo>
                    <a:pt x="10211" y="0"/>
                    <a:pt x="0" y="10182"/>
                    <a:pt x="0" y="22774"/>
                  </a:cubicBezTo>
                  <a:cubicBezTo>
                    <a:pt x="10" y="35357"/>
                    <a:pt x="10201" y="45558"/>
                    <a:pt x="22784" y="45558"/>
                  </a:cubicBezTo>
                  <a:lnTo>
                    <a:pt x="115005" y="45558"/>
                  </a:lnTo>
                  <a:cubicBezTo>
                    <a:pt x="127578" y="45558"/>
                    <a:pt x="137779" y="35376"/>
                    <a:pt x="137779" y="22774"/>
                  </a:cubicBezTo>
                  <a:cubicBezTo>
                    <a:pt x="137779" y="10211"/>
                    <a:pt x="127578" y="0"/>
                    <a:pt x="11500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</p:grpSp>
      <p:sp>
        <p:nvSpPr>
          <p:cNvPr id="83" name="矩形: 圓角 48">
            <a:extLst>
              <a:ext uri="{FF2B5EF4-FFF2-40B4-BE49-F238E27FC236}">
                <a16:creationId xmlns:a16="http://schemas.microsoft.com/office/drawing/2014/main" id="{ED67EEB6-4B80-450D-B799-27D3A6705E19}"/>
              </a:ext>
            </a:extLst>
          </p:cNvPr>
          <p:cNvSpPr/>
          <p:nvPr/>
        </p:nvSpPr>
        <p:spPr>
          <a:xfrm>
            <a:off x="7352535" y="2743134"/>
            <a:ext cx="2272482" cy="506212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zh-TW" b="1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 Forwarding</a:t>
            </a:r>
            <a:endParaRPr lang="zh-TW" altLang="en-US" b="1" kern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4" name="圖形 83">
            <a:extLst>
              <a:ext uri="{FF2B5EF4-FFF2-40B4-BE49-F238E27FC236}">
                <a16:creationId xmlns:a16="http://schemas.microsoft.com/office/drawing/2014/main" id="{CE6153DA-A78F-408F-8C2E-0BF714BB5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3734" y="5827079"/>
            <a:ext cx="1218045" cy="754498"/>
          </a:xfrm>
          <a:prstGeom prst="rect">
            <a:avLst/>
          </a:prstGeom>
        </p:spPr>
      </p:pic>
      <p:sp>
        <p:nvSpPr>
          <p:cNvPr id="85" name="文字方塊 80">
            <a:extLst>
              <a:ext uri="{FF2B5EF4-FFF2-40B4-BE49-F238E27FC236}">
                <a16:creationId xmlns:a16="http://schemas.microsoft.com/office/drawing/2014/main" id="{CE145BEA-5B9A-43B5-AFBC-4B6507825147}"/>
              </a:ext>
            </a:extLst>
          </p:cNvPr>
          <p:cNvSpPr txBox="1"/>
          <p:nvPr/>
        </p:nvSpPr>
        <p:spPr>
          <a:xfrm>
            <a:off x="7144307" y="3627250"/>
            <a:ext cx="854788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Internet 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6" name="文字方塊 79">
            <a:extLst>
              <a:ext uri="{FF2B5EF4-FFF2-40B4-BE49-F238E27FC236}">
                <a16:creationId xmlns:a16="http://schemas.microsoft.com/office/drawing/2014/main" id="{7A57F5C1-C7C9-4D58-9B2B-2BFB83BF3399}"/>
              </a:ext>
            </a:extLst>
          </p:cNvPr>
          <p:cNvSpPr txBox="1"/>
          <p:nvPr/>
        </p:nvSpPr>
        <p:spPr>
          <a:xfrm>
            <a:off x="5780118" y="4238241"/>
            <a:ext cx="2272482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WAN: 60.251.180.100: </a:t>
            </a:r>
            <a:r>
              <a:rPr lang="en-US" altLang="zh-TW" sz="1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16800</a:t>
            </a:r>
            <a:endParaRPr lang="zh-TW" altLang="en-US" sz="12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7" name="文字方塊 79">
            <a:extLst>
              <a:ext uri="{FF2B5EF4-FFF2-40B4-BE49-F238E27FC236}">
                <a16:creationId xmlns:a16="http://schemas.microsoft.com/office/drawing/2014/main" id="{2721C9D6-FB0C-4408-8D78-8842A67C1742}"/>
              </a:ext>
            </a:extLst>
          </p:cNvPr>
          <p:cNvSpPr txBox="1"/>
          <p:nvPr/>
        </p:nvSpPr>
        <p:spPr>
          <a:xfrm>
            <a:off x="9047109" y="4238241"/>
            <a:ext cx="2272482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WAN: 60.251.180.100: </a:t>
            </a:r>
            <a:r>
              <a:rPr lang="en-US" altLang="zh-TW" sz="1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16888</a:t>
            </a:r>
            <a:endParaRPr lang="zh-TW" altLang="en-US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8" name="文字方塊 79">
            <a:extLst>
              <a:ext uri="{FF2B5EF4-FFF2-40B4-BE49-F238E27FC236}">
                <a16:creationId xmlns:a16="http://schemas.microsoft.com/office/drawing/2014/main" id="{0908F947-1925-4EDD-AC1F-1B4DC3A001A1}"/>
              </a:ext>
            </a:extLst>
          </p:cNvPr>
          <p:cNvSpPr txBox="1"/>
          <p:nvPr/>
        </p:nvSpPr>
        <p:spPr>
          <a:xfrm>
            <a:off x="5955295" y="5288399"/>
            <a:ext cx="192212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LAN: 192.168.0.110: </a:t>
            </a:r>
            <a:r>
              <a:rPr lang="en-US" altLang="zh-TW" sz="1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443</a:t>
            </a:r>
            <a:endParaRPr lang="zh-TW" altLang="en-US" sz="12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9" name="文字方塊 79">
            <a:extLst>
              <a:ext uri="{FF2B5EF4-FFF2-40B4-BE49-F238E27FC236}">
                <a16:creationId xmlns:a16="http://schemas.microsoft.com/office/drawing/2014/main" id="{AD783579-A47E-4174-A54C-1347BEA6C371}"/>
              </a:ext>
            </a:extLst>
          </p:cNvPr>
          <p:cNvSpPr txBox="1"/>
          <p:nvPr/>
        </p:nvSpPr>
        <p:spPr>
          <a:xfrm>
            <a:off x="9166886" y="5288399"/>
            <a:ext cx="203292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LAN: 192.168.0.120: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TW" sz="1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8080</a:t>
            </a:r>
            <a:endParaRPr lang="zh-TW" altLang="en-US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0" name="文字方塊 80">
            <a:extLst>
              <a:ext uri="{FF2B5EF4-FFF2-40B4-BE49-F238E27FC236}">
                <a16:creationId xmlns:a16="http://schemas.microsoft.com/office/drawing/2014/main" id="{FCB527D3-22A5-4F19-99B0-B9AE4A06486A}"/>
              </a:ext>
            </a:extLst>
          </p:cNvPr>
          <p:cNvSpPr txBox="1"/>
          <p:nvPr/>
        </p:nvSpPr>
        <p:spPr>
          <a:xfrm>
            <a:off x="5897044" y="5991379"/>
            <a:ext cx="854788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Intranet 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1" name="Up-Down Arrow 29">
            <a:extLst>
              <a:ext uri="{FF2B5EF4-FFF2-40B4-BE49-F238E27FC236}">
                <a16:creationId xmlns:a16="http://schemas.microsoft.com/office/drawing/2014/main" id="{FB594133-9BFE-42F9-A773-A40A1B38B08D}"/>
              </a:ext>
            </a:extLst>
          </p:cNvPr>
          <p:cNvSpPr/>
          <p:nvPr/>
        </p:nvSpPr>
        <p:spPr>
          <a:xfrm>
            <a:off x="6800085" y="4580636"/>
            <a:ext cx="232548" cy="683800"/>
          </a:xfrm>
          <a:prstGeom prst="upDownArrow">
            <a:avLst/>
          </a:prstGeom>
          <a:gradFill>
            <a:gsLst>
              <a:gs pos="30000">
                <a:srgbClr val="00B0F0"/>
              </a:gs>
              <a:gs pos="50000">
                <a:srgbClr val="00FFFF">
                  <a:alpha val="94902"/>
                </a:srgbClr>
              </a:gs>
              <a:gs pos="7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2" name="Up-Down Arrow 29">
            <a:extLst>
              <a:ext uri="{FF2B5EF4-FFF2-40B4-BE49-F238E27FC236}">
                <a16:creationId xmlns:a16="http://schemas.microsoft.com/office/drawing/2014/main" id="{9118ECC6-7EE7-49FB-8CBD-5432F99C9B62}"/>
              </a:ext>
            </a:extLst>
          </p:cNvPr>
          <p:cNvSpPr/>
          <p:nvPr/>
        </p:nvSpPr>
        <p:spPr>
          <a:xfrm>
            <a:off x="10067076" y="4580636"/>
            <a:ext cx="232548" cy="683800"/>
          </a:xfrm>
          <a:prstGeom prst="upDownArrow">
            <a:avLst/>
          </a:prstGeom>
          <a:gradFill>
            <a:gsLst>
              <a:gs pos="30000">
                <a:srgbClr val="00B050"/>
              </a:gs>
              <a:gs pos="50000">
                <a:srgbClr val="92D050"/>
              </a:gs>
              <a:gs pos="7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4" name="文字方塊 60">
            <a:extLst>
              <a:ext uri="{FF2B5EF4-FFF2-40B4-BE49-F238E27FC236}">
                <a16:creationId xmlns:a16="http://schemas.microsoft.com/office/drawing/2014/main" id="{25A4CA2D-1DDE-46C2-93F5-C831304D1D11}"/>
              </a:ext>
            </a:extLst>
          </p:cNvPr>
          <p:cNvSpPr txBox="1"/>
          <p:nvPr/>
        </p:nvSpPr>
        <p:spPr>
          <a:xfrm>
            <a:off x="2495742" y="1814587"/>
            <a:ext cx="322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QHora-301W</a:t>
            </a:r>
          </a:p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Wi-Fi 6 Dual 10G SD-WAN router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7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C0B81E-FF2D-4495-B1ED-C0754F10F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141" y="3261815"/>
            <a:ext cx="7108658" cy="2866269"/>
          </a:xfrm>
        </p:spPr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How to use the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en-US" altLang="zh-TW" err="1">
                <a:latin typeface="Arial"/>
                <a:ea typeface="微軟正黑體"/>
                <a:cs typeface="Arial"/>
              </a:rPr>
              <a:t>QuFirewall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1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6A4591D-5408-4EA5-A978-496BE4A19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824" y="1921842"/>
            <a:ext cx="10060351" cy="4385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Download and install QuFirewall</a:t>
            </a:r>
            <a:endParaRPr lang="zh-TW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738314C3-C01C-4553-93ED-F0081A37D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587" y="2215530"/>
            <a:ext cx="798163" cy="78793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D2449ABB-6A15-427C-A9B6-5D03F5DA8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1918" y="2222439"/>
            <a:ext cx="824944" cy="82494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1744933-A188-4F8B-ADC3-68054282D5A2}"/>
              </a:ext>
            </a:extLst>
          </p:cNvPr>
          <p:cNvSpPr txBox="1"/>
          <p:nvPr/>
        </p:nvSpPr>
        <p:spPr>
          <a:xfrm>
            <a:off x="2132560" y="3789694"/>
            <a:ext cx="311703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1"/>
              </a:spcBef>
              <a:spcAft>
                <a:spcPct val="35000"/>
              </a:spcAft>
            </a:pPr>
            <a:r>
              <a:rPr lang="zh-TW" altLang="en-US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Upgrade the NAS </a:t>
            </a:r>
            <a:r>
              <a:rPr lang="en-US" altLang="zh-TW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OS </a:t>
            </a:r>
            <a:r>
              <a:rPr lang="zh-TW" altLang="en-US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Q</a:t>
            </a:r>
            <a:r>
              <a:rPr lang="en-US" altLang="zh-TW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 4.5.1</a:t>
            </a:r>
            <a:endParaRPr lang="zh-TW" altLang="zh-TW" sz="2800" b="1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D950BDA-7D3A-49C7-800C-53E481883A37}"/>
              </a:ext>
            </a:extLst>
          </p:cNvPr>
          <p:cNvSpPr txBox="1"/>
          <p:nvPr/>
        </p:nvSpPr>
        <p:spPr>
          <a:xfrm>
            <a:off x="6316329" y="3425652"/>
            <a:ext cx="4161669" cy="15960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  <a:spcAft>
                <a:spcPct val="35000"/>
              </a:spcAft>
            </a:pPr>
            <a:r>
              <a:rPr lang="zh-TW" altLang="en-US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 the QuFirewall </a:t>
            </a:r>
            <a:r>
              <a:rPr lang="en-US" altLang="zh-TW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 </a:t>
            </a:r>
            <a:r>
              <a:rPr lang="zh-TW" altLang="en-US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</a:t>
            </a:r>
            <a:r>
              <a:rPr lang="en-US" altLang="zh-TW" sz="28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 Center</a:t>
            </a:r>
            <a:endParaRPr lang="zh-TW" altLang="en-US" sz="2800" b="1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5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51" y="190370"/>
            <a:ext cx="10881920" cy="136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dirty="0"/>
              <a:t>Corresponding changes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71F3AAF-326B-4B27-9057-B77F28D5D6D2}"/>
              </a:ext>
            </a:extLst>
          </p:cNvPr>
          <p:cNvSpPr/>
          <p:nvPr/>
        </p:nvSpPr>
        <p:spPr>
          <a:xfrm>
            <a:off x="761573" y="1716896"/>
            <a:ext cx="10558579" cy="544362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[ </a:t>
            </a:r>
            <a:r>
              <a:rPr lang="zh-TW" altLang="en-US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Control Panel </a:t>
            </a:r>
            <a:r>
              <a:rPr lang="en-US" altLang="zh-TW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&gt; </a:t>
            </a:r>
            <a:r>
              <a:rPr lang="zh-TW" altLang="en-US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Security </a:t>
            </a:r>
            <a:r>
              <a:rPr lang="en-US" altLang="zh-TW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&gt; </a:t>
            </a:r>
            <a:r>
              <a:rPr lang="zh-TW" altLang="en-US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Allow/Deny list</a:t>
            </a:r>
            <a:r>
              <a:rPr lang="en-US" altLang="zh-TW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]  </a:t>
            </a:r>
            <a:r>
              <a:rPr lang="zh-TW" altLang="en-US" sz="20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will be controlled by QuFirewall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9B15C-71A9-D14E-B27E-F47A5907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65" y="2470677"/>
            <a:ext cx="4755143" cy="4012673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5">
            <a:extLst>
              <a:ext uri="{FF2B5EF4-FFF2-40B4-BE49-F238E27FC236}">
                <a16:creationId xmlns:a16="http://schemas.microsoft.com/office/drawing/2014/main" id="{36755F37-1BA2-764E-9B60-84935278EC64}"/>
              </a:ext>
            </a:extLst>
          </p:cNvPr>
          <p:cNvSpPr/>
          <p:nvPr/>
        </p:nvSpPr>
        <p:spPr>
          <a:xfrm>
            <a:off x="455549" y="2354231"/>
            <a:ext cx="894562" cy="32485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1">
            <a:extLst>
              <a:ext uri="{FF2B5EF4-FFF2-40B4-BE49-F238E27FC236}">
                <a16:creationId xmlns:a16="http://schemas.microsoft.com/office/drawing/2014/main" id="{DC627203-3885-1949-8792-56004A31E9F9}"/>
              </a:ext>
            </a:extLst>
          </p:cNvPr>
          <p:cNvSpPr/>
          <p:nvPr/>
        </p:nvSpPr>
        <p:spPr>
          <a:xfrm>
            <a:off x="1237602" y="3645804"/>
            <a:ext cx="1607956" cy="28875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2">
            <a:extLst>
              <a:ext uri="{FF2B5EF4-FFF2-40B4-BE49-F238E27FC236}">
                <a16:creationId xmlns:a16="http://schemas.microsoft.com/office/drawing/2014/main" id="{0CDA07BD-5680-704C-83EA-41DE3E3A2AAD}"/>
              </a:ext>
            </a:extLst>
          </p:cNvPr>
          <p:cNvSpPr/>
          <p:nvPr/>
        </p:nvSpPr>
        <p:spPr>
          <a:xfrm>
            <a:off x="2845558" y="3078072"/>
            <a:ext cx="2426949" cy="1529787"/>
          </a:xfrm>
          <a:prstGeom prst="roundRect">
            <a:avLst>
              <a:gd name="adj" fmla="val 834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9">
            <a:extLst>
              <a:ext uri="{FF2B5EF4-FFF2-40B4-BE49-F238E27FC236}">
                <a16:creationId xmlns:a16="http://schemas.microsoft.com/office/drawing/2014/main" id="{3BA57E7F-B644-7E43-95A1-F587231F9EB0}"/>
              </a:ext>
            </a:extLst>
          </p:cNvPr>
          <p:cNvSpPr/>
          <p:nvPr/>
        </p:nvSpPr>
        <p:spPr>
          <a:xfrm>
            <a:off x="230532" y="2354231"/>
            <a:ext cx="324853" cy="324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橢圓 19">
            <a:extLst>
              <a:ext uri="{FF2B5EF4-FFF2-40B4-BE49-F238E27FC236}">
                <a16:creationId xmlns:a16="http://schemas.microsoft.com/office/drawing/2014/main" id="{D2C36A1C-DE7A-A24F-8FA2-0E0C26312062}"/>
              </a:ext>
            </a:extLst>
          </p:cNvPr>
          <p:cNvSpPr/>
          <p:nvPr/>
        </p:nvSpPr>
        <p:spPr>
          <a:xfrm>
            <a:off x="1025258" y="3636721"/>
            <a:ext cx="324853" cy="324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橢圓 20">
            <a:extLst>
              <a:ext uri="{FF2B5EF4-FFF2-40B4-BE49-F238E27FC236}">
                <a16:creationId xmlns:a16="http://schemas.microsoft.com/office/drawing/2014/main" id="{23746A7E-BF2B-FB43-836C-9E129A65B667}"/>
              </a:ext>
            </a:extLst>
          </p:cNvPr>
          <p:cNvSpPr/>
          <p:nvPr/>
        </p:nvSpPr>
        <p:spPr>
          <a:xfrm>
            <a:off x="3948233" y="2902801"/>
            <a:ext cx="324853" cy="324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720FA-1CFA-1947-8533-492C5231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785" y="2479642"/>
            <a:ext cx="4648143" cy="4031723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箭號: 向右 3">
            <a:extLst>
              <a:ext uri="{FF2B5EF4-FFF2-40B4-BE49-F238E27FC236}">
                <a16:creationId xmlns:a16="http://schemas.microsoft.com/office/drawing/2014/main" id="{65D72DE0-02A4-294F-BBCB-5A9F60F714C2}"/>
              </a:ext>
            </a:extLst>
          </p:cNvPr>
          <p:cNvSpPr/>
          <p:nvPr/>
        </p:nvSpPr>
        <p:spPr>
          <a:xfrm>
            <a:off x="4902634" y="3412988"/>
            <a:ext cx="4300936" cy="68224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17">
            <a:extLst>
              <a:ext uri="{FF2B5EF4-FFF2-40B4-BE49-F238E27FC236}">
                <a16:creationId xmlns:a16="http://schemas.microsoft.com/office/drawing/2014/main" id="{7C1C5038-14C2-864E-A3D7-AB41555E469A}"/>
              </a:ext>
            </a:extLst>
          </p:cNvPr>
          <p:cNvSpPr/>
          <p:nvPr/>
        </p:nvSpPr>
        <p:spPr>
          <a:xfrm>
            <a:off x="9213096" y="3031212"/>
            <a:ext cx="2283898" cy="1445801"/>
          </a:xfrm>
          <a:prstGeom prst="roundRect">
            <a:avLst>
              <a:gd name="adj" fmla="val 8345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211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863CAD-E8B5-4737-8BB0-D1A6DB221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505A5C-264D-4277-976D-C74540F3EF64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89D23EA-AA79-42E3-A96B-8C542832AF80}">
  <ds:schemaRefs>
    <ds:schemaRef ds:uri="2889d1fa-7d08-4e0f-9720-20b7f206080f"/>
    <ds:schemaRef ds:uri="945b5f48-3b94-429a-9550-e0bcb81aac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564</Words>
  <Application>Microsoft Office PowerPoint</Application>
  <PresentationFormat>寬螢幕</PresentationFormat>
  <Paragraphs>105</Paragraphs>
  <Slides>20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佈景主題</vt:lpstr>
      <vt:lpstr>PowerPoint 簡報</vt:lpstr>
      <vt:lpstr>Agenda</vt:lpstr>
      <vt:lpstr>Firewall is an important element of network security</vt:lpstr>
      <vt:lpstr>QuFirewall is the new application for protection against cyber attacks</vt:lpstr>
      <vt:lpstr>Attention: when using NAS for external services</vt:lpstr>
      <vt:lpstr>PowerPoint 簡報</vt:lpstr>
      <vt:lpstr>How to use the QuFirewall</vt:lpstr>
      <vt:lpstr>Download and install QuFirewall</vt:lpstr>
      <vt:lpstr>Corresponding changes</vt:lpstr>
      <vt:lpstr>Corresponding changes</vt:lpstr>
      <vt:lpstr>Three default profiles for users to get started</vt:lpstr>
      <vt:lpstr>3 different initial profiles can be quickly applied</vt:lpstr>
      <vt:lpstr>Limit the service range of NAS</vt:lpstr>
      <vt:lpstr>Check how many events have been  triggered in the past period</vt:lpstr>
      <vt:lpstr>Capture the blocked packets in real time to view the network status</vt:lpstr>
      <vt:lpstr>How to check packets and network status</vt:lpstr>
      <vt:lpstr>Proactive notifications of firewall settings changes and trigger events</vt:lpstr>
      <vt:lpstr>PowerPoint 簡報</vt:lpstr>
      <vt:lpstr>Applicable models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QNAP_Sam Lin</dc:creator>
  <cp:lastModifiedBy>QNAP_Mili Wang</cp:lastModifiedBy>
  <cp:revision>1</cp:revision>
  <dcterms:created xsi:type="dcterms:W3CDTF">2020-10-01T11:35:01Z</dcterms:created>
  <dcterms:modified xsi:type="dcterms:W3CDTF">2020-10-30T07:20:04Z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