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18"/>
  </p:notesMasterIdLst>
  <p:sldIdLst>
    <p:sldId id="256" r:id="rId5"/>
    <p:sldId id="281" r:id="rId6"/>
    <p:sldId id="257" r:id="rId7"/>
    <p:sldId id="279" r:id="rId8"/>
    <p:sldId id="280" r:id="rId9"/>
    <p:sldId id="268" r:id="rId10"/>
    <p:sldId id="259" r:id="rId11"/>
    <p:sldId id="270" r:id="rId12"/>
    <p:sldId id="271" r:id="rId13"/>
    <p:sldId id="276" r:id="rId14"/>
    <p:sldId id="275" r:id="rId15"/>
    <p:sldId id="274" r:id="rId16"/>
    <p:sldId id="263" r:id="rId17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3494"/>
    <a:srgbClr val="BA4693"/>
    <a:srgbClr val="CB9FE9"/>
    <a:srgbClr val="9C2C8E"/>
    <a:srgbClr val="E8A0C7"/>
    <a:srgbClr val="D862A3"/>
    <a:srgbClr val="FFB64D"/>
    <a:srgbClr val="287F88"/>
    <a:srgbClr val="283F19"/>
    <a:srgbClr val="85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2E73D-CA47-AF6B-9DBE-1CCE753A6409}" v="5" dt="2020-10-23T06:04:04.709"/>
    <p1510:client id="{5B94D35B-F1D4-1E7D-C1DC-5C1B976B1193}" v="505" dt="2020-10-22T13:08:41.852"/>
    <p1510:client id="{60F1E8AE-E619-7E5C-FF19-06F0FA5F3AD5}" v="167" dt="2020-10-22T10:35:47.700"/>
    <p1510:client id="{B65B3F19-8618-BF98-DE78-25E8247D6A97}" v="1" dt="2020-10-23T02:10:26.397"/>
    <p1510:client id="{C7F2697A-182C-A6DD-0AFF-71222DC47AFB}" v="23" dt="2020-10-22T10:53:08.743"/>
    <p1510:client id="{D014E91E-C97B-47F4-BC4B-BC856D6CDEBF}" v="2952" dt="2020-10-23T08:08:19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657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44847fc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44847fcc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08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3cecd707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3cecd707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13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44847fcc7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a44847fcc7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想表達的主要是情境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5872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3cecd707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3cecd707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66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3cecd707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3cecd707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zh-TW" b="1"/>
              <a:t>How to choose camera?</a:t>
            </a:r>
            <a:endParaRPr lang="zh-TW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首先，可以從使用場所開始思考，例如是安裝於室內或是室外？是開闊的場域還是密閉的空間？</a:t>
            </a:r>
            <a:endParaRPr lang="zh-TW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市面上有好幾種不同種類的攝影機可滿足各種不同場所，例如：固定的戶外一般型攝影機，可左右移動鏡頭的 PTZ 攝影機或是適合寬廣場所的魚眼攝影機。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如果確定場域的無線訊號品質不錯，可以考慮採用 wifi 的無線網路攝影機。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但即使是採用無線網路，使用者仍需思考供電的方法，</a:t>
            </a:r>
            <a:r>
              <a:rPr lang="zh-TW">
                <a:solidFill>
                  <a:schemeClr val="dk1"/>
                </a:solidFill>
              </a:rPr>
              <a:t>如果攝影機數量眾多，PoE 交換器會是最佳的供電解決方案。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您可以從 QNAP 的攝影機相容性清單中尋覓適合您的 IP 攝影機。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接著，您需要抉擇選購一台 QNAP NAS，在QNAP NAS 選擇器網頁中，只要輸入攝影機數量與保留天數和其他相關參數，則系統就會列出適用的 QNAP NAS型號。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當您擁有了一台 QNAP NAS，就可以很方便的開始建置您的監控系統了。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3cecd707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3cecd707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TW" b="1"/>
              <a:t>How to choose NAS?</a:t>
            </a:r>
            <a:endParaRPr lang="zh-TW"/>
          </a:p>
          <a:p>
            <a:pPr marL="0" indent="0">
              <a:buNone/>
            </a:pPr>
            <a:endParaRPr lang="zh-TW" alt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首先，可以從使用場所開始思考，例如是安裝於室內或是室外？是開闊的場域還是密閉的空間？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市面上有好幾種不同種類的攝影機可滿足各種不同場所，例如：固定的戶外一般型攝影機，可左右移動鏡頭的 PTZ 攝影機或是適合寬廣場所的魚眼攝影機。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如果確定場域的無線訊號品質不錯，可以考慮採用 wifi 的無線網路攝影機。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但即使是採用無線網路，使用者仍需思考供電的方法，</a:t>
            </a:r>
            <a:r>
              <a:rPr lang="zh-TW">
                <a:solidFill>
                  <a:schemeClr val="dk1"/>
                </a:solidFill>
              </a:rPr>
              <a:t>如果攝影機數量眾多，PoE 交換器會是最佳的供電解決方案。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您可以從 QNAP 的攝影機相容性清單中尋覓適合您的 IP 攝影機。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接著，您需要抉擇選購一台 QNAP NAS，在QNAP NAS 選擇器網頁中，只要輸入攝影機數量與保留天數和其他相關參數，則系統就會列出適用的 QNAP NAS型號。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當您擁有了一台 QNAP NAS，就可以很方便的開始建置您的監控系統了。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6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cecd707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cecd707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98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cecd707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cecd707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51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378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157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91697-6056-49EC-872A-E821EB319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91697-6056-49EC-872A-E821EB319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23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7CFA80-ED96-4595-9C62-086170C03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2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preserve="1" userDrawn="1">
  <p:cSld name="1_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7CFA80-ED96-4595-9C62-086170C03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CD34328-F134-4BE4-9154-51536F4018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0FDCEB6-A53A-454B-9BC4-A3690952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5299CD-61CD-47CB-B4E4-BAB0CA2D7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2073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6" r:id="rId3"/>
    <p:sldLayoutId id="2147483677" r:id="rId4"/>
    <p:sldLayoutId id="2147483679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zh-TW" altLang="en-US" sz="21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8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5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35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35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Relationship Id="rId1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39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nap.com.tw/zh-tw/compatibility-camer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taging-www.qnap.com.tw/zh-tw/compatibility-camer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CD89FFFB-CBE1-4147-BD65-931E1F273508}"/>
              </a:ext>
            </a:extLst>
          </p:cNvPr>
          <p:cNvSpPr/>
          <p:nvPr/>
        </p:nvSpPr>
        <p:spPr>
          <a:xfrm>
            <a:off x="6448685" y="1501906"/>
            <a:ext cx="2316338" cy="1661164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D04D66D-71C4-40C0-A906-F207BDF3776E}"/>
              </a:ext>
            </a:extLst>
          </p:cNvPr>
          <p:cNvSpPr/>
          <p:nvPr/>
        </p:nvSpPr>
        <p:spPr>
          <a:xfrm>
            <a:off x="6448685" y="3235158"/>
            <a:ext cx="2316338" cy="1661164"/>
          </a:xfrm>
          <a:prstGeom prst="rect">
            <a:avLst/>
          </a:prstGeom>
          <a:solidFill>
            <a:schemeClr val="accent5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4EC5911-E99D-4A94-B553-AE29C5F50AAF}"/>
              </a:ext>
            </a:extLst>
          </p:cNvPr>
          <p:cNvSpPr/>
          <p:nvPr/>
        </p:nvSpPr>
        <p:spPr>
          <a:xfrm>
            <a:off x="398620" y="1148583"/>
            <a:ext cx="5498043" cy="3858018"/>
          </a:xfrm>
          <a:prstGeom prst="rect">
            <a:avLst/>
          </a:prstGeom>
          <a:solidFill>
            <a:srgbClr val="FFB64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QVR</a:t>
            </a:r>
            <a:r>
              <a:rPr lang="zh-TW" altLang="en-US" dirty="0"/>
              <a:t>生態圈</a:t>
            </a:r>
            <a:endParaRPr dirty="0"/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E97F219F-8570-4BBC-9205-36BE4D392240}"/>
              </a:ext>
            </a:extLst>
          </p:cNvPr>
          <p:cNvSpPr/>
          <p:nvPr/>
        </p:nvSpPr>
        <p:spPr>
          <a:xfrm rot="10800000">
            <a:off x="2543602" y="1152059"/>
            <a:ext cx="1421016" cy="337931"/>
          </a:xfrm>
          <a:prstGeom prst="round2SameRect">
            <a:avLst>
              <a:gd name="adj1" fmla="val 27984"/>
              <a:gd name="adj2" fmla="val 0"/>
            </a:avLst>
          </a:prstGeom>
          <a:solidFill>
            <a:srgbClr val="FFB6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0A1525E-1EDE-430D-89C2-72B5DFD2E891}"/>
              </a:ext>
            </a:extLst>
          </p:cNvPr>
          <p:cNvSpPr txBox="1"/>
          <p:nvPr/>
        </p:nvSpPr>
        <p:spPr>
          <a:xfrm>
            <a:off x="2514021" y="1146271"/>
            <a:ext cx="1498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283F19"/>
                </a:solidFill>
                <a:latin typeface="微軟正黑體"/>
                <a:ea typeface="微軟正黑體"/>
              </a:rPr>
              <a:t>監控中央管理</a:t>
            </a:r>
            <a:endParaRPr lang="zh-TW" altLang="en-US" sz="1400" b="1" dirty="0">
              <a:solidFill>
                <a:srgbClr val="283F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化同側角落 16">
            <a:extLst>
              <a:ext uri="{FF2B5EF4-FFF2-40B4-BE49-F238E27FC236}">
                <a16:creationId xmlns:a16="http://schemas.microsoft.com/office/drawing/2014/main" id="{A2117178-B61E-467E-A98F-E6C66D2360B7}"/>
              </a:ext>
            </a:extLst>
          </p:cNvPr>
          <p:cNvSpPr/>
          <p:nvPr/>
        </p:nvSpPr>
        <p:spPr>
          <a:xfrm rot="10800000">
            <a:off x="6917407" y="1504921"/>
            <a:ext cx="1421016" cy="337931"/>
          </a:xfrm>
          <a:prstGeom prst="round2SameRect">
            <a:avLst>
              <a:gd name="adj1" fmla="val 27984"/>
              <a:gd name="adj2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6ADFD9-D76E-4CE3-9B20-BA4CE0D93642}"/>
              </a:ext>
            </a:extLst>
          </p:cNvPr>
          <p:cNvSpPr txBox="1"/>
          <p:nvPr/>
        </p:nvSpPr>
        <p:spPr>
          <a:xfrm>
            <a:off x="6887826" y="1499133"/>
            <a:ext cx="1498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/>
                <a:ea typeface="微軟正黑體"/>
              </a:rPr>
              <a:t>智慧門禁管理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B7C15BE0-0385-475B-A423-0F5B8C4AD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732" y="1336776"/>
            <a:ext cx="6087051" cy="3422213"/>
          </a:xfrm>
          <a:prstGeom prst="rect">
            <a:avLst/>
          </a:prstGeom>
        </p:spPr>
      </p:pic>
      <p:sp>
        <p:nvSpPr>
          <p:cNvPr id="110" name="Google Shape;110;p17"/>
          <p:cNvSpPr/>
          <p:nvPr/>
        </p:nvSpPr>
        <p:spPr>
          <a:xfrm>
            <a:off x="1897716" y="4221644"/>
            <a:ext cx="1563374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中央管理與向下相容</a:t>
            </a:r>
            <a:endParaRPr sz="12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1661267" y="1968021"/>
            <a:ext cx="1421015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最佳影像監控體驗</a:t>
            </a:r>
            <a:endParaRPr sz="12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FBC353DF-2A7B-4F38-AEE9-F03B7533FDD3}"/>
              </a:ext>
            </a:extLst>
          </p:cNvPr>
          <p:cNvSpPr/>
          <p:nvPr/>
        </p:nvSpPr>
        <p:spPr>
          <a:xfrm flipH="1">
            <a:off x="6878019" y="4523207"/>
            <a:ext cx="1765242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66000">
                <a:srgbClr val="0070C0"/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5DEC48A-6582-4245-A3FF-1B31B3DA54CB}"/>
              </a:ext>
            </a:extLst>
          </p:cNvPr>
          <p:cNvSpPr txBox="1"/>
          <p:nvPr/>
        </p:nvSpPr>
        <p:spPr>
          <a:xfrm>
            <a:off x="7042808" y="4528571"/>
            <a:ext cx="160045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Smart Search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D0691ED-7B61-46BE-90C9-27BED406E9CF}"/>
              </a:ext>
            </a:extLst>
          </p:cNvPr>
          <p:cNvSpPr/>
          <p:nvPr/>
        </p:nvSpPr>
        <p:spPr>
          <a:xfrm flipH="1">
            <a:off x="6878021" y="3901371"/>
            <a:ext cx="1319135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66000">
                <a:srgbClr val="0070C0"/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652A77-B578-4780-BF4D-CF003AF21984}"/>
              </a:ext>
            </a:extLst>
          </p:cNvPr>
          <p:cNvSpPr txBox="1"/>
          <p:nvPr/>
        </p:nvSpPr>
        <p:spPr>
          <a:xfrm>
            <a:off x="7042808" y="3906735"/>
            <a:ext cx="1087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Human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160F0BA-2122-455C-A7A2-1C14AF94DDAC}"/>
              </a:ext>
            </a:extLst>
          </p:cNvPr>
          <p:cNvSpPr/>
          <p:nvPr/>
        </p:nvSpPr>
        <p:spPr>
          <a:xfrm flipH="1">
            <a:off x="6878020" y="2796798"/>
            <a:ext cx="1600453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C2C8E"/>
              </a:gs>
              <a:gs pos="66000">
                <a:srgbClr val="BA4693"/>
              </a:gs>
              <a:gs pos="100000">
                <a:srgbClr val="BA469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85BB496-48BB-41B3-94F5-26B25829C0FA}"/>
              </a:ext>
            </a:extLst>
          </p:cNvPr>
          <p:cNvSpPr txBox="1"/>
          <p:nvPr/>
        </p:nvSpPr>
        <p:spPr>
          <a:xfrm>
            <a:off x="7042808" y="2809114"/>
            <a:ext cx="160045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/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</a:t>
            </a:r>
            <a:r>
              <a:rPr lang="en-US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DoorAccess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D779DB3F-B552-46C7-89A6-25DF09B8BB9F}"/>
              </a:ext>
            </a:extLst>
          </p:cNvPr>
          <p:cNvSpPr/>
          <p:nvPr/>
        </p:nvSpPr>
        <p:spPr>
          <a:xfrm flipH="1">
            <a:off x="6878021" y="2178237"/>
            <a:ext cx="1118628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C2C8E"/>
              </a:gs>
              <a:gs pos="66000">
                <a:srgbClr val="BA4693"/>
              </a:gs>
              <a:gs pos="100000">
                <a:srgbClr val="D862A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28A3DA0-7929-447C-9C86-4770A6EC0D92}"/>
              </a:ext>
            </a:extLst>
          </p:cNvPr>
          <p:cNvSpPr txBox="1"/>
          <p:nvPr/>
        </p:nvSpPr>
        <p:spPr>
          <a:xfrm>
            <a:off x="7042808" y="2183601"/>
            <a:ext cx="92950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Face</a:t>
            </a: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2980" y="3670072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2980" y="429190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7">
            <a:extLst>
              <a:ext uri="{FF2B5EF4-FFF2-40B4-BE49-F238E27FC236}">
                <a16:creationId xmlns:a16="http://schemas.microsoft.com/office/drawing/2014/main" id="{D2E31669-26F9-43BE-90AA-25100322649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2980" y="193557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17">
            <a:extLst>
              <a:ext uri="{FF2B5EF4-FFF2-40B4-BE49-F238E27FC236}">
                <a16:creationId xmlns:a16="http://schemas.microsoft.com/office/drawing/2014/main" id="{77AD197A-1B34-46DD-87FE-8DEC7556091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2980" y="2561087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10;p17">
            <a:extLst>
              <a:ext uri="{FF2B5EF4-FFF2-40B4-BE49-F238E27FC236}">
                <a16:creationId xmlns:a16="http://schemas.microsoft.com/office/drawing/2014/main" id="{3CE8B6D9-0CAC-4C49-B284-82F3FF52CBCD}"/>
              </a:ext>
            </a:extLst>
          </p:cNvPr>
          <p:cNvSpPr/>
          <p:nvPr/>
        </p:nvSpPr>
        <p:spPr>
          <a:xfrm>
            <a:off x="742388" y="3515406"/>
            <a:ext cx="710916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Switch</a:t>
            </a:r>
            <a:endParaRPr sz="12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Google Shape;110;p17">
            <a:extLst>
              <a:ext uri="{FF2B5EF4-FFF2-40B4-BE49-F238E27FC236}">
                <a16:creationId xmlns:a16="http://schemas.microsoft.com/office/drawing/2014/main" id="{57D1D194-12C8-4B55-B264-96B09DC2B72D}"/>
              </a:ext>
            </a:extLst>
          </p:cNvPr>
          <p:cNvSpPr/>
          <p:nvPr/>
        </p:nvSpPr>
        <p:spPr>
          <a:xfrm>
            <a:off x="4213444" y="2191999"/>
            <a:ext cx="171798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Surveillance Station</a:t>
            </a:r>
            <a:endParaRPr lang="en-US"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" name="Google Shape;110;p17">
            <a:extLst>
              <a:ext uri="{FF2B5EF4-FFF2-40B4-BE49-F238E27FC236}">
                <a16:creationId xmlns:a16="http://schemas.microsoft.com/office/drawing/2014/main" id="{357DA763-8072-47AE-B1DD-C1D07C36BD6D}"/>
              </a:ext>
            </a:extLst>
          </p:cNvPr>
          <p:cNvSpPr/>
          <p:nvPr/>
        </p:nvSpPr>
        <p:spPr>
          <a:xfrm>
            <a:off x="4316748" y="3451052"/>
            <a:ext cx="143592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QVR Pro</a:t>
            </a:r>
            <a:endParaRPr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5" name="Google Shape;110;p17">
            <a:extLst>
              <a:ext uri="{FF2B5EF4-FFF2-40B4-BE49-F238E27FC236}">
                <a16:creationId xmlns:a16="http://schemas.microsoft.com/office/drawing/2014/main" id="{221C9858-4439-474B-94AA-154AE638B75F}"/>
              </a:ext>
            </a:extLst>
          </p:cNvPr>
          <p:cNvSpPr/>
          <p:nvPr/>
        </p:nvSpPr>
        <p:spPr>
          <a:xfrm>
            <a:off x="4316748" y="4699674"/>
            <a:ext cx="1435921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Elite</a:t>
            </a:r>
            <a:endParaRPr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6265E1D-42BB-4D69-AD68-5EF8B19DA5DA}"/>
              </a:ext>
            </a:extLst>
          </p:cNvPr>
          <p:cNvSpPr txBox="1"/>
          <p:nvPr/>
        </p:nvSpPr>
        <p:spPr>
          <a:xfrm>
            <a:off x="1644930" y="1798286"/>
            <a:ext cx="135207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QVR Pro Client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C9F33F4-CB2B-482F-AD88-4645F5DB72C3}"/>
              </a:ext>
            </a:extLst>
          </p:cNvPr>
          <p:cNvSpPr txBox="1"/>
          <p:nvPr/>
        </p:nvSpPr>
        <p:spPr>
          <a:xfrm>
            <a:off x="1863954" y="4056625"/>
            <a:ext cx="1133052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QVR Center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71D0940-0C45-4E90-8CE6-2C15C02E2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7005" y="1776330"/>
            <a:ext cx="540000" cy="540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E7D81F1-98B6-4D36-B769-E4FE540942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4022" y="3523483"/>
            <a:ext cx="540000" cy="5400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CDBFD2A-6526-498E-A55D-B27DFD48D4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8567" y="1199443"/>
            <a:ext cx="466725" cy="4667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495743F-C733-4ADA-A7CF-09D287A68B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28567" y="2487887"/>
            <a:ext cx="466725" cy="46672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57F7586-0E48-49D8-B2D6-FF954BEE8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28567" y="3776332"/>
            <a:ext cx="466725" cy="466725"/>
          </a:xfrm>
          <a:prstGeom prst="rect">
            <a:avLst/>
          </a:prstGeom>
        </p:spPr>
      </p:pic>
      <p:sp>
        <p:nvSpPr>
          <p:cNvPr id="48" name="矩形: 圓角化同側角落 47">
            <a:extLst>
              <a:ext uri="{FF2B5EF4-FFF2-40B4-BE49-F238E27FC236}">
                <a16:creationId xmlns:a16="http://schemas.microsoft.com/office/drawing/2014/main" id="{1C5AA4F5-554D-4B94-820F-3241992DAA28}"/>
              </a:ext>
            </a:extLst>
          </p:cNvPr>
          <p:cNvSpPr/>
          <p:nvPr/>
        </p:nvSpPr>
        <p:spPr>
          <a:xfrm rot="10800000">
            <a:off x="6917407" y="3247204"/>
            <a:ext cx="1421016" cy="337931"/>
          </a:xfrm>
          <a:prstGeom prst="round2SameRect">
            <a:avLst>
              <a:gd name="adj1" fmla="val 27984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4CAF15D-DD83-419D-A8F2-743CE60F9494}"/>
              </a:ext>
            </a:extLst>
          </p:cNvPr>
          <p:cNvSpPr txBox="1"/>
          <p:nvPr/>
        </p:nvSpPr>
        <p:spPr>
          <a:xfrm>
            <a:off x="6887826" y="3241416"/>
            <a:ext cx="1498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/>
                <a:ea typeface="微軟正黑體"/>
              </a:rPr>
              <a:t>智慧影像分析</a:t>
            </a:r>
          </a:p>
        </p:txBody>
      </p:sp>
    </p:spTree>
    <p:extLst>
      <p:ext uri="{BB962C8B-B14F-4D97-AF65-F5344CB8AC3E}">
        <p14:creationId xmlns:p14="http://schemas.microsoft.com/office/powerpoint/2010/main" val="55175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64A69F67-AD40-4FA7-A27B-26BEDA112D7F}"/>
              </a:ext>
            </a:extLst>
          </p:cNvPr>
          <p:cNvGrpSpPr/>
          <p:nvPr/>
        </p:nvGrpSpPr>
        <p:grpSpPr>
          <a:xfrm>
            <a:off x="0" y="2938676"/>
            <a:ext cx="9144000" cy="2204824"/>
            <a:chOff x="0" y="2332827"/>
            <a:chExt cx="9144000" cy="281067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98DB102-90E3-4E89-B2E5-16CD6D5E9F1E}"/>
                </a:ext>
              </a:extLst>
            </p:cNvPr>
            <p:cNvSpPr/>
            <p:nvPr/>
          </p:nvSpPr>
          <p:spPr>
            <a:xfrm>
              <a:off x="0" y="2332827"/>
              <a:ext cx="9144000" cy="2445572"/>
            </a:xfrm>
            <a:prstGeom prst="rect">
              <a:avLst/>
            </a:prstGeom>
            <a:solidFill>
              <a:srgbClr val="FFB64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21CD47-01B6-45C2-AB5A-66D4C59477BE}"/>
                </a:ext>
              </a:extLst>
            </p:cNvPr>
            <p:cNvSpPr/>
            <p:nvPr/>
          </p:nvSpPr>
          <p:spPr>
            <a:xfrm>
              <a:off x="0" y="2573532"/>
              <a:ext cx="9144000" cy="2569968"/>
            </a:xfrm>
            <a:prstGeom prst="rect">
              <a:avLst/>
            </a:prstGeom>
            <a:solidFill>
              <a:srgbClr val="FFCA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547202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智慧影像分析</a:t>
            </a:r>
            <a:endParaRPr dirty="0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7C0D7DF-AA9A-411C-AA2E-1EAEC5268272}"/>
              </a:ext>
            </a:extLst>
          </p:cNvPr>
          <p:cNvSpPr/>
          <p:nvPr/>
        </p:nvSpPr>
        <p:spPr>
          <a:xfrm flipH="1">
            <a:off x="6042689" y="580287"/>
            <a:ext cx="2525636" cy="474945"/>
          </a:xfrm>
          <a:prstGeom prst="roundRect">
            <a:avLst>
              <a:gd name="adj" fmla="val 11741"/>
            </a:avLst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8DFA4C0E-0D7F-4B25-8697-93D39160AF89}"/>
              </a:ext>
            </a:extLst>
          </p:cNvPr>
          <p:cNvGrpSpPr/>
          <p:nvPr/>
        </p:nvGrpSpPr>
        <p:grpSpPr>
          <a:xfrm>
            <a:off x="5587775" y="958857"/>
            <a:ext cx="3043824" cy="2021284"/>
            <a:chOff x="812908" y="1263672"/>
            <a:chExt cx="3043824" cy="2021284"/>
          </a:xfrm>
        </p:grpSpPr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id="{1813DE98-A0A8-40EA-AA70-5725C4A12322}"/>
                </a:ext>
              </a:extLst>
            </p:cNvPr>
            <p:cNvSpPr/>
            <p:nvPr/>
          </p:nvSpPr>
          <p:spPr>
            <a:xfrm flipH="1" flipV="1">
              <a:off x="812908" y="3050748"/>
              <a:ext cx="230532" cy="234208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直角三角形 45">
              <a:extLst>
                <a:ext uri="{FF2B5EF4-FFF2-40B4-BE49-F238E27FC236}">
                  <a16:creationId xmlns:a16="http://schemas.microsoft.com/office/drawing/2014/main" id="{61BB4015-55A6-464C-BD9C-9A673189C8EA}"/>
                </a:ext>
              </a:extLst>
            </p:cNvPr>
            <p:cNvSpPr/>
            <p:nvPr/>
          </p:nvSpPr>
          <p:spPr>
            <a:xfrm flipV="1">
              <a:off x="3307913" y="2431788"/>
              <a:ext cx="548819" cy="451546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25B97632-6901-40F5-B678-94A626E06AE3}"/>
                </a:ext>
              </a:extLst>
            </p:cNvPr>
            <p:cNvSpPr/>
            <p:nvPr/>
          </p:nvSpPr>
          <p:spPr>
            <a:xfrm>
              <a:off x="812910" y="1263672"/>
              <a:ext cx="3043822" cy="178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6C31283-53B2-4263-BCD6-572193E5D6DA}"/>
              </a:ext>
            </a:extLst>
          </p:cNvPr>
          <p:cNvSpPr/>
          <p:nvPr/>
        </p:nvSpPr>
        <p:spPr>
          <a:xfrm flipH="1">
            <a:off x="1185349" y="916710"/>
            <a:ext cx="1866254" cy="454879"/>
          </a:xfrm>
          <a:prstGeom prst="roundRect">
            <a:avLst>
              <a:gd name="adj" fmla="val 11741"/>
            </a:avLst>
          </a:prstGeom>
          <a:gradFill flip="none" rotWithShape="1">
            <a:gsLst>
              <a:gs pos="0">
                <a:srgbClr val="002060"/>
              </a:gs>
              <a:gs pos="66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897" y="1013221"/>
            <a:ext cx="2955814" cy="168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2B64813A-967D-42EC-80EC-840BD52C7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7042" y="3267075"/>
            <a:ext cx="2400735" cy="1698982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5D2EAF7-4333-417C-A315-CA25A6E40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278" y="3062540"/>
            <a:ext cx="5640486" cy="205328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E3B7C8E-0639-47A0-ACCF-C764C4696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667242" y="3003827"/>
            <a:ext cx="375447" cy="246387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03B06D72-BC50-425C-AD52-3725FDD33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1599" y="3003827"/>
            <a:ext cx="375447" cy="24638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3EF97CF2-A16F-4614-BAD6-E19F90DE3893}"/>
              </a:ext>
            </a:extLst>
          </p:cNvPr>
          <p:cNvGrpSpPr/>
          <p:nvPr/>
        </p:nvGrpSpPr>
        <p:grpSpPr>
          <a:xfrm>
            <a:off x="756881" y="1295281"/>
            <a:ext cx="3043824" cy="1970745"/>
            <a:chOff x="812908" y="1263673"/>
            <a:chExt cx="3043824" cy="1970745"/>
          </a:xfrm>
        </p:grpSpPr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0D67A614-6482-4BCD-86F9-53A01753AE7C}"/>
                </a:ext>
              </a:extLst>
            </p:cNvPr>
            <p:cNvSpPr/>
            <p:nvPr/>
          </p:nvSpPr>
          <p:spPr>
            <a:xfrm flipH="1" flipV="1">
              <a:off x="812908" y="3000210"/>
              <a:ext cx="230532" cy="234208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8CC04196-1AEB-4AC8-BD8A-663F5E77646F}"/>
                </a:ext>
              </a:extLst>
            </p:cNvPr>
            <p:cNvSpPr/>
            <p:nvPr/>
          </p:nvSpPr>
          <p:spPr>
            <a:xfrm flipV="1">
              <a:off x="3307913" y="2431788"/>
              <a:ext cx="548819" cy="451546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A572786-8819-4058-9193-CB647745E2ED}"/>
                </a:ext>
              </a:extLst>
            </p:cNvPr>
            <p:cNvSpPr/>
            <p:nvPr/>
          </p:nvSpPr>
          <p:spPr>
            <a:xfrm>
              <a:off x="812910" y="1263673"/>
              <a:ext cx="3043822" cy="1740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2" name="Google Shape;142;p18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863283" y="1300810"/>
              <a:ext cx="2947539" cy="1657194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</p:pic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9AB51480-1C94-4ECA-8192-01EA8E73C432}"/>
              </a:ext>
            </a:extLst>
          </p:cNvPr>
          <p:cNvSpPr/>
          <p:nvPr/>
        </p:nvSpPr>
        <p:spPr>
          <a:xfrm>
            <a:off x="1385349" y="1547157"/>
            <a:ext cx="2369446" cy="1442456"/>
          </a:xfrm>
          <a:prstGeom prst="rect">
            <a:avLst/>
          </a:prstGeom>
          <a:solidFill>
            <a:srgbClr val="85D8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A6EC3505-B483-4072-9D73-1A1CB0723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57205" y="1913027"/>
            <a:ext cx="1332099" cy="1010558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D7FF0FFA-7BC7-4C0B-A32C-53B2A4849BB5}"/>
              </a:ext>
            </a:extLst>
          </p:cNvPr>
          <p:cNvGrpSpPr/>
          <p:nvPr/>
        </p:nvGrpSpPr>
        <p:grpSpPr>
          <a:xfrm>
            <a:off x="2676294" y="1399965"/>
            <a:ext cx="380467" cy="539400"/>
            <a:chOff x="4028771" y="1011188"/>
            <a:chExt cx="380467" cy="539400"/>
          </a:xfrm>
        </p:grpSpPr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E7C4BD4D-ECBE-4250-837C-7154DCED32A4}"/>
                </a:ext>
              </a:extLst>
            </p:cNvPr>
            <p:cNvSpPr/>
            <p:nvPr/>
          </p:nvSpPr>
          <p:spPr>
            <a:xfrm rot="10800000">
              <a:off x="4115273" y="1322516"/>
              <a:ext cx="176620" cy="228072"/>
            </a:xfrm>
            <a:prstGeom prst="triangle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CAA97EF3-5A57-496F-9946-CF144A0B27C9}"/>
                </a:ext>
              </a:extLst>
            </p:cNvPr>
            <p:cNvGrpSpPr/>
            <p:nvPr/>
          </p:nvGrpSpPr>
          <p:grpSpPr>
            <a:xfrm>
              <a:off x="4028771" y="1011188"/>
              <a:ext cx="380467" cy="380467"/>
              <a:chOff x="1446622" y="1875980"/>
              <a:chExt cx="380467" cy="380467"/>
            </a:xfrm>
          </p:grpSpPr>
          <p:grpSp>
            <p:nvGrpSpPr>
              <p:cNvPr id="64" name="群組 63">
                <a:extLst>
                  <a:ext uri="{FF2B5EF4-FFF2-40B4-BE49-F238E27FC236}">
                    <a16:creationId xmlns:a16="http://schemas.microsoft.com/office/drawing/2014/main" id="{7EFB9843-144F-482E-BC35-49927335582D}"/>
                  </a:ext>
                </a:extLst>
              </p:cNvPr>
              <p:cNvGrpSpPr/>
              <p:nvPr/>
            </p:nvGrpSpPr>
            <p:grpSpPr>
              <a:xfrm>
                <a:off x="1446622" y="1875980"/>
                <a:ext cx="380467" cy="380467"/>
                <a:chOff x="369794" y="2148818"/>
                <a:chExt cx="576000" cy="576000"/>
              </a:xfrm>
            </p:grpSpPr>
            <p:sp>
              <p:nvSpPr>
                <p:cNvPr id="65" name="橢圓 64">
                  <a:extLst>
                    <a:ext uri="{FF2B5EF4-FFF2-40B4-BE49-F238E27FC236}">
                      <a16:creationId xmlns:a16="http://schemas.microsoft.com/office/drawing/2014/main" id="{A49F2F7B-DC46-4C86-BF81-6555B808550F}"/>
                    </a:ext>
                  </a:extLst>
                </p:cNvPr>
                <p:cNvSpPr/>
                <p:nvPr/>
              </p:nvSpPr>
              <p:spPr>
                <a:xfrm>
                  <a:off x="369794" y="2148818"/>
                  <a:ext cx="576000" cy="57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rgbClr val="0070C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66" name="群組 65">
                  <a:extLst>
                    <a:ext uri="{FF2B5EF4-FFF2-40B4-BE49-F238E27FC236}">
                      <a16:creationId xmlns:a16="http://schemas.microsoft.com/office/drawing/2014/main" id="{BD931A22-C67A-41A5-8454-6E9B95BFC5E5}"/>
                    </a:ext>
                  </a:extLst>
                </p:cNvPr>
                <p:cNvGrpSpPr/>
                <p:nvPr/>
              </p:nvGrpSpPr>
              <p:grpSpPr>
                <a:xfrm>
                  <a:off x="423794" y="2202818"/>
                  <a:ext cx="468000" cy="468000"/>
                  <a:chOff x="3254943" y="1214335"/>
                  <a:chExt cx="468000" cy="468000"/>
                </a:xfrm>
              </p:grpSpPr>
              <p:sp>
                <p:nvSpPr>
                  <p:cNvPr id="67" name="橢圓 66">
                    <a:extLst>
                      <a:ext uri="{FF2B5EF4-FFF2-40B4-BE49-F238E27FC236}">
                        <a16:creationId xmlns:a16="http://schemas.microsoft.com/office/drawing/2014/main" id="{C2397F17-E3D5-483B-AC8F-772C78ABBFD3}"/>
                      </a:ext>
                    </a:extLst>
                  </p:cNvPr>
                  <p:cNvSpPr/>
                  <p:nvPr/>
                </p:nvSpPr>
                <p:spPr>
                  <a:xfrm>
                    <a:off x="3254943" y="1214335"/>
                    <a:ext cx="468000" cy="468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8" name="橢圓 67">
                    <a:extLst>
                      <a:ext uri="{FF2B5EF4-FFF2-40B4-BE49-F238E27FC236}">
                        <a16:creationId xmlns:a16="http://schemas.microsoft.com/office/drawing/2014/main" id="{7324A1C7-F8D3-4A0F-BB2D-13924CA8740B}"/>
                      </a:ext>
                    </a:extLst>
                  </p:cNvPr>
                  <p:cNvSpPr/>
                  <p:nvPr/>
                </p:nvSpPr>
                <p:spPr>
                  <a:xfrm>
                    <a:off x="3265989" y="1225381"/>
                    <a:ext cx="449999" cy="4499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innerShdw blurRad="114300">
                      <a:schemeClr val="bg2">
                        <a:lumMod val="75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8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F929A480-A36B-40BF-9154-23A8A533F7A8}"/>
                  </a:ext>
                </a:extLst>
              </p:cNvPr>
              <p:cNvSpPr txBox="1"/>
              <p:nvPr/>
            </p:nvSpPr>
            <p:spPr>
              <a:xfrm>
                <a:off x="1464083" y="1918512"/>
                <a:ext cx="3455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 dirty="0">
                    <a:solidFill>
                      <a:schemeClr val="tx1"/>
                    </a:solidFill>
                  </a:rPr>
                  <a:t>+1</a:t>
                </a:r>
                <a:endParaRPr lang="zh-TW" altLang="en-US" sz="12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CD28839F-7E7A-4ABC-9AD7-2EA25EC89CD9}"/>
              </a:ext>
            </a:extLst>
          </p:cNvPr>
          <p:cNvGrpSpPr/>
          <p:nvPr/>
        </p:nvGrpSpPr>
        <p:grpSpPr>
          <a:xfrm>
            <a:off x="2095568" y="1438017"/>
            <a:ext cx="380467" cy="539400"/>
            <a:chOff x="4028771" y="1011188"/>
            <a:chExt cx="380467" cy="539400"/>
          </a:xfrm>
        </p:grpSpPr>
        <p:sp>
          <p:nvSpPr>
            <p:cNvPr id="75" name="等腰三角形 74">
              <a:extLst>
                <a:ext uri="{FF2B5EF4-FFF2-40B4-BE49-F238E27FC236}">
                  <a16:creationId xmlns:a16="http://schemas.microsoft.com/office/drawing/2014/main" id="{FE64E328-E20E-49AF-A52E-EEC3F60B1175}"/>
                </a:ext>
              </a:extLst>
            </p:cNvPr>
            <p:cNvSpPr/>
            <p:nvPr/>
          </p:nvSpPr>
          <p:spPr>
            <a:xfrm rot="10800000">
              <a:off x="4115273" y="1322516"/>
              <a:ext cx="176620" cy="228072"/>
            </a:xfrm>
            <a:prstGeom prst="triangle">
              <a:avLst/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4E2B5ED4-7E00-436E-A2AA-7D1123DA3FA5}"/>
                </a:ext>
              </a:extLst>
            </p:cNvPr>
            <p:cNvGrpSpPr/>
            <p:nvPr/>
          </p:nvGrpSpPr>
          <p:grpSpPr>
            <a:xfrm>
              <a:off x="4028771" y="1011188"/>
              <a:ext cx="380467" cy="380467"/>
              <a:chOff x="1446622" y="1875980"/>
              <a:chExt cx="380467" cy="380467"/>
            </a:xfrm>
          </p:grpSpPr>
          <p:grpSp>
            <p:nvGrpSpPr>
              <p:cNvPr id="77" name="群組 76">
                <a:extLst>
                  <a:ext uri="{FF2B5EF4-FFF2-40B4-BE49-F238E27FC236}">
                    <a16:creationId xmlns:a16="http://schemas.microsoft.com/office/drawing/2014/main" id="{4101B72B-C0D9-47FD-92FD-0F0D26B87830}"/>
                  </a:ext>
                </a:extLst>
              </p:cNvPr>
              <p:cNvGrpSpPr/>
              <p:nvPr/>
            </p:nvGrpSpPr>
            <p:grpSpPr>
              <a:xfrm>
                <a:off x="1446622" y="1875980"/>
                <a:ext cx="380467" cy="380467"/>
                <a:chOff x="369794" y="2148818"/>
                <a:chExt cx="576000" cy="576000"/>
              </a:xfrm>
            </p:grpSpPr>
            <p:sp>
              <p:nvSpPr>
                <p:cNvPr id="79" name="橢圓 78">
                  <a:extLst>
                    <a:ext uri="{FF2B5EF4-FFF2-40B4-BE49-F238E27FC236}">
                      <a16:creationId xmlns:a16="http://schemas.microsoft.com/office/drawing/2014/main" id="{F119B7A5-EFAF-4BE7-8568-FF2F0F8C1952}"/>
                    </a:ext>
                  </a:extLst>
                </p:cNvPr>
                <p:cNvSpPr/>
                <p:nvPr/>
              </p:nvSpPr>
              <p:spPr>
                <a:xfrm>
                  <a:off x="369794" y="2148818"/>
                  <a:ext cx="576000" cy="57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C2C8E"/>
                    </a:gs>
                    <a:gs pos="50000">
                      <a:srgbClr val="BA4693"/>
                    </a:gs>
                    <a:gs pos="100000">
                      <a:srgbClr val="E8A0C7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80" name="群組 79">
                  <a:extLst>
                    <a:ext uri="{FF2B5EF4-FFF2-40B4-BE49-F238E27FC236}">
                      <a16:creationId xmlns:a16="http://schemas.microsoft.com/office/drawing/2014/main" id="{FD58D1F1-7510-4086-A733-80A171565414}"/>
                    </a:ext>
                  </a:extLst>
                </p:cNvPr>
                <p:cNvGrpSpPr/>
                <p:nvPr/>
              </p:nvGrpSpPr>
              <p:grpSpPr>
                <a:xfrm>
                  <a:off x="423794" y="2202818"/>
                  <a:ext cx="468000" cy="468000"/>
                  <a:chOff x="3254943" y="1214335"/>
                  <a:chExt cx="468000" cy="468000"/>
                </a:xfrm>
              </p:grpSpPr>
              <p:sp>
                <p:nvSpPr>
                  <p:cNvPr id="81" name="橢圓 80">
                    <a:extLst>
                      <a:ext uri="{FF2B5EF4-FFF2-40B4-BE49-F238E27FC236}">
                        <a16:creationId xmlns:a16="http://schemas.microsoft.com/office/drawing/2014/main" id="{C8455AA9-F6C0-4B70-8AF3-B74A0F569323}"/>
                      </a:ext>
                    </a:extLst>
                  </p:cNvPr>
                  <p:cNvSpPr/>
                  <p:nvPr/>
                </p:nvSpPr>
                <p:spPr>
                  <a:xfrm>
                    <a:off x="3254943" y="1214335"/>
                    <a:ext cx="468000" cy="468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2" name="橢圓 81">
                    <a:extLst>
                      <a:ext uri="{FF2B5EF4-FFF2-40B4-BE49-F238E27FC236}">
                        <a16:creationId xmlns:a16="http://schemas.microsoft.com/office/drawing/2014/main" id="{74822B29-AE44-4859-8D5C-9E162F42B371}"/>
                      </a:ext>
                    </a:extLst>
                  </p:cNvPr>
                  <p:cNvSpPr/>
                  <p:nvPr/>
                </p:nvSpPr>
                <p:spPr>
                  <a:xfrm>
                    <a:off x="3265989" y="1225381"/>
                    <a:ext cx="449999" cy="4499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innerShdw blurRad="114300">
                      <a:schemeClr val="bg2">
                        <a:lumMod val="75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8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884B3E25-EFFD-4967-9A57-1ADA50F655FA}"/>
                  </a:ext>
                </a:extLst>
              </p:cNvPr>
              <p:cNvSpPr txBox="1"/>
              <p:nvPr/>
            </p:nvSpPr>
            <p:spPr>
              <a:xfrm>
                <a:off x="1464083" y="1918512"/>
                <a:ext cx="3455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 dirty="0"/>
                  <a:t>-</a:t>
                </a:r>
                <a:r>
                  <a:rPr lang="en-US" altLang="zh-TW" sz="1200" b="1" dirty="0">
                    <a:solidFill>
                      <a:schemeClr val="tx1"/>
                    </a:solidFill>
                  </a:rPr>
                  <a:t>1</a:t>
                </a:r>
                <a:endParaRPr lang="zh-TW" altLang="en-US" sz="12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8F94F0D0-5DFD-41A3-89A6-2BCD3AA91836}"/>
              </a:ext>
            </a:extLst>
          </p:cNvPr>
          <p:cNvSpPr/>
          <p:nvPr/>
        </p:nvSpPr>
        <p:spPr>
          <a:xfrm>
            <a:off x="6112226" y="1157707"/>
            <a:ext cx="2444194" cy="1331686"/>
          </a:xfrm>
          <a:prstGeom prst="rect">
            <a:avLst/>
          </a:prstGeom>
          <a:solidFill>
            <a:srgbClr val="85D8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07A0D1C5-8061-404D-B620-B1B84E031B3B}"/>
              </a:ext>
            </a:extLst>
          </p:cNvPr>
          <p:cNvGrpSpPr/>
          <p:nvPr/>
        </p:nvGrpSpPr>
        <p:grpSpPr>
          <a:xfrm>
            <a:off x="7415068" y="1391655"/>
            <a:ext cx="771332" cy="1097739"/>
            <a:chOff x="7448213" y="1214435"/>
            <a:chExt cx="895856" cy="1274959"/>
          </a:xfrm>
        </p:grpSpPr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1099E9DE-6ABE-4BE7-AACB-4D9B660EE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47773"/>
            <a:stretch/>
          </p:blipFill>
          <p:spPr>
            <a:xfrm>
              <a:off x="7448213" y="1331102"/>
              <a:ext cx="895856" cy="1158292"/>
            </a:xfrm>
            <a:prstGeom prst="rect">
              <a:avLst/>
            </a:prstGeom>
          </p:spPr>
        </p:pic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2AFB6E44-E952-4E75-BB65-D5AD2A0D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733880" y="1214435"/>
              <a:ext cx="602864" cy="597177"/>
            </a:xfrm>
            <a:prstGeom prst="rect">
              <a:avLst/>
            </a:prstGeom>
          </p:spPr>
        </p:pic>
      </p:grpSp>
      <p:pic>
        <p:nvPicPr>
          <p:cNvPr id="63" name="圖形 62">
            <a:extLst>
              <a:ext uri="{FF2B5EF4-FFF2-40B4-BE49-F238E27FC236}">
                <a16:creationId xmlns:a16="http://schemas.microsoft.com/office/drawing/2014/main" id="{E27C080F-50E7-4D32-BE33-523969E2D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93723" y="1275445"/>
            <a:ext cx="1193686" cy="629506"/>
          </a:xfrm>
          <a:prstGeom prst="rect">
            <a:avLst/>
          </a:prstGeom>
        </p:spPr>
      </p:pic>
      <p:pic>
        <p:nvPicPr>
          <p:cNvPr id="71" name="Google Shape;114;p17">
            <a:extLst>
              <a:ext uri="{FF2B5EF4-FFF2-40B4-BE49-F238E27FC236}">
                <a16:creationId xmlns:a16="http://schemas.microsoft.com/office/drawing/2014/main" id="{589BCF92-C23E-4257-B32A-6F958CD17A9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56881" y="860162"/>
            <a:ext cx="468000" cy="46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AF9EE68F-AC76-4C2F-8B45-95C3A71CBF68}"/>
              </a:ext>
            </a:extLst>
          </p:cNvPr>
          <p:cNvSpPr txBox="1"/>
          <p:nvPr/>
        </p:nvSpPr>
        <p:spPr>
          <a:xfrm>
            <a:off x="1229145" y="971168"/>
            <a:ext cx="1794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Human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客流計算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2" name="Google Shape;115;p17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FECBD490-4E8A-4AF7-B102-8C83B578D21B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10403" y="537676"/>
            <a:ext cx="468000" cy="46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60ED3966-EFEC-414F-AD32-E3960B7BBE96}"/>
              </a:ext>
            </a:extLst>
          </p:cNvPr>
          <p:cNvSpPr txBox="1"/>
          <p:nvPr/>
        </p:nvSpPr>
        <p:spPr>
          <a:xfrm>
            <a:off x="6053394" y="634745"/>
            <a:ext cx="2561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Smart Search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影片智慧搜尋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939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智慧門禁管理</a:t>
            </a: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842DD1-CEE9-48E1-8606-CDA5B4A61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67"/>
          <a:stretch/>
        </p:blipFill>
        <p:spPr>
          <a:xfrm>
            <a:off x="1605243" y="1892674"/>
            <a:ext cx="5705661" cy="32508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D1CCFB-6750-4CA1-A838-0950A603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5" y="-3524528"/>
            <a:ext cx="7658100" cy="253365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F80563B-071C-4BF5-A9E1-1B7790084862}"/>
              </a:ext>
            </a:extLst>
          </p:cNvPr>
          <p:cNvGrpSpPr/>
          <p:nvPr/>
        </p:nvGrpSpPr>
        <p:grpSpPr>
          <a:xfrm>
            <a:off x="424097" y="1671983"/>
            <a:ext cx="1679869" cy="1386205"/>
            <a:chOff x="2503799" y="185576"/>
            <a:chExt cx="2175327" cy="1795051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901900D3-32C3-4D71-9671-67107555F80E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1FEFBF77-958D-490E-A6EE-5B6A8C5822EA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747FFCD-D885-45EC-B363-CE008DCE7AB9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3147F81-5C66-482D-B313-53A832DDB04C}"/>
              </a:ext>
            </a:extLst>
          </p:cNvPr>
          <p:cNvSpPr txBox="1"/>
          <p:nvPr/>
        </p:nvSpPr>
        <p:spPr>
          <a:xfrm>
            <a:off x="424097" y="1696128"/>
            <a:ext cx="1679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Face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臉部辨識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3" name="Google Shape;153;p19">
            <a:extLst>
              <a:ext uri="{FF2B5EF4-FFF2-40B4-BE49-F238E27FC236}">
                <a16:creationId xmlns:a16="http://schemas.microsoft.com/office/drawing/2014/main" id="{9B8282FA-2410-4F25-9F10-4C7100A0D32C}"/>
              </a:ext>
            </a:extLst>
          </p:cNvPr>
          <p:cNvSpPr txBox="1"/>
          <p:nvPr/>
        </p:nvSpPr>
        <p:spPr>
          <a:xfrm>
            <a:off x="311700" y="1956877"/>
            <a:ext cx="1693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辨識出入者的臉孔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  <a:cs typeface="Open Sans"/>
              <a:sym typeface="Open Sans"/>
            </a:endParaRPr>
          </a:p>
          <a:p>
            <a:pPr marL="457200" lvl="0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將結果遞交給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  <a:cs typeface="Open Sans"/>
              <a:sym typeface="Open San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D8B4DF60-24AD-43E7-BF5B-BB1AE948841D}"/>
              </a:ext>
            </a:extLst>
          </p:cNvPr>
          <p:cNvGrpSpPr/>
          <p:nvPr/>
        </p:nvGrpSpPr>
        <p:grpSpPr>
          <a:xfrm flipH="1">
            <a:off x="6470969" y="2824207"/>
            <a:ext cx="1679869" cy="1386205"/>
            <a:chOff x="2503799" y="185576"/>
            <a:chExt cx="2175327" cy="1795051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325A5732-BB10-45E8-A7EF-FF9EEDF3A872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直角三角形 38">
              <a:extLst>
                <a:ext uri="{FF2B5EF4-FFF2-40B4-BE49-F238E27FC236}">
                  <a16:creationId xmlns:a16="http://schemas.microsoft.com/office/drawing/2014/main" id="{A3C2EC76-5092-4741-AD4B-5ED62854D8DC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9190683-AA49-4F1A-9AA1-D98513F00EBB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9EE5A96-4D16-44F2-BF31-D65D27D4CDA3}"/>
              </a:ext>
            </a:extLst>
          </p:cNvPr>
          <p:cNvSpPr txBox="1"/>
          <p:nvPr/>
        </p:nvSpPr>
        <p:spPr>
          <a:xfrm flipH="1">
            <a:off x="6512057" y="2848352"/>
            <a:ext cx="16139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讀卡辨識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Google Shape;153;p19">
            <a:extLst>
              <a:ext uri="{FF2B5EF4-FFF2-40B4-BE49-F238E27FC236}">
                <a16:creationId xmlns:a16="http://schemas.microsoft.com/office/drawing/2014/main" id="{04172A91-150A-48EF-B714-1F304F1F4E05}"/>
              </a:ext>
            </a:extLst>
          </p:cNvPr>
          <p:cNvSpPr txBox="1"/>
          <p:nvPr/>
        </p:nvSpPr>
        <p:spPr>
          <a:xfrm flipH="1">
            <a:off x="6358572" y="3193486"/>
            <a:ext cx="179107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2100">
              <a:buSzPts val="1000"/>
              <a:buFont typeface="Open Sans"/>
              <a:buChar char="●"/>
            </a:pPr>
            <a:r>
              <a:rPr lang="zh-TW" altLang="en-US" sz="1000">
                <a:latin typeface="微軟正黑體"/>
                <a:ea typeface="微軟正黑體"/>
                <a:cs typeface="Open Sans"/>
              </a:rPr>
              <a:t>使用既有的讀卡設備</a:t>
            </a:r>
            <a:endParaRPr lang="zh-TW" altLang="en-US" sz="1000">
              <a:latin typeface="微軟正黑體"/>
              <a:ea typeface="微軟正黑體"/>
              <a:cs typeface="Open Sans"/>
              <a:sym typeface="Open Sans"/>
            </a:endParaRPr>
          </a:p>
          <a:p>
            <a:pPr marL="457200" lvl="0" indent="-29210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000">
                <a:latin typeface="微軟正黑體"/>
                <a:ea typeface="微軟正黑體"/>
                <a:cs typeface="Open Sans"/>
                <a:sym typeface="Open Sans"/>
              </a:rPr>
              <a:t>接收讀卡機訊號</a:t>
            </a:r>
            <a:endParaRPr lang="zh-TW">
              <a:latin typeface="微軟正黑體"/>
              <a:ea typeface="微軟正黑體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接收臉部辨識結果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FB2120FC-F177-4A99-8800-A45F40CA3A09}"/>
              </a:ext>
            </a:extLst>
          </p:cNvPr>
          <p:cNvGrpSpPr/>
          <p:nvPr/>
        </p:nvGrpSpPr>
        <p:grpSpPr>
          <a:xfrm flipH="1">
            <a:off x="4290432" y="763918"/>
            <a:ext cx="1679869" cy="1386205"/>
            <a:chOff x="2503799" y="185576"/>
            <a:chExt cx="2175327" cy="1795051"/>
          </a:xfrm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01834C28-C53B-42A1-8FFA-7ECCC21F26FB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id="{4FA75911-7CD2-4A03-A1EC-30F0F106FF3F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45ACEE0-C1C8-4DF1-8D93-5BA33A5CCDA5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9BA6175-F006-4578-BA40-65EFD4B54840}"/>
              </a:ext>
            </a:extLst>
          </p:cNvPr>
          <p:cNvSpPr txBox="1"/>
          <p:nvPr/>
        </p:nvSpPr>
        <p:spPr>
          <a:xfrm flipH="1">
            <a:off x="4331520" y="788063"/>
            <a:ext cx="16139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Elite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(NVR)</a:t>
            </a:r>
          </a:p>
        </p:txBody>
      </p:sp>
      <p:sp>
        <p:nvSpPr>
          <p:cNvPr id="48" name="Google Shape;153;p19">
            <a:extLst>
              <a:ext uri="{FF2B5EF4-FFF2-40B4-BE49-F238E27FC236}">
                <a16:creationId xmlns:a16="http://schemas.microsoft.com/office/drawing/2014/main" id="{2CBE7C67-A5DC-4ACE-84AB-9FFA3C589B29}"/>
              </a:ext>
            </a:extLst>
          </p:cNvPr>
          <p:cNvSpPr txBox="1"/>
          <p:nvPr/>
        </p:nvSpPr>
        <p:spPr>
          <a:xfrm flipH="1">
            <a:off x="4195419" y="1066586"/>
            <a:ext cx="1693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接收通過的結果</a:t>
            </a: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綁定即時影像</a:t>
            </a: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可供事後查詢通過人員的影片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A352680-013A-4127-B20E-FCA048A6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614" y="573698"/>
            <a:ext cx="468000" cy="4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113;p17" descr="Graphical user interface&#10;&#10;Description automatically generated">
            <a:extLst>
              <a:ext uri="{FF2B5EF4-FFF2-40B4-BE49-F238E27FC236}">
                <a16:creationId xmlns:a16="http://schemas.microsoft.com/office/drawing/2014/main" id="{4AEBE323-CCA5-4E1A-BB95-F94DA862AB93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005200" y="1511008"/>
            <a:ext cx="468000" cy="4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112;p17" descr="A picture containing indoor, sitting, small, front&#10;&#10;Description automatically generated">
            <a:extLst>
              <a:ext uri="{FF2B5EF4-FFF2-40B4-BE49-F238E27FC236}">
                <a16:creationId xmlns:a16="http://schemas.microsoft.com/office/drawing/2014/main" id="{C7395539-8FA2-48BE-8E43-F679E917420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686" y="2453768"/>
            <a:ext cx="252000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D61983D0-B999-4D0A-B813-FB7A7B4B287E}"/>
              </a:ext>
            </a:extLst>
          </p:cNvPr>
          <p:cNvSpPr txBox="1"/>
          <p:nvPr/>
        </p:nvSpPr>
        <p:spPr>
          <a:xfrm>
            <a:off x="765309" y="2444410"/>
            <a:ext cx="17641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QVR DoorAccess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2958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9839A137-673B-4412-8FCE-711F74A4E239}"/>
              </a:ext>
            </a:extLst>
          </p:cNvPr>
          <p:cNvGrpSpPr/>
          <p:nvPr/>
        </p:nvGrpSpPr>
        <p:grpSpPr>
          <a:xfrm>
            <a:off x="4582086" y="2810435"/>
            <a:ext cx="1080013" cy="1069995"/>
            <a:chOff x="3622624" y="2631606"/>
            <a:chExt cx="1235460" cy="1224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DB464AD-203D-4CB3-8D58-8CBB8FDAC1ED}"/>
                </a:ext>
              </a:extLst>
            </p:cNvPr>
            <p:cNvSpPr/>
            <p:nvPr/>
          </p:nvSpPr>
          <p:spPr>
            <a:xfrm>
              <a:off x="3723139" y="2726391"/>
              <a:ext cx="1034430" cy="1034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" name="圖形 3">
              <a:extLst>
                <a:ext uri="{FF2B5EF4-FFF2-40B4-BE49-F238E27FC236}">
                  <a16:creationId xmlns:a16="http://schemas.microsoft.com/office/drawing/2014/main" id="{20A8CCC6-8370-47D9-BC63-F42599C63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2624" y="2631606"/>
              <a:ext cx="1235460" cy="1224000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F02422A-7D3F-4208-9F24-0CA207429486}"/>
              </a:ext>
            </a:extLst>
          </p:cNvPr>
          <p:cNvGrpSpPr/>
          <p:nvPr/>
        </p:nvGrpSpPr>
        <p:grpSpPr>
          <a:xfrm>
            <a:off x="6623686" y="2810435"/>
            <a:ext cx="1069995" cy="1069995"/>
            <a:chOff x="5413451" y="2631606"/>
            <a:chExt cx="1224000" cy="1224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EE45031-A64A-4DDA-9B0D-668F5AD24168}"/>
                </a:ext>
              </a:extLst>
            </p:cNvPr>
            <p:cNvSpPr/>
            <p:nvPr/>
          </p:nvSpPr>
          <p:spPr>
            <a:xfrm>
              <a:off x="5508236" y="2726391"/>
              <a:ext cx="1034430" cy="1034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" name="圖形 2">
              <a:extLst>
                <a:ext uri="{FF2B5EF4-FFF2-40B4-BE49-F238E27FC236}">
                  <a16:creationId xmlns:a16="http://schemas.microsoft.com/office/drawing/2014/main" id="{F1420AC8-AD72-4F06-A93C-D881039A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451" y="2631606"/>
              <a:ext cx="1224000" cy="1224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56EF9D-038F-4EDA-A679-2053A09D0038}"/>
              </a:ext>
            </a:extLst>
          </p:cNvPr>
          <p:cNvSpPr txBox="1"/>
          <p:nvPr/>
        </p:nvSpPr>
        <p:spPr>
          <a:xfrm>
            <a:off x="8256494" y="1760009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TS-h886</a:t>
            </a:r>
            <a:endParaRPr lang="en-US" sz="10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2BC3103-D83E-46B5-8CD2-CFD17D71B130}"/>
              </a:ext>
            </a:extLst>
          </p:cNvPr>
          <p:cNvSpPr txBox="1"/>
          <p:nvPr/>
        </p:nvSpPr>
        <p:spPr>
          <a:xfrm>
            <a:off x="0" y="2153336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TS-973AX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2272C28-6E70-4B49-A372-0ACE39667692}"/>
              </a:ext>
            </a:extLst>
          </p:cNvPr>
          <p:cNvSpPr txBox="1"/>
          <p:nvPr/>
        </p:nvSpPr>
        <p:spPr>
          <a:xfrm>
            <a:off x="359709" y="4815854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TS-h977XU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B27D457-8988-4F19-9326-3FADBCBFEEC7}"/>
              </a:ext>
            </a:extLst>
          </p:cNvPr>
          <p:cNvSpPr txBox="1"/>
          <p:nvPr/>
        </p:nvSpPr>
        <p:spPr>
          <a:xfrm>
            <a:off x="7896785" y="4815854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TS-h</a:t>
            </a:r>
            <a:r>
              <a:rPr lang="en-US" altLang="zh-TW" sz="1050" b="1" dirty="0">
                <a:solidFill>
                  <a:schemeClr val="bg1"/>
                </a:solidFill>
              </a:rPr>
              <a:t>1277XU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6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>
            <a:extLst>
              <a:ext uri="{FF2B5EF4-FFF2-40B4-BE49-F238E27FC236}">
                <a16:creationId xmlns:a16="http://schemas.microsoft.com/office/drawing/2014/main" id="{DCCE4091-7177-4FF0-A6F7-DA924D3693D6}"/>
              </a:ext>
            </a:extLst>
          </p:cNvPr>
          <p:cNvSpPr txBox="1"/>
          <p:nvPr/>
        </p:nvSpPr>
        <p:spPr>
          <a:xfrm>
            <a:off x="1131344" y="2703988"/>
            <a:ext cx="137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使用場所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134A909-7B01-419C-AA2C-9D80FDCEFE86}"/>
              </a:ext>
            </a:extLst>
          </p:cNvPr>
          <p:cNvCxnSpPr>
            <a:cxnSpLocks/>
          </p:cNvCxnSpPr>
          <p:nvPr/>
        </p:nvCxnSpPr>
        <p:spPr>
          <a:xfrm>
            <a:off x="1198224" y="3073374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Google Shape;75;p14"/>
          <p:cNvSpPr txBox="1"/>
          <p:nvPr/>
        </p:nvSpPr>
        <p:spPr>
          <a:xfrm>
            <a:off x="1028960" y="3118317"/>
            <a:ext cx="1581633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sym typeface="Open Sans"/>
              </a:rPr>
              <a:t>室內或戶外</a:t>
            </a:r>
            <a:endParaRPr lang="zh-TW" altLang="en-US" sz="1400">
              <a:solidFill>
                <a:schemeClr val="bg1"/>
              </a:solidFill>
              <a:sym typeface="Open Sans"/>
            </a:endParaRPr>
          </a:p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sym typeface="Open Sans"/>
              </a:rPr>
              <a:t>廣角魚眼或可移動</a:t>
            </a:r>
            <a:r>
              <a:rPr lang="af-ZA" altLang="zh-TW" sz="1400">
                <a:solidFill>
                  <a:schemeClr val="bg1"/>
                </a:solidFill>
                <a:sym typeface="Open Sans"/>
              </a:rPr>
              <a:t>PTZ</a:t>
            </a:r>
            <a:r>
              <a:rPr lang="zh-TW" altLang="en-US" sz="1400" dirty="0">
                <a:solidFill>
                  <a:schemeClr val="bg1"/>
                </a:solidFill>
                <a:sym typeface="Open Sans"/>
              </a:rPr>
              <a:t>攝影機</a:t>
            </a:r>
            <a:endParaRPr lang="zh-TW" altLang="en-US" sz="1400">
              <a:solidFill>
                <a:schemeClr val="bg1"/>
              </a:solidFill>
              <a:sym typeface="Open Sans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9AC7161-5198-44AC-A853-CBFABB7FF3CE}"/>
              </a:ext>
            </a:extLst>
          </p:cNvPr>
          <p:cNvSpPr txBox="1"/>
          <p:nvPr/>
        </p:nvSpPr>
        <p:spPr>
          <a:xfrm>
            <a:off x="3652028" y="2703987"/>
            <a:ext cx="137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訊號傳輸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8CC8DC68-3A07-4091-A3EA-B4985C9B293B}"/>
              </a:ext>
            </a:extLst>
          </p:cNvPr>
          <p:cNvCxnSpPr>
            <a:cxnSpLocks/>
          </p:cNvCxnSpPr>
          <p:nvPr/>
        </p:nvCxnSpPr>
        <p:spPr>
          <a:xfrm>
            <a:off x="3718908" y="3073373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75;p14">
            <a:extLst>
              <a:ext uri="{FF2B5EF4-FFF2-40B4-BE49-F238E27FC236}">
                <a16:creationId xmlns:a16="http://schemas.microsoft.com/office/drawing/2014/main" id="{9A4C2B78-5EDA-4944-9916-F99D91F4A101}"/>
              </a:ext>
            </a:extLst>
          </p:cNvPr>
          <p:cNvSpPr txBox="1"/>
          <p:nvPr/>
        </p:nvSpPr>
        <p:spPr>
          <a:xfrm>
            <a:off x="3591901" y="3200659"/>
            <a:ext cx="149711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sym typeface="Open Sans"/>
              </a:rPr>
              <a:t>有線網路</a:t>
            </a:r>
          </a:p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400" err="1">
                <a:solidFill>
                  <a:schemeClr val="bg1"/>
                </a:solidFill>
                <a:sym typeface="Open Sans"/>
              </a:rPr>
              <a:t>Wifi</a:t>
            </a:r>
            <a:r>
              <a:rPr lang="zh-TW" altLang="en-US" sz="1400">
                <a:solidFill>
                  <a:schemeClr val="bg1"/>
                </a:solidFill>
                <a:sym typeface="Open Sans"/>
              </a:rPr>
              <a:t>無線傳輸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992FCDD-F3C4-49D0-8477-D66CB06886E3}"/>
              </a:ext>
            </a:extLst>
          </p:cNvPr>
          <p:cNvSpPr txBox="1"/>
          <p:nvPr/>
        </p:nvSpPr>
        <p:spPr>
          <a:xfrm>
            <a:off x="5973352" y="2703987"/>
            <a:ext cx="177558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超研澤標準楷體" panose="020B0609010101010101" pitchFamily="49" charset="-120"/>
              </a:rPr>
              <a:t>電源輸入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/>
                <a:cs typeface="超研澤標準楷體" panose="020B0609010101010101" pitchFamily="49" charset="-120"/>
              </a:rPr>
              <a:t>型態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F72CCDAF-FB82-4F02-AA6E-57464738F1E8}"/>
              </a:ext>
            </a:extLst>
          </p:cNvPr>
          <p:cNvCxnSpPr>
            <a:cxnSpLocks/>
          </p:cNvCxnSpPr>
          <p:nvPr/>
        </p:nvCxnSpPr>
        <p:spPr>
          <a:xfrm>
            <a:off x="6239592" y="3073373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5;p14">
            <a:extLst>
              <a:ext uri="{FF2B5EF4-FFF2-40B4-BE49-F238E27FC236}">
                <a16:creationId xmlns:a16="http://schemas.microsoft.com/office/drawing/2014/main" id="{DBD1C010-4663-43EF-9D21-007EEB0E846B}"/>
              </a:ext>
            </a:extLst>
          </p:cNvPr>
          <p:cNvSpPr txBox="1"/>
          <p:nvPr/>
        </p:nvSpPr>
        <p:spPr>
          <a:xfrm>
            <a:off x="6159592" y="3200659"/>
            <a:ext cx="1403104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sym typeface="Open Sans"/>
              </a:rPr>
              <a:t>PoE</a:t>
            </a:r>
            <a:r>
              <a:rPr lang="zh-TW" altLang="en-US" sz="1400">
                <a:solidFill>
                  <a:schemeClr val="bg1"/>
                </a:solidFill>
                <a:sym typeface="Open Sans"/>
              </a:rPr>
              <a:t>供電</a:t>
            </a:r>
          </a:p>
          <a:p>
            <a:pPr marL="180000" indent="-1800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sym typeface="Open Sans"/>
              </a:rPr>
              <a:t>直流變壓器</a:t>
            </a:r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latin typeface="微軟正黑體"/>
                <a:ea typeface="微軟正黑體"/>
              </a:rPr>
              <a:t>挑選合適的網路攝影機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369794" y="1126751"/>
            <a:ext cx="2505075" cy="427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/>
              <a:t>三個選型的重點：</a:t>
            </a:r>
            <a:endParaRPr sz="2000" b="1"/>
          </a:p>
        </p:txBody>
      </p:sp>
      <p:sp>
        <p:nvSpPr>
          <p:cNvPr id="83" name="Google Shape;83;p14"/>
          <p:cNvSpPr txBox="1"/>
          <p:nvPr/>
        </p:nvSpPr>
        <p:spPr>
          <a:xfrm>
            <a:off x="479421" y="4760821"/>
            <a:ext cx="8035278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http://www.qnap.com.tw/zh-tw/compatibility-camera</a:t>
            </a:r>
            <a:r>
              <a:rPr lang="en-US" altLang="zh-TW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*</a:t>
            </a:r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臨時網址：</a:t>
            </a:r>
            <a:r>
              <a:rPr lang="en-US" altLang="zh-TW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http://staging-www.qnap.com.tw/zh-tw/compatibility-camera</a:t>
            </a:r>
            <a:endParaRPr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E5CBE37-D5E7-4CA0-8E89-A80F267B06B2}"/>
              </a:ext>
            </a:extLst>
          </p:cNvPr>
          <p:cNvSpPr/>
          <p:nvPr/>
        </p:nvSpPr>
        <p:spPr>
          <a:xfrm>
            <a:off x="676000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6C741B8-1256-40CE-BF3C-4446B34B12CA}"/>
              </a:ext>
            </a:extLst>
          </p:cNvPr>
          <p:cNvGrpSpPr/>
          <p:nvPr/>
        </p:nvGrpSpPr>
        <p:grpSpPr>
          <a:xfrm>
            <a:off x="1446622" y="1875980"/>
            <a:ext cx="746308" cy="746308"/>
            <a:chOff x="369794" y="2148818"/>
            <a:chExt cx="576000" cy="576000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573E6093-869C-478A-B9BF-BD591E0C4C4E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0B5853E-DB76-4B9C-A3EA-7E965DBA1E64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56E0820C-8320-4064-85C0-91EA154B1AA2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9867BC5D-3660-42A9-9D35-ED3011BA1CDE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 dirty="0">
                    <a:solidFill>
                      <a:schemeClr val="tx1"/>
                    </a:solidFill>
                  </a:rPr>
                  <a:t>1</a:t>
                </a:r>
                <a:endParaRPr lang="zh-TW" altLang="en-US" sz="32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2CCDB1D-DA2D-4759-8DC1-85760311E479}"/>
              </a:ext>
            </a:extLst>
          </p:cNvPr>
          <p:cNvSpPr/>
          <p:nvPr/>
        </p:nvSpPr>
        <p:spPr>
          <a:xfrm>
            <a:off x="3196684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F8387F5-257E-4C62-A6C2-C3AB02166C12}"/>
              </a:ext>
            </a:extLst>
          </p:cNvPr>
          <p:cNvGrpSpPr/>
          <p:nvPr/>
        </p:nvGrpSpPr>
        <p:grpSpPr>
          <a:xfrm>
            <a:off x="3967306" y="1875980"/>
            <a:ext cx="746308" cy="746308"/>
            <a:chOff x="369794" y="2148818"/>
            <a:chExt cx="576000" cy="576000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FA5170FD-A755-4A24-A1E6-7254FE533E18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BBFBF19A-4E52-45DB-ABDE-FB2B993311E5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4F995391-10B6-4962-B812-EF49F54AB7AB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1C474595-53CA-4A40-B298-CFCC2B75D801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>
                    <a:solidFill>
                      <a:schemeClr val="tx1"/>
                    </a:solidFill>
                  </a:rPr>
                  <a:t>2</a:t>
                </a:r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EB8706DC-3A9B-40FA-8AFB-2BA396E03E8D}"/>
              </a:ext>
            </a:extLst>
          </p:cNvPr>
          <p:cNvSpPr/>
          <p:nvPr/>
        </p:nvSpPr>
        <p:spPr>
          <a:xfrm>
            <a:off x="5717368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8675C52E-E991-46B7-BC54-A50AA20DF375}"/>
              </a:ext>
            </a:extLst>
          </p:cNvPr>
          <p:cNvGrpSpPr/>
          <p:nvPr/>
        </p:nvGrpSpPr>
        <p:grpSpPr>
          <a:xfrm>
            <a:off x="6487990" y="1875980"/>
            <a:ext cx="746308" cy="746308"/>
            <a:chOff x="369794" y="2148818"/>
            <a:chExt cx="576000" cy="576000"/>
          </a:xfrm>
        </p:grpSpPr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F2F93BDA-D6A5-49B8-AE42-3E93A38B9DF2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CB3979E2-773A-4057-9E29-3010BA45A126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87" name="橢圓 86">
                <a:extLst>
                  <a:ext uri="{FF2B5EF4-FFF2-40B4-BE49-F238E27FC236}">
                    <a16:creationId xmlns:a16="http://schemas.microsoft.com/office/drawing/2014/main" id="{2B65A8CC-7F2E-4BFE-A530-E259DE7B10D3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87">
                <a:extLst>
                  <a:ext uri="{FF2B5EF4-FFF2-40B4-BE49-F238E27FC236}">
                    <a16:creationId xmlns:a16="http://schemas.microsoft.com/office/drawing/2014/main" id="{34B8A9BD-CB03-4FD2-827E-E930049D7E62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>
                    <a:solidFill>
                      <a:schemeClr val="tx1"/>
                    </a:solidFill>
                  </a:rPr>
                  <a:t>3</a:t>
                </a:r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8989393-5C25-46D4-BC8F-CE060F53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0684" y="2518538"/>
            <a:ext cx="2390125" cy="378000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EAA1A8-7359-46F4-A9B6-311E75260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1298" y="1087369"/>
            <a:ext cx="1948154" cy="378000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B784097-BA3B-4DFF-8567-15AA55FA1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217" y="1085476"/>
            <a:ext cx="1943100" cy="377019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挑選合適</a:t>
            </a:r>
            <a:r>
              <a:rPr lang="en-US" altLang="zh-TW">
                <a:latin typeface="微軟正黑體"/>
                <a:ea typeface="微軟正黑體"/>
              </a:rPr>
              <a:t> NAS</a:t>
            </a:r>
            <a:endParaRPr lang="en-US" altLang="zh-TW"/>
          </a:p>
        </p:txBody>
      </p:sp>
      <p:sp>
        <p:nvSpPr>
          <p:cNvPr id="82" name="Google Shape;82;p14"/>
          <p:cNvSpPr txBox="1"/>
          <p:nvPr/>
        </p:nvSpPr>
        <p:spPr>
          <a:xfrm>
            <a:off x="243368" y="3745024"/>
            <a:ext cx="3211701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https://www.qnap.com/zh-tw/qvr-nas-selector/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224A456-F12F-43F2-B77C-D0BA3FC0C334}"/>
              </a:ext>
            </a:extLst>
          </p:cNvPr>
          <p:cNvSpPr txBox="1"/>
          <p:nvPr/>
        </p:nvSpPr>
        <p:spPr>
          <a:xfrm>
            <a:off x="1037342" y="1096302"/>
            <a:ext cx="1538971" cy="3831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攝影機數量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81EFF-73E6-41AA-AC08-81D9684450E7}"/>
              </a:ext>
            </a:extLst>
          </p:cNvPr>
          <p:cNvSpPr txBox="1"/>
          <p:nvPr/>
        </p:nvSpPr>
        <p:spPr>
          <a:xfrm>
            <a:off x="3363190" y="1096302"/>
            <a:ext cx="1361789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保留天數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CC1C2A6-1D07-401D-8A1E-65084033FAB0}"/>
              </a:ext>
            </a:extLst>
          </p:cNvPr>
          <p:cNvSpPr txBox="1"/>
          <p:nvPr/>
        </p:nvSpPr>
        <p:spPr>
          <a:xfrm>
            <a:off x="6827790" y="2552788"/>
            <a:ext cx="21349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QTS 或 QuTS hero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BEAAF3-C7F8-4A97-A6B2-F26DF7ED4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00" y="1654994"/>
            <a:ext cx="5813896" cy="2035302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EAE590A8-6458-4668-BB6C-771814C44293}"/>
              </a:ext>
            </a:extLst>
          </p:cNvPr>
          <p:cNvSpPr/>
          <p:nvPr/>
        </p:nvSpPr>
        <p:spPr>
          <a:xfrm>
            <a:off x="382448" y="1722260"/>
            <a:ext cx="1829593" cy="462888"/>
          </a:xfrm>
          <a:prstGeom prst="roundRect">
            <a:avLst>
              <a:gd name="adj" fmla="val 32570"/>
            </a:avLst>
          </a:prstGeom>
          <a:noFill/>
          <a:ln w="31750">
            <a:gradFill flip="none" rotWithShape="1">
              <a:gsLst>
                <a:gs pos="0">
                  <a:srgbClr val="FFB64D"/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10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2D64957-3E83-41B3-92AC-0E0203BB82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2448" y="1003985"/>
            <a:ext cx="469286" cy="540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EBC0DB7-AEDD-446B-87DF-C72814925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88444" y="1003985"/>
            <a:ext cx="469284" cy="540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DBA5F658-606B-41DB-9787-1C58EC9D0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21406" y="2437538"/>
            <a:ext cx="469284" cy="540000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4871630-258C-4227-9B8F-F2B9C689ECBD}"/>
              </a:ext>
            </a:extLst>
          </p:cNvPr>
          <p:cNvSpPr/>
          <p:nvPr/>
        </p:nvSpPr>
        <p:spPr>
          <a:xfrm>
            <a:off x="2252970" y="1722260"/>
            <a:ext cx="1829593" cy="462887"/>
          </a:xfrm>
          <a:prstGeom prst="roundRect">
            <a:avLst>
              <a:gd name="adj" fmla="val 35484"/>
            </a:avLst>
          </a:prstGeom>
          <a:noFill/>
          <a:ln w="31750">
            <a:gradFill flip="none" rotWithShape="1">
              <a:gsLst>
                <a:gs pos="0">
                  <a:srgbClr val="D862A3"/>
                </a:gs>
                <a:gs pos="99000">
                  <a:srgbClr val="BA4693"/>
                </a:gs>
                <a:gs pos="50000">
                  <a:srgbClr val="BA469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2E83F982-C2C5-487B-A873-2BA55E68FE88}"/>
              </a:ext>
            </a:extLst>
          </p:cNvPr>
          <p:cNvSpPr/>
          <p:nvPr/>
        </p:nvSpPr>
        <p:spPr>
          <a:xfrm>
            <a:off x="2788444" y="3054232"/>
            <a:ext cx="801922" cy="401828"/>
          </a:xfrm>
          <a:prstGeom prst="roundRect">
            <a:avLst>
              <a:gd name="adj" fmla="val 34104"/>
            </a:avLst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2E1BBC9-D900-485A-B20F-320B0F79105C}"/>
              </a:ext>
            </a:extLst>
          </p:cNvPr>
          <p:cNvCxnSpPr/>
          <p:nvPr/>
        </p:nvCxnSpPr>
        <p:spPr>
          <a:xfrm>
            <a:off x="3427877" y="3054232"/>
            <a:ext cx="897016" cy="0"/>
          </a:xfrm>
          <a:prstGeom prst="line">
            <a:avLst/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9" name="Google Shape;79;p14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4044083" y="3076238"/>
            <a:ext cx="3566951" cy="1998823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108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13525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神簡單 輕鬆架設</a:t>
            </a:r>
            <a:endParaRPr lang="zh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005965-9594-428B-977A-A4B563FFF25B}"/>
              </a:ext>
            </a:extLst>
          </p:cNvPr>
          <p:cNvSpPr txBox="1"/>
          <p:nvPr/>
        </p:nvSpPr>
        <p:spPr>
          <a:xfrm>
            <a:off x="914583" y="3293662"/>
            <a:ext cx="16425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選取用來儲存錄影檔的資料夾。</a:t>
            </a:r>
            <a:endParaRPr lang="zh-TW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E092D80-FA66-4A8F-807A-51644B42DECC}"/>
              </a:ext>
            </a:extLst>
          </p:cNvPr>
          <p:cNvSpPr txBox="1"/>
          <p:nvPr/>
        </p:nvSpPr>
        <p:spPr>
          <a:xfrm>
            <a:off x="3644080" y="3293662"/>
            <a:ext cx="18527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新增攝影機或匯入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CSV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連線設定檔。</a:t>
            </a:r>
            <a:endParaRPr 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DC8462-1A89-4670-9D49-E31AE08E94DD}"/>
              </a:ext>
            </a:extLst>
          </p:cNvPr>
          <p:cNvSpPr txBox="1"/>
          <p:nvPr/>
        </p:nvSpPr>
        <p:spPr>
          <a:xfrm>
            <a:off x="6279049" y="3293662"/>
            <a:ext cx="22420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透過 QVR Pro Client 檢視即時串流及錄影檔。</a:t>
            </a:r>
            <a:endParaRPr 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52B6DF-2C65-40FD-95FD-CCF2A4F22B7D}"/>
              </a:ext>
            </a:extLst>
          </p:cNvPr>
          <p:cNvSpPr txBox="1"/>
          <p:nvPr/>
        </p:nvSpPr>
        <p:spPr>
          <a:xfrm>
            <a:off x="759760" y="2761820"/>
            <a:ext cx="195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錄影儲存空間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6A6EE8-1AEB-40D3-983B-3D30B0EB5451}"/>
              </a:ext>
            </a:extLst>
          </p:cNvPr>
          <p:cNvCxnSpPr>
            <a:cxnSpLocks/>
          </p:cNvCxnSpPr>
          <p:nvPr/>
        </p:nvCxnSpPr>
        <p:spPr>
          <a:xfrm>
            <a:off x="887722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7711FA-14C1-482C-84A4-669349126DA3}"/>
              </a:ext>
            </a:extLst>
          </p:cNvPr>
          <p:cNvSpPr txBox="1"/>
          <p:nvPr/>
        </p:nvSpPr>
        <p:spPr>
          <a:xfrm>
            <a:off x="3631626" y="2761819"/>
            <a:ext cx="1877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攝影機設定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68B2AA-DDFE-42BA-AFBA-5052586B9BE2}"/>
              </a:ext>
            </a:extLst>
          </p:cNvPr>
          <p:cNvSpPr txBox="1"/>
          <p:nvPr/>
        </p:nvSpPr>
        <p:spPr>
          <a:xfrm>
            <a:off x="6512282" y="2761819"/>
            <a:ext cx="1775585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Pro </a:t>
            </a:r>
            <a:r>
              <a:rPr lang="en-US" altLang="zh-TW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Cient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B3689239-5253-4ECB-80ED-95AF4A5C3A30}"/>
              </a:ext>
            </a:extLst>
          </p:cNvPr>
          <p:cNvGrpSpPr/>
          <p:nvPr/>
        </p:nvGrpSpPr>
        <p:grpSpPr>
          <a:xfrm rot="10800000">
            <a:off x="362692" y="2576108"/>
            <a:ext cx="8410540" cy="1580839"/>
            <a:chOff x="362692" y="2576108"/>
            <a:chExt cx="8410540" cy="158083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0C4203F2-452A-4C19-B04A-5EED383D3AAA}"/>
                </a:ext>
              </a:extLst>
            </p:cNvPr>
            <p:cNvSpPr/>
            <p:nvPr/>
          </p:nvSpPr>
          <p:spPr>
            <a:xfrm>
              <a:off x="362692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2FF305E-2EF5-42FC-995D-D5EDE921442B}"/>
                </a:ext>
              </a:extLst>
            </p:cNvPr>
            <p:cNvSpPr/>
            <p:nvPr/>
          </p:nvSpPr>
          <p:spPr>
            <a:xfrm>
              <a:off x="3197307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FBCC17BC-9024-4212-A7C7-0093CC8BEC14}"/>
                </a:ext>
              </a:extLst>
            </p:cNvPr>
            <p:cNvSpPr/>
            <p:nvPr/>
          </p:nvSpPr>
          <p:spPr>
            <a:xfrm>
              <a:off x="6026916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FE437EF-0589-4DA2-9D03-6212397AA5D1}"/>
              </a:ext>
            </a:extLst>
          </p:cNvPr>
          <p:cNvGrpSpPr/>
          <p:nvPr/>
        </p:nvGrpSpPr>
        <p:grpSpPr>
          <a:xfrm>
            <a:off x="6746753" y="1337456"/>
            <a:ext cx="1306642" cy="1306642"/>
            <a:chOff x="6441142" y="1362246"/>
            <a:chExt cx="1152000" cy="1152000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1AE86725-7A35-41CD-8D6C-724CEDD3E3DF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BCB6BE59-3EEE-4555-B3EA-C49517613791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A592E23E-D3CD-43A9-90B7-9A30F6D8FC6C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FCF83124-2595-4B7E-9B45-4FD2D158457D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89699445-C0D1-4C3F-8755-4255F75D333E}"/>
              </a:ext>
            </a:extLst>
          </p:cNvPr>
          <p:cNvCxnSpPr>
            <a:cxnSpLocks/>
          </p:cNvCxnSpPr>
          <p:nvPr/>
        </p:nvCxnSpPr>
        <p:spPr>
          <a:xfrm>
            <a:off x="3722337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73C111CC-83E0-4E13-B565-34BD03DE856E}"/>
              </a:ext>
            </a:extLst>
          </p:cNvPr>
          <p:cNvCxnSpPr>
            <a:cxnSpLocks/>
          </p:cNvCxnSpPr>
          <p:nvPr/>
        </p:nvCxnSpPr>
        <p:spPr>
          <a:xfrm>
            <a:off x="6551946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E70D209-24D5-4729-B601-21613D0C71B9}"/>
              </a:ext>
            </a:extLst>
          </p:cNvPr>
          <p:cNvGrpSpPr/>
          <p:nvPr/>
        </p:nvGrpSpPr>
        <p:grpSpPr>
          <a:xfrm>
            <a:off x="3917144" y="1337456"/>
            <a:ext cx="1306642" cy="1306642"/>
            <a:chOff x="6441142" y="1362246"/>
            <a:chExt cx="1152000" cy="115200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CE354E62-B481-45D3-9F18-5D970926EF64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0241E39E-1C1D-47A9-ACD1-0E52A4BB53EB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39527823-7A1A-4F7E-A6BF-B4E61B901A47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EA2CDFE2-495A-414B-8554-EAB0691DA66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B082973-894B-4A27-B7E0-B00D293FDE2F}"/>
              </a:ext>
            </a:extLst>
          </p:cNvPr>
          <p:cNvGrpSpPr/>
          <p:nvPr/>
        </p:nvGrpSpPr>
        <p:grpSpPr>
          <a:xfrm>
            <a:off x="1082529" y="1337456"/>
            <a:ext cx="1306642" cy="1306642"/>
            <a:chOff x="6441142" y="1362246"/>
            <a:chExt cx="1152000" cy="1152000"/>
          </a:xfrm>
        </p:grpSpPr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5D4C1354-E22D-45B0-9BB2-D0F47B84ED3A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0115549D-B907-4099-A6C5-A5596F544E22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F77BB9D7-6E84-4C77-86DA-079C83CE0A6B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8B77BFFD-6635-46A3-B518-9161934C85C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" name="圖形 43">
            <a:extLst>
              <a:ext uri="{FF2B5EF4-FFF2-40B4-BE49-F238E27FC236}">
                <a16:creationId xmlns:a16="http://schemas.microsoft.com/office/drawing/2014/main" id="{44E2A151-5A82-4E9E-82C5-68856A9A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7065" y="1607026"/>
            <a:ext cx="766017" cy="766017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4B55C2D8-A91B-4F46-8ADC-1EEAABB17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3607" y="1567390"/>
            <a:ext cx="791976" cy="773045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843F9D28-CC57-46C8-A293-56E9EDE90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1174" y="1550313"/>
            <a:ext cx="808233" cy="8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7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1D73EF2-6538-4580-B036-6A0E8CDC54BF}"/>
              </a:ext>
            </a:extLst>
          </p:cNvPr>
          <p:cNvSpPr/>
          <p:nvPr/>
        </p:nvSpPr>
        <p:spPr>
          <a:xfrm rot="10800000">
            <a:off x="3330781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3FDD61D-AE8E-4034-8C13-5FCBBE263A5D}"/>
              </a:ext>
            </a:extLst>
          </p:cNvPr>
          <p:cNvSpPr/>
          <p:nvPr/>
        </p:nvSpPr>
        <p:spPr>
          <a:xfrm>
            <a:off x="332263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1C38E33-32BC-44D3-B0A2-DB4AB59222FC}"/>
              </a:ext>
            </a:extLst>
          </p:cNvPr>
          <p:cNvSpPr/>
          <p:nvPr/>
        </p:nvSpPr>
        <p:spPr>
          <a:xfrm rot="10800000">
            <a:off x="58488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4D9BBE9-9E49-4B16-BDB1-2F372B88AF74}"/>
              </a:ext>
            </a:extLst>
          </p:cNvPr>
          <p:cNvSpPr/>
          <p:nvPr/>
        </p:nvSpPr>
        <p:spPr>
          <a:xfrm>
            <a:off x="583846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F45F3DD-20D1-4F2A-8D3C-9069FAB405F0}"/>
              </a:ext>
            </a:extLst>
          </p:cNvPr>
          <p:cNvSpPr txBox="1"/>
          <p:nvPr/>
        </p:nvSpPr>
        <p:spPr>
          <a:xfrm>
            <a:off x="3474982" y="2340092"/>
            <a:ext cx="199915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Lightweight system usage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07ABF3-E310-4EDC-B71D-ADB819AA807F}"/>
              </a:ext>
            </a:extLst>
          </p:cNvPr>
          <p:cNvGrpSpPr/>
          <p:nvPr/>
        </p:nvGrpSpPr>
        <p:grpSpPr>
          <a:xfrm>
            <a:off x="3958719" y="1229063"/>
            <a:ext cx="1031676" cy="1031676"/>
            <a:chOff x="369794" y="2148818"/>
            <a:chExt cx="576000" cy="57600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BCEF6B8D-FA7E-44C7-B541-3D5C4BBC6EBA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7B169CB0-720A-436D-8F42-DC704B14A40D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76400473-FFF5-451E-AEEC-E118776B11C9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EDA2C0FE-BFEC-4E49-9959-6C7888E33296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73AB137-574A-4571-A7D3-FFBD18C0035F}"/>
              </a:ext>
            </a:extLst>
          </p:cNvPr>
          <p:cNvSpPr/>
          <p:nvPr/>
        </p:nvSpPr>
        <p:spPr>
          <a:xfrm rot="10800000">
            <a:off x="801164" y="2191893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C0A421C-EA99-4A68-8740-9C4CFB63628B}"/>
              </a:ext>
            </a:extLst>
          </p:cNvPr>
          <p:cNvSpPr/>
          <p:nvPr/>
        </p:nvSpPr>
        <p:spPr>
          <a:xfrm>
            <a:off x="79073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超聰明</a:t>
            </a:r>
            <a:r>
              <a:rPr lang="en-US" altLang="zh-TW">
                <a:latin typeface="微軟正黑體"/>
                <a:ea typeface="微軟正黑體"/>
              </a:rPr>
              <a:t> Smart</a:t>
            </a:r>
            <a:r>
              <a:rPr lang="zh-TW" altLang="en-US">
                <a:latin typeface="微軟正黑體"/>
                <a:ea typeface="微軟正黑體"/>
              </a:rPr>
              <a:t> to use</a:t>
            </a:r>
            <a:endParaRPr 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FC710-3AE6-4682-B759-B4FC4DE31D8E}"/>
              </a:ext>
            </a:extLst>
          </p:cNvPr>
          <p:cNvSpPr txBox="1"/>
          <p:nvPr/>
        </p:nvSpPr>
        <p:spPr>
          <a:xfrm>
            <a:off x="1041385" y="2423191"/>
            <a:ext cx="1807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訂閱型授權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C5E5F89-7C46-437D-84E6-92B6F045D048}"/>
              </a:ext>
            </a:extLst>
          </p:cNvPr>
          <p:cNvSpPr txBox="1"/>
          <p:nvPr/>
        </p:nvSpPr>
        <p:spPr>
          <a:xfrm>
            <a:off x="6196015" y="2284692"/>
            <a:ext cx="159331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600"/>
              </a:spcBef>
              <a:defRPr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QVR 生態圈</a:t>
            </a:r>
            <a:endParaRPr lang="en-US" altLang="zh-TW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44CA3E9-BB4E-4D95-87F1-CCB825D6AA9B}"/>
              </a:ext>
            </a:extLst>
          </p:cNvPr>
          <p:cNvGrpSpPr/>
          <p:nvPr/>
        </p:nvGrpSpPr>
        <p:grpSpPr>
          <a:xfrm>
            <a:off x="1429102" y="1229063"/>
            <a:ext cx="1031676" cy="1031676"/>
            <a:chOff x="369794" y="2148818"/>
            <a:chExt cx="576000" cy="576000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040DD106-2431-467B-BF77-7FF47ED1C47D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9A651357-9BA3-4E17-9F17-B525CB686439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ED82AAFD-A745-4A50-8F39-82264DA9A86D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A3285B0E-2280-457A-9E17-F5FA7FC2349A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BA97F5E-E7AD-4EF4-A15B-FFF8831AD4CE}"/>
              </a:ext>
            </a:extLst>
          </p:cNvPr>
          <p:cNvGrpSpPr/>
          <p:nvPr/>
        </p:nvGrpSpPr>
        <p:grpSpPr>
          <a:xfrm>
            <a:off x="6476832" y="1229063"/>
            <a:ext cx="1031676" cy="1031676"/>
            <a:chOff x="369794" y="2148818"/>
            <a:chExt cx="576000" cy="57600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AAD7F559-08DB-4ABF-98AF-BBCFB295312A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5629C7A1-8349-40D1-8371-594F5D339AB6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9997D1DE-156C-4557-B769-9411EC5ACD57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C4D126CE-255B-4132-9523-27B11FD964D9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" name="圖形 3">
            <a:extLst>
              <a:ext uri="{FF2B5EF4-FFF2-40B4-BE49-F238E27FC236}">
                <a16:creationId xmlns:a16="http://schemas.microsoft.com/office/drawing/2014/main" id="{5E58D2ED-3AB7-43E5-80E5-A7B5AF7D16CA}"/>
              </a:ext>
            </a:extLst>
          </p:cNvPr>
          <p:cNvGrpSpPr/>
          <p:nvPr/>
        </p:nvGrpSpPr>
        <p:grpSpPr>
          <a:xfrm>
            <a:off x="4204557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F3FF566A-7976-4BF0-B4B3-70B8119E0221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78EB7FB0-7A01-4BB1-97B1-086CE554C45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6" name="圖形 3">
            <a:extLst>
              <a:ext uri="{FF2B5EF4-FFF2-40B4-BE49-F238E27FC236}">
                <a16:creationId xmlns:a16="http://schemas.microsoft.com/office/drawing/2014/main" id="{887EF87D-BB57-419C-AEB0-59611506E989}"/>
              </a:ext>
            </a:extLst>
          </p:cNvPr>
          <p:cNvGrpSpPr/>
          <p:nvPr/>
        </p:nvGrpSpPr>
        <p:grpSpPr>
          <a:xfrm>
            <a:off x="6722670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F814AB84-7AD1-4A6B-B859-2A80769B5D5F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07F04F91-93E5-4597-9A27-2B359443C8F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9" name="圖形 3">
            <a:extLst>
              <a:ext uri="{FF2B5EF4-FFF2-40B4-BE49-F238E27FC236}">
                <a16:creationId xmlns:a16="http://schemas.microsoft.com/office/drawing/2014/main" id="{FE35084B-05FA-4E7E-B3CC-579688FFD498}"/>
              </a:ext>
            </a:extLst>
          </p:cNvPr>
          <p:cNvGrpSpPr/>
          <p:nvPr/>
        </p:nvGrpSpPr>
        <p:grpSpPr>
          <a:xfrm>
            <a:off x="1674940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388F9515-B5E7-4B55-92AE-8D3F2C91D516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6E4D753D-1A6D-4E88-92F3-55C104D82F04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8" name="Google Shape;90;p15">
            <a:extLst>
              <a:ext uri="{FF2B5EF4-FFF2-40B4-BE49-F238E27FC236}">
                <a16:creationId xmlns:a16="http://schemas.microsoft.com/office/drawing/2014/main" id="{8A0BB6AF-FFB7-453E-B3FA-D8EA8AFE3079}"/>
              </a:ext>
            </a:extLst>
          </p:cNvPr>
          <p:cNvPicPr preferRelativeResize="0"/>
          <p:nvPr/>
        </p:nvPicPr>
        <p:blipFill>
          <a:blip r:embed="rId3">
            <a:alphaModFix/>
            <a:biLevel thresh="75000"/>
          </a:blip>
          <a:stretch>
            <a:fillRect/>
          </a:stretch>
        </p:blipFill>
        <p:spPr>
          <a:xfrm>
            <a:off x="909068" y="3179455"/>
            <a:ext cx="2071744" cy="129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A3932AB6-41EA-4890-960C-6359140EC5E2}"/>
              </a:ext>
            </a:extLst>
          </p:cNvPr>
          <p:cNvSpPr txBox="1"/>
          <p:nvPr/>
        </p:nvSpPr>
        <p:spPr>
          <a:xfrm>
            <a:off x="3684803" y="4011392"/>
            <a:ext cx="16254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>
                <a:sym typeface="Open Sans"/>
              </a:rPr>
              <a:t>1 GB system memory</a:t>
            </a:r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AD8DF7-072F-47A9-BDB4-3AA13A0A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972798" y="3051560"/>
            <a:ext cx="2044718" cy="127794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5DC5F7C0-027E-4061-955F-964B013AC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9952" y="3146807"/>
            <a:ext cx="546414" cy="9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/>
              <a:t>全新錄影架構</a:t>
            </a:r>
          </a:p>
        </p:txBody>
      </p:sp>
      <p:sp>
        <p:nvSpPr>
          <p:cNvPr id="2" name="矩形: 圓角 35">
            <a:extLst>
              <a:ext uri="{FF2B5EF4-FFF2-40B4-BE49-F238E27FC236}">
                <a16:creationId xmlns:a16="http://schemas.microsoft.com/office/drawing/2014/main" id="{72299070-DCE6-4A91-980F-E7B9CBB112D3}"/>
              </a:ext>
            </a:extLst>
          </p:cNvPr>
          <p:cNvSpPr/>
          <p:nvPr/>
        </p:nvSpPr>
        <p:spPr>
          <a:xfrm rot="10800000">
            <a:off x="33332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11">
            <a:extLst>
              <a:ext uri="{FF2B5EF4-FFF2-40B4-BE49-F238E27FC236}">
                <a16:creationId xmlns:a16="http://schemas.microsoft.com/office/drawing/2014/main" id="{E020159C-5FD6-4A19-BE22-7D6B77403937}"/>
              </a:ext>
            </a:extLst>
          </p:cNvPr>
          <p:cNvSpPr txBox="1"/>
          <p:nvPr/>
        </p:nvSpPr>
        <p:spPr>
          <a:xfrm>
            <a:off x="3531675" y="2180272"/>
            <a:ext cx="1823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800" dirty="0"/>
              <a:t>支援 Hybrid Backup Sync 即時同步</a:t>
            </a:r>
          </a:p>
        </p:txBody>
      </p:sp>
      <p:sp>
        <p:nvSpPr>
          <p:cNvPr id="6" name="矩形: 圓角 17">
            <a:extLst>
              <a:ext uri="{FF2B5EF4-FFF2-40B4-BE49-F238E27FC236}">
                <a16:creationId xmlns:a16="http://schemas.microsoft.com/office/drawing/2014/main" id="{BFF72225-2AC7-4D5E-873B-0CE3CEB32F0E}"/>
              </a:ext>
            </a:extLst>
          </p:cNvPr>
          <p:cNvSpPr/>
          <p:nvPr/>
        </p:nvSpPr>
        <p:spPr>
          <a:xfrm rot="10800000">
            <a:off x="801164" y="2191893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34B21B5D-94B3-4C29-BCA6-58C5A03F1D6B}"/>
              </a:ext>
            </a:extLst>
          </p:cNvPr>
          <p:cNvSpPr txBox="1"/>
          <p:nvPr/>
        </p:nvSpPr>
        <p:spPr>
          <a:xfrm>
            <a:off x="1041385" y="2304922"/>
            <a:ext cx="18071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1800" err="1">
                <a:latin typeface="微軟正黑體"/>
                <a:ea typeface="微軟正黑體"/>
              </a:rPr>
              <a:t>多達</a:t>
            </a:r>
            <a:r>
              <a:rPr lang="en-US" altLang="zh-TW" sz="1800">
                <a:latin typeface="微軟正黑體"/>
                <a:ea typeface="微軟正黑體"/>
              </a:rPr>
              <a:t> 192 </a:t>
            </a:r>
            <a:r>
              <a:rPr lang="en-US" altLang="zh-TW" sz="1800" err="1">
                <a:latin typeface="微軟正黑體"/>
                <a:ea typeface="微軟正黑體"/>
              </a:rPr>
              <a:t>錄影頻道能力</a:t>
            </a:r>
            <a:endParaRPr lang="en-US" altLang="zh-TW" sz="1800" err="1"/>
          </a:p>
        </p:txBody>
      </p:sp>
      <p:sp>
        <p:nvSpPr>
          <p:cNvPr id="12" name="矩形: 圓角 36">
            <a:extLst>
              <a:ext uri="{FF2B5EF4-FFF2-40B4-BE49-F238E27FC236}">
                <a16:creationId xmlns:a16="http://schemas.microsoft.com/office/drawing/2014/main" id="{A7CA77E4-F598-412F-AB1A-4E2836A41805}"/>
              </a:ext>
            </a:extLst>
          </p:cNvPr>
          <p:cNvSpPr/>
          <p:nvPr/>
        </p:nvSpPr>
        <p:spPr>
          <a:xfrm rot="10800000">
            <a:off x="58488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63">
            <a:extLst>
              <a:ext uri="{FF2B5EF4-FFF2-40B4-BE49-F238E27FC236}">
                <a16:creationId xmlns:a16="http://schemas.microsoft.com/office/drawing/2014/main" id="{71ADE7F4-6DD7-4F32-B9DF-840F207860DC}"/>
              </a:ext>
            </a:extLst>
          </p:cNvPr>
          <p:cNvSpPr/>
          <p:nvPr/>
        </p:nvSpPr>
        <p:spPr>
          <a:xfrm>
            <a:off x="5838463" y="3049158"/>
            <a:ext cx="2314054" cy="20547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4">
            <a:extLst>
              <a:ext uri="{FF2B5EF4-FFF2-40B4-BE49-F238E27FC236}">
                <a16:creationId xmlns:a16="http://schemas.microsoft.com/office/drawing/2014/main" id="{D862F70F-4D34-4BB8-82CC-3B5C5696A1F8}"/>
              </a:ext>
            </a:extLst>
          </p:cNvPr>
          <p:cNvSpPr txBox="1"/>
          <p:nvPr/>
        </p:nvSpPr>
        <p:spPr>
          <a:xfrm>
            <a:off x="6196015" y="2304922"/>
            <a:ext cx="1593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標準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MP4 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rPr>
              <a:t>儲存媒體檔</a:t>
            </a:r>
          </a:p>
        </p:txBody>
      </p:sp>
      <p:grpSp>
        <p:nvGrpSpPr>
          <p:cNvPr id="18" name="群組 30">
            <a:extLst>
              <a:ext uri="{FF2B5EF4-FFF2-40B4-BE49-F238E27FC236}">
                <a16:creationId xmlns:a16="http://schemas.microsoft.com/office/drawing/2014/main" id="{59A0F0E4-6C53-4417-BE51-41DBC25E4592}"/>
              </a:ext>
            </a:extLst>
          </p:cNvPr>
          <p:cNvGrpSpPr/>
          <p:nvPr/>
        </p:nvGrpSpPr>
        <p:grpSpPr>
          <a:xfrm>
            <a:off x="6476832" y="1229063"/>
            <a:ext cx="1031676" cy="1031676"/>
            <a:chOff x="369794" y="2148818"/>
            <a:chExt cx="576000" cy="576000"/>
          </a:xfrm>
        </p:grpSpPr>
        <p:sp>
          <p:nvSpPr>
            <p:cNvPr id="24" name="橢圓 31">
              <a:extLst>
                <a:ext uri="{FF2B5EF4-FFF2-40B4-BE49-F238E27FC236}">
                  <a16:creationId xmlns:a16="http://schemas.microsoft.com/office/drawing/2014/main" id="{FA58D5DB-6C19-4ADD-B2E9-AAF712CEBAB4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32">
              <a:extLst>
                <a:ext uri="{FF2B5EF4-FFF2-40B4-BE49-F238E27FC236}">
                  <a16:creationId xmlns:a16="http://schemas.microsoft.com/office/drawing/2014/main" id="{8EABC89E-D47F-4544-A89B-043FB7909F5C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6" name="橢圓 33">
                <a:extLst>
                  <a:ext uri="{FF2B5EF4-FFF2-40B4-BE49-F238E27FC236}">
                    <a16:creationId xmlns:a16="http://schemas.microsoft.com/office/drawing/2014/main" id="{B2050A84-C8AD-4378-BBAF-78E0CA8A1BC4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34">
                <a:extLst>
                  <a:ext uri="{FF2B5EF4-FFF2-40B4-BE49-F238E27FC236}">
                    <a16:creationId xmlns:a16="http://schemas.microsoft.com/office/drawing/2014/main" id="{AA2E4443-DEEB-48AB-8D5E-6D1CB90383DB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圖形 3">
            <a:extLst>
              <a:ext uri="{FF2B5EF4-FFF2-40B4-BE49-F238E27FC236}">
                <a16:creationId xmlns:a16="http://schemas.microsoft.com/office/drawing/2014/main" id="{5270E7F7-CE5F-4F10-8063-5C180E84F055}"/>
              </a:ext>
            </a:extLst>
          </p:cNvPr>
          <p:cNvGrpSpPr/>
          <p:nvPr/>
        </p:nvGrpSpPr>
        <p:grpSpPr>
          <a:xfrm>
            <a:off x="6722670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30" name="手繪多邊形: 圖案 46">
              <a:extLst>
                <a:ext uri="{FF2B5EF4-FFF2-40B4-BE49-F238E27FC236}">
                  <a16:creationId xmlns:a16="http://schemas.microsoft.com/office/drawing/2014/main" id="{2283F1E4-349C-4FBB-AA66-359739F79058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47">
              <a:extLst>
                <a:ext uri="{FF2B5EF4-FFF2-40B4-BE49-F238E27FC236}">
                  <a16:creationId xmlns:a16="http://schemas.microsoft.com/office/drawing/2014/main" id="{D0DFED6F-5535-43AD-8EED-BBDF249ADB6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22" name="Google Shape;94;p15">
            <a:extLst>
              <a:ext uri="{FF2B5EF4-FFF2-40B4-BE49-F238E27FC236}">
                <a16:creationId xmlns:a16="http://schemas.microsoft.com/office/drawing/2014/main" id="{7E34363D-8BD5-4A02-80D3-354DEB74C407}"/>
              </a:ext>
            </a:extLst>
          </p:cNvPr>
          <p:cNvPicPr preferRelativeResize="0"/>
          <p:nvPr/>
        </p:nvPicPr>
        <p:blipFill>
          <a:blip r:embed="rId3">
            <a:alphaModFix/>
            <a:biLevel thresh="75000"/>
          </a:blip>
          <a:stretch>
            <a:fillRect/>
          </a:stretch>
        </p:blipFill>
        <p:spPr>
          <a:xfrm>
            <a:off x="5969000" y="3102898"/>
            <a:ext cx="1875954" cy="117247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8">
            <a:extLst>
              <a:ext uri="{FF2B5EF4-FFF2-40B4-BE49-F238E27FC236}">
                <a16:creationId xmlns:a16="http://schemas.microsoft.com/office/drawing/2014/main" id="{63F9FA74-99BD-480F-8281-0BEA004892C2}"/>
              </a:ext>
            </a:extLst>
          </p:cNvPr>
          <p:cNvSpPr txBox="1"/>
          <p:nvPr/>
        </p:nvSpPr>
        <p:spPr>
          <a:xfrm>
            <a:off x="2926" y="4785855"/>
            <a:ext cx="5229140" cy="3139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algn="l"/>
            <a:r>
              <a:rPr lang="en-US" altLang="zh-TW" sz="800">
                <a:latin typeface="微軟正黑體"/>
                <a:ea typeface="微軟正黑體"/>
              </a:rPr>
              <a:t>*192ch錄影能力需 QVR Elite 1.1.0 </a:t>
            </a:r>
            <a:r>
              <a:rPr lang="en-US" altLang="zh-TW" sz="800" err="1">
                <a:latin typeface="微軟正黑體"/>
                <a:ea typeface="微軟正黑體"/>
              </a:rPr>
              <a:t>版本提供</a:t>
            </a:r>
            <a:br>
              <a:rPr lang="en-US" altLang="zh-TW" sz="800">
                <a:latin typeface="微軟正黑體"/>
                <a:ea typeface="微軟正黑體"/>
              </a:rPr>
            </a:br>
            <a:r>
              <a:rPr lang="en-US" altLang="zh-TW" sz="800">
                <a:latin typeface="微軟正黑體"/>
                <a:ea typeface="微軟正黑體"/>
              </a:rPr>
              <a:t>* </a:t>
            </a:r>
            <a:r>
              <a:rPr lang="en-US" altLang="zh-TW" sz="800" err="1">
                <a:latin typeface="微軟正黑體"/>
                <a:ea typeface="微軟正黑體"/>
              </a:rPr>
              <a:t>實際上限會因不同硬體及錄影配置而有差異，請至</a:t>
            </a:r>
            <a:r>
              <a:rPr lang="en-US" altLang="zh-TW" sz="800">
                <a:latin typeface="微軟正黑體"/>
                <a:ea typeface="微軟正黑體"/>
              </a:rPr>
              <a:t> www.qnap.com/qvr-nas-selector/ </a:t>
            </a:r>
            <a:r>
              <a:rPr lang="en-US" altLang="zh-TW" sz="800" err="1">
                <a:latin typeface="微軟正黑體"/>
                <a:ea typeface="微軟正黑體"/>
              </a:rPr>
              <a:t>了解更詳細數據</a:t>
            </a:r>
            <a:r>
              <a:rPr lang="en-US" altLang="zh-TW" sz="800">
                <a:latin typeface="微軟正黑體"/>
                <a:ea typeface="微軟正黑體"/>
              </a:rPr>
              <a:t>。</a:t>
            </a:r>
            <a:endParaRPr lang="en-US" altLang="zh-TW" sz="800"/>
          </a:p>
        </p:txBody>
      </p:sp>
      <p:grpSp>
        <p:nvGrpSpPr>
          <p:cNvPr id="28" name="群組 30">
            <a:extLst>
              <a:ext uri="{FF2B5EF4-FFF2-40B4-BE49-F238E27FC236}">
                <a16:creationId xmlns:a16="http://schemas.microsoft.com/office/drawing/2014/main" id="{6437D9D5-48EB-47B4-9530-67BEFAD962E7}"/>
              </a:ext>
            </a:extLst>
          </p:cNvPr>
          <p:cNvGrpSpPr/>
          <p:nvPr/>
        </p:nvGrpSpPr>
        <p:grpSpPr>
          <a:xfrm>
            <a:off x="3940489" y="1229063"/>
            <a:ext cx="1031676" cy="1031676"/>
            <a:chOff x="369794" y="2148818"/>
            <a:chExt cx="576000" cy="576000"/>
          </a:xfrm>
        </p:grpSpPr>
        <p:sp>
          <p:nvSpPr>
            <p:cNvPr id="29" name="橢圓 31">
              <a:extLst>
                <a:ext uri="{FF2B5EF4-FFF2-40B4-BE49-F238E27FC236}">
                  <a16:creationId xmlns:a16="http://schemas.microsoft.com/office/drawing/2014/main" id="{D82D25CD-DCF6-47C1-8183-901BE08D2EAB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2" name="群組 32">
              <a:extLst>
                <a:ext uri="{FF2B5EF4-FFF2-40B4-BE49-F238E27FC236}">
                  <a16:creationId xmlns:a16="http://schemas.microsoft.com/office/drawing/2014/main" id="{4BCC0E0F-4538-445E-B229-A1AD6C572A02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33" name="橢圓 33">
                <a:extLst>
                  <a:ext uri="{FF2B5EF4-FFF2-40B4-BE49-F238E27FC236}">
                    <a16:creationId xmlns:a16="http://schemas.microsoft.com/office/drawing/2014/main" id="{D76A2587-2AA7-40E6-85D2-E162E71D19F4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4">
                <a:extLst>
                  <a:ext uri="{FF2B5EF4-FFF2-40B4-BE49-F238E27FC236}">
                    <a16:creationId xmlns:a16="http://schemas.microsoft.com/office/drawing/2014/main" id="{35DEA4C0-65FD-4B2C-9617-2DE26E797B4F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5" name="圖形 3">
            <a:extLst>
              <a:ext uri="{FF2B5EF4-FFF2-40B4-BE49-F238E27FC236}">
                <a16:creationId xmlns:a16="http://schemas.microsoft.com/office/drawing/2014/main" id="{C861A893-BC7D-4A8D-806F-2E102993CEB1}"/>
              </a:ext>
            </a:extLst>
          </p:cNvPr>
          <p:cNvGrpSpPr/>
          <p:nvPr/>
        </p:nvGrpSpPr>
        <p:grpSpPr>
          <a:xfrm>
            <a:off x="4186327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36" name="手繪多邊形: 圖案 46">
              <a:extLst>
                <a:ext uri="{FF2B5EF4-FFF2-40B4-BE49-F238E27FC236}">
                  <a16:creationId xmlns:a16="http://schemas.microsoft.com/office/drawing/2014/main" id="{C36E3249-41C0-463E-BC35-FC10E531971F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47">
              <a:extLst>
                <a:ext uri="{FF2B5EF4-FFF2-40B4-BE49-F238E27FC236}">
                  <a16:creationId xmlns:a16="http://schemas.microsoft.com/office/drawing/2014/main" id="{B0A6EE69-84A3-408D-821D-D202DA0265FC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38" name="群組 30">
            <a:extLst>
              <a:ext uri="{FF2B5EF4-FFF2-40B4-BE49-F238E27FC236}">
                <a16:creationId xmlns:a16="http://schemas.microsoft.com/office/drawing/2014/main" id="{03DDCACD-8B30-4DD4-94E5-F2AF8593D6C2}"/>
              </a:ext>
            </a:extLst>
          </p:cNvPr>
          <p:cNvGrpSpPr/>
          <p:nvPr/>
        </p:nvGrpSpPr>
        <p:grpSpPr>
          <a:xfrm>
            <a:off x="1464314" y="1229063"/>
            <a:ext cx="1031676" cy="1031676"/>
            <a:chOff x="369794" y="2148818"/>
            <a:chExt cx="576000" cy="576000"/>
          </a:xfrm>
        </p:grpSpPr>
        <p:sp>
          <p:nvSpPr>
            <p:cNvPr id="39" name="橢圓 31">
              <a:extLst>
                <a:ext uri="{FF2B5EF4-FFF2-40B4-BE49-F238E27FC236}">
                  <a16:creationId xmlns:a16="http://schemas.microsoft.com/office/drawing/2014/main" id="{623820EA-9EF8-45CF-8FF4-83B0B12979E7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2">
              <a:extLst>
                <a:ext uri="{FF2B5EF4-FFF2-40B4-BE49-F238E27FC236}">
                  <a16:creationId xmlns:a16="http://schemas.microsoft.com/office/drawing/2014/main" id="{28ABBE86-7B22-4B08-9D18-E71CC9372E78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41" name="橢圓 33">
                <a:extLst>
                  <a:ext uri="{FF2B5EF4-FFF2-40B4-BE49-F238E27FC236}">
                    <a16:creationId xmlns:a16="http://schemas.microsoft.com/office/drawing/2014/main" id="{3EFF4E0D-A217-4117-8D79-7C40207D25FA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34">
                <a:extLst>
                  <a:ext uri="{FF2B5EF4-FFF2-40B4-BE49-F238E27FC236}">
                    <a16:creationId xmlns:a16="http://schemas.microsoft.com/office/drawing/2014/main" id="{6A98D561-0FF2-4A5D-9535-77E00EAC5F1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3" name="圖形 3">
            <a:extLst>
              <a:ext uri="{FF2B5EF4-FFF2-40B4-BE49-F238E27FC236}">
                <a16:creationId xmlns:a16="http://schemas.microsoft.com/office/drawing/2014/main" id="{53D2BA0E-8DB8-4596-B1FA-A71574847823}"/>
              </a:ext>
            </a:extLst>
          </p:cNvPr>
          <p:cNvGrpSpPr/>
          <p:nvPr/>
        </p:nvGrpSpPr>
        <p:grpSpPr>
          <a:xfrm>
            <a:off x="1710152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44" name="手繪多邊形: 圖案 46">
              <a:extLst>
                <a:ext uri="{FF2B5EF4-FFF2-40B4-BE49-F238E27FC236}">
                  <a16:creationId xmlns:a16="http://schemas.microsoft.com/office/drawing/2014/main" id="{944CF0EF-B4CF-49D6-9CD7-06C4EA1ECB32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7">
              <a:extLst>
                <a:ext uri="{FF2B5EF4-FFF2-40B4-BE49-F238E27FC236}">
                  <a16:creationId xmlns:a16="http://schemas.microsoft.com/office/drawing/2014/main" id="{9A7565D0-B649-4011-8089-C9A3167C5939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46" name="矩形 63">
            <a:extLst>
              <a:ext uri="{FF2B5EF4-FFF2-40B4-BE49-F238E27FC236}">
                <a16:creationId xmlns:a16="http://schemas.microsoft.com/office/drawing/2014/main" id="{0A737226-76F8-4CCD-8B71-05E615893328}"/>
              </a:ext>
            </a:extLst>
          </p:cNvPr>
          <p:cNvSpPr/>
          <p:nvPr/>
        </p:nvSpPr>
        <p:spPr>
          <a:xfrm>
            <a:off x="3320043" y="3049158"/>
            <a:ext cx="2314054" cy="20547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63">
            <a:extLst>
              <a:ext uri="{FF2B5EF4-FFF2-40B4-BE49-F238E27FC236}">
                <a16:creationId xmlns:a16="http://schemas.microsoft.com/office/drawing/2014/main" id="{8BD89E70-B693-49C8-AC87-D8D3A3E79F73}"/>
              </a:ext>
            </a:extLst>
          </p:cNvPr>
          <p:cNvSpPr/>
          <p:nvPr/>
        </p:nvSpPr>
        <p:spPr>
          <a:xfrm>
            <a:off x="787913" y="3049158"/>
            <a:ext cx="2314054" cy="20547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AF711F-6A2E-4169-A574-2203A599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32" y="3399435"/>
            <a:ext cx="893676" cy="893676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BED5D1F5-D9C7-4756-8E8F-916235252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5156" y="3321320"/>
            <a:ext cx="1495267" cy="8944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 idx="4294967295"/>
          </p:nvPr>
        </p:nvSpPr>
        <p:spPr>
          <a:xfrm>
            <a:off x="5358653" y="1231247"/>
            <a:ext cx="3395382" cy="70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微軟正黑體"/>
                <a:ea typeface="微軟正黑體"/>
              </a:rPr>
              <a:t>進階功能</a:t>
            </a:r>
            <a:endParaRPr lang="zh-TW" altLang="en-US" dirty="0">
              <a:latin typeface="微軟正黑體"/>
              <a:ea typeface="微軟正黑體"/>
            </a:endParaRP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E33D5607-0640-4AD9-8DD6-7BF524E16CFD}"/>
              </a:ext>
            </a:extLst>
          </p:cNvPr>
          <p:cNvSpPr txBox="1"/>
          <p:nvPr/>
        </p:nvSpPr>
        <p:spPr>
          <a:xfrm>
            <a:off x="5409079" y="3250185"/>
            <a:ext cx="3369855" cy="12413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80000" marR="0" lvl="0" indent="-180000" defTabSz="68580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事件規則與通知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 defTabSz="685800">
              <a:lnSpc>
                <a:spcPct val="8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監控權限管理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 defTabSz="685800">
              <a:lnSpc>
                <a:spcPct val="8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Qdewa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rp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多頻</a:t>
            </a:r>
            <a:r>
              <a:rPr lang="zh-TW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道魚眼還原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180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A8D0B86-ACE3-481E-BBE2-4A292E98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15" y="2077748"/>
            <a:ext cx="5240088" cy="2816818"/>
          </a:xfrm>
          <a:prstGeom prst="rect">
            <a:avLst/>
          </a:prstGeom>
        </p:spPr>
      </p:pic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8323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 err="1"/>
              <a:t>QGD獨家功能</a:t>
            </a:r>
            <a:r>
              <a:rPr lang="en-US" altLang="zh-TW" err="1"/>
              <a:t>：</a:t>
            </a:r>
            <a:r>
              <a:rPr lang="en-US" altLang="zh-TW"/>
              <a:t>QVR</a:t>
            </a:r>
            <a:r>
              <a:rPr lang="en-US" altLang="zh-TW" dirty="0"/>
              <a:t> Elite - PoE</a:t>
            </a:r>
            <a:r>
              <a:rPr lang="zh-TW" altLang="en-US"/>
              <a:t>供電開關</a:t>
            </a:r>
            <a:endParaRPr lang="en-US" altLang="zh-TW" dirty="0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9" y="2383575"/>
            <a:ext cx="4548951" cy="2466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3">
            <a:extLst>
              <a:ext uri="{FF2B5EF4-FFF2-40B4-BE49-F238E27FC236}">
                <a16:creationId xmlns:a16="http://schemas.microsoft.com/office/drawing/2014/main" id="{C1DC66E6-671A-42B0-8130-4B8EBC653C39}"/>
              </a:ext>
            </a:extLst>
          </p:cNvPr>
          <p:cNvSpPr txBox="1"/>
          <p:nvPr/>
        </p:nvSpPr>
        <p:spPr>
          <a:xfrm>
            <a:off x="382302" y="1174608"/>
            <a:ext cx="16798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PoE </a:t>
            </a:r>
            <a:r>
              <a:rPr lang="en-US" altLang="zh-TW" b="1" dirty="0" err="1">
                <a:solidFill>
                  <a:schemeClr val="bg1"/>
                </a:solidFill>
                <a:latin typeface="微軟正黑體"/>
                <a:ea typeface="微軟正黑體"/>
              </a:rPr>
              <a:t>電力開關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：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153;p19">
            <a:extLst>
              <a:ext uri="{FF2B5EF4-FFF2-40B4-BE49-F238E27FC236}">
                <a16:creationId xmlns:a16="http://schemas.microsoft.com/office/drawing/2014/main" id="{B8F8F44A-C8CE-4DB2-A11D-7C073A87D6CA}"/>
              </a:ext>
            </a:extLst>
          </p:cNvPr>
          <p:cNvSpPr txBox="1"/>
          <p:nvPr/>
        </p:nvSpPr>
        <p:spPr>
          <a:xfrm>
            <a:off x="1831692" y="1063944"/>
            <a:ext cx="3100017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sz="1400" b="1" dirty="0">
                <a:solidFill>
                  <a:schemeClr val="bg1"/>
                </a:solidFill>
                <a:latin typeface="微軟正黑體"/>
                <a:ea typeface="微軟正黑體"/>
                <a:cs typeface="Open Sans"/>
                <a:sym typeface="Open Sans"/>
              </a:rPr>
              <a:t>顯示攝影機使用的</a:t>
            </a:r>
            <a:r>
              <a:rPr lang="en-US" altLang="zh-TW" sz="1400" b="1" dirty="0">
                <a:solidFill>
                  <a:schemeClr val="bg1"/>
                </a:solidFill>
                <a:latin typeface="微軟正黑體"/>
                <a:ea typeface="微軟正黑體"/>
                <a:cs typeface="Open Sans"/>
                <a:sym typeface="Open Sans"/>
              </a:rPr>
              <a:t>PoE</a:t>
            </a:r>
            <a:r>
              <a:rPr lang="zh-TW" sz="1400" b="1" dirty="0">
                <a:solidFill>
                  <a:schemeClr val="bg1"/>
                </a:solidFill>
                <a:latin typeface="微軟正黑體"/>
                <a:ea typeface="微軟正黑體"/>
                <a:cs typeface="Open Sans"/>
                <a:sym typeface="Open Sans"/>
              </a:rPr>
              <a:t>孔位</a:t>
            </a:r>
            <a:endParaRPr lang="en-US" sz="1400" b="1" dirty="0">
              <a:solidFill>
                <a:schemeClr val="bg1"/>
              </a:solidFill>
              <a:latin typeface="微軟正黑體"/>
              <a:ea typeface="微軟正黑體"/>
              <a:cs typeface="Open Sans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●"/>
            </a:pPr>
            <a:r>
              <a:rPr lang="zh-TW" altLang="en-US" sz="1400" b="1" dirty="0">
                <a:solidFill>
                  <a:schemeClr val="bg1"/>
                </a:solidFill>
                <a:latin typeface="微軟正黑體"/>
                <a:ea typeface="微軟正黑體"/>
                <a:cs typeface="Open Sans"/>
              </a:rPr>
              <a:t>可控制電力開關</a:t>
            </a:r>
          </a:p>
        </p:txBody>
      </p:sp>
      <p:pic>
        <p:nvPicPr>
          <p:cNvPr id="5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CF9D4C-3DC3-49AD-8EAB-1B0363EF0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37" t="54986" r="11131" b="40299"/>
          <a:stretch/>
        </p:blipFill>
        <p:spPr>
          <a:xfrm>
            <a:off x="3688915" y="1554026"/>
            <a:ext cx="694827" cy="3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00B5B16CADC9C41AAC669950B711D09" ma:contentTypeVersion="5" ma:contentTypeDescription="建立新的文件。" ma:contentTypeScope="" ma:versionID="8b49436f3f381587a4037135b2983353">
  <xsd:schema xmlns:xsd="http://www.w3.org/2001/XMLSchema" xmlns:xs="http://www.w3.org/2001/XMLSchema" xmlns:p="http://schemas.microsoft.com/office/2006/metadata/properties" xmlns:ns3="b34e6fea-14f5-4f37-b9fe-f5a851c25db8" xmlns:ns4="6dc88e19-759c-4c61-82d8-95451385a57a" targetNamespace="http://schemas.microsoft.com/office/2006/metadata/properties" ma:root="true" ma:fieldsID="480861c86aa8613c44e5a68428d38ba6" ns3:_="" ns4:_="">
    <xsd:import namespace="b34e6fea-14f5-4f37-b9fe-f5a851c25db8"/>
    <xsd:import namespace="6dc88e19-759c-4c61-82d8-95451385a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6fea-14f5-4f37-b9fe-f5a851c25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e19-759c-4c61-82d8-95451385a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28DE8-15C7-4CDB-A87F-AC95AC6B3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7B8C78-C8D5-4E3A-83D0-97FC98288FAF}">
  <ds:schemaRefs>
    <ds:schemaRef ds:uri="6dc88e19-759c-4c61-82d8-95451385a57a"/>
    <ds:schemaRef ds:uri="b34e6fea-14f5-4f37-b9fe-f5a851c25db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0D7B90-DBA6-4F3C-B2B8-AD3DD76BD1F6}">
  <ds:schemaRefs>
    <ds:schemaRef ds:uri="6dc88e19-759c-4c61-82d8-95451385a57a"/>
    <ds:schemaRef ds:uri="b34e6fea-14f5-4f37-b9fe-f5a851c25d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4343</TotalTime>
  <Words>834</Words>
  <Application>Microsoft Office PowerPoint</Application>
  <PresentationFormat>如螢幕大小 (16:9)</PresentationFormat>
  <Paragraphs>112</Paragraphs>
  <Slides>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Arial</vt:lpstr>
      <vt:lpstr>Calibri</vt:lpstr>
      <vt:lpstr>Open Sans</vt:lpstr>
      <vt:lpstr>微軟正黑體</vt:lpstr>
      <vt:lpstr>Office 佈景主題</vt:lpstr>
      <vt:lpstr>PowerPoint 簡報</vt:lpstr>
      <vt:lpstr>PowerPoint 簡報</vt:lpstr>
      <vt:lpstr>挑選合適的網路攝影機</vt:lpstr>
      <vt:lpstr>挑選合適 NAS</vt:lpstr>
      <vt:lpstr>神簡單 輕鬆架設</vt:lpstr>
      <vt:lpstr>超聰明 Smart to use</vt:lpstr>
      <vt:lpstr>全新錄影架構</vt:lpstr>
      <vt:lpstr>進階功能</vt:lpstr>
      <vt:lpstr>QGD獨家功能：QVR Elite - PoE供電開關</vt:lpstr>
      <vt:lpstr>QVR生態圈</vt:lpstr>
      <vt:lpstr>智慧影像分析</vt:lpstr>
      <vt:lpstr>智慧門禁管理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QVR Elite 直播簡報</dc:title>
  <dc:creator>Yvonne Tsai</dc:creator>
  <cp:lastModifiedBy>QNAP_Yvonne Tsai</cp:lastModifiedBy>
  <cp:revision>2</cp:revision>
  <dcterms:modified xsi:type="dcterms:W3CDTF">2020-10-23T08:08:19Z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0x010100D00B5B16CADC9C41AAC669950B711D09</vt:lpwstr>
  </property>
</Properties>
</file>