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4" r:id="rId9"/>
    <p:sldId id="265" r:id="rId10"/>
    <p:sldId id="266" r:id="rId11"/>
    <p:sldId id="275" r:id="rId12"/>
    <p:sldId id="278" r:id="rId13"/>
    <p:sldId id="262" r:id="rId14"/>
    <p:sldId id="263" r:id="rId15"/>
    <p:sldId id="277" r:id="rId16"/>
    <p:sldId id="267" r:id="rId17"/>
    <p:sldId id="268" r:id="rId18"/>
    <p:sldId id="269" r:id="rId19"/>
    <p:sldId id="270" r:id="rId20"/>
    <p:sldId id="271" r:id="rId21"/>
    <p:sldId id="276" r:id="rId22"/>
    <p:sldId id="273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4702A-0DD3-F245-B1A0-A26F78DDD0B3}" v="35" dt="2020-10-19T07:29:11.484"/>
    <p1510:client id="{ADF254AE-9246-4723-A2C6-65267AA0D22F}" v="10" dt="2020-10-22T08:15:59.834"/>
    <p1510:client id="{C6CE326E-40DC-4567-142F-35968D74767B}" v="4" dt="2020-10-20T11:34:39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6" autoAdjust="0"/>
    <p:restoredTop sz="94663"/>
  </p:normalViewPr>
  <p:slideViewPr>
    <p:cSldViewPr snapToGrid="0" snapToObjects="1">
      <p:cViewPr>
        <p:scale>
          <a:sx n="75" d="100"/>
          <a:sy n="75" d="100"/>
        </p:scale>
        <p:origin x="1216" y="8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538b9d50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538b9d50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538b9d50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538b9d50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538b9d50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538b9d50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bfa2ad37f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bfa2ad37f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bfa2ad37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bfa2ad37f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665e4a78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665e4a78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538b9d50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538b9d50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538b9d50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538b9d50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538b9d50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538b9d50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538b9d50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538b9d50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538b9d5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538b9d5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538b9d50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538b9d50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538b9d50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538b9d50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5adebb0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5adebb0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665e4a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665e4a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665e4a78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665e4a78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6074CF92-4DED-4E47-9E01-01AE4ED08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儀錶, 光 的圖片&#10;&#10;自動產生的描述">
            <a:extLst>
              <a:ext uri="{FF2B5EF4-FFF2-40B4-BE49-F238E27FC236}">
                <a16:creationId xmlns:a16="http://schemas.microsoft.com/office/drawing/2014/main" id="{544554ED-A740-4B7C-A8AD-90BEF5363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0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6BC6502-0921-453F-9EEB-D3AA638FCB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20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光 的圖片&#10;&#10;自動產生的描述">
            <a:extLst>
              <a:ext uri="{FF2B5EF4-FFF2-40B4-BE49-F238E27FC236}">
                <a16:creationId xmlns:a16="http://schemas.microsoft.com/office/drawing/2014/main" id="{0999EBE3-85E9-4D4B-8B42-E727EEA0E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20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25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FE4A3D3-2A84-4ADC-9581-DAFCA70BB7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20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528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65FDFFEB-7521-4A06-9F89-272F402AC9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4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460E0D5C-8587-434A-BEDB-B9E5823EC0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7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9" r:id="rId2"/>
    <p:sldLayoutId id="2147483649" r:id="rId3"/>
    <p:sldLayoutId id="2147483670" r:id="rId4"/>
    <p:sldLayoutId id="2147483671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 hidden="1"/>
          <p:cNvSpPr txBox="1">
            <a:spLocks noGrp="1"/>
          </p:cNvSpPr>
          <p:nvPr>
            <p:ph type="title" idx="4294967295"/>
          </p:nvPr>
        </p:nvSpPr>
        <p:spPr>
          <a:xfrm>
            <a:off x="0" y="220663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QuLog Center</a:t>
            </a:r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  <a:r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新功能指南</a:t>
            </a:r>
            <a:endParaRPr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5" name="Google Shape;55;p13" hidden="1"/>
          <p:cNvSpPr txBox="1">
            <a:spLocks noGrp="1"/>
          </p:cNvSpPr>
          <p:nvPr>
            <p:ph type="subTitle" idx="4294967295"/>
          </p:nvPr>
        </p:nvSpPr>
        <p:spPr>
          <a:xfrm>
            <a:off x="0" y="2833688"/>
            <a:ext cx="8521700" cy="793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主動分析數據、快速過濾與搜尋、即時查看連線狀態，輕鬆統合系統管理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E5520A5-D122-AB4C-BF6B-1D49B4BA6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00" y="2437851"/>
            <a:ext cx="4423317" cy="2270789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Custom style/flag</a:t>
            </a:r>
            <a:endParaRPr lang="en-TW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4294967295"/>
          </p:nvPr>
        </p:nvSpPr>
        <p:spPr>
          <a:xfrm>
            <a:off x="473616" y="1303133"/>
            <a:ext cx="8156033" cy="8016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bg1"/>
              </a:buClr>
            </a:pP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Define your own color for log content for example: the warning is yellow and the account number is </a:t>
            </a:r>
            <a:r>
              <a:rPr lang="en-US" altLang="zh-TW" sz="1600" dirty="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chang's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red.
Flag the log for special attention.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041" y="2104820"/>
            <a:ext cx="4699225" cy="2406125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  <p:pic>
        <p:nvPicPr>
          <p:cNvPr id="124" name="Google Shape;124;p23"/>
          <p:cNvPicPr preferRelativeResize="0"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240" y="4379110"/>
            <a:ext cx="7829760" cy="543940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BE7F1-A46B-A348-BFBD-ADC15BB6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Monitor on-line members in real time</a:t>
            </a:r>
            <a:endParaRPr lang="en-TW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47138-5346-EB4B-B838-8A3ED9AF53E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8950" y="1365661"/>
            <a:ext cx="8178800" cy="521749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View the members of the connection and how it is connected.</a:t>
            </a:r>
            <a:endParaRPr lang="en-TW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33E15-8DB7-084E-8F24-2C4A180C59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1"/>
          <a:stretch/>
        </p:blipFill>
        <p:spPr>
          <a:xfrm>
            <a:off x="1434605" y="1993245"/>
            <a:ext cx="6274789" cy="3150255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601118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143CB1F3-E205-524C-BB8D-785F04349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示範</a:t>
            </a:r>
          </a:p>
        </p:txBody>
      </p:sp>
    </p:spTree>
    <p:extLst>
      <p:ext uri="{BB962C8B-B14F-4D97-AF65-F5344CB8AC3E}">
        <p14:creationId xmlns:p14="http://schemas.microsoft.com/office/powerpoint/2010/main" val="187612133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548640" y="11444"/>
            <a:ext cx="804672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3200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Integrated management to support local and remote host record file consolidation</a:t>
            </a:r>
            <a:endParaRPr lang="en-TW" sz="3200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4294967295"/>
          </p:nvPr>
        </p:nvSpPr>
        <p:spPr>
          <a:xfrm>
            <a:off x="311700" y="1781300"/>
            <a:ext cx="2884488" cy="1935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Local Device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596900" lvl="1" indent="0">
              <a:spcBef>
                <a:spcPts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Detailed machine NAS record file.</a:t>
            </a:r>
          </a:p>
          <a:p>
            <a:pPr marL="457200" lvl="0" indent="-3429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r>
              <a:rPr lang="en-US" altLang="zh-TW" sz="2000" dirty="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QuLog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Service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596900" lvl="1" indent="0">
              <a:spcBef>
                <a:spcPts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Receive other NAS record files.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F5DE770-189B-084C-9C5C-A2D0B3070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8555" y="1847142"/>
            <a:ext cx="5751267" cy="2944529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Local NAS unit</a:t>
            </a:r>
            <a:endParaRPr lang="en-TW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4294967295"/>
          </p:nvPr>
        </p:nvSpPr>
        <p:spPr>
          <a:xfrm>
            <a:off x="488014" y="1462307"/>
            <a:ext cx="2952750" cy="19367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bg1"/>
              </a:buClr>
            </a:pP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System event records.
System access history.
Online users.
Record settings.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6" name="Google Shape;103;p20">
            <a:extLst>
              <a:ext uri="{FF2B5EF4-FFF2-40B4-BE49-F238E27FC236}">
                <a16:creationId xmlns:a16="http://schemas.microsoft.com/office/drawing/2014/main" id="{D2056F28-244B-DE42-B6E8-7A7313A6EDFC}"/>
              </a:ext>
            </a:extLst>
          </p:cNvPr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168" y="3012591"/>
            <a:ext cx="5162150" cy="2740850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24DE27D-F19A-B745-B9A5-CF68D2C3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608" y="1377949"/>
            <a:ext cx="4470400" cy="2280991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FA4A5-4DD3-3347-8861-C50E7CC68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Set the size of the space for the record</a:t>
            </a:r>
            <a:endParaRPr lang="en-TW" sz="3200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B0F4FFAC-257F-9747-A98D-E91B94C74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194" y="1330713"/>
            <a:ext cx="5190546" cy="2657451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5CF56F89-B03C-384B-A09E-D544B185E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9014" y="2885552"/>
            <a:ext cx="5044025" cy="2587859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20274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1193533" y="0"/>
            <a:ext cx="6756934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3200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The delivery and receiving ends of QuLog Service</a:t>
            </a:r>
            <a:endParaRPr lang="en-TW" sz="3200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4294967295"/>
          </p:nvPr>
        </p:nvSpPr>
        <p:spPr>
          <a:xfrm>
            <a:off x="419100" y="1694765"/>
            <a:ext cx="2898775" cy="24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Send log</a:t>
            </a:r>
          </a:p>
          <a:p>
            <a:pPr lvl="1" indent="-342900">
              <a:lnSpc>
                <a:spcPct val="130000"/>
              </a:lnSpc>
              <a:spcBef>
                <a:spcPts val="600"/>
              </a:spcBef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TW" sz="12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Send to </a:t>
            </a:r>
            <a:r>
              <a:rPr lang="en-US" altLang="zh-TW" sz="1200" dirty="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QuLog</a:t>
            </a:r>
            <a:r>
              <a:rPr lang="en-US" altLang="zh-TW" sz="12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Center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lvl="1" indent="-342900">
              <a:lnSpc>
                <a:spcPct val="130000"/>
              </a:lnSpc>
              <a:spcBef>
                <a:spcPts val="600"/>
              </a:spcBef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TW" sz="12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Send to Syslog Server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457200" lvl="0" indent="-3429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Receive log</a:t>
            </a:r>
          </a:p>
          <a:p>
            <a:pPr marL="571500" lvl="1" indent="0">
              <a:lnSpc>
                <a:spcPct val="130000"/>
              </a:lnSpc>
              <a:spcBef>
                <a:spcPts val="600"/>
              </a:spcBef>
              <a:buSzPts val="1800"/>
              <a:buNone/>
            </a:pPr>
            <a:r>
              <a:rPr lang="en-US" altLang="zh-TW" sz="12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Receive logs from remote </a:t>
            </a:r>
            <a:r>
              <a:rPr lang="en-US" altLang="zh-TW" sz="1200" dirty="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QuLog</a:t>
            </a:r>
            <a:r>
              <a:rPr lang="en-US" altLang="zh-TW" sz="12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Center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132" name="Google Shape;132;p24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1551" y="1885264"/>
            <a:ext cx="5662528" cy="2832785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Transfer to another </a:t>
            </a:r>
            <a:r>
              <a:rPr lang="en-US" altLang="zh-TW" dirty="0" err="1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QuLog</a:t>
            </a:r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Center.</a:t>
            </a:r>
            <a:endParaRPr lang="en-TW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4294967295"/>
          </p:nvPr>
        </p:nvSpPr>
        <p:spPr>
          <a:xfrm>
            <a:off x="657013" y="1436875"/>
            <a:ext cx="7829974" cy="473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>
              <a:buNone/>
            </a:pP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Transfer NAS log files to another QNAP NAS for centralized storage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5772150" y="4523871"/>
            <a:ext cx="1884350" cy="45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QuLog Center</a:t>
            </a:r>
            <a:endParaRPr 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8EB567E-3491-F74B-BFAF-98C9577AA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9600" y="2230964"/>
            <a:ext cx="3904650" cy="1991006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Google Shape;143;p25"/>
          <p:cNvPicPr preferRelativeResize="0"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902" y="2230772"/>
            <a:ext cx="3882164" cy="1991204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  <p:pic>
        <p:nvPicPr>
          <p:cNvPr id="139" name="Google Shape;139;p2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9696" y="3369181"/>
            <a:ext cx="1154576" cy="12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4637" y="3369181"/>
            <a:ext cx="1154576" cy="128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/>
          <p:nvPr/>
        </p:nvSpPr>
        <p:spPr>
          <a:xfrm>
            <a:off x="2901950" y="3864079"/>
            <a:ext cx="3289700" cy="572700"/>
          </a:xfrm>
          <a:prstGeom prst="rightArrow">
            <a:avLst>
              <a:gd name="adj1" fmla="val 50000"/>
              <a:gd name="adj2" fmla="val 81046"/>
            </a:avLst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2000">
                <a:srgbClr val="66FFFF"/>
              </a:gs>
            </a:gsLst>
            <a:lin ang="0" scaled="0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52400" dist="127000" dir="8100000" algn="tr" rotWithShape="0">
              <a:prstClr val="black">
                <a:alpha val="61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F55BE2D-3467-4C07-BD42-CF84047B87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979" y="3226374"/>
            <a:ext cx="518220" cy="518220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Delivered to Syslog Server.</a:t>
            </a:r>
            <a:endParaRPr lang="en-TW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4294967295"/>
          </p:nvPr>
        </p:nvSpPr>
        <p:spPr>
          <a:xfrm>
            <a:off x="758614" y="1500339"/>
            <a:ext cx="7626772" cy="4524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>
              <a:buNone/>
            </a:pP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Send NAS log files to a standard Syslog server for centralized storage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150" name="Google Shape;150;p26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888" y="2270428"/>
            <a:ext cx="3970812" cy="2001050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  <p:pic>
        <p:nvPicPr>
          <p:cNvPr id="151" name="Google Shape;151;p26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8725" y="3469991"/>
            <a:ext cx="1154576" cy="12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 hidden="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1800" y="2430716"/>
            <a:ext cx="2167950" cy="1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2;p25">
            <a:extLst>
              <a:ext uri="{FF2B5EF4-FFF2-40B4-BE49-F238E27FC236}">
                <a16:creationId xmlns:a16="http://schemas.microsoft.com/office/drawing/2014/main" id="{62F32FC9-174D-4B8C-9CA9-AF1980EB9373}"/>
              </a:ext>
            </a:extLst>
          </p:cNvPr>
          <p:cNvSpPr txBox="1"/>
          <p:nvPr/>
        </p:nvSpPr>
        <p:spPr>
          <a:xfrm>
            <a:off x="5648275" y="4411231"/>
            <a:ext cx="2475000" cy="63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Syslog Server</a:t>
            </a:r>
            <a:endParaRPr lang="en-TW" sz="11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" name="Google Shape;140;p25">
            <a:extLst>
              <a:ext uri="{FF2B5EF4-FFF2-40B4-BE49-F238E27FC236}">
                <a16:creationId xmlns:a16="http://schemas.microsoft.com/office/drawing/2014/main" id="{AEF32B03-357D-47F4-9DE4-90377FEF4D0E}"/>
              </a:ext>
            </a:extLst>
          </p:cNvPr>
          <p:cNvSpPr/>
          <p:nvPr/>
        </p:nvSpPr>
        <p:spPr>
          <a:xfrm>
            <a:off x="2901950" y="3864079"/>
            <a:ext cx="3289700" cy="572700"/>
          </a:xfrm>
          <a:prstGeom prst="rightArrow">
            <a:avLst>
              <a:gd name="adj1" fmla="val 50000"/>
              <a:gd name="adj2" fmla="val 81046"/>
            </a:avLst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2000">
                <a:srgbClr val="66FFFF"/>
              </a:gs>
            </a:gsLst>
            <a:lin ang="0" scaled="0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52400" dist="127000" dir="8100000" algn="tr" rotWithShape="0">
              <a:prstClr val="black">
                <a:alpha val="61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00B6E8A3-B29D-4C0B-A623-22D130FB55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91650" y="2373104"/>
            <a:ext cx="1263408" cy="200105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3200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The Log Center for QNAP Multi-Devices</a:t>
            </a:r>
            <a:endParaRPr lang="en-TW" sz="3200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4294967295"/>
          </p:nvPr>
        </p:nvSpPr>
        <p:spPr>
          <a:xfrm>
            <a:off x="903460" y="1295354"/>
            <a:ext cx="7337080" cy="5286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Collect multiple QNAP devices to one, and manage log centrally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4308"/>
            <a:ext cx="4774518" cy="2505167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  <p:pic>
        <p:nvPicPr>
          <p:cNvPr id="161" name="Google Shape;161;p2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262669" y="2686051"/>
            <a:ext cx="4881331" cy="2505172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79307" y="1011656"/>
            <a:ext cx="6099655" cy="167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altLang="zh-TW" sz="32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Do you need to view system records only when something happens?</a:t>
            </a:r>
            <a:endParaRPr lang="zh-TW" altLang="en-US" sz="32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4294967295"/>
          </p:nvPr>
        </p:nvSpPr>
        <p:spPr>
          <a:xfrm>
            <a:off x="303106" y="2586456"/>
            <a:ext cx="6212841" cy="1877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bg1"/>
              </a:buClr>
            </a:pPr>
            <a:r>
              <a:rPr lang="en-US" altLang="zh-TW" sz="1600">
                <a:solidFill>
                  <a:schemeClr val="bg1"/>
                </a:solidFill>
                <a:ea typeface="微軟正黑體"/>
                <a:sym typeface="Arial" panose="020B0604020202020204" pitchFamily="34" charset="0"/>
              </a:rPr>
              <a:t>System records collection a lot, can be used more effectively?
What are the commonly used services?
What applications often go wrong?
What connections are not normal?
What IP is not a familiar source?
Which accounts log in too often or fail too often?</a:t>
            </a:r>
            <a:endParaRPr lang="en-US" sz="1600">
              <a:solidFill>
                <a:schemeClr val="bg1"/>
              </a:solidFill>
              <a:ea typeface="微軟正黑體"/>
            </a:endParaRPr>
          </a:p>
        </p:txBody>
      </p:sp>
      <p:pic>
        <p:nvPicPr>
          <p:cNvPr id="62" name="Google Shape;62;p14" hidden="1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99" y="1291545"/>
            <a:ext cx="4618101" cy="389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hidden="1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725" y="3199976"/>
            <a:ext cx="1362575" cy="167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Support notification centers</a:t>
            </a:r>
            <a:endParaRPr lang="en-TW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51A02-16F9-0D40-A697-25D863F4013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14400" y="1267145"/>
            <a:ext cx="7314100" cy="968375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The notification specifications specified can be notified by the notification center through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QuLog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Center.
Local devices &gt; system access records.
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QuLog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Service &gt; system event records or system access records.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9E8CEE7-5D09-624C-B582-79D1A9A9F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199" y="2488024"/>
            <a:ext cx="5482273" cy="2655476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E6E6D20-FFEB-4EA3-B87C-5984226FD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4153" y="3322813"/>
            <a:ext cx="5929847" cy="1600237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7199-63B1-584E-971D-1F075CA22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4400"/>
            <a:ext cx="4133850" cy="8418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Meet at QTS 4.5</a:t>
            </a:r>
            <a:endParaRPr lang="en-TW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E136C-F353-A043-AB63-93F27EA3F57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84014" y="2102909"/>
            <a:ext cx="3862493" cy="2066925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You can use the latest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QuLog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Center in the following versions.</a:t>
            </a:r>
          </a:p>
          <a:p>
            <a:pPr marL="540000" lvl="1" indent="-180000" fontAlgn="base">
              <a:lnSpc>
                <a:spcPct val="130000"/>
              </a:lnSpc>
              <a:spcBef>
                <a:spcPts val="600"/>
              </a:spcBef>
              <a:buClr>
                <a:schemeClr val="bg1"/>
              </a:buClr>
              <a:buSzPct val="50000"/>
              <a:buFont typeface="Wingdings" panose="05000000000000000000" pitchFamily="2" charset="2"/>
              <a:buChar char="l"/>
            </a:pPr>
            <a:r>
              <a:rPr lang="en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QTS 4.5.1</a:t>
            </a:r>
          </a:p>
          <a:p>
            <a:pPr marL="540000" lvl="1" indent="-180000" fontAlgn="base">
              <a:lnSpc>
                <a:spcPct val="130000"/>
              </a:lnSpc>
              <a:spcBef>
                <a:spcPts val="600"/>
              </a:spcBef>
              <a:buClr>
                <a:schemeClr val="bg1"/>
              </a:buClr>
              <a:buSzPct val="50000"/>
              <a:buFont typeface="Wingdings" panose="05000000000000000000" pitchFamily="2" charset="2"/>
              <a:buChar char="l"/>
            </a:pPr>
            <a:r>
              <a:rPr lang="en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QuTS hero h4.5.1</a:t>
            </a:r>
          </a:p>
          <a:p>
            <a:pPr marL="540000" lvl="1" indent="-180000" fontAlgn="base">
              <a:lnSpc>
                <a:spcPct val="130000"/>
              </a:lnSpc>
              <a:spcBef>
                <a:spcPts val="600"/>
              </a:spcBef>
              <a:buClr>
                <a:schemeClr val="bg1"/>
              </a:buClr>
              <a:buSzPct val="50000"/>
              <a:buFont typeface="Wingdings" panose="05000000000000000000" pitchFamily="2" charset="2"/>
              <a:buChar char="l"/>
            </a:pPr>
            <a:r>
              <a:rPr lang="en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QuTScloud c4.5.3</a:t>
            </a:r>
          </a:p>
        </p:txBody>
      </p:sp>
    </p:spTree>
    <p:extLst>
      <p:ext uri="{BB962C8B-B14F-4D97-AF65-F5344CB8AC3E}">
        <p14:creationId xmlns:p14="http://schemas.microsoft.com/office/powerpoint/2010/main" val="3116890700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 hidden="1"/>
          <p:cNvSpPr txBox="1">
            <a:spLocks noGrp="1"/>
          </p:cNvSpPr>
          <p:nvPr>
            <p:ph type="title" idx="4294967295"/>
          </p:nvPr>
        </p:nvSpPr>
        <p:spPr>
          <a:xfrm>
            <a:off x="0" y="450850"/>
            <a:ext cx="6367463" cy="40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QNAP QuLog Center</a:t>
            </a:r>
            <a:endParaRPr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是您最好的選擇</a:t>
            </a:r>
            <a:r>
              <a:rPr lang="zh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</a:t>
            </a:r>
            <a:endParaRPr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869949" y="2055600"/>
            <a:ext cx="7499693" cy="141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altLang="zh-TW" sz="48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Take a look at the brand new one. How QuLog Center is used</a:t>
            </a:r>
            <a:endParaRPr lang="en-TW" sz="48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9CA5D3-57B8-F04A-9640-112E91F9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QuLog Center Active four major features</a:t>
            </a:r>
            <a:endParaRPr lang="en-TW" sz="3200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2E01B-F861-8D4C-B214-9E954A10D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641474"/>
            <a:ext cx="5949950" cy="2974975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74F1AE0-E921-4D09-B2E1-22769716BD2E}"/>
              </a:ext>
            </a:extLst>
          </p:cNvPr>
          <p:cNvSpPr txBox="1">
            <a:spLocks/>
          </p:cNvSpPr>
          <p:nvPr/>
        </p:nvSpPr>
        <p:spPr>
          <a:xfrm>
            <a:off x="900262" y="1641474"/>
            <a:ext cx="2240999" cy="554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30000"/>
              </a:lnSpc>
              <a:buClr>
                <a:schemeClr val="bg1"/>
              </a:buClr>
              <a:buFont typeface="Arial"/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Proactive analysis.</a:t>
            </a:r>
            <a:endParaRPr lang="en-TW" sz="16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7D0BDDC-B6EA-4CE2-867D-9DEA963D79DD}"/>
              </a:ext>
            </a:extLst>
          </p:cNvPr>
          <p:cNvSpPr txBox="1">
            <a:spLocks/>
          </p:cNvSpPr>
          <p:nvPr/>
        </p:nvSpPr>
        <p:spPr>
          <a:xfrm>
            <a:off x="900262" y="2349784"/>
            <a:ext cx="1614466" cy="546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30000"/>
              </a:lnSpc>
              <a:buClr>
                <a:schemeClr val="bg1"/>
              </a:buClr>
              <a:buFont typeface="Arial"/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Quick filtering.</a:t>
            </a:r>
            <a:endParaRPr lang="en-TW" sz="16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A45698-ED51-4619-9951-39304BA9913E}"/>
              </a:ext>
            </a:extLst>
          </p:cNvPr>
          <p:cNvSpPr txBox="1">
            <a:spLocks/>
          </p:cNvSpPr>
          <p:nvPr/>
        </p:nvSpPr>
        <p:spPr>
          <a:xfrm>
            <a:off x="900262" y="3049678"/>
            <a:ext cx="2240999" cy="58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30000"/>
              </a:lnSpc>
              <a:buClr>
                <a:schemeClr val="bg1"/>
              </a:buClr>
              <a:buFont typeface="Arial"/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Real-time monitoring.</a:t>
            </a:r>
            <a:endParaRPr lang="en-TW" sz="16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FF5A726-157A-4B00-B06A-B8B48AC1B06E}"/>
              </a:ext>
            </a:extLst>
          </p:cNvPr>
          <p:cNvSpPr txBox="1">
            <a:spLocks/>
          </p:cNvSpPr>
          <p:nvPr/>
        </p:nvSpPr>
        <p:spPr>
          <a:xfrm>
            <a:off x="900262" y="3792332"/>
            <a:ext cx="2240999" cy="54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30000"/>
              </a:lnSpc>
              <a:buClr>
                <a:schemeClr val="bg1"/>
              </a:buClr>
              <a:buFont typeface="Arial"/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Unified management.</a:t>
            </a:r>
            <a:endParaRPr lang="en-TW" sz="16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2" name="圖形 1">
            <a:extLst>
              <a:ext uri="{FF2B5EF4-FFF2-40B4-BE49-F238E27FC236}">
                <a16:creationId xmlns:a16="http://schemas.microsoft.com/office/drawing/2014/main" id="{AF8E5DA4-4536-4FC9-AE39-A712B92BE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495" y="1568116"/>
            <a:ext cx="627706" cy="774324"/>
          </a:xfrm>
          <a:prstGeom prst="rect">
            <a:avLst/>
          </a:prstGeom>
        </p:spPr>
      </p:pic>
      <p:pic>
        <p:nvPicPr>
          <p:cNvPr id="12" name="圖形 11">
            <a:extLst>
              <a:ext uri="{FF2B5EF4-FFF2-40B4-BE49-F238E27FC236}">
                <a16:creationId xmlns:a16="http://schemas.microsoft.com/office/drawing/2014/main" id="{9C663B9A-59D2-4002-8E66-217A9BB0D8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495" y="2267866"/>
            <a:ext cx="627706" cy="774324"/>
          </a:xfrm>
          <a:prstGeom prst="rect">
            <a:avLst/>
          </a:prstGeom>
        </p:spPr>
      </p:pic>
      <p:pic>
        <p:nvPicPr>
          <p:cNvPr id="14" name="圖形 13">
            <a:extLst>
              <a:ext uri="{FF2B5EF4-FFF2-40B4-BE49-F238E27FC236}">
                <a16:creationId xmlns:a16="http://schemas.microsoft.com/office/drawing/2014/main" id="{C9CAE79D-EDE4-4022-8E1C-FA47D86FFB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0495" y="2967616"/>
            <a:ext cx="627706" cy="774324"/>
          </a:xfrm>
          <a:prstGeom prst="rect">
            <a:avLst/>
          </a:prstGeom>
        </p:spPr>
      </p:pic>
      <p:pic>
        <p:nvPicPr>
          <p:cNvPr id="16" name="圖形 15">
            <a:extLst>
              <a:ext uri="{FF2B5EF4-FFF2-40B4-BE49-F238E27FC236}">
                <a16:creationId xmlns:a16="http://schemas.microsoft.com/office/drawing/2014/main" id="{7BA2A8FA-79BD-4D63-A1E9-EF8B485CAB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0495" y="3667367"/>
            <a:ext cx="627706" cy="7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72725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3200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Proactively analyze a variety of statistics</a:t>
            </a:r>
            <a:endParaRPr lang="en-TW" sz="3200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32308" y="2029974"/>
            <a:ext cx="5187663" cy="3113526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  <p:pic>
        <p:nvPicPr>
          <p:cNvPr id="76" name="Google Shape;76;p1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042325" y="1373685"/>
            <a:ext cx="5101675" cy="3040175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List the top five events</a:t>
            </a:r>
            <a:endParaRPr lang="en-TW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4294967295"/>
          </p:nvPr>
        </p:nvSpPr>
        <p:spPr>
          <a:xfrm>
            <a:off x="438150" y="1643052"/>
            <a:ext cx="8267700" cy="1011247"/>
          </a:xfrm>
          <a:prstGeom prst="rect">
            <a:avLst/>
          </a:prstGeom>
        </p:spPr>
        <p:txBody>
          <a:bodyPr spcFirstLastPara="1" wrap="square" lIns="91425" tIns="91425" rIns="91425" bIns="91425" numCol="2" spcCol="0" anchor="t" anchorCtr="0">
            <a:noAutofit/>
          </a:bodyPr>
          <a:lstStyle/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Top 5 applications for Error logs</a:t>
            </a:r>
          </a:p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endParaRPr 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Top 5 applications for Warning logs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2432050"/>
            <a:ext cx="9144000" cy="1887794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System access statistics</a:t>
            </a:r>
            <a:endParaRPr lang="en-TW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4294967295"/>
          </p:nvPr>
        </p:nvSpPr>
        <p:spPr>
          <a:xfrm>
            <a:off x="501650" y="1720849"/>
            <a:ext cx="8128000" cy="501651"/>
          </a:xfrm>
          <a:prstGeom prst="rect">
            <a:avLst/>
          </a:prstGeom>
        </p:spPr>
        <p:txBody>
          <a:bodyPr spcFirstLastPara="1" wrap="square" lIns="91425" tIns="91425" rIns="91425" bIns="91425" numCol="3" spcCol="3600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Connection types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Logged in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Failed to log in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2398499"/>
            <a:ext cx="9144001" cy="1885793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3200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Quick filtering, combining with groups, </a:t>
            </a:r>
            <a:r>
              <a:rPr lang="en-US" altLang="zh-TW" sz="3200" dirty="0" err="1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etc</a:t>
            </a:r>
            <a:endParaRPr lang="en-TW" sz="3200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4294967295"/>
          </p:nvPr>
        </p:nvSpPr>
        <p:spPr>
          <a:xfrm>
            <a:off x="508014" y="1502368"/>
            <a:ext cx="5133975" cy="4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buNone/>
            </a:pP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Categorize by App name or date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14" y="2195111"/>
            <a:ext cx="5570940" cy="2948389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543ECF9-03BF-5F42-8ED5-61095D6FC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781370" y="1787524"/>
            <a:ext cx="6209244" cy="2708275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Custom tag/advanced search</a:t>
            </a:r>
            <a:endParaRPr lang="en-TW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4294967295"/>
          </p:nvPr>
        </p:nvSpPr>
        <p:spPr>
          <a:xfrm>
            <a:off x="1305379" y="1154719"/>
            <a:ext cx="6488792" cy="522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30000"/>
              </a:lnSpc>
              <a:spcAft>
                <a:spcPts val="1600"/>
              </a:spcAft>
              <a:buNone/>
            </a:pP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After creating the filter criteria, you can save it as a custom label, and only look at the log you want to see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1688" y="1912276"/>
            <a:ext cx="6640624" cy="3231224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9817</TotalTime>
  <Words>460</Words>
  <Application>Microsoft Office PowerPoint</Application>
  <PresentationFormat>如螢幕大小 (16:9)</PresentationFormat>
  <Paragraphs>59</Paragraphs>
  <Slides>22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5" baseType="lpstr">
      <vt:lpstr>Arial</vt:lpstr>
      <vt:lpstr>Wingdings</vt:lpstr>
      <vt:lpstr>Simple Light</vt:lpstr>
      <vt:lpstr>QuLog Center 新功能指南</vt:lpstr>
      <vt:lpstr>Do you need to view system records only when something happens?</vt:lpstr>
      <vt:lpstr>Take a look at the brand new one. How QuLog Center is used</vt:lpstr>
      <vt:lpstr>QuLog Center Active four major features</vt:lpstr>
      <vt:lpstr>Proactively analyze a variety of statistics</vt:lpstr>
      <vt:lpstr>List the top five events</vt:lpstr>
      <vt:lpstr>System access statistics</vt:lpstr>
      <vt:lpstr>Quick filtering, combining with groups, etc</vt:lpstr>
      <vt:lpstr>Custom tag/advanced search</vt:lpstr>
      <vt:lpstr>Custom style/flag</vt:lpstr>
      <vt:lpstr>Monitor on-line members in real time</vt:lpstr>
      <vt:lpstr>示範</vt:lpstr>
      <vt:lpstr>Integrated management to support local and remote host record file consolidation</vt:lpstr>
      <vt:lpstr>Local NAS unit</vt:lpstr>
      <vt:lpstr>Set the size of the space for the record</vt:lpstr>
      <vt:lpstr>The delivery and receiving ends of QuLog Service</vt:lpstr>
      <vt:lpstr>Transfer to another QuLog Center.</vt:lpstr>
      <vt:lpstr>Delivered to Syslog Server.</vt:lpstr>
      <vt:lpstr>The Log Center for QNAP Multi-Devices</vt:lpstr>
      <vt:lpstr>Support notification centers</vt:lpstr>
      <vt:lpstr>Meet at QTS 4.5</vt:lpstr>
      <vt:lpstr>QNAP QuLog Center 是您最好的選擇.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QuLog Center</dc:title>
  <dc:creator>Lucas Lin</dc:creator>
  <cp:lastModifiedBy>QNAP_Lucas Lin</cp:lastModifiedBy>
  <cp:revision>2</cp:revision>
  <dcterms:modified xsi:type="dcterms:W3CDTF">2020-10-26T02:56:13Z</dcterms:modified>
</cp:coreProperties>
</file>