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4"/>
  </p:notesMasterIdLst>
  <p:sldIdLst>
    <p:sldId id="256" r:id="rId2"/>
    <p:sldId id="257" r:id="rId3"/>
    <p:sldId id="258" r:id="rId4"/>
    <p:sldId id="274" r:id="rId5"/>
    <p:sldId id="259" r:id="rId6"/>
    <p:sldId id="260" r:id="rId7"/>
    <p:sldId id="261" r:id="rId8"/>
    <p:sldId id="264" r:id="rId9"/>
    <p:sldId id="265" r:id="rId10"/>
    <p:sldId id="266" r:id="rId11"/>
    <p:sldId id="275" r:id="rId12"/>
    <p:sldId id="278" r:id="rId13"/>
    <p:sldId id="262" r:id="rId14"/>
    <p:sldId id="263" r:id="rId15"/>
    <p:sldId id="277" r:id="rId16"/>
    <p:sldId id="267" r:id="rId17"/>
    <p:sldId id="268" r:id="rId18"/>
    <p:sldId id="269" r:id="rId19"/>
    <p:sldId id="270" r:id="rId20"/>
    <p:sldId id="271" r:id="rId21"/>
    <p:sldId id="276" r:id="rId22"/>
    <p:sldId id="273" r:id="rId2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999E81A-1FA5-40FB-906C-AED93D23790C}" v="228" dt="2020-10-22T08:16:58.25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525" autoAdjust="0"/>
    <p:restoredTop sz="94803"/>
  </p:normalViewPr>
  <p:slideViewPr>
    <p:cSldViewPr snapToGrid="0">
      <p:cViewPr>
        <p:scale>
          <a:sx n="75" d="100"/>
          <a:sy n="75" d="100"/>
        </p:scale>
        <p:origin x="1260" y="8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9538b9d50f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9538b9d50f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9538b9d50f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9538b9d50f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9538b9d50f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9538b9d50f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9bfa2ad37f_1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9bfa2ad37f_1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9bfa2ad37f_1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9bfa2ad37f_1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9665e4a784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9665e4a784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9538b9d50f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9538b9d50f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9538b9d50f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9538b9d50f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9538b9d50f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9538b9d50f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9538b9d50f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9538b9d50f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9538b9d50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9538b9d50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9538b9d50f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9538b9d50f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9538b9d50f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9538b9d50f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95adebb0c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95adebb0c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9665e4a78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9665e4a78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9665e4a784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9665e4a784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文字 的圖片&#10;&#10;自動產生的描述">
            <a:extLst>
              <a:ext uri="{FF2B5EF4-FFF2-40B4-BE49-F238E27FC236}">
                <a16:creationId xmlns:a16="http://schemas.microsoft.com/office/drawing/2014/main" id="{CA6555A5-2AD4-4AB1-A2A3-453F50B7359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儀錶, 光 的圖片&#10;&#10;自動產生的描述">
            <a:extLst>
              <a:ext uri="{FF2B5EF4-FFF2-40B4-BE49-F238E27FC236}">
                <a16:creationId xmlns:a16="http://schemas.microsoft.com/office/drawing/2014/main" id="{78CD9E02-D5B8-47BD-8113-D82A110DBF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600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46BC6502-0921-453F-9EEB-D3AA638FCB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204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 preserve="1">
  <p:cSld name="1_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光 的圖片&#10;&#10;自動產生的描述">
            <a:extLst>
              <a:ext uri="{FF2B5EF4-FFF2-40B4-BE49-F238E27FC236}">
                <a16:creationId xmlns:a16="http://schemas.microsoft.com/office/drawing/2014/main" id="{0999EBE3-85E9-4D4B-8B42-E727EEA0E5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204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42561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 preserve="1">
  <p:cSld name="1_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CFE4A3D3-2A84-4ADC-9581-DAFCA70BB7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204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85283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 的圖片&#10;&#10;自動產生的描述">
            <a:extLst>
              <a:ext uri="{FF2B5EF4-FFF2-40B4-BE49-F238E27FC236}">
                <a16:creationId xmlns:a16="http://schemas.microsoft.com/office/drawing/2014/main" id="{65FDFFEB-7521-4A06-9F89-272F402AC9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244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 的圖片&#10;&#10;自動產生的描述">
            <a:extLst>
              <a:ext uri="{FF2B5EF4-FFF2-40B4-BE49-F238E27FC236}">
                <a16:creationId xmlns:a16="http://schemas.microsoft.com/office/drawing/2014/main" id="{460E0D5C-8587-434A-BEDB-B9E5823EC0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475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69" r:id="rId2"/>
    <p:sldLayoutId id="2147483649" r:id="rId3"/>
    <p:sldLayoutId id="2147483670" r:id="rId4"/>
    <p:sldLayoutId id="2147483671" r:id="rId5"/>
    <p:sldLayoutId id="2147483667" r:id="rId6"/>
    <p:sldLayoutId id="2147483668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ctr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sv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 hidden="1"/>
          <p:cNvSpPr txBox="1">
            <a:spLocks noGrp="1"/>
          </p:cNvSpPr>
          <p:nvPr>
            <p:ph type="ctrTitle" idx="4294967295"/>
          </p:nvPr>
        </p:nvSpPr>
        <p:spPr>
          <a:xfrm>
            <a:off x="311708" y="1884679"/>
            <a:ext cx="8520600" cy="91249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QuLog Center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新功能指南</a:t>
            </a:r>
            <a:endParaRPr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5" name="Google Shape;55;p13" hidden="1"/>
          <p:cNvSpPr txBox="1">
            <a:spLocks noGrp="1"/>
          </p:cNvSpPr>
          <p:nvPr>
            <p:ph type="subTitle" idx="4294967295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主動分析數據、快速過濾與搜尋、即時查看連線狀態，輕鬆統合系統管理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9E5520A5-D122-AB4C-BF6B-1D49B4BA6E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1700" y="2437851"/>
            <a:ext cx="4423317" cy="2270789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" name="Google Shape;122;p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自訂樣式</a:t>
            </a:r>
            <a:r>
              <a:rPr lang="zh-TW" altLang="en-US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/</a:t>
            </a:r>
            <a:r>
              <a:rPr lang="zh-TW" altLang="en-US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建立旗標</a:t>
            </a:r>
            <a:endParaRPr lang="en-TW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23" name="Google Shape;123;p23"/>
          <p:cNvSpPr txBox="1">
            <a:spLocks noGrp="1"/>
          </p:cNvSpPr>
          <p:nvPr>
            <p:ph type="body" idx="4294967295"/>
          </p:nvPr>
        </p:nvSpPr>
        <p:spPr>
          <a:xfrm>
            <a:off x="311700" y="1182691"/>
            <a:ext cx="8156033" cy="8016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40000" lvl="1" indent="-180000" fontAlgn="base">
              <a:lnSpc>
                <a:spcPct val="130000"/>
              </a:lnSpc>
              <a:spcBef>
                <a:spcPts val="600"/>
              </a:spcBef>
              <a:buClr>
                <a:schemeClr val="bg1"/>
              </a:buClr>
              <a:buSzPct val="50000"/>
              <a:buFont typeface="Wingdings" panose="05000000000000000000" pitchFamily="2" charset="2"/>
              <a:buChar char="l"/>
            </a:pPr>
            <a:r>
              <a:rPr lang="zh-TW" altLang="en-US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針對 </a:t>
            </a:r>
            <a:r>
              <a:rPr lang="en-US" alt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log </a:t>
            </a:r>
            <a:r>
              <a:rPr lang="zh-TW" altLang="en-US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內容自己定義顏色例如：警告用黃色，帳號是 </a:t>
            </a:r>
            <a:r>
              <a:rPr lang="en-US" alt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chang </a:t>
            </a:r>
            <a:r>
              <a:rPr lang="zh-TW" altLang="en-US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的紅色</a:t>
            </a:r>
            <a:endParaRPr lang="en-TW" sz="18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540000" lvl="1" indent="-180000" fontAlgn="base">
              <a:lnSpc>
                <a:spcPct val="130000"/>
              </a:lnSpc>
              <a:spcBef>
                <a:spcPts val="600"/>
              </a:spcBef>
              <a:buClr>
                <a:schemeClr val="bg1"/>
              </a:buClr>
              <a:buSzPct val="50000"/>
              <a:buFont typeface="Wingdings" panose="05000000000000000000" pitchFamily="2" charset="2"/>
              <a:buChar char="l"/>
            </a:pPr>
            <a:r>
              <a:rPr lang="zh-TW" altLang="en-US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針對特別要注意的 </a:t>
            </a:r>
            <a:r>
              <a:rPr lang="en-US" alt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log </a:t>
            </a:r>
            <a:r>
              <a:rPr lang="zh-TW" altLang="en-US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標上旗標</a:t>
            </a:r>
            <a:endParaRPr lang="en-TW" sz="18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25" name="Google Shape;125;p23"/>
          <p:cNvPicPr preferRelativeResize="0"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34041" y="2104820"/>
            <a:ext cx="4699225" cy="2406125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  <p:pic>
        <p:nvPicPr>
          <p:cNvPr id="124" name="Google Shape;124;p23"/>
          <p:cNvPicPr preferRelativeResize="0"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14240" y="4379110"/>
            <a:ext cx="7829760" cy="543940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</p:spTree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BE7F1-A46B-A348-BFBD-ADC15BB64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即時監看上線成員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547138-5346-EB4B-B838-8A3ED9AF53EC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88950" y="1365661"/>
            <a:ext cx="8178800" cy="521749"/>
          </a:xfrm>
        </p:spPr>
        <p:txBody>
          <a:bodyPr/>
          <a:lstStyle/>
          <a:p>
            <a:pPr marL="114300" indent="0" algn="ctr">
              <a:buNone/>
            </a:pPr>
            <a:r>
              <a:rPr lang="en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查看連線成員以及連線方式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0733E15-8DB7-084E-8F24-2C4A180C59A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51"/>
          <a:stretch/>
        </p:blipFill>
        <p:spPr>
          <a:xfrm>
            <a:off x="1434605" y="1993245"/>
            <a:ext cx="6274789" cy="3150255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17601118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 hidden="1">
            <a:extLst>
              <a:ext uri="{FF2B5EF4-FFF2-40B4-BE49-F238E27FC236}">
                <a16:creationId xmlns:a16="http://schemas.microsoft.com/office/drawing/2014/main" id="{143CB1F3-E205-524C-BB8D-785F04349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示範</a:t>
            </a:r>
          </a:p>
        </p:txBody>
      </p:sp>
    </p:spTree>
    <p:extLst>
      <p:ext uri="{BB962C8B-B14F-4D97-AF65-F5344CB8AC3E}">
        <p14:creationId xmlns:p14="http://schemas.microsoft.com/office/powerpoint/2010/main" val="1876121332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20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統合管理</a:t>
            </a:r>
            <a:r>
              <a:rPr lang="en-US" altLang="zh-TW" sz="320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, </a:t>
            </a:r>
            <a:r>
              <a:rPr lang="zh-TW" altLang="en-US" sz="320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支援本地與遠端主機記錄檔整合</a:t>
            </a:r>
            <a:endParaRPr lang="en-TW" sz="32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96" name="Google Shape;96;p19"/>
          <p:cNvSpPr txBox="1">
            <a:spLocks noGrp="1"/>
          </p:cNvSpPr>
          <p:nvPr>
            <p:ph type="body" idx="4294967295"/>
          </p:nvPr>
        </p:nvSpPr>
        <p:spPr>
          <a:xfrm>
            <a:off x="311700" y="1781300"/>
            <a:ext cx="2884488" cy="193567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Clr>
                <a:schemeClr val="bg1"/>
              </a:buClr>
              <a:buSzPts val="1800"/>
              <a:buChar char="●"/>
            </a:pP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Local Device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596900" lvl="1" indent="0" algn="l" rtl="0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詳細的本機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</a:t>
            </a: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記錄檔</a:t>
            </a:r>
          </a:p>
          <a:p>
            <a:pPr marL="457200" lvl="0" indent="-342900" algn="l" rtl="0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Clr>
                <a:schemeClr val="bg1"/>
              </a:buClr>
              <a:buSzPts val="1800"/>
              <a:buChar char="●"/>
            </a:pP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QuLog Service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596900" lvl="1" indent="0" algn="l" rtl="0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接收其他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</a:t>
            </a: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的記錄檔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CF5DE770-189B-084C-9C5C-A2D0B30702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88555" y="1847142"/>
            <a:ext cx="5751267" cy="2944529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本地</a:t>
            </a:r>
            <a:r>
              <a:rPr lang="en-US" alt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</a:t>
            </a:r>
            <a:r>
              <a:rPr lang="zh-TW" altLang="en-US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裝置</a:t>
            </a:r>
            <a:endParaRPr lang="en-TW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02" name="Google Shape;102;p20"/>
          <p:cNvSpPr txBox="1">
            <a:spLocks noGrp="1"/>
          </p:cNvSpPr>
          <p:nvPr>
            <p:ph type="body" idx="4294967295"/>
          </p:nvPr>
        </p:nvSpPr>
        <p:spPr>
          <a:xfrm>
            <a:off x="882650" y="1722189"/>
            <a:ext cx="2952750" cy="193675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24000" lvl="0" indent="-3240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800"/>
              <a:buChar char="●"/>
            </a:pP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系統事件紀錄</a:t>
            </a:r>
            <a:endParaRPr lang="en-US" altLang="zh-TW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324000" lvl="0" indent="-3240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800"/>
              <a:buChar char="●"/>
            </a:pP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系統存取紀錄</a:t>
            </a:r>
            <a:endParaRPr lang="en-TW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324000" lvl="0" indent="-3240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800"/>
              <a:buChar char="●"/>
            </a:pP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線上使用者</a:t>
            </a:r>
            <a:endParaRPr lang="en-US" altLang="zh-TW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324000" lvl="0" indent="-3240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800"/>
              <a:buChar char="●"/>
            </a:pP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記錄設定</a:t>
            </a:r>
            <a:endParaRPr lang="en-TW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6" name="Google Shape;103;p20">
            <a:extLst>
              <a:ext uri="{FF2B5EF4-FFF2-40B4-BE49-F238E27FC236}">
                <a16:creationId xmlns:a16="http://schemas.microsoft.com/office/drawing/2014/main" id="{D2056F28-244B-DE42-B6E8-7A7313A6EDFC}"/>
              </a:ext>
            </a:extLst>
          </p:cNvPr>
          <p:cNvPicPr preferRelativeResize="0"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8168" y="3012591"/>
            <a:ext cx="5162150" cy="2740850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A24DE27D-F19A-B745-B9A5-CF68D2C321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58608" y="1377949"/>
            <a:ext cx="4470400" cy="2280991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FA4A5-4DD3-3347-8861-C50E7CC68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設定紀錄的空間大小</a:t>
            </a:r>
          </a:p>
        </p:txBody>
      </p:sp>
      <p:pic>
        <p:nvPicPr>
          <p:cNvPr id="2053" name="Picture 5">
            <a:extLst>
              <a:ext uri="{FF2B5EF4-FFF2-40B4-BE49-F238E27FC236}">
                <a16:creationId xmlns:a16="http://schemas.microsoft.com/office/drawing/2014/main" id="{B0F4FFAC-257F-9747-A98D-E91B94C744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11194" y="1330713"/>
            <a:ext cx="5190546" cy="2657451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>
            <a:extLst>
              <a:ext uri="{FF2B5EF4-FFF2-40B4-BE49-F238E27FC236}">
                <a16:creationId xmlns:a16="http://schemas.microsoft.com/office/drawing/2014/main" id="{5CF56F89-B03C-384B-A09E-D544B185EE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39014" y="2885552"/>
            <a:ext cx="5044025" cy="2587859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3720274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QuLog Service </a:t>
            </a:r>
            <a:r>
              <a:rPr lang="zh-TW" altLang="en-US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的傳送端與接收端</a:t>
            </a:r>
            <a:endParaRPr lang="en-TW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31" name="Google Shape;131;p24"/>
          <p:cNvSpPr txBox="1">
            <a:spLocks noGrp="1"/>
          </p:cNvSpPr>
          <p:nvPr>
            <p:ph type="body" idx="4294967295"/>
          </p:nvPr>
        </p:nvSpPr>
        <p:spPr>
          <a:xfrm>
            <a:off x="419100" y="1694765"/>
            <a:ext cx="2898775" cy="241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Clr>
                <a:schemeClr val="bg1"/>
              </a:buClr>
              <a:buSzPts val="1800"/>
              <a:buChar char="●"/>
            </a:pP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紀錄傳送</a:t>
            </a:r>
            <a:endParaRPr lang="en-US" altLang="zh-TW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540000" lvl="1" indent="-180000">
              <a:lnSpc>
                <a:spcPct val="130000"/>
              </a:lnSpc>
              <a:spcBef>
                <a:spcPts val="600"/>
              </a:spcBef>
              <a:buClr>
                <a:schemeClr val="bg1"/>
              </a:buClr>
              <a:buSzPts val="1800"/>
              <a:buFont typeface="Arial" panose="020B0604020202020204" pitchFamily="34" charset="0"/>
              <a:buChar char="•"/>
            </a:pPr>
            <a:r>
              <a:rPr lang="en-US" altLang="zh-TW" sz="12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Send to QuLog Center</a:t>
            </a:r>
            <a:endParaRPr lang="en-US" sz="12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540000" lvl="1" indent="-180000">
              <a:lnSpc>
                <a:spcPct val="130000"/>
              </a:lnSpc>
              <a:spcBef>
                <a:spcPts val="600"/>
              </a:spcBef>
              <a:buClr>
                <a:schemeClr val="bg1"/>
              </a:buClr>
              <a:buSzPts val="1800"/>
              <a:buFont typeface="Arial" panose="020B0604020202020204" pitchFamily="34" charset="0"/>
              <a:buChar char="•"/>
            </a:pPr>
            <a:r>
              <a:rPr lang="en-US" altLang="zh-TW" sz="12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Send to Syslog Server</a:t>
            </a:r>
          </a:p>
          <a:p>
            <a:pPr marL="540000" lvl="1" indent="-180000">
              <a:lnSpc>
                <a:spcPct val="130000"/>
              </a:lnSpc>
              <a:spcBef>
                <a:spcPts val="600"/>
              </a:spcBef>
              <a:buClr>
                <a:schemeClr val="bg1"/>
              </a:buClr>
              <a:buSzPts val="1800"/>
              <a:buFont typeface="Arial" panose="020B0604020202020204" pitchFamily="34" charset="0"/>
              <a:buChar char="•"/>
            </a:pPr>
            <a:endParaRPr lang="en-US" sz="12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457200" lvl="0" indent="-342900" algn="l" rtl="0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Clr>
                <a:schemeClr val="bg1"/>
              </a:buClr>
              <a:buSzPts val="1800"/>
              <a:buChar char="●"/>
            </a:pP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紀錄接收</a:t>
            </a:r>
            <a:endParaRPr lang="en-US" altLang="zh-TW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571500" lvl="1" indent="0">
              <a:lnSpc>
                <a:spcPct val="130000"/>
              </a:lnSpc>
              <a:spcBef>
                <a:spcPts val="600"/>
              </a:spcBef>
              <a:buSzPts val="1800"/>
              <a:buNone/>
            </a:pPr>
            <a:r>
              <a:rPr lang="en-US" altLang="zh-TW" sz="12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Receive logs from remote QuLog Center</a:t>
            </a:r>
            <a:endParaRPr lang="en-US" sz="12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32" name="Google Shape;132;p24"/>
          <p:cNvPicPr preferRelativeResize="0"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11551" y="1885264"/>
            <a:ext cx="5662528" cy="2832785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</p:spTree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傳送給另一台</a:t>
            </a:r>
            <a:r>
              <a:rPr lang="en-US" alt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QuLog Center</a:t>
            </a:r>
            <a:endParaRPr lang="en-TW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38" name="Google Shape;138;p25"/>
          <p:cNvSpPr txBox="1">
            <a:spLocks noGrp="1"/>
          </p:cNvSpPr>
          <p:nvPr>
            <p:ph type="body" idx="4294967295"/>
          </p:nvPr>
        </p:nvSpPr>
        <p:spPr>
          <a:xfrm>
            <a:off x="1435100" y="1436875"/>
            <a:ext cx="6273800" cy="4730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0" algn="ctr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將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</a:t>
            </a: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記錄檔傳送到另一台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QNAP NAS</a:t>
            </a: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集中保管</a:t>
            </a:r>
          </a:p>
        </p:txBody>
      </p:sp>
      <p:sp>
        <p:nvSpPr>
          <p:cNvPr id="142" name="Google Shape;142;p25"/>
          <p:cNvSpPr txBox="1"/>
          <p:nvPr/>
        </p:nvSpPr>
        <p:spPr>
          <a:xfrm>
            <a:off x="5772150" y="4523871"/>
            <a:ext cx="1884350" cy="454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QuLog Center</a:t>
            </a:r>
            <a:endParaRPr lang="en-US" sz="105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88EB567E-3491-F74B-BFAF-98C9577AAF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99600" y="2230964"/>
            <a:ext cx="3904650" cy="1991006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" name="Google Shape;143;p25"/>
          <p:cNvPicPr preferRelativeResize="0"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5902" y="2230772"/>
            <a:ext cx="3882164" cy="1991204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  <p:pic>
        <p:nvPicPr>
          <p:cNvPr id="139" name="Google Shape;139;p25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49696" y="3369181"/>
            <a:ext cx="1154576" cy="128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5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74637" y="3369181"/>
            <a:ext cx="1154576" cy="1282400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25"/>
          <p:cNvSpPr/>
          <p:nvPr/>
        </p:nvSpPr>
        <p:spPr>
          <a:xfrm>
            <a:off x="2901950" y="3864079"/>
            <a:ext cx="3289700" cy="572700"/>
          </a:xfrm>
          <a:prstGeom prst="rightArrow">
            <a:avLst>
              <a:gd name="adj1" fmla="val 50000"/>
              <a:gd name="adj2" fmla="val 81046"/>
            </a:avLst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92000">
                <a:srgbClr val="66FFFF"/>
              </a:gs>
            </a:gsLst>
            <a:lin ang="0" scaled="0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152400" dist="127000" dir="8100000" algn="tr" rotWithShape="0">
              <a:prstClr val="black">
                <a:alpha val="61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8F55BE2D-3467-4C07-BD42-CF84047B877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9979" y="3226374"/>
            <a:ext cx="518220" cy="518220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</p:spTree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傳送給</a:t>
            </a:r>
            <a:r>
              <a:rPr lang="en-US" alt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Syslog Server</a:t>
            </a:r>
            <a:endParaRPr lang="en-TW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49" name="Google Shape;149;p26"/>
          <p:cNvSpPr txBox="1">
            <a:spLocks noGrp="1"/>
          </p:cNvSpPr>
          <p:nvPr>
            <p:ph type="body" idx="4294967295"/>
          </p:nvPr>
        </p:nvSpPr>
        <p:spPr>
          <a:xfrm>
            <a:off x="1439068" y="1500339"/>
            <a:ext cx="6265863" cy="45243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0" algn="ctr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將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</a:t>
            </a: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記錄檔傳送到標準的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Syslog</a:t>
            </a: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伺服器集中保管</a:t>
            </a:r>
          </a:p>
        </p:txBody>
      </p:sp>
      <p:pic>
        <p:nvPicPr>
          <p:cNvPr id="150" name="Google Shape;150;p26"/>
          <p:cNvPicPr preferRelativeResize="0"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01245" y="2270428"/>
            <a:ext cx="3970812" cy="2001050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  <p:pic>
        <p:nvPicPr>
          <p:cNvPr id="152" name="Google Shape;152;p26" hidden="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01800" y="2430716"/>
            <a:ext cx="2167950" cy="16804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42;p25">
            <a:extLst>
              <a:ext uri="{FF2B5EF4-FFF2-40B4-BE49-F238E27FC236}">
                <a16:creationId xmlns:a16="http://schemas.microsoft.com/office/drawing/2014/main" id="{62F32FC9-174D-4B8C-9CA9-AF1980EB9373}"/>
              </a:ext>
            </a:extLst>
          </p:cNvPr>
          <p:cNvSpPr txBox="1"/>
          <p:nvPr/>
        </p:nvSpPr>
        <p:spPr>
          <a:xfrm>
            <a:off x="5648275" y="4411231"/>
            <a:ext cx="2475000" cy="63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Syslog Server</a:t>
            </a:r>
            <a:endParaRPr lang="en-TW" sz="11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" name="Google Shape;140;p25">
            <a:extLst>
              <a:ext uri="{FF2B5EF4-FFF2-40B4-BE49-F238E27FC236}">
                <a16:creationId xmlns:a16="http://schemas.microsoft.com/office/drawing/2014/main" id="{AEF32B03-357D-47F4-9DE4-90377FEF4D0E}"/>
              </a:ext>
            </a:extLst>
          </p:cNvPr>
          <p:cNvSpPr/>
          <p:nvPr/>
        </p:nvSpPr>
        <p:spPr>
          <a:xfrm>
            <a:off x="3589866" y="3864079"/>
            <a:ext cx="2601783" cy="572700"/>
          </a:xfrm>
          <a:prstGeom prst="rightArrow">
            <a:avLst>
              <a:gd name="adj1" fmla="val 50000"/>
              <a:gd name="adj2" fmla="val 81046"/>
            </a:avLst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92000">
                <a:srgbClr val="66FFFF"/>
              </a:gs>
            </a:gsLst>
            <a:lin ang="0" scaled="0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152400" dist="127000" dir="8100000" algn="tr" rotWithShape="0">
              <a:prstClr val="black">
                <a:alpha val="61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00B6E8A3-B29D-4C0B-A623-22D130FB554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91650" y="2373104"/>
            <a:ext cx="1263408" cy="2001050"/>
          </a:xfrm>
          <a:prstGeom prst="rect">
            <a:avLst/>
          </a:prstGeom>
        </p:spPr>
      </p:pic>
      <p:pic>
        <p:nvPicPr>
          <p:cNvPr id="151" name="Google Shape;151;p26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13082" y="3469991"/>
            <a:ext cx="1154576" cy="128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QNAP 多元裝置的 Log 中心</a:t>
            </a:r>
            <a:endParaRPr lang="en-TW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59" name="Google Shape;159;p27"/>
          <p:cNvSpPr txBox="1">
            <a:spLocks noGrp="1"/>
          </p:cNvSpPr>
          <p:nvPr>
            <p:ph type="body" idx="4294967295"/>
          </p:nvPr>
        </p:nvSpPr>
        <p:spPr>
          <a:xfrm>
            <a:off x="1172606" y="1295354"/>
            <a:ext cx="6843238" cy="52863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spcAft>
                <a:spcPts val="1600"/>
              </a:spcAft>
              <a:buNone/>
            </a:pP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將 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QNAP </a:t>
            </a: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多台裝置匯集到某一台，集中管理 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log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60" name="Google Shape;160;p27"/>
          <p:cNvPicPr preferRelativeResize="0"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24308"/>
            <a:ext cx="4774518" cy="2505167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  <p:pic>
        <p:nvPicPr>
          <p:cNvPr id="161" name="Google Shape;161;p27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4262669" y="2686051"/>
            <a:ext cx="4881331" cy="2505172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812800" y="1168400"/>
            <a:ext cx="4419600" cy="98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2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只有出事的時候才需要</a:t>
            </a:r>
            <a:r>
              <a:rPr lang="zh-TW" altLang="en-US" sz="32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查看系統記錄嗎</a:t>
            </a:r>
            <a:r>
              <a:rPr lang="en-US" altLang="zh-TW" sz="32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?</a:t>
            </a:r>
            <a:endParaRPr lang="zh-TW" altLang="en-US" sz="32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4294967295"/>
          </p:nvPr>
        </p:nvSpPr>
        <p:spPr>
          <a:xfrm>
            <a:off x="736600" y="2343150"/>
            <a:ext cx="4781550" cy="203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系統記錄收集一大堆，能否更有效利用呢？</a:t>
            </a:r>
          </a:p>
          <a:p>
            <a:pPr marL="285750" indent="-285750">
              <a:lnSpc>
                <a:spcPct val="13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zh-TW" altLang="en-US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有哪些是常用的服務 </a:t>
            </a:r>
            <a:r>
              <a:rPr lang="en-US" altLang="zh-TW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?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285750" indent="-285750">
              <a:lnSpc>
                <a:spcPct val="13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zh-TW" altLang="en-US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有哪些應用程式常出問題？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285750" indent="-285750">
              <a:lnSpc>
                <a:spcPct val="13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zh-TW" altLang="en-US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有哪些連線不太正常？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285750" indent="-285750">
              <a:lnSpc>
                <a:spcPct val="13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zh-TW" altLang="en-US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有哪些</a:t>
            </a:r>
            <a:r>
              <a:rPr lang="en-US" altLang="zh-TW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IP</a:t>
            </a:r>
            <a:r>
              <a:rPr lang="zh-TW" altLang="en-US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不是熟悉的來源？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285750" indent="-285750">
              <a:lnSpc>
                <a:spcPct val="13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zh-TW" altLang="en-US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有哪些帳號登入太頻繁或經常登入失敗？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62" name="Google Shape;62;p14" hidden="1"/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5899" y="1291545"/>
            <a:ext cx="4618101" cy="389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4" hidden="1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8725" y="3199976"/>
            <a:ext cx="1362575" cy="1673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支援通知中心</a:t>
            </a:r>
            <a:endParaRPr lang="en-TW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2B51A02-16F9-0D40-A697-25D863F4013A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914400" y="1267145"/>
            <a:ext cx="7314100" cy="968375"/>
          </a:xfrm>
        </p:spPr>
        <p:txBody>
          <a:bodyPr/>
          <a:lstStyle/>
          <a:p>
            <a:pPr marL="114300" indent="0">
              <a:buNone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使用者可以透過QuLog Center將指定的通知規格由通知中心發出通知</a:t>
            </a:r>
          </a:p>
          <a:p>
            <a:pPr marL="540000" lvl="1" indent="-180000" fontAlgn="base">
              <a:lnSpc>
                <a:spcPct val="130000"/>
              </a:lnSpc>
              <a:spcBef>
                <a:spcPts val="600"/>
              </a:spcBef>
              <a:buClr>
                <a:schemeClr val="bg1"/>
              </a:buClr>
              <a:buSzPct val="50000"/>
              <a:buFont typeface="Wingdings" panose="05000000000000000000" pitchFamily="2" charset="2"/>
              <a:buChar char="l"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本地裝置 &gt; 系統存取紀錄</a:t>
            </a:r>
          </a:p>
          <a:p>
            <a:pPr marL="540000" lvl="1" indent="-180000" fontAlgn="base">
              <a:lnSpc>
                <a:spcPct val="130000"/>
              </a:lnSpc>
              <a:spcBef>
                <a:spcPts val="600"/>
              </a:spcBef>
              <a:buClr>
                <a:schemeClr val="bg1"/>
              </a:buClr>
              <a:buSzPct val="50000"/>
              <a:buFont typeface="Wingdings" panose="05000000000000000000" pitchFamily="2" charset="2"/>
              <a:buChar char="l"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QuLog Service &gt; 系統事件紀錄或系統存取紀錄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89E8CEE7-5D09-624C-B582-79D1A9A9F6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2199" y="2488024"/>
            <a:ext cx="5482273" cy="2655476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2E6E6D20-FFEB-4EA3-B87C-5984226FD6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14153" y="3322813"/>
            <a:ext cx="5929847" cy="1600237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5D7199-63B1-584E-971D-1F075CA22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8828" y="1451278"/>
            <a:ext cx="4133850" cy="841800"/>
          </a:xfrm>
        </p:spPr>
        <p:txBody>
          <a:bodyPr/>
          <a:lstStyle/>
          <a:p>
            <a:pPr algn="l"/>
            <a:r>
              <a:rPr lang="en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在 QTS 4.5 相見歡</a:t>
            </a: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endParaRPr lang="en-TW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FE136C-F353-A043-AB63-93F27EA3F573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889002" y="2238375"/>
            <a:ext cx="4810000" cy="2066925"/>
          </a:xfrm>
        </p:spPr>
        <p:txBody>
          <a:bodyPr/>
          <a:lstStyle/>
          <a:p>
            <a:pPr marL="114300" indent="0">
              <a:buNone/>
            </a:pPr>
            <a:r>
              <a:rPr lang="en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您可以在以下版本使用最新的 QuLog Center</a:t>
            </a:r>
          </a:p>
          <a:p>
            <a:pPr marL="540000" lvl="1" indent="-180000" fontAlgn="base">
              <a:lnSpc>
                <a:spcPct val="130000"/>
              </a:lnSpc>
              <a:spcBef>
                <a:spcPts val="600"/>
              </a:spcBef>
              <a:buClr>
                <a:schemeClr val="bg1"/>
              </a:buClr>
              <a:buSzPct val="50000"/>
              <a:buFont typeface="Wingdings" panose="05000000000000000000" pitchFamily="2" charset="2"/>
              <a:buChar char="l"/>
            </a:pPr>
            <a:r>
              <a:rPr lang="en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QTS 4.5.1</a:t>
            </a:r>
          </a:p>
          <a:p>
            <a:pPr marL="540000" lvl="1" indent="-180000" fontAlgn="base">
              <a:lnSpc>
                <a:spcPct val="130000"/>
              </a:lnSpc>
              <a:spcBef>
                <a:spcPts val="600"/>
              </a:spcBef>
              <a:buClr>
                <a:schemeClr val="bg1"/>
              </a:buClr>
              <a:buSzPct val="50000"/>
              <a:buFont typeface="Wingdings" panose="05000000000000000000" pitchFamily="2" charset="2"/>
              <a:buChar char="l"/>
            </a:pPr>
            <a:r>
              <a:rPr lang="en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QuTS hero h4.5.1</a:t>
            </a:r>
          </a:p>
          <a:p>
            <a:pPr marL="540000" lvl="1" indent="-180000" fontAlgn="base">
              <a:lnSpc>
                <a:spcPct val="130000"/>
              </a:lnSpc>
              <a:spcBef>
                <a:spcPts val="600"/>
              </a:spcBef>
              <a:buClr>
                <a:schemeClr val="bg1"/>
              </a:buClr>
              <a:buSzPct val="50000"/>
              <a:buFont typeface="Wingdings" panose="05000000000000000000" pitchFamily="2" charset="2"/>
              <a:buChar char="l"/>
            </a:pPr>
            <a:r>
              <a:rPr lang="en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QuTScloud c4.5.3</a:t>
            </a:r>
          </a:p>
        </p:txBody>
      </p:sp>
    </p:spTree>
    <p:extLst>
      <p:ext uri="{BB962C8B-B14F-4D97-AF65-F5344CB8AC3E}">
        <p14:creationId xmlns:p14="http://schemas.microsoft.com/office/powerpoint/2010/main" val="3116890700"/>
      </p:ext>
    </p:extLst>
  </p:cSld>
  <p:clrMapOvr>
    <a:masterClrMapping/>
  </p:clrMapOvr>
  <p:transition spd="slow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0" hidden="1"/>
          <p:cNvSpPr txBox="1">
            <a:spLocks noGrp="1"/>
          </p:cNvSpPr>
          <p:nvPr>
            <p:ph type="title" idx="4294967295"/>
          </p:nvPr>
        </p:nvSpPr>
        <p:spPr>
          <a:xfrm>
            <a:off x="0" y="450850"/>
            <a:ext cx="6367463" cy="408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QNAP QuLog Center</a:t>
            </a:r>
            <a:endParaRPr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是您最好的選擇</a:t>
            </a:r>
            <a:r>
              <a:rPr 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.</a:t>
            </a:r>
            <a:endParaRPr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>
            <a:spLocks noGrp="1"/>
          </p:cNvSpPr>
          <p:nvPr>
            <p:ph type="title"/>
          </p:nvPr>
        </p:nvSpPr>
        <p:spPr>
          <a:xfrm>
            <a:off x="869950" y="2055600"/>
            <a:ext cx="4298950" cy="14178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4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來看看全新的</a:t>
            </a:r>
            <a:br>
              <a:rPr lang="en-US" altLang="zh-TW" sz="4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</a:br>
            <a:r>
              <a:rPr lang="zh-TW" sz="4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QuLog Center</a:t>
            </a:r>
            <a:br>
              <a:rPr lang="en-US" altLang="zh-TW" sz="4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</a:br>
            <a:r>
              <a:rPr lang="zh-TW" altLang="en-US" sz="4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如何運用</a:t>
            </a:r>
            <a:endParaRPr lang="en-TW" sz="48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79CA5D3-57B8-F04A-9640-112E91F9E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QuLog Center 主動式記錄檔服務中心</a:t>
            </a:r>
            <a:br>
              <a:rPr lang="en-US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</a:br>
            <a:r>
              <a:rPr lang="en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四大特色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E7C4C5-64D1-A74E-9921-35F3E0A988A5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1205794" y="1616727"/>
            <a:ext cx="1252255" cy="481898"/>
          </a:xfrm>
        </p:spPr>
        <p:txBody>
          <a:bodyPr anchor="ctr"/>
          <a:lstStyle/>
          <a:p>
            <a:pPr marL="0" lvl="1" indent="0">
              <a:lnSpc>
                <a:spcPct val="100000"/>
              </a:lnSpc>
              <a:spcBef>
                <a:spcPts val="600"/>
              </a:spcBef>
              <a:buClr>
                <a:schemeClr val="bg1"/>
              </a:buClr>
              <a:buNone/>
            </a:pPr>
            <a:r>
              <a:rPr lang="en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主動分析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42E01B-F861-8D4C-B214-9E954A10D1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0" y="1641474"/>
            <a:ext cx="5949950" cy="2974975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  <p:pic>
        <p:nvPicPr>
          <p:cNvPr id="2" name="圖形 1">
            <a:extLst>
              <a:ext uri="{FF2B5EF4-FFF2-40B4-BE49-F238E27FC236}">
                <a16:creationId xmlns:a16="http://schemas.microsoft.com/office/drawing/2014/main" id="{8AED6064-3102-46EB-BCC7-03100AACAE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4348" y="1568116"/>
            <a:ext cx="627706" cy="774324"/>
          </a:xfrm>
          <a:prstGeom prst="rect">
            <a:avLst/>
          </a:prstGeom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B581EA85-3F8A-40F1-9B88-457F1310CC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34348" y="2267866"/>
            <a:ext cx="627706" cy="774324"/>
          </a:xfrm>
          <a:prstGeom prst="rect">
            <a:avLst/>
          </a:prstGeom>
        </p:spPr>
      </p:pic>
      <p:pic>
        <p:nvPicPr>
          <p:cNvPr id="8" name="圖形 7">
            <a:extLst>
              <a:ext uri="{FF2B5EF4-FFF2-40B4-BE49-F238E27FC236}">
                <a16:creationId xmlns:a16="http://schemas.microsoft.com/office/drawing/2014/main" id="{0E676CE7-4C8F-4931-8576-CCDD0223608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34348" y="2967616"/>
            <a:ext cx="627706" cy="774324"/>
          </a:xfrm>
          <a:prstGeom prst="rect">
            <a:avLst/>
          </a:prstGeom>
        </p:spPr>
      </p:pic>
      <p:pic>
        <p:nvPicPr>
          <p:cNvPr id="9" name="圖形 8">
            <a:extLst>
              <a:ext uri="{FF2B5EF4-FFF2-40B4-BE49-F238E27FC236}">
                <a16:creationId xmlns:a16="http://schemas.microsoft.com/office/drawing/2014/main" id="{57BFA1BF-C047-492A-BFAA-7B77D4376C9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34348" y="3667367"/>
            <a:ext cx="627706" cy="774324"/>
          </a:xfrm>
          <a:prstGeom prst="rect">
            <a:avLst/>
          </a:prstGeom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F5EBE306-1151-4E54-8DFF-0B83C6B4CE24}"/>
              </a:ext>
            </a:extLst>
          </p:cNvPr>
          <p:cNvSpPr txBox="1">
            <a:spLocks/>
          </p:cNvSpPr>
          <p:nvPr/>
        </p:nvSpPr>
        <p:spPr>
          <a:xfrm>
            <a:off x="1205794" y="2311232"/>
            <a:ext cx="1252255" cy="49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600"/>
              </a:spcBef>
              <a:buClr>
                <a:schemeClr val="bg1"/>
              </a:buClr>
              <a:buNone/>
            </a:pPr>
            <a:r>
              <a:rPr lang="en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快速過濾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11F199E5-F12A-4FB6-BB11-A8B32F085432}"/>
              </a:ext>
            </a:extLst>
          </p:cNvPr>
          <p:cNvSpPr txBox="1">
            <a:spLocks/>
          </p:cNvSpPr>
          <p:nvPr/>
        </p:nvSpPr>
        <p:spPr>
          <a:xfrm>
            <a:off x="1205794" y="3020199"/>
            <a:ext cx="1272710" cy="49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600"/>
              </a:spcBef>
              <a:buClr>
                <a:schemeClr val="bg1"/>
              </a:buClr>
              <a:buNone/>
            </a:pPr>
            <a:r>
              <a:rPr lang="en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即時監看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AF58C70D-AB7B-430F-A401-AF32551D299A}"/>
              </a:ext>
            </a:extLst>
          </p:cNvPr>
          <p:cNvSpPr txBox="1">
            <a:spLocks/>
          </p:cNvSpPr>
          <p:nvPr/>
        </p:nvSpPr>
        <p:spPr>
          <a:xfrm>
            <a:off x="1205794" y="3729166"/>
            <a:ext cx="1330344" cy="49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600"/>
              </a:spcBef>
              <a:buClr>
                <a:schemeClr val="bg1"/>
              </a:buClr>
              <a:buNone/>
            </a:pPr>
            <a:r>
              <a:rPr lang="en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統合管理</a:t>
            </a:r>
          </a:p>
        </p:txBody>
      </p:sp>
    </p:spTree>
    <p:extLst>
      <p:ext uri="{BB962C8B-B14F-4D97-AF65-F5344CB8AC3E}">
        <p14:creationId xmlns:p14="http://schemas.microsoft.com/office/powerpoint/2010/main" val="830172725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主動分析各種統計資訊</a:t>
            </a:r>
            <a:endParaRPr lang="en-TW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75" name="Google Shape;75;p16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232308" y="2029974"/>
            <a:ext cx="5187663" cy="3113526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  <p:pic>
        <p:nvPicPr>
          <p:cNvPr id="76" name="Google Shape;76;p16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4042325" y="1373685"/>
            <a:ext cx="5101675" cy="3040175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列舉出前五大事件</a:t>
            </a:r>
            <a:endParaRPr lang="en-TW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82" name="Google Shape;82;p17"/>
          <p:cNvSpPr txBox="1">
            <a:spLocks noGrp="1"/>
          </p:cNvSpPr>
          <p:nvPr>
            <p:ph type="body" idx="4294967295"/>
          </p:nvPr>
        </p:nvSpPr>
        <p:spPr>
          <a:xfrm>
            <a:off x="438150" y="1643052"/>
            <a:ext cx="8267700" cy="1011247"/>
          </a:xfrm>
          <a:prstGeom prst="rect">
            <a:avLst/>
          </a:prstGeom>
        </p:spPr>
        <p:txBody>
          <a:bodyPr spcFirstLastPara="1" wrap="square" lIns="91425" tIns="91425" rIns="91425" bIns="91425" numCol="2" spcCol="0" anchor="t" anchorCtr="0">
            <a:noAutofit/>
          </a:bodyPr>
          <a:lstStyle/>
          <a:p>
            <a:pPr marL="457200" lvl="0" indent="-3429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800"/>
              <a:buChar char="●"/>
            </a:pP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Top 5 applications for Error logs</a:t>
            </a:r>
          </a:p>
          <a:p>
            <a:pPr marL="457200" lvl="0" indent="-3429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800"/>
              <a:buChar char="●"/>
            </a:pPr>
            <a:endParaRPr lang="en-US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457200" lvl="0" indent="-3429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800"/>
              <a:buChar char="●"/>
            </a:pP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Top 5 applications for Warning logs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83" name="Google Shape;83;p17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0" y="2432050"/>
            <a:ext cx="9144000" cy="1887794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系統存取統計</a:t>
            </a:r>
            <a:endParaRPr lang="en-TW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89" name="Google Shape;89;p18"/>
          <p:cNvSpPr txBox="1">
            <a:spLocks noGrp="1"/>
          </p:cNvSpPr>
          <p:nvPr>
            <p:ph type="body" idx="4294967295"/>
          </p:nvPr>
        </p:nvSpPr>
        <p:spPr>
          <a:xfrm>
            <a:off x="501650" y="1720849"/>
            <a:ext cx="8128000" cy="501651"/>
          </a:xfrm>
          <a:prstGeom prst="rect">
            <a:avLst/>
          </a:prstGeom>
        </p:spPr>
        <p:txBody>
          <a:bodyPr spcFirstLastPara="1" wrap="square" lIns="91425" tIns="91425" rIns="91425" bIns="91425" numCol="3" spcCol="360000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800"/>
              <a:buChar char="●"/>
            </a:pP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Connection types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800"/>
              <a:buChar char="●"/>
            </a:pP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Logged in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800"/>
              <a:buChar char="●"/>
            </a:pP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Failed to log in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90" name="Google Shape;90;p18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0" y="2398499"/>
            <a:ext cx="9144001" cy="1885793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</p:spTree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快速過濾</a:t>
            </a:r>
            <a:r>
              <a:rPr lang="en-US" alt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, </a:t>
            </a:r>
            <a:r>
              <a:rPr lang="zh-TW" altLang="en-US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以應用群組等方式統合</a:t>
            </a:r>
            <a:endParaRPr lang="en-TW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09" name="Google Shape;109;p21"/>
          <p:cNvSpPr txBox="1">
            <a:spLocks noGrp="1"/>
          </p:cNvSpPr>
          <p:nvPr>
            <p:ph type="body" idx="4294967295"/>
          </p:nvPr>
        </p:nvSpPr>
        <p:spPr>
          <a:xfrm>
            <a:off x="1104900" y="1469836"/>
            <a:ext cx="5133975" cy="4889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以App名稱</a:t>
            </a: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或日期將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log</a:t>
            </a: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做分類</a:t>
            </a:r>
          </a:p>
        </p:txBody>
      </p:sp>
      <p:pic>
        <p:nvPicPr>
          <p:cNvPr id="110" name="Google Shape;110;p21"/>
          <p:cNvPicPr preferRelativeResize="0"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014" y="2195111"/>
            <a:ext cx="5570940" cy="2948389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9543ECF9-03BF-5F42-8ED5-61095D6FC5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 bwMode="auto">
          <a:xfrm>
            <a:off x="4781370" y="1787524"/>
            <a:ext cx="6209244" cy="2708275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自訂標籤</a:t>
            </a:r>
            <a:r>
              <a:rPr lang="zh-TW" altLang="en-US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/</a:t>
            </a:r>
            <a:r>
              <a:rPr lang="zh-TW" altLang="en-US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進階搜尋</a:t>
            </a:r>
            <a:endParaRPr lang="en-TW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16" name="Google Shape;116;p22"/>
          <p:cNvSpPr txBox="1">
            <a:spLocks noGrp="1"/>
          </p:cNvSpPr>
          <p:nvPr>
            <p:ph type="body" idx="4294967295"/>
          </p:nvPr>
        </p:nvSpPr>
        <p:spPr>
          <a:xfrm>
            <a:off x="577850" y="1337599"/>
            <a:ext cx="7943850" cy="52295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建立篩選條件後，可以儲存成自訂的標籤，只看想看的 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log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17" name="Google Shape;117;p22"/>
          <p:cNvPicPr preferRelativeResize="0"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51688" y="1912276"/>
            <a:ext cx="6640624" cy="3231224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</p:spTree>
  </p:cSld>
  <p:clrMapOvr>
    <a:masterClrMapping/>
  </p:clrMapOvr>
  <p:transition spd="slow">
    <p:fade thruBlk="1"/>
  </p:transition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17408</TotalTime>
  <Words>384</Words>
  <Application>Microsoft Office PowerPoint</Application>
  <PresentationFormat>如螢幕大小 (16:9)</PresentationFormat>
  <Paragraphs>71</Paragraphs>
  <Slides>22</Slides>
  <Notes>17</Notes>
  <HiddenSlides>0</HiddenSlides>
  <MMClips>0</MMClips>
  <ScaleCrop>false</ScaleCrop>
  <HeadingPairs>
    <vt:vector size="6" baseType="variant">
      <vt:variant>
        <vt:lpstr>使用字型</vt:lpstr>
      </vt:variant>
      <vt:variant>
        <vt:i4>2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22</vt:i4>
      </vt:variant>
    </vt:vector>
  </HeadingPairs>
  <TitlesOfParts>
    <vt:vector size="25" baseType="lpstr">
      <vt:lpstr>Arial</vt:lpstr>
      <vt:lpstr>Wingdings</vt:lpstr>
      <vt:lpstr>Simple Light</vt:lpstr>
      <vt:lpstr>QuLog Center 新功能指南</vt:lpstr>
      <vt:lpstr>只有出事的時候才需要查看系統記錄嗎?</vt:lpstr>
      <vt:lpstr>來看看全新的 QuLog Center 如何運用</vt:lpstr>
      <vt:lpstr>QuLog Center 主動式記錄檔服務中心 四大特色</vt:lpstr>
      <vt:lpstr>主動分析各種統計資訊</vt:lpstr>
      <vt:lpstr>列舉出前五大事件</vt:lpstr>
      <vt:lpstr>系統存取統計</vt:lpstr>
      <vt:lpstr>快速過濾, 以應用群組等方式統合</vt:lpstr>
      <vt:lpstr>自訂標籤 / 進階搜尋</vt:lpstr>
      <vt:lpstr>自訂樣式 / 建立旗標</vt:lpstr>
      <vt:lpstr>即時監看上線成員</vt:lpstr>
      <vt:lpstr>示範</vt:lpstr>
      <vt:lpstr>統合管理, 支援本地與遠端主機記錄檔整合</vt:lpstr>
      <vt:lpstr>本地NAS裝置</vt:lpstr>
      <vt:lpstr>設定紀錄的空間大小</vt:lpstr>
      <vt:lpstr>QuLog Service 的傳送端與接收端</vt:lpstr>
      <vt:lpstr>傳送給另一台 QuLog Center</vt:lpstr>
      <vt:lpstr>傳送給 Syslog Server</vt:lpstr>
      <vt:lpstr>QNAP 多元裝置的 Log 中心</vt:lpstr>
      <vt:lpstr>支援通知中心</vt:lpstr>
      <vt:lpstr>在 QTS 4.5 相見歡 </vt:lpstr>
      <vt:lpstr>QNAP QuLog Center 是您最好的選擇.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QuLog Center</dc:title>
  <dc:creator>Lucas Lin</dc:creator>
  <cp:lastModifiedBy>QNAP_Lucas Lin</cp:lastModifiedBy>
  <cp:revision>3</cp:revision>
  <dcterms:modified xsi:type="dcterms:W3CDTF">2020-10-26T02:56:28Z</dcterms:modified>
</cp:coreProperties>
</file>