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4" r:id="rId9"/>
    <p:sldId id="265" r:id="rId10"/>
    <p:sldId id="266" r:id="rId11"/>
    <p:sldId id="275" r:id="rId12"/>
    <p:sldId id="278" r:id="rId13"/>
    <p:sldId id="262" r:id="rId14"/>
    <p:sldId id="263" r:id="rId15"/>
    <p:sldId id="277" r:id="rId16"/>
    <p:sldId id="267" r:id="rId17"/>
    <p:sldId id="268" r:id="rId18"/>
    <p:sldId id="269" r:id="rId19"/>
    <p:sldId id="270" r:id="rId20"/>
    <p:sldId id="271" r:id="rId21"/>
    <p:sldId id="276" r:id="rId22"/>
    <p:sldId id="273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9E81A-1FA5-40FB-906C-AED93D23790C}" v="228" dt="2020-10-22T08:16:58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5" autoAdjust="0"/>
    <p:restoredTop sz="94803"/>
  </p:normalViewPr>
  <p:slideViewPr>
    <p:cSldViewPr snapToGrid="0">
      <p:cViewPr>
        <p:scale>
          <a:sx n="75" d="100"/>
          <a:sy n="75" d="100"/>
        </p:scale>
        <p:origin x="1260" y="8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538b9d50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538b9d50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538b9d5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538b9d5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538b9d50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538b9d50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bfa2ad37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bfa2ad37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bfa2ad37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bfa2ad37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665e4a78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665e4a78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538b9d50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538b9d50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538b9d50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538b9d50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538b9d5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538b9d5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538b9d50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538b9d50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538b9d5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538b9d5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538b9d50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538b9d50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538b9d50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538b9d50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5adebb0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5adebb0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665e4a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665e4a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665e4a7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665e4a7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CA6555A5-2AD4-4AB1-A2A3-453F50B73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儀錶, 光 的圖片&#10;&#10;自動產生的描述">
            <a:extLst>
              <a:ext uri="{FF2B5EF4-FFF2-40B4-BE49-F238E27FC236}">
                <a16:creationId xmlns:a16="http://schemas.microsoft.com/office/drawing/2014/main" id="{78CD9E02-D5B8-47BD-8113-D82A110DB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0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6BC6502-0921-453F-9EEB-D3AA638FC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20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光 的圖片&#10;&#10;自動產生的描述">
            <a:extLst>
              <a:ext uri="{FF2B5EF4-FFF2-40B4-BE49-F238E27FC236}">
                <a16:creationId xmlns:a16="http://schemas.microsoft.com/office/drawing/2014/main" id="{0999EBE3-85E9-4D4B-8B42-E727EEA0E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20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25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FE4A3D3-2A84-4ADC-9581-DAFCA70BB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20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28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65FDFFEB-7521-4A06-9F89-272F402AC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460E0D5C-8587-434A-BEDB-B9E5823EC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49" r:id="rId3"/>
    <p:sldLayoutId id="2147483670" r:id="rId4"/>
    <p:sldLayoutId id="2147483671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 hidden="1"/>
          <p:cNvSpPr txBox="1">
            <a:spLocks noGrp="1"/>
          </p:cNvSpPr>
          <p:nvPr>
            <p:ph type="ctrTitle" idx="4294967295"/>
          </p:nvPr>
        </p:nvSpPr>
        <p:spPr>
          <a:xfrm>
            <a:off x="311708" y="1884679"/>
            <a:ext cx="8520600" cy="9124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Center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新功能指南</a:t>
            </a:r>
            <a:endParaRPr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5" name="Google Shape;55;p13" hidden="1"/>
          <p:cNvSpPr txBox="1">
            <a:spLocks noGrp="1"/>
          </p:cNvSpPr>
          <p:nvPr>
            <p:ph type="subTitle" idx="4294967295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主動分析數據、快速過濾與搜尋、即時查看連線狀態，輕鬆統合系統管理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E5520A5-D122-AB4C-BF6B-1D49B4BA6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00" y="2437851"/>
            <a:ext cx="4423317" cy="2270789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自訂樣式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/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建立旗標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4294967295"/>
          </p:nvPr>
        </p:nvSpPr>
        <p:spPr>
          <a:xfrm>
            <a:off x="311700" y="1182691"/>
            <a:ext cx="8156033" cy="801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針對 </a:t>
            </a:r>
            <a:r>
              <a:rPr lang="en-US" altLang="zh-TW" sz="1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log </a:t>
            </a: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內容自己定義顏色例如：警告用黃色，帳號是 </a:t>
            </a:r>
            <a:r>
              <a:rPr lang="en-US" altLang="zh-TW" sz="1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chang </a:t>
            </a: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的紅色</a:t>
            </a:r>
            <a:endParaRPr lang="en-TW" sz="18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針對特別要注意的 </a:t>
            </a:r>
            <a:r>
              <a:rPr lang="en-US" altLang="zh-TW" sz="1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log </a:t>
            </a: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標上旗標</a:t>
            </a:r>
            <a:endParaRPr lang="en-TW" sz="18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041" y="2104820"/>
            <a:ext cx="4699225" cy="240612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240" y="4379110"/>
            <a:ext cx="7829760" cy="543940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E7F1-A46B-A348-BFBD-ADC15BB6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即時監看上線成員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47138-5346-EB4B-B838-8A3ED9AF53E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8950" y="1365661"/>
            <a:ext cx="8178800" cy="521749"/>
          </a:xfrm>
        </p:spPr>
        <p:txBody>
          <a:bodyPr/>
          <a:lstStyle/>
          <a:p>
            <a:pPr marL="114300" indent="0" algn="ctr">
              <a:buNone/>
            </a:pPr>
            <a:r>
              <a:rPr lang="en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查看連線成員以及連線方式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33E15-8DB7-084E-8F24-2C4A180C5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"/>
          <a:stretch/>
        </p:blipFill>
        <p:spPr>
          <a:xfrm>
            <a:off x="1434605" y="1993245"/>
            <a:ext cx="6274789" cy="315025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60111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43CB1F3-E205-524C-BB8D-785F0434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示範</a:t>
            </a:r>
          </a:p>
        </p:txBody>
      </p:sp>
    </p:spTree>
    <p:extLst>
      <p:ext uri="{BB962C8B-B14F-4D97-AF65-F5344CB8AC3E}">
        <p14:creationId xmlns:p14="http://schemas.microsoft.com/office/powerpoint/2010/main" val="187612133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統合管理</a:t>
            </a:r>
            <a:r>
              <a:rPr lang="en-US" altLang="zh-TW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, </a:t>
            </a:r>
            <a:r>
              <a:rPr lang="zh-TW" altLang="en-US" sz="32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支援本地與遠端主機記錄檔整合</a:t>
            </a:r>
            <a:endParaRPr lang="en-TW" sz="32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4294967295"/>
          </p:nvPr>
        </p:nvSpPr>
        <p:spPr>
          <a:xfrm>
            <a:off x="311700" y="1781300"/>
            <a:ext cx="2884488" cy="1935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Local Device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596900" lvl="1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詳細的本機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記錄檔</a:t>
            </a:r>
          </a:p>
          <a:p>
            <a:pPr marL="457200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Service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596900" lvl="1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接收其他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的記錄檔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5DE770-189B-084C-9C5C-A2D0B307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555" y="1847142"/>
            <a:ext cx="5751267" cy="2944529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本地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裝置</a:t>
            </a: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4294967295"/>
          </p:nvPr>
        </p:nvSpPr>
        <p:spPr>
          <a:xfrm>
            <a:off x="882650" y="1722189"/>
            <a:ext cx="2952750" cy="1936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4000" lvl="0" indent="-324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系統事件紀錄</a:t>
            </a:r>
            <a:endParaRPr lang="en-US" altLang="zh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324000" lvl="0" indent="-324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系統存取紀錄</a:t>
            </a:r>
            <a:endParaRPr lang="en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324000" lvl="0" indent="-324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線上使用者</a:t>
            </a:r>
            <a:endParaRPr lang="en-US" altLang="zh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324000" lvl="0" indent="-324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記錄設定</a:t>
            </a:r>
            <a:endParaRPr lang="en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" name="Google Shape;103;p20">
            <a:extLst>
              <a:ext uri="{FF2B5EF4-FFF2-40B4-BE49-F238E27FC236}">
                <a16:creationId xmlns:a16="http://schemas.microsoft.com/office/drawing/2014/main" id="{D2056F28-244B-DE42-B6E8-7A7313A6EDFC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168" y="3012591"/>
            <a:ext cx="5162150" cy="2740850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24DE27D-F19A-B745-B9A5-CF68D2C3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608" y="1377949"/>
            <a:ext cx="4470400" cy="2280991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A4A5-4DD3-3347-8861-C50E7CC6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設定紀錄的空間大小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B0F4FFAC-257F-9747-A98D-E91B94C7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194" y="1330713"/>
            <a:ext cx="5190546" cy="2657451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5CF56F89-B03C-384B-A09E-D544B185E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9014" y="2885552"/>
            <a:ext cx="5044025" cy="2587859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20274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Service 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的傳送端與接收端</a:t>
            </a: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4294967295"/>
          </p:nvPr>
        </p:nvSpPr>
        <p:spPr>
          <a:xfrm>
            <a:off x="419100" y="1694765"/>
            <a:ext cx="2898775" cy="24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紀錄傳送</a:t>
            </a:r>
            <a:endParaRPr lang="en-US" altLang="zh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540000" lvl="1" indent="-180000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Send to QuLog Center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540000" lvl="1" indent="-180000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Send to Syslog Server</a:t>
            </a:r>
          </a:p>
          <a:p>
            <a:pPr marL="540000" lvl="1" indent="-180000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紀錄接收</a:t>
            </a:r>
            <a:endParaRPr lang="en-US" altLang="zh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571500" lvl="1" indent="0">
              <a:lnSpc>
                <a:spcPct val="130000"/>
              </a:lnSpc>
              <a:spcBef>
                <a:spcPts val="600"/>
              </a:spcBef>
              <a:buSzPts val="1800"/>
              <a:buNone/>
            </a:pP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Receive logs from remote QuLog Center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551" y="1885264"/>
            <a:ext cx="5662528" cy="283278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傳送給另一台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Center</a:t>
            </a: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4294967295"/>
          </p:nvPr>
        </p:nvSpPr>
        <p:spPr>
          <a:xfrm>
            <a:off x="1435100" y="1436875"/>
            <a:ext cx="6273800" cy="473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將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記錄檔傳送到另一台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QNAP NAS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集中保管</a:t>
            </a:r>
          </a:p>
        </p:txBody>
      </p:sp>
      <p:sp>
        <p:nvSpPr>
          <p:cNvPr id="142" name="Google Shape;142;p25"/>
          <p:cNvSpPr txBox="1"/>
          <p:nvPr/>
        </p:nvSpPr>
        <p:spPr>
          <a:xfrm>
            <a:off x="5772150" y="4523871"/>
            <a:ext cx="1884350" cy="45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Center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EB567E-3491-F74B-BFAF-98C9577AA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9600" y="2230964"/>
            <a:ext cx="3904650" cy="1991006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902" y="2230772"/>
            <a:ext cx="3882164" cy="1991204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696" y="3369181"/>
            <a:ext cx="1154576" cy="1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637" y="3369181"/>
            <a:ext cx="1154576" cy="12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2901950" y="3864079"/>
            <a:ext cx="3289700" cy="572700"/>
          </a:xfrm>
          <a:prstGeom prst="rightArrow">
            <a:avLst>
              <a:gd name="adj1" fmla="val 50000"/>
              <a:gd name="adj2" fmla="val 81046"/>
            </a:avLst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2000">
                <a:srgbClr val="66FFFF"/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52400" dist="127000" dir="8100000" algn="tr" rotWithShape="0">
              <a:prstClr val="black">
                <a:alpha val="61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55BE2D-3467-4C07-BD42-CF84047B87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979" y="3226374"/>
            <a:ext cx="518220" cy="518220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傳送給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Syslog Server</a:t>
            </a: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4294967295"/>
          </p:nvPr>
        </p:nvSpPr>
        <p:spPr>
          <a:xfrm>
            <a:off x="1439068" y="1500339"/>
            <a:ext cx="6265863" cy="452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將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記錄檔傳送到標準的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Syslog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伺服器集中保管</a:t>
            </a:r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245" y="2270428"/>
            <a:ext cx="3970812" cy="2001050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152" name="Google Shape;152;p26" hidden="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1800" y="2430716"/>
            <a:ext cx="2167950" cy="1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2;p25">
            <a:extLst>
              <a:ext uri="{FF2B5EF4-FFF2-40B4-BE49-F238E27FC236}">
                <a16:creationId xmlns:a16="http://schemas.microsoft.com/office/drawing/2014/main" id="{62F32FC9-174D-4B8C-9CA9-AF1980EB9373}"/>
              </a:ext>
            </a:extLst>
          </p:cNvPr>
          <p:cNvSpPr txBox="1"/>
          <p:nvPr/>
        </p:nvSpPr>
        <p:spPr>
          <a:xfrm>
            <a:off x="5648275" y="4411231"/>
            <a:ext cx="2475000" cy="6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Syslog Server</a:t>
            </a:r>
            <a:endParaRPr lang="en-TW" sz="11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Google Shape;140;p25">
            <a:extLst>
              <a:ext uri="{FF2B5EF4-FFF2-40B4-BE49-F238E27FC236}">
                <a16:creationId xmlns:a16="http://schemas.microsoft.com/office/drawing/2014/main" id="{AEF32B03-357D-47F4-9DE4-90377FEF4D0E}"/>
              </a:ext>
            </a:extLst>
          </p:cNvPr>
          <p:cNvSpPr/>
          <p:nvPr/>
        </p:nvSpPr>
        <p:spPr>
          <a:xfrm>
            <a:off x="3589866" y="3864079"/>
            <a:ext cx="2601783" cy="572700"/>
          </a:xfrm>
          <a:prstGeom prst="rightArrow">
            <a:avLst>
              <a:gd name="adj1" fmla="val 50000"/>
              <a:gd name="adj2" fmla="val 81046"/>
            </a:avLst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2000">
                <a:srgbClr val="66FFFF"/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52400" dist="127000" dir="8100000" algn="tr" rotWithShape="0">
              <a:prstClr val="black">
                <a:alpha val="61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00B6E8A3-B29D-4C0B-A623-22D130FB5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1650" y="2373104"/>
            <a:ext cx="1263408" cy="2001050"/>
          </a:xfrm>
          <a:prstGeom prst="rect">
            <a:avLst/>
          </a:prstGeom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082" y="3469991"/>
            <a:ext cx="1154576" cy="12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QNAP 多元裝置的 Log 中心</a:t>
            </a: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4294967295"/>
          </p:nvPr>
        </p:nvSpPr>
        <p:spPr>
          <a:xfrm>
            <a:off x="1172606" y="1295354"/>
            <a:ext cx="6843238" cy="528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將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QNAP 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多台裝置匯集到某一台，集中管理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4308"/>
            <a:ext cx="4774518" cy="2505167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161" name="Google Shape;161;p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62669" y="2686051"/>
            <a:ext cx="4881331" cy="2505172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12800" y="1168400"/>
            <a:ext cx="4419600" cy="98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只有出事的時候才需要</a:t>
            </a:r>
            <a:r>
              <a:rPr lang="zh-TW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查看系統記錄嗎</a:t>
            </a:r>
            <a:r>
              <a:rPr lang="en-US" altLang="zh-TW" sz="32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?</a:t>
            </a:r>
            <a:endParaRPr lang="zh-TW" altLang="en-US" sz="32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736600" y="2343150"/>
            <a:ext cx="4781550" cy="2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系統記錄收集一大堆，能否更有效利用呢？</a:t>
            </a:r>
          </a:p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有哪些是常用的服務 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?</a:t>
            </a:r>
            <a:endParaRPr lang="zh-TW" altLang="en-US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有哪些應用程式常出問題？</a:t>
            </a:r>
            <a:endParaRPr lang="zh-TW" altLang="en-US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有哪些連線不太正常？</a:t>
            </a:r>
            <a:endParaRPr lang="zh-TW" altLang="en-US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有哪些</a:t>
            </a:r>
            <a:r>
              <a:rPr lang="en-US" altLang="zh-TW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IP</a:t>
            </a:r>
            <a:r>
              <a:rPr lang="zh-TW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不是熟悉的來源？</a:t>
            </a:r>
            <a:endParaRPr lang="zh-TW" altLang="en-US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有哪些帳號登入太頻繁或經常登入失敗？</a:t>
            </a:r>
            <a:endParaRPr lang="zh-TW" altLang="en-US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2" name="Google Shape;62;p14" hidden="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99" y="1291545"/>
            <a:ext cx="4618101" cy="38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hidden="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725" y="3199976"/>
            <a:ext cx="1362575" cy="16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支援通知中心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51A02-16F9-0D40-A697-25D863F401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4400" y="1267145"/>
            <a:ext cx="7314100" cy="968375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使用者可以透過QuLog Center將指定的通知規格由通知中心發出通知</a:t>
            </a:r>
          </a:p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本地裝置 &gt; 系統存取紀錄</a:t>
            </a:r>
          </a:p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Service &gt; 系統事件紀錄或系統存取紀錄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9E8CEE7-5D09-624C-B582-79D1A9A9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199" y="2488024"/>
            <a:ext cx="5482273" cy="2655476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E6E6D20-FFEB-4EA3-B87C-5984226FD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4153" y="3322813"/>
            <a:ext cx="5929847" cy="1600237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7199-63B1-584E-971D-1F075CA2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1451278"/>
            <a:ext cx="4133850" cy="841800"/>
          </a:xfrm>
        </p:spPr>
        <p:txBody>
          <a:bodyPr/>
          <a:lstStyle/>
          <a:p>
            <a:pPr algn="l"/>
            <a:r>
              <a:rPr lang="en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在 QTS 4.5 相見歡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endParaRPr lang="en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136C-F353-A043-AB63-93F27EA3F57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89002" y="2238375"/>
            <a:ext cx="4810000" cy="2066925"/>
          </a:xfrm>
        </p:spPr>
        <p:txBody>
          <a:bodyPr/>
          <a:lstStyle/>
          <a:p>
            <a:pPr marL="114300" indent="0">
              <a:buNone/>
            </a:pPr>
            <a:r>
              <a:rPr lang="en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您可以在以下版本使用最新的 QuLog Center</a:t>
            </a:r>
          </a:p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QTS 4.5.1</a:t>
            </a:r>
          </a:p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QuTS hero h4.5.1</a:t>
            </a:r>
          </a:p>
          <a:p>
            <a:pPr marL="540000" lvl="1" indent="-180000" fontAlgn="base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QuTScloud c4.5.3</a:t>
            </a:r>
          </a:p>
        </p:txBody>
      </p:sp>
    </p:spTree>
    <p:extLst>
      <p:ext uri="{BB962C8B-B14F-4D97-AF65-F5344CB8AC3E}">
        <p14:creationId xmlns:p14="http://schemas.microsoft.com/office/powerpoint/2010/main" val="3116890700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 hidden="1"/>
          <p:cNvSpPr txBox="1">
            <a:spLocks noGrp="1"/>
          </p:cNvSpPr>
          <p:nvPr>
            <p:ph type="title" idx="4294967295"/>
          </p:nvPr>
        </p:nvSpPr>
        <p:spPr>
          <a:xfrm>
            <a:off x="0" y="450850"/>
            <a:ext cx="6367463" cy="40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QNAP QuLog Center</a:t>
            </a:r>
            <a:endParaRPr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是您最好的選擇</a:t>
            </a: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869950" y="2055600"/>
            <a:ext cx="4298950" cy="141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來看看全新的</a:t>
            </a:r>
            <a:br>
              <a:rPr lang="en-US" altLang="zh-TW" sz="4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zh-TW" sz="4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Center</a:t>
            </a:r>
            <a:br>
              <a:rPr lang="en-US" altLang="zh-TW" sz="4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zh-TW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如何運用</a:t>
            </a:r>
            <a:endParaRPr lang="en-TW" sz="48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CA5D3-57B8-F04A-9640-112E91F9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QuLog Center 主動式記錄檔服務中心</a:t>
            </a:r>
            <a:br>
              <a:rPr 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en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四大特色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7C4C5-64D1-A74E-9921-35F3E0A988A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05794" y="1616727"/>
            <a:ext cx="1252255" cy="481898"/>
          </a:xfrm>
        </p:spPr>
        <p:txBody>
          <a:bodyPr anchor="ctr"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主動分析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2E01B-F861-8D4C-B214-9E954A10D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41474"/>
            <a:ext cx="5949950" cy="297497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2" name="圖形 1">
            <a:extLst>
              <a:ext uri="{FF2B5EF4-FFF2-40B4-BE49-F238E27FC236}">
                <a16:creationId xmlns:a16="http://schemas.microsoft.com/office/drawing/2014/main" id="{8AED6064-3102-46EB-BCC7-03100AACA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348" y="1568116"/>
            <a:ext cx="627706" cy="774324"/>
          </a:xfrm>
          <a:prstGeom prst="rect">
            <a:avLst/>
          </a:prstGeom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B581EA85-3F8A-40F1-9B88-457F1310C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348" y="2267866"/>
            <a:ext cx="627706" cy="774324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0E676CE7-4C8F-4931-8576-CCDD022360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4348" y="2967616"/>
            <a:ext cx="627706" cy="774324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57BFA1BF-C047-492A-BFAA-7B77D4376C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4348" y="3667367"/>
            <a:ext cx="627706" cy="77432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EBE306-1151-4E54-8DFF-0B83C6B4CE24}"/>
              </a:ext>
            </a:extLst>
          </p:cNvPr>
          <p:cNvSpPr txBox="1">
            <a:spLocks/>
          </p:cNvSpPr>
          <p:nvPr/>
        </p:nvSpPr>
        <p:spPr>
          <a:xfrm>
            <a:off x="1205794" y="2311232"/>
            <a:ext cx="1252255" cy="4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快速過濾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1F199E5-F12A-4FB6-BB11-A8B32F085432}"/>
              </a:ext>
            </a:extLst>
          </p:cNvPr>
          <p:cNvSpPr txBox="1">
            <a:spLocks/>
          </p:cNvSpPr>
          <p:nvPr/>
        </p:nvSpPr>
        <p:spPr>
          <a:xfrm>
            <a:off x="1205794" y="3020199"/>
            <a:ext cx="1272710" cy="4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即時監看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F58C70D-AB7B-430F-A401-AF32551D299A}"/>
              </a:ext>
            </a:extLst>
          </p:cNvPr>
          <p:cNvSpPr txBox="1">
            <a:spLocks/>
          </p:cNvSpPr>
          <p:nvPr/>
        </p:nvSpPr>
        <p:spPr>
          <a:xfrm>
            <a:off x="1205794" y="3729166"/>
            <a:ext cx="1330344" cy="4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統合管理</a:t>
            </a:r>
          </a:p>
        </p:txBody>
      </p:sp>
    </p:spTree>
    <p:extLst>
      <p:ext uri="{BB962C8B-B14F-4D97-AF65-F5344CB8AC3E}">
        <p14:creationId xmlns:p14="http://schemas.microsoft.com/office/powerpoint/2010/main" val="83017272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主動分析各種統計資訊</a:t>
            </a: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2308" y="2029974"/>
            <a:ext cx="5187663" cy="3113526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76" name="Google Shape;76;p1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042325" y="1373685"/>
            <a:ext cx="5101675" cy="304017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列舉出前五大事件</a:t>
            </a: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4294967295"/>
          </p:nvPr>
        </p:nvSpPr>
        <p:spPr>
          <a:xfrm>
            <a:off x="438150" y="1643052"/>
            <a:ext cx="8267700" cy="1011247"/>
          </a:xfrm>
          <a:prstGeom prst="rect">
            <a:avLst/>
          </a:prstGeom>
        </p:spPr>
        <p:txBody>
          <a:bodyPr spcFirstLastPara="1" wrap="square" lIns="91425" tIns="91425" rIns="91425" bIns="91425" numCol="2" spcCol="0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Top 5 applications for Error logs</a:t>
            </a: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Top 5 applications for Warning logs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2432050"/>
            <a:ext cx="9144000" cy="1887794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系統存取統計</a:t>
            </a: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294967295"/>
          </p:nvPr>
        </p:nvSpPr>
        <p:spPr>
          <a:xfrm>
            <a:off x="501650" y="1720849"/>
            <a:ext cx="8128000" cy="501651"/>
          </a:xfrm>
          <a:prstGeom prst="rect">
            <a:avLst/>
          </a:prstGeom>
        </p:spPr>
        <p:txBody>
          <a:bodyPr spcFirstLastPara="1" wrap="square" lIns="91425" tIns="91425" rIns="91425" bIns="91425" numCol="3" spcCol="360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Connection types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Logged in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Failed to log in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2398499"/>
            <a:ext cx="9144001" cy="1885793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快速過濾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, 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以應用群組等方式統合</a:t>
            </a: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4294967295"/>
          </p:nvPr>
        </p:nvSpPr>
        <p:spPr>
          <a:xfrm>
            <a:off x="1104900" y="1469836"/>
            <a:ext cx="5133975" cy="4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以App名稱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或日期將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log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做分類</a:t>
            </a: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14" y="2195111"/>
            <a:ext cx="5570940" cy="2948389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543ECF9-03BF-5F42-8ED5-61095D6FC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781370" y="1787524"/>
            <a:ext cx="6209244" cy="2708275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自訂標籤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/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進階搜尋</a:t>
            </a:r>
            <a:endParaRPr lang="en-TW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4294967295"/>
          </p:nvPr>
        </p:nvSpPr>
        <p:spPr>
          <a:xfrm>
            <a:off x="577850" y="1337599"/>
            <a:ext cx="7943850" cy="522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建立篩選條件後，可以儲存成自訂的標籤，只看想看的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log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688" y="1912276"/>
            <a:ext cx="6640624" cy="3231224"/>
          </a:xfrm>
          <a:prstGeom prst="rect">
            <a:avLst/>
          </a:prstGeom>
          <a:effectLst>
            <a:outerShdw blurRad="330200" dist="317500" dir="8100000" algn="tr" rotWithShape="0">
              <a:prstClr val="black">
                <a:alpha val="72000"/>
              </a:prst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17408</TotalTime>
  <Words>384</Words>
  <Application>Microsoft Office PowerPoint</Application>
  <PresentationFormat>如螢幕大小 (16:9)</PresentationFormat>
  <Paragraphs>71</Paragraphs>
  <Slides>22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Arial</vt:lpstr>
      <vt:lpstr>Wingdings</vt:lpstr>
      <vt:lpstr>Simple Light</vt:lpstr>
      <vt:lpstr>QuLog Center 新功能指南</vt:lpstr>
      <vt:lpstr>只有出事的時候才需要查看系統記錄嗎?</vt:lpstr>
      <vt:lpstr>來看看全新的 QuLog Center 如何運用</vt:lpstr>
      <vt:lpstr>QuLog Center 主動式記錄檔服務中心 四大特色</vt:lpstr>
      <vt:lpstr>主動分析各種統計資訊</vt:lpstr>
      <vt:lpstr>列舉出前五大事件</vt:lpstr>
      <vt:lpstr>系統存取統計</vt:lpstr>
      <vt:lpstr>快速過濾, 以應用群組等方式統合</vt:lpstr>
      <vt:lpstr>自訂標籤 / 進階搜尋</vt:lpstr>
      <vt:lpstr>自訂樣式 / 建立旗標</vt:lpstr>
      <vt:lpstr>即時監看上線成員</vt:lpstr>
      <vt:lpstr>示範</vt:lpstr>
      <vt:lpstr>統合管理, 支援本地與遠端主機記錄檔整合</vt:lpstr>
      <vt:lpstr>本地NAS裝置</vt:lpstr>
      <vt:lpstr>設定紀錄的空間大小</vt:lpstr>
      <vt:lpstr>QuLog Service 的傳送端與接收端</vt:lpstr>
      <vt:lpstr>傳送給另一台 QuLog Center</vt:lpstr>
      <vt:lpstr>傳送給 Syslog Server</vt:lpstr>
      <vt:lpstr>QNAP 多元裝置的 Log 中心</vt:lpstr>
      <vt:lpstr>支援通知中心</vt:lpstr>
      <vt:lpstr>在 QTS 4.5 相見歡 </vt:lpstr>
      <vt:lpstr>QNAP QuLog Center 是您最好的選擇.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QuLog Center</dc:title>
  <dc:creator>Lucas Lin</dc:creator>
  <cp:lastModifiedBy>QNAP_Lucas Lin</cp:lastModifiedBy>
  <cp:revision>3</cp:revision>
  <dcterms:modified xsi:type="dcterms:W3CDTF">2020-10-26T02:56:28Z</dcterms:modified>
</cp:coreProperties>
</file>