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41"/>
  </p:notesMasterIdLst>
  <p:sldIdLst>
    <p:sldId id="1485" r:id="rId2"/>
    <p:sldId id="1307" r:id="rId3"/>
    <p:sldId id="546" r:id="rId4"/>
    <p:sldId id="1476" r:id="rId5"/>
    <p:sldId id="1482" r:id="rId6"/>
    <p:sldId id="412" r:id="rId7"/>
    <p:sldId id="1481" r:id="rId8"/>
    <p:sldId id="1486" r:id="rId9"/>
    <p:sldId id="1427" r:id="rId10"/>
    <p:sldId id="1475" r:id="rId11"/>
    <p:sldId id="1479" r:id="rId12"/>
    <p:sldId id="323" r:id="rId13"/>
    <p:sldId id="265" r:id="rId14"/>
    <p:sldId id="1431" r:id="rId15"/>
    <p:sldId id="1477" r:id="rId16"/>
    <p:sldId id="1457" r:id="rId17"/>
    <p:sldId id="439" r:id="rId18"/>
    <p:sldId id="543" r:id="rId19"/>
    <p:sldId id="1488" r:id="rId20"/>
    <p:sldId id="1480" r:id="rId21"/>
    <p:sldId id="1402" r:id="rId22"/>
    <p:sldId id="1418" r:id="rId23"/>
    <p:sldId id="1421" r:id="rId24"/>
    <p:sldId id="1419" r:id="rId25"/>
    <p:sldId id="1464" r:id="rId26"/>
    <p:sldId id="1474" r:id="rId27"/>
    <p:sldId id="1289" r:id="rId28"/>
    <p:sldId id="1483" r:id="rId29"/>
    <p:sldId id="1290" r:id="rId30"/>
    <p:sldId id="1468" r:id="rId31"/>
    <p:sldId id="550" r:id="rId32"/>
    <p:sldId id="1491" r:id="rId33"/>
    <p:sldId id="1463" r:id="rId34"/>
    <p:sldId id="1484" r:id="rId35"/>
    <p:sldId id="1471" r:id="rId36"/>
    <p:sldId id="1490" r:id="rId37"/>
    <p:sldId id="1462" r:id="rId38"/>
    <p:sldId id="1478" r:id="rId39"/>
    <p:sldId id="302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7F34"/>
    <a:srgbClr val="D1A461"/>
    <a:srgbClr val="A3A3A3"/>
    <a:srgbClr val="AFC8EB"/>
    <a:srgbClr val="84C8DE"/>
    <a:srgbClr val="BBD48C"/>
    <a:srgbClr val="FFB880"/>
    <a:srgbClr val="90ABDC"/>
    <a:srgbClr val="6DD4D9"/>
    <a:srgbClr val="82C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B8DAD-880B-DC0B-2EA1-7E347F74F0F7}" v="3" dt="2020-10-27T04:05:58.685"/>
    <p1510:client id="{090F84C0-B9D1-4A26-82D3-DB97D925846B}" v="1" dt="2020-12-09T09:50:28.183"/>
    <p1510:client id="{0DBDECF3-AD81-47FA-A4E3-D1DE932454F3}" v="5459" dt="2020-10-26T07:58:16.436"/>
    <p1510:client id="{1E32A313-691A-C5D1-BFF5-C3BA19F45CA5}" v="82" dt="2020-10-27T04:02:53.834"/>
    <p1510:client id="{4732F472-5E24-4175-A5FE-D4333F9D037D}" v="151" dt="2020-10-27T06:30:20.424"/>
    <p1510:client id="{78D9C890-7F77-204C-B649-5599CFE7ABD7}" v="22" dt="2020-10-27T03:50:45.042"/>
    <p1510:client id="{B1076B7D-5ED6-BC45-9E9D-47E56539DDD7}" v="37" dt="2020-10-27T06:24:20.335"/>
    <p1510:client id="{F7784962-0A50-A83C-FE37-0FCFEE3ED1D6}" v="56" dt="2020-10-27T08:17:19.461"/>
  </p1510:revLst>
</p1510:revInfo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04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396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TW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19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9860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079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4303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en-US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雲端</a:t>
            </a:r>
            <a:r>
              <a:rPr lang="zh-TW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掛載</a:t>
            </a:r>
            <a:r>
              <a:rPr lang="zh-TW" altLang="en-US" b="0"/>
              <a:t>：Network Drive</a:t>
            </a:r>
            <a:r>
              <a:rPr lang="en-US" altLang="zh-TW" b="0"/>
              <a:t> for Cloud Mounting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通過雲端認證建立</a:t>
            </a:r>
            <a:r>
              <a:rPr lang="en-US" altLang="zh-TW" sz="1100" b="0" err="1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zh-CN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雲端掛載：</a:t>
            </a:r>
            <a:r>
              <a:rPr lang="en-US" altLang="zh-CN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Mount a cloud storage with </a:t>
            </a:r>
            <a:r>
              <a:rPr lang="en-US" altLang="zh-CN" sz="1100" b="0" i="0" u="none" strike="noStrike" cap="none">
                <a:solidFill>
                  <a:schemeClr val="dk1"/>
                </a:solidFill>
                <a:effectLst/>
                <a:latin typeface="Arial"/>
                <a:ea typeface="微軟正黑體"/>
                <a:cs typeface="Arial"/>
                <a:sym typeface="Arial"/>
              </a:rPr>
              <a:t>a</a:t>
            </a: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uthorization</a:t>
            </a:r>
            <a:endParaRPr lang="zh-CN" altLang="en-US" sz="1100" b="0">
              <a:solidFill>
                <a:schemeClr val="tx1"/>
              </a:solidFill>
              <a:effectLst/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00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TW"/>
              <a:t>Title: Hybridmount – Cascade share the access permission to remote devices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remote data mounted by SMB/NFS can be shared with other devices by users with folder permission to achieve a cascade share architecture. </a:t>
            </a:r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TW"/>
              <a:t>To avoid local users access the remote data by VPN and to reduce the security concern and risk of VPN.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No longer need to manage user accounts in the remote server. The local admin retains full control over assigning different permissions to local users.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47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748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err="1">
                <a:latin typeface="Calibri"/>
                <a:cs typeface="Calibri"/>
              </a:rPr>
              <a:t>說明</a:t>
            </a:r>
            <a:r>
              <a:rPr lang="en-US">
                <a:latin typeface="Calibri"/>
                <a:cs typeface="Calibri"/>
              </a:rPr>
              <a:t>: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  <a:p>
            <a:pPr>
              <a:buNone/>
            </a:pPr>
            <a:r>
              <a:rPr lang="ja-JP" altLang="en-US"/>
              <a:t>自訂任意授權購買數量 &gt;&gt; 可以買任何數量不用計算</a:t>
            </a:r>
            <a:endParaRPr lang="en-US" altLang="ja-JP"/>
          </a:p>
          <a:p>
            <a:pPr>
              <a:buNone/>
            </a:pPr>
            <a:r>
              <a:rPr lang="ja-JP" altLang="en-US"/>
              <a:t>自訂授權啟用數量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59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kumimoji="1" lang="zh-TW" altLang="en-US"/>
              <a:t>怎麼選擇，你自己看著辦</a:t>
            </a:r>
            <a:r>
              <a:rPr kumimoji="1" lang="en-US" altLang="zh-TW"/>
              <a:t> </a:t>
            </a:r>
            <a:endParaRPr lang="zh-TW" altLang="en-US"/>
          </a:p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90919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30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097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213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96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27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879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3218D2-410E-4169-827F-EC9A37B34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hidden="1">
            <a:extLst>
              <a:ext uri="{FF2B5EF4-FFF2-40B4-BE49-F238E27FC236}">
                <a16:creationId xmlns:a16="http://schemas.microsoft.com/office/drawing/2014/main" id="{C8DB0312-4379-4895-B12B-932FDF5ED1BD}"/>
              </a:ext>
            </a:extLst>
          </p:cNvPr>
          <p:cNvSpPr txBox="1">
            <a:spLocks/>
          </p:cNvSpPr>
          <p:nvPr userDrawn="1"/>
        </p:nvSpPr>
        <p:spPr>
          <a:xfrm>
            <a:off x="421767" y="219599"/>
            <a:ext cx="8520600" cy="1009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6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Google Shape;88;p8">
            <a:extLst>
              <a:ext uri="{FF2B5EF4-FFF2-40B4-BE49-F238E27FC236}">
                <a16:creationId xmlns:a16="http://schemas.microsoft.com/office/drawing/2014/main" id="{39250353-B51F-43CD-925E-B0F1D2C0E5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250" y="165150"/>
            <a:ext cx="7860150" cy="7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70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126"/>
            <a:ext cx="9144000" cy="5143374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75318" y="1751000"/>
            <a:ext cx="3074847" cy="1125140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1EA489-39CE-41C4-A4AA-5399BDBBC0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256" y="-298"/>
            <a:ext cx="9140827" cy="5143796"/>
          </a:xfrm>
          <a:prstGeom prst="rect">
            <a:avLst/>
          </a:prstGeom>
          <a:noFill/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86" y="47461"/>
            <a:ext cx="8650413" cy="673934"/>
          </a:xfrm>
        </p:spPr>
        <p:txBody>
          <a:bodyPr anchor="t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7072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4CB4ED0-1C82-42F0-8184-44E241F5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256" y="-298"/>
            <a:ext cx="9140827" cy="5143796"/>
          </a:xfrm>
          <a:prstGeom prst="rect">
            <a:avLst/>
          </a:prstGeom>
          <a:noFill/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5BF9C54-2789-41B4-8E28-F52D5114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710"/>
            <a:ext cx="9143999" cy="885989"/>
          </a:xfrm>
        </p:spPr>
        <p:txBody>
          <a:bodyPr anchor="t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702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3200"/>
            <a:ext cx="9143999" cy="816119"/>
          </a:xfrm>
        </p:spPr>
        <p:txBody>
          <a:bodyPr anchor="t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252"/>
            <a:ext cx="9144000" cy="1123225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1482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910" y="3932647"/>
            <a:ext cx="881709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B30A09-9439-49E0-A04D-7B5CF3D1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48"/>
          <p:cNvSpPr txBox="1"/>
          <p:nvPr userDrawn="1"/>
        </p:nvSpPr>
        <p:spPr>
          <a:xfrm>
            <a:off x="325914" y="4459894"/>
            <a:ext cx="56888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</a:t>
            </a:r>
            <a:r>
              <a:rPr lang="en-US" alt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3F756A7-08F6-4FB8-A973-1E42D61A85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FC09E8-67B3-4143-9D70-1655715BF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031"/>
            <a:ext cx="9144000" cy="1033922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050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/>
          <a:srcRect/>
          <a:stretch/>
        </p:blipFill>
        <p:spPr bwMode="auto">
          <a:xfrm>
            <a:off x="1256" y="-298"/>
            <a:ext cx="9140827" cy="5143798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6910" y="120252"/>
            <a:ext cx="88170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39442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91" r:id="rId3"/>
    <p:sldLayoutId id="2147483692" r:id="rId4"/>
    <p:sldLayoutId id="2147483674" r:id="rId5"/>
    <p:sldLayoutId id="2147483689" r:id="rId6"/>
    <p:sldLayoutId id="2147483690" r:id="rId7"/>
    <p:sldLayoutId id="214748368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5" Type="http://schemas.openxmlformats.org/officeDocument/2006/relationships/image" Target="../media/image60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gif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4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tiff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svg"/><Relationship Id="rId11" Type="http://schemas.openxmlformats.org/officeDocument/2006/relationships/image" Target="../media/image96.sv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svg"/><Relationship Id="rId9" Type="http://schemas.openxmlformats.org/officeDocument/2006/relationships/image" Target="../media/image10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114.tif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svg"/><Relationship Id="rId7" Type="http://schemas.openxmlformats.org/officeDocument/2006/relationships/image" Target="../media/image2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microsoft.com/office/2007/relationships/hdphoto" Target="../media/hdphoto5.wdp"/><Relationship Id="rId4" Type="http://schemas.openxmlformats.org/officeDocument/2006/relationships/image" Target="../media/image120.png"/><Relationship Id="rId9" Type="http://schemas.openxmlformats.org/officeDocument/2006/relationships/image" Target="../media/image1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26" Type="http://schemas.openxmlformats.org/officeDocument/2006/relationships/image" Target="../media/image146.png"/><Relationship Id="rId3" Type="http://schemas.openxmlformats.org/officeDocument/2006/relationships/image" Target="../media/image29.png"/><Relationship Id="rId21" Type="http://schemas.openxmlformats.org/officeDocument/2006/relationships/image" Target="../media/image141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5" Type="http://schemas.openxmlformats.org/officeDocument/2006/relationships/image" Target="../media/image1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24" Type="http://schemas.openxmlformats.org/officeDocument/2006/relationships/image" Target="../media/image144.png"/><Relationship Id="rId5" Type="http://schemas.openxmlformats.org/officeDocument/2006/relationships/image" Target="../media/image125.png"/><Relationship Id="rId15" Type="http://schemas.openxmlformats.org/officeDocument/2006/relationships/image" Target="../media/image135.svg"/><Relationship Id="rId23" Type="http://schemas.openxmlformats.org/officeDocument/2006/relationships/image" Target="../media/image143.png"/><Relationship Id="rId10" Type="http://schemas.openxmlformats.org/officeDocument/2006/relationships/image" Target="../media/image130.sv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5.svg"/><Relationship Id="rId18" Type="http://schemas.openxmlformats.org/officeDocument/2006/relationships/image" Target="../media/image160.png"/><Relationship Id="rId26" Type="http://schemas.openxmlformats.org/officeDocument/2006/relationships/image" Target="../media/image168.png"/><Relationship Id="rId21" Type="http://schemas.openxmlformats.org/officeDocument/2006/relationships/image" Target="../media/image163.tiff"/><Relationship Id="rId34" Type="http://schemas.openxmlformats.org/officeDocument/2006/relationships/image" Target="../media/image176.png"/><Relationship Id="rId7" Type="http://schemas.openxmlformats.org/officeDocument/2006/relationships/image" Target="../media/image151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5" Type="http://schemas.openxmlformats.org/officeDocument/2006/relationships/image" Target="../media/image167.png"/><Relationship Id="rId33" Type="http://schemas.openxmlformats.org/officeDocument/2006/relationships/image" Target="../media/image17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8.png"/><Relationship Id="rId20" Type="http://schemas.openxmlformats.org/officeDocument/2006/relationships/image" Target="../media/image162.tiff"/><Relationship Id="rId29" Type="http://schemas.openxmlformats.org/officeDocument/2006/relationships/image" Target="../media/image171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0.svg"/><Relationship Id="rId11" Type="http://schemas.microsoft.com/office/2007/relationships/hdphoto" Target="../media/hdphoto7.wdp"/><Relationship Id="rId24" Type="http://schemas.openxmlformats.org/officeDocument/2006/relationships/image" Target="../media/image166.png"/><Relationship Id="rId32" Type="http://schemas.openxmlformats.org/officeDocument/2006/relationships/image" Target="../media/image174.png"/><Relationship Id="rId37" Type="http://schemas.microsoft.com/office/2007/relationships/hdphoto" Target="../media/hdphoto3.wdp"/><Relationship Id="rId5" Type="http://schemas.openxmlformats.org/officeDocument/2006/relationships/image" Target="../media/image149.png"/><Relationship Id="rId15" Type="http://schemas.openxmlformats.org/officeDocument/2006/relationships/image" Target="../media/image157.png"/><Relationship Id="rId23" Type="http://schemas.openxmlformats.org/officeDocument/2006/relationships/image" Target="../media/image165.tiff"/><Relationship Id="rId28" Type="http://schemas.openxmlformats.org/officeDocument/2006/relationships/image" Target="../media/image170.tiff"/><Relationship Id="rId36" Type="http://schemas.openxmlformats.org/officeDocument/2006/relationships/image" Target="../media/image27.png"/><Relationship Id="rId10" Type="http://schemas.openxmlformats.org/officeDocument/2006/relationships/image" Target="../media/image153.png"/><Relationship Id="rId19" Type="http://schemas.openxmlformats.org/officeDocument/2006/relationships/image" Target="../media/image161.png"/><Relationship Id="rId31" Type="http://schemas.openxmlformats.org/officeDocument/2006/relationships/image" Target="../media/image173.png"/><Relationship Id="rId4" Type="http://schemas.openxmlformats.org/officeDocument/2006/relationships/image" Target="../media/image148.svg"/><Relationship Id="rId9" Type="http://schemas.microsoft.com/office/2007/relationships/hdphoto" Target="../media/hdphoto6.wdp"/><Relationship Id="rId14" Type="http://schemas.openxmlformats.org/officeDocument/2006/relationships/image" Target="../media/image156.png"/><Relationship Id="rId22" Type="http://schemas.openxmlformats.org/officeDocument/2006/relationships/image" Target="../media/image164.tiff"/><Relationship Id="rId27" Type="http://schemas.openxmlformats.org/officeDocument/2006/relationships/image" Target="../media/image169.png"/><Relationship Id="rId30" Type="http://schemas.openxmlformats.org/officeDocument/2006/relationships/image" Target="../media/image172.png"/><Relationship Id="rId35" Type="http://schemas.openxmlformats.org/officeDocument/2006/relationships/image" Target="../media/image177.tiff"/><Relationship Id="rId8" Type="http://schemas.openxmlformats.org/officeDocument/2006/relationships/image" Target="../media/image152.png"/><Relationship Id="rId3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svg"/><Relationship Id="rId5" Type="http://schemas.openxmlformats.org/officeDocument/2006/relationships/image" Target="../media/image181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1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hyperlink" Target="https://www.amd.com/zh-hant/products/specifications/embedded/8191%2011961" TargetMode="External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svg"/><Relationship Id="rId7" Type="http://schemas.openxmlformats.org/officeDocument/2006/relationships/image" Target="../media/image192.svg"/><Relationship Id="rId12" Type="http://schemas.openxmlformats.org/officeDocument/2006/relationships/image" Target="../media/image197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png"/><Relationship Id="rId11" Type="http://schemas.openxmlformats.org/officeDocument/2006/relationships/image" Target="../media/image196.svg"/><Relationship Id="rId5" Type="http://schemas.openxmlformats.org/officeDocument/2006/relationships/image" Target="../media/image190.sv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svg"/><Relationship Id="rId14" Type="http://schemas.openxmlformats.org/officeDocument/2006/relationships/image" Target="../media/image19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svg"/><Relationship Id="rId13" Type="http://schemas.openxmlformats.org/officeDocument/2006/relationships/image" Target="../media/image211.png"/><Relationship Id="rId3" Type="http://schemas.openxmlformats.org/officeDocument/2006/relationships/image" Target="../media/image201.tiff"/><Relationship Id="rId7" Type="http://schemas.openxmlformats.org/officeDocument/2006/relationships/image" Target="../media/image205.png"/><Relationship Id="rId12" Type="http://schemas.openxmlformats.org/officeDocument/2006/relationships/image" Target="../media/image210.sv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4.tiff"/><Relationship Id="rId11" Type="http://schemas.openxmlformats.org/officeDocument/2006/relationships/image" Target="../media/image209.png"/><Relationship Id="rId5" Type="http://schemas.openxmlformats.org/officeDocument/2006/relationships/image" Target="../media/image203.tiff"/><Relationship Id="rId10" Type="http://schemas.openxmlformats.org/officeDocument/2006/relationships/image" Target="../media/image208.svg"/><Relationship Id="rId4" Type="http://schemas.openxmlformats.org/officeDocument/2006/relationships/image" Target="../media/image202.tiff"/><Relationship Id="rId9" Type="http://schemas.openxmlformats.org/officeDocument/2006/relationships/image" Target="../media/image207.png"/><Relationship Id="rId14" Type="http://schemas.openxmlformats.org/officeDocument/2006/relationships/image" Target="../media/image212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25.svg"/><Relationship Id="rId3" Type="http://schemas.openxmlformats.org/officeDocument/2006/relationships/image" Target="../media/image215.png"/><Relationship Id="rId7" Type="http://schemas.openxmlformats.org/officeDocument/2006/relationships/image" Target="../media/image219.svg"/><Relationship Id="rId12" Type="http://schemas.openxmlformats.org/officeDocument/2006/relationships/image" Target="../media/image224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png"/><Relationship Id="rId11" Type="http://schemas.openxmlformats.org/officeDocument/2006/relationships/image" Target="../media/image223.svg"/><Relationship Id="rId5" Type="http://schemas.openxmlformats.org/officeDocument/2006/relationships/image" Target="../media/image217.sv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svg"/><Relationship Id="rId14" Type="http://schemas.openxmlformats.org/officeDocument/2006/relationships/image" Target="../media/image2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31.sv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0.png"/><Relationship Id="rId5" Type="http://schemas.openxmlformats.org/officeDocument/2006/relationships/image" Target="../media/image29.png"/><Relationship Id="rId4" Type="http://schemas.openxmlformats.org/officeDocument/2006/relationships/image" Target="../media/image2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6.sv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tiff"/><Relationship Id="rId3" Type="http://schemas.openxmlformats.org/officeDocument/2006/relationships/image" Target="../media/image239.png"/><Relationship Id="rId7" Type="http://schemas.openxmlformats.org/officeDocument/2006/relationships/image" Target="../media/image243.tiff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tiff"/><Relationship Id="rId5" Type="http://schemas.openxmlformats.org/officeDocument/2006/relationships/image" Target="../media/image241.tiff"/><Relationship Id="rId4" Type="http://schemas.openxmlformats.org/officeDocument/2006/relationships/image" Target="../media/image2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7.svg"/><Relationship Id="rId4" Type="http://schemas.openxmlformats.org/officeDocument/2006/relationships/image" Target="../media/image2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2CA81D44-D987-4FDE-A271-A9FAB0F24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978" y="3952168"/>
            <a:ext cx="373504" cy="359671"/>
          </a:xfrm>
          <a:prstGeom prst="rect">
            <a:avLst/>
          </a:prstGeom>
        </p:spPr>
      </p:pic>
      <p:pic>
        <p:nvPicPr>
          <p:cNvPr id="19" name="圖片 18" descr="一張含有 畫畫, 膝上型電腦, 時鐘 的圖片&#10;&#10;自動產生的描述">
            <a:extLst>
              <a:ext uri="{FF2B5EF4-FFF2-40B4-BE49-F238E27FC236}">
                <a16:creationId xmlns:a16="http://schemas.microsoft.com/office/drawing/2014/main" id="{83DD6B45-15C4-4683-BB86-9C688DB95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49" y="1575170"/>
            <a:ext cx="3305213" cy="68830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C9FFE0F-24E2-49E1-B02C-1A5E4CCA86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02250" y="1104202"/>
            <a:ext cx="2116549" cy="208987"/>
          </a:xfrm>
          <a:prstGeom prst="rect">
            <a:avLst/>
          </a:prstGeom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0EEC74C-0371-4B58-9B46-A0DF850ADE00}"/>
              </a:ext>
            </a:extLst>
          </p:cNvPr>
          <p:cNvCxnSpPr>
            <a:cxnSpLocks/>
          </p:cNvCxnSpPr>
          <p:nvPr/>
        </p:nvCxnSpPr>
        <p:spPr>
          <a:xfrm>
            <a:off x="712804" y="2571750"/>
            <a:ext cx="3086101" cy="0"/>
          </a:xfrm>
          <a:prstGeom prst="line">
            <a:avLst/>
          </a:prstGeom>
          <a:ln w="19050">
            <a:gradFill>
              <a:gsLst>
                <a:gs pos="0">
                  <a:srgbClr val="BF7659"/>
                </a:gs>
                <a:gs pos="100000">
                  <a:srgbClr val="D8B68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B46C7FE-E147-4819-A05A-9D6A2DBADE16}"/>
              </a:ext>
            </a:extLst>
          </p:cNvPr>
          <p:cNvSpPr txBox="1"/>
          <p:nvPr/>
        </p:nvSpPr>
        <p:spPr>
          <a:xfrm>
            <a:off x="753323" y="4063156"/>
            <a:ext cx="58189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20">
                <a:solidFill>
                  <a:srgbClr val="1D2D1E"/>
                </a:solidFill>
              </a:rPr>
              <a:t>2.5</a:t>
            </a:r>
            <a:r>
              <a:rPr kumimoji="1" lang="zh-TW" altLang="en-US" sz="200">
                <a:solidFill>
                  <a:srgbClr val="1D2D1E"/>
                </a:solidFill>
              </a:rPr>
              <a:t> </a:t>
            </a:r>
            <a:r>
              <a:rPr kumimoji="1" lang="en-US" altLang="zh-TW" sz="500" err="1">
                <a:solidFill>
                  <a:srgbClr val="1D2D1E"/>
                </a:solidFill>
              </a:rPr>
              <a:t>GbE</a:t>
            </a:r>
            <a:endParaRPr kumimoji="1" lang="zh-TW" altLang="en-US" sz="500">
              <a:solidFill>
                <a:srgbClr val="1D2D1E"/>
              </a:solidFill>
            </a:endParaRP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87A8DB97-9918-4A12-B0FB-010120727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668" y="3950580"/>
            <a:ext cx="373504" cy="359671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8E9DD028-4A37-485C-9014-75A4C1A9433F}"/>
              </a:ext>
            </a:extLst>
          </p:cNvPr>
          <p:cNvSpPr txBox="1"/>
          <p:nvPr/>
        </p:nvSpPr>
        <p:spPr>
          <a:xfrm>
            <a:off x="1277479" y="4059477"/>
            <a:ext cx="58189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20">
                <a:solidFill>
                  <a:srgbClr val="1D2D1E"/>
                </a:solidFill>
              </a:rPr>
              <a:t>10</a:t>
            </a:r>
            <a:r>
              <a:rPr kumimoji="1" lang="zh-TW" altLang="en-US" sz="200">
                <a:solidFill>
                  <a:srgbClr val="1D2D1E"/>
                </a:solidFill>
              </a:rPr>
              <a:t> </a:t>
            </a:r>
            <a:r>
              <a:rPr kumimoji="1" lang="en-US" altLang="zh-TW" sz="500" err="1">
                <a:solidFill>
                  <a:srgbClr val="1D2D1E"/>
                </a:solidFill>
              </a:rPr>
              <a:t>GbE</a:t>
            </a:r>
            <a:endParaRPr kumimoji="1" lang="zh-TW" altLang="en-US" sz="500">
              <a:solidFill>
                <a:srgbClr val="1D2D1E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028D1EE-E115-4570-89AA-C90E986D4F95}"/>
              </a:ext>
            </a:extLst>
          </p:cNvPr>
          <p:cNvSpPr txBox="1"/>
          <p:nvPr/>
        </p:nvSpPr>
        <p:spPr>
          <a:xfrm>
            <a:off x="2780606" y="4013541"/>
            <a:ext cx="420350" cy="22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820">
                <a:solidFill>
                  <a:srgbClr val="1D2D1E"/>
                </a:solidFill>
              </a:rPr>
              <a:t>SSD</a:t>
            </a:r>
            <a:endParaRPr kumimoji="1" lang="zh-TW" altLang="en-US" sz="820">
              <a:solidFill>
                <a:srgbClr val="1D2D1E"/>
              </a:solidFill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F84AFD43-70C0-4B5F-AC88-EC8BD54B7F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72" r="43312"/>
          <a:stretch/>
        </p:blipFill>
        <p:spPr>
          <a:xfrm>
            <a:off x="1740918" y="3919567"/>
            <a:ext cx="1025335" cy="397750"/>
          </a:xfrm>
          <a:prstGeom prst="rect">
            <a:avLst/>
          </a:prstGeom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97EDDCC0-F8CE-46A0-AC0C-1B848BBAFD69}"/>
              </a:ext>
            </a:extLst>
          </p:cNvPr>
          <p:cNvSpPr/>
          <p:nvPr/>
        </p:nvSpPr>
        <p:spPr>
          <a:xfrm>
            <a:off x="2843120" y="3936615"/>
            <a:ext cx="298494" cy="363655"/>
          </a:xfrm>
          <a:prstGeom prst="roundRect">
            <a:avLst>
              <a:gd name="adj" fmla="val 11443"/>
            </a:avLst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9D24A8E8-84AA-48B3-BFD7-EDD5C90FA50B}"/>
              </a:ext>
            </a:extLst>
          </p:cNvPr>
          <p:cNvSpPr/>
          <p:nvPr/>
        </p:nvSpPr>
        <p:spPr>
          <a:xfrm>
            <a:off x="2870776" y="3964347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0F63E025-2976-493F-88D7-81C7377BD5E3}"/>
              </a:ext>
            </a:extLst>
          </p:cNvPr>
          <p:cNvSpPr/>
          <p:nvPr/>
        </p:nvSpPr>
        <p:spPr>
          <a:xfrm>
            <a:off x="3086671" y="3962755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01F744DE-B02B-4DA8-B01A-317930988651}"/>
              </a:ext>
            </a:extLst>
          </p:cNvPr>
          <p:cNvSpPr/>
          <p:nvPr/>
        </p:nvSpPr>
        <p:spPr>
          <a:xfrm>
            <a:off x="2872356" y="4250097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F236AF1F-5A7D-4149-B872-BCEDD414F165}"/>
              </a:ext>
            </a:extLst>
          </p:cNvPr>
          <p:cNvSpPr/>
          <p:nvPr/>
        </p:nvSpPr>
        <p:spPr>
          <a:xfrm>
            <a:off x="3088251" y="4248505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D9B9C3F7-7D33-4286-A3F9-DA6E851F2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660"/>
          <a:stretch/>
        </p:blipFill>
        <p:spPr>
          <a:xfrm>
            <a:off x="3259709" y="3912501"/>
            <a:ext cx="489519" cy="397750"/>
          </a:xfrm>
          <a:prstGeom prst="rect">
            <a:avLst/>
          </a:prstGeom>
        </p:spPr>
      </p:pic>
      <p:pic>
        <p:nvPicPr>
          <p:cNvPr id="42" name="圖片 41" descr="一張含有 文字 的圖片&#10;&#10;自動產生的描述">
            <a:extLst>
              <a:ext uri="{FF2B5EF4-FFF2-40B4-BE49-F238E27FC236}">
                <a16:creationId xmlns:a16="http://schemas.microsoft.com/office/drawing/2014/main" id="{43AA5CCE-319D-4C63-A33B-BD1F69C09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86" y="2783840"/>
            <a:ext cx="3147785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1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8767A270-7512-4DAE-B0D3-6D6859B9C425}"/>
              </a:ext>
            </a:extLst>
          </p:cNvPr>
          <p:cNvSpPr/>
          <p:nvPr/>
        </p:nvSpPr>
        <p:spPr>
          <a:xfrm>
            <a:off x="6549625" y="1567882"/>
            <a:ext cx="2240923" cy="3348986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" name="矩形: 圓角 13">
            <a:extLst>
              <a:ext uri="{FF2B5EF4-FFF2-40B4-BE49-F238E27FC236}">
                <a16:creationId xmlns:a16="http://schemas.microsoft.com/office/drawing/2014/main" id="{AC0A166D-8208-47BA-AACE-F71E6C727C63}"/>
              </a:ext>
            </a:extLst>
          </p:cNvPr>
          <p:cNvSpPr/>
          <p:nvPr/>
        </p:nvSpPr>
        <p:spPr>
          <a:xfrm>
            <a:off x="6530339" y="1400390"/>
            <a:ext cx="2267678" cy="3410920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DBB5DC-6378-4043-B2CB-0C324BB8A495}"/>
              </a:ext>
            </a:extLst>
          </p:cNvPr>
          <p:cNvGrpSpPr/>
          <p:nvPr/>
        </p:nvGrpSpPr>
        <p:grpSpPr>
          <a:xfrm>
            <a:off x="383305" y="1994685"/>
            <a:ext cx="368445" cy="416342"/>
            <a:chOff x="2616694" y="2376147"/>
            <a:chExt cx="1637076" cy="1849893"/>
          </a:xfrm>
          <a:solidFill>
            <a:srgbClr val="000000">
              <a:alpha val="0"/>
            </a:srgbClr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28F5A8B8-A769-43E4-9369-227B1368894A}"/>
                </a:ext>
              </a:extLst>
            </p:cNvPr>
            <p:cNvSpPr/>
            <p:nvPr/>
          </p:nvSpPr>
          <p:spPr>
            <a:xfrm rot="8404859">
              <a:off x="3181076" y="2409765"/>
              <a:ext cx="1072694" cy="18162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74977 w 930304"/>
                <a:gd name="connsiteY0" fmla="*/ 448788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4977 w 930304"/>
                <a:gd name="connsiteY4" fmla="*/ 448788 h 1553412"/>
                <a:gd name="connsiteX0" fmla="*/ 209651 w 764978"/>
                <a:gd name="connsiteY0" fmla="*/ 260934 h 1365558"/>
                <a:gd name="connsiteX1" fmla="*/ 764978 w 764978"/>
                <a:gd name="connsiteY1" fmla="*/ 1190160 h 1365558"/>
                <a:gd name="connsiteX2" fmla="*/ 212749 w 764978"/>
                <a:gd name="connsiteY2" fmla="*/ 1365558 h 1365558"/>
                <a:gd name="connsiteX3" fmla="*/ 0 w 764978"/>
                <a:gd name="connsiteY3" fmla="*/ 0 h 1365558"/>
                <a:gd name="connsiteX4" fmla="*/ 209651 w 764978"/>
                <a:gd name="connsiteY4" fmla="*/ 260934 h 13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8" h="1365558">
                  <a:moveTo>
                    <a:pt x="209651" y="260934"/>
                  </a:moveTo>
                  <a:lnTo>
                    <a:pt x="764978" y="1190160"/>
                  </a:lnTo>
                  <a:lnTo>
                    <a:pt x="212749" y="1365558"/>
                  </a:lnTo>
                  <a:lnTo>
                    <a:pt x="0" y="0"/>
                  </a:lnTo>
                  <a:lnTo>
                    <a:pt x="209651" y="2609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20041F7-6746-4C1E-8EF0-81DDF93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2376147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D54C927-18CE-4BFD-96CA-2DE1BF4D7316}"/>
              </a:ext>
            </a:extLst>
          </p:cNvPr>
          <p:cNvGrpSpPr/>
          <p:nvPr/>
        </p:nvGrpSpPr>
        <p:grpSpPr>
          <a:xfrm>
            <a:off x="522249" y="2554543"/>
            <a:ext cx="487589" cy="316706"/>
            <a:chOff x="2616694" y="3277556"/>
            <a:chExt cx="2166451" cy="1407184"/>
          </a:xfrm>
          <a:solidFill>
            <a:srgbClr val="000000">
              <a:alpha val="0"/>
            </a:srgbClr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65EC492-5D82-45B3-8B31-FCE3A3E49411}"/>
                </a:ext>
              </a:extLst>
            </p:cNvPr>
            <p:cNvSpPr/>
            <p:nvPr/>
          </p:nvSpPr>
          <p:spPr>
            <a:xfrm rot="7892004">
              <a:off x="3282220" y="3183815"/>
              <a:ext cx="1074175" cy="19276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213239 w 828166"/>
                <a:gd name="connsiteY0" fmla="*/ 307201 h 1454416"/>
                <a:gd name="connsiteX1" fmla="*/ 828166 w 828166"/>
                <a:gd name="connsiteY1" fmla="*/ 1229443 h 1454416"/>
                <a:gd name="connsiteX2" fmla="*/ 284317 w 828166"/>
                <a:gd name="connsiteY2" fmla="*/ 1454416 h 1454416"/>
                <a:gd name="connsiteX3" fmla="*/ 0 w 828166"/>
                <a:gd name="connsiteY3" fmla="*/ 0 h 1454416"/>
                <a:gd name="connsiteX4" fmla="*/ 213239 w 828166"/>
                <a:gd name="connsiteY4" fmla="*/ 307201 h 1454416"/>
                <a:gd name="connsiteX0" fmla="*/ 213239 w 828166"/>
                <a:gd name="connsiteY0" fmla="*/ 307201 h 1422864"/>
                <a:gd name="connsiteX1" fmla="*/ 828166 w 828166"/>
                <a:gd name="connsiteY1" fmla="*/ 1229443 h 1422864"/>
                <a:gd name="connsiteX2" fmla="*/ 266882 w 828166"/>
                <a:gd name="connsiteY2" fmla="*/ 1422864 h 1422864"/>
                <a:gd name="connsiteX3" fmla="*/ 0 w 828166"/>
                <a:gd name="connsiteY3" fmla="*/ 0 h 1422864"/>
                <a:gd name="connsiteX4" fmla="*/ 213239 w 828166"/>
                <a:gd name="connsiteY4" fmla="*/ 307201 h 1422864"/>
                <a:gd name="connsiteX0" fmla="*/ 213239 w 828166"/>
                <a:gd name="connsiteY0" fmla="*/ 307201 h 1449314"/>
                <a:gd name="connsiteX1" fmla="*/ 828166 w 828166"/>
                <a:gd name="connsiteY1" fmla="*/ 1229443 h 1449314"/>
                <a:gd name="connsiteX2" fmla="*/ 204412 w 828166"/>
                <a:gd name="connsiteY2" fmla="*/ 1449314 h 1449314"/>
                <a:gd name="connsiteX3" fmla="*/ 0 w 828166"/>
                <a:gd name="connsiteY3" fmla="*/ 0 h 1449314"/>
                <a:gd name="connsiteX4" fmla="*/ 213239 w 828166"/>
                <a:gd name="connsiteY4" fmla="*/ 307201 h 1449314"/>
                <a:gd name="connsiteX0" fmla="*/ 213239 w 766034"/>
                <a:gd name="connsiteY0" fmla="*/ 307201 h 1449314"/>
                <a:gd name="connsiteX1" fmla="*/ 766034 w 766034"/>
                <a:gd name="connsiteY1" fmla="*/ 1277896 h 1449314"/>
                <a:gd name="connsiteX2" fmla="*/ 204412 w 766034"/>
                <a:gd name="connsiteY2" fmla="*/ 1449314 h 1449314"/>
                <a:gd name="connsiteX3" fmla="*/ 0 w 766034"/>
                <a:gd name="connsiteY3" fmla="*/ 0 h 1449314"/>
                <a:gd name="connsiteX4" fmla="*/ 213239 w 766034"/>
                <a:gd name="connsiteY4" fmla="*/ 307201 h 14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34" h="1449314">
                  <a:moveTo>
                    <a:pt x="213239" y="307201"/>
                  </a:moveTo>
                  <a:lnTo>
                    <a:pt x="766034" y="1277896"/>
                  </a:lnTo>
                  <a:lnTo>
                    <a:pt x="204412" y="1449314"/>
                  </a:lnTo>
                  <a:lnTo>
                    <a:pt x="0" y="0"/>
                  </a:lnTo>
                  <a:lnTo>
                    <a:pt x="213239" y="3072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5CBEBB3-384A-4A72-A3BF-D7D9ED281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3277556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3576131-8F6D-406C-BC09-208C7B866366}"/>
              </a:ext>
            </a:extLst>
          </p:cNvPr>
          <p:cNvGrpSpPr/>
          <p:nvPr/>
        </p:nvGrpSpPr>
        <p:grpSpPr>
          <a:xfrm>
            <a:off x="353452" y="3002921"/>
            <a:ext cx="342848" cy="192372"/>
            <a:chOff x="2616694" y="4068722"/>
            <a:chExt cx="1523339" cy="854748"/>
          </a:xfrm>
          <a:solidFill>
            <a:srgbClr val="000000">
              <a:alpha val="0"/>
            </a:srgbClr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231E14F-F5CE-421F-909E-7E365127598D}"/>
                </a:ext>
              </a:extLst>
            </p:cNvPr>
            <p:cNvSpPr/>
            <p:nvPr/>
          </p:nvSpPr>
          <p:spPr>
            <a:xfrm rot="6036187">
              <a:off x="3121513" y="3904949"/>
              <a:ext cx="854748" cy="118229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93018 w 609552"/>
                <a:gd name="connsiteY0" fmla="*/ 32828 h 888901"/>
                <a:gd name="connsiteX1" fmla="*/ 609552 w 609552"/>
                <a:gd name="connsiteY1" fmla="*/ 653917 h 888901"/>
                <a:gd name="connsiteX2" fmla="*/ 79576 w 609552"/>
                <a:gd name="connsiteY2" fmla="*/ 888901 h 888901"/>
                <a:gd name="connsiteX3" fmla="*/ 0 w 609552"/>
                <a:gd name="connsiteY3" fmla="*/ 0 h 888901"/>
                <a:gd name="connsiteX4" fmla="*/ 93018 w 609552"/>
                <a:gd name="connsiteY4" fmla="*/ 32828 h 88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52" h="888901">
                  <a:moveTo>
                    <a:pt x="93018" y="32828"/>
                  </a:moveTo>
                  <a:lnTo>
                    <a:pt x="609552" y="653917"/>
                  </a:lnTo>
                  <a:lnTo>
                    <a:pt x="79576" y="888901"/>
                  </a:lnTo>
                  <a:lnTo>
                    <a:pt x="0" y="0"/>
                  </a:lnTo>
                  <a:lnTo>
                    <a:pt x="93018" y="328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DADDA46-C3B7-4D32-A82A-0801FDC4C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07803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5090A0-37C8-4117-8CD8-778A29F9E794}"/>
              </a:ext>
            </a:extLst>
          </p:cNvPr>
          <p:cNvGrpSpPr/>
          <p:nvPr/>
        </p:nvGrpSpPr>
        <p:grpSpPr>
          <a:xfrm>
            <a:off x="478264" y="3496365"/>
            <a:ext cx="449871" cy="253610"/>
            <a:chOff x="2616694" y="4631426"/>
            <a:chExt cx="1998868" cy="1126840"/>
          </a:xfrm>
          <a:solidFill>
            <a:srgbClr val="000000">
              <a:alpha val="0"/>
            </a:srgbClr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758B989-360F-42E9-B9CD-B5C73FD672A9}"/>
                </a:ext>
              </a:extLst>
            </p:cNvPr>
            <p:cNvSpPr/>
            <p:nvPr/>
          </p:nvSpPr>
          <p:spPr>
            <a:xfrm rot="6036187">
              <a:off x="3231672" y="4374375"/>
              <a:ext cx="1126840" cy="164094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61865"/>
                <a:gd name="connsiteY0" fmla="*/ 144846 h 1169673"/>
                <a:gd name="connsiteX1" fmla="*/ 761865 w 761865"/>
                <a:gd name="connsiteY1" fmla="*/ 995129 h 1169673"/>
                <a:gd name="connsiteX2" fmla="*/ 240161 w 761865"/>
                <a:gd name="connsiteY2" fmla="*/ 1169673 h 1169673"/>
                <a:gd name="connsiteX3" fmla="*/ 0 w 761865"/>
                <a:gd name="connsiteY3" fmla="*/ 0 h 1169673"/>
                <a:gd name="connsiteX4" fmla="*/ 207911 w 761865"/>
                <a:gd name="connsiteY4" fmla="*/ 144846 h 116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865" h="1169673">
                  <a:moveTo>
                    <a:pt x="207911" y="144846"/>
                  </a:moveTo>
                  <a:lnTo>
                    <a:pt x="761865" y="995129"/>
                  </a:lnTo>
                  <a:lnTo>
                    <a:pt x="240161" y="1169673"/>
                  </a:lnTo>
                  <a:lnTo>
                    <a:pt x="0" y="0"/>
                  </a:lnTo>
                  <a:lnTo>
                    <a:pt x="207911" y="1448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4E50BEB-66FC-40DA-8574-0B89B7FC5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836402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73C0F90-696B-4E7F-8C0B-3A2E9CCDCF82}"/>
              </a:ext>
            </a:extLst>
          </p:cNvPr>
          <p:cNvGrpSpPr/>
          <p:nvPr/>
        </p:nvGrpSpPr>
        <p:grpSpPr>
          <a:xfrm>
            <a:off x="451509" y="3960528"/>
            <a:ext cx="426930" cy="279066"/>
            <a:chOff x="2616694" y="5210726"/>
            <a:chExt cx="1896933" cy="1239949"/>
          </a:xfrm>
          <a:solidFill>
            <a:srgbClr val="000000">
              <a:alpha val="0"/>
            </a:srgbClr>
          </a:solidFill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FB076EA-BC79-4E1B-A136-D5FBCF5387BB}"/>
                </a:ext>
              </a:extLst>
            </p:cNvPr>
            <p:cNvSpPr/>
            <p:nvPr/>
          </p:nvSpPr>
          <p:spPr>
            <a:xfrm rot="6036187">
              <a:off x="3137873" y="5074922"/>
              <a:ext cx="1239949" cy="151155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338" h="1077448">
                  <a:moveTo>
                    <a:pt x="0" y="0"/>
                  </a:moveTo>
                  <a:lnTo>
                    <a:pt x="838338" y="806819"/>
                  </a:lnTo>
                  <a:lnTo>
                    <a:pt x="375189" y="1077448"/>
                  </a:lnTo>
                  <a:lnTo>
                    <a:pt x="7518" y="370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6ADF73E-E76F-48F5-850F-ECAD9EAF2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5626568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7266375" y="1220234"/>
            <a:ext cx="312375" cy="339684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310"/>
            <a:ext cx="9143999" cy="81611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 sz="3400">
                <a:sym typeface="Arial" panose="020B0604020202020204" pitchFamily="34" charset="0"/>
              </a:rPr>
              <a:t>快速磁碟安裝與托盤上鎖功能</a:t>
            </a:r>
            <a:r>
              <a:rPr lang="en-US" altLang="zh-CN" sz="3400">
                <a:sym typeface="Arial" panose="020B0604020202020204" pitchFamily="34" charset="0"/>
              </a:rPr>
              <a:t> – </a:t>
            </a:r>
            <a:r>
              <a:rPr lang="en-US" altLang="zh-CN" sz="3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3.5”</a:t>
            </a:r>
            <a:r>
              <a:rPr lang="zh-CN" altLang="en-US" sz="3400">
                <a:sym typeface="Arial" panose="020B0604020202020204" pitchFamily="34" charset="0"/>
              </a:rPr>
              <a:t>硬碟托盤</a:t>
            </a:r>
            <a:endParaRPr lang="en-US" sz="3400">
              <a:sym typeface="Arial" panose="020B0604020202020204" pitchFamily="34" charset="0"/>
            </a:endParaRPr>
          </a:p>
        </p:txBody>
      </p:sp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32" y="1841372"/>
            <a:ext cx="2009458" cy="2479756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197" y="1642905"/>
            <a:ext cx="2338045" cy="278933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656B447-1E2C-4688-9CAF-BEFADE1D10E9}"/>
              </a:ext>
            </a:extLst>
          </p:cNvPr>
          <p:cNvSpPr/>
          <p:nvPr/>
        </p:nvSpPr>
        <p:spPr>
          <a:xfrm>
            <a:off x="1749855" y="1297153"/>
            <a:ext cx="1697516" cy="4289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3.5”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托盤安裝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3.5” 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211042" y="1625650"/>
            <a:ext cx="1204987" cy="5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免工具安裝</a:t>
            </a:r>
            <a:r>
              <a:rPr lang="en-US" altLang="zh-CN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5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3.5</a:t>
            </a:r>
            <a:r>
              <a:rPr lang="zh-CN" altLang="en-US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吋硬碟</a:t>
            </a:r>
            <a:endParaRPr lang="en-US" altLang="zh-CN" sz="1500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AAD7F-651F-7C42-829F-CD8EEE2EFA47}"/>
              </a:ext>
            </a:extLst>
          </p:cNvPr>
          <p:cNvSpPr txBox="1"/>
          <p:nvPr/>
        </p:nvSpPr>
        <p:spPr>
          <a:xfrm>
            <a:off x="2025215" y="4695894"/>
            <a:ext cx="1497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運送時建議使用螺絲固定</a:t>
            </a:r>
            <a:endParaRPr lang="en-US" altLang="zh-CN" sz="9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22489" y="1841372"/>
            <a:ext cx="1624541" cy="2245025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54431" y="1679511"/>
            <a:ext cx="1749010" cy="258656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47DE522-70D9-4737-A761-361550471DA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315265" y="1889329"/>
            <a:ext cx="1900534" cy="3080347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592FDF5-D7AB-4B19-B312-82FC0E441D3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38772" y="1889329"/>
            <a:ext cx="3192512" cy="2725547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B6B5370-EFA4-604C-B3A3-65E5A1E09B33}"/>
              </a:ext>
            </a:extLst>
          </p:cNvPr>
          <p:cNvSpPr/>
          <p:nvPr/>
        </p:nvSpPr>
        <p:spPr>
          <a:xfrm>
            <a:off x="4380352" y="1287541"/>
            <a:ext cx="1697516" cy="446009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3.5”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托盤安裝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2.5” SSD/HDD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9" name="圖形 11">
            <a:extLst>
              <a:ext uri="{FF2B5EF4-FFF2-40B4-BE49-F238E27FC236}">
                <a16:creationId xmlns:a16="http://schemas.microsoft.com/office/drawing/2014/main" id="{256FA01D-4460-2A46-B4BE-05E97BD8213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959" t="61402"/>
          <a:stretch/>
        </p:blipFill>
        <p:spPr>
          <a:xfrm>
            <a:off x="6820099" y="3032091"/>
            <a:ext cx="1513381" cy="1564307"/>
          </a:xfrm>
          <a:prstGeom prst="rect">
            <a:avLst/>
          </a:prstGeom>
        </p:spPr>
      </p:pic>
      <p:pic>
        <p:nvPicPr>
          <p:cNvPr id="7" name="圖形 11">
            <a:extLst>
              <a:ext uri="{FF2B5EF4-FFF2-40B4-BE49-F238E27FC236}">
                <a16:creationId xmlns:a16="http://schemas.microsoft.com/office/drawing/2014/main" id="{F2F975E3-06EA-4B89-B81B-E4E038CAB24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224" r="48411"/>
          <a:stretch/>
        </p:blipFill>
        <p:spPr>
          <a:xfrm>
            <a:off x="6712719" y="1362502"/>
            <a:ext cx="1649516" cy="15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DBB5DC-6378-4043-B2CB-0C324BB8A495}"/>
              </a:ext>
            </a:extLst>
          </p:cNvPr>
          <p:cNvGrpSpPr/>
          <p:nvPr/>
        </p:nvGrpSpPr>
        <p:grpSpPr>
          <a:xfrm>
            <a:off x="383305" y="1994685"/>
            <a:ext cx="368445" cy="416342"/>
            <a:chOff x="2616694" y="2376147"/>
            <a:chExt cx="1637076" cy="1849893"/>
          </a:xfrm>
          <a:solidFill>
            <a:srgbClr val="000000">
              <a:alpha val="0"/>
            </a:srgbClr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28F5A8B8-A769-43E4-9369-227B1368894A}"/>
                </a:ext>
              </a:extLst>
            </p:cNvPr>
            <p:cNvSpPr/>
            <p:nvPr/>
          </p:nvSpPr>
          <p:spPr>
            <a:xfrm rot="8404859">
              <a:off x="3181076" y="2409765"/>
              <a:ext cx="1072694" cy="18162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74977 w 930304"/>
                <a:gd name="connsiteY0" fmla="*/ 448788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4977 w 930304"/>
                <a:gd name="connsiteY4" fmla="*/ 448788 h 1553412"/>
                <a:gd name="connsiteX0" fmla="*/ 209651 w 764978"/>
                <a:gd name="connsiteY0" fmla="*/ 260934 h 1365558"/>
                <a:gd name="connsiteX1" fmla="*/ 764978 w 764978"/>
                <a:gd name="connsiteY1" fmla="*/ 1190160 h 1365558"/>
                <a:gd name="connsiteX2" fmla="*/ 212749 w 764978"/>
                <a:gd name="connsiteY2" fmla="*/ 1365558 h 1365558"/>
                <a:gd name="connsiteX3" fmla="*/ 0 w 764978"/>
                <a:gd name="connsiteY3" fmla="*/ 0 h 1365558"/>
                <a:gd name="connsiteX4" fmla="*/ 209651 w 764978"/>
                <a:gd name="connsiteY4" fmla="*/ 260934 h 13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8" h="1365558">
                  <a:moveTo>
                    <a:pt x="209651" y="260934"/>
                  </a:moveTo>
                  <a:lnTo>
                    <a:pt x="764978" y="1190160"/>
                  </a:lnTo>
                  <a:lnTo>
                    <a:pt x="212749" y="1365558"/>
                  </a:lnTo>
                  <a:lnTo>
                    <a:pt x="0" y="0"/>
                  </a:lnTo>
                  <a:lnTo>
                    <a:pt x="209651" y="2609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20041F7-6746-4C1E-8EF0-81DDF93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2376147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D54C927-18CE-4BFD-96CA-2DE1BF4D7316}"/>
              </a:ext>
            </a:extLst>
          </p:cNvPr>
          <p:cNvGrpSpPr/>
          <p:nvPr/>
        </p:nvGrpSpPr>
        <p:grpSpPr>
          <a:xfrm>
            <a:off x="522249" y="2554543"/>
            <a:ext cx="487589" cy="316706"/>
            <a:chOff x="2616694" y="3277556"/>
            <a:chExt cx="2166451" cy="1407184"/>
          </a:xfrm>
          <a:solidFill>
            <a:srgbClr val="000000">
              <a:alpha val="0"/>
            </a:srgbClr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65EC492-5D82-45B3-8B31-FCE3A3E49411}"/>
                </a:ext>
              </a:extLst>
            </p:cNvPr>
            <p:cNvSpPr/>
            <p:nvPr/>
          </p:nvSpPr>
          <p:spPr>
            <a:xfrm rot="7892004">
              <a:off x="3282220" y="3183815"/>
              <a:ext cx="1074175" cy="19276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213239 w 828166"/>
                <a:gd name="connsiteY0" fmla="*/ 307201 h 1454416"/>
                <a:gd name="connsiteX1" fmla="*/ 828166 w 828166"/>
                <a:gd name="connsiteY1" fmla="*/ 1229443 h 1454416"/>
                <a:gd name="connsiteX2" fmla="*/ 284317 w 828166"/>
                <a:gd name="connsiteY2" fmla="*/ 1454416 h 1454416"/>
                <a:gd name="connsiteX3" fmla="*/ 0 w 828166"/>
                <a:gd name="connsiteY3" fmla="*/ 0 h 1454416"/>
                <a:gd name="connsiteX4" fmla="*/ 213239 w 828166"/>
                <a:gd name="connsiteY4" fmla="*/ 307201 h 1454416"/>
                <a:gd name="connsiteX0" fmla="*/ 213239 w 828166"/>
                <a:gd name="connsiteY0" fmla="*/ 307201 h 1422864"/>
                <a:gd name="connsiteX1" fmla="*/ 828166 w 828166"/>
                <a:gd name="connsiteY1" fmla="*/ 1229443 h 1422864"/>
                <a:gd name="connsiteX2" fmla="*/ 266882 w 828166"/>
                <a:gd name="connsiteY2" fmla="*/ 1422864 h 1422864"/>
                <a:gd name="connsiteX3" fmla="*/ 0 w 828166"/>
                <a:gd name="connsiteY3" fmla="*/ 0 h 1422864"/>
                <a:gd name="connsiteX4" fmla="*/ 213239 w 828166"/>
                <a:gd name="connsiteY4" fmla="*/ 307201 h 1422864"/>
                <a:gd name="connsiteX0" fmla="*/ 213239 w 828166"/>
                <a:gd name="connsiteY0" fmla="*/ 307201 h 1449314"/>
                <a:gd name="connsiteX1" fmla="*/ 828166 w 828166"/>
                <a:gd name="connsiteY1" fmla="*/ 1229443 h 1449314"/>
                <a:gd name="connsiteX2" fmla="*/ 204412 w 828166"/>
                <a:gd name="connsiteY2" fmla="*/ 1449314 h 1449314"/>
                <a:gd name="connsiteX3" fmla="*/ 0 w 828166"/>
                <a:gd name="connsiteY3" fmla="*/ 0 h 1449314"/>
                <a:gd name="connsiteX4" fmla="*/ 213239 w 828166"/>
                <a:gd name="connsiteY4" fmla="*/ 307201 h 1449314"/>
                <a:gd name="connsiteX0" fmla="*/ 213239 w 766034"/>
                <a:gd name="connsiteY0" fmla="*/ 307201 h 1449314"/>
                <a:gd name="connsiteX1" fmla="*/ 766034 w 766034"/>
                <a:gd name="connsiteY1" fmla="*/ 1277896 h 1449314"/>
                <a:gd name="connsiteX2" fmla="*/ 204412 w 766034"/>
                <a:gd name="connsiteY2" fmla="*/ 1449314 h 1449314"/>
                <a:gd name="connsiteX3" fmla="*/ 0 w 766034"/>
                <a:gd name="connsiteY3" fmla="*/ 0 h 1449314"/>
                <a:gd name="connsiteX4" fmla="*/ 213239 w 766034"/>
                <a:gd name="connsiteY4" fmla="*/ 307201 h 14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34" h="1449314">
                  <a:moveTo>
                    <a:pt x="213239" y="307201"/>
                  </a:moveTo>
                  <a:lnTo>
                    <a:pt x="766034" y="1277896"/>
                  </a:lnTo>
                  <a:lnTo>
                    <a:pt x="204412" y="1449314"/>
                  </a:lnTo>
                  <a:lnTo>
                    <a:pt x="0" y="0"/>
                  </a:lnTo>
                  <a:lnTo>
                    <a:pt x="213239" y="3072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5CBEBB3-384A-4A72-A3BF-D7D9ED281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3277556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3576131-8F6D-406C-BC09-208C7B866366}"/>
              </a:ext>
            </a:extLst>
          </p:cNvPr>
          <p:cNvGrpSpPr/>
          <p:nvPr/>
        </p:nvGrpSpPr>
        <p:grpSpPr>
          <a:xfrm>
            <a:off x="353452" y="3002921"/>
            <a:ext cx="342848" cy="192372"/>
            <a:chOff x="2616694" y="4068722"/>
            <a:chExt cx="1523339" cy="854748"/>
          </a:xfrm>
          <a:solidFill>
            <a:srgbClr val="000000">
              <a:alpha val="0"/>
            </a:srgbClr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231E14F-F5CE-421F-909E-7E365127598D}"/>
                </a:ext>
              </a:extLst>
            </p:cNvPr>
            <p:cNvSpPr/>
            <p:nvPr/>
          </p:nvSpPr>
          <p:spPr>
            <a:xfrm rot="6036187">
              <a:off x="3121513" y="3904949"/>
              <a:ext cx="854748" cy="118229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93018 w 609552"/>
                <a:gd name="connsiteY0" fmla="*/ 32828 h 888901"/>
                <a:gd name="connsiteX1" fmla="*/ 609552 w 609552"/>
                <a:gd name="connsiteY1" fmla="*/ 653917 h 888901"/>
                <a:gd name="connsiteX2" fmla="*/ 79576 w 609552"/>
                <a:gd name="connsiteY2" fmla="*/ 888901 h 888901"/>
                <a:gd name="connsiteX3" fmla="*/ 0 w 609552"/>
                <a:gd name="connsiteY3" fmla="*/ 0 h 888901"/>
                <a:gd name="connsiteX4" fmla="*/ 93018 w 609552"/>
                <a:gd name="connsiteY4" fmla="*/ 32828 h 88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52" h="888901">
                  <a:moveTo>
                    <a:pt x="93018" y="32828"/>
                  </a:moveTo>
                  <a:lnTo>
                    <a:pt x="609552" y="653917"/>
                  </a:lnTo>
                  <a:lnTo>
                    <a:pt x="79576" y="888901"/>
                  </a:lnTo>
                  <a:lnTo>
                    <a:pt x="0" y="0"/>
                  </a:lnTo>
                  <a:lnTo>
                    <a:pt x="93018" y="328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DADDA46-C3B7-4D32-A82A-0801FDC4C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07803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5090A0-37C8-4117-8CD8-778A29F9E794}"/>
              </a:ext>
            </a:extLst>
          </p:cNvPr>
          <p:cNvGrpSpPr/>
          <p:nvPr/>
        </p:nvGrpSpPr>
        <p:grpSpPr>
          <a:xfrm>
            <a:off x="478264" y="3496365"/>
            <a:ext cx="449871" cy="253610"/>
            <a:chOff x="2616694" y="4631426"/>
            <a:chExt cx="1998868" cy="1126840"/>
          </a:xfrm>
          <a:solidFill>
            <a:srgbClr val="000000">
              <a:alpha val="0"/>
            </a:srgbClr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758B989-360F-42E9-B9CD-B5C73FD672A9}"/>
                </a:ext>
              </a:extLst>
            </p:cNvPr>
            <p:cNvSpPr/>
            <p:nvPr/>
          </p:nvSpPr>
          <p:spPr>
            <a:xfrm rot="6036187">
              <a:off x="3231672" y="4374375"/>
              <a:ext cx="1126840" cy="164094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61865"/>
                <a:gd name="connsiteY0" fmla="*/ 144846 h 1169673"/>
                <a:gd name="connsiteX1" fmla="*/ 761865 w 761865"/>
                <a:gd name="connsiteY1" fmla="*/ 995129 h 1169673"/>
                <a:gd name="connsiteX2" fmla="*/ 240161 w 761865"/>
                <a:gd name="connsiteY2" fmla="*/ 1169673 h 1169673"/>
                <a:gd name="connsiteX3" fmla="*/ 0 w 761865"/>
                <a:gd name="connsiteY3" fmla="*/ 0 h 1169673"/>
                <a:gd name="connsiteX4" fmla="*/ 207911 w 761865"/>
                <a:gd name="connsiteY4" fmla="*/ 144846 h 116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865" h="1169673">
                  <a:moveTo>
                    <a:pt x="207911" y="144846"/>
                  </a:moveTo>
                  <a:lnTo>
                    <a:pt x="761865" y="995129"/>
                  </a:lnTo>
                  <a:lnTo>
                    <a:pt x="240161" y="1169673"/>
                  </a:lnTo>
                  <a:lnTo>
                    <a:pt x="0" y="0"/>
                  </a:lnTo>
                  <a:lnTo>
                    <a:pt x="207911" y="1448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4E50BEB-66FC-40DA-8574-0B89B7FC5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836402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73C0F90-696B-4E7F-8C0B-3A2E9CCDCF82}"/>
              </a:ext>
            </a:extLst>
          </p:cNvPr>
          <p:cNvGrpSpPr/>
          <p:nvPr/>
        </p:nvGrpSpPr>
        <p:grpSpPr>
          <a:xfrm>
            <a:off x="451509" y="3960528"/>
            <a:ext cx="426930" cy="279066"/>
            <a:chOff x="2616694" y="5210726"/>
            <a:chExt cx="1896933" cy="1239949"/>
          </a:xfrm>
          <a:solidFill>
            <a:srgbClr val="000000">
              <a:alpha val="0"/>
            </a:srgbClr>
          </a:solidFill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FB076EA-BC79-4E1B-A136-D5FBCF5387BB}"/>
                </a:ext>
              </a:extLst>
            </p:cNvPr>
            <p:cNvSpPr/>
            <p:nvPr/>
          </p:nvSpPr>
          <p:spPr>
            <a:xfrm rot="6036187">
              <a:off x="3137873" y="5074922"/>
              <a:ext cx="1239949" cy="151155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338" h="1077448">
                  <a:moveTo>
                    <a:pt x="0" y="0"/>
                  </a:moveTo>
                  <a:lnTo>
                    <a:pt x="838338" y="806819"/>
                  </a:lnTo>
                  <a:lnTo>
                    <a:pt x="375189" y="1077448"/>
                  </a:lnTo>
                  <a:lnTo>
                    <a:pt x="7518" y="370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6ADF73E-E76F-48F5-850F-ECAD9EAF2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5626568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7384877" y="1193159"/>
            <a:ext cx="312375" cy="339684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 sz="3350">
                <a:sym typeface="Arial" panose="020B0604020202020204" pitchFamily="34" charset="0"/>
              </a:rPr>
              <a:t>快速磁碟安裝與托盤上鎖功能</a:t>
            </a:r>
            <a:r>
              <a:rPr lang="en-US" altLang="zh-CN" sz="3350">
                <a:sym typeface="Arial" panose="020B0604020202020204" pitchFamily="34" charset="0"/>
              </a:rPr>
              <a:t> – </a:t>
            </a:r>
            <a:r>
              <a:rPr lang="en-US" altLang="zh-CN" sz="33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2.5” SSD </a:t>
            </a:r>
            <a:r>
              <a:rPr lang="zh-CN" altLang="en-US" sz="3350">
                <a:sym typeface="Arial" panose="020B0604020202020204" pitchFamily="34" charset="0"/>
              </a:rPr>
              <a:t>托盤</a:t>
            </a:r>
            <a:endParaRPr lang="en-US" sz="3350">
              <a:sym typeface="Arial" panose="020B0604020202020204" pitchFamily="34" charset="0"/>
            </a:endParaRPr>
          </a:p>
        </p:txBody>
      </p:sp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32" y="1841372"/>
            <a:ext cx="2009458" cy="2479756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197" y="1642905"/>
            <a:ext cx="2338045" cy="2789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287985" y="1590097"/>
            <a:ext cx="1204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免工具安裝</a:t>
            </a:r>
            <a:r>
              <a:rPr lang="en-US" altLang="zh-CN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5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</a:t>
            </a:r>
            <a:r>
              <a:rPr lang="zh-CN" altLang="en-US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吋磁碟</a:t>
            </a:r>
            <a:endParaRPr lang="en-US" altLang="zh-CN" sz="1500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22489" y="1841372"/>
            <a:ext cx="1624541" cy="2245025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54431" y="1679511"/>
            <a:ext cx="1749010" cy="2586563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B6B5370-EFA4-604C-B3A3-65E5A1E09B33}"/>
              </a:ext>
            </a:extLst>
          </p:cNvPr>
          <p:cNvSpPr/>
          <p:nvPr/>
        </p:nvSpPr>
        <p:spPr>
          <a:xfrm>
            <a:off x="1857001" y="1263798"/>
            <a:ext cx="2359414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2.5”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托盤安裝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2.5” SSD/HDD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1132097-A585-D247-9450-65C699DFFA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0275" y="1619159"/>
            <a:ext cx="2376140" cy="3495930"/>
          </a:xfrm>
          <a:prstGeom prst="rect">
            <a:avLst/>
          </a:prstGeom>
          <a:effectLst>
            <a:outerShdw blurRad="279400" dist="292100" dir="7980000" algn="tl" rotWithShape="0">
              <a:prstClr val="black">
                <a:alpha val="22000"/>
              </a:prstClr>
            </a:outerShdw>
          </a:effectLst>
        </p:spPr>
      </p:pic>
      <p:sp>
        <p:nvSpPr>
          <p:cNvPr id="49" name="矩形: 圓角 5">
            <a:extLst>
              <a:ext uri="{FF2B5EF4-FFF2-40B4-BE49-F238E27FC236}">
                <a16:creationId xmlns:a16="http://schemas.microsoft.com/office/drawing/2014/main" id="{CFF8806E-6771-F649-B4A4-2F0D02E82508}"/>
              </a:ext>
            </a:extLst>
          </p:cNvPr>
          <p:cNvSpPr/>
          <p:nvPr/>
        </p:nvSpPr>
        <p:spPr>
          <a:xfrm rot="10800000">
            <a:off x="5936796" y="1263797"/>
            <a:ext cx="2154258" cy="3851291"/>
          </a:xfrm>
          <a:prstGeom prst="roundRect">
            <a:avLst>
              <a:gd name="adj" fmla="val 2945"/>
            </a:avLst>
          </a:prstGeom>
          <a:gradFill>
            <a:gsLst>
              <a:gs pos="36000">
                <a:schemeClr val="bg1">
                  <a:alpha val="49000"/>
                </a:schemeClr>
              </a:gs>
              <a:gs pos="65000">
                <a:srgbClr val="F5F5F5">
                  <a:alpha val="64000"/>
                </a:srgbClr>
              </a:gs>
              <a:gs pos="91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4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66FC212-35DD-8B41-AB56-CDBB169AB6C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1976" r="17402" b="2551"/>
          <a:stretch/>
        </p:blipFill>
        <p:spPr>
          <a:xfrm>
            <a:off x="5718948" y="2516049"/>
            <a:ext cx="2589950" cy="2381375"/>
          </a:xfrm>
          <a:prstGeom prst="rect">
            <a:avLst/>
          </a:prstGeom>
          <a:effectLst>
            <a:outerShdw blurRad="177800" dist="76200" dir="3960000" algn="tl" rotWithShape="0">
              <a:prstClr val="black">
                <a:alpha val="28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A4DECE3-0E78-A846-9C56-C88583805EDE}"/>
              </a:ext>
            </a:extLst>
          </p:cNvPr>
          <p:cNvSpPr txBox="1"/>
          <p:nvPr/>
        </p:nvSpPr>
        <p:spPr>
          <a:xfrm>
            <a:off x="6064079" y="1662250"/>
            <a:ext cx="2071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/>
              <a:t>支援</a:t>
            </a:r>
            <a:r>
              <a:rPr kumimoji="1" lang="en-US" altLang="zh-TW"/>
              <a:t> M.2 2280 </a:t>
            </a:r>
            <a:r>
              <a:rPr kumimoji="1" lang="en-US" altLang="zh-TW" err="1"/>
              <a:t>NVMe</a:t>
            </a:r>
            <a:r>
              <a:rPr kumimoji="1" lang="en-US" altLang="zh-TW"/>
              <a:t> PCIe Gen3 x4 SSD </a:t>
            </a:r>
            <a:r>
              <a:rPr kumimoji="1" lang="zh-TW" altLang="en-US"/>
              <a:t>轉接成</a:t>
            </a:r>
            <a:r>
              <a:rPr kumimoji="1" lang="en-US" altLang="zh-TW"/>
              <a:t> U.2 </a:t>
            </a:r>
            <a:r>
              <a:rPr kumimoji="1" lang="en-US" altLang="zh-TW" err="1"/>
              <a:t>NVMe</a:t>
            </a:r>
            <a:r>
              <a:rPr kumimoji="1" lang="en-US" altLang="zh-TW"/>
              <a:t> PCIe Gen3 x4</a:t>
            </a:r>
            <a:endParaRPr kumimoji="1"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5648114-72AC-F444-ABE8-04EE362FCBFB}"/>
              </a:ext>
            </a:extLst>
          </p:cNvPr>
          <p:cNvSpPr/>
          <p:nvPr/>
        </p:nvSpPr>
        <p:spPr>
          <a:xfrm>
            <a:off x="5936794" y="1276358"/>
            <a:ext cx="2154259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</a:t>
            </a:r>
            <a:r>
              <a:rPr lang="en-US" altLang="zh-TW" sz="11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SSD </a:t>
            </a:r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轉接選購配件</a:t>
            </a:r>
            <a:endParaRPr lang="en-US" altLang="zh-TW" sz="1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QDA-UMP</a:t>
            </a:r>
            <a:endParaRPr lang="en-US" altLang="zh-CN" sz="1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A60CCF26-0EBE-4E25-A61C-EE8884503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32" y="1197497"/>
            <a:ext cx="6305289" cy="3946003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9-bay TS-h973AX </a:t>
            </a:r>
            <a:r>
              <a:rPr lang="en-US" altLang="zh-TW"/>
              <a:t>背</a:t>
            </a:r>
            <a:r>
              <a:rPr lang="zh-TW"/>
              <a:t>面硬體配置</a:t>
            </a:r>
          </a:p>
        </p:txBody>
      </p:sp>
      <p:sp>
        <p:nvSpPr>
          <p:cNvPr id="50" name="矩形 39">
            <a:extLst>
              <a:ext uri="{FF2B5EF4-FFF2-40B4-BE49-F238E27FC236}">
                <a16:creationId xmlns:a16="http://schemas.microsoft.com/office/drawing/2014/main" id="{4F7576C5-AF16-6740-85A7-B035B0B2FE06}"/>
              </a:ext>
            </a:extLst>
          </p:cNvPr>
          <p:cNvSpPr/>
          <p:nvPr/>
        </p:nvSpPr>
        <p:spPr>
          <a:xfrm>
            <a:off x="5607871" y="2507402"/>
            <a:ext cx="545467" cy="39298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5786456" y="1806092"/>
            <a:ext cx="370846" cy="633909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0" y="2849880"/>
            <a:ext cx="1360737" cy="6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lnSpc>
                <a:spcPts val="1800"/>
              </a:lnSpc>
            </a:pPr>
            <a:r>
              <a:rPr lang="en-US" altLang="zh-CN"/>
              <a:t>14CM</a:t>
            </a:r>
            <a:r>
              <a:rPr lang="en-US" altLang="zh-CN">
                <a:latin typeface="微軟正黑體" panose="020B0604030504040204" pitchFamily="34" charset="-120"/>
              </a:rPr>
              <a:t> </a:t>
            </a:r>
            <a:r>
              <a:rPr lang="zh-CN" altLang="en-US">
                <a:latin typeface="微軟正黑體" panose="020B0604030504040204" pitchFamily="34" charset="-120"/>
              </a:rPr>
              <a:t>大型高效率智慧型散熱靜音風扇</a:t>
            </a:r>
            <a:endParaRPr lang="en-US" altLang="en-US">
              <a:latin typeface="微軟正黑體" panose="020B0604030504040204" pitchFamily="34" charset="-12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4063C53-AB96-5F40-9C58-23A7E97F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440" y="1479850"/>
            <a:ext cx="2024260" cy="73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>
                <a:ea typeface="微軟正黑體"/>
              </a:rPr>
              <a:t>3 </a:t>
            </a:r>
            <a:r>
              <a:rPr lang="zh-TW" altLang="en-US">
                <a:latin typeface="微軟正黑體"/>
                <a:ea typeface="微軟正黑體"/>
                <a:cs typeface="Arial"/>
              </a:rPr>
              <a:t>個</a:t>
            </a:r>
            <a:r>
              <a:rPr lang="en-US" altLang="zh-TW">
                <a:latin typeface="微軟正黑體"/>
                <a:ea typeface="微軟正黑體"/>
                <a:cs typeface="Arial"/>
              </a:rPr>
              <a:t> </a:t>
            </a:r>
            <a:r>
              <a:rPr lang="en-US" altLang="en-US">
                <a:ea typeface="微軟正黑體"/>
              </a:rPr>
              <a:t>USB 3.2 Gen2 10Gbps </a:t>
            </a:r>
            <a:r>
              <a:rPr lang="zh-CN" altLang="en-US">
                <a:latin typeface="微軟正黑體"/>
                <a:ea typeface="微軟正黑體"/>
                <a:cs typeface="Arial"/>
              </a:rPr>
              <a:t>埠</a:t>
            </a:r>
            <a:r>
              <a:rPr lang="en-US" altLang="zh-CN">
                <a:latin typeface="微軟正黑體"/>
                <a:ea typeface="微軟正黑體"/>
                <a:cs typeface="Arial"/>
              </a:rPr>
              <a:t> </a:t>
            </a:r>
          </a:p>
          <a:p>
            <a:r>
              <a:rPr lang="en-US" altLang="zh-CN" b="0">
                <a:solidFill>
                  <a:srgbClr val="9E5E1C"/>
                </a:solidFill>
                <a:ea typeface="微軟正黑體"/>
              </a:rPr>
              <a:t>( 2 x Type-A + 1 x</a:t>
            </a:r>
          </a:p>
          <a:p>
            <a:r>
              <a:rPr lang="en-US" altLang="zh-CN" b="0">
                <a:solidFill>
                  <a:srgbClr val="9E5E1C"/>
                </a:solidFill>
                <a:ea typeface="微軟正黑體"/>
              </a:rPr>
              <a:t>  Type-C )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967CADA5-DC4A-4A13-B421-D2EBDCA0EB0C}"/>
              </a:ext>
            </a:extLst>
          </p:cNvPr>
          <p:cNvCxnSpPr>
            <a:cxnSpLocks/>
          </p:cNvCxnSpPr>
          <p:nvPr/>
        </p:nvCxnSpPr>
        <p:spPr>
          <a:xfrm flipH="1">
            <a:off x="6156668" y="2728611"/>
            <a:ext cx="789750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41" name="矩形 39">
            <a:extLst>
              <a:ext uri="{FF2B5EF4-FFF2-40B4-BE49-F238E27FC236}">
                <a16:creationId xmlns:a16="http://schemas.microsoft.com/office/drawing/2014/main" id="{A538E043-4B2C-EF43-B4CE-AEB7DC018013}"/>
              </a:ext>
            </a:extLst>
          </p:cNvPr>
          <p:cNvSpPr/>
          <p:nvPr/>
        </p:nvSpPr>
        <p:spPr>
          <a:xfrm flipH="1">
            <a:off x="5850024" y="3651131"/>
            <a:ext cx="311143" cy="463663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98C269A6-3069-4834-B863-01EE2088B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441" y="2549136"/>
            <a:ext cx="2292824" cy="81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/>
              <a:t>2</a:t>
            </a:r>
            <a:r>
              <a:rPr lang="en-US" altLang="zh-CN">
                <a:latin typeface="微軟正黑體" panose="020B0604030504040204" pitchFamily="34" charset="-120"/>
              </a:rPr>
              <a:t> </a:t>
            </a:r>
            <a:r>
              <a:rPr lang="zh-CN" altLang="en-US">
                <a:latin typeface="微軟正黑體" panose="020B0604030504040204" pitchFamily="34" charset="-120"/>
              </a:rPr>
              <a:t>個 </a:t>
            </a:r>
            <a:r>
              <a:rPr lang="en-US" altLang="zh-CN"/>
              <a:t>2.5GbE</a:t>
            </a:r>
            <a:r>
              <a:rPr lang="zh-CN" altLang="en-US">
                <a:latin typeface="微軟正黑體" panose="020B0604030504040204" pitchFamily="34" charset="-120"/>
              </a:rPr>
              <a:t>網路埠</a:t>
            </a:r>
            <a:endParaRPr lang="en-US" altLang="zh-CN">
              <a:latin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CN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(</a:t>
            </a:r>
            <a:r>
              <a:rPr lang="zh-CN" altLang="en-US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支援</a:t>
            </a:r>
            <a:r>
              <a:rPr lang="en-US" altLang="zh-CN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b="0">
                <a:solidFill>
                  <a:srgbClr val="9E5E1C"/>
                </a:solidFill>
                <a:ea typeface="微軟正黑體"/>
              </a:rPr>
              <a:t>2.5G/1G/100M</a:t>
            </a:r>
            <a:r>
              <a:rPr lang="en-US" altLang="zh-CN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)</a:t>
            </a:r>
          </a:p>
          <a:p>
            <a:pPr>
              <a:lnSpc>
                <a:spcPts val="2000"/>
              </a:lnSpc>
            </a:pPr>
            <a:endParaRPr lang="zh-CN" altLang="en-US">
              <a:latin typeface="微軟正黑體" panose="020B0604030504040204" pitchFamily="34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274C120-E462-4B70-B638-41C6AEF8D309}"/>
              </a:ext>
            </a:extLst>
          </p:cNvPr>
          <p:cNvCxnSpPr>
            <a:cxnSpLocks/>
          </p:cNvCxnSpPr>
          <p:nvPr/>
        </p:nvCxnSpPr>
        <p:spPr>
          <a:xfrm flipH="1">
            <a:off x="6161168" y="2098070"/>
            <a:ext cx="785249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66" name="直線單箭頭接點 26">
            <a:extLst>
              <a:ext uri="{FF2B5EF4-FFF2-40B4-BE49-F238E27FC236}">
                <a16:creationId xmlns:a16="http://schemas.microsoft.com/office/drawing/2014/main" id="{93E680B3-19DC-4551-86C9-9642BEA44A3A}"/>
              </a:ext>
            </a:extLst>
          </p:cNvPr>
          <p:cNvCxnSpPr>
            <a:cxnSpLocks/>
          </p:cNvCxnSpPr>
          <p:nvPr/>
        </p:nvCxnSpPr>
        <p:spPr>
          <a:xfrm>
            <a:off x="1522260" y="3209487"/>
            <a:ext cx="2292825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963B5797-D85C-4350-8065-FBBB2B39F432}"/>
              </a:ext>
            </a:extLst>
          </p:cNvPr>
          <p:cNvCxnSpPr>
            <a:cxnSpLocks/>
          </p:cNvCxnSpPr>
          <p:nvPr/>
        </p:nvCxnSpPr>
        <p:spPr>
          <a:xfrm flipH="1">
            <a:off x="6156667" y="3855953"/>
            <a:ext cx="789750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7" name="TextBox 13">
            <a:extLst>
              <a:ext uri="{FF2B5EF4-FFF2-40B4-BE49-F238E27FC236}">
                <a16:creationId xmlns:a16="http://schemas.microsoft.com/office/drawing/2014/main" id="{F840B46C-9355-4A5F-BF82-F154C226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440" y="3673520"/>
            <a:ext cx="2223620" cy="114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>
                <a:ea typeface="微軟正黑體"/>
              </a:rPr>
              <a:t>1</a:t>
            </a:r>
            <a:r>
              <a:rPr lang="en-US" altLang="zh-CN">
                <a:latin typeface="微軟正黑體"/>
                <a:ea typeface="微軟正黑體"/>
                <a:cs typeface="Arial"/>
              </a:rPr>
              <a:t> </a:t>
            </a:r>
            <a:r>
              <a:rPr lang="zh-CN" altLang="en-US">
                <a:latin typeface="微軟正黑體"/>
                <a:ea typeface="微軟正黑體"/>
                <a:cs typeface="Arial"/>
              </a:rPr>
              <a:t>個 </a:t>
            </a:r>
            <a:r>
              <a:rPr lang="zh-CN" altLang="en-US">
                <a:ea typeface="微軟正黑體"/>
              </a:rPr>
              <a:t>10</a:t>
            </a:r>
            <a:r>
              <a:rPr lang="en-US" altLang="zh-CN">
                <a:ea typeface="微軟正黑體"/>
              </a:rPr>
              <a:t>GBASE-T</a:t>
            </a:r>
            <a:r>
              <a:rPr lang="zh-CN" altLang="en-US">
                <a:latin typeface="微軟正黑體"/>
                <a:ea typeface="微軟正黑體"/>
                <a:cs typeface="Arial"/>
              </a:rPr>
              <a:t>網路埠</a:t>
            </a:r>
            <a:endParaRPr lang="en-US" altLang="zh-CN">
              <a:latin typeface="微軟正黑體"/>
              <a:ea typeface="微軟正黑體"/>
              <a:cs typeface="Arial"/>
            </a:endParaRPr>
          </a:p>
          <a:p>
            <a:pPr>
              <a:lnSpc>
                <a:spcPts val="2000"/>
              </a:lnSpc>
            </a:pPr>
            <a:r>
              <a:rPr lang="en-US" altLang="zh-CN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(</a:t>
            </a:r>
            <a:r>
              <a:rPr lang="zh-CN" altLang="en-US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支援</a:t>
            </a:r>
            <a:r>
              <a:rPr lang="en-US" altLang="zh-CN" b="0">
                <a:solidFill>
                  <a:srgbClr val="9E5E1C"/>
                </a:solidFill>
                <a:ea typeface="微軟正黑體"/>
              </a:rPr>
              <a:t>10G/5G/2.5G/1G/ 100M</a:t>
            </a:r>
            <a:r>
              <a:rPr lang="en-US" altLang="zh-CN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)</a:t>
            </a:r>
            <a:endParaRPr lang="en-US" altLang="zh-CN">
              <a:solidFill>
                <a:srgbClr val="9E5E1C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6" name="矩形 39">
            <a:extLst>
              <a:ext uri="{FF2B5EF4-FFF2-40B4-BE49-F238E27FC236}">
                <a16:creationId xmlns:a16="http://schemas.microsoft.com/office/drawing/2014/main" id="{5F41E623-03D3-F640-A3CA-C51DB69BAC94}"/>
              </a:ext>
            </a:extLst>
          </p:cNvPr>
          <p:cNvSpPr/>
          <p:nvPr/>
        </p:nvSpPr>
        <p:spPr>
          <a:xfrm flipH="1">
            <a:off x="5355872" y="4050464"/>
            <a:ext cx="251999" cy="39298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17" name="直線單箭頭接點 25">
            <a:extLst>
              <a:ext uri="{FF2B5EF4-FFF2-40B4-BE49-F238E27FC236}">
                <a16:creationId xmlns:a16="http://schemas.microsoft.com/office/drawing/2014/main" id="{B61C3DA4-12FF-B74F-BB9D-7BAF0D104E3C}"/>
              </a:ext>
            </a:extLst>
          </p:cNvPr>
          <p:cNvCxnSpPr>
            <a:cxnSpLocks/>
          </p:cNvCxnSpPr>
          <p:nvPr/>
        </p:nvCxnSpPr>
        <p:spPr>
          <a:xfrm flipV="1">
            <a:off x="1522260" y="4246834"/>
            <a:ext cx="3833612" cy="36423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9" name="TextBox 13">
            <a:extLst>
              <a:ext uri="{FF2B5EF4-FFF2-40B4-BE49-F238E27FC236}">
                <a16:creationId xmlns:a16="http://schemas.microsoft.com/office/drawing/2014/main" id="{A2BAAC83-BC7D-1C4D-AE27-1ADA10A6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0" y="3982477"/>
            <a:ext cx="1360737" cy="6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lnSpc>
                <a:spcPts val="1800"/>
              </a:lnSpc>
            </a:pPr>
            <a:r>
              <a:rPr lang="en-US" altLang="zh-CN"/>
              <a:t>Kensington </a:t>
            </a:r>
            <a:r>
              <a:rPr lang="zh-CN" altLang="en-US">
                <a:latin typeface="微軟正黑體" panose="020B0604030504040204" pitchFamily="34" charset="-120"/>
              </a:rPr>
              <a:t>安全防盜鎖孔</a:t>
            </a:r>
            <a:endParaRPr lang="en-US" altLang="en-US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09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3257956" y="2369690"/>
            <a:ext cx="3751594" cy="2609269"/>
            <a:chOff x="4237194" y="2392630"/>
            <a:chExt cx="5002125" cy="3479025"/>
          </a:xfrm>
        </p:grpSpPr>
        <p:sp>
          <p:nvSpPr>
            <p:cNvPr id="5" name="矩形: 圓角 4" hidden="1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形 1" hidden="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503632" y="1878117"/>
            <a:ext cx="2064216" cy="54629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TS-h973AX-32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32 GB RAM (2 x 16 GB)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487792" y="3064297"/>
            <a:ext cx="2394974" cy="377020"/>
          </a:xfrm>
          <a:prstGeom prst="rect">
            <a:avLst/>
          </a:prstGeom>
          <a:noFill/>
        </p:spPr>
        <p:txBody>
          <a:bodyPr wrap="square" lIns="68573" tIns="34287" rIns="68573" bIns="34287" anchor="t">
            <a:spAutoFit/>
          </a:bodyPr>
          <a:lstStyle/>
          <a:p>
            <a:pPr>
              <a:defRPr/>
            </a:pPr>
            <a:r>
              <a:rPr lang="zh-CN" altLang="en-US" sz="20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雙通道記憶體支援</a:t>
            </a:r>
            <a:endParaRPr lang="en-US" altLang="zh-TW" sz="20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427803" y="3461468"/>
            <a:ext cx="3508059" cy="1440709"/>
          </a:xfrm>
          <a:prstGeom prst="rect">
            <a:avLst/>
          </a:prstGeom>
          <a:noFill/>
        </p:spPr>
        <p:txBody>
          <a:bodyPr wrap="square" lIns="68573" tIns="34287" rIns="68573" bIns="34287" anchor="t">
            <a:spAutoFit/>
          </a:bodyPr>
          <a:lstStyle/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DDR4 SO-DIMM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插槽，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lnSpc>
                <a:spcPct val="130000"/>
              </a:lnSpc>
              <a:defRPr/>
            </a:pPr>
            <a:r>
              <a:rPr lang="en-US" altLang="zh-TW">
                <a:ea typeface="微軟正黑體"/>
                <a:sym typeface="Arial" panose="020B0604020202020204" pitchFamily="34" charset="0"/>
              </a:rPr>
              <a:t>   </a:t>
            </a:r>
            <a:r>
              <a:rPr lang="zh-TW" altLang="en-US">
                <a:ea typeface="微軟正黑體"/>
                <a:sym typeface="Arial" panose="020B0604020202020204" pitchFamily="34" charset="0"/>
              </a:rPr>
              <a:t>總和 </a:t>
            </a:r>
            <a:r>
              <a:rPr lang="en-US" altLang="zh-TW">
                <a:ea typeface="微軟正黑體"/>
                <a:sym typeface="Arial" panose="020B0604020202020204" pitchFamily="34" charset="0"/>
              </a:rPr>
              <a:t>32 GB (2 x 16 GB)</a:t>
            </a:r>
            <a:endParaRPr lang="en-US" altLang="zh-TW">
              <a:ea typeface="微軟正黑體"/>
            </a:endParaRP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>
                <a:ea typeface="微軟正黑體"/>
                <a:sym typeface="Arial" panose="020B0604020202020204" pitchFamily="34" charset="0"/>
              </a:rPr>
              <a:t>用戶可</a:t>
            </a:r>
            <a:r>
              <a:rPr lang="zh-CN" altLang="en-US">
                <a:ea typeface="微軟正黑體"/>
                <a:sym typeface="Arial" panose="020B0604020202020204" pitchFamily="34" charset="0"/>
              </a:rPr>
              <a:t>再</a:t>
            </a:r>
            <a:r>
              <a:rPr lang="zh-TW" altLang="en-US">
                <a:ea typeface="微軟正黑體"/>
                <a:sym typeface="Arial" panose="020B0604020202020204" pitchFamily="34" charset="0"/>
              </a:rPr>
              <a:t>訂購</a:t>
            </a:r>
            <a:r>
              <a:rPr lang="en-US" altLang="zh-TW">
                <a:ea typeface="微軟正黑體"/>
                <a:sym typeface="Arial" panose="020B0604020202020204" pitchFamily="34" charset="0"/>
              </a:rPr>
              <a:t> QNAP</a:t>
            </a:r>
            <a:r>
              <a:rPr lang="zh-TW" altLang="en-US"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>
                <a:ea typeface="微軟正黑體"/>
                <a:sym typeface="Arial" panose="020B0604020202020204" pitchFamily="34" charset="0"/>
              </a:rPr>
              <a:t>8/16 GB </a:t>
            </a:r>
            <a:r>
              <a:rPr lang="zh-TW" altLang="en-US">
                <a:ea typeface="微軟正黑體"/>
                <a:sym typeface="Arial" panose="020B0604020202020204" pitchFamily="34" charset="0"/>
              </a:rPr>
              <a:t>記憶體模組，輕鬆自行升級至最高總和 </a:t>
            </a:r>
            <a:r>
              <a:rPr lang="en-US" altLang="zh-TW">
                <a:ea typeface="微軟正黑體"/>
                <a:sym typeface="Arial" panose="020B0604020202020204" pitchFamily="34" charset="0"/>
              </a:rPr>
              <a:t>32 GB</a:t>
            </a:r>
            <a:r>
              <a:rPr lang="zh-TW" altLang="en-US">
                <a:ea typeface="微軟正黑體"/>
                <a:sym typeface="Arial" panose="020B0604020202020204" pitchFamily="34" charset="0"/>
              </a:rPr>
              <a:t>，保障多人連線傳輸的穩定性與效能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300DC76A-60FF-4254-9F11-4F4494DD9D97}"/>
              </a:ext>
            </a:extLst>
          </p:cNvPr>
          <p:cNvSpPr/>
          <p:nvPr/>
        </p:nvSpPr>
        <p:spPr>
          <a:xfrm rot="1655208">
            <a:off x="884236" y="2004787"/>
            <a:ext cx="934811" cy="155576"/>
          </a:xfrm>
          <a:prstGeom prst="rect">
            <a:avLst/>
          </a:prstGeom>
          <a:solidFill>
            <a:srgbClr val="071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AEB9B9E8-AB5F-467F-B64B-B28B0D769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3128" t="-34953" r="-25180" b="-43366"/>
          <a:stretch/>
        </p:blipFill>
        <p:spPr>
          <a:xfrm>
            <a:off x="764382" y="1462088"/>
            <a:ext cx="1433211" cy="1019175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960"/>
            <a:ext cx="9144000" cy="1033922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</a:pPr>
            <a:r>
              <a:rPr lang="zh-CN" altLang="en-US" sz="27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標配</a:t>
            </a:r>
            <a:r>
              <a:rPr lang="en-US" altLang="zh-CN" sz="27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8 GB </a:t>
            </a:r>
            <a:r>
              <a:rPr lang="zh-CN" altLang="en-US" sz="27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或</a:t>
            </a:r>
            <a:r>
              <a:rPr lang="en-US" altLang="zh-CN" sz="27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32GB DDR4 </a:t>
            </a:r>
            <a:r>
              <a:rPr lang="zh-CN" altLang="en-US" sz="27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記憶體，並可自行升級</a:t>
            </a:r>
            <a:r>
              <a:rPr lang="zh-TW" altLang="en-US" sz="27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記憶體，</a:t>
            </a:r>
            <a:br>
              <a:rPr lang="en-US" altLang="zh-TW" sz="2700">
                <a:latin typeface="Arial" panose="020B0604020202020204" pitchFamily="34" charset="0"/>
              </a:rPr>
            </a:br>
            <a:r>
              <a:rPr lang="zh-TW" altLang="en-US" sz="27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讓多工應用與多台設備同時連接更為順暢</a:t>
            </a:r>
            <a:endParaRPr lang="zh-CN" altLang="zh-TW" sz="270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168C40A-642E-8D4A-BC88-21C7321A8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0" t="4375" r="4454" b="3385"/>
          <a:stretch/>
        </p:blipFill>
        <p:spPr>
          <a:xfrm rot="5400000">
            <a:off x="3870100" y="2173480"/>
            <a:ext cx="2625321" cy="1929241"/>
          </a:xfrm>
          <a:prstGeom prst="rect">
            <a:avLst/>
          </a:prstGeom>
          <a:ln>
            <a:noFill/>
          </a:ln>
          <a:effectLst>
            <a:outerShdw blurRad="279400" dist="292100" dir="7980000" algn="tl" rotWithShape="0">
              <a:prstClr val="black">
                <a:alpha val="22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8EC1418-FC44-2147-BA7F-E5DB7F599B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0" t="2277" r="1959" b="2089"/>
          <a:stretch/>
        </p:blipFill>
        <p:spPr>
          <a:xfrm>
            <a:off x="6670600" y="3599598"/>
            <a:ext cx="1893082" cy="1308951"/>
          </a:xfrm>
          <a:prstGeom prst="rect">
            <a:avLst/>
          </a:prstGeom>
          <a:effectLst>
            <a:outerShdw blurRad="279400" dist="292100" dir="7980000" algn="tl" rotWithShape="0">
              <a:prstClr val="black">
                <a:alpha val="22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73B8D37-0ADE-244B-9C8E-B04935F441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8" t="2382" r="3164" b="2944"/>
          <a:stretch/>
        </p:blipFill>
        <p:spPr>
          <a:xfrm>
            <a:off x="6661815" y="1723316"/>
            <a:ext cx="1910654" cy="1280404"/>
          </a:xfrm>
          <a:prstGeom prst="rect">
            <a:avLst/>
          </a:prstGeom>
          <a:effectLst>
            <a:outerShdw blurRad="279400" dist="292100" dir="7980000" algn="tl" rotWithShape="0">
              <a:prstClr val="black">
                <a:alpha val="22000"/>
              </a:prstClr>
            </a:outerShdw>
          </a:effectLst>
        </p:spPr>
      </p:pic>
      <p:sp>
        <p:nvSpPr>
          <p:cNvPr id="17" name="圓角矩形 16">
            <a:extLst>
              <a:ext uri="{FF2B5EF4-FFF2-40B4-BE49-F238E27FC236}">
                <a16:creationId xmlns:a16="http://schemas.microsoft.com/office/drawing/2014/main" id="{88A3C02B-C54D-274D-98CF-DE98E36D7042}"/>
              </a:ext>
            </a:extLst>
          </p:cNvPr>
          <p:cNvSpPr/>
          <p:nvPr/>
        </p:nvSpPr>
        <p:spPr>
          <a:xfrm>
            <a:off x="4662055" y="2529003"/>
            <a:ext cx="532246" cy="1051055"/>
          </a:xfrm>
          <a:prstGeom prst="roundRect">
            <a:avLst>
              <a:gd name="adj" fmla="val 7122"/>
            </a:avLst>
          </a:prstGeom>
          <a:noFill/>
          <a:ln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6567733C-97B2-DE4A-BBB1-88B678E6DF4A}"/>
              </a:ext>
            </a:extLst>
          </p:cNvPr>
          <p:cNvSpPr txBox="1"/>
          <p:nvPr/>
        </p:nvSpPr>
        <p:spPr>
          <a:xfrm>
            <a:off x="494105" y="2434360"/>
            <a:ext cx="2064216" cy="54629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TS-h973AX-8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 x 8 GB)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847AC9-C404-497C-BE2C-FF102CD9D05D}"/>
              </a:ext>
            </a:extLst>
          </p:cNvPr>
          <p:cNvSpPr/>
          <p:nvPr/>
        </p:nvSpPr>
        <p:spPr>
          <a:xfrm>
            <a:off x="4218139" y="1822699"/>
            <a:ext cx="1929241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步驟一：移除硬碟托盤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938D251-04AC-4803-BE29-AA0BEA49F930}"/>
              </a:ext>
            </a:extLst>
          </p:cNvPr>
          <p:cNvSpPr/>
          <p:nvPr/>
        </p:nvSpPr>
        <p:spPr>
          <a:xfrm>
            <a:off x="6655696" y="1407007"/>
            <a:ext cx="1929241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步驟二 ：扳開兩側固定夾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FD62014-67D1-4D91-9C39-930AC19E42EA}"/>
              </a:ext>
            </a:extLst>
          </p:cNvPr>
          <p:cNvSpPr/>
          <p:nvPr/>
        </p:nvSpPr>
        <p:spPr>
          <a:xfrm>
            <a:off x="6652521" y="3161874"/>
            <a:ext cx="1929241" cy="43772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步驟三： 拔除記憶體模組，並安裝新模組</a:t>
            </a:r>
          </a:p>
        </p:txBody>
      </p:sp>
      <p:sp>
        <p:nvSpPr>
          <p:cNvPr id="37" name="Google Shape;2763;p30">
            <a:extLst>
              <a:ext uri="{FF2B5EF4-FFF2-40B4-BE49-F238E27FC236}">
                <a16:creationId xmlns:a16="http://schemas.microsoft.com/office/drawing/2014/main" id="{808A333B-3CC0-448B-A3F9-EE94EEDD5322}"/>
              </a:ext>
            </a:extLst>
          </p:cNvPr>
          <p:cNvSpPr/>
          <p:nvPr/>
        </p:nvSpPr>
        <p:spPr>
          <a:xfrm rot="5400000">
            <a:off x="3562027" y="2442341"/>
            <a:ext cx="546297" cy="1524842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BA481273-2E25-4F86-86D0-587F10E4D9E8}"/>
              </a:ext>
            </a:extLst>
          </p:cNvPr>
          <p:cNvSpPr/>
          <p:nvPr/>
        </p:nvSpPr>
        <p:spPr>
          <a:xfrm>
            <a:off x="548080" y="1440427"/>
            <a:ext cx="1814119" cy="346243"/>
          </a:xfrm>
          <a:prstGeom prst="roundRect">
            <a:avLst>
              <a:gd name="adj" fmla="val 4917"/>
            </a:avLst>
          </a:prstGeom>
          <a:gradFill>
            <a:gsLst>
              <a:gs pos="100000">
                <a:srgbClr val="7B5723"/>
              </a:gs>
              <a:gs pos="0">
                <a:srgbClr val="986C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630074" y="1444023"/>
            <a:ext cx="1660290" cy="34624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NAS 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訂購型號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8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43EF9E96-71C4-44E8-B159-4ED454378FDB}"/>
              </a:ext>
            </a:extLst>
          </p:cNvPr>
          <p:cNvGrpSpPr/>
          <p:nvPr/>
        </p:nvGrpSpPr>
        <p:grpSpPr>
          <a:xfrm>
            <a:off x="3546319" y="2610093"/>
            <a:ext cx="2096348" cy="2319798"/>
            <a:chOff x="4390473" y="1208518"/>
            <a:chExt cx="2825938" cy="3305613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498812F1-962B-4FDE-9E08-7F72D95A4323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2E68E09D-F161-4A3A-A03F-C3757FB49B59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2B0CD18-300B-418D-A2BF-CA1D7C8BBAC3}"/>
              </a:ext>
            </a:extLst>
          </p:cNvPr>
          <p:cNvGrpSpPr/>
          <p:nvPr/>
        </p:nvGrpSpPr>
        <p:grpSpPr>
          <a:xfrm>
            <a:off x="5985501" y="2614152"/>
            <a:ext cx="2096348" cy="2319798"/>
            <a:chOff x="4390473" y="1208518"/>
            <a:chExt cx="2825938" cy="3305613"/>
          </a:xfrm>
        </p:grpSpPr>
        <p:sp>
          <p:nvSpPr>
            <p:cNvPr id="26" name="矩形: 圓角化對角角落 25">
              <a:extLst>
                <a:ext uri="{FF2B5EF4-FFF2-40B4-BE49-F238E27FC236}">
                  <a16:creationId xmlns:a16="http://schemas.microsoft.com/office/drawing/2014/main" id="{DD80E9D7-F0CC-47B2-A720-8D4473A74CE0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矩形: 圓角化同側角落 26">
              <a:extLst>
                <a:ext uri="{FF2B5EF4-FFF2-40B4-BE49-F238E27FC236}">
                  <a16:creationId xmlns:a16="http://schemas.microsoft.com/office/drawing/2014/main" id="{1AA4E4BA-FCDC-4F27-9E1E-4C4C3E0CE1B6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pic>
        <p:nvPicPr>
          <p:cNvPr id="4" name="圖片 6">
            <a:extLst>
              <a:ext uri="{FF2B5EF4-FFF2-40B4-BE49-F238E27FC236}">
                <a16:creationId xmlns:a16="http://schemas.microsoft.com/office/drawing/2014/main" id="{0B1DEBB8-8009-4F9E-BE20-12236F529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88" b="14251"/>
          <a:stretch/>
        </p:blipFill>
        <p:spPr>
          <a:xfrm>
            <a:off x="-1" y="851060"/>
            <a:ext cx="3066858" cy="4292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6582269" y="262976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無需換線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50"/>
            <a:ext cx="9143999" cy="816119"/>
          </a:xfrm>
        </p:spPr>
        <p:txBody>
          <a:bodyPr>
            <a:normAutofit/>
          </a:bodyPr>
          <a:lstStyle/>
          <a:p>
            <a:r>
              <a:rPr kumimoji="1" lang="zh-CN" altLang="en-US" sz="3100"/>
              <a:t>標配</a:t>
            </a:r>
            <a:r>
              <a:rPr kumimoji="1" lang="en-US" altLang="zh-CN" sz="3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310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1" lang="zh-TW" altLang="en-US" sz="3100"/>
              <a:t>個</a:t>
            </a:r>
            <a:r>
              <a:rPr kumimoji="1" lang="zh-TW" altLang="en-US" sz="3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310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kumimoji="1" lang="en-US" altLang="zh-TW" sz="3100" err="1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kumimoji="1" lang="zh-TW" altLang="en-US" sz="3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CN" altLang="en-US" sz="3100"/>
              <a:t>網路埠，聚合高達</a:t>
            </a:r>
            <a:r>
              <a:rPr kumimoji="1" lang="en-US" altLang="zh-CN" sz="3100"/>
              <a:t> </a:t>
            </a:r>
            <a:r>
              <a:rPr kumimoji="1" lang="en-US" altLang="zh-CN" sz="3100">
                <a:latin typeface="Arial" panose="020B0604020202020204" pitchFamily="34" charset="0"/>
                <a:cs typeface="Arial" panose="020B0604020202020204" pitchFamily="34" charset="0"/>
              </a:rPr>
              <a:t>5Gbps</a:t>
            </a:r>
            <a:r>
              <a:rPr kumimoji="1" lang="zh-TW" altLang="en-US" sz="3100"/>
              <a:t> 頻寬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81599" y="2147020"/>
            <a:ext cx="1835150" cy="36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1600" b="1">
                <a:solidFill>
                  <a:srgbClr val="1B3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r>
              <a:rPr kumimoji="1" lang="en-US" altLang="zh-CN" sz="1600" b="1">
                <a:solidFill>
                  <a:srgbClr val="1B305E"/>
                </a:solidFill>
              </a:rPr>
              <a:t> </a:t>
            </a:r>
            <a:r>
              <a:rPr kumimoji="1" lang="zh-CN" altLang="en-US" sz="1600" b="1">
                <a:solidFill>
                  <a:srgbClr val="1B305E"/>
                </a:solidFill>
              </a:rPr>
              <a:t>網路優點</a:t>
            </a:r>
            <a:endParaRPr kumimoji="1" lang="en-US" altLang="zh-CN" sz="1600" b="1">
              <a:solidFill>
                <a:srgbClr val="1B305E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847011" y="2377359"/>
            <a:ext cx="569769" cy="758810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4140694" y="1253173"/>
            <a:ext cx="4289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</a:t>
            </a:r>
            <a:r>
              <a:rPr kumimoji="1"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的主機板、</a:t>
            </a:r>
            <a:r>
              <a:rPr kumimoji="1"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Wi-Fi 6 AP</a:t>
            </a:r>
            <a:r>
              <a:rPr kumimoji="1"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、網路卡、網路交換機已經進入到消費市場</a:t>
            </a:r>
            <a:endParaRPr kumimoji="1" lang="en-US" altLang="zh-CN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468997" y="1210081"/>
            <a:ext cx="2084607" cy="62786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5855" y="1268885"/>
            <a:ext cx="604838" cy="58102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518263" y="1262403"/>
            <a:ext cx="2035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內建</a:t>
            </a:r>
            <a:r>
              <a:rPr kumimoji="1"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</a:t>
            </a:r>
            <a:r>
              <a:rPr kumimoji="1"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網路埠</a:t>
            </a:r>
            <a:r>
              <a:rPr kumimoji="1"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向下相容</a:t>
            </a:r>
            <a:r>
              <a:rPr kumimoji="1"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1GbE</a:t>
            </a:r>
            <a:r>
              <a:rPr kumimoji="1"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DD28DB-905F-B54B-AAD6-D0B4DD6F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843" y="2820877"/>
            <a:ext cx="1218751" cy="13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3827664" y="2638997"/>
            <a:ext cx="1431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網速加快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倍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76E402D-B989-E643-97EC-DC97B40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680" y="3012191"/>
            <a:ext cx="925038" cy="10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3820208" y="4314226"/>
            <a:ext cx="1411941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1GbE</a:t>
            </a:r>
            <a:r>
              <a:rPr kumimoji="1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到</a:t>
            </a: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2.5GbE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速度有感翻倍</a:t>
            </a:r>
            <a:endParaRPr kumimoji="1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6320313" y="4240359"/>
            <a:ext cx="1465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免換佈線</a:t>
            </a:r>
            <a:r>
              <a:rPr kumimoji="1" lang="zh-TW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，延用既有</a:t>
            </a:r>
            <a:r>
              <a:rPr kumimoji="1" lang="en-US" altLang="zh-TW" sz="1200" b="1" kern="1200">
                <a:solidFill>
                  <a:prstClr val="black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Cat.5e/ Cat.6/ Cat. 6A</a:t>
            </a:r>
            <a:r>
              <a:rPr kumimoji="1" lang="zh-CN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網</a:t>
            </a:r>
            <a:r>
              <a:rPr kumimoji="1" lang="zh-TW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線</a:t>
            </a:r>
            <a:endParaRPr kumimoji="1" lang="en-US" altLang="zh-CN" sz="1200" b="1" kern="120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0784"/>
          <a:stretch/>
        </p:blipFill>
        <p:spPr>
          <a:xfrm flipH="1">
            <a:off x="6196429" y="1854216"/>
            <a:ext cx="795458" cy="628650"/>
          </a:xfrm>
          <a:prstGeom prst="rect">
            <a:avLst/>
          </a:prstGeom>
        </p:spPr>
      </p:pic>
      <p:sp>
        <p:nvSpPr>
          <p:cNvPr id="7" name="Google Shape;2763;p30">
            <a:extLst>
              <a:ext uri="{FF2B5EF4-FFF2-40B4-BE49-F238E27FC236}">
                <a16:creationId xmlns:a16="http://schemas.microsoft.com/office/drawing/2014/main" id="{B93E9B21-1D40-488A-80A9-56B14B3C239C}"/>
              </a:ext>
            </a:extLst>
          </p:cNvPr>
          <p:cNvSpPr/>
          <p:nvPr/>
        </p:nvSpPr>
        <p:spPr>
          <a:xfrm rot="10800000">
            <a:off x="689103" y="1890270"/>
            <a:ext cx="546297" cy="57760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5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>
            <a:extLst>
              <a:ext uri="{FF2B5EF4-FFF2-40B4-BE49-F238E27FC236}">
                <a16:creationId xmlns:a16="http://schemas.microsoft.com/office/drawing/2014/main" id="{0B1DEBB8-8009-4F9E-BE20-12236F529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88" b="14251"/>
          <a:stretch/>
        </p:blipFill>
        <p:spPr>
          <a:xfrm>
            <a:off x="-1" y="851060"/>
            <a:ext cx="3066857" cy="429244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10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1" lang="zh-TW" altLang="en-US" sz="3100"/>
              <a:t>個 </a:t>
            </a:r>
            <a:r>
              <a:rPr kumimoji="1" lang="en-US" altLang="zh-TW" sz="3100">
                <a:latin typeface="Arial" panose="020B0604020202020204" pitchFamily="34" charset="0"/>
                <a:cs typeface="Arial" panose="020B0604020202020204" pitchFamily="34" charset="0"/>
              </a:rPr>
              <a:t>10GBASE-T Multi-Gig</a:t>
            </a:r>
            <a:r>
              <a:rPr kumimoji="1" lang="zh-TW" altLang="en-US" sz="3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CN" altLang="en-US" sz="3100"/>
              <a:t>網路埠，立享高效能</a:t>
            </a:r>
            <a:endParaRPr kumimoji="1" lang="zh-TW" altLang="en-US" sz="31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1019855" y="3933914"/>
            <a:ext cx="511144" cy="648157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873438" y="3074551"/>
            <a:ext cx="2596494" cy="649568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876367" y="3134108"/>
            <a:ext cx="259855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內建</a:t>
            </a:r>
            <a:r>
              <a:rPr kumimoji="1"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 1 x 10GbE</a:t>
            </a:r>
            <a: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網路埠</a:t>
            </a:r>
            <a:b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</a:br>
            <a:r>
              <a:rPr kumimoji="1"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(</a:t>
            </a:r>
            <a: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向下相容</a:t>
            </a:r>
            <a:r>
              <a:rPr kumimoji="1"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5G/2.5G/1G/100M)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5901E5A-7C2E-B041-99D3-C76F94446ABD}"/>
              </a:ext>
            </a:extLst>
          </p:cNvPr>
          <p:cNvSpPr/>
          <p:nvPr/>
        </p:nvSpPr>
        <p:spPr>
          <a:xfrm>
            <a:off x="4057409" y="1324479"/>
            <a:ext cx="4073587" cy="2925232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A37C8ACF-348C-4991-9FD5-1AF231197D5E}"/>
              </a:ext>
            </a:extLst>
          </p:cNvPr>
          <p:cNvCxnSpPr>
            <a:cxnSpLocks/>
          </p:cNvCxnSpPr>
          <p:nvPr/>
        </p:nvCxnSpPr>
        <p:spPr>
          <a:xfrm>
            <a:off x="4051340" y="2093610"/>
            <a:ext cx="4073587" cy="0"/>
          </a:xfrm>
          <a:prstGeom prst="line">
            <a:avLst/>
          </a:prstGeom>
          <a:ln w="127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A3BE51-77EB-3E46-B50E-307DB3AC0B64}"/>
              </a:ext>
            </a:extLst>
          </p:cNvPr>
          <p:cNvSpPr txBox="1"/>
          <p:nvPr/>
        </p:nvSpPr>
        <p:spPr>
          <a:xfrm rot="16200000">
            <a:off x="3260416" y="4311482"/>
            <a:ext cx="9511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9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FCC15E5-9CB4-47D4-8F5C-E788ECE0EA53}"/>
              </a:ext>
            </a:extLst>
          </p:cNvPr>
          <p:cNvGrpSpPr/>
          <p:nvPr/>
        </p:nvGrpSpPr>
        <p:grpSpPr>
          <a:xfrm>
            <a:off x="4057409" y="2559652"/>
            <a:ext cx="4073587" cy="1386329"/>
            <a:chOff x="3932869" y="2405147"/>
            <a:chExt cx="4704739" cy="1386329"/>
          </a:xfrm>
        </p:grpSpPr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32199948-DA53-7D42-88FC-4888069E801B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405147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13ADEDF8-442A-7249-B37D-1B19014BB02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791476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5A615312-13E8-A946-9B4D-EAFF1F9CEAEE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309293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91B65740-9D1C-B043-81C9-F4D88FC0391F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826268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7DADB265-F510-FD4A-8CA6-F9B9123F549F}"/>
              </a:ext>
            </a:extLst>
          </p:cNvPr>
          <p:cNvSpPr txBox="1"/>
          <p:nvPr/>
        </p:nvSpPr>
        <p:spPr>
          <a:xfrm>
            <a:off x="4700601" y="4275333"/>
            <a:ext cx="1301796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5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DCAC914D-F575-724F-9D3C-5BC2254F660F}"/>
              </a:ext>
            </a:extLst>
          </p:cNvPr>
          <p:cNvSpPr txBox="1"/>
          <p:nvPr/>
        </p:nvSpPr>
        <p:spPr>
          <a:xfrm>
            <a:off x="6239138" y="4275333"/>
            <a:ext cx="1301796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5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D2E0277-9A22-3146-BFD9-1C59E4196182}"/>
              </a:ext>
            </a:extLst>
          </p:cNvPr>
          <p:cNvSpPr txBox="1"/>
          <p:nvPr/>
        </p:nvSpPr>
        <p:spPr>
          <a:xfrm>
            <a:off x="4130605" y="1365566"/>
            <a:ext cx="3927195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10GbE Windows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檔案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拖拉</a:t>
            </a:r>
            <a:endParaRPr 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7" name="Shape 80">
            <a:extLst>
              <a:ext uri="{FF2B5EF4-FFF2-40B4-BE49-F238E27FC236}">
                <a16:creationId xmlns:a16="http://schemas.microsoft.com/office/drawing/2014/main" id="{6ED57D60-BCF1-7C4F-8D1F-E3785E9C0F4E}"/>
              </a:ext>
            </a:extLst>
          </p:cNvPr>
          <p:cNvSpPr/>
          <p:nvPr/>
        </p:nvSpPr>
        <p:spPr>
          <a:xfrm>
            <a:off x="6544069" y="2290821"/>
            <a:ext cx="694432" cy="195141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8" name="Shape 79">
            <a:extLst>
              <a:ext uri="{FF2B5EF4-FFF2-40B4-BE49-F238E27FC236}">
                <a16:creationId xmlns:a16="http://schemas.microsoft.com/office/drawing/2014/main" id="{0D35A513-2079-5444-B252-BA8262897FAF}"/>
              </a:ext>
            </a:extLst>
          </p:cNvPr>
          <p:cNvSpPr/>
          <p:nvPr/>
        </p:nvSpPr>
        <p:spPr>
          <a:xfrm>
            <a:off x="4997365" y="1873254"/>
            <a:ext cx="719134" cy="2364198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13F92EB-0E26-054F-B39A-0BD145FE8AC0}"/>
              </a:ext>
            </a:extLst>
          </p:cNvPr>
          <p:cNvSpPr txBox="1"/>
          <p:nvPr/>
        </p:nvSpPr>
        <p:spPr>
          <a:xfrm>
            <a:off x="4999557" y="1933098"/>
            <a:ext cx="694081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1167</a:t>
            </a: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0D890262-7746-A045-9B1F-0AF5F2AD4233}"/>
              </a:ext>
            </a:extLst>
          </p:cNvPr>
          <p:cNvSpPr txBox="1"/>
          <p:nvPr/>
        </p:nvSpPr>
        <p:spPr>
          <a:xfrm>
            <a:off x="6614448" y="2339490"/>
            <a:ext cx="561730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929</a:t>
            </a:r>
            <a:endParaRPr 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9EDD225-B838-CE44-A7F3-6482C84CDF12}"/>
              </a:ext>
            </a:extLst>
          </p:cNvPr>
          <p:cNvGrpSpPr/>
          <p:nvPr/>
        </p:nvGrpSpPr>
        <p:grpSpPr>
          <a:xfrm>
            <a:off x="3558597" y="1973368"/>
            <a:ext cx="479618" cy="2408785"/>
            <a:chOff x="734970" y="2210557"/>
            <a:chExt cx="561415" cy="3946961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B709024-C0F4-D844-9BB6-C1DC1F5ED109}"/>
                </a:ext>
              </a:extLst>
            </p:cNvPr>
            <p:cNvSpPr/>
            <p:nvPr/>
          </p:nvSpPr>
          <p:spPr>
            <a:xfrm>
              <a:off x="950055" y="5754068"/>
              <a:ext cx="302474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C6DD3A6-1FFB-9141-9A47-91CB311C55C4}"/>
                </a:ext>
              </a:extLst>
            </p:cNvPr>
            <p:cNvSpPr/>
            <p:nvPr/>
          </p:nvSpPr>
          <p:spPr>
            <a:xfrm>
              <a:off x="735449" y="5278673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5E4E73F-2254-C241-B518-F0ACA7D9C694}"/>
                </a:ext>
              </a:extLst>
            </p:cNvPr>
            <p:cNvSpPr/>
            <p:nvPr/>
          </p:nvSpPr>
          <p:spPr>
            <a:xfrm>
              <a:off x="741666" y="4486018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A471335-9CDF-F84F-9D71-CEE5DE1880B8}"/>
                </a:ext>
              </a:extLst>
            </p:cNvPr>
            <p:cNvSpPr/>
            <p:nvPr/>
          </p:nvSpPr>
          <p:spPr>
            <a:xfrm>
              <a:off x="741666" y="3691840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0C86334-6A2C-A349-B451-8DFEDE53F6B6}"/>
                </a:ext>
              </a:extLst>
            </p:cNvPr>
            <p:cNvSpPr/>
            <p:nvPr/>
          </p:nvSpPr>
          <p:spPr>
            <a:xfrm>
              <a:off x="741666" y="2969500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FC4A0DA-AE90-E346-A497-52EB0D900C00}"/>
                </a:ext>
              </a:extLst>
            </p:cNvPr>
            <p:cNvSpPr/>
            <p:nvPr/>
          </p:nvSpPr>
          <p:spPr>
            <a:xfrm>
              <a:off x="734970" y="2210557"/>
              <a:ext cx="561415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77F0100F-1D69-8D4A-94BE-DE76457E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987" y="4549028"/>
            <a:ext cx="4703241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h973AX-8</a:t>
            </a: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G, Q</a:t>
            </a:r>
            <a:r>
              <a:rPr lang="en-US" altLang="zh-TW" sz="60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uTS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hero h4.5.0, 5 x Seagate 1TB ST1000NM0033 HDD RAID 5, 2 x Samsung 850 Pro 512GB SSD, 2 x </a:t>
            </a:r>
            <a:r>
              <a:rPr lang="en-US" altLang="zh-TW" sz="60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Kioxia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XD5 960GB U.2 SSD, compression = On, deduplication = off. </a:t>
            </a:r>
            <a:endParaRPr lang="zh-TW" sz="6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64GB RAM, LAN-10G2T-X550. 10GB </a:t>
            </a:r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單一檔案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en" sz="6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2763;p30">
            <a:extLst>
              <a:ext uri="{FF2B5EF4-FFF2-40B4-BE49-F238E27FC236}">
                <a16:creationId xmlns:a16="http://schemas.microsoft.com/office/drawing/2014/main" id="{E6E595B0-BD34-409E-AF91-C8C5D9E4C863}"/>
              </a:ext>
            </a:extLst>
          </p:cNvPr>
          <p:cNvSpPr/>
          <p:nvPr/>
        </p:nvSpPr>
        <p:spPr>
          <a:xfrm rot="10800000">
            <a:off x="1002277" y="3702416"/>
            <a:ext cx="546297" cy="286071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906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BEE9044-DC2A-40D4-8590-F25F7B82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95" y="599516"/>
            <a:ext cx="3306185" cy="857250"/>
          </a:xfrm>
        </p:spPr>
        <p:txBody>
          <a:bodyPr>
            <a:normAutofit fontScale="90000"/>
          </a:bodyPr>
          <a:lstStyle/>
          <a:p>
            <a:pPr algn="r">
              <a:lnSpc>
                <a:spcPts val="4500"/>
              </a:lnSpc>
            </a:pPr>
            <a:r>
              <a:rPr lang="en-US" sz="3900">
                <a:solidFill>
                  <a:srgbClr val="B27F34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U.2 SSD </a:t>
            </a:r>
            <a:br>
              <a:rPr lang="en-US" sz="3100">
                <a:solidFill>
                  <a:schemeClr val="tx1"/>
                </a:solidFill>
                <a:latin typeface="微軟正黑體"/>
                <a:ea typeface="微軟正黑體"/>
              </a:rPr>
            </a:br>
            <a:r>
              <a:rPr lang="en-US" sz="3600" err="1">
                <a:solidFill>
                  <a:schemeClr val="tx1"/>
                </a:solidFill>
                <a:latin typeface="微軟正黑體"/>
                <a:ea typeface="微軟正黑體"/>
              </a:rPr>
              <a:t>安裝與效能實測</a:t>
            </a:r>
            <a:endParaRPr lang="en-US" sz="36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872553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7AABAC-28C5-A04E-BD09-ADEAEF3EE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550" y="2095095"/>
            <a:ext cx="4627774" cy="1125140"/>
          </a:xfrm>
        </p:spPr>
        <p:txBody>
          <a:bodyPr>
            <a:noAutofit/>
          </a:bodyPr>
          <a:lstStyle/>
          <a:p>
            <a:pPr>
              <a:lnSpc>
                <a:spcPts val="7000"/>
              </a:lnSpc>
            </a:pP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多元的儲存空間</a:t>
            </a:r>
            <a:endParaRPr kumimoji="1" lang="en-US" altLang="zh-TW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7000"/>
              </a:lnSpc>
            </a:pP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與功能擴充方案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1877D476-FFB6-4ABE-A7A3-8DBB0B13033C}"/>
              </a:ext>
            </a:extLst>
          </p:cNvPr>
          <p:cNvCxnSpPr>
            <a:cxnSpLocks/>
          </p:cNvCxnSpPr>
          <p:nvPr/>
        </p:nvCxnSpPr>
        <p:spPr>
          <a:xfrm>
            <a:off x="5307223" y="2755900"/>
            <a:ext cx="3086101" cy="0"/>
          </a:xfrm>
          <a:prstGeom prst="line">
            <a:avLst/>
          </a:prstGeom>
          <a:ln w="19050">
            <a:gradFill>
              <a:gsLst>
                <a:gs pos="0">
                  <a:srgbClr val="BF7659"/>
                </a:gs>
                <a:gs pos="100000">
                  <a:srgbClr val="D8B68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18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>
            <a:extLst>
              <a:ext uri="{FF2B5EF4-FFF2-40B4-BE49-F238E27FC236}">
                <a16:creationId xmlns:a16="http://schemas.microsoft.com/office/drawing/2014/main" id="{2C66295F-F16B-47FB-AF31-17DC718F5207}"/>
              </a:ext>
            </a:extLst>
          </p:cNvPr>
          <p:cNvSpPr/>
          <p:nvPr/>
        </p:nvSpPr>
        <p:spPr>
          <a:xfrm>
            <a:off x="5380151" y="1903253"/>
            <a:ext cx="3547950" cy="219884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100">
                <a:latin typeface="Arial" panose="020B0604020202020204" pitchFamily="34" charset="0"/>
                <a:sym typeface="Arial" panose="020B0604020202020204" pitchFamily="34" charset="0"/>
              </a:rPr>
              <a:t>有線網路</a:t>
            </a:r>
            <a:r>
              <a:rPr lang="zh-CN" altLang="en-US" sz="3100">
                <a:latin typeface="Arial" panose="020B0604020202020204" pitchFamily="34" charset="0"/>
                <a:sym typeface="Arial" panose="020B0604020202020204" pitchFamily="34" charset="0"/>
              </a:rPr>
              <a:t>升級高速網管型網路交換器以改善多人協作效率</a:t>
            </a:r>
            <a:endParaRPr lang="zh-TW" altLang="en-US" sz="31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5357646" y="1519041"/>
            <a:ext cx="361509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7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無須更換既有佈線即可升速 </a:t>
            </a:r>
            <a:r>
              <a:rPr lang="en-US" altLang="zh-TW" sz="17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en" altLang="zh-TW" sz="17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endParaRPr lang="zh-TW" altLang="en-US" sz="17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970046"/>
              </p:ext>
            </p:extLst>
          </p:nvPr>
        </p:nvGraphicFramePr>
        <p:xfrm>
          <a:off x="5439360" y="1915953"/>
          <a:ext cx="3464364" cy="2111171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4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400" b="1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✔(55m)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553350" y="3143255"/>
            <a:ext cx="2077813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ea typeface="微軟正黑體"/>
                <a:sym typeface="Arial" panose="020B0604020202020204" pitchFamily="34" charset="0"/>
              </a:rPr>
              <a:t>QSW-M1204-4C (</a:t>
            </a:r>
            <a:r>
              <a:rPr lang="zh-TW" altLang="en-US" sz="1300">
                <a:solidFill>
                  <a:srgbClr val="9E5E1C"/>
                </a:solidFill>
                <a:ea typeface="微軟正黑體"/>
                <a:sym typeface="Arial" panose="020B0604020202020204" pitchFamily="34" charset="0"/>
              </a:rPr>
              <a:t>網管型</a:t>
            </a:r>
            <a:r>
              <a:rPr lang="en-US" altLang="zh-TW" sz="1300" b="1">
                <a:solidFill>
                  <a:srgbClr val="9E5E1C"/>
                </a:solidFill>
                <a:ea typeface="微軟正黑體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11" y="3847301"/>
            <a:ext cx="1685796" cy="521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921" y="3908127"/>
            <a:ext cx="1661885" cy="400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530307" y="4295775"/>
            <a:ext cx="19848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QSW-M408-4C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2972433" y="4294634"/>
            <a:ext cx="1984839" cy="2923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QSW-M408-2C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B94F65-AA2C-6047-87BA-9D222F42B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2" b="34435"/>
          <a:stretch/>
        </p:blipFill>
        <p:spPr bwMode="auto">
          <a:xfrm>
            <a:off x="1856506" y="1390935"/>
            <a:ext cx="1952779" cy="4973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B02DE4DD-D8DB-3B4D-8AA7-3F7170E8D7C5}"/>
              </a:ext>
            </a:extLst>
          </p:cNvPr>
          <p:cNvSpPr txBox="1"/>
          <p:nvPr/>
        </p:nvSpPr>
        <p:spPr>
          <a:xfrm>
            <a:off x="1813079" y="1862297"/>
            <a:ext cx="207781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QSW-M1208-8C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55BB60D-55BD-F347-A3A9-9F1A2E56DB2C}"/>
              </a:ext>
            </a:extLst>
          </p:cNvPr>
          <p:cNvSpPr txBox="1"/>
          <p:nvPr/>
        </p:nvSpPr>
        <p:spPr>
          <a:xfrm>
            <a:off x="1856505" y="2107311"/>
            <a:ext cx="2683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2CF8E8-B8D8-0C4D-A1F6-D012F43D9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3" b="35944"/>
          <a:stretch/>
        </p:blipFill>
        <p:spPr bwMode="auto">
          <a:xfrm>
            <a:off x="636279" y="2644872"/>
            <a:ext cx="1952780" cy="490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68CEE8-6CF2-2A45-BA0B-FB1B08997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3" b="34044"/>
          <a:stretch/>
        </p:blipFill>
        <p:spPr bwMode="auto">
          <a:xfrm>
            <a:off x="2902636" y="2661340"/>
            <a:ext cx="1952779" cy="4973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2BCD94E1-30FD-2246-B096-ADFDF0A71063}"/>
              </a:ext>
            </a:extLst>
          </p:cNvPr>
          <p:cNvSpPr txBox="1"/>
          <p:nvPr/>
        </p:nvSpPr>
        <p:spPr>
          <a:xfrm>
            <a:off x="2926191" y="3130262"/>
            <a:ext cx="19848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QSW-M804-4C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22FBED-49B1-EA47-A47B-B9A5764609B6}"/>
              </a:ext>
            </a:extLst>
          </p:cNvPr>
          <p:cNvSpPr txBox="1"/>
          <p:nvPr/>
        </p:nvSpPr>
        <p:spPr>
          <a:xfrm>
            <a:off x="192647" y="3382533"/>
            <a:ext cx="2683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B363DA4-0F50-144F-BC81-6CB05FE0E879}"/>
              </a:ext>
            </a:extLst>
          </p:cNvPr>
          <p:cNvSpPr txBox="1"/>
          <p:nvPr/>
        </p:nvSpPr>
        <p:spPr>
          <a:xfrm>
            <a:off x="2787971" y="3398372"/>
            <a:ext cx="26193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82526D2-C66A-D04A-9CBB-F57F87926AE7}"/>
              </a:ext>
            </a:extLst>
          </p:cNvPr>
          <p:cNvSpPr txBox="1"/>
          <p:nvPr/>
        </p:nvSpPr>
        <p:spPr>
          <a:xfrm>
            <a:off x="160173" y="4551213"/>
            <a:ext cx="26727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1GbE RJ45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8DF9298-EBD8-3042-B56F-19DB59F7D84F}"/>
              </a:ext>
            </a:extLst>
          </p:cNvPr>
          <p:cNvSpPr txBox="1"/>
          <p:nvPr/>
        </p:nvSpPr>
        <p:spPr>
          <a:xfrm>
            <a:off x="2912503" y="4513425"/>
            <a:ext cx="26193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1GbE RJ45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EA28F64A-A2AC-4CE3-B9F9-D60F9828F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20719" y="2871491"/>
            <a:ext cx="2316311" cy="271914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24696CFC-C7C5-4CEF-8850-739E5D5BCA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590025" y="2884189"/>
            <a:ext cx="2316311" cy="271914"/>
          </a:xfrm>
          <a:prstGeom prst="rect">
            <a:avLst/>
          </a:prstGeom>
        </p:spPr>
      </p:pic>
      <p:pic>
        <p:nvPicPr>
          <p:cNvPr id="13" name="图片 57">
            <a:extLst>
              <a:ext uri="{FF2B5EF4-FFF2-40B4-BE49-F238E27FC236}">
                <a16:creationId xmlns:a16="http://schemas.microsoft.com/office/drawing/2014/main" id="{B643A1B0-D64E-436F-A9EB-0FC5589701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581892" y="2874157"/>
            <a:ext cx="2316311" cy="271914"/>
          </a:xfrm>
          <a:prstGeom prst="rect">
            <a:avLst/>
          </a:prstGeom>
        </p:spPr>
      </p:pic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737" y="3912311"/>
            <a:ext cx="1379503" cy="12778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772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100">
                <a:latin typeface="Arial" panose="020B0604020202020204" pitchFamily="34" charset="0"/>
                <a:sym typeface="Arial" panose="020B0604020202020204" pitchFamily="34" charset="0"/>
              </a:rPr>
              <a:t>精省預算購置無網管型網</a:t>
            </a:r>
            <a:r>
              <a:rPr lang="zh-CN" altLang="en-US" sz="3100">
                <a:latin typeface="Arial" panose="020B0604020202020204" pitchFamily="34" charset="0"/>
                <a:sym typeface="Arial" panose="020B0604020202020204" pitchFamily="34" charset="0"/>
              </a:rPr>
              <a:t>路交換器，輕鬆升級高速網路</a:t>
            </a:r>
            <a:endParaRPr lang="zh-TW" altLang="en-US" sz="31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2704501" y="3800654"/>
            <a:ext cx="20120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QSW-308-1C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221405" y="3804280"/>
            <a:ext cx="2105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QSW-1208-8C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51" y="3289869"/>
            <a:ext cx="1900061" cy="515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063" y="3367370"/>
            <a:ext cx="1665682" cy="351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51" y="1585993"/>
            <a:ext cx="2295260" cy="1434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2665854" y="2434433"/>
            <a:ext cx="1793122" cy="2769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無風扇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與金屬外殼</a:t>
            </a:r>
            <a:endParaRPr lang="en-US" altLang="zh-TW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ACEECEF-3C2D-AA41-A86B-CD9E1A2F821E}"/>
              </a:ext>
            </a:extLst>
          </p:cNvPr>
          <p:cNvSpPr txBox="1"/>
          <p:nvPr/>
        </p:nvSpPr>
        <p:spPr>
          <a:xfrm>
            <a:off x="2573425" y="1868478"/>
            <a:ext cx="20874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QSW-1105-5T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42D857-C13B-2F4A-A2BE-2860B72AC499}"/>
              </a:ext>
            </a:extLst>
          </p:cNvPr>
          <p:cNvSpPr txBox="1"/>
          <p:nvPr/>
        </p:nvSpPr>
        <p:spPr>
          <a:xfrm>
            <a:off x="2644195" y="2108932"/>
            <a:ext cx="24703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 x 2.5GbE Multi-Gig RJ45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45C45B-3853-6946-939C-EEFB3A1A43C9}"/>
              </a:ext>
            </a:extLst>
          </p:cNvPr>
          <p:cNvSpPr txBox="1"/>
          <p:nvPr/>
        </p:nvSpPr>
        <p:spPr>
          <a:xfrm>
            <a:off x="52722" y="4210524"/>
            <a:ext cx="26962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10GbE Multi-Gig RJ45 / SFP+ </a:t>
            </a:r>
            <a:r>
              <a:rPr lang="zh-TW" altLang="en-US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9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SFP+</a:t>
            </a:r>
            <a:endParaRPr lang="zh-TW" altLang="en-US" sz="9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A81D402-64FA-184A-A304-E22D4563F4F1}"/>
              </a:ext>
            </a:extLst>
          </p:cNvPr>
          <p:cNvSpPr txBox="1"/>
          <p:nvPr/>
        </p:nvSpPr>
        <p:spPr>
          <a:xfrm>
            <a:off x="2617875" y="4218651"/>
            <a:ext cx="2696229" cy="530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1 x 10GbE Multi-Gig RJ45 / SFP+ </a:t>
            </a:r>
            <a:r>
              <a:rPr lang="zh-TW" altLang="en-US" sz="950">
                <a:ea typeface="微軟正黑體"/>
                <a:sym typeface="Arial" panose="020B0604020202020204" pitchFamily="34" charset="0"/>
              </a:rPr>
              <a:t>複合埠</a:t>
            </a:r>
            <a:endParaRPr lang="en-US" altLang="zh-TW" sz="950">
              <a:ea typeface="微軟正黑體"/>
              <a:sym typeface="Arial" panose="020B0604020202020204" pitchFamily="34" charset="0"/>
            </a:endParaRPr>
          </a:p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2 x 10GbE SFP+</a:t>
            </a:r>
            <a:endParaRPr lang="en-US" altLang="zh-TW" sz="95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8 x 1GbE RJ45</a:t>
            </a:r>
            <a:endParaRPr lang="zh-TW" altLang="en-US" sz="950"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2D2F51-25E9-3641-8C4B-29F61B58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25" y="1639327"/>
            <a:ext cx="4321352" cy="26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2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坐, 小, 桌, 綠色 的圖片&#10;&#10;自動產生的描述">
            <a:extLst>
              <a:ext uri="{FF2B5EF4-FFF2-40B4-BE49-F238E27FC236}">
                <a16:creationId xmlns:a16="http://schemas.microsoft.com/office/drawing/2014/main" id="{C51CC11B-C2AA-9D45-9093-FC6EFEEF3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602" b="11831"/>
          <a:stretch/>
        </p:blipFill>
        <p:spPr>
          <a:xfrm>
            <a:off x="3133031" y="1297695"/>
            <a:ext cx="6010970" cy="4353806"/>
          </a:xfrm>
          <a:prstGeom prst="rect">
            <a:avLst/>
          </a:prstGeom>
          <a:effectLst>
            <a:softEdge rad="825500"/>
          </a:effectLst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9854EBA-C1FA-47F5-A733-E3C430DA09D6}"/>
              </a:ext>
            </a:extLst>
          </p:cNvPr>
          <p:cNvSpPr/>
          <p:nvPr/>
        </p:nvSpPr>
        <p:spPr>
          <a:xfrm>
            <a:off x="4226193" y="2432871"/>
            <a:ext cx="904875" cy="3430619"/>
          </a:xfrm>
          <a:prstGeom prst="rect">
            <a:avLst/>
          </a:prstGeom>
          <a:gradFill>
            <a:gsLst>
              <a:gs pos="29000">
                <a:srgbClr val="C00000"/>
              </a:gs>
              <a:gs pos="100000">
                <a:srgbClr val="F9AC00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首款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AMD V1500B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Ryzen</a:t>
            </a:r>
            <a:b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四核八緒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2.2GHz 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處理器桌上型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9-bay NAS 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9F6639-48C9-EB4D-8DCB-FFB04C239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5" y="4150108"/>
            <a:ext cx="904875" cy="801191"/>
          </a:xfrm>
          <a:prstGeom prst="rect">
            <a:avLst/>
          </a:prstGeom>
        </p:spPr>
      </p:pic>
      <p:pic>
        <p:nvPicPr>
          <p:cNvPr id="8" name="圖片 7" descr="一張含有 黑色 的圖片&#10;&#10;自動產生的描述">
            <a:extLst>
              <a:ext uri="{FF2B5EF4-FFF2-40B4-BE49-F238E27FC236}">
                <a16:creationId xmlns:a16="http://schemas.microsoft.com/office/drawing/2014/main" id="{C34FAE11-4C0E-C848-B849-53BD22AD3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21" y="3735516"/>
            <a:ext cx="904875" cy="80119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A51303C-7A4D-4D4C-B108-BE9ADAD5F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93" y="2906332"/>
            <a:ext cx="904875" cy="80119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855B01C-9415-C246-BE52-EBF12E930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07" y="3320924"/>
            <a:ext cx="904875" cy="801191"/>
          </a:xfrm>
          <a:prstGeom prst="rect">
            <a:avLst/>
          </a:prstGeom>
        </p:spPr>
      </p:pic>
      <p:pic>
        <p:nvPicPr>
          <p:cNvPr id="14" name="圖片 13" descr="一張含有 瓶, 標誌, 監視器, 時鐘 的圖片&#10;&#10;自動產生的描述">
            <a:extLst>
              <a:ext uri="{FF2B5EF4-FFF2-40B4-BE49-F238E27FC236}">
                <a16:creationId xmlns:a16="http://schemas.microsoft.com/office/drawing/2014/main" id="{CB2B1BD2-13DF-3943-818B-D996F8E72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80" y="2491741"/>
            <a:ext cx="904875" cy="80119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962CB9E-BE62-324F-9F41-4FABD2B1E2A0}"/>
              </a:ext>
            </a:extLst>
          </p:cNvPr>
          <p:cNvSpPr txBox="1"/>
          <p:nvPr/>
        </p:nvSpPr>
        <p:spPr>
          <a:xfrm>
            <a:off x="626274" y="3873108"/>
            <a:ext cx="11208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TS-x63XU </a:t>
            </a:r>
            <a:r>
              <a:rPr kumimoji="1" lang="zh-CN" altLang="en-US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78A5C56-80BE-4B41-B756-4DD943ED2ACE}"/>
              </a:ext>
            </a:extLst>
          </p:cNvPr>
          <p:cNvSpPr txBox="1"/>
          <p:nvPr/>
        </p:nvSpPr>
        <p:spPr>
          <a:xfrm>
            <a:off x="1827094" y="3444520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TS-x73U </a:t>
            </a:r>
            <a:r>
              <a:rPr kumimoji="1" lang="zh-CN" altLang="en-US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F474B18-AED8-8C4E-BE01-A5BF771022BF}"/>
              </a:ext>
            </a:extLst>
          </p:cNvPr>
          <p:cNvSpPr txBox="1"/>
          <p:nvPr/>
        </p:nvSpPr>
        <p:spPr>
          <a:xfrm>
            <a:off x="4127689" y="2574197"/>
            <a:ext cx="11288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rgbClr val="C50E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TS-x73AU </a:t>
            </a:r>
            <a:r>
              <a:rPr kumimoji="1" lang="zh-CN" altLang="en-US" sz="1050" b="1">
                <a:solidFill>
                  <a:srgbClr val="C50E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1050" b="1">
              <a:solidFill>
                <a:srgbClr val="C50E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00BAD83-3492-BA45-AF49-98DF7185EA5A}"/>
              </a:ext>
            </a:extLst>
          </p:cNvPr>
          <p:cNvSpPr txBox="1"/>
          <p:nvPr/>
        </p:nvSpPr>
        <p:spPr>
          <a:xfrm>
            <a:off x="493643" y="1356013"/>
            <a:ext cx="81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>
                <a:latin typeface="Arial" panose="020B0604020202020204" pitchFamily="34" charset="0"/>
                <a:sym typeface="Arial" panose="020B0604020202020204" pitchFamily="34" charset="0"/>
              </a:rPr>
              <a:t>繼</a:t>
            </a:r>
            <a:r>
              <a:rPr kumimoji="1" lang="en-US" altLang="zh-TW" sz="1800">
                <a:latin typeface="Arial" panose="020B0604020202020204" pitchFamily="34" charset="0"/>
                <a:sym typeface="Arial" panose="020B0604020202020204" pitchFamily="34" charset="0"/>
              </a:rPr>
              <a:t> 2020 </a:t>
            </a:r>
            <a:r>
              <a:rPr kumimoji="1" lang="zh-TW" altLang="en-US" sz="1800">
                <a:latin typeface="Arial" panose="020B0604020202020204" pitchFamily="34" charset="0"/>
                <a:sym typeface="Arial" panose="020B0604020202020204" pitchFamily="34" charset="0"/>
              </a:rPr>
              <a:t>六月全球首發</a:t>
            </a:r>
            <a:r>
              <a:rPr kumimoji="1" lang="en-US" altLang="zh-TW" sz="1800">
                <a:latin typeface="Arial" panose="020B0604020202020204" pitchFamily="34" charset="0"/>
                <a:sym typeface="Arial" panose="020B0604020202020204" pitchFamily="34" charset="0"/>
              </a:rPr>
              <a:t> AMD V1500B Ryzen </a:t>
            </a:r>
            <a:r>
              <a:rPr kumimoji="1" lang="zh-TW" altLang="en-US" sz="1800">
                <a:latin typeface="Arial" panose="020B0604020202020204" pitchFamily="34" charset="0"/>
                <a:sym typeface="Arial" panose="020B0604020202020204" pitchFamily="34" charset="0"/>
              </a:rPr>
              <a:t>處理器的機架式</a:t>
            </a:r>
            <a:r>
              <a:rPr kumimoji="1" lang="en-US" altLang="zh-TW" sz="1800">
                <a:latin typeface="Arial" panose="020B0604020202020204" pitchFamily="34" charset="0"/>
                <a:sym typeface="Arial" panose="020B0604020202020204" pitchFamily="34" charset="0"/>
              </a:rPr>
              <a:t> TS-x73AU NAS </a:t>
            </a:r>
            <a:r>
              <a:rPr kumimoji="1" lang="zh-TW" altLang="en-US" sz="1800">
                <a:latin typeface="Arial" panose="020B0604020202020204" pitchFamily="34" charset="0"/>
                <a:sym typeface="Arial" panose="020B0604020202020204" pitchFamily="34" charset="0"/>
              </a:rPr>
              <a:t>系列，</a:t>
            </a:r>
            <a:r>
              <a:rPr kumimoji="1" lang="en-US" altLang="zh-TW" sz="1800">
                <a:latin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kumimoji="1" lang="zh-TW" altLang="en-US" sz="1800">
                <a:latin typeface="Arial" panose="020B0604020202020204" pitchFamily="34" charset="0"/>
                <a:sym typeface="Arial" panose="020B0604020202020204" pitchFamily="34" charset="0"/>
              </a:rPr>
              <a:t>再次推出基於同款高效能處理器的桌上型</a:t>
            </a:r>
            <a:r>
              <a:rPr kumimoji="1" lang="en-US" altLang="zh-TW" sz="1800">
                <a:latin typeface="Arial" panose="020B0604020202020204" pitchFamily="34" charset="0"/>
                <a:sym typeface="Arial" panose="020B0604020202020204" pitchFamily="34" charset="0"/>
              </a:rPr>
              <a:t> 9-bay NAS TS-h973AX </a:t>
            </a:r>
            <a:endParaRPr kumimoji="1" lang="en-US" altLang="zh-CN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1FE163-6843-41A0-854A-CA07CE2D1769}"/>
              </a:ext>
            </a:extLst>
          </p:cNvPr>
          <p:cNvSpPr/>
          <p:nvPr/>
        </p:nvSpPr>
        <p:spPr>
          <a:xfrm>
            <a:off x="758835" y="5035185"/>
            <a:ext cx="904875" cy="8283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EC5B1DC-C630-46B8-8097-CFA8C17ECAD8}"/>
              </a:ext>
            </a:extLst>
          </p:cNvPr>
          <p:cNvSpPr/>
          <p:nvPr/>
        </p:nvSpPr>
        <p:spPr>
          <a:xfrm>
            <a:off x="1914621" y="4653635"/>
            <a:ext cx="904875" cy="120985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137D400-AC6C-4F68-955C-7AD380D4046D}"/>
              </a:ext>
            </a:extLst>
          </p:cNvPr>
          <p:cNvSpPr/>
          <p:nvPr/>
        </p:nvSpPr>
        <p:spPr>
          <a:xfrm>
            <a:off x="3091078" y="4227893"/>
            <a:ext cx="904875" cy="163559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A474A88-52AA-4688-9C4D-57B2EE5554E4}"/>
              </a:ext>
            </a:extLst>
          </p:cNvPr>
          <p:cNvSpPr/>
          <p:nvPr/>
        </p:nvSpPr>
        <p:spPr>
          <a:xfrm>
            <a:off x="5381980" y="3444521"/>
            <a:ext cx="904875" cy="241896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2054" name="Picture 6" descr="TS-1673AU-RP">
            <a:extLst>
              <a:ext uri="{FF2B5EF4-FFF2-40B4-BE49-F238E27FC236}">
                <a16:creationId xmlns:a16="http://schemas.microsoft.com/office/drawing/2014/main" id="{926FF2EF-4E51-FE41-BE10-9CA73B9CC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4" b="27070"/>
          <a:stretch/>
        </p:blipFill>
        <p:spPr bwMode="auto">
          <a:xfrm>
            <a:off x="4040184" y="2099667"/>
            <a:ext cx="1260571" cy="4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59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zh-CN" altLang="en-US" sz="2800">
                <a:sym typeface="Arial" panose="020B0604020202020204" pitchFamily="34" charset="0"/>
              </a:rPr>
              <a:t>儲存擴充：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TR-002 / TR-004 USB RAI</a:t>
            </a:r>
            <a:r>
              <a:rPr lang="en-US" altLang="zh-CN" sz="2800">
                <a:sym typeface="Arial" panose="020B0604020202020204" pitchFamily="34" charset="0"/>
              </a:rPr>
              <a:t>D </a:t>
            </a:r>
            <a:r>
              <a:rPr lang="zh-CN" altLang="en-US" sz="2800">
                <a:sym typeface="Arial" panose="020B0604020202020204" pitchFamily="34" charset="0"/>
              </a:rPr>
              <a:t>擴充櫃</a:t>
            </a:r>
            <a:br>
              <a:rPr lang="en-US" altLang="zh-CN" sz="2800">
                <a:sym typeface="Arial" panose="020B0604020202020204" pitchFamily="34" charset="0"/>
              </a:rPr>
            </a:br>
            <a:r>
              <a:rPr lang="zh-CN" altLang="en-US" sz="2800">
                <a:sym typeface="Arial" panose="020B0604020202020204" pitchFamily="34" charset="0"/>
              </a:rPr>
              <a:t>提供經濟的硬體</a:t>
            </a:r>
            <a:r>
              <a:rPr lang="en-US" altLang="zh-CN" sz="2800">
                <a:sym typeface="Arial" panose="020B0604020202020204" pitchFamily="34" charset="0"/>
              </a:rPr>
              <a:t> 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RAID</a:t>
            </a:r>
            <a:r>
              <a:rPr lang="en-US" altLang="zh-CN" sz="2800">
                <a:sym typeface="Arial" panose="020B0604020202020204" pitchFamily="34" charset="0"/>
              </a:rPr>
              <a:t> </a:t>
            </a:r>
            <a:r>
              <a:rPr lang="zh-CN" altLang="en-US" sz="2800">
                <a:sym typeface="Arial" panose="020B0604020202020204" pitchFamily="34" charset="0"/>
              </a:rPr>
              <a:t>儲存擴充需求</a:t>
            </a:r>
            <a:endParaRPr lang="zh-TW" altLang="en-US" sz="2800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666262" y="1346258"/>
            <a:ext cx="7049272" cy="95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埠即可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 USB RAID 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儲存擴充設備</a:t>
            </a:r>
            <a:endParaRPr lang="en-US" altLang="zh-CN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內建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USB Type-C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提供即插即用功能，支援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Type-A &amp; Type-C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支援最多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台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TR-002/TR-004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3D54C4-A9D5-416F-835D-E4C24C4C91FD}"/>
              </a:ext>
            </a:extLst>
          </p:cNvPr>
          <p:cNvSpPr txBox="1"/>
          <p:nvPr/>
        </p:nvSpPr>
        <p:spPr>
          <a:xfrm>
            <a:off x="604277" y="4602678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TR-002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28">
            <a:extLst>
              <a:ext uri="{FF2B5EF4-FFF2-40B4-BE49-F238E27FC236}">
                <a16:creationId xmlns:a16="http://schemas.microsoft.com/office/drawing/2014/main" id="{D9564C5D-4B7A-4535-B32A-905E30BF36EE}"/>
              </a:ext>
            </a:extLst>
          </p:cNvPr>
          <p:cNvSpPr/>
          <p:nvPr/>
        </p:nvSpPr>
        <p:spPr>
          <a:xfrm flipH="1">
            <a:off x="6603390" y="2300793"/>
            <a:ext cx="2059525" cy="1053672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圓角化對角線角落矩形 8">
            <a:extLst>
              <a:ext uri="{FF2B5EF4-FFF2-40B4-BE49-F238E27FC236}">
                <a16:creationId xmlns:a16="http://schemas.microsoft.com/office/drawing/2014/main" id="{196C2F08-86A6-4A28-8F2A-BAFA929C55BC}"/>
              </a:ext>
            </a:extLst>
          </p:cNvPr>
          <p:cNvSpPr/>
          <p:nvPr/>
        </p:nvSpPr>
        <p:spPr>
          <a:xfrm flipH="1">
            <a:off x="6598972" y="2296711"/>
            <a:ext cx="635906" cy="315846"/>
          </a:xfrm>
          <a:prstGeom prst="snip2Diag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隨附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C38501-5C79-4AA3-97F5-AC789722EFAD}"/>
              </a:ext>
            </a:extLst>
          </p:cNvPr>
          <p:cNvSpPr txBox="1"/>
          <p:nvPr/>
        </p:nvSpPr>
        <p:spPr>
          <a:xfrm>
            <a:off x="6598972" y="2623992"/>
            <a:ext cx="205475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USB 3.2 </a:t>
            </a:r>
            <a:r>
              <a:rPr lang="en-US" altLang="zh-TW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Gen1 或Gen2 </a:t>
            </a:r>
            <a:r>
              <a:rPr lang="en-US" altLang="zh-TW" sz="14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Type-C 對 </a:t>
            </a:r>
            <a:endParaRPr lang="zh-TW" altLang="en-US">
              <a:solidFill>
                <a:schemeClr val="tx1"/>
              </a:solidFill>
              <a:ea typeface="微軟正黑體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Type-A </a:t>
            </a:r>
            <a:r>
              <a:rPr lang="en-US" altLang="zh-TW" sz="1400" err="1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線材</a:t>
            </a:r>
            <a:endParaRPr lang="zh-TW" altLang="en-US">
              <a:solidFill>
                <a:schemeClr val="tx1"/>
              </a:solidFill>
              <a:ea typeface="微軟正黑體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B2711A-B010-4241-93F2-B359D76B2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832" y="2063100"/>
            <a:ext cx="1383683" cy="1495147"/>
          </a:xfrm>
          <a:prstGeom prst="rect">
            <a:avLst/>
          </a:prstGeom>
        </p:spPr>
      </p:pic>
      <p:sp>
        <p:nvSpPr>
          <p:cNvPr id="24" name="Shape 528">
            <a:extLst>
              <a:ext uri="{FF2B5EF4-FFF2-40B4-BE49-F238E27FC236}">
                <a16:creationId xmlns:a16="http://schemas.microsoft.com/office/drawing/2014/main" id="{2E2795AA-F996-4AAD-9CD2-71A5313CCA28}"/>
              </a:ext>
            </a:extLst>
          </p:cNvPr>
          <p:cNvSpPr/>
          <p:nvPr/>
        </p:nvSpPr>
        <p:spPr>
          <a:xfrm flipH="1">
            <a:off x="6603390" y="3899070"/>
            <a:ext cx="2064538" cy="684703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2066AFD1-BF33-4C6A-97AD-B6FAB351C683}"/>
              </a:ext>
            </a:extLst>
          </p:cNvPr>
          <p:cNvSpPr/>
          <p:nvPr/>
        </p:nvSpPr>
        <p:spPr>
          <a:xfrm flipH="1">
            <a:off x="6598972" y="3894988"/>
            <a:ext cx="635906" cy="315846"/>
          </a:xfrm>
          <a:prstGeom prst="snip2Diag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選購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40E616E-FD75-4648-9417-2F17520FF418}"/>
              </a:ext>
            </a:extLst>
          </p:cNvPr>
          <p:cNvSpPr txBox="1"/>
          <p:nvPr/>
        </p:nvSpPr>
        <p:spPr>
          <a:xfrm>
            <a:off x="6598972" y="4222269"/>
            <a:ext cx="2054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Type-C 對 Type-C </a:t>
            </a:r>
            <a:r>
              <a:rPr lang="en-US" altLang="zh-TW" sz="14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2914ECE-0B77-40C3-A9A2-27C480CAD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759" y="3567665"/>
            <a:ext cx="1449827" cy="144982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09865C-1B82-204C-9335-C042360BBEB0}"/>
              </a:ext>
            </a:extLst>
          </p:cNvPr>
          <p:cNvSpPr txBox="1"/>
          <p:nvPr/>
        </p:nvSpPr>
        <p:spPr>
          <a:xfrm>
            <a:off x="3138338" y="4597171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TR-004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E3D927-11EE-FE49-9A35-543F565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6" y="2541719"/>
            <a:ext cx="3245954" cy="20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3C90E2E-D521-4541-8795-8FC356AD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9" r="18784"/>
          <a:stretch/>
        </p:blipFill>
        <p:spPr bwMode="auto">
          <a:xfrm>
            <a:off x="628250" y="2541719"/>
            <a:ext cx="1489361" cy="208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CC1D8E0B-B241-8042-8873-BCADF334F47E}"/>
              </a:ext>
            </a:extLst>
          </p:cNvPr>
          <p:cNvSpPr txBox="1"/>
          <p:nvPr/>
        </p:nvSpPr>
        <p:spPr>
          <a:xfrm>
            <a:off x="347717" y="4739283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Gen2 10Gbps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D1099655-6F31-624F-91DC-FBF38088FFB8}"/>
              </a:ext>
            </a:extLst>
          </p:cNvPr>
          <p:cNvSpPr txBox="1"/>
          <p:nvPr/>
        </p:nvSpPr>
        <p:spPr>
          <a:xfrm>
            <a:off x="2863891" y="4750253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Gen1 5Gbps</a:t>
            </a:r>
          </a:p>
        </p:txBody>
      </p:sp>
    </p:spTree>
    <p:extLst>
      <p:ext uri="{BB962C8B-B14F-4D97-AF65-F5344CB8AC3E}">
        <p14:creationId xmlns:p14="http://schemas.microsoft.com/office/powerpoint/2010/main" val="3364713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3838BC0-FB4D-40FE-88BB-1B7A0A639182}"/>
              </a:ext>
            </a:extLst>
          </p:cNvPr>
          <p:cNvSpPr/>
          <p:nvPr/>
        </p:nvSpPr>
        <p:spPr>
          <a:xfrm>
            <a:off x="4919011" y="2254152"/>
            <a:ext cx="3882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ZFS 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hero</a:t>
            </a:r>
          </a:p>
        </p:txBody>
      </p:sp>
      <p:sp>
        <p:nvSpPr>
          <p:cNvPr id="11" name="文字版面配置區 5">
            <a:extLst>
              <a:ext uri="{FF2B5EF4-FFF2-40B4-BE49-F238E27FC236}">
                <a16:creationId xmlns:a16="http://schemas.microsoft.com/office/drawing/2014/main" id="{112F54D4-DA9B-453D-9710-DB5336EECC0D}"/>
              </a:ext>
            </a:extLst>
          </p:cNvPr>
          <p:cNvSpPr txBox="1">
            <a:spLocks/>
          </p:cNvSpPr>
          <p:nvPr/>
        </p:nvSpPr>
        <p:spPr>
          <a:xfrm>
            <a:off x="4623174" y="1058396"/>
            <a:ext cx="4450976" cy="1125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alt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 Light"/>
                <a:ea typeface="微軟正黑體"/>
              </a:rPr>
              <a:t>企業級作業系統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D70D6B6-0955-4CC2-8E19-B64C9BCE91B3}"/>
              </a:ext>
            </a:extLst>
          </p:cNvPr>
          <p:cNvCxnSpPr>
            <a:cxnSpLocks/>
          </p:cNvCxnSpPr>
          <p:nvPr/>
        </p:nvCxnSpPr>
        <p:spPr>
          <a:xfrm>
            <a:off x="5340349" y="2114550"/>
            <a:ext cx="3086101" cy="0"/>
          </a:xfrm>
          <a:prstGeom prst="line">
            <a:avLst/>
          </a:prstGeom>
          <a:ln w="19050">
            <a:gradFill>
              <a:gsLst>
                <a:gs pos="0">
                  <a:srgbClr val="BF7659"/>
                </a:gs>
                <a:gs pos="100000">
                  <a:srgbClr val="D8B68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0EE35A6-5172-0E47-B312-C302AFD6ABDA}"/>
              </a:ext>
            </a:extLst>
          </p:cNvPr>
          <p:cNvSpPr txBox="1">
            <a:spLocks/>
          </p:cNvSpPr>
          <p:nvPr/>
        </p:nvSpPr>
        <p:spPr>
          <a:xfrm>
            <a:off x="5089979" y="2827755"/>
            <a:ext cx="3800021" cy="1471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1800"/>
              </a:lnSpc>
              <a:buNone/>
            </a:pPr>
            <a:r>
              <a:rPr lang="en-US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GB 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價格日益下滑且相較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HDD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具備高效能優勢，然而</a:t>
            </a:r>
            <a:r>
              <a:rPr lang="en-US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在隨著使用時間的增長、讀寫次數增加之後，造成效能退化或是可用儲存空間減少，都會影響到</a:t>
            </a:r>
            <a:r>
              <a:rPr lang="en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整體的表現。因此伺服器如何能夠隨時監控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健康度以及保持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最佳效能益顯重要．</a:t>
            </a:r>
            <a:endParaRPr lang="en-US" altLang="zh-TW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2472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477047" y="2424778"/>
            <a:ext cx="2103503" cy="1553090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477047" y="1461180"/>
            <a:ext cx="2103503" cy="852388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2464202" y="2101521"/>
            <a:ext cx="2175152" cy="1397705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2821331" y="1416583"/>
            <a:ext cx="5802466" cy="1619809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32" y="94060"/>
            <a:ext cx="9131767" cy="645458"/>
          </a:xfrm>
        </p:spPr>
        <p:txBody>
          <a:bodyPr>
            <a:normAutofit fontScale="90000"/>
          </a:bodyPr>
          <a:lstStyle/>
          <a:p>
            <a:pPr>
              <a:lnSpc>
                <a:spcPts val="3825"/>
              </a:lnSpc>
            </a:pPr>
            <a:r>
              <a:rPr lang="zh-TW" altLang="en-US" sz="3200">
                <a:latin typeface="微軟正黑體"/>
                <a:ea typeface="微軟正黑體"/>
              </a:rPr>
              <a:t>強大的在線資料縮減技術 </a:t>
            </a:r>
            <a:r>
              <a:rPr lang="en-US" altLang="zh-TW" sz="3200">
                <a:latin typeface="微軟正黑體"/>
                <a:ea typeface="微軟正黑體"/>
              </a:rPr>
              <a:t>– </a:t>
            </a:r>
            <a:r>
              <a:rPr lang="zh-TW" altLang="en-US">
                <a:sym typeface="Arial" panose="020B0604020202020204" pitchFamily="34" charset="0"/>
              </a:rPr>
              <a:t>能大幅延長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SSD </a:t>
            </a:r>
            <a:r>
              <a:rPr lang="zh-TW" altLang="en-US">
                <a:sym typeface="Arial" panose="020B0604020202020204" pitchFamily="34" charset="0"/>
              </a:rPr>
              <a:t>壽命</a:t>
            </a:r>
            <a:endParaRPr lang="zh-TW" altLang="en-US" sz="3150">
              <a:latin typeface="微軟正黑體"/>
              <a:ea typeface="微軟正黑體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527648" y="1473556"/>
            <a:ext cx="1931624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84582">
              <a:lnSpc>
                <a:spcPts val="2550"/>
              </a:lnSpc>
              <a:buClr>
                <a:schemeClr val="accent2"/>
              </a:buClr>
              <a:buSzPts val="2400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ZFS</a:t>
            </a: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檔案系統的重複數據刪除與壓縮功能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438567" y="2467182"/>
            <a:ext cx="2111503" cy="149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104775">
              <a:lnSpc>
                <a:spcPts val="2100"/>
              </a:lnSpc>
              <a:buClr>
                <a:srgbClr val="D8D8D8"/>
              </a:buClr>
              <a:buSzPts val="1400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透過資料減量來大幅減少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的寫入次數</a:t>
            </a: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ZFS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檔案系統也因此成為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All Flash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系統</a:t>
            </a:r>
            <a:r>
              <a:rPr lang="en-US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的最佳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搭配夥伴</a:t>
            </a: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5754519" y="3926893"/>
            <a:ext cx="1345403" cy="82386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4490" y="3926893"/>
            <a:ext cx="1345403" cy="845920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5812908" y="4464897"/>
            <a:ext cx="1324971" cy="15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Deduplicated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6258" y="3926893"/>
            <a:ext cx="1345403" cy="845920"/>
          </a:xfrm>
          <a:prstGeom prst="rect">
            <a:avLst/>
          </a:prstGeom>
        </p:spPr>
      </p:pic>
      <p:grpSp>
        <p:nvGrpSpPr>
          <p:cNvPr id="25" name="群組 43">
            <a:extLst>
              <a:ext uri="{FF2B5EF4-FFF2-40B4-BE49-F238E27FC236}">
                <a16:creationId xmlns:a16="http://schemas.microsoft.com/office/drawing/2014/main" id="{7E1C7E63-E99A-4C2F-8DA2-B890C3CA3F11}"/>
              </a:ext>
            </a:extLst>
          </p:cNvPr>
          <p:cNvGrpSpPr/>
          <p:nvPr/>
        </p:nvGrpSpPr>
        <p:grpSpPr>
          <a:xfrm>
            <a:off x="2932352" y="4018635"/>
            <a:ext cx="894713" cy="439379"/>
            <a:chOff x="4327765" y="3622547"/>
            <a:chExt cx="1852740" cy="909847"/>
          </a:xfrm>
        </p:grpSpPr>
        <p:sp>
          <p:nvSpPr>
            <p:cNvPr id="27" name="Google Shape;428;p24">
              <a:extLst>
                <a:ext uri="{FF2B5EF4-FFF2-40B4-BE49-F238E27FC236}">
                  <a16:creationId xmlns:a16="http://schemas.microsoft.com/office/drawing/2014/main" id="{016ECB6F-B995-4CF3-8B6A-01B7F4A648CA}"/>
                </a:ext>
              </a:extLst>
            </p:cNvPr>
            <p:cNvSpPr/>
            <p:nvPr/>
          </p:nvSpPr>
          <p:spPr>
            <a:xfrm>
              <a:off x="4327765" y="3622547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8" name="Google Shape;429;p24">
              <a:extLst>
                <a:ext uri="{FF2B5EF4-FFF2-40B4-BE49-F238E27FC236}">
                  <a16:creationId xmlns:a16="http://schemas.microsoft.com/office/drawing/2014/main" id="{B02CDA60-37B0-4753-BE18-4DFCF879CDFE}"/>
                </a:ext>
              </a:extLst>
            </p:cNvPr>
            <p:cNvSpPr/>
            <p:nvPr/>
          </p:nvSpPr>
          <p:spPr>
            <a:xfrm>
              <a:off x="5293125" y="3622547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Google Shape;430;p24">
              <a:extLst>
                <a:ext uri="{FF2B5EF4-FFF2-40B4-BE49-F238E27FC236}">
                  <a16:creationId xmlns:a16="http://schemas.microsoft.com/office/drawing/2014/main" id="{12D8572A-95A8-4FD1-A6B5-004F18642F3B}"/>
                </a:ext>
              </a:extLst>
            </p:cNvPr>
            <p:cNvSpPr/>
            <p:nvPr/>
          </p:nvSpPr>
          <p:spPr>
            <a:xfrm>
              <a:off x="4810445" y="3622547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0" name="Google Shape;431;p24">
              <a:extLst>
                <a:ext uri="{FF2B5EF4-FFF2-40B4-BE49-F238E27FC236}">
                  <a16:creationId xmlns:a16="http://schemas.microsoft.com/office/drawing/2014/main" id="{E535D319-5D34-4BA9-B02F-6B459EFC8A2F}"/>
                </a:ext>
              </a:extLst>
            </p:cNvPr>
            <p:cNvSpPr/>
            <p:nvPr/>
          </p:nvSpPr>
          <p:spPr>
            <a:xfrm>
              <a:off x="5775805" y="3622547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1" name="Google Shape;432;p24">
              <a:extLst>
                <a:ext uri="{FF2B5EF4-FFF2-40B4-BE49-F238E27FC236}">
                  <a16:creationId xmlns:a16="http://schemas.microsoft.com/office/drawing/2014/main" id="{912A07D9-11F8-45BE-802A-71E58191D307}"/>
                </a:ext>
              </a:extLst>
            </p:cNvPr>
            <p:cNvSpPr/>
            <p:nvPr/>
          </p:nvSpPr>
          <p:spPr>
            <a:xfrm>
              <a:off x="5293125" y="4129508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2" name="Google Shape;433;p24">
              <a:extLst>
                <a:ext uri="{FF2B5EF4-FFF2-40B4-BE49-F238E27FC236}">
                  <a16:creationId xmlns:a16="http://schemas.microsoft.com/office/drawing/2014/main" id="{337A1D43-A105-4575-B11E-CF7BF9D34BFF}"/>
                </a:ext>
              </a:extLst>
            </p:cNvPr>
            <p:cNvSpPr/>
            <p:nvPr/>
          </p:nvSpPr>
          <p:spPr>
            <a:xfrm>
              <a:off x="4810445" y="4129508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3" name="Google Shape;434;p24">
              <a:extLst>
                <a:ext uri="{FF2B5EF4-FFF2-40B4-BE49-F238E27FC236}">
                  <a16:creationId xmlns:a16="http://schemas.microsoft.com/office/drawing/2014/main" id="{075BE3CD-9791-4D3A-B493-EA34C202E4D0}"/>
                </a:ext>
              </a:extLst>
            </p:cNvPr>
            <p:cNvSpPr/>
            <p:nvPr/>
          </p:nvSpPr>
          <p:spPr>
            <a:xfrm>
              <a:off x="5775805" y="4129508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4" name="Google Shape;435;p24">
              <a:extLst>
                <a:ext uri="{FF2B5EF4-FFF2-40B4-BE49-F238E27FC236}">
                  <a16:creationId xmlns:a16="http://schemas.microsoft.com/office/drawing/2014/main" id="{90B3B86C-B820-4BE2-AED9-CE437B7F0D56}"/>
                </a:ext>
              </a:extLst>
            </p:cNvPr>
            <p:cNvSpPr/>
            <p:nvPr/>
          </p:nvSpPr>
          <p:spPr>
            <a:xfrm>
              <a:off x="4327765" y="4129508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2779859" y="4464897"/>
            <a:ext cx="1175210" cy="1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Original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54" y="3926893"/>
            <a:ext cx="1345403" cy="82386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7645447" y="4486527"/>
            <a:ext cx="703655" cy="12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SSD Pool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4016" y="4050671"/>
            <a:ext cx="297990" cy="37926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9545" y="4050671"/>
            <a:ext cx="297990" cy="37926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2839" y="4050671"/>
            <a:ext cx="297990" cy="379260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2936144" y="3149836"/>
            <a:ext cx="862641" cy="672188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3636709" y="3562837"/>
            <a:ext cx="595572" cy="19439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</a:t>
            </a:r>
            <a:endParaRPr 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6592768" y="4767685"/>
            <a:ext cx="1859503" cy="4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ts val="1000"/>
              </a:lnSpc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3619627" y="4827370"/>
            <a:ext cx="1038668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5196059" y="4827370"/>
            <a:ext cx="1099483" cy="16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3907076" y="4163288"/>
            <a:ext cx="3512864" cy="34087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4180575" y="4501573"/>
            <a:ext cx="1436802" cy="15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4555075" y="405281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4903642" y="4052810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4729358" y="405281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5077924" y="4052810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4919444" y="430351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4738165" y="4310653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5093889" y="430351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4563689" y="4310654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" t="2850" r="1272" b="2302"/>
          <a:stretch/>
        </p:blipFill>
        <p:spPr>
          <a:xfrm>
            <a:off x="5754520" y="2639030"/>
            <a:ext cx="2884561" cy="1203436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073902" y="168723"/>
            <a:ext cx="714441" cy="4453267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" t="41827" r="1820" b="10966"/>
          <a:stretch/>
        </p:blipFill>
        <p:spPr>
          <a:xfrm>
            <a:off x="4173513" y="1367631"/>
            <a:ext cx="4447243" cy="11787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549479" y="656615"/>
            <a:ext cx="3316476" cy="430355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EE6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345CBA-CCAF-4DD2-8C39-C05ACCD7CF34}"/>
              </a:ext>
            </a:extLst>
          </p:cNvPr>
          <p:cNvSpPr txBox="1"/>
          <p:nvPr/>
        </p:nvSpPr>
        <p:spPr>
          <a:xfrm>
            <a:off x="579250" y="671856"/>
            <a:ext cx="327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必須在存入前減量才有效用</a:t>
            </a: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FFFD3AF7-3B21-4382-B9C7-2960A5DAE764}"/>
              </a:ext>
            </a:extLst>
          </p:cNvPr>
          <p:cNvSpPr/>
          <p:nvPr/>
        </p:nvSpPr>
        <p:spPr>
          <a:xfrm>
            <a:off x="477047" y="4102074"/>
            <a:ext cx="2103503" cy="788889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C42A00"/>
              </a:gs>
              <a:gs pos="0">
                <a:srgbClr val="F23400"/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69" name="Google Shape;426;p24">
            <a:extLst>
              <a:ext uri="{FF2B5EF4-FFF2-40B4-BE49-F238E27FC236}">
                <a16:creationId xmlns:a16="http://schemas.microsoft.com/office/drawing/2014/main" id="{7545BC99-5110-4B68-B63B-8247FCB915DA}"/>
              </a:ext>
            </a:extLst>
          </p:cNvPr>
          <p:cNvSpPr txBox="1"/>
          <p:nvPr/>
        </p:nvSpPr>
        <p:spPr>
          <a:xfrm>
            <a:off x="436657" y="4114085"/>
            <a:ext cx="2108012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ctr" anchorCtr="0">
            <a:noAutofit/>
          </a:bodyPr>
          <a:lstStyle/>
          <a:p>
            <a:pPr marL="84455" algn="ctr">
              <a:lnSpc>
                <a:spcPts val="2000"/>
              </a:lnSpc>
              <a:buClr>
                <a:schemeClr val="accent2"/>
              </a:buClr>
              <a:buSzPts val="2400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Deduplication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</a:p>
          <a:p>
            <a:pPr marL="84455" algn="ctr">
              <a:lnSpc>
                <a:spcPts val="2000"/>
              </a:lnSpc>
              <a:buClr>
                <a:schemeClr val="accent2"/>
              </a:buClr>
              <a:buSzPts val="2400"/>
            </a:pP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最低需求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：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16GB RAM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Microsoft JhengHei Light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74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hero </a:t>
            </a:r>
            <a:r>
              <a:rPr lang="zh-TW" altLang="en-US"/>
              <a:t>強大的資料自我修復能力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6" y="1687730"/>
            <a:ext cx="2314790" cy="31278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4532113" y="1444374"/>
            <a:ext cx="2185410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6808724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2333276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7228503" y="2704764"/>
            <a:ext cx="1385451" cy="512990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53" y="3099486"/>
            <a:ext cx="499770" cy="50361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078" y="3106704"/>
            <a:ext cx="499770" cy="503615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8244173" y="3434285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4635161" y="2711981"/>
            <a:ext cx="1892582" cy="905555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2425283" y="2725769"/>
            <a:ext cx="1885718" cy="905555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2650911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2650911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3397339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2785283" y="2651844"/>
            <a:ext cx="119173" cy="131724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7834" y="2696651"/>
            <a:ext cx="446373" cy="44637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4873479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4873479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5619907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5026838" y="2651844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5176384" y="2812281"/>
            <a:ext cx="756687" cy="69905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7154226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7154226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7900654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6949769" y="3451208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7009355" y="2791631"/>
            <a:ext cx="320734" cy="659578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7294963" y="2134433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</p:cNvCxnSpPr>
          <p:nvPr/>
        </p:nvCxnSpPr>
        <p:spPr>
          <a:xfrm>
            <a:off x="7347899" y="1620436"/>
            <a:ext cx="1" cy="53770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7270502" y="2659906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722D8612-7445-4B6A-97D2-BF722FF14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17" r="11949"/>
          <a:stretch/>
        </p:blipFill>
        <p:spPr>
          <a:xfrm>
            <a:off x="2847975" y="4211120"/>
            <a:ext cx="5767388" cy="63266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2969613" y="4253237"/>
            <a:ext cx="5593825" cy="438582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b="1" spc="450">
                <a:solidFill>
                  <a:schemeClr val="bg1"/>
                </a:solidFill>
                <a:ea typeface="微軟正黑體"/>
                <a:cs typeface="Calibri"/>
                <a:sym typeface="Arial" panose="020B0604020202020204" pitchFamily="34" charset="0"/>
              </a:rPr>
              <a:t>能避免系統運行中的原始數據損壞</a:t>
            </a:r>
          </a:p>
        </p:txBody>
      </p:sp>
    </p:spTree>
    <p:extLst>
      <p:ext uri="{BB962C8B-B14F-4D97-AF65-F5344CB8AC3E}">
        <p14:creationId xmlns:p14="http://schemas.microsoft.com/office/powerpoint/2010/main" val="1213155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78B4E34-F3C1-46CD-A68C-D223FAFA9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365" y="3389948"/>
            <a:ext cx="3242565" cy="60489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9E2BD62-720B-49D5-8D56-9BD62516F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4185" y="2356788"/>
            <a:ext cx="3242565" cy="60489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2C0DC62-00D6-48AB-B760-C0EA27AF4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4185" y="1466374"/>
            <a:ext cx="3242565" cy="604896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3D014A53-D7F4-4EA4-8F6A-760D47949697}"/>
              </a:ext>
            </a:extLst>
          </p:cNvPr>
          <p:cNvSpPr/>
          <p:nvPr/>
        </p:nvSpPr>
        <p:spPr>
          <a:xfrm flipH="1">
            <a:off x="5501547" y="2152039"/>
            <a:ext cx="2696302" cy="868945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933AE7-E537-4F75-9C6B-28FD113F34F5}"/>
              </a:ext>
            </a:extLst>
          </p:cNvPr>
          <p:cNvSpPr/>
          <p:nvPr/>
        </p:nvSpPr>
        <p:spPr>
          <a:xfrm flipH="1">
            <a:off x="5501547" y="3279676"/>
            <a:ext cx="2696302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FBD5C64-72FB-4098-8075-4EC76B58BAE6}"/>
              </a:ext>
            </a:extLst>
          </p:cNvPr>
          <p:cNvSpPr/>
          <p:nvPr/>
        </p:nvSpPr>
        <p:spPr>
          <a:xfrm flipH="1">
            <a:off x="5501546" y="1339852"/>
            <a:ext cx="2696303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6011885" y="1326992"/>
            <a:ext cx="1822867" cy="7175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檔案類型，多版本控制</a:t>
            </a:r>
          </a:p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實現備份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321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的最佳工具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5992958" y="2126216"/>
            <a:ext cx="2025093" cy="922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Snapshot &amp; Replica</a:t>
            </a:r>
            <a:r>
              <a:rPr lang="en-US" altLang="zh-TW" b="1"/>
              <a:t>: </a:t>
            </a:r>
          </a:p>
          <a:p>
            <a:r>
              <a:rPr lang="zh-TW" altLang="en-US"/>
              <a:t>區塊層級，多版本控制，</a:t>
            </a:r>
            <a:r>
              <a:rPr lang="en-US" altLang="zh-TW"/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ZFS</a:t>
            </a:r>
            <a:r>
              <a:rPr lang="zh-TW" altLang="en-US"/>
              <a:t>提供最輕負載量的快照，</a:t>
            </a:r>
            <a:r>
              <a:rPr lang="en-US" altLang="zh-TW"/>
              <a:t> </a:t>
            </a:r>
            <a:r>
              <a:rPr lang="zh-TW" altLang="en-US"/>
              <a:t>完全不影響儲存效能</a:t>
            </a:r>
            <a:endParaRPr lang="en-US" altLang="zh-TW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6011885" y="3282937"/>
            <a:ext cx="2060180" cy="691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r>
              <a:rPr lang="en-US" altLang="zh-TW" b="1"/>
              <a:t>:</a:t>
            </a:r>
            <a:br>
              <a:rPr lang="en-US" altLang="zh-TW"/>
            </a:br>
            <a:r>
              <a:rPr lang="zh-TW" altLang="en-US"/>
              <a:t>區塊層級，</a:t>
            </a:r>
            <a:r>
              <a:rPr lang="en-US" altLang="zh-TW" err="1"/>
              <a:t>讓系統</a:t>
            </a:r>
            <a:r>
              <a:rPr lang="zh-TW" altLang="en-US"/>
              <a:t>始終維持一份在最新狀態的資料副本</a:t>
            </a:r>
            <a:endParaRPr lang="en-US" altLang="zh-TW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825"/>
              </a:lnSpc>
            </a:pPr>
            <a:r>
              <a:rPr lang="zh-TW" altLang="en-US"/>
              <a:t>一次提供三階段的備份方式 </a:t>
            </a:r>
            <a:r>
              <a:rPr lang="en-US" altLang="zh-TW"/>
              <a:t>: </a:t>
            </a:r>
            <a:br>
              <a:rPr lang="en-US" altLang="zh-TW"/>
            </a:br>
            <a:r>
              <a:rPr lang="zh-TW" altLang="en-US"/>
              <a:t>給您最齊全的資料備援保護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4DF9B46-3135-485D-95B2-E6DA2C1E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1019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5C046A85-2375-4EC7-BA1F-03460CB7C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2781" y="2245172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27EAF71-3F41-4283-9BB7-3D7978072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2781" y="336453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0561F621-98D7-44BD-B35B-82D050E8A0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9526" y="2946006"/>
            <a:ext cx="673154" cy="881527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8BE8F6F-8321-4375-9922-E8E2CE2DC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0250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D6AB12AE-7193-4E47-9B3A-165B53AAD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2012" y="227206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D15250F5-1D5F-43DE-8801-856E0B92D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62012" y="3307390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B4D233-7901-408E-972F-EB175A0939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001" y="4170039"/>
            <a:ext cx="2207042" cy="842673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F27B2317-AB6F-4C6B-AF34-D1B96D9A5368}"/>
              </a:ext>
            </a:extLst>
          </p:cNvPr>
          <p:cNvGrpSpPr/>
          <p:nvPr/>
        </p:nvGrpSpPr>
        <p:grpSpPr>
          <a:xfrm>
            <a:off x="1028092" y="4042283"/>
            <a:ext cx="2134007" cy="970523"/>
            <a:chOff x="138442" y="1356197"/>
            <a:chExt cx="4396900" cy="1999661"/>
          </a:xfrm>
        </p:grpSpPr>
        <p:pic>
          <p:nvPicPr>
            <p:cNvPr id="14" name="圖片 13" descr="一張含有 監視器, 電腦, 坐, 男人 的圖片&#10;&#10;自動產生的描述">
              <a:extLst>
                <a:ext uri="{FF2B5EF4-FFF2-40B4-BE49-F238E27FC236}">
                  <a16:creationId xmlns:a16="http://schemas.microsoft.com/office/drawing/2014/main" id="{1AFBD63B-B2D2-420B-85D2-B16845034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42" y="1356197"/>
              <a:ext cx="3011414" cy="1881124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圖片 12" descr="一張含有 電腦, 微波爐, 監視器, 烤箱 的圖片&#10;&#10;自動產生的描述">
              <a:extLst>
                <a:ext uri="{FF2B5EF4-FFF2-40B4-BE49-F238E27FC236}">
                  <a16:creationId xmlns:a16="http://schemas.microsoft.com/office/drawing/2014/main" id="{E804DF15-A4B3-43F7-877A-40AA4A8BA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9494" y="1821226"/>
              <a:ext cx="2455848" cy="1534632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1D2E05-3F23-4F5E-A88C-FA4FF2D10EBF}"/>
              </a:ext>
            </a:extLst>
          </p:cNvPr>
          <p:cNvCxnSpPr>
            <a:cxnSpLocks/>
          </p:cNvCxnSpPr>
          <p:nvPr/>
        </p:nvCxnSpPr>
        <p:spPr>
          <a:xfrm flipV="1">
            <a:off x="3073275" y="4671091"/>
            <a:ext cx="2492527" cy="1020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41A002FA-3588-4699-889B-AD5577E502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52" y="4210307"/>
            <a:ext cx="1466850" cy="9239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4596FA5-5D51-4995-BAE4-85460B229B98}"/>
              </a:ext>
            </a:extLst>
          </p:cNvPr>
          <p:cNvSpPr/>
          <p:nvPr/>
        </p:nvSpPr>
        <p:spPr>
          <a:xfrm>
            <a:off x="2596529" y="3487272"/>
            <a:ext cx="1927506" cy="28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即時性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隨時隨地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4AAEC5-665C-46C6-8557-B193C1499F97}"/>
              </a:ext>
            </a:extLst>
          </p:cNvPr>
          <p:cNvSpPr/>
          <p:nvPr/>
        </p:nvSpPr>
        <p:spPr>
          <a:xfrm>
            <a:off x="2428575" y="2460276"/>
            <a:ext cx="2312554" cy="281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每小時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24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小時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365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天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40A6BB6-CDB4-4043-AA14-E7E4258B1B29}"/>
              </a:ext>
            </a:extLst>
          </p:cNvPr>
          <p:cNvSpPr/>
          <p:nvPr/>
        </p:nvSpPr>
        <p:spPr>
          <a:xfrm>
            <a:off x="2808597" y="1556169"/>
            <a:ext cx="1552509" cy="28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每天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週期性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854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16" y="152937"/>
            <a:ext cx="9098280" cy="6063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r>
              <a:rPr lang="zh-TW" altLang="en-US"/>
              <a:t> 快照同步</a:t>
            </a:r>
            <a:endParaRPr lang="zh-TW" altLang="en-US" sz="260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00C7A39-8FCD-4D71-99BF-D7077F7877EA}"/>
              </a:ext>
            </a:extLst>
          </p:cNvPr>
          <p:cNvSpPr/>
          <p:nvPr/>
        </p:nvSpPr>
        <p:spPr>
          <a:xfrm rot="10800000">
            <a:off x="4641993" y="1763149"/>
            <a:ext cx="3997186" cy="3161827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AEEFFC">
                  <a:alpha val="0"/>
                </a:srgbClr>
              </a:gs>
              <a:gs pos="100000">
                <a:srgbClr val="9BEBFB">
                  <a:alpha val="4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" name="矩形: 圓角 53">
            <a:extLst>
              <a:ext uri="{FF2B5EF4-FFF2-40B4-BE49-F238E27FC236}">
                <a16:creationId xmlns:a16="http://schemas.microsoft.com/office/drawing/2014/main" id="{C28B5EA4-5AC9-46D0-9BC1-9C00286F8A7F}"/>
              </a:ext>
            </a:extLst>
          </p:cNvPr>
          <p:cNvSpPr/>
          <p:nvPr/>
        </p:nvSpPr>
        <p:spPr>
          <a:xfrm>
            <a:off x="4647346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E4072E7-17FC-4A6C-A848-473E4CE90D7C}"/>
              </a:ext>
            </a:extLst>
          </p:cNvPr>
          <p:cNvSpPr/>
          <p:nvPr/>
        </p:nvSpPr>
        <p:spPr>
          <a:xfrm rot="10800000">
            <a:off x="521419" y="1762879"/>
            <a:ext cx="3997186" cy="3161826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5DB653-2266-4022-B7BB-B3A8071B0FBD}"/>
              </a:ext>
            </a:extLst>
          </p:cNvPr>
          <p:cNvGrpSpPr/>
          <p:nvPr/>
        </p:nvGrpSpPr>
        <p:grpSpPr>
          <a:xfrm>
            <a:off x="3014118" y="4268906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F02DF4E0-3378-43D9-92EC-B2D3A201BF9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4034FE09-2A6E-43FB-ADFF-1B24B760EC28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3CD1538-5D9C-4DA3-B26B-3BB3D9D3AB0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DCC135B1-05AE-436E-BCFB-6D956CFACA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52B1BAC-B6BD-4C1F-A85A-6EFC06B446D3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3C3B003D-447A-465C-A306-01B20091A5C6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D018226-403A-4273-9AF5-BF8E21A9D8BC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87287A2-2C60-4BD6-B51A-FCCF8788F524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B343C692-06FB-4610-A4CA-17358B5A61EC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636FCC27-AA26-473A-8220-883B3349F2AC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8F2A98D-0B6F-4000-8141-CA7C87BB7373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9CF8CFB-7171-421F-8238-333D25C5FDC8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532E4D1-6BE2-4FD8-84C2-F94E942677E1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5478CB3-BF8E-4795-96FD-F5B1261B386C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F21AAF5B-976F-4C6D-BC74-B540E22BE42F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7776A58-B66C-4CB2-BAAB-968B6695509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CB2C3015-96C8-478D-81EE-1A91C471D5F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AD7EF9B5-39E4-4770-9D2E-D9925B09B31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6003CA66-FBE2-4C94-93C7-1B53E98ACE63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B075AE7B-88CF-4B81-AC75-6733BF4EC0E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BA86F2DD-73BA-49FB-B13A-5B7527728451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80EBF34-D2CF-4250-804E-64CD83A542C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FDEFAA-F9E9-4C0A-8FFB-781F82CEDDB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6DBED11E-3196-452E-A2FB-686D226446CB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735CEC39-838A-47B0-853C-D4BF614AEDE5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275EB123-2091-45C9-8986-00A058741CE0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039CAAB-538A-47F5-8A50-B155EB7183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51A89C08-B87B-493A-9196-57C7895CB1F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3A889-B9F0-4A64-83E5-B0FD91C3A08D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F97167-E7D8-499D-B274-388C042C84DF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0F3383-AEBA-4C90-94E0-47E2BDD6D1F5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045D127B-F88E-4818-949A-69F3A321322C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F3149-883B-4892-B034-EE8D22904DFE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5FD64C9-0BAA-4AF4-8CE0-087E05CB2EC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14EFB3AA-73B3-4B45-A783-579830450D24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F974022F-34CF-4D05-8444-E2FF7F9BEE45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59505565-13CF-46C5-9E42-FA9E06AF5AE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53D8660-74E1-4308-AA36-27958163C142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9B4B36E-9145-442C-B3EC-2BF615567803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8835E1B1-79D9-4B75-82E0-565A6FAD8387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CF301577-968D-40F3-A1E9-627DC8DF8FB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51" name="矩形: 圓角 53">
            <a:extLst>
              <a:ext uri="{FF2B5EF4-FFF2-40B4-BE49-F238E27FC236}">
                <a16:creationId xmlns:a16="http://schemas.microsoft.com/office/drawing/2014/main" id="{700A0024-7DB9-446A-A0D4-1A2E52AB77D8}"/>
              </a:ext>
            </a:extLst>
          </p:cNvPr>
          <p:cNvSpPr/>
          <p:nvPr/>
        </p:nvSpPr>
        <p:spPr>
          <a:xfrm>
            <a:off x="532510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cxnSp>
        <p:nvCxnSpPr>
          <p:cNvPr id="52" name="直線單箭頭接點 915">
            <a:extLst>
              <a:ext uri="{FF2B5EF4-FFF2-40B4-BE49-F238E27FC236}">
                <a16:creationId xmlns:a16="http://schemas.microsoft.com/office/drawing/2014/main" id="{808DF0B1-1124-46EC-9159-7C95C3D85269}"/>
              </a:ext>
            </a:extLst>
          </p:cNvPr>
          <p:cNvCxnSpPr>
            <a:cxnSpLocks/>
          </p:cNvCxnSpPr>
          <p:nvPr/>
        </p:nvCxnSpPr>
        <p:spPr>
          <a:xfrm>
            <a:off x="1398401" y="3009107"/>
            <a:ext cx="0" cy="648756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AD9C3FF-7024-4DED-9116-4B8F2305BBB7}"/>
              </a:ext>
            </a:extLst>
          </p:cNvPr>
          <p:cNvGrpSpPr/>
          <p:nvPr/>
        </p:nvGrpSpPr>
        <p:grpSpPr>
          <a:xfrm>
            <a:off x="937637" y="2304189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099D487A-4608-4534-8761-41CDD189331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47F127B-C057-4B30-B0B8-8BFDC204532D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2C28978-FB24-4F97-828A-EEA45005E320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57" name="直線單箭頭接點 915">
            <a:extLst>
              <a:ext uri="{FF2B5EF4-FFF2-40B4-BE49-F238E27FC236}">
                <a16:creationId xmlns:a16="http://schemas.microsoft.com/office/drawing/2014/main" id="{5A433D8C-E7CD-4EA2-8FC5-FC40C0FD49DB}"/>
              </a:ext>
            </a:extLst>
          </p:cNvPr>
          <p:cNvCxnSpPr>
            <a:cxnSpLocks/>
          </p:cNvCxnSpPr>
          <p:nvPr/>
        </p:nvCxnSpPr>
        <p:spPr>
          <a:xfrm>
            <a:off x="2013018" y="4383744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901">
            <a:extLst>
              <a:ext uri="{FF2B5EF4-FFF2-40B4-BE49-F238E27FC236}">
                <a16:creationId xmlns:a16="http://schemas.microsoft.com/office/drawing/2014/main" id="{F525F459-4C51-45F9-99A9-5BB3542D5BF8}"/>
              </a:ext>
            </a:extLst>
          </p:cNvPr>
          <p:cNvSpPr/>
          <p:nvPr/>
        </p:nvSpPr>
        <p:spPr>
          <a:xfrm>
            <a:off x="733704" y="3227143"/>
            <a:ext cx="664694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矩形 901">
            <a:extLst>
              <a:ext uri="{FF2B5EF4-FFF2-40B4-BE49-F238E27FC236}">
                <a16:creationId xmlns:a16="http://schemas.microsoft.com/office/drawing/2014/main" id="{DA1E80EC-A61F-4B50-A65B-B953D727BA9D}"/>
              </a:ext>
            </a:extLst>
          </p:cNvPr>
          <p:cNvSpPr/>
          <p:nvPr/>
        </p:nvSpPr>
        <p:spPr>
          <a:xfrm>
            <a:off x="678572" y="471841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901">
            <a:extLst>
              <a:ext uri="{FF2B5EF4-FFF2-40B4-BE49-F238E27FC236}">
                <a16:creationId xmlns:a16="http://schemas.microsoft.com/office/drawing/2014/main" id="{BABDFD95-5835-45E4-B82C-E3C64684D5D1}"/>
              </a:ext>
            </a:extLst>
          </p:cNvPr>
          <p:cNvSpPr/>
          <p:nvPr/>
        </p:nvSpPr>
        <p:spPr>
          <a:xfrm>
            <a:off x="3039449" y="458428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 901">
            <a:extLst>
              <a:ext uri="{FF2B5EF4-FFF2-40B4-BE49-F238E27FC236}">
                <a16:creationId xmlns:a16="http://schemas.microsoft.com/office/drawing/2014/main" id="{E9CDD8C0-62B2-4C88-837D-2775940D8EC5}"/>
              </a:ext>
            </a:extLst>
          </p:cNvPr>
          <p:cNvSpPr/>
          <p:nvPr/>
        </p:nvSpPr>
        <p:spPr>
          <a:xfrm>
            <a:off x="1830526" y="4157159"/>
            <a:ext cx="1305035" cy="253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By schedule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矩形 901">
            <a:extLst>
              <a:ext uri="{FF2B5EF4-FFF2-40B4-BE49-F238E27FC236}">
                <a16:creationId xmlns:a16="http://schemas.microsoft.com/office/drawing/2014/main" id="{50BCDB10-51B7-43CA-8F85-AF38AD37FAFE}"/>
              </a:ext>
            </a:extLst>
          </p:cNvPr>
          <p:cNvSpPr/>
          <p:nvPr/>
        </p:nvSpPr>
        <p:spPr>
          <a:xfrm>
            <a:off x="1848668" y="4431893"/>
            <a:ext cx="1305035" cy="1657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Snapshot send</a:t>
            </a:r>
            <a:endParaRPr lang="en-US" sz="95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4AA6EF0-B143-4D05-9F72-6A5451A8112E}"/>
              </a:ext>
            </a:extLst>
          </p:cNvPr>
          <p:cNvGrpSpPr/>
          <p:nvPr/>
        </p:nvGrpSpPr>
        <p:grpSpPr>
          <a:xfrm>
            <a:off x="7154321" y="4260735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67863B4B-D759-4954-85E2-481B5D98F119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BC3E0317-DB9C-4CF1-8E75-30BE4598CAFF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AB5414C-A1DC-4BC9-AF2C-75CDCAFFE42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822694A0-317A-4C86-91C9-4FFEF0C511E4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6818C61-3AAB-4698-9A2F-91D0A66B3E5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8665BA37-AF64-44C9-A1B7-479F9548CD1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9298841D-516E-499D-B2FC-17C6FF9982F4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54059617-FB08-4337-BA24-31FDE4DB553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806155E-9656-453E-B8D0-B8A881C0736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B71294CF-35AA-41E2-A2E8-571AAE3BCFD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69F45BA-447A-4A96-B1E9-55C4B193D45A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5C11F24C-E2A9-448F-9715-6DDB324BA0CA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6C833438-9F77-4685-BAB3-C92C98F6AC10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8C036D31-DD05-4EAF-A26B-5EAFB16B130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39B84A27-A2ED-4A4D-B7FD-15FA64217E4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E30CA93A-1F87-4B8B-BF6D-19042749F524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A4C74C4E-1014-439F-BD1B-D351DCCCD0E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1BA2DB34-8791-4AC6-A09E-4B08F910C5A3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AA39F9E8-0826-41FD-B3CB-24B9C4B3DF9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090EF563-0D63-4795-ABC3-EC92A124F29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41CA087C-95FF-4FB6-867E-E8D579BFEC72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4FFFE67D-7420-4C23-BA94-AE3DC57955B6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FB4C29B6-DDD9-499E-9F9A-4E18E6C2D747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872B27AC-16CF-4442-9CEE-1506B4A36D09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291EB3C0-1A6F-458C-9870-56C13A65D61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63D8A37F-838A-4D62-B600-C3F4F7AA053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F0D20F8-8408-4B6D-8C36-747490643170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F72CF418-D1D7-4B70-B6C7-9865642AB3F2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B18B769-824E-41BB-8AD3-423621829CB8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62E9FA34-A924-4D90-AB6A-9B5A93169F61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84F9FE36-2F67-46DA-A790-C3EB7CEAEFE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B2943DB3-9BFA-4D69-9298-3E1E08E8ADE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50A745DC-B058-440A-8DE1-2E620A0705BD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9EC4FD20-40EE-40C1-AC18-136E92109AAC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8C1F1C0-B44F-415F-B93C-D6A227E9ECAD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1748E99-D636-4947-BE8C-90A2011F375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5A0CFBA-D823-45DE-B420-0BB2D2686F78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A3900A12-2D9A-4E3C-9D51-FD9F378025FD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5CCF799-E1F4-4828-94B6-683E66A629D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2E4CD6D0-7BDF-48DD-B4DD-6388C1CAF5B0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3CE8720C-FD0B-4E59-AA77-68A09BEB39CB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115" name="直線單箭頭接點 915">
            <a:extLst>
              <a:ext uri="{FF2B5EF4-FFF2-40B4-BE49-F238E27FC236}">
                <a16:creationId xmlns:a16="http://schemas.microsoft.com/office/drawing/2014/main" id="{1C2D8E79-FBC2-4A88-A794-9AE532297856}"/>
              </a:ext>
            </a:extLst>
          </p:cNvPr>
          <p:cNvCxnSpPr>
            <a:cxnSpLocks/>
          </p:cNvCxnSpPr>
          <p:nvPr/>
        </p:nvCxnSpPr>
        <p:spPr>
          <a:xfrm>
            <a:off x="5466391" y="2883629"/>
            <a:ext cx="0" cy="774234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901">
            <a:extLst>
              <a:ext uri="{FF2B5EF4-FFF2-40B4-BE49-F238E27FC236}">
                <a16:creationId xmlns:a16="http://schemas.microsoft.com/office/drawing/2014/main" id="{EBC5AE23-CBF0-4A1F-900E-16F3A00D2C7B}"/>
              </a:ext>
            </a:extLst>
          </p:cNvPr>
          <p:cNvSpPr/>
          <p:nvPr/>
        </p:nvSpPr>
        <p:spPr>
          <a:xfrm>
            <a:off x="4809720" y="3182821"/>
            <a:ext cx="699846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矩形 901">
            <a:extLst>
              <a:ext uri="{FF2B5EF4-FFF2-40B4-BE49-F238E27FC236}">
                <a16:creationId xmlns:a16="http://schemas.microsoft.com/office/drawing/2014/main" id="{4F0D2130-106B-4FD5-ACFA-74C233A4BC4C}"/>
              </a:ext>
            </a:extLst>
          </p:cNvPr>
          <p:cNvSpPr/>
          <p:nvPr/>
        </p:nvSpPr>
        <p:spPr>
          <a:xfrm>
            <a:off x="4809720" y="471878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8" name="矩形 901">
            <a:extLst>
              <a:ext uri="{FF2B5EF4-FFF2-40B4-BE49-F238E27FC236}">
                <a16:creationId xmlns:a16="http://schemas.microsoft.com/office/drawing/2014/main" id="{3F4CF34A-8D90-4C85-806F-ABDE6811F2D2}"/>
              </a:ext>
            </a:extLst>
          </p:cNvPr>
          <p:cNvSpPr/>
          <p:nvPr/>
        </p:nvSpPr>
        <p:spPr>
          <a:xfrm>
            <a:off x="7170597" y="458465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9" name="直線單箭頭接點 915">
            <a:extLst>
              <a:ext uri="{FF2B5EF4-FFF2-40B4-BE49-F238E27FC236}">
                <a16:creationId xmlns:a16="http://schemas.microsoft.com/office/drawing/2014/main" id="{E4F15E62-B4B1-4DA7-9DC2-49428EA9BC74}"/>
              </a:ext>
            </a:extLst>
          </p:cNvPr>
          <p:cNvCxnSpPr>
            <a:cxnSpLocks/>
          </p:cNvCxnSpPr>
          <p:nvPr/>
        </p:nvCxnSpPr>
        <p:spPr>
          <a:xfrm>
            <a:off x="6153233" y="4381750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901">
            <a:extLst>
              <a:ext uri="{FF2B5EF4-FFF2-40B4-BE49-F238E27FC236}">
                <a16:creationId xmlns:a16="http://schemas.microsoft.com/office/drawing/2014/main" id="{77F63149-C60A-4E19-A5A6-43A7B66CA894}"/>
              </a:ext>
            </a:extLst>
          </p:cNvPr>
          <p:cNvSpPr/>
          <p:nvPr/>
        </p:nvSpPr>
        <p:spPr>
          <a:xfrm>
            <a:off x="5964350" y="4352870"/>
            <a:ext cx="130503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Real-time Snapshot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21" name="直線單箭頭接點 915">
            <a:extLst>
              <a:ext uri="{FF2B5EF4-FFF2-40B4-BE49-F238E27FC236}">
                <a16:creationId xmlns:a16="http://schemas.microsoft.com/office/drawing/2014/main" id="{37CE696B-957A-4D43-BCA0-C7DEAECA9A7F}"/>
              </a:ext>
            </a:extLst>
          </p:cNvPr>
          <p:cNvCxnSpPr>
            <a:cxnSpLocks/>
          </p:cNvCxnSpPr>
          <p:nvPr/>
        </p:nvCxnSpPr>
        <p:spPr>
          <a:xfrm>
            <a:off x="5773271" y="2904448"/>
            <a:ext cx="1296576" cy="1280210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901">
            <a:extLst>
              <a:ext uri="{FF2B5EF4-FFF2-40B4-BE49-F238E27FC236}">
                <a16:creationId xmlns:a16="http://schemas.microsoft.com/office/drawing/2014/main" id="{77576072-8A56-4D01-BE1A-7F4A0A304A18}"/>
              </a:ext>
            </a:extLst>
          </p:cNvPr>
          <p:cNvSpPr/>
          <p:nvPr/>
        </p:nvSpPr>
        <p:spPr>
          <a:xfrm>
            <a:off x="6534123" y="3365046"/>
            <a:ext cx="201369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Disaster Recovery (RPO=0)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6" name="矩形 901">
            <a:extLst>
              <a:ext uri="{FF2B5EF4-FFF2-40B4-BE49-F238E27FC236}">
                <a16:creationId xmlns:a16="http://schemas.microsoft.com/office/drawing/2014/main" id="{82938F85-D2B6-4808-B0C9-4990F5365523}"/>
              </a:ext>
            </a:extLst>
          </p:cNvPr>
          <p:cNvSpPr/>
          <p:nvPr/>
        </p:nvSpPr>
        <p:spPr>
          <a:xfrm>
            <a:off x="6037777" y="4821473"/>
            <a:ext cx="1351696" cy="1711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(Round Trip Latency &lt; 5ms)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8269A29-469E-4DA0-B0FD-5E8CB2633708}"/>
              </a:ext>
            </a:extLst>
          </p:cNvPr>
          <p:cNvGrpSpPr/>
          <p:nvPr/>
        </p:nvGrpSpPr>
        <p:grpSpPr>
          <a:xfrm>
            <a:off x="3478612" y="3904295"/>
            <a:ext cx="434996" cy="434996"/>
            <a:chOff x="4435908" y="4889651"/>
            <a:chExt cx="759453" cy="759453"/>
          </a:xfrm>
        </p:grpSpPr>
        <p:sp>
          <p:nvSpPr>
            <p:cNvPr id="128" name="手繪多邊形: 圖案 956">
              <a:extLst>
                <a:ext uri="{FF2B5EF4-FFF2-40B4-BE49-F238E27FC236}">
                  <a16:creationId xmlns:a16="http://schemas.microsoft.com/office/drawing/2014/main" id="{6CEF0806-4EB8-44CA-B5E7-DE27BC00C1E5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9B1F413C-8985-473D-B560-519788D5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3" name="圖片 132">
            <a:extLst>
              <a:ext uri="{FF2B5EF4-FFF2-40B4-BE49-F238E27FC236}">
                <a16:creationId xmlns:a16="http://schemas.microsoft.com/office/drawing/2014/main" id="{B9367910-1B36-4E5A-AD7A-F5DD2F141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98" y="1762831"/>
            <a:ext cx="2745521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87956480-ACED-4B30-BE7C-F170AD13E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378" y="1773616"/>
            <a:ext cx="2218875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C8E4CAE-3A39-45D7-82C6-A01A9A4E1F4A}"/>
              </a:ext>
            </a:extLst>
          </p:cNvPr>
          <p:cNvSpPr txBox="1"/>
          <p:nvPr/>
        </p:nvSpPr>
        <p:spPr>
          <a:xfrm>
            <a:off x="294414" y="1771925"/>
            <a:ext cx="3509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Schedule 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: 5min~60min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C2294B-30A2-4346-8E0C-6657265C7B32}"/>
              </a:ext>
            </a:extLst>
          </p:cNvPr>
          <p:cNvSpPr txBox="1"/>
          <p:nvPr/>
        </p:nvSpPr>
        <p:spPr>
          <a:xfrm>
            <a:off x="4786268" y="1790478"/>
            <a:ext cx="2230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Realtime 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: RPO=0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335187" y="1238381"/>
            <a:ext cx="8448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最經濟高效的複合式備份，數據保護和災難復原解決方案</a:t>
            </a:r>
            <a:endParaRPr lang="zh-TW" altLang="en-US" sz="110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5F74E5-21D6-485A-A049-2E4B761450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68547" y="3694675"/>
            <a:ext cx="1713999" cy="1071440"/>
          </a:xfrm>
          <a:prstGeom prst="rect">
            <a:avLst/>
          </a:prstGeom>
        </p:spPr>
      </p:pic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7E1682F-93CA-43AF-A386-1E9CC3CE269A}"/>
              </a:ext>
            </a:extLst>
          </p:cNvPr>
          <p:cNvGrpSpPr/>
          <p:nvPr/>
        </p:nvGrpSpPr>
        <p:grpSpPr>
          <a:xfrm>
            <a:off x="1880014" y="3503536"/>
            <a:ext cx="434996" cy="434996"/>
            <a:chOff x="1633663" y="4907432"/>
            <a:chExt cx="759453" cy="759453"/>
          </a:xfrm>
        </p:grpSpPr>
        <p:sp>
          <p:nvSpPr>
            <p:cNvPr id="131" name="手繪多邊形: 圖案 956">
              <a:extLst>
                <a:ext uri="{FF2B5EF4-FFF2-40B4-BE49-F238E27FC236}">
                  <a16:creationId xmlns:a16="http://schemas.microsoft.com/office/drawing/2014/main" id="{6CEECDBA-EADF-461F-907E-107F886B569A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74EEAC8A-7522-4281-A4E5-9D1E3F8E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0" name="圖片 139">
            <a:extLst>
              <a:ext uri="{FF2B5EF4-FFF2-40B4-BE49-F238E27FC236}">
                <a16:creationId xmlns:a16="http://schemas.microsoft.com/office/drawing/2014/main" id="{DA3B6F9F-5C2D-41B8-906B-96C4F18381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98818" y="3694675"/>
            <a:ext cx="1713999" cy="1071440"/>
          </a:xfrm>
          <a:prstGeom prst="rect">
            <a:avLst/>
          </a:prstGeom>
        </p:spPr>
      </p:pic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48307152-E116-474D-90A3-336FC40957C4}"/>
              </a:ext>
            </a:extLst>
          </p:cNvPr>
          <p:cNvGrpSpPr/>
          <p:nvPr/>
        </p:nvGrpSpPr>
        <p:grpSpPr>
          <a:xfrm>
            <a:off x="4994604" y="2170322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69D091A7-0D73-4291-BC74-2F00B3225140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45E6FE64-F68B-4792-8C0F-91C63A781403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CF9E6AA1-8866-49F2-BBD6-3577D6AB5B3D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60" name="圖形 59">
            <a:extLst>
              <a:ext uri="{FF2B5EF4-FFF2-40B4-BE49-F238E27FC236}">
                <a16:creationId xmlns:a16="http://schemas.microsoft.com/office/drawing/2014/main" id="{01CB1B99-AA0E-46C8-A1AB-C7A540197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8145" y="219583"/>
            <a:ext cx="1796952" cy="656030"/>
          </a:xfrm>
          <a:prstGeom prst="rect">
            <a:avLst/>
          </a:prstGeom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CF32AA09-5C07-4355-BEFD-046128440581}"/>
              </a:ext>
            </a:extLst>
          </p:cNvPr>
          <p:cNvSpPr txBox="1"/>
          <p:nvPr/>
        </p:nvSpPr>
        <p:spPr>
          <a:xfrm>
            <a:off x="5923389" y="777829"/>
            <a:ext cx="39788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rgbClr val="FF0000"/>
                </a:solidFill>
                <a:latin typeface="Microsoft JhengHei"/>
                <a:ea typeface="Microsoft JhengHei"/>
              </a:rPr>
              <a:t>預計將於</a:t>
            </a:r>
            <a:r>
              <a:rPr lang="zh-TW" altLang="en-US" sz="1200">
                <a:solidFill>
                  <a:srgbClr val="FF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QuTS hero h4.5.2 </a:t>
            </a:r>
            <a:r>
              <a:rPr lang="zh-TW" altLang="en-US" sz="1200">
                <a:solidFill>
                  <a:srgbClr val="FF0000"/>
                </a:solidFill>
                <a:latin typeface="Microsoft JhengHei"/>
                <a:ea typeface="Microsoft JhengHei"/>
              </a:rPr>
              <a:t>支援 </a:t>
            </a:r>
            <a:r>
              <a:rPr lang="zh-TW" altLang="en-US" sz="1200">
                <a:solidFill>
                  <a:srgbClr val="FF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(Dec. 2020)</a:t>
            </a:r>
          </a:p>
        </p:txBody>
      </p:sp>
    </p:spTree>
    <p:extLst>
      <p:ext uri="{BB962C8B-B14F-4D97-AF65-F5344CB8AC3E}">
        <p14:creationId xmlns:p14="http://schemas.microsoft.com/office/powerpoint/2010/main" val="477452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304210" y="1845128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1" name="圖片 170">
            <a:extLst>
              <a:ext uri="{FF2B5EF4-FFF2-40B4-BE49-F238E27FC236}">
                <a16:creationId xmlns:a16="http://schemas.microsoft.com/office/drawing/2014/main" id="{50FE2735-456F-43F7-93F9-DE0EE1B777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12958" y="2107716"/>
            <a:ext cx="1294242" cy="809332"/>
          </a:xfrm>
          <a:prstGeom prst="rect">
            <a:avLst/>
          </a:prstGeom>
        </p:spPr>
      </p:pic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774855" y="1852132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2E4B33-6894-4872-B745-917B20CF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4282" y="2083464"/>
            <a:ext cx="1310784" cy="819677"/>
          </a:xfrm>
          <a:prstGeom prst="rect">
            <a:avLst/>
          </a:prstGeom>
        </p:spPr>
      </p:pic>
      <p:pic>
        <p:nvPicPr>
          <p:cNvPr id="170" name="圖片 169">
            <a:extLst>
              <a:ext uri="{FF2B5EF4-FFF2-40B4-BE49-F238E27FC236}">
                <a16:creationId xmlns:a16="http://schemas.microsoft.com/office/drawing/2014/main" id="{733322D8-D1D6-458C-89BF-CC7A99F1B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16390" y="3595372"/>
            <a:ext cx="1286093" cy="8042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HBS 3.0 </a:t>
            </a:r>
            <a:r>
              <a:rPr lang="zh-CN" altLang="en-US"/>
              <a:t>輕鬆完成備份</a:t>
            </a:r>
            <a:r>
              <a:rPr lang="zh-TW" altLang="en-US"/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3-2-1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/>
              <a:t>的策略</a:t>
            </a:r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833565" y="1845128"/>
            <a:ext cx="2585039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126" y="1947558"/>
            <a:ext cx="616759" cy="6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185" y="3076734"/>
            <a:ext cx="616759" cy="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755" y="3958207"/>
            <a:ext cx="536739" cy="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389252" y="4633303"/>
            <a:ext cx="141833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461359" y="3056892"/>
            <a:ext cx="189163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060357" y="4605343"/>
            <a:ext cx="183968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048486" y="1142991"/>
            <a:ext cx="423172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TW" altLang="en-US" sz="12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混合型備份與同步中心</a:t>
            </a: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525885" y="2392879"/>
            <a:ext cx="997905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9176" y="215735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009712" y="3017400"/>
            <a:ext cx="0" cy="53106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649163" y="2095783"/>
            <a:ext cx="823224" cy="18563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410465" y="2074011"/>
            <a:ext cx="129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515453" y="2392879"/>
            <a:ext cx="57399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6838" y="2148662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5776" y="3445489"/>
            <a:ext cx="1559729" cy="67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73" y="3632652"/>
            <a:ext cx="382258" cy="3822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7186" y="348728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614919" y="3749504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605313" y="372871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8978" y="4515515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124005" y="4137442"/>
            <a:ext cx="0" cy="308832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6612" y="414037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242872" y="401671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233265" y="399592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454683" y="2546194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779435" y="2546007"/>
            <a:ext cx="52667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03131" y="218784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750" y="2441310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219391" y="206418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209785" y="2043391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0842" y="3178660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197103" y="305499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187497" y="3034203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566448" y="2626146"/>
            <a:ext cx="965618" cy="948069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777536" y="2906367"/>
            <a:ext cx="526675" cy="180759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707274" y="2881955"/>
            <a:ext cx="694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800" b="1" spc="-11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516137" y="2522818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674394" y="2608538"/>
            <a:ext cx="324745" cy="467229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529290" y="4171794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660532" y="4343652"/>
            <a:ext cx="380001" cy="320066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336185" y="3343571"/>
            <a:ext cx="954111" cy="5256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320903" y="3912883"/>
            <a:ext cx="989504" cy="215189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173617" y="3908453"/>
            <a:ext cx="126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9214" y="3723124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462615" y="3538058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462" y="3451893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670442" y="3541280"/>
            <a:ext cx="76198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紐約</a:t>
            </a:r>
            <a:endParaRPr lang="en-US" altLang="zh-TW" sz="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462615" y="4567822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31" y="4430478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769508" y="4566899"/>
            <a:ext cx="59785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136114" y="281206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126507" y="2791272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1909953" y="4313791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2006848" y="4319228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75" y="4053421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452" y="2555026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2963" y="2159598"/>
            <a:ext cx="805295" cy="638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909953" y="2746903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006848" y="2752340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  <p:sp>
        <p:nvSpPr>
          <p:cNvPr id="13" name="矩形: 圓角 55">
            <a:extLst>
              <a:ext uri="{FF2B5EF4-FFF2-40B4-BE49-F238E27FC236}">
                <a16:creationId xmlns:a16="http://schemas.microsoft.com/office/drawing/2014/main" id="{DD3411B3-FA46-4779-B274-8B4DF1B78A54}"/>
              </a:ext>
            </a:extLst>
          </p:cNvPr>
          <p:cNvSpPr/>
          <p:nvPr/>
        </p:nvSpPr>
        <p:spPr>
          <a:xfrm>
            <a:off x="3304210" y="1457057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557576" y="1444414"/>
            <a:ext cx="187029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
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ion 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矩形: 圓角 55">
            <a:extLst>
              <a:ext uri="{FF2B5EF4-FFF2-40B4-BE49-F238E27FC236}">
                <a16:creationId xmlns:a16="http://schemas.microsoft.com/office/drawing/2014/main" id="{4621B3C0-DE66-4992-956B-F167B700119C}"/>
              </a:ext>
            </a:extLst>
          </p:cNvPr>
          <p:cNvSpPr/>
          <p:nvPr/>
        </p:nvSpPr>
        <p:spPr>
          <a:xfrm>
            <a:off x="5816435" y="1449699"/>
            <a:ext cx="2615866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819884" y="1467498"/>
            <a:ext cx="2529610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攜帶使用
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Extract Tool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還原工具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)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565531" y="1177346"/>
            <a:ext cx="1002142" cy="490421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: 圓角 55">
            <a:extLst>
              <a:ext uri="{FF2B5EF4-FFF2-40B4-BE49-F238E27FC236}">
                <a16:creationId xmlns:a16="http://schemas.microsoft.com/office/drawing/2014/main" id="{A1B9CD64-D118-4512-AFED-A9A7B25DD138}"/>
              </a:ext>
            </a:extLst>
          </p:cNvPr>
          <p:cNvSpPr/>
          <p:nvPr/>
        </p:nvSpPr>
        <p:spPr>
          <a:xfrm>
            <a:off x="756696" y="1450178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029576" y="1443311"/>
            <a:ext cx="190124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125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6" y="1200334"/>
            <a:ext cx="608606" cy="6048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09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5DDA2EB9-D031-4C05-B1E3-52C63D124DFB}"/>
              </a:ext>
            </a:extLst>
          </p:cNvPr>
          <p:cNvSpPr/>
          <p:nvPr/>
        </p:nvSpPr>
        <p:spPr>
          <a:xfrm>
            <a:off x="137096" y="1351082"/>
            <a:ext cx="7137302" cy="3438380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58" y="181562"/>
            <a:ext cx="9144000" cy="819785"/>
          </a:xfrm>
        </p:spPr>
        <p:txBody>
          <a:bodyPr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HybridMount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無縫掛載公有雲空間，</a:t>
            </a:r>
            <a:br>
              <a:rPr lang="en-US" altLang="zh-CN">
                <a:latin typeface="微軟正黑體"/>
                <a:ea typeface="微軟正黑體"/>
              </a:rPr>
            </a:br>
            <a:r>
              <a:rPr lang="zh-TW" altLang="en-US">
                <a:latin typeface="微軟正黑體"/>
                <a:ea typeface="微軟正黑體"/>
              </a:rPr>
              <a:t>兩種彈性存取模式</a:t>
            </a:r>
            <a:endParaRPr lang="en-US" altLang="zh-TW" b="0">
              <a:latin typeface="微軟正黑體"/>
              <a:ea typeface="微軟正黑體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2748"/>
              </p:ext>
            </p:extLst>
          </p:nvPr>
        </p:nvGraphicFramePr>
        <p:xfrm>
          <a:off x="182923" y="1395933"/>
          <a:ext cx="7027450" cy="327903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810281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7396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39440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05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en-US" sz="12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網路磁碟 雲端</a:t>
                      </a:r>
                      <a:r>
                        <a:rPr lang="zh-TW" altLang="en-US" sz="12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掛載</a:t>
                      </a:r>
                      <a:endParaRPr lang="zh-TW" altLang="en-US" sz="1200" b="1" i="0" u="none" strike="noStrike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64172" marR="64172" marT="34290" marB="34290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檔案型雲網關</a:t>
                      </a:r>
                      <a:endParaRPr lang="zh-TW" sz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142875" marB="142875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設置方法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通過雲端認證</a:t>
                      </a:r>
                      <a:endParaRPr lang="en-US" altLang="zh-TW" sz="1100"/>
                    </a:p>
                    <a:p>
                      <a:pPr lvl="0" algn="ctr">
                        <a:buNone/>
                      </a:pP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建立</a:t>
                      </a: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網路磁碟</a:t>
                      </a:r>
                      <a:r>
                        <a:rPr lang="zh-CN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雲端掛載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選擇檔案型雲網關模式</a:t>
                      </a:r>
                      <a:br>
                        <a:rPr lang="zh-TW" altLang="en-US" sz="1100" b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並配置快取空間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掛載數量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en-US" altLang="zh-TW" sz="1100" b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可掛載無限個雲端服務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2 </a:t>
                      </a:r>
                      <a:r>
                        <a:rPr lang="zh-TW" altLang="en-US" sz="11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個永久免費的網關授權</a:t>
                      </a:r>
                      <a:endParaRPr lang="en-US" altLang="zh-TW" sz="1100" b="0" u="none" strike="noStrike" noProof="0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1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可依需求購置額外授權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存取體驗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存取速度取決於網際網路速度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快取機制大幅減少讀寫等待時間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於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File Station 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透過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SMB / NFS / AFP 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同步機制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每次瀏覽時需重新與雲端同步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定期同步，可快速瀏覽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QTS Apps </a:t>
                      </a:r>
                      <a:r>
                        <a:rPr lang="zh-CN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檔案管理</a:t>
                      </a:r>
                      <a:endParaRPr lang="zh-TW" altLang="en-US" sz="1100" b="1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   </a:t>
                      </a:r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  </a:t>
                      </a: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支援</a:t>
                      </a: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                                            ...</a:t>
                      </a:r>
                      <a:endParaRPr lang="zh-TW" altLang="en-US" sz="1100" b="0" kern="1200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416648" y="2041926"/>
            <a:ext cx="1760294" cy="2625723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r>
                <a:rPr lang="en-US" altLang="zh-TW" sz="788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sz="788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快取空間</a:t>
              </a:r>
              <a:endParaRPr lang="en-GB" altLang="zh-TW" sz="788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69992" y="3675156"/>
              <a:ext cx="408659" cy="350957"/>
              <a:chOff x="3521998" y="5275450"/>
              <a:chExt cx="969546" cy="83264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21998" y="5487018"/>
                <a:ext cx="969546" cy="62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338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網際網路</a:t>
              </a:r>
              <a:endParaRPr lang="en-GB" altLang="zh-TW" sz="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750830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CN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較慢</a:t>
              </a:r>
              <a:endParaRPr lang="zh-TW" altLang="en-US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區域網路</a:t>
              </a:r>
              <a:endParaRPr lang="en-GB" sz="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TW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69" y="1280856"/>
            <a:ext cx="562970" cy="562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303A4AD-5E31-4205-AA9F-3896835D4C17}"/>
              </a:ext>
            </a:extLst>
          </p:cNvPr>
          <p:cNvGrpSpPr/>
          <p:nvPr/>
        </p:nvGrpSpPr>
        <p:grpSpPr>
          <a:xfrm>
            <a:off x="5136074" y="4376740"/>
            <a:ext cx="1332195" cy="270000"/>
            <a:chOff x="5163359" y="4334937"/>
            <a:chExt cx="1332195" cy="270000"/>
          </a:xfrm>
        </p:grpSpPr>
        <p:pic>
          <p:nvPicPr>
            <p:cNvPr id="6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D05F7278-E29A-DF43-956F-1207A0A17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55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517529BD-F712-E448-ADF9-B2BF1EEF9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48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4692559-EF33-4AF7-B125-F73B6358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42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圖片 41" descr="一張含有 時鐘 的圖片&#10;&#10;自動產生的描述">
              <a:extLst>
                <a:ext uri="{FF2B5EF4-FFF2-40B4-BE49-F238E27FC236}">
                  <a16:creationId xmlns:a16="http://schemas.microsoft.com/office/drawing/2014/main" id="{386906F1-37C7-41A4-8E73-9B19152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35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662403" y="4672587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111392" y="4825402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567" y="4834238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74" y="4687297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732853" y="4813261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206177" y="4775402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273631" y="4787580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818" y="4745214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562325" y="4726946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451439" y="4696231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458575" y="4784981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736" y="4744475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5914956" y="4794250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4984814" y="4750515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568182" y="4755644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6919345" y="4751232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571501" y="1428328"/>
            <a:ext cx="1351652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多方線上協作</a:t>
            </a:r>
            <a:endParaRPr lang="en-US" altLang="zh-CN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檔案層級資料分析</a:t>
            </a:r>
            <a:endParaRPr lang="en-US" altLang="zh-TW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图片 57">
            <a:extLst>
              <a:ext uri="{FF2B5EF4-FFF2-40B4-BE49-F238E27FC236}">
                <a16:creationId xmlns:a16="http://schemas.microsoft.com/office/drawing/2014/main" id="{64B3A0D2-76E7-4056-9E6B-ABE66E64ED00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49992" y="2921755"/>
            <a:ext cx="3207177" cy="271914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852F725A-AD22-489E-BBF9-6A227196A081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28225" y="2919948"/>
            <a:ext cx="3207177" cy="2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73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B1E25AB-373D-4FE5-9215-838474FC1A4F}"/>
              </a:ext>
            </a:extLst>
          </p:cNvPr>
          <p:cNvSpPr/>
          <p:nvPr/>
        </p:nvSpPr>
        <p:spPr>
          <a:xfrm rot="10800000">
            <a:off x="3982450" y="1788204"/>
            <a:ext cx="3053350" cy="301604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D9359A9-9B71-40DA-89F7-DF28D1C9B5D7}"/>
              </a:ext>
            </a:extLst>
          </p:cNvPr>
          <p:cNvSpPr/>
          <p:nvPr/>
        </p:nvSpPr>
        <p:spPr>
          <a:xfrm rot="10800000">
            <a:off x="255000" y="1788204"/>
            <a:ext cx="3053350" cy="301604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3412D-3FBB-4B99-8D85-A42F3A4F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0680"/>
            <a:ext cx="9143999" cy="816119"/>
          </a:xfrm>
        </p:spPr>
        <p:txBody>
          <a:bodyPr>
            <a:normAutofit/>
          </a:bodyPr>
          <a:lstStyle/>
          <a:p>
            <a:r>
              <a:rPr lang="en-US" sz="34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HybridMount</a:t>
            </a:r>
            <a:r>
              <a:rPr lang="en-US" sz="3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3400">
                <a:latin typeface="微軟正黑體"/>
                <a:ea typeface="微軟正黑體"/>
              </a:rPr>
              <a:t>分享及控管遠端裝置存取權</a:t>
            </a:r>
            <a:endParaRPr lang="zh-CN" altLang="en-US" sz="340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9AAF49B3-3986-47CA-974F-27DF1ECE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rcRect l="1015" t="2022" r="56267" b="3938"/>
          <a:stretch/>
        </p:blipFill>
        <p:spPr>
          <a:xfrm>
            <a:off x="323850" y="1850128"/>
            <a:ext cx="2896599" cy="2880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33944-8B7B-A546-9B9D-B616430CCB81}"/>
              </a:ext>
            </a:extLst>
          </p:cNvPr>
          <p:cNvSpPr txBox="1"/>
          <p:nvPr/>
        </p:nvSpPr>
        <p:spPr>
          <a:xfrm>
            <a:off x="391524" y="1289575"/>
            <a:ext cx="7705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513A17"/>
                </a:solidFill>
              </a:rPr>
              <a:t>使用SMB及NFS掛載遠端裝置時，支援本地裝置對遠端裝置存取權的分享與控管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A0722-8E55-254F-9E61-44DB6FACD8EF}"/>
              </a:ext>
            </a:extLst>
          </p:cNvPr>
          <p:cNvSpPr txBox="1"/>
          <p:nvPr/>
        </p:nvSpPr>
        <p:spPr>
          <a:xfrm>
            <a:off x="5635625" y="2667000"/>
            <a:ext cx="6381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800"/>
              <a:t>SMB/NFS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5D141-ADE8-5F45-AF3B-005A4E9E46C4}"/>
              </a:ext>
            </a:extLst>
          </p:cNvPr>
          <p:cNvSpPr txBox="1"/>
          <p:nvPr/>
        </p:nvSpPr>
        <p:spPr>
          <a:xfrm>
            <a:off x="7089909" y="1974503"/>
            <a:ext cx="20146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TW"/>
              <a:t>避免近端使用者直接以VPN存取遠多裝置，以減少VPN安全性風險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TW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TW"/>
              <a:t>以既有本地使用者來管理權限，讓管理遠端裝置權限更輕鬆</a:t>
            </a:r>
          </a:p>
        </p:txBody>
      </p:sp>
      <p:pic>
        <p:nvPicPr>
          <p:cNvPr id="7" name="Picture 3" descr="Diagram&#10;&#10;Description automatically generated">
            <a:extLst>
              <a:ext uri="{FF2B5EF4-FFF2-40B4-BE49-F238E27FC236}">
                <a16:creationId xmlns:a16="http://schemas.microsoft.com/office/drawing/2014/main" id="{744FF5BC-C6E7-4E5E-93F6-AE831E9A9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rcRect l="56033" t="2022" r="1358" b="3939"/>
          <a:stretch/>
        </p:blipFill>
        <p:spPr>
          <a:xfrm>
            <a:off x="4044949" y="1850129"/>
            <a:ext cx="2889251" cy="2880622"/>
          </a:xfrm>
          <a:prstGeom prst="rect">
            <a:avLst/>
          </a:prstGeom>
        </p:spPr>
      </p:pic>
      <p:pic>
        <p:nvPicPr>
          <p:cNvPr id="12" name="Picture 3" descr="Diagram&#10;&#10;Description automatically generated">
            <a:extLst>
              <a:ext uri="{FF2B5EF4-FFF2-40B4-BE49-F238E27FC236}">
                <a16:creationId xmlns:a16="http://schemas.microsoft.com/office/drawing/2014/main" id="{6BF8E240-E302-42E0-8551-6EA090117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rcRect l="45646" r="46724"/>
          <a:stretch/>
        </p:blipFill>
        <p:spPr>
          <a:xfrm>
            <a:off x="3377199" y="1788204"/>
            <a:ext cx="517349" cy="30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11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4333527" y="1585788"/>
            <a:ext cx="2743049" cy="3245324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gradFill>
              <a:gsLst>
                <a:gs pos="30400">
                  <a:srgbClr val="BF8837"/>
                </a:gs>
                <a:gs pos="0">
                  <a:srgbClr val="9E712E"/>
                </a:gs>
                <a:gs pos="100000">
                  <a:srgbClr val="7E592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4299624" y="1525499"/>
            <a:ext cx="2817735" cy="496077"/>
          </a:xfrm>
          <a:prstGeom prst="round2SameRect">
            <a:avLst>
              <a:gd name="adj1" fmla="val 17519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BF883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6724550" y="2978269"/>
            <a:ext cx="2346225" cy="1359460"/>
          </a:xfrm>
          <a:prstGeom prst="roundRect">
            <a:avLst>
              <a:gd name="adj" fmla="val 15021"/>
            </a:avLst>
          </a:prstGeom>
          <a:solidFill>
            <a:srgbClr val="39523E">
              <a:alpha val="50000"/>
            </a:srgb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7260653" y="2657223"/>
            <a:ext cx="1531620" cy="2173886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4318454" y="1589328"/>
            <a:ext cx="276470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847"/>
            <a:ext cx="9143999" cy="885989"/>
          </a:xfrm>
        </p:spPr>
        <p:txBody>
          <a:bodyPr>
            <a:noAutofit/>
          </a:bodyPr>
          <a:lstStyle/>
          <a:p>
            <a:r>
              <a:rPr lang="en-US" altLang="zh-TW" sz="3000">
                <a:latin typeface="Arial" panose="020B0604020202020204" pitchFamily="34" charset="0"/>
                <a:cs typeface="Arial" panose="020B0604020202020204" pitchFamily="34" charset="0"/>
              </a:rPr>
              <a:t>LUN </a:t>
            </a:r>
            <a:r>
              <a:rPr lang="zh-CN" altLang="en-US" sz="3000"/>
              <a:t>資料上雲與大型資料庫雲端備份利器：</a:t>
            </a:r>
            <a:br>
              <a:rPr lang="en-US" altLang="zh-CN" sz="3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3000">
                <a:latin typeface="Arial" panose="020B0604020202020204" pitchFamily="34" charset="0"/>
                <a:cs typeface="Arial" panose="020B0604020202020204" pitchFamily="34" charset="0"/>
              </a:rPr>
              <a:t>VJBOD cloud </a:t>
            </a:r>
            <a:r>
              <a:rPr lang="zh-TW" altLang="en-US" sz="3000"/>
              <a:t>區塊型雲網關</a:t>
            </a:r>
          </a:p>
        </p:txBody>
      </p:sp>
      <p:grpSp>
        <p:nvGrpSpPr>
          <p:cNvPr id="131" name="圖形 152">
            <a:extLst>
              <a:ext uri="{FF2B5EF4-FFF2-40B4-BE49-F238E27FC236}">
                <a16:creationId xmlns:a16="http://schemas.microsoft.com/office/drawing/2014/main" id="{952873CE-8FE1-4AEA-8B41-FC705E37E2E6}"/>
              </a:ext>
            </a:extLst>
          </p:cNvPr>
          <p:cNvGrpSpPr/>
          <p:nvPr/>
        </p:nvGrpSpPr>
        <p:grpSpPr>
          <a:xfrm flipH="1">
            <a:off x="5761538" y="4204544"/>
            <a:ext cx="309692" cy="398846"/>
            <a:chOff x="9272428" y="5069210"/>
            <a:chExt cx="458537" cy="590550"/>
          </a:xfrm>
          <a:solidFill>
            <a:schemeClr val="bg1"/>
          </a:solidFill>
        </p:grpSpPr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08F926E4-87F1-423C-94EB-3EA7C438A3C3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E16C225B-A1B8-4B2C-BD96-08325DA08C8B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07CAA1C4-07CF-4C32-B1C9-6480EF83FC4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A55E68C5-F30E-4F3C-9A77-0E7B6079A1B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3ACDA93F-1120-4813-8152-47438181D1AB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B542BC1B-E3D2-4A3F-B94A-1BC13F5F24CB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DCDC7D08-75DE-46A8-9D8C-5984368A275D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570CE798-12A6-40EE-A2E8-9F084C0306C8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9F6B50A4-646C-4465-BC19-51CD8A5C499A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C3E48B94-CE24-493D-BBBC-FC29DC37D3EC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130B5AF4-C2A9-4EBE-BB52-F6BCFE7F3BB4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E7348B41-FD63-4F27-A8FB-AED41E2C8903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133" name="手繪多邊形: 圖案 132">
            <a:extLst>
              <a:ext uri="{FF2B5EF4-FFF2-40B4-BE49-F238E27FC236}">
                <a16:creationId xmlns:a16="http://schemas.microsoft.com/office/drawing/2014/main" id="{2B9B3A50-E569-4DA4-9EB7-D8CC5B2110EF}"/>
              </a:ext>
            </a:extLst>
          </p:cNvPr>
          <p:cNvSpPr/>
          <p:nvPr/>
        </p:nvSpPr>
        <p:spPr>
          <a:xfrm flipH="1">
            <a:off x="6118560" y="4247555"/>
            <a:ext cx="233849" cy="32165"/>
          </a:xfrm>
          <a:custGeom>
            <a:avLst/>
            <a:gdLst>
              <a:gd name="connsiteX0" fmla="*/ 7112 w 346242"/>
              <a:gd name="connsiteY0" fmla="*/ 53912 h 47625"/>
              <a:gd name="connsiteX1" fmla="*/ 0 w 346242"/>
              <a:gd name="connsiteY1" fmla="*/ 40957 h 47625"/>
              <a:gd name="connsiteX2" fmla="*/ 174057 w 346242"/>
              <a:gd name="connsiteY2" fmla="*/ 0 h 47625"/>
              <a:gd name="connsiteX3" fmla="*/ 346429 w 346242"/>
              <a:gd name="connsiteY3" fmla="*/ 40005 h 47625"/>
              <a:gd name="connsiteX4" fmla="*/ 339505 w 346242"/>
              <a:gd name="connsiteY4" fmla="*/ 53054 h 47625"/>
              <a:gd name="connsiteX5" fmla="*/ 173963 w 346242"/>
              <a:gd name="connsiteY5" fmla="*/ 14764 h 47625"/>
              <a:gd name="connsiteX6" fmla="*/ 7112 w 346242"/>
              <a:gd name="connsiteY6" fmla="*/ 53912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242" h="47625">
                <a:moveTo>
                  <a:pt x="7112" y="53912"/>
                </a:moveTo>
                <a:lnTo>
                  <a:pt x="0" y="40957"/>
                </a:lnTo>
                <a:cubicBezTo>
                  <a:pt x="33408" y="21907"/>
                  <a:pt x="83379" y="0"/>
                  <a:pt x="174057" y="0"/>
                </a:cubicBezTo>
                <a:cubicBezTo>
                  <a:pt x="262115" y="0"/>
                  <a:pt x="312460" y="21431"/>
                  <a:pt x="346429" y="40005"/>
                </a:cubicBezTo>
                <a:lnTo>
                  <a:pt x="339505" y="53054"/>
                </a:lnTo>
                <a:cubicBezTo>
                  <a:pt x="304974" y="34100"/>
                  <a:pt x="258278" y="14764"/>
                  <a:pt x="173963" y="14764"/>
                </a:cubicBezTo>
                <a:cubicBezTo>
                  <a:pt x="86748" y="14764"/>
                  <a:pt x="38929" y="35719"/>
                  <a:pt x="7112" y="53912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4" name="手繪多邊形: 圖案 133">
            <a:extLst>
              <a:ext uri="{FF2B5EF4-FFF2-40B4-BE49-F238E27FC236}">
                <a16:creationId xmlns:a16="http://schemas.microsoft.com/office/drawing/2014/main" id="{1EB27ED5-F50D-4C09-924F-D7946653319E}"/>
              </a:ext>
            </a:extLst>
          </p:cNvPr>
          <p:cNvSpPr/>
          <p:nvPr/>
        </p:nvSpPr>
        <p:spPr>
          <a:xfrm flipH="1">
            <a:off x="6081080" y="4206126"/>
            <a:ext cx="309692" cy="398852"/>
          </a:xfrm>
          <a:custGeom>
            <a:avLst/>
            <a:gdLst>
              <a:gd name="connsiteX0" fmla="*/ 231421 w 458537"/>
              <a:gd name="connsiteY0" fmla="*/ 596265 h 590550"/>
              <a:gd name="connsiteX1" fmla="*/ 0 w 458537"/>
              <a:gd name="connsiteY1" fmla="*/ 530257 h 590550"/>
              <a:gd name="connsiteX2" fmla="*/ 0 w 458537"/>
              <a:gd name="connsiteY2" fmla="*/ 65913 h 590550"/>
              <a:gd name="connsiteX3" fmla="*/ 231421 w 458537"/>
              <a:gd name="connsiteY3" fmla="*/ 0 h 590550"/>
              <a:gd name="connsiteX4" fmla="*/ 462842 w 458537"/>
              <a:gd name="connsiteY4" fmla="*/ 65913 h 590550"/>
              <a:gd name="connsiteX5" fmla="*/ 462842 w 458537"/>
              <a:gd name="connsiteY5" fmla="*/ 530257 h 590550"/>
              <a:gd name="connsiteX6" fmla="*/ 231421 w 458537"/>
              <a:gd name="connsiteY6" fmla="*/ 596265 h 590550"/>
              <a:gd name="connsiteX7" fmla="*/ 18716 w 458537"/>
              <a:gd name="connsiteY7" fmla="*/ 93726 h 590550"/>
              <a:gd name="connsiteX8" fmla="*/ 18716 w 458537"/>
              <a:gd name="connsiteY8" fmla="*/ 530352 h 590550"/>
              <a:gd name="connsiteX9" fmla="*/ 231421 w 458537"/>
              <a:gd name="connsiteY9" fmla="*/ 577215 h 590550"/>
              <a:gd name="connsiteX10" fmla="*/ 444126 w 458537"/>
              <a:gd name="connsiteY10" fmla="*/ 530352 h 590550"/>
              <a:gd name="connsiteX11" fmla="*/ 444126 w 458537"/>
              <a:gd name="connsiteY11" fmla="*/ 93726 h 590550"/>
              <a:gd name="connsiteX12" fmla="*/ 231421 w 458537"/>
              <a:gd name="connsiteY12" fmla="*/ 131921 h 590550"/>
              <a:gd name="connsiteX13" fmla="*/ 18716 w 458537"/>
              <a:gd name="connsiteY13" fmla="*/ 93726 h 590550"/>
              <a:gd name="connsiteX14" fmla="*/ 231421 w 458537"/>
              <a:gd name="connsiteY14" fmla="*/ 19050 h 590550"/>
              <a:gd name="connsiteX15" fmla="*/ 18716 w 458537"/>
              <a:gd name="connsiteY15" fmla="*/ 65913 h 590550"/>
              <a:gd name="connsiteX16" fmla="*/ 231421 w 458537"/>
              <a:gd name="connsiteY16" fmla="*/ 112776 h 590550"/>
              <a:gd name="connsiteX17" fmla="*/ 444126 w 458537"/>
              <a:gd name="connsiteY17" fmla="*/ 65913 h 590550"/>
              <a:gd name="connsiteX18" fmla="*/ 231421 w 458537"/>
              <a:gd name="connsiteY18" fmla="*/ 190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8537" h="590550">
                <a:moveTo>
                  <a:pt x="231421" y="596265"/>
                </a:moveTo>
                <a:cubicBezTo>
                  <a:pt x="116412" y="596265"/>
                  <a:pt x="0" y="573596"/>
                  <a:pt x="0" y="530257"/>
                </a:cubicBezTo>
                <a:lnTo>
                  <a:pt x="0" y="65913"/>
                </a:lnTo>
                <a:cubicBezTo>
                  <a:pt x="0" y="22670"/>
                  <a:pt x="116412" y="0"/>
                  <a:pt x="231421" y="0"/>
                </a:cubicBezTo>
                <a:cubicBezTo>
                  <a:pt x="346429" y="0"/>
                  <a:pt x="462842" y="22670"/>
                  <a:pt x="462842" y="65913"/>
                </a:cubicBezTo>
                <a:lnTo>
                  <a:pt x="462842" y="530257"/>
                </a:lnTo>
                <a:cubicBezTo>
                  <a:pt x="462842" y="573596"/>
                  <a:pt x="346429" y="596265"/>
                  <a:pt x="231421" y="596265"/>
                </a:cubicBezTo>
                <a:close/>
                <a:moveTo>
                  <a:pt x="18716" y="93726"/>
                </a:moveTo>
                <a:lnTo>
                  <a:pt x="18716" y="530352"/>
                </a:lnTo>
                <a:cubicBezTo>
                  <a:pt x="18716" y="549497"/>
                  <a:pt x="101533" y="577215"/>
                  <a:pt x="231421" y="577215"/>
                </a:cubicBezTo>
                <a:cubicBezTo>
                  <a:pt x="361308" y="577215"/>
                  <a:pt x="444126" y="549402"/>
                  <a:pt x="444126" y="530352"/>
                </a:cubicBezTo>
                <a:lnTo>
                  <a:pt x="444126" y="93726"/>
                </a:lnTo>
                <a:cubicBezTo>
                  <a:pt x="406694" y="118872"/>
                  <a:pt x="318636" y="131921"/>
                  <a:pt x="231421" y="131921"/>
                </a:cubicBezTo>
                <a:cubicBezTo>
                  <a:pt x="144205" y="131921"/>
                  <a:pt x="56147" y="118872"/>
                  <a:pt x="18716" y="93726"/>
                </a:cubicBezTo>
                <a:close/>
                <a:moveTo>
                  <a:pt x="231421" y="19050"/>
                </a:moveTo>
                <a:cubicBezTo>
                  <a:pt x="101533" y="19050"/>
                  <a:pt x="18716" y="46863"/>
                  <a:pt x="18716" y="65913"/>
                </a:cubicBezTo>
                <a:cubicBezTo>
                  <a:pt x="18716" y="84963"/>
                  <a:pt x="101533" y="112776"/>
                  <a:pt x="231421" y="112776"/>
                </a:cubicBezTo>
                <a:cubicBezTo>
                  <a:pt x="361308" y="112776"/>
                  <a:pt x="444126" y="84963"/>
                  <a:pt x="444126" y="65913"/>
                </a:cubicBezTo>
                <a:cubicBezTo>
                  <a:pt x="444126" y="46863"/>
                  <a:pt x="361308" y="19050"/>
                  <a:pt x="231421" y="19050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5" name="手繪多邊形: 圖案 134">
            <a:extLst>
              <a:ext uri="{FF2B5EF4-FFF2-40B4-BE49-F238E27FC236}">
                <a16:creationId xmlns:a16="http://schemas.microsoft.com/office/drawing/2014/main" id="{0FA4B152-531B-435A-9946-C215F8CFAC93}"/>
              </a:ext>
            </a:extLst>
          </p:cNvPr>
          <p:cNvSpPr/>
          <p:nvPr/>
        </p:nvSpPr>
        <p:spPr>
          <a:xfrm flipH="1">
            <a:off x="6229164" y="4459011"/>
            <a:ext cx="37922" cy="38599"/>
          </a:xfrm>
          <a:custGeom>
            <a:avLst/>
            <a:gdLst>
              <a:gd name="connsiteX0" fmla="*/ 55492 w 56147"/>
              <a:gd name="connsiteY0" fmla="*/ 62674 h 57150"/>
              <a:gd name="connsiteX1" fmla="*/ 55492 w 56147"/>
              <a:gd name="connsiteY1" fmla="*/ 62674 h 57150"/>
              <a:gd name="connsiteX2" fmla="*/ 36028 w 56147"/>
              <a:gd name="connsiteY2" fmla="*/ 28289 h 57150"/>
              <a:gd name="connsiteX3" fmla="*/ 36028 w 56147"/>
              <a:gd name="connsiteY3" fmla="*/ 28289 h 57150"/>
              <a:gd name="connsiteX4" fmla="*/ 35934 w 56147"/>
              <a:gd name="connsiteY4" fmla="*/ 28194 h 57150"/>
              <a:gd name="connsiteX5" fmla="*/ 35934 w 56147"/>
              <a:gd name="connsiteY5" fmla="*/ 28099 h 57150"/>
              <a:gd name="connsiteX6" fmla="*/ 35841 w 56147"/>
              <a:gd name="connsiteY6" fmla="*/ 28003 h 57150"/>
              <a:gd name="connsiteX7" fmla="*/ 35747 w 56147"/>
              <a:gd name="connsiteY7" fmla="*/ 27908 h 57150"/>
              <a:gd name="connsiteX8" fmla="*/ 30600 w 56147"/>
              <a:gd name="connsiteY8" fmla="*/ 18859 h 57150"/>
              <a:gd name="connsiteX9" fmla="*/ 19932 w 56147"/>
              <a:gd name="connsiteY9" fmla="*/ 0 h 57150"/>
              <a:gd name="connsiteX10" fmla="*/ 19932 w 56147"/>
              <a:gd name="connsiteY10" fmla="*/ 0 h 57150"/>
              <a:gd name="connsiteX11" fmla="*/ 1591 w 56147"/>
              <a:gd name="connsiteY11" fmla="*/ 32290 h 57150"/>
              <a:gd name="connsiteX12" fmla="*/ 0 w 56147"/>
              <a:gd name="connsiteY12" fmla="*/ 35052 h 57150"/>
              <a:gd name="connsiteX13" fmla="*/ 57177 w 56147"/>
              <a:gd name="connsiteY13" fmla="*/ 65532 h 57150"/>
              <a:gd name="connsiteX14" fmla="*/ 55492 w 56147"/>
              <a:gd name="connsiteY14" fmla="*/ 62674 h 57150"/>
              <a:gd name="connsiteX15" fmla="*/ 55492 w 56147"/>
              <a:gd name="connsiteY15" fmla="*/ 62674 h 57150"/>
              <a:gd name="connsiteX16" fmla="*/ 55492 w 56147"/>
              <a:gd name="connsiteY16" fmla="*/ 62674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147" h="57150">
                <a:moveTo>
                  <a:pt x="55492" y="62674"/>
                </a:moveTo>
                <a:lnTo>
                  <a:pt x="55492" y="62674"/>
                </a:lnTo>
                <a:lnTo>
                  <a:pt x="36028" y="28289"/>
                </a:lnTo>
                <a:lnTo>
                  <a:pt x="36028" y="28289"/>
                </a:lnTo>
                <a:cubicBezTo>
                  <a:pt x="36028" y="28194"/>
                  <a:pt x="35934" y="28194"/>
                  <a:pt x="35934" y="28194"/>
                </a:cubicBezTo>
                <a:lnTo>
                  <a:pt x="35934" y="28099"/>
                </a:lnTo>
                <a:lnTo>
                  <a:pt x="35841" y="28003"/>
                </a:lnTo>
                <a:lnTo>
                  <a:pt x="35747" y="27908"/>
                </a:lnTo>
                <a:lnTo>
                  <a:pt x="30600" y="18859"/>
                </a:lnTo>
                <a:lnTo>
                  <a:pt x="19932" y="0"/>
                </a:lnTo>
                <a:lnTo>
                  <a:pt x="19932" y="0"/>
                </a:lnTo>
                <a:lnTo>
                  <a:pt x="1591" y="32290"/>
                </a:lnTo>
                <a:lnTo>
                  <a:pt x="0" y="35052"/>
                </a:lnTo>
                <a:cubicBezTo>
                  <a:pt x="12914" y="53149"/>
                  <a:pt x="33595" y="64960"/>
                  <a:pt x="57177" y="65532"/>
                </a:cubicBezTo>
                <a:lnTo>
                  <a:pt x="55492" y="62674"/>
                </a:lnTo>
                <a:lnTo>
                  <a:pt x="55492" y="62674"/>
                </a:lnTo>
                <a:lnTo>
                  <a:pt x="55492" y="62674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6" name="手繪多邊形: 圖案 135">
            <a:extLst>
              <a:ext uri="{FF2B5EF4-FFF2-40B4-BE49-F238E27FC236}">
                <a16:creationId xmlns:a16="http://schemas.microsoft.com/office/drawing/2014/main" id="{CD57F66A-DE99-4108-B2F0-3C95FF37BEB1}"/>
              </a:ext>
            </a:extLst>
          </p:cNvPr>
          <p:cNvSpPr/>
          <p:nvPr/>
        </p:nvSpPr>
        <p:spPr>
          <a:xfrm flipH="1">
            <a:off x="6251094" y="4433085"/>
            <a:ext cx="25281" cy="38599"/>
          </a:xfrm>
          <a:custGeom>
            <a:avLst/>
            <a:gdLst>
              <a:gd name="connsiteX0" fmla="*/ 6270 w 37431"/>
              <a:gd name="connsiteY0" fmla="*/ 0 h 57150"/>
              <a:gd name="connsiteX1" fmla="*/ 0 w 37431"/>
              <a:gd name="connsiteY1" fmla="*/ 30099 h 57150"/>
              <a:gd name="connsiteX2" fmla="*/ 8890 w 37431"/>
              <a:gd name="connsiteY2" fmla="*/ 65532 h 57150"/>
              <a:gd name="connsiteX3" fmla="*/ 10574 w 37431"/>
              <a:gd name="connsiteY3" fmla="*/ 62579 h 57150"/>
              <a:gd name="connsiteX4" fmla="*/ 30132 w 37431"/>
              <a:gd name="connsiteY4" fmla="*/ 28099 h 57150"/>
              <a:gd name="connsiteX5" fmla="*/ 30226 w 37431"/>
              <a:gd name="connsiteY5" fmla="*/ 28004 h 57150"/>
              <a:gd name="connsiteX6" fmla="*/ 30320 w 37431"/>
              <a:gd name="connsiteY6" fmla="*/ 27908 h 57150"/>
              <a:gd name="connsiteX7" fmla="*/ 46228 w 37431"/>
              <a:gd name="connsiteY7" fmla="*/ 0 h 57150"/>
              <a:gd name="connsiteX8" fmla="*/ 6270 w 37431"/>
              <a:gd name="connsiteY8" fmla="*/ 0 h 57150"/>
              <a:gd name="connsiteX9" fmla="*/ 6270 w 37431"/>
              <a:gd name="connsiteY9" fmla="*/ 0 h 57150"/>
              <a:gd name="connsiteX10" fmla="*/ 6270 w 37431"/>
              <a:gd name="connsiteY10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31" h="57150">
                <a:moveTo>
                  <a:pt x="6270" y="0"/>
                </a:moveTo>
                <a:cubicBezTo>
                  <a:pt x="2246" y="9239"/>
                  <a:pt x="0" y="19431"/>
                  <a:pt x="0" y="30099"/>
                </a:cubicBezTo>
                <a:cubicBezTo>
                  <a:pt x="0" y="42958"/>
                  <a:pt x="3182" y="55055"/>
                  <a:pt x="8890" y="65532"/>
                </a:cubicBezTo>
                <a:lnTo>
                  <a:pt x="10574" y="62579"/>
                </a:lnTo>
                <a:lnTo>
                  <a:pt x="30132" y="28099"/>
                </a:lnTo>
                <a:cubicBezTo>
                  <a:pt x="30132" y="28099"/>
                  <a:pt x="30132" y="28004"/>
                  <a:pt x="30226" y="28004"/>
                </a:cubicBezTo>
                <a:cubicBezTo>
                  <a:pt x="30226" y="27908"/>
                  <a:pt x="30320" y="27908"/>
                  <a:pt x="30320" y="27908"/>
                </a:cubicBezTo>
                <a:lnTo>
                  <a:pt x="46228" y="0"/>
                </a:lnTo>
                <a:lnTo>
                  <a:pt x="6270" y="0"/>
                </a:lnTo>
                <a:lnTo>
                  <a:pt x="6270" y="0"/>
                </a:lnTo>
                <a:lnTo>
                  <a:pt x="6270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7" name="手繪多邊形: 圖案 136">
            <a:extLst>
              <a:ext uri="{FF2B5EF4-FFF2-40B4-BE49-F238E27FC236}">
                <a16:creationId xmlns:a16="http://schemas.microsoft.com/office/drawing/2014/main" id="{AA8F3617-1547-4E4B-BFD8-D4175A776001}"/>
              </a:ext>
            </a:extLst>
          </p:cNvPr>
          <p:cNvSpPr/>
          <p:nvPr/>
        </p:nvSpPr>
        <p:spPr>
          <a:xfrm flipH="1">
            <a:off x="6188272" y="4403557"/>
            <a:ext cx="37922" cy="38599"/>
          </a:xfrm>
          <a:custGeom>
            <a:avLst/>
            <a:gdLst>
              <a:gd name="connsiteX0" fmla="*/ 0 w 56147"/>
              <a:gd name="connsiteY0" fmla="*/ 0 h 57150"/>
              <a:gd name="connsiteX1" fmla="*/ 1684 w 56147"/>
              <a:gd name="connsiteY1" fmla="*/ 2953 h 57150"/>
              <a:gd name="connsiteX2" fmla="*/ 21242 w 56147"/>
              <a:gd name="connsiteY2" fmla="*/ 37433 h 57150"/>
              <a:gd name="connsiteX3" fmla="*/ 21336 w 56147"/>
              <a:gd name="connsiteY3" fmla="*/ 37624 h 57150"/>
              <a:gd name="connsiteX4" fmla="*/ 37244 w 56147"/>
              <a:gd name="connsiteY4" fmla="*/ 65532 h 57150"/>
              <a:gd name="connsiteX5" fmla="*/ 37244 w 56147"/>
              <a:gd name="connsiteY5" fmla="*/ 65532 h 57150"/>
              <a:gd name="connsiteX6" fmla="*/ 55586 w 56147"/>
              <a:gd name="connsiteY6" fmla="*/ 33242 h 57150"/>
              <a:gd name="connsiteX7" fmla="*/ 57177 w 56147"/>
              <a:gd name="connsiteY7" fmla="*/ 30480 h 57150"/>
              <a:gd name="connsiteX8" fmla="*/ 0 w 56147"/>
              <a:gd name="connsiteY8" fmla="*/ 0 h 57150"/>
              <a:gd name="connsiteX9" fmla="*/ 0 w 56147"/>
              <a:gd name="connsiteY9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47" h="57150">
                <a:moveTo>
                  <a:pt x="0" y="0"/>
                </a:moveTo>
                <a:lnTo>
                  <a:pt x="1684" y="2953"/>
                </a:lnTo>
                <a:lnTo>
                  <a:pt x="21242" y="37433"/>
                </a:lnTo>
                <a:lnTo>
                  <a:pt x="21336" y="37624"/>
                </a:lnTo>
                <a:lnTo>
                  <a:pt x="37244" y="65532"/>
                </a:lnTo>
                <a:lnTo>
                  <a:pt x="37244" y="65532"/>
                </a:lnTo>
                <a:lnTo>
                  <a:pt x="55586" y="33242"/>
                </a:lnTo>
                <a:lnTo>
                  <a:pt x="57177" y="30480"/>
                </a:lnTo>
                <a:cubicBezTo>
                  <a:pt x="44169" y="12382"/>
                  <a:pt x="23488" y="476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8" name="手繪多邊形: 圖案 137">
            <a:extLst>
              <a:ext uri="{FF2B5EF4-FFF2-40B4-BE49-F238E27FC236}">
                <a16:creationId xmlns:a16="http://schemas.microsoft.com/office/drawing/2014/main" id="{F03C3E08-396A-4572-8EBB-8FD1FC84966D}"/>
              </a:ext>
            </a:extLst>
          </p:cNvPr>
          <p:cNvSpPr/>
          <p:nvPr/>
        </p:nvSpPr>
        <p:spPr>
          <a:xfrm flipH="1">
            <a:off x="6224992" y="4403814"/>
            <a:ext cx="44242" cy="19299"/>
          </a:xfrm>
          <a:custGeom>
            <a:avLst/>
            <a:gdLst>
              <a:gd name="connsiteX0" fmla="*/ 54463 w 65505"/>
              <a:gd name="connsiteY0" fmla="*/ 0 h 28575"/>
              <a:gd name="connsiteX1" fmla="*/ 0 w 65505"/>
              <a:gd name="connsiteY1" fmla="*/ 35147 h 28575"/>
              <a:gd name="connsiteX2" fmla="*/ 74395 w 65505"/>
              <a:gd name="connsiteY2" fmla="*/ 35147 h 28575"/>
              <a:gd name="connsiteX3" fmla="*/ 56054 w 65505"/>
              <a:gd name="connsiteY3" fmla="*/ 2762 h 28575"/>
              <a:gd name="connsiteX4" fmla="*/ 54463 w 65505"/>
              <a:gd name="connsiteY4" fmla="*/ 0 h 28575"/>
              <a:gd name="connsiteX5" fmla="*/ 54463 w 65505"/>
              <a:gd name="connsiteY5" fmla="*/ 0 h 28575"/>
              <a:gd name="connsiteX6" fmla="*/ 54463 w 65505"/>
              <a:gd name="connsiteY6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28575">
                <a:moveTo>
                  <a:pt x="54463" y="0"/>
                </a:moveTo>
                <a:cubicBezTo>
                  <a:pt x="31443" y="2477"/>
                  <a:pt x="11510" y="15907"/>
                  <a:pt x="0" y="35147"/>
                </a:cubicBezTo>
                <a:lnTo>
                  <a:pt x="74395" y="35147"/>
                </a:lnTo>
                <a:lnTo>
                  <a:pt x="56054" y="2762"/>
                </a:lnTo>
                <a:lnTo>
                  <a:pt x="54463" y="0"/>
                </a:lnTo>
                <a:lnTo>
                  <a:pt x="54463" y="0"/>
                </a:lnTo>
                <a:lnTo>
                  <a:pt x="54463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9" name="手繪多邊形: 圖案 138">
            <a:extLst>
              <a:ext uri="{FF2B5EF4-FFF2-40B4-BE49-F238E27FC236}">
                <a16:creationId xmlns:a16="http://schemas.microsoft.com/office/drawing/2014/main" id="{9ECE1406-A3F5-4D3A-8304-DCBA4A9F0C00}"/>
              </a:ext>
            </a:extLst>
          </p:cNvPr>
          <p:cNvSpPr/>
          <p:nvPr/>
        </p:nvSpPr>
        <p:spPr>
          <a:xfrm flipH="1">
            <a:off x="6184163" y="4429482"/>
            <a:ext cx="25281" cy="38599"/>
          </a:xfrm>
          <a:custGeom>
            <a:avLst/>
            <a:gdLst>
              <a:gd name="connsiteX0" fmla="*/ 37244 w 37431"/>
              <a:gd name="connsiteY0" fmla="*/ 0 h 57150"/>
              <a:gd name="connsiteX1" fmla="*/ 35560 w 37431"/>
              <a:gd name="connsiteY1" fmla="*/ 2953 h 57150"/>
              <a:gd name="connsiteX2" fmla="*/ 16002 w 37431"/>
              <a:gd name="connsiteY2" fmla="*/ 37433 h 57150"/>
              <a:gd name="connsiteX3" fmla="*/ 16096 w 37431"/>
              <a:gd name="connsiteY3" fmla="*/ 37338 h 57150"/>
              <a:gd name="connsiteX4" fmla="*/ 16002 w 37431"/>
              <a:gd name="connsiteY4" fmla="*/ 37528 h 57150"/>
              <a:gd name="connsiteX5" fmla="*/ 15908 w 37431"/>
              <a:gd name="connsiteY5" fmla="*/ 37624 h 57150"/>
              <a:gd name="connsiteX6" fmla="*/ 15815 w 37431"/>
              <a:gd name="connsiteY6" fmla="*/ 37719 h 57150"/>
              <a:gd name="connsiteX7" fmla="*/ 11417 w 37431"/>
              <a:gd name="connsiteY7" fmla="*/ 45434 h 57150"/>
              <a:gd name="connsiteX8" fmla="*/ 8703 w 37431"/>
              <a:gd name="connsiteY8" fmla="*/ 50292 h 57150"/>
              <a:gd name="connsiteX9" fmla="*/ 0 w 37431"/>
              <a:gd name="connsiteY9" fmla="*/ 65627 h 57150"/>
              <a:gd name="connsiteX10" fmla="*/ 39865 w 37431"/>
              <a:gd name="connsiteY10" fmla="*/ 65627 h 57150"/>
              <a:gd name="connsiteX11" fmla="*/ 46134 w 37431"/>
              <a:gd name="connsiteY11" fmla="*/ 35528 h 57150"/>
              <a:gd name="connsiteX12" fmla="*/ 37244 w 37431"/>
              <a:gd name="connsiteY12" fmla="*/ 0 h 57150"/>
              <a:gd name="connsiteX13" fmla="*/ 37244 w 37431"/>
              <a:gd name="connsiteY13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431" h="57150">
                <a:moveTo>
                  <a:pt x="37244" y="0"/>
                </a:moveTo>
                <a:lnTo>
                  <a:pt x="35560" y="2953"/>
                </a:lnTo>
                <a:lnTo>
                  <a:pt x="16002" y="37433"/>
                </a:lnTo>
                <a:cubicBezTo>
                  <a:pt x="16002" y="37338"/>
                  <a:pt x="16096" y="37338"/>
                  <a:pt x="16096" y="37338"/>
                </a:cubicBezTo>
                <a:cubicBezTo>
                  <a:pt x="16002" y="37433"/>
                  <a:pt x="16002" y="37433"/>
                  <a:pt x="16002" y="37528"/>
                </a:cubicBezTo>
                <a:cubicBezTo>
                  <a:pt x="16002" y="37624"/>
                  <a:pt x="15908" y="37624"/>
                  <a:pt x="15908" y="37624"/>
                </a:cubicBezTo>
                <a:cubicBezTo>
                  <a:pt x="15908" y="37624"/>
                  <a:pt x="15908" y="37719"/>
                  <a:pt x="15815" y="37719"/>
                </a:cubicBezTo>
                <a:lnTo>
                  <a:pt x="11417" y="45434"/>
                </a:lnTo>
                <a:lnTo>
                  <a:pt x="8703" y="50292"/>
                </a:lnTo>
                <a:lnTo>
                  <a:pt x="0" y="65627"/>
                </a:lnTo>
                <a:lnTo>
                  <a:pt x="39865" y="65627"/>
                </a:lnTo>
                <a:cubicBezTo>
                  <a:pt x="43889" y="56388"/>
                  <a:pt x="46134" y="46196"/>
                  <a:pt x="46134" y="35528"/>
                </a:cubicBezTo>
                <a:cubicBezTo>
                  <a:pt x="46134" y="22574"/>
                  <a:pt x="42953" y="10573"/>
                  <a:pt x="37244" y="0"/>
                </a:cubicBezTo>
                <a:lnTo>
                  <a:pt x="37244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0" name="手繪多邊形: 圖案 139">
            <a:extLst>
              <a:ext uri="{FF2B5EF4-FFF2-40B4-BE49-F238E27FC236}">
                <a16:creationId xmlns:a16="http://schemas.microsoft.com/office/drawing/2014/main" id="{58568D38-2502-4DD8-982C-83708768AA99}"/>
              </a:ext>
            </a:extLst>
          </p:cNvPr>
          <p:cNvSpPr/>
          <p:nvPr/>
        </p:nvSpPr>
        <p:spPr>
          <a:xfrm flipH="1">
            <a:off x="6191431" y="4479339"/>
            <a:ext cx="44242" cy="19299"/>
          </a:xfrm>
          <a:custGeom>
            <a:avLst/>
            <a:gdLst>
              <a:gd name="connsiteX0" fmla="*/ 0 w 65505"/>
              <a:gd name="connsiteY0" fmla="*/ 0 h 28575"/>
              <a:gd name="connsiteX1" fmla="*/ 0 w 65505"/>
              <a:gd name="connsiteY1" fmla="*/ 0 h 28575"/>
              <a:gd name="connsiteX2" fmla="*/ 18341 w 65505"/>
              <a:gd name="connsiteY2" fmla="*/ 32385 h 28575"/>
              <a:gd name="connsiteX3" fmla="*/ 18341 w 65505"/>
              <a:gd name="connsiteY3" fmla="*/ 32385 h 28575"/>
              <a:gd name="connsiteX4" fmla="*/ 19932 w 65505"/>
              <a:gd name="connsiteY4" fmla="*/ 35147 h 28575"/>
              <a:gd name="connsiteX5" fmla="*/ 74395 w 65505"/>
              <a:gd name="connsiteY5" fmla="*/ 0 h 28575"/>
              <a:gd name="connsiteX6" fmla="*/ 0 w 65505"/>
              <a:gd name="connsiteY6" fmla="*/ 0 h 28575"/>
              <a:gd name="connsiteX7" fmla="*/ 0 w 65505"/>
              <a:gd name="connsiteY7" fmla="*/ 0 h 28575"/>
              <a:gd name="connsiteX8" fmla="*/ 0 w 65505"/>
              <a:gd name="connsiteY8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05" h="28575">
                <a:moveTo>
                  <a:pt x="0" y="0"/>
                </a:moveTo>
                <a:lnTo>
                  <a:pt x="0" y="0"/>
                </a:lnTo>
                <a:lnTo>
                  <a:pt x="18341" y="32385"/>
                </a:lnTo>
                <a:lnTo>
                  <a:pt x="18341" y="32385"/>
                </a:lnTo>
                <a:lnTo>
                  <a:pt x="19932" y="35147"/>
                </a:lnTo>
                <a:cubicBezTo>
                  <a:pt x="43046" y="32766"/>
                  <a:pt x="62979" y="19241"/>
                  <a:pt x="74395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2" name="手繪多邊形: 圖案 141">
            <a:extLst>
              <a:ext uri="{FF2B5EF4-FFF2-40B4-BE49-F238E27FC236}">
                <a16:creationId xmlns:a16="http://schemas.microsoft.com/office/drawing/2014/main" id="{1BF58476-BFB9-4050-9753-EBA590C3B74B}"/>
              </a:ext>
            </a:extLst>
          </p:cNvPr>
          <p:cNvSpPr/>
          <p:nvPr/>
        </p:nvSpPr>
        <p:spPr>
          <a:xfrm flipH="1">
            <a:off x="6279788" y="4362514"/>
            <a:ext cx="50562" cy="45032"/>
          </a:xfrm>
          <a:custGeom>
            <a:avLst/>
            <a:gdLst>
              <a:gd name="connsiteX0" fmla="*/ 0 w 74863"/>
              <a:gd name="connsiteY0" fmla="*/ 74009 h 66675"/>
              <a:gd name="connsiteX1" fmla="*/ 18154 w 74863"/>
              <a:gd name="connsiteY1" fmla="*/ 74009 h 66675"/>
              <a:gd name="connsiteX2" fmla="*/ 18154 w 74863"/>
              <a:gd name="connsiteY2" fmla="*/ 21527 h 66675"/>
              <a:gd name="connsiteX3" fmla="*/ 80104 w 74863"/>
              <a:gd name="connsiteY3" fmla="*/ 21527 h 66675"/>
              <a:gd name="connsiteX4" fmla="*/ 80104 w 74863"/>
              <a:gd name="connsiteY4" fmla="*/ 0 h 66675"/>
              <a:gd name="connsiteX5" fmla="*/ 0 w 74863"/>
              <a:gd name="connsiteY5" fmla="*/ 0 h 66675"/>
              <a:gd name="connsiteX6" fmla="*/ 0 w 74863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63" h="66675">
                <a:moveTo>
                  <a:pt x="0" y="74009"/>
                </a:moveTo>
                <a:lnTo>
                  <a:pt x="18154" y="74009"/>
                </a:lnTo>
                <a:lnTo>
                  <a:pt x="18154" y="21527"/>
                </a:lnTo>
                <a:lnTo>
                  <a:pt x="80104" y="21527"/>
                </a:lnTo>
                <a:lnTo>
                  <a:pt x="80104" y="0"/>
                </a:lnTo>
                <a:lnTo>
                  <a:pt x="0" y="0"/>
                </a:lnTo>
                <a:lnTo>
                  <a:pt x="0" y="74009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3" name="手繪多邊形: 圖案 142">
            <a:extLst>
              <a:ext uri="{FF2B5EF4-FFF2-40B4-BE49-F238E27FC236}">
                <a16:creationId xmlns:a16="http://schemas.microsoft.com/office/drawing/2014/main" id="{F8B7B6AB-2893-4301-AA24-30F4D29CF3A7}"/>
              </a:ext>
            </a:extLst>
          </p:cNvPr>
          <p:cNvSpPr/>
          <p:nvPr/>
        </p:nvSpPr>
        <p:spPr>
          <a:xfrm flipH="1">
            <a:off x="6292429" y="4482427"/>
            <a:ext cx="37922" cy="45032"/>
          </a:xfrm>
          <a:custGeom>
            <a:avLst/>
            <a:gdLst>
              <a:gd name="connsiteX0" fmla="*/ 65505 w 56147"/>
              <a:gd name="connsiteY0" fmla="*/ 74009 h 66675"/>
              <a:gd name="connsiteX1" fmla="*/ 65505 w 56147"/>
              <a:gd name="connsiteY1" fmla="*/ 57341 h 66675"/>
              <a:gd name="connsiteX2" fmla="*/ 19090 w 56147"/>
              <a:gd name="connsiteY2" fmla="*/ 57341 h 66675"/>
              <a:gd name="connsiteX3" fmla="*/ 19090 w 56147"/>
              <a:gd name="connsiteY3" fmla="*/ 0 h 66675"/>
              <a:gd name="connsiteX4" fmla="*/ 0 w 56147"/>
              <a:gd name="connsiteY4" fmla="*/ 0 h 66675"/>
              <a:gd name="connsiteX5" fmla="*/ 0 w 56147"/>
              <a:gd name="connsiteY5" fmla="*/ 74009 h 66675"/>
              <a:gd name="connsiteX6" fmla="*/ 65505 w 56147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66675">
                <a:moveTo>
                  <a:pt x="65505" y="74009"/>
                </a:moveTo>
                <a:lnTo>
                  <a:pt x="65505" y="57341"/>
                </a:lnTo>
                <a:lnTo>
                  <a:pt x="19090" y="57341"/>
                </a:lnTo>
                <a:lnTo>
                  <a:pt x="19090" y="0"/>
                </a:lnTo>
                <a:lnTo>
                  <a:pt x="0" y="0"/>
                </a:lnTo>
                <a:lnTo>
                  <a:pt x="0" y="74009"/>
                </a:lnTo>
                <a:lnTo>
                  <a:pt x="65505" y="74009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4" name="手繪多邊形: 圖案 143">
            <a:extLst>
              <a:ext uri="{FF2B5EF4-FFF2-40B4-BE49-F238E27FC236}">
                <a16:creationId xmlns:a16="http://schemas.microsoft.com/office/drawing/2014/main" id="{9A5E013B-9C64-4754-A345-30B3B963032D}"/>
              </a:ext>
            </a:extLst>
          </p:cNvPr>
          <p:cNvSpPr/>
          <p:nvPr/>
        </p:nvSpPr>
        <p:spPr>
          <a:xfrm flipH="1">
            <a:off x="6138595" y="4362514"/>
            <a:ext cx="44242" cy="38599"/>
          </a:xfrm>
          <a:custGeom>
            <a:avLst/>
            <a:gdLst>
              <a:gd name="connsiteX0" fmla="*/ 72804 w 65505"/>
              <a:gd name="connsiteY0" fmla="*/ 66580 h 57150"/>
              <a:gd name="connsiteX1" fmla="*/ 56428 w 65505"/>
              <a:gd name="connsiteY1" fmla="*/ 66580 h 57150"/>
              <a:gd name="connsiteX2" fmla="*/ 56428 w 65505"/>
              <a:gd name="connsiteY2" fmla="*/ 19431 h 57150"/>
              <a:gd name="connsiteX3" fmla="*/ 0 w 65505"/>
              <a:gd name="connsiteY3" fmla="*/ 19431 h 57150"/>
              <a:gd name="connsiteX4" fmla="*/ 0 w 65505"/>
              <a:gd name="connsiteY4" fmla="*/ 0 h 57150"/>
              <a:gd name="connsiteX5" fmla="*/ 72804 w 65505"/>
              <a:gd name="connsiteY5" fmla="*/ 0 h 57150"/>
              <a:gd name="connsiteX6" fmla="*/ 72804 w 65505"/>
              <a:gd name="connsiteY6" fmla="*/ 6658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57150">
                <a:moveTo>
                  <a:pt x="72804" y="66580"/>
                </a:moveTo>
                <a:lnTo>
                  <a:pt x="56428" y="66580"/>
                </a:lnTo>
                <a:lnTo>
                  <a:pt x="56428" y="19431"/>
                </a:lnTo>
                <a:lnTo>
                  <a:pt x="0" y="19431"/>
                </a:lnTo>
                <a:lnTo>
                  <a:pt x="0" y="0"/>
                </a:lnTo>
                <a:lnTo>
                  <a:pt x="72804" y="0"/>
                </a:lnTo>
                <a:lnTo>
                  <a:pt x="72804" y="6658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5" name="手繪多邊形: 圖案 144">
            <a:extLst>
              <a:ext uri="{FF2B5EF4-FFF2-40B4-BE49-F238E27FC236}">
                <a16:creationId xmlns:a16="http://schemas.microsoft.com/office/drawing/2014/main" id="{D21A50CC-1E02-4811-BB38-2DD6FD10D5FE}"/>
              </a:ext>
            </a:extLst>
          </p:cNvPr>
          <p:cNvSpPr/>
          <p:nvPr/>
        </p:nvSpPr>
        <p:spPr>
          <a:xfrm flipH="1">
            <a:off x="6135055" y="4477473"/>
            <a:ext cx="37922" cy="51465"/>
          </a:xfrm>
          <a:custGeom>
            <a:avLst/>
            <a:gdLst>
              <a:gd name="connsiteX0" fmla="*/ 0 w 56147"/>
              <a:gd name="connsiteY0" fmla="*/ 81344 h 76200"/>
              <a:gd name="connsiteX1" fmla="*/ 0 w 56147"/>
              <a:gd name="connsiteY1" fmla="*/ 66580 h 76200"/>
              <a:gd name="connsiteX2" fmla="*/ 41268 w 56147"/>
              <a:gd name="connsiteY2" fmla="*/ 66580 h 76200"/>
              <a:gd name="connsiteX3" fmla="*/ 41268 w 56147"/>
              <a:gd name="connsiteY3" fmla="*/ 0 h 76200"/>
              <a:gd name="connsiteX4" fmla="*/ 58206 w 56147"/>
              <a:gd name="connsiteY4" fmla="*/ 0 h 76200"/>
              <a:gd name="connsiteX5" fmla="*/ 58206 w 56147"/>
              <a:gd name="connsiteY5" fmla="*/ 81344 h 76200"/>
              <a:gd name="connsiteX6" fmla="*/ 0 w 56147"/>
              <a:gd name="connsiteY6" fmla="*/ 8134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76200">
                <a:moveTo>
                  <a:pt x="0" y="81344"/>
                </a:moveTo>
                <a:lnTo>
                  <a:pt x="0" y="66580"/>
                </a:lnTo>
                <a:lnTo>
                  <a:pt x="41268" y="66580"/>
                </a:lnTo>
                <a:lnTo>
                  <a:pt x="41268" y="0"/>
                </a:lnTo>
                <a:lnTo>
                  <a:pt x="58206" y="0"/>
                </a:lnTo>
                <a:lnTo>
                  <a:pt x="58206" y="81344"/>
                </a:lnTo>
                <a:lnTo>
                  <a:pt x="0" y="81344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4289464" y="4353143"/>
            <a:ext cx="1311794" cy="382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4603655" y="3888404"/>
            <a:ext cx="708758" cy="426219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113B58C2-86CF-4536-8E27-D92E856D1E15}"/>
              </a:ext>
            </a:extLst>
          </p:cNvPr>
          <p:cNvGrpSpPr/>
          <p:nvPr/>
        </p:nvGrpSpPr>
        <p:grpSpPr>
          <a:xfrm>
            <a:off x="5481112" y="2665336"/>
            <a:ext cx="1402634" cy="1267697"/>
            <a:chOff x="5591139" y="2526529"/>
            <a:chExt cx="1402634" cy="1267697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5591139" y="2682585"/>
              <a:ext cx="1402634" cy="1111641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5907454" y="2682584"/>
              <a:ext cx="9784" cy="1111641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5665214" y="3440645"/>
              <a:ext cx="166342" cy="87761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5665214" y="3590620"/>
              <a:ext cx="166342" cy="136518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6379207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6379207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6186546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6186546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5993981" y="2757864"/>
              <a:ext cx="156557" cy="682586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5993981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6571870" y="275786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6571870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6764532" y="2757865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6764532" y="330091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E9990B7F-1190-4D6C-8ADD-E1AB2A734F61}"/>
                </a:ext>
              </a:extLst>
            </p:cNvPr>
            <p:cNvGrpSpPr/>
            <p:nvPr/>
          </p:nvGrpSpPr>
          <p:grpSpPr>
            <a:xfrm>
              <a:off x="5642123" y="2758647"/>
              <a:ext cx="223580" cy="39490"/>
              <a:chOff x="5642123" y="2758647"/>
              <a:chExt cx="223580" cy="39490"/>
            </a:xfrm>
          </p:grpSpPr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5C520218-7828-4C0E-99E9-5CED6CE59EC1}"/>
                  </a:ext>
                </a:extLst>
              </p:cNvPr>
              <p:cNvSpPr/>
              <p:nvPr/>
            </p:nvSpPr>
            <p:spPr>
              <a:xfrm>
                <a:off x="5758168" y="2759132"/>
                <a:ext cx="48924" cy="39005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DE5B891B-34B5-40B2-9B2C-60E74D96CDFD}"/>
                  </a:ext>
                </a:extLst>
              </p:cNvPr>
              <p:cNvSpPr/>
              <p:nvPr/>
            </p:nvSpPr>
            <p:spPr>
              <a:xfrm>
                <a:off x="5816779" y="2759132"/>
                <a:ext cx="48924" cy="39005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8406C0CC-047B-4337-BBBC-1C724B58A921}"/>
                  </a:ext>
                </a:extLst>
              </p:cNvPr>
              <p:cNvSpPr/>
              <p:nvPr/>
            </p:nvSpPr>
            <p:spPr>
              <a:xfrm>
                <a:off x="5699461" y="2759132"/>
                <a:ext cx="48924" cy="39005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02A95AA9-80A6-4724-996C-60FFBD65442A}"/>
                  </a:ext>
                </a:extLst>
              </p:cNvPr>
              <p:cNvSpPr/>
              <p:nvPr/>
            </p:nvSpPr>
            <p:spPr>
              <a:xfrm>
                <a:off x="5642123" y="2758647"/>
                <a:ext cx="48924" cy="39005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BBA6973-916D-41C1-85E9-7385D2A15E42}"/>
                  </a:ext>
                </a:extLst>
              </p:cNvPr>
              <p:cNvSpPr/>
              <p:nvPr/>
            </p:nvSpPr>
            <p:spPr>
              <a:xfrm>
                <a:off x="5669617" y="2784681"/>
                <a:ext cx="19569" cy="9751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5688305" y="3664439"/>
              <a:ext cx="117418" cy="39005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rgbClr val="39523E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5991142" y="3496225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6344275" y="3496228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6475583" y="3496236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6828717" y="3496241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5991144" y="363100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6344268" y="363100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6475580" y="363100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6828504" y="363100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5625139" y="2526529"/>
              <a:ext cx="1334635" cy="157655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4513087" y="3014445"/>
            <a:ext cx="879883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4576606" y="2464201"/>
            <a:ext cx="637446" cy="499602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rgbClr val="39523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4625966" y="2225658"/>
            <a:ext cx="69510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1690365" y="2648713"/>
            <a:ext cx="597279" cy="853948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37913" y="5508327"/>
              <a:ext cx="870633" cy="110304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448537" y="3496576"/>
            <a:ext cx="10597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2486691" y="2870730"/>
            <a:ext cx="1682475" cy="136362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2287087" y="3015543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1869324" y="4197685"/>
            <a:ext cx="2257210" cy="117228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2528987" y="4294367"/>
            <a:ext cx="1610716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3177647" y="3020907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530662" y="3387241"/>
            <a:ext cx="7006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175713" y="3034174"/>
            <a:ext cx="469487" cy="122203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1565856" y="1731155"/>
            <a:ext cx="805879" cy="534696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374363" y="2774513"/>
            <a:ext cx="789791" cy="573797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7545444" y="2587203"/>
            <a:ext cx="7232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雲端物件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儲存空間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7352151" y="3137248"/>
            <a:ext cx="1087499" cy="75879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7668419" y="3383838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2401380" y="1825227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2465231" y="2134220"/>
            <a:ext cx="1682475" cy="136362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3162845" y="2251106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766" y="1499140"/>
            <a:ext cx="822564" cy="822562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7424785" y="4181437"/>
            <a:ext cx="1055417" cy="400409"/>
            <a:chOff x="7884633" y="5312644"/>
            <a:chExt cx="1407224" cy="53387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8715818" y="5461291"/>
              <a:ext cx="576039" cy="307776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7889357" y="3383838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1570632" y="2277705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3196" y="1998253"/>
            <a:ext cx="293825" cy="279391"/>
          </a:xfrm>
          <a:prstGeom prst="rect">
            <a:avLst/>
          </a:prstGeom>
        </p:spPr>
      </p:pic>
      <p:grpSp>
        <p:nvGrpSpPr>
          <p:cNvPr id="321" name="群組 320">
            <a:extLst>
              <a:ext uri="{FF2B5EF4-FFF2-40B4-BE49-F238E27FC236}">
                <a16:creationId xmlns:a16="http://schemas.microsoft.com/office/drawing/2014/main" id="{A83E0AE9-DE75-488F-A8B6-34FF8CD69EC6}"/>
              </a:ext>
            </a:extLst>
          </p:cNvPr>
          <p:cNvGrpSpPr/>
          <p:nvPr/>
        </p:nvGrpSpPr>
        <p:grpSpPr>
          <a:xfrm>
            <a:off x="866457" y="3996361"/>
            <a:ext cx="805879" cy="534696"/>
            <a:chOff x="672980" y="1966505"/>
            <a:chExt cx="1057450" cy="651099"/>
          </a:xfrm>
          <a:noFill/>
        </p:grpSpPr>
        <p:sp>
          <p:nvSpPr>
            <p:cNvPr id="322" name="手繪多邊形: 圖案 321">
              <a:extLst>
                <a:ext uri="{FF2B5EF4-FFF2-40B4-BE49-F238E27FC236}">
                  <a16:creationId xmlns:a16="http://schemas.microsoft.com/office/drawing/2014/main" id="{CFB3F76A-A50E-4552-AEB3-2181470588E2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手繪多邊形: 圖案 322">
              <a:extLst>
                <a:ext uri="{FF2B5EF4-FFF2-40B4-BE49-F238E27FC236}">
                  <a16:creationId xmlns:a16="http://schemas.microsoft.com/office/drawing/2014/main" id="{F979B78B-E025-48A3-BA91-528466673A84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4" name="文字方塊 323">
            <a:extLst>
              <a:ext uri="{FF2B5EF4-FFF2-40B4-BE49-F238E27FC236}">
                <a16:creationId xmlns:a16="http://schemas.microsoft.com/office/drawing/2014/main" id="{3729410E-1962-4525-8E4E-E6E1CA136F2A}"/>
              </a:ext>
            </a:extLst>
          </p:cNvPr>
          <p:cNvSpPr txBox="1"/>
          <p:nvPr/>
        </p:nvSpPr>
        <p:spPr>
          <a:xfrm>
            <a:off x="871233" y="4542911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25" name="圖形 324">
            <a:extLst>
              <a:ext uri="{FF2B5EF4-FFF2-40B4-BE49-F238E27FC236}">
                <a16:creationId xmlns:a16="http://schemas.microsoft.com/office/drawing/2014/main" id="{DD9D457A-A143-4143-A859-E216FC09E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3796" y="4263459"/>
            <a:ext cx="293825" cy="279391"/>
          </a:xfrm>
          <a:prstGeom prst="rect">
            <a:avLst/>
          </a:prstGeom>
        </p:spPr>
      </p:pic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10748BF9-79FD-4154-AFB2-3FEE9DFA08D5}"/>
              </a:ext>
            </a:extLst>
          </p:cNvPr>
          <p:cNvSpPr txBox="1"/>
          <p:nvPr/>
        </p:nvSpPr>
        <p:spPr>
          <a:xfrm>
            <a:off x="6329598" y="4300456"/>
            <a:ext cx="4888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快照</a:t>
            </a:r>
          </a:p>
        </p:txBody>
      </p:sp>
    </p:spTree>
    <p:extLst>
      <p:ext uri="{BB962C8B-B14F-4D97-AF65-F5344CB8AC3E}">
        <p14:creationId xmlns:p14="http://schemas.microsoft.com/office/powerpoint/2010/main" val="3486084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DC339EB-9C7A-4C71-98CA-4A789CBC3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39404" y="4646481"/>
            <a:ext cx="4804596" cy="196363"/>
          </a:xfrm>
          <a:prstGeom prst="rect">
            <a:avLst/>
          </a:prstGeom>
        </p:spPr>
      </p:pic>
      <p:pic>
        <p:nvPicPr>
          <p:cNvPr id="32" name="圖片 31" descr="一張含有 電子用品, 電腦, 監視器, 坐 的圖片&#10;&#10;自動產生的描述">
            <a:extLst>
              <a:ext uri="{FF2B5EF4-FFF2-40B4-BE49-F238E27FC236}">
                <a16:creationId xmlns:a16="http://schemas.microsoft.com/office/drawing/2014/main" id="{4D1F8809-4AEE-0D4D-8B57-0A482D7E5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339" y="1516955"/>
            <a:ext cx="5450801" cy="340614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07F210-AD7B-4989-B55F-2FFA7C0D9D91}"/>
              </a:ext>
            </a:extLst>
          </p:cNvPr>
          <p:cNvGrpSpPr/>
          <p:nvPr/>
        </p:nvGrpSpPr>
        <p:grpSpPr>
          <a:xfrm>
            <a:off x="258312" y="1774153"/>
            <a:ext cx="3520165" cy="2891748"/>
            <a:chOff x="379889" y="2099517"/>
            <a:chExt cx="4693553" cy="4289575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FFD60F70-CA62-4161-A448-3ED5949B4141}"/>
                </a:ext>
              </a:extLst>
            </p:cNvPr>
            <p:cNvSpPr/>
            <p:nvPr/>
          </p:nvSpPr>
          <p:spPr>
            <a:xfrm>
              <a:off x="388633" y="2099517"/>
              <a:ext cx="4680437" cy="428957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CBE0BFF5-C842-4F0E-9642-8190EAB8CA68}"/>
                </a:ext>
              </a:extLst>
            </p:cNvPr>
            <p:cNvGrpSpPr/>
            <p:nvPr/>
          </p:nvGrpSpPr>
          <p:grpSpPr>
            <a:xfrm>
              <a:off x="379889" y="4678661"/>
              <a:ext cx="4693553" cy="873967"/>
              <a:chOff x="1091093" y="977311"/>
              <a:chExt cx="3202224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7EF3AFC-AB49-42AB-BCBE-95E6ABFB686F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73" name="直線接點 72">
                <a:extLst>
                  <a:ext uri="{FF2B5EF4-FFF2-40B4-BE49-F238E27FC236}">
                    <a16:creationId xmlns:a16="http://schemas.microsoft.com/office/drawing/2014/main" id="{6DB0E2E2-8DBF-414B-99C4-689D2166C3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1259"/>
                <a:ext cx="3199241" cy="15088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接點 73">
                <a:extLst>
                  <a:ext uri="{FF2B5EF4-FFF2-40B4-BE49-F238E27FC236}">
                    <a16:creationId xmlns:a16="http://schemas.microsoft.com/office/drawing/2014/main" id="{8AEEFAB8-1FEE-4CCF-8B57-3A2FCFE466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02932"/>
                <a:ext cx="3202223" cy="47093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BFD90AE9-D2C5-4995-9A0E-6162B36DF25C}"/>
                </a:ext>
              </a:extLst>
            </p:cNvPr>
            <p:cNvGrpSpPr/>
            <p:nvPr/>
          </p:nvGrpSpPr>
          <p:grpSpPr>
            <a:xfrm>
              <a:off x="384261" y="3821528"/>
              <a:ext cx="4689181" cy="873967"/>
              <a:chOff x="1091093" y="977311"/>
              <a:chExt cx="3199241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D4C71613-289E-423B-9D47-3D6B06175D7A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35D6F477-F902-4A40-BD78-D9112723D0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4928"/>
                <a:ext cx="3196258" cy="11419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259EDC03-997E-4075-BDA5-904EC3A8D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3193276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8D704E1B-9614-46EA-B423-7AC6E7C2EEFC}"/>
                </a:ext>
              </a:extLst>
            </p:cNvPr>
            <p:cNvGrpSpPr/>
            <p:nvPr/>
          </p:nvGrpSpPr>
          <p:grpSpPr>
            <a:xfrm>
              <a:off x="384261" y="2974882"/>
              <a:ext cx="4689181" cy="873967"/>
              <a:chOff x="1091093" y="977311"/>
              <a:chExt cx="3199241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1DCA4E6-2AD7-4A7B-8D24-B012B949280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DDC8BF6A-E7F5-4A53-B203-AA170B216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4928"/>
                <a:ext cx="3190293" cy="11419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E3E6E8F9-6F8A-49AC-B215-59A8BD4854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3199240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363E4EF-6C4F-4B5C-9FE7-780868F6B179}"/>
                </a:ext>
              </a:extLst>
            </p:cNvPr>
            <p:cNvGrpSpPr/>
            <p:nvPr/>
          </p:nvGrpSpPr>
          <p:grpSpPr>
            <a:xfrm>
              <a:off x="384261" y="2129557"/>
              <a:ext cx="4680438" cy="873966"/>
              <a:chOff x="1091093" y="977312"/>
              <a:chExt cx="3193276" cy="772713"/>
            </a:xfrm>
            <a:solidFill>
              <a:srgbClr val="FF0000">
                <a:alpha val="16863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2AE2BBA-5393-42E6-92AB-5DB018FB91D7}"/>
                  </a:ext>
                </a:extLst>
              </p:cNvPr>
              <p:cNvSpPr/>
              <p:nvPr/>
            </p:nvSpPr>
            <p:spPr>
              <a:xfrm>
                <a:off x="1091093" y="977312"/>
                <a:ext cx="3193276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39E6CAF7-9531-4D4F-9E07-B750A5847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3190293" cy="0"/>
              </a:xfrm>
              <a:prstGeom prst="line">
                <a:avLst/>
              </a:prstGeom>
              <a:solidFill>
                <a:srgbClr val="FFCC00">
                  <a:alpha val="49020"/>
                </a:srgbClr>
              </a:solidFill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ABCAC73A-5ED3-40CD-85E9-96BEE40BC2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24703"/>
                <a:ext cx="3193276" cy="25322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2DF18980-B84E-4513-A5EB-CEAB7E5FA2F2}"/>
                </a:ext>
              </a:extLst>
            </p:cNvPr>
            <p:cNvGrpSpPr/>
            <p:nvPr/>
          </p:nvGrpSpPr>
          <p:grpSpPr>
            <a:xfrm>
              <a:off x="379889" y="5499363"/>
              <a:ext cx="4693553" cy="873967"/>
              <a:chOff x="1091093" y="977311"/>
              <a:chExt cx="3202224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2F425F3E-E72B-4914-B899-04C953D21F9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202223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A06DBE17-3A32-4CA6-8130-188151075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3199241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796FD3D0-F6D8-4381-89EE-14D5E205C2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42248"/>
                <a:ext cx="3202223" cy="7777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9D8DE3E-A0FB-934A-8EF3-92FEEC8DA8F6}"/>
                </a:ext>
              </a:extLst>
            </p:cNvPr>
            <p:cNvSpPr txBox="1"/>
            <p:nvPr/>
          </p:nvSpPr>
          <p:spPr>
            <a:xfrm>
              <a:off x="574970" y="2615328"/>
              <a:ext cx="784831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核心數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1FC529A7-B697-8140-B8AD-4CB8ACA30907}"/>
                </a:ext>
              </a:extLst>
            </p:cNvPr>
            <p:cNvSpPr txBox="1"/>
            <p:nvPr/>
          </p:nvSpPr>
          <p:spPr>
            <a:xfrm>
              <a:off x="565662" y="3059810"/>
              <a:ext cx="96436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執行緒數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7BC88058-EA46-804F-B907-3E6668FD8EBA}"/>
                </a:ext>
              </a:extLst>
            </p:cNvPr>
            <p:cNvSpPr txBox="1"/>
            <p:nvPr/>
          </p:nvSpPr>
          <p:spPr>
            <a:xfrm>
              <a:off x="550602" y="3468837"/>
              <a:ext cx="96436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基本頻率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0703962-BA9F-7B47-81AE-A342C6B0A0BB}"/>
                </a:ext>
              </a:extLst>
            </p:cNvPr>
            <p:cNvSpPr/>
            <p:nvPr/>
          </p:nvSpPr>
          <p:spPr>
            <a:xfrm>
              <a:off x="553281" y="3906017"/>
              <a:ext cx="964367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突增</a:t>
              </a:r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頻率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5C35403-2881-AF48-B988-B3135E1C151F}"/>
                </a:ext>
              </a:extLst>
            </p:cNvPr>
            <p:cNvSpPr/>
            <p:nvPr/>
          </p:nvSpPr>
          <p:spPr>
            <a:xfrm>
              <a:off x="569216" y="4317513"/>
              <a:ext cx="863912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L2 </a:t>
              </a:r>
              <a:r>
                <a:rPr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8FBD3C5-AA47-9342-B928-A21E1CCF3DF9}"/>
                </a:ext>
              </a:extLst>
            </p:cNvPr>
            <p:cNvSpPr/>
            <p:nvPr/>
          </p:nvSpPr>
          <p:spPr>
            <a:xfrm>
              <a:off x="565662" y="4736265"/>
              <a:ext cx="863912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L3 </a:t>
              </a:r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49BF44-D644-E944-BD32-225D3954F92B}"/>
                </a:ext>
              </a:extLst>
            </p:cNvPr>
            <p:cNvSpPr/>
            <p:nvPr/>
          </p:nvSpPr>
          <p:spPr>
            <a:xfrm>
              <a:off x="574969" y="5593301"/>
              <a:ext cx="605293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TDP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2B5BF57-343C-604F-AC89-C8ABCE0F0B78}"/>
                </a:ext>
              </a:extLst>
            </p:cNvPr>
            <p:cNvSpPr/>
            <p:nvPr/>
          </p:nvSpPr>
          <p:spPr>
            <a:xfrm>
              <a:off x="565662" y="5158795"/>
              <a:ext cx="1143903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記憶體類型</a:t>
              </a: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2596AE0A-82EC-4545-8F43-1AB10795F7B6}"/>
                </a:ext>
              </a:extLst>
            </p:cNvPr>
            <p:cNvSpPr txBox="1"/>
            <p:nvPr/>
          </p:nvSpPr>
          <p:spPr>
            <a:xfrm>
              <a:off x="574968" y="2199671"/>
              <a:ext cx="1143903" cy="37665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處理器型號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25E8371C-31AB-6344-B0D9-9FD54CCB5866}"/>
                </a:ext>
              </a:extLst>
            </p:cNvPr>
            <p:cNvSpPr/>
            <p:nvPr/>
          </p:nvSpPr>
          <p:spPr>
            <a:xfrm>
              <a:off x="588433" y="5987879"/>
              <a:ext cx="1034900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CPU </a:t>
              </a:r>
              <a:r>
                <a:rPr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架構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B213AF2-03A0-A74C-AE19-6E667909C6D1}"/>
                </a:ext>
              </a:extLst>
            </p:cNvPr>
            <p:cNvSpPr/>
            <p:nvPr/>
          </p:nvSpPr>
          <p:spPr>
            <a:xfrm>
              <a:off x="3076814" y="5580444"/>
              <a:ext cx="1069097" cy="37665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12 ~ 25 W</a:t>
              </a:r>
              <a:endParaRPr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C648C648-84A9-AB45-8445-191FC7F96361}"/>
                </a:ext>
              </a:extLst>
            </p:cNvPr>
            <p:cNvSpPr txBox="1"/>
            <p:nvPr/>
          </p:nvSpPr>
          <p:spPr>
            <a:xfrm>
              <a:off x="3449085" y="3065534"/>
              <a:ext cx="34667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92274F-B367-904E-AF37-679A4B22787B}"/>
                </a:ext>
              </a:extLst>
            </p:cNvPr>
            <p:cNvSpPr txBox="1"/>
            <p:nvPr/>
          </p:nvSpPr>
          <p:spPr>
            <a:xfrm>
              <a:off x="3186410" y="3465005"/>
              <a:ext cx="904521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2.2 GHz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3F987675-FD90-F24F-BF73-6B4E4E3D68BC}"/>
                </a:ext>
              </a:extLst>
            </p:cNvPr>
            <p:cNvSpPr txBox="1"/>
            <p:nvPr/>
          </p:nvSpPr>
          <p:spPr>
            <a:xfrm>
              <a:off x="3271790" y="5188606"/>
              <a:ext cx="737809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DDR4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DC9E59B-5617-E141-A591-FC76FB60C9C9}"/>
                </a:ext>
              </a:extLst>
            </p:cNvPr>
            <p:cNvSpPr txBox="1"/>
            <p:nvPr/>
          </p:nvSpPr>
          <p:spPr>
            <a:xfrm>
              <a:off x="3258326" y="4759014"/>
              <a:ext cx="67582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 MB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05B2FF2F-AD99-EB46-9A1A-DC9989E3693F}"/>
                </a:ext>
              </a:extLst>
            </p:cNvPr>
            <p:cNvSpPr txBox="1"/>
            <p:nvPr/>
          </p:nvSpPr>
          <p:spPr>
            <a:xfrm>
              <a:off x="3375346" y="3899545"/>
              <a:ext cx="42575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---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E2B26E03-1289-9A4E-AD71-634A20B6E619}"/>
                </a:ext>
              </a:extLst>
            </p:cNvPr>
            <p:cNvSpPr txBox="1"/>
            <p:nvPr/>
          </p:nvSpPr>
          <p:spPr>
            <a:xfrm>
              <a:off x="3280770" y="4316559"/>
              <a:ext cx="62666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2MB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BADA68E-45D2-5B41-8A40-DDABA56E8C96}"/>
                </a:ext>
              </a:extLst>
            </p:cNvPr>
            <p:cNvSpPr txBox="1"/>
            <p:nvPr/>
          </p:nvSpPr>
          <p:spPr>
            <a:xfrm>
              <a:off x="3217769" y="2136078"/>
              <a:ext cx="898109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V1500B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99E51741-BCE1-604F-BF31-75BA8C9F7C4A}"/>
                </a:ext>
              </a:extLst>
            </p:cNvPr>
            <p:cNvSpPr txBox="1"/>
            <p:nvPr/>
          </p:nvSpPr>
          <p:spPr>
            <a:xfrm>
              <a:off x="3446680" y="2607659"/>
              <a:ext cx="34667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3A41D30F-73E1-9D45-8281-E71044CF1350}"/>
                </a:ext>
              </a:extLst>
            </p:cNvPr>
            <p:cNvSpPr txBox="1"/>
            <p:nvPr/>
          </p:nvSpPr>
          <p:spPr>
            <a:xfrm>
              <a:off x="3355738" y="5973313"/>
              <a:ext cx="564685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Zen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4331"/>
            <a:ext cx="9144000" cy="1033922"/>
          </a:xfrm>
        </p:spPr>
        <p:txBody>
          <a:bodyPr>
            <a:noAutofit/>
          </a:bodyPr>
          <a:lstStyle/>
          <a:p>
            <a:r>
              <a:rPr lang="zh-CN" altLang="en-US" sz="2700">
                <a:latin typeface="Arial" panose="020B0604020202020204" pitchFamily="34" charset="0"/>
                <a:sym typeface="Arial" panose="020B0604020202020204" pitchFamily="34" charset="0"/>
              </a:rPr>
              <a:t>採用</a:t>
            </a:r>
            <a:r>
              <a:rPr lang="en-US" altLang="zh-CN" sz="27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AMD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長支援週期，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Zen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架構的嵌入式</a:t>
            </a:r>
            <a:b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低功耗 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V1000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系列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" altLang="zh-TW" sz="2700">
                <a:latin typeface="Arial" panose="020B0604020202020204" pitchFamily="34" charset="0"/>
                <a:sym typeface="Arial" panose="020B0604020202020204" pitchFamily="34" charset="0"/>
              </a:rPr>
              <a:t>V1500B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四核 </a:t>
            </a:r>
            <a:r>
              <a:rPr lang="zh-CN" altLang="en-US" sz="2700">
                <a:latin typeface="Arial" panose="020B0604020202020204" pitchFamily="34" charset="0"/>
                <a:sym typeface="Arial" panose="020B0604020202020204" pitchFamily="34" charset="0"/>
              </a:rPr>
              <a:t>八緒</a:t>
            </a:r>
            <a:r>
              <a:rPr lang="en-US" altLang="zh-CN" sz="2700">
                <a:latin typeface="Arial" panose="020B0604020202020204" pitchFamily="34" charset="0"/>
                <a:sym typeface="Arial" panose="020B0604020202020204" pitchFamily="34" charset="0"/>
              </a:rPr>
              <a:t> 2.2 GHz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處理器</a:t>
            </a:r>
            <a:endParaRPr lang="en-US" altLang="zh-TW" sz="27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167454" y="4800843"/>
            <a:ext cx="6229701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資料來源 </a:t>
            </a:r>
            <a:r>
              <a:rPr lang="en" altLang="zh-TW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https://www.amd.com/zh-hant/products/specifications/embedded/8191%2011961</a:t>
            </a:r>
            <a:endParaRPr lang="zh-TW" altLang="en-US" sz="6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9" name="圖片 68" hidden="1">
            <a:extLst>
              <a:ext uri="{FF2B5EF4-FFF2-40B4-BE49-F238E27FC236}">
                <a16:creationId xmlns:a16="http://schemas.microsoft.com/office/drawing/2014/main" id="{79F01E08-6025-4C76-BC13-333BFFD85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36756" y="4050505"/>
            <a:ext cx="3316154" cy="522844"/>
          </a:xfrm>
          <a:prstGeom prst="rect">
            <a:avLst/>
          </a:prstGeom>
        </p:spPr>
      </p:pic>
      <p:pic>
        <p:nvPicPr>
          <p:cNvPr id="20" name="圖片 19" hidden="1">
            <a:extLst>
              <a:ext uri="{FF2B5EF4-FFF2-40B4-BE49-F238E27FC236}">
                <a16:creationId xmlns:a16="http://schemas.microsoft.com/office/drawing/2014/main" id="{211F176C-C6C5-42E0-A646-6B3D8D97B1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113" y="1120953"/>
            <a:ext cx="3666887" cy="370790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C21C68B4-DB4D-7F48-A530-90BAC9B6FF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668" y="2549258"/>
            <a:ext cx="1099618" cy="976827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9DCB03-A94D-AF42-994E-2EB0B72B8E86}"/>
              </a:ext>
            </a:extLst>
          </p:cNvPr>
          <p:cNvSpPr txBox="1"/>
          <p:nvPr/>
        </p:nvSpPr>
        <p:spPr>
          <a:xfrm>
            <a:off x="2034863" y="138601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TS-h973AX</a:t>
            </a:r>
            <a:endParaRPr kumimoji="1" lang="zh-TW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图片 57">
            <a:extLst>
              <a:ext uri="{FF2B5EF4-FFF2-40B4-BE49-F238E27FC236}">
                <a16:creationId xmlns:a16="http://schemas.microsoft.com/office/drawing/2014/main" id="{0D1C8E4F-37E6-4447-B4BE-C08A482666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89100" y="3143958"/>
            <a:ext cx="2952450" cy="2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6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83248"/>
            <a:ext cx="9143999" cy="645458"/>
          </a:xfrm>
        </p:spPr>
        <p:txBody>
          <a:bodyPr>
            <a:noAutofit/>
          </a:bodyPr>
          <a:lstStyle/>
          <a:p>
            <a:r>
              <a:rPr lang="zh-CN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Hyper Data Protector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3000">
                <a:latin typeface="微軟正黑體"/>
                <a:ea typeface="微軟正黑體"/>
              </a:rPr>
              <a:t>虛擬機備份</a:t>
            </a:r>
            <a:br>
              <a:rPr lang="en-US" altLang="zh-CN" sz="3000">
                <a:latin typeface="微軟正黑體"/>
                <a:ea typeface="微軟正黑體"/>
              </a:rPr>
            </a:br>
            <a:r>
              <a:rPr lang="zh-CN" altLang="en-US" sz="3000">
                <a:latin typeface="微軟正黑體"/>
                <a:ea typeface="微軟正黑體"/>
              </a:rPr>
              <a:t>高速主動式虛擬機備份</a:t>
            </a: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330096" y="1254042"/>
            <a:ext cx="8382207" cy="225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24765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支援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VMware, Microsoft Hyper-V</a:t>
            </a:r>
          </a:p>
          <a:p>
            <a:pPr marL="361950" indent="-24765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免費授權讓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zh-TW" altLang="en-US" sz="2000">
                <a:solidFill>
                  <a:schemeClr val="bg1"/>
                </a:solidFill>
              </a:rPr>
              <a:t>備份無上限</a:t>
            </a:r>
            <a:endParaRPr lang="en-US" altLang="zh-TW" sz="2000">
              <a:solidFill>
                <a:schemeClr val="bg1"/>
              </a:solidFill>
            </a:endParaRPr>
          </a:p>
          <a:p>
            <a:pPr marL="361950" indent="-24765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高速主動式備份</a:t>
            </a:r>
            <a:endParaRPr lang="en-US" altLang="zh-TW" sz="2000">
              <a:solidFill>
                <a:schemeClr val="bg1"/>
              </a:solidFill>
            </a:endParaRPr>
          </a:p>
          <a:p>
            <a:pPr marL="361950" indent="-24765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立即還原</a:t>
            </a:r>
            <a:endParaRPr lang="en-US" altLang="zh-TW" sz="2000">
              <a:solidFill>
                <a:schemeClr val="bg1"/>
              </a:solidFill>
            </a:endParaRPr>
          </a:p>
          <a:p>
            <a:pPr marL="361950" indent="-24765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 sz="2000">
                <a:solidFill>
                  <a:schemeClr val="bg1"/>
                </a:solidFill>
              </a:rPr>
              <a:t>持續監控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C229C1B-2E10-AA4F-85A5-1889D081115B}"/>
              </a:ext>
            </a:extLst>
          </p:cNvPr>
          <p:cNvGrpSpPr/>
          <p:nvPr/>
        </p:nvGrpSpPr>
        <p:grpSpPr>
          <a:xfrm>
            <a:off x="1083852" y="2472333"/>
            <a:ext cx="7032076" cy="2485729"/>
            <a:chOff x="717590" y="1858237"/>
            <a:chExt cx="7648594" cy="2703658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BB581AB-39B2-3F44-B79A-1714AAC17EC7}"/>
                </a:ext>
              </a:extLst>
            </p:cNvPr>
            <p:cNvGrpSpPr/>
            <p:nvPr/>
          </p:nvGrpSpPr>
          <p:grpSpPr>
            <a:xfrm>
              <a:off x="717590" y="2571749"/>
              <a:ext cx="2059010" cy="1963011"/>
              <a:chOff x="717589" y="2231079"/>
              <a:chExt cx="2416341" cy="2303682"/>
            </a:xfrm>
          </p:grpSpPr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3BF054B3-FDBD-214B-A351-00CA63AA5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7589" y="2231079"/>
                <a:ext cx="2416341" cy="2303682"/>
              </a:xfrm>
              <a:prstGeom prst="rect">
                <a:avLst/>
              </a:prstGeom>
            </p:spPr>
          </p:pic>
          <p:pic>
            <p:nvPicPr>
              <p:cNvPr id="15" name="圖形 14">
                <a:extLst>
                  <a:ext uri="{FF2B5EF4-FFF2-40B4-BE49-F238E27FC236}">
                    <a16:creationId xmlns:a16="http://schemas.microsoft.com/office/drawing/2014/main" id="{007FCE6F-F25F-8A4B-BEE9-659EE0F4D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E456A7AD-607E-674D-A811-0E6821B5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7174" y="2571749"/>
              <a:ext cx="2059010" cy="1963011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E2E4D19A-1536-4B4D-94C0-DFC33C8C9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6132"/>
            <a:stretch/>
          </p:blipFill>
          <p:spPr>
            <a:xfrm>
              <a:off x="7551341" y="2831018"/>
              <a:ext cx="611472" cy="57386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DB11C5F7-F118-9E4E-81DA-63C7ABDB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04050" y="2227902"/>
              <a:ext cx="2333993" cy="2333993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73977824-7C65-3F49-9734-C0CF985C5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62773" y="3740430"/>
              <a:ext cx="1063091" cy="462779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2BCCBBA2-8DE2-2F42-BF81-EAFE3EC2D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800000">
              <a:off x="5491735" y="3740430"/>
              <a:ext cx="1063091" cy="462779"/>
            </a:xfrm>
            <a:prstGeom prst="rect">
              <a:avLst/>
            </a:prstGeom>
          </p:spPr>
        </p:pic>
        <p:pic>
          <p:nvPicPr>
            <p:cNvPr id="13" name="圖片 12" descr="一張含有 畫畫, 傘 的圖片&#10;&#10;自動產生的描述">
              <a:extLst>
                <a:ext uri="{FF2B5EF4-FFF2-40B4-BE49-F238E27FC236}">
                  <a16:creationId xmlns:a16="http://schemas.microsoft.com/office/drawing/2014/main" id="{F1C92EE6-1B32-EC44-943A-0111126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611" y="1858237"/>
              <a:ext cx="888040" cy="888040"/>
            </a:xfrm>
            <a:prstGeom prst="rect">
              <a:avLst/>
            </a:prstGeom>
          </p:spPr>
        </p:pic>
      </p:grpSp>
      <p:pic>
        <p:nvPicPr>
          <p:cNvPr id="19" name="圖形 18">
            <a:extLst>
              <a:ext uri="{FF2B5EF4-FFF2-40B4-BE49-F238E27FC236}">
                <a16:creationId xmlns:a16="http://schemas.microsoft.com/office/drawing/2014/main" id="{18FA1B93-3440-0E4E-9778-712C5ED06E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33837" y="2920406"/>
            <a:ext cx="819123" cy="10820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302A2F-F62F-C24B-911F-51DFAE4A998E}"/>
              </a:ext>
            </a:extLst>
          </p:cNvPr>
          <p:cNvSpPr txBox="1"/>
          <p:nvPr/>
        </p:nvSpPr>
        <p:spPr>
          <a:xfrm>
            <a:off x="7048263" y="2778653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rgbClr val="FFE89F"/>
                </a:solidFill>
              </a:rPr>
              <a:t>Microsoft Hyper-V</a:t>
            </a:r>
            <a:endParaRPr kumimoji="1" lang="zh-TW" altLang="en-US">
              <a:solidFill>
                <a:srgbClr val="FFE89F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F2C2E5-63E8-1F49-B399-C372F133C982}"/>
              </a:ext>
            </a:extLst>
          </p:cNvPr>
          <p:cNvSpPr txBox="1"/>
          <p:nvPr/>
        </p:nvSpPr>
        <p:spPr>
          <a:xfrm>
            <a:off x="4261393" y="2076751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rgbClr val="FFE89F"/>
                </a:solidFill>
              </a:rPr>
              <a:t>Hyper Data Protector</a:t>
            </a:r>
            <a:endParaRPr kumimoji="1" lang="zh-TW" altLang="en-US">
              <a:solidFill>
                <a:srgbClr val="FFE8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24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E5E8C3-D176-4870-86EE-28FE2370C97F}"/>
              </a:ext>
            </a:extLst>
          </p:cNvPr>
          <p:cNvSpPr/>
          <p:nvPr/>
        </p:nvSpPr>
        <p:spPr>
          <a:xfrm rot="10800000">
            <a:off x="478481" y="2138523"/>
            <a:ext cx="8426145" cy="307482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044"/>
            <a:ext cx="9144000" cy="1033922"/>
          </a:xfrm>
        </p:spPr>
        <p:txBody>
          <a:bodyPr>
            <a:no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: Google Workspace</a:t>
            </a:r>
            <a:r>
              <a:rPr kumimoji="1"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CN" altLang="en-US"/>
              <a:t>與</a:t>
            </a:r>
            <a:r>
              <a:rPr kumimoji="1" lang="zh-TW" altLang="en-US"/>
              <a:t> </a:t>
            </a:r>
            <a:r>
              <a:rPr kumimoji="1" lang="en-US" altLang="zh-CN"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kumimoji="1"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CN" altLang="en-US"/>
              <a:t>的</a:t>
            </a:r>
            <a:br>
              <a:rPr kumimoji="1" lang="en-US" altLang="zh-CN"/>
            </a:br>
            <a:r>
              <a:rPr kumimoji="1" lang="zh-CN" altLang="en-US"/>
              <a:t>備份還原方案</a:t>
            </a:r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1612990" y="1286781"/>
            <a:ext cx="50555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zh-CN" altLang="en-US" sz="1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親手掌握企業的資料</a:t>
            </a:r>
            <a:endParaRPr lang="en-US" altLang="zh-CN" sz="1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zh-CN" altLang="en-US" sz="1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把重要資料移出雲端，節省服務成本</a:t>
            </a:r>
            <a:endParaRPr lang="zh-TW" altLang="en-US" sz="1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5" y="1288180"/>
            <a:ext cx="770606" cy="770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1211597" y="2676110"/>
            <a:ext cx="2346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Gmail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1211597" y="3203216"/>
            <a:ext cx="3347703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雲端硬碟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備份所有檔案，包含檔案的所有版本，支援備份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My Drive 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及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Shared Drives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2702696"/>
            <a:ext cx="582430" cy="45266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270076"/>
            <a:ext cx="582430" cy="452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836186"/>
            <a:ext cx="582430" cy="45266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4379436"/>
            <a:ext cx="582430" cy="4526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1198897" y="3946551"/>
            <a:ext cx="3623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備份所有聯絡人資訊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1198897" y="448904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日曆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備份所有日曆事件資訊及附檔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5342357" y="2696430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信箱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 Email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5342357" y="3201083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聯絡人資訊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5342357" y="3738545"/>
            <a:ext cx="3623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行事曆事件資訊及附檔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5342356" y="4317026"/>
            <a:ext cx="3442119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OneDrive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備份所有檔案，支援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OneDrive</a:t>
            </a: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及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SharePoint (coming soon) 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檔案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 flipH="1">
            <a:off x="654814" y="2222923"/>
            <a:ext cx="2346795" cy="407368"/>
          </a:xfrm>
          <a:prstGeom prst="snip2DiagRect">
            <a:avLst/>
          </a:prstGeom>
          <a:gradFill>
            <a:gsLst>
              <a:gs pos="0">
                <a:srgbClr val="7D5924"/>
              </a:gs>
              <a:gs pos="100000">
                <a:srgbClr val="9E712E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715136" y="2264045"/>
            <a:ext cx="2247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Google™ Workspace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 flipH="1">
            <a:off x="4691556" y="2222923"/>
            <a:ext cx="1996911" cy="407368"/>
          </a:xfrm>
          <a:prstGeom prst="snip2DiagRect">
            <a:avLst/>
          </a:prstGeom>
          <a:gradFill>
            <a:gsLst>
              <a:gs pos="0">
                <a:srgbClr val="7D5924"/>
              </a:gs>
              <a:gs pos="100000">
                <a:srgbClr val="9E712E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4860296" y="2264045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lang="en-US" altLang="zh-TW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347690-B1A2-F247-90E5-EC9772AC2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128" y="4529343"/>
            <a:ext cx="468000" cy="46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F65BD63-387B-5C46-BB75-BD1F981C4F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3599" y="2708982"/>
            <a:ext cx="468000" cy="468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51B0BFC-1CED-344B-B887-AFA8C24CE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1397" y="3297504"/>
            <a:ext cx="468000" cy="468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DA69B02-2742-2145-88A1-91AF2DD890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8128" y="39336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10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60A01C6-426E-4835-A997-A7BDF6B214EB}"/>
              </a:ext>
            </a:extLst>
          </p:cNvPr>
          <p:cNvSpPr/>
          <p:nvPr/>
        </p:nvSpPr>
        <p:spPr>
          <a:xfrm rot="10800000">
            <a:off x="412373" y="2138523"/>
            <a:ext cx="3638975" cy="307482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63FBC-B206-AE42-B2F3-5C289B31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QmailAgent 電子郵件備份與管理方案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648F6-2D3D-3A4C-9F20-4678EA6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48" y="1897410"/>
            <a:ext cx="4726072" cy="273046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圓角 55">
            <a:extLst>
              <a:ext uri="{FF2B5EF4-FFF2-40B4-BE49-F238E27FC236}">
                <a16:creationId xmlns:a16="http://schemas.microsoft.com/office/drawing/2014/main" id="{FEA6D172-24E3-8245-9E33-67B5D303FCCE}"/>
              </a:ext>
            </a:extLst>
          </p:cNvPr>
          <p:cNvSpPr/>
          <p:nvPr/>
        </p:nvSpPr>
        <p:spPr>
          <a:xfrm>
            <a:off x="412376" y="1820794"/>
            <a:ext cx="3638974" cy="528175"/>
          </a:xfrm>
          <a:prstGeom prst="roundRect">
            <a:avLst>
              <a:gd name="adj" fmla="val 1445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郵件保存</a:t>
            </a:r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一手掌握</a:t>
            </a:r>
            <a:endParaRPr lang="zh-TW" altLang="zh-TW" sz="18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E07D9213-EFE6-8249-817F-2FDC7F56EA82}"/>
              </a:ext>
            </a:extLst>
          </p:cNvPr>
          <p:cNvSpPr/>
          <p:nvPr/>
        </p:nvSpPr>
        <p:spPr>
          <a:xfrm>
            <a:off x="555580" y="2615453"/>
            <a:ext cx="3421086" cy="166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整合多個信箱，即時收發郵件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自動化備份完整郵件和附件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快速搜尋郵件及附檔與調閱特定郵件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備份郵件災難還原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加密服務保護私人備份郵件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567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4675039" y="127914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FC9D6388-6B92-4B8C-B1F4-D5C9D36A4EBD}"/>
              </a:ext>
            </a:extLst>
          </p:cNvPr>
          <p:cNvSpPr/>
          <p:nvPr/>
        </p:nvSpPr>
        <p:spPr>
          <a:xfrm rot="10800000">
            <a:off x="4774218" y="127913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294521" y="127452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243CF3C4-C6AE-4938-B7E4-078D9754FB62}"/>
              </a:ext>
            </a:extLst>
          </p:cNvPr>
          <p:cNvSpPr/>
          <p:nvPr/>
        </p:nvSpPr>
        <p:spPr>
          <a:xfrm rot="10800000">
            <a:off x="400050" y="127451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8600"/>
            <a:ext cx="9143999" cy="816119"/>
          </a:xfrm>
        </p:spPr>
        <p:txBody>
          <a:bodyPr>
            <a:noAutofit/>
          </a:bodyPr>
          <a:lstStyle/>
          <a:p>
            <a:r>
              <a:rPr kumimoji="1" lang="zh-TW" altLang="en-US" sz="3300"/>
              <a:t>虛擬機工作站與容器工作站創建應用儲存一體機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15" y="1233798"/>
            <a:ext cx="90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521807" y="1471815"/>
            <a:ext cx="1877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  <a:endParaRPr lang="en-US" altLang="zh-TW" sz="2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6073938" y="1471816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容器工作站</a:t>
            </a:r>
            <a:endParaRPr lang="en-US" altLang="zh-TW" sz="2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513762" y="2302734"/>
            <a:ext cx="3857414" cy="76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Clr>
                <a:schemeClr val="bg1"/>
              </a:buClr>
            </a:pP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允許您在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Turbo NAS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上建立虛擬機器來安裝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</a:t>
            </a:r>
            <a:r>
              <a:rPr lang="zh-TW" altLang="en-US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Linux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 </a:t>
            </a:r>
            <a:r>
              <a:rPr lang="zh-TW" altLang="en-US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UNIX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Android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等作業系統。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217" y="1224559"/>
            <a:ext cx="898592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4807554" y="2191674"/>
            <a:ext cx="3935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LXC</a:t>
            </a:r>
            <a:r>
              <a:rPr lang="en-US" altLang="zh-TW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Docker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兩項輕量級虛擬技術。您可在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上執行完整的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Linux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虛擬機，並由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Docker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Hub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線上市集下載來自全球各地數以千計的應用程式。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743107" y="3219575"/>
            <a:ext cx="3007661" cy="703043"/>
            <a:chOff x="1360608" y="1631084"/>
            <a:chExt cx="3007661" cy="703043"/>
          </a:xfrm>
          <a:effectLst>
            <a:outerShdw blurRad="139700" dist="76200" dir="2700000" algn="tl" rotWithShape="0">
              <a:prstClr val="black">
                <a:alpha val="29000"/>
              </a:prstClr>
            </a:outerShdw>
          </a:effectLst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4845510" y="3145781"/>
            <a:ext cx="908774" cy="964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FC8EB"/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5812017" y="3145781"/>
            <a:ext cx="2798927" cy="964693"/>
          </a:xfrm>
          <a:prstGeom prst="rect">
            <a:avLst/>
          </a:prstGeom>
          <a:noFill/>
          <a:ln>
            <a:solidFill>
              <a:srgbClr val="AFC8EB"/>
            </a:solidFill>
            <a:prstDash val="sysDash"/>
          </a:ln>
          <a:effectLst>
            <a:outerShdw blurRad="63500" dist="1143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5809935" y="3159227"/>
            <a:ext cx="941804" cy="255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rgbClr val="9E5E1C"/>
                </a:solidFill>
              </a:rPr>
              <a:t>Container</a:t>
            </a:r>
            <a:endParaRPr lang="zh-TW" altLang="en-US" sz="1050" b="1">
              <a:solidFill>
                <a:srgbClr val="9E5E1C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5878062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6786891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7684539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5878062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6786891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7684539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4845510" y="3207381"/>
            <a:ext cx="908775" cy="405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>
                <a:solidFill>
                  <a:srgbClr val="323231"/>
                </a:solidFill>
              </a:rPr>
              <a:t>Container Station</a:t>
            </a:r>
            <a:endParaRPr lang="zh-TW" altLang="en-US" sz="1050" b="1">
              <a:solidFill>
                <a:srgbClr val="323231"/>
              </a:solidFill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34716" y="3668561"/>
            <a:ext cx="373445" cy="328875"/>
          </a:xfrm>
          <a:prstGeom prst="rect">
            <a:avLst/>
          </a:prstGeom>
        </p:spPr>
      </p:pic>
      <p:pic>
        <p:nvPicPr>
          <p:cNvPr id="38" name="圖片 37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162" y="3718873"/>
            <a:ext cx="396936" cy="27856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4845510" y="4211605"/>
            <a:ext cx="3765434" cy="255374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OS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4845510" y="4531812"/>
            <a:ext cx="3765434" cy="302745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45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>
            <a:extLst>
              <a:ext uri="{FF2B5EF4-FFF2-40B4-BE49-F238E27FC236}">
                <a16:creationId xmlns:a16="http://schemas.microsoft.com/office/drawing/2014/main" id="{EC5CBEB6-0DE5-4932-B613-144B6AF3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94" y="1489253"/>
            <a:ext cx="901211" cy="901211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Ubuntu Linux Station 建立運行雙系統多工一體機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168689" y="1724773"/>
            <a:ext cx="3062057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TW" altLang="en-US" sz="22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Ubuntu Linux Station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181912" y="2471209"/>
            <a:ext cx="4237364" cy="23145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/>
              <a:t>同時運行 QuTS hero 和 Ubuntu 雙</a:t>
            </a:r>
            <a:r>
              <a:rPr lang="zh-TW"/>
              <a:t>系統，系統應</a:t>
            </a:r>
            <a:r>
              <a:rPr lang="zh-TW" altLang="en-US"/>
              <a:t>用雙享受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/>
              <a:t>一鍵安裝多版本 Ubunutu: 16.04 / 18.04 / 20.04</a:t>
            </a:r>
            <a:endParaRPr lang="zh-TW"/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/>
              <a:t>Ubuntu</a:t>
            </a:r>
            <a:r>
              <a:rPr lang="zh-TW" altLang="en-US"/>
              <a:t> </a:t>
            </a:r>
            <a:r>
              <a:rPr lang="en-US" altLang="zh-TW"/>
              <a:t>Software</a:t>
            </a:r>
            <a:r>
              <a:rPr lang="zh-TW" altLang="en-US"/>
              <a:t> </a:t>
            </a:r>
            <a:r>
              <a:rPr lang="en-US" altLang="zh-TW"/>
              <a:t>Center</a:t>
            </a:r>
            <a:r>
              <a:rPr lang="zh-TW" altLang="en-US"/>
              <a:t> 享受多種</a:t>
            </a:r>
            <a:r>
              <a:rPr lang="zh-TW"/>
              <a:t>應用</a:t>
            </a:r>
            <a:r>
              <a:rPr lang="zh-TW" altLang="en-US"/>
              <a:t>程式下載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/>
              <a:t>可透過瀏覽器遠端存取 Ubuntu </a:t>
            </a:r>
            <a:r>
              <a:rPr lang="en-US" altLang="zh-TW"/>
              <a:t>Linux</a:t>
            </a:r>
            <a:r>
              <a:rPr lang="zh-TW"/>
              <a:t> 桌面</a:t>
            </a:r>
            <a:endParaRPr lang="zh-TW" altLang="en-US"/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l"/>
            </a:pPr>
            <a:endParaRPr lang="zh-TW" altLang="en-US"/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l"/>
            </a:pPr>
            <a:endParaRPr lang="zh-TW" altLang="en-US"/>
          </a:p>
        </p:txBody>
      </p:sp>
      <p:pic>
        <p:nvPicPr>
          <p:cNvPr id="14" name="圖片 1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B2C301C4-C351-4E6D-8D4A-C2AC2059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346" y="2491500"/>
            <a:ext cx="2344562" cy="1845028"/>
          </a:xfrm>
          <a:prstGeom prst="rect">
            <a:avLst/>
          </a:prstGeom>
        </p:spPr>
      </p:pic>
      <p:pic>
        <p:nvPicPr>
          <p:cNvPr id="12" name="圖片 13">
            <a:extLst>
              <a:ext uri="{FF2B5EF4-FFF2-40B4-BE49-F238E27FC236}">
                <a16:creationId xmlns:a16="http://schemas.microsoft.com/office/drawing/2014/main" id="{401C3D6D-841D-442A-8146-80BCBA87F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693" y="2553236"/>
            <a:ext cx="2088798" cy="1209323"/>
          </a:xfrm>
          <a:prstGeom prst="rect">
            <a:avLst/>
          </a:prstGeom>
        </p:spPr>
      </p:pic>
      <p:sp>
        <p:nvSpPr>
          <p:cNvPr id="90" name="圖形 33">
            <a:extLst>
              <a:ext uri="{FF2B5EF4-FFF2-40B4-BE49-F238E27FC236}">
                <a16:creationId xmlns:a16="http://schemas.microsoft.com/office/drawing/2014/main" id="{49C58E4B-EEB7-4F93-9846-1A61944F8CE0}"/>
              </a:ext>
            </a:extLst>
          </p:cNvPr>
          <p:cNvSpPr/>
          <p:nvPr/>
        </p:nvSpPr>
        <p:spPr>
          <a:xfrm>
            <a:off x="8180314" y="2594331"/>
            <a:ext cx="516897" cy="819683"/>
          </a:xfrm>
          <a:custGeom>
            <a:avLst/>
            <a:gdLst>
              <a:gd name="connsiteX0" fmla="*/ 0 w 514780"/>
              <a:gd name="connsiteY0" fmla="*/ 0 h 512766"/>
              <a:gd name="connsiteX1" fmla="*/ 343634 w 514780"/>
              <a:gd name="connsiteY1" fmla="*/ 0 h 512766"/>
              <a:gd name="connsiteX2" fmla="*/ 514780 w 514780"/>
              <a:gd name="connsiteY2" fmla="*/ 171146 h 512766"/>
              <a:gd name="connsiteX3" fmla="*/ 514780 w 514780"/>
              <a:gd name="connsiteY3" fmla="*/ 512766 h 512766"/>
              <a:gd name="connsiteX0" fmla="*/ 0 w 516897"/>
              <a:gd name="connsiteY0" fmla="*/ 0 h 819683"/>
              <a:gd name="connsiteX1" fmla="*/ 343634 w 516897"/>
              <a:gd name="connsiteY1" fmla="*/ 0 h 819683"/>
              <a:gd name="connsiteX2" fmla="*/ 514780 w 516897"/>
              <a:gd name="connsiteY2" fmla="*/ 171146 h 819683"/>
              <a:gd name="connsiteX3" fmla="*/ 516897 w 516897"/>
              <a:gd name="connsiteY3" fmla="*/ 819683 h 81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897" h="819683">
                <a:moveTo>
                  <a:pt x="0" y="0"/>
                </a:moveTo>
                <a:lnTo>
                  <a:pt x="343634" y="0"/>
                </a:lnTo>
                <a:cubicBezTo>
                  <a:pt x="438268" y="0"/>
                  <a:pt x="514780" y="76512"/>
                  <a:pt x="514780" y="171146"/>
                </a:cubicBezTo>
                <a:cubicBezTo>
                  <a:pt x="514780" y="285019"/>
                  <a:pt x="516897" y="705810"/>
                  <a:pt x="516897" y="819683"/>
                </a:cubicBezTo>
              </a:path>
            </a:pathLst>
          </a:custGeom>
          <a:noFill/>
          <a:ln w="50800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  <a:effectLst/>
        </p:spPr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pic>
        <p:nvPicPr>
          <p:cNvPr id="8" name="圖片 7" descr="一張含有 室內, 電子用品, 電腦, 監視器 的圖片&#10;&#10;自動產生的描述">
            <a:extLst>
              <a:ext uri="{FF2B5EF4-FFF2-40B4-BE49-F238E27FC236}">
                <a16:creationId xmlns:a16="http://schemas.microsoft.com/office/drawing/2014/main" id="{89996658-0BEF-4CF5-BD09-A7FA638093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17334" y="2878665"/>
            <a:ext cx="3378645" cy="2111528"/>
          </a:xfrm>
          <a:prstGeom prst="rect">
            <a:avLst/>
          </a:prstGeom>
        </p:spPr>
      </p:pic>
      <p:pic>
        <p:nvPicPr>
          <p:cNvPr id="87" name="圖形 2">
            <a:extLst>
              <a:ext uri="{FF2B5EF4-FFF2-40B4-BE49-F238E27FC236}">
                <a16:creationId xmlns:a16="http://schemas.microsoft.com/office/drawing/2014/main" id="{46AB9925-70AB-4052-9E26-528DA04E4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9646" y="2088094"/>
            <a:ext cx="1811554" cy="766230"/>
          </a:xfrm>
          <a:prstGeom prst="rect">
            <a:avLst/>
          </a:prstGeom>
          <a:effectLst>
            <a:outerShdw blurRad="889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C4DCC4F8-F0F7-4BDC-ABC8-B4834A3C6329}"/>
              </a:ext>
            </a:extLst>
          </p:cNvPr>
          <p:cNvSpPr/>
          <p:nvPr/>
        </p:nvSpPr>
        <p:spPr>
          <a:xfrm>
            <a:off x="6519575" y="2427878"/>
            <a:ext cx="1919188" cy="394909"/>
          </a:xfrm>
          <a:prstGeom prst="roundRect">
            <a:avLst>
              <a:gd name="adj" fmla="val 48826"/>
            </a:avLst>
          </a:prstGeom>
          <a:noFill/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</a:rPr>
              <a:t>INTERNET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70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2" t="2932" r="5436" b="5436"/>
          <a:stretch/>
        </p:blipFill>
        <p:spPr>
          <a:xfrm>
            <a:off x="487749" y="2611519"/>
            <a:ext cx="900000" cy="9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B430EE-0A1F-9745-A555-53DEE177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/>
              <a:t>強勁效能打造高效能多媒體影音播放與串流平台</a:t>
            </a:r>
          </a:p>
        </p:txBody>
      </p:sp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73" y="3832701"/>
            <a:ext cx="900000" cy="900000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5670196" y="1632449"/>
            <a:ext cx="280308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 Server </a:t>
            </a: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影音串流與轉檔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485597" y="3976195"/>
            <a:ext cx="2803089" cy="6331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 </a:t>
            </a:r>
            <a:r>
              <a:rPr lang="en-US" altLang="zh-CN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Cinema28 </a:t>
            </a: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串流多媒體至各會議室的影音播放裝置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485597" y="1703053"/>
            <a:ext cx="2853666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AI </a:t>
            </a:r>
            <a:r>
              <a:rPr lang="en-US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相簿與相片分類</a:t>
            </a:r>
            <a:endParaRPr 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152" y="1370409"/>
            <a:ext cx="900000" cy="900000"/>
          </a:xfrm>
          <a:prstGeom prst="rect">
            <a:avLst/>
          </a:prstGeom>
          <a:noFill/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476840" y="2770253"/>
            <a:ext cx="2783134" cy="63305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CAYIN </a:t>
            </a:r>
            <a:r>
              <a:rPr lang="en-US" altLang="zh-TW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MediaSign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Player</a:t>
            </a:r>
          </a:p>
          <a:p>
            <a:pPr>
              <a:lnSpc>
                <a:spcPts val="22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HEVC (H.265) </a:t>
            </a:r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即時轉檔播放</a:t>
            </a:r>
            <a:endParaRPr 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2236" y="2121786"/>
            <a:ext cx="3571049" cy="2954991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94" y="1379723"/>
            <a:ext cx="948759" cy="948759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353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4675039" y="127914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FC9D6388-6B92-4B8C-B1F4-D5C9D36A4EBD}"/>
              </a:ext>
            </a:extLst>
          </p:cNvPr>
          <p:cNvSpPr/>
          <p:nvPr/>
        </p:nvSpPr>
        <p:spPr>
          <a:xfrm rot="10800000">
            <a:off x="4774218" y="127913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294521" y="127452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243CF3C4-C6AE-4938-B7E4-078D9754FB62}"/>
              </a:ext>
            </a:extLst>
          </p:cNvPr>
          <p:cNvSpPr/>
          <p:nvPr/>
        </p:nvSpPr>
        <p:spPr>
          <a:xfrm rot="10800000">
            <a:off x="400050" y="127451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8600"/>
            <a:ext cx="9143999" cy="816119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3300"/>
              <a:t>智能與自動化檔案管理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932979" y="1471815"/>
            <a:ext cx="10550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endParaRPr lang="en-US" altLang="zh-TW" sz="2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6317595" y="1471816"/>
            <a:ext cx="11079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endParaRPr lang="en-US" altLang="zh-TW" sz="2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8AE743-1FF5-3944-9D40-77FD727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8" y="1231860"/>
            <a:ext cx="916685" cy="916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49B50-8B7D-BC43-A684-58D40C88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231860"/>
            <a:ext cx="898592" cy="89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 5">
            <a:extLst>
              <a:ext uri="{FF2B5EF4-FFF2-40B4-BE49-F238E27FC236}">
                <a16:creationId xmlns:a16="http://schemas.microsoft.com/office/drawing/2014/main" id="{4FF1C51A-0D24-F848-8BC9-CB2554C5CC56}"/>
              </a:ext>
            </a:extLst>
          </p:cNvPr>
          <p:cNvSpPr/>
          <p:nvPr/>
        </p:nvSpPr>
        <p:spPr>
          <a:xfrm>
            <a:off x="536854" y="2321839"/>
            <a:ext cx="3638791" cy="21791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zh-TW" altLang="en-US" b="1">
                <a:solidFill>
                  <a:schemeClr val="tx1"/>
                </a:solidFill>
              </a:rPr>
              <a:t>像 </a:t>
            </a:r>
            <a:r>
              <a:rPr lang="en-US" b="1" err="1">
                <a:solidFill>
                  <a:schemeClr val="tx1"/>
                </a:solidFill>
              </a:rPr>
              <a:t>Google™一樣強大的搜尋引擎</a:t>
            </a:r>
            <a:endParaRPr lang="en-US" altLang="zh-TW"/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00"/>
              <a:t>以關鍵字、篩選器迅速搜尋圖片、音樂、影片、文件以及電子郵件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00"/>
              <a:t>五種進階照片搜尋：以人找圖、圖片內文字搜尋、物件搜尋、顏色搜尋、地圖搜尋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00"/>
              <a:t>直接透過 </a:t>
            </a:r>
            <a:r>
              <a:rPr lang="en-US" altLang="zh-TW" sz="1300" err="1"/>
              <a:t>Qfiling</a:t>
            </a:r>
            <a:r>
              <a:rPr lang="en-US" altLang="zh-TW" sz="1300"/>
              <a:t> </a:t>
            </a:r>
            <a:r>
              <a:rPr lang="zh-TW" altLang="en-US" sz="1300"/>
              <a:t>啟用自動歸檔，全面提升檔案搜尋體驗</a:t>
            </a:r>
          </a:p>
        </p:txBody>
      </p:sp>
      <p:sp>
        <p:nvSpPr>
          <p:cNvPr id="53" name="矩形 5">
            <a:extLst>
              <a:ext uri="{FF2B5EF4-FFF2-40B4-BE49-F238E27FC236}">
                <a16:creationId xmlns:a16="http://schemas.microsoft.com/office/drawing/2014/main" id="{F5909AE1-241E-3645-8780-6223FAA01DA6}"/>
              </a:ext>
            </a:extLst>
          </p:cNvPr>
          <p:cNvSpPr/>
          <p:nvPr/>
        </p:nvSpPr>
        <p:spPr>
          <a:xfrm>
            <a:off x="4965419" y="2321839"/>
            <a:ext cx="3638791" cy="23792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zh-TW" altLang="en-US" b="1">
                <a:solidFill>
                  <a:schemeClr val="tx1"/>
                </a:solidFill>
              </a:rPr>
              <a:t>全自動化歸檔，設定規則，剩的交給</a:t>
            </a:r>
            <a:r>
              <a:rPr lang="en-US" altLang="zh-TW" b="1">
                <a:solidFill>
                  <a:schemeClr val="tx1"/>
                </a:solidFill>
              </a:rPr>
              <a:t> Qfiling</a:t>
            </a:r>
          </a:p>
          <a:p>
            <a:pPr>
              <a:lnSpc>
                <a:spcPct val="2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endParaRPr lang="en-US" altLang="zh-TW" b="1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endParaRPr lang="en-US" altLang="zh-TW" sz="1200" b="1">
              <a:solidFill>
                <a:schemeClr val="tx1"/>
              </a:solidFill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 u="sng"/>
              <a:t>2</a:t>
            </a:r>
            <a:r>
              <a:rPr lang="zh-TW" altLang="en-US" sz="1300" u="sng"/>
              <a:t> 種任務</a:t>
            </a:r>
            <a:r>
              <a:rPr lang="zh-TW" altLang="en-US" sz="1300"/>
              <a:t>：歸檔任務、回收任務</a:t>
            </a:r>
            <a:endParaRPr lang="en-US" altLang="zh-TW" sz="1300"/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 u="sng"/>
              <a:t>3 </a:t>
            </a:r>
            <a:r>
              <a:rPr lang="zh-TW" altLang="en-US" sz="1300" u="sng"/>
              <a:t>種排程規則</a:t>
            </a:r>
            <a:r>
              <a:rPr lang="zh-TW" altLang="en-US" sz="1300"/>
              <a:t>：一次性、時間排程、即時監測</a:t>
            </a:r>
            <a:endParaRPr lang="en-US" altLang="zh-TW" sz="1300"/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 u="sng"/>
              <a:t>9</a:t>
            </a:r>
            <a:r>
              <a:rPr lang="zh-TW" altLang="en-US" sz="1300" u="sng"/>
              <a:t> 個編輯模組</a:t>
            </a:r>
            <a:r>
              <a:rPr lang="zh-TW" altLang="en-US" sz="1300"/>
              <a:t>：如 </a:t>
            </a:r>
            <a:r>
              <a:rPr lang="en-US" altLang="zh-TW" sz="1300"/>
              <a:t>AI</a:t>
            </a:r>
            <a:r>
              <a:rPr lang="zh-TW" altLang="en-US" sz="1300"/>
              <a:t>臉部辨識模糊化、加密與解密、影片轉檔等</a:t>
            </a:r>
            <a:endParaRPr lang="en-US" altLang="zh-TW" sz="1300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55A584E6-F458-A74B-BD61-65B2F7F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66" y="2815103"/>
            <a:ext cx="320400" cy="3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4DCCEBB4-CDE4-934A-BA5B-58E2B6F0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5915168" y="2815103"/>
            <a:ext cx="320400" cy="320400"/>
          </a:xfrm>
          <a:prstGeom prst="rect">
            <a:avLst/>
          </a:prstGeom>
          <a:noFill/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1216B924-1689-ED4C-B984-339E227904B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630570" y="2811427"/>
            <a:ext cx="324000" cy="324000"/>
          </a:xfrm>
          <a:prstGeom prst="rect">
            <a:avLst/>
          </a:prstGeom>
          <a:noFill/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6C65D3C9-E9B3-7C4B-9352-E0CB0E51884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345972" y="2811427"/>
            <a:ext cx="324000" cy="324000"/>
          </a:xfrm>
          <a:prstGeom prst="rect">
            <a:avLst/>
          </a:prstGeom>
          <a:noFill/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79D5876-8F56-0347-8857-C2180CFCD3F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061374" y="2811427"/>
            <a:ext cx="324000" cy="324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870C7-6FC8-F74F-B01F-C8FCB1F0583A}"/>
              </a:ext>
            </a:extLst>
          </p:cNvPr>
          <p:cNvSpPr txBox="1"/>
          <p:nvPr/>
        </p:nvSpPr>
        <p:spPr>
          <a:xfrm>
            <a:off x="4965419" y="3135427"/>
            <a:ext cx="785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檔案來源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DE5B7-D254-2045-9B58-88CA9EA662C7}"/>
              </a:ext>
            </a:extLst>
          </p:cNvPr>
          <p:cNvSpPr txBox="1"/>
          <p:nvPr/>
        </p:nvSpPr>
        <p:spPr>
          <a:xfrm>
            <a:off x="5816116" y="3135427"/>
            <a:ext cx="536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排程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7A7A52-FD69-F84E-8742-C76636D606AB}"/>
              </a:ext>
            </a:extLst>
          </p:cNvPr>
          <p:cNvSpPr txBox="1"/>
          <p:nvPr/>
        </p:nvSpPr>
        <p:spPr>
          <a:xfrm>
            <a:off x="6476932" y="3135427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篩選器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113BB5-F900-1D43-97C1-860624FE401D}"/>
              </a:ext>
            </a:extLst>
          </p:cNvPr>
          <p:cNvSpPr txBox="1"/>
          <p:nvPr/>
        </p:nvSpPr>
        <p:spPr>
          <a:xfrm>
            <a:off x="7193073" y="3135427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編輯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FA1ED-D854-244A-ADE6-04D00E7D06A1}"/>
              </a:ext>
            </a:extLst>
          </p:cNvPr>
          <p:cNvSpPr txBox="1"/>
          <p:nvPr/>
        </p:nvSpPr>
        <p:spPr>
          <a:xfrm>
            <a:off x="7901285" y="3135427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目的地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90BE19-A09A-9346-9854-3F5C616D4D2E}"/>
              </a:ext>
            </a:extLst>
          </p:cNvPr>
          <p:cNvSpPr/>
          <p:nvPr/>
        </p:nvSpPr>
        <p:spPr>
          <a:xfrm>
            <a:off x="5707554" y="30010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DDB9CA6E-116B-A948-B24F-D3AB231B13CB}"/>
              </a:ext>
            </a:extLst>
          </p:cNvPr>
          <p:cNvSpPr/>
          <p:nvPr/>
        </p:nvSpPr>
        <p:spPr>
          <a:xfrm>
            <a:off x="6353267" y="30010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F1E751CC-1E2F-5044-B0A7-894F0EBF15EE}"/>
              </a:ext>
            </a:extLst>
          </p:cNvPr>
          <p:cNvSpPr/>
          <p:nvPr/>
        </p:nvSpPr>
        <p:spPr>
          <a:xfrm>
            <a:off x="7081320" y="30010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3C574722-2EA9-D649-BBB7-7B8FDC725137}"/>
              </a:ext>
            </a:extLst>
          </p:cNvPr>
          <p:cNvSpPr/>
          <p:nvPr/>
        </p:nvSpPr>
        <p:spPr>
          <a:xfrm>
            <a:off x="7796372" y="30010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61103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4D9616F-D820-DF4D-ABCD-D2BE37A6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>
                <a:latin typeface="微軟正黑體"/>
                <a:ea typeface="微軟正黑體"/>
              </a:rPr>
              <a:t>全新監控應用程式 -  QVR Elite</a:t>
            </a:r>
            <a:endParaRPr kumimoji="1"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33D71D1-7926-BD4D-9555-95AE68CF3A7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74819" y="1175658"/>
            <a:ext cx="6243638" cy="62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1400" err="1">
                <a:latin typeface="微軟正黑體"/>
                <a:ea typeface="微軟正黑體"/>
              </a:rPr>
              <a:t>預計</a:t>
            </a:r>
            <a:r>
              <a:rPr lang="en-US" altLang="zh-TW" sz="1400">
                <a:latin typeface="微軟正黑體"/>
                <a:ea typeface="微軟正黑體"/>
              </a:rPr>
              <a:t> 10月</a:t>
            </a:r>
            <a:r>
              <a:rPr lang="zh-TW" altLang="en-US" sz="1400">
                <a:latin typeface="微軟正黑體"/>
                <a:ea typeface="微軟正黑體"/>
              </a:rPr>
              <a:t>底</a:t>
            </a:r>
            <a:r>
              <a:rPr lang="en-US" altLang="zh-TW" sz="1400" err="1">
                <a:latin typeface="微軟正黑體"/>
                <a:ea typeface="微軟正黑體"/>
              </a:rPr>
              <a:t>推出</a:t>
            </a:r>
            <a:endParaRPr lang="en-US" altLang="zh-TW" sz="1400">
              <a:latin typeface="微軟正黑體"/>
              <a:ea typeface="微軟正黑體"/>
            </a:endParaRPr>
          </a:p>
          <a:p>
            <a:pPr marL="0" indent="0">
              <a:buNone/>
            </a:pPr>
            <a:r>
              <a:rPr lang="en-US" altLang="zh-TW" sz="1400" err="1">
                <a:latin typeface="微軟正黑體"/>
                <a:ea typeface="微軟正黑體"/>
              </a:rPr>
              <a:t>訂閱型授權，每月每頻道只需</a:t>
            </a:r>
            <a:r>
              <a:rPr lang="en-US" altLang="zh-TW" sz="1400">
                <a:latin typeface="微軟正黑體"/>
                <a:ea typeface="微軟正黑體"/>
              </a:rPr>
              <a:t> 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USD $1.99 </a:t>
            </a:r>
            <a:r>
              <a:rPr lang="en-US" altLang="zh-TW" sz="1400">
                <a:latin typeface="微軟正黑體"/>
                <a:ea typeface="微軟正黑體"/>
              </a:rPr>
              <a:t>(</a:t>
            </a:r>
            <a:r>
              <a:rPr lang="en-US" altLang="zh-TW" sz="1400" err="1">
                <a:latin typeface="微軟正黑體"/>
                <a:ea typeface="微軟正黑體"/>
              </a:rPr>
              <a:t>另會提供大量購買方案</a:t>
            </a:r>
            <a:r>
              <a:rPr lang="en-US" altLang="zh-TW" sz="1400">
                <a:latin typeface="微軟正黑體"/>
                <a:ea typeface="微軟正黑體"/>
              </a:rPr>
              <a:t>)</a:t>
            </a:r>
          </a:p>
          <a:p>
            <a:pPr marL="0" indent="0">
              <a:buNone/>
            </a:pPr>
            <a:endParaRPr lang="en-US" altLang="zh-TW" sz="1400">
              <a:latin typeface="微軟正黑體"/>
              <a:ea typeface="微軟正黑體"/>
            </a:endParaRPr>
          </a:p>
        </p:txBody>
      </p:sp>
      <p:pic>
        <p:nvPicPr>
          <p:cNvPr id="4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ADBE9D5-93B9-41C5-AF69-448CA8360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990" y="209378"/>
            <a:ext cx="653710" cy="634654"/>
          </a:xfrm>
          <a:prstGeom prst="rect">
            <a:avLst/>
          </a:prstGeom>
        </p:spPr>
      </p:pic>
      <p:sp>
        <p:nvSpPr>
          <p:cNvPr id="18" name="文字方塊 13">
            <a:extLst>
              <a:ext uri="{FF2B5EF4-FFF2-40B4-BE49-F238E27FC236}">
                <a16:creationId xmlns:a16="http://schemas.microsoft.com/office/drawing/2014/main" id="{8908F1D3-1A33-46A5-BCF0-69909E21711D}"/>
              </a:ext>
            </a:extLst>
          </p:cNvPr>
          <p:cNvSpPr txBox="1"/>
          <p:nvPr/>
        </p:nvSpPr>
        <p:spPr>
          <a:xfrm>
            <a:off x="1574819" y="2687762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solidFill>
                  <a:srgbClr val="39523E"/>
                </a:solidFill>
                <a:latin typeface="微軟正黑體"/>
                <a:ea typeface="微軟正黑體"/>
              </a:defRPr>
            </a:lvl1pPr>
          </a:lstStyle>
          <a:p>
            <a:r>
              <a:rPr lang="zh-TW" altLang="en-US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QVR Pro Client </a:t>
            </a:r>
          </a:p>
        </p:txBody>
      </p:sp>
      <p:sp>
        <p:nvSpPr>
          <p:cNvPr id="20" name="文字方塊 13">
            <a:extLst>
              <a:ext uri="{FF2B5EF4-FFF2-40B4-BE49-F238E27FC236}">
                <a16:creationId xmlns:a16="http://schemas.microsoft.com/office/drawing/2014/main" id="{3D45A4D2-785C-4735-82F8-5DF2F14819AC}"/>
              </a:ext>
            </a:extLst>
          </p:cNvPr>
          <p:cNvSpPr txBox="1"/>
          <p:nvPr/>
        </p:nvSpPr>
        <p:spPr>
          <a:xfrm>
            <a:off x="1574819" y="1769618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600" b="1">
                <a:solidFill>
                  <a:srgbClr val="9E5E1C"/>
                </a:solidFill>
                <a:latin typeface="微軟正黑體"/>
                <a:ea typeface="微軟正黑體"/>
              </a:rPr>
              <a:t>授權數量形式自由</a:t>
            </a:r>
            <a:endParaRPr lang="zh-TW" altLang="en-US" sz="1600" b="1">
              <a:solidFill>
                <a:srgbClr val="9E5E1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DAB0076-AAFB-4C5D-878A-E4A0822AC167}"/>
              </a:ext>
            </a:extLst>
          </p:cNvPr>
          <p:cNvSpPr txBox="1"/>
          <p:nvPr/>
        </p:nvSpPr>
        <p:spPr>
          <a:xfrm>
            <a:off x="1574819" y="2081237"/>
            <a:ext cx="6447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買授權時不用計算怎麼拆解購買，直接填入需要購買的頻道數就可以了。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啟用授權時也不用分別啟用數次，直接輸入想要啟用的頻道數一次就完成了。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2064815-675A-4713-96D3-B3DB83099F3F}"/>
              </a:ext>
            </a:extLst>
          </p:cNvPr>
          <p:cNvSpPr txBox="1"/>
          <p:nvPr/>
        </p:nvSpPr>
        <p:spPr>
          <a:xfrm>
            <a:off x="1574819" y="3000719"/>
            <a:ext cx="6447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使用與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相同的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Client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，包括動態版型、同時觀看即時和回放、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E-map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事件顯示，都可用的到。</a:t>
            </a:r>
          </a:p>
        </p:txBody>
      </p:sp>
      <p:sp>
        <p:nvSpPr>
          <p:cNvPr id="25" name="文字方塊 13">
            <a:extLst>
              <a:ext uri="{FF2B5EF4-FFF2-40B4-BE49-F238E27FC236}">
                <a16:creationId xmlns:a16="http://schemas.microsoft.com/office/drawing/2014/main" id="{A3BC0CC3-7575-4D32-A1C7-9DE62B2FF8F1}"/>
              </a:ext>
            </a:extLst>
          </p:cNvPr>
          <p:cNvSpPr txBox="1"/>
          <p:nvPr/>
        </p:nvSpPr>
        <p:spPr>
          <a:xfrm>
            <a:off x="1574819" y="3570786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solidFill>
                  <a:srgbClr val="39523E"/>
                </a:solidFill>
                <a:latin typeface="微軟正黑體"/>
                <a:ea typeface="微軟正黑體"/>
              </a:defRPr>
            </a:lvl1pPr>
          </a:lstStyle>
          <a:p>
            <a:r>
              <a:rPr lang="zh-TW" altLang="en-US">
                <a:solidFill>
                  <a:srgbClr val="9E5E1C"/>
                </a:solidFill>
              </a:rPr>
              <a:t>效能再進化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B12B2B2-6F4F-45B6-A81A-C04A87B86037}"/>
              </a:ext>
            </a:extLst>
          </p:cNvPr>
          <p:cNvSpPr txBox="1"/>
          <p:nvPr/>
        </p:nvSpPr>
        <p:spPr>
          <a:xfrm>
            <a:off x="1574819" y="3864693"/>
            <a:ext cx="6447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首先推出版本最高可達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128ch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錄影，下一版本估計可推升至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192ch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錄影。</a:t>
            </a:r>
          </a:p>
        </p:txBody>
      </p:sp>
      <p:sp>
        <p:nvSpPr>
          <p:cNvPr id="27" name="文字方塊 13">
            <a:extLst>
              <a:ext uri="{FF2B5EF4-FFF2-40B4-BE49-F238E27FC236}">
                <a16:creationId xmlns:a16="http://schemas.microsoft.com/office/drawing/2014/main" id="{CD16B743-FA7B-40A7-8339-50D0F8214E19}"/>
              </a:ext>
            </a:extLst>
          </p:cNvPr>
          <p:cNvSpPr txBox="1"/>
          <p:nvPr/>
        </p:nvSpPr>
        <p:spPr>
          <a:xfrm>
            <a:off x="1574819" y="4277574"/>
            <a:ext cx="21029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solidFill>
                  <a:srgbClr val="39523E"/>
                </a:solidFill>
                <a:latin typeface="微軟正黑體"/>
                <a:ea typeface="微軟正黑體"/>
              </a:defRPr>
            </a:lvl1pPr>
          </a:lstStyle>
          <a:p>
            <a:r>
              <a:rPr lang="zh-TW" altLang="en-US">
                <a:solidFill>
                  <a:srgbClr val="9E5E1C"/>
                </a:solidFill>
              </a:rPr>
              <a:t>標準 </a:t>
            </a:r>
            <a:r>
              <a:rPr lang="en-US" altLang="zh-TW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MP4 </a:t>
            </a:r>
            <a:r>
              <a:rPr lang="zh-TW" altLang="en-US">
                <a:solidFill>
                  <a:srgbClr val="9E5E1C"/>
                </a:solidFill>
              </a:rPr>
              <a:t>錄影檔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255D83F-6A86-4AD7-9BDB-67067BB162F7}"/>
              </a:ext>
            </a:extLst>
          </p:cNvPr>
          <p:cNvSpPr txBox="1"/>
          <p:nvPr/>
        </p:nvSpPr>
        <p:spPr>
          <a:xfrm>
            <a:off x="1574819" y="4571481"/>
            <a:ext cx="6005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同時支援 </a:t>
            </a:r>
            <a:r>
              <a:rPr lang="en-US" altLang="zh-TW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，並儲存標準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MP4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錄影檔，方便客戶隨時取出檔案用第三方播放器播放。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BC38904-FC73-40EE-9BE5-FBE86A724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222" y="1761242"/>
            <a:ext cx="426935" cy="487926"/>
          </a:xfrm>
          <a:prstGeom prst="rect">
            <a:avLst/>
          </a:prstGeom>
          <a:effectLst>
            <a:outerShdw blurRad="1397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A0DE699-6CAB-4200-AC18-3E511831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221" y="2672113"/>
            <a:ext cx="426935" cy="487926"/>
          </a:xfrm>
          <a:prstGeom prst="rect">
            <a:avLst/>
          </a:prstGeom>
          <a:effectLst>
            <a:outerShdw blurRad="1397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EC3E8D9-816E-4A9A-9E1B-3FE5E5A7F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916" y="3542437"/>
            <a:ext cx="426935" cy="487926"/>
          </a:xfrm>
          <a:prstGeom prst="rect">
            <a:avLst/>
          </a:prstGeom>
          <a:effectLst>
            <a:outerShdw blurRad="1397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F693E770-2B7C-4816-9DEF-958BCB10B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915" y="4327518"/>
            <a:ext cx="426935" cy="487926"/>
          </a:xfrm>
          <a:prstGeom prst="rect">
            <a:avLst/>
          </a:prstGeom>
          <a:effectLst>
            <a:outerShdw blurRad="1397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945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 hero / QTS </a:t>
            </a:r>
            <a:r>
              <a:rPr lang="zh-TW" altLang="en-US" sz="3200">
                <a:latin typeface="微軟正黑體"/>
                <a:ea typeface="微軟正黑體"/>
              </a:rPr>
              <a:t>一機雙系統, 視乎您的喜好選擇使用</a:t>
            </a:r>
            <a:endParaRPr lang="zh-TW" altLang="en-US" sz="320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F0AAE7F-8902-6445-A878-6B702FD65E72}"/>
              </a:ext>
            </a:extLst>
          </p:cNvPr>
          <p:cNvSpPr/>
          <p:nvPr/>
        </p:nvSpPr>
        <p:spPr>
          <a:xfrm>
            <a:off x="345681" y="1205335"/>
            <a:ext cx="8442719" cy="12059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出貨預載 </a:t>
            </a:r>
            <a:r>
              <a:rPr lang="en" altLang="zh-TW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 hero 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作業系統，提供您最完善的資料保護</a:t>
            </a:r>
            <a:r>
              <a:rPr lang="zh-TW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。或是有舊</a:t>
            </a:r>
            <a:r>
              <a:rPr lang="en-US" altLang="zh-TW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 </a:t>
            </a:r>
            <a:r>
              <a:rPr lang="zh-TW" b="1" kern="12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NAS</a:t>
            </a:r>
            <a:r>
              <a:rPr lang="zh-TW" altLang="en-US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 </a:t>
            </a:r>
            <a:r>
              <a:rPr lang="zh-TW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想要</a:t>
            </a:r>
            <a:r>
              <a:rPr lang="zh-TW" altLang="en-US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將磁碟</a:t>
            </a:r>
            <a:r>
              <a:rPr lang="zh-TW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不設定自動套用</a:t>
            </a:r>
            <a:r>
              <a:rPr lang="zh-TW" altLang="en-US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在</a:t>
            </a:r>
            <a:r>
              <a:rPr lang="zh-TW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新</a:t>
            </a:r>
            <a:r>
              <a:rPr lang="zh-TW" altLang="en-US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主機</a:t>
            </a:r>
            <a:r>
              <a:rPr lang="zh-TW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時, 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您可依需要在首次安裝設定時更改為 </a:t>
            </a:r>
            <a:r>
              <a:rPr lang="en" altLang="zh-TW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 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作業系統。如此一來，用既有</a:t>
            </a:r>
            <a:r>
              <a:rPr lang="en-US" altLang="zh-TW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 </a:t>
            </a:r>
            <a:r>
              <a:rPr lang="en" altLang="zh-TW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lang="en" altLang="zh-TW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 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系統的整組舊硬碟遷移至規格更強悍的 </a:t>
            </a:r>
            <a:r>
              <a:rPr lang="en" altLang="zh-TW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TS-h973AX</a:t>
            </a:r>
            <a:r>
              <a:rPr lang="en" altLang="zh-TW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 主機上</a:t>
            </a:r>
            <a:r>
              <a:rPr lang="zh-TW" altLang="en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，即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完成硬體升級。</a:t>
            </a:r>
            <a:endParaRPr lang="en-US" altLang="zh-TW" b="1" kern="1200">
              <a:solidFill>
                <a:schemeClr val="tx1"/>
              </a:solidFill>
              <a:latin typeface="微軟正黑體"/>
              <a:ea typeface="微軟正黑體"/>
              <a:cs typeface="+mj-cs"/>
            </a:endParaRPr>
          </a:p>
          <a:p>
            <a:pPr marL="177800" indent="-177800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在</a:t>
            </a:r>
            <a:r>
              <a:rPr lang="en-US" altLang="zh-TW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 </a:t>
            </a: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lang="en-US" altLang="zh-TW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 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啟用</a:t>
            </a:r>
            <a:r>
              <a:rPr lang="en-US" altLang="zh-TW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 </a:t>
            </a:r>
            <a:r>
              <a:rPr lang="en-US" altLang="zh-TW" b="1" kern="120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自動分層分區應用讓整體</a:t>
            </a:r>
            <a:r>
              <a:rPr lang="en-US" altLang="zh-TW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 </a:t>
            </a: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</a:t>
            </a:r>
            <a:r>
              <a:rPr lang="zh-TW" altLang="en-US" b="1" kern="1200">
                <a:solidFill>
                  <a:schemeClr val="tx1"/>
                </a:solidFill>
                <a:latin typeface="微軟正黑體"/>
                <a:ea typeface="微軟正黑體"/>
                <a:cs typeface="+mj-cs"/>
              </a:rPr>
              <a:t>效能無需繁瑣設定即可自動達最高利用率</a:t>
            </a:r>
            <a:r>
              <a:rPr lang="zh-TW" b="1" kern="1200">
                <a:solidFill>
                  <a:schemeClr val="tx1"/>
                </a:solidFill>
                <a:latin typeface="Microsoft JhengHei"/>
                <a:ea typeface="Microsoft JhengHei"/>
                <a:cs typeface="+mj-cs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2AD785-3703-2546-8FBF-ACEFB20D090B}"/>
              </a:ext>
            </a:extLst>
          </p:cNvPr>
          <p:cNvSpPr/>
          <p:nvPr/>
        </p:nvSpPr>
        <p:spPr>
          <a:xfrm>
            <a:off x="421197" y="2779343"/>
            <a:ext cx="2588217" cy="18589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注意：由於 </a:t>
            </a:r>
            <a:r>
              <a:rPr lang="en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en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" altLang="zh-TW" sz="12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hero</a:t>
            </a:r>
            <a:r>
              <a:rPr lang="en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採用不同檔案系統，請用戶務必別將舊的硬碟插入以免造成損壞. 兩套系統不同時的硬碟僅可由兩台主機間透過</a:t>
            </a:r>
            <a:r>
              <a:rPr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進行資料遷移. 或切換作業系統到與舊硬碟相同後，才能執行系統遷移。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2E7E97-7FCF-418D-AE49-7C907B195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2234192"/>
            <a:ext cx="5775917" cy="2949211"/>
          </a:xfrm>
          <a:prstGeom prst="rect">
            <a:avLst/>
          </a:prstGeom>
          <a:ln w="25400" cap="sq">
            <a:gradFill>
              <a:gsLst>
                <a:gs pos="0">
                  <a:schemeClr val="bg1">
                    <a:alpha val="25000"/>
                  </a:schemeClr>
                </a:gs>
                <a:gs pos="60000">
                  <a:srgbClr val="D39B2B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022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2B7FCE60-DD28-4EDA-A43B-62968D492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568" y="3952168"/>
            <a:ext cx="373504" cy="35967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2F5EC5A-CFD3-4008-9E10-D64611BAD452}"/>
              </a:ext>
            </a:extLst>
          </p:cNvPr>
          <p:cNvSpPr txBox="1"/>
          <p:nvPr/>
        </p:nvSpPr>
        <p:spPr>
          <a:xfrm>
            <a:off x="357567" y="2695288"/>
            <a:ext cx="3669487" cy="1106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zh-TW" altLang="en-US"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外型依然緊湊</a:t>
            </a:r>
            <a:endParaRPr lang="en-US" altLang="zh-TW" sz="3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4100"/>
              </a:lnSpc>
            </a:pP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功能卻更為強大</a:t>
            </a:r>
          </a:p>
        </p:txBody>
      </p:sp>
      <p:sp>
        <p:nvSpPr>
          <p:cNvPr id="3" name="Shape 748">
            <a:extLst>
              <a:ext uri="{FF2B5EF4-FFF2-40B4-BE49-F238E27FC236}">
                <a16:creationId xmlns:a16="http://schemas.microsoft.com/office/drawing/2014/main" id="{958D97EF-1844-4E1E-A1FC-65E6346F99CE}"/>
              </a:ext>
            </a:extLst>
          </p:cNvPr>
          <p:cNvSpPr txBox="1"/>
          <p:nvPr/>
        </p:nvSpPr>
        <p:spPr>
          <a:xfrm>
            <a:off x="3375654" y="4933492"/>
            <a:ext cx="56888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500" b="1">
                <a:solidFill>
                  <a:srgbClr val="A3A3A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©2020</a:t>
            </a:r>
            <a:r>
              <a:rPr lang="zh-TW" altLang="en-US" sz="500" b="1">
                <a:solidFill>
                  <a:srgbClr val="A3A3A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500" b="1">
              <a:solidFill>
                <a:srgbClr val="A3A3A3"/>
              </a:solidFill>
            </a:endParaRPr>
          </a:p>
        </p:txBody>
      </p:sp>
      <p:pic>
        <p:nvPicPr>
          <p:cNvPr id="11" name="圖片 10" descr="一張含有 畫畫, 膝上型電腦, 時鐘 的圖片&#10;&#10;自動產生的描述">
            <a:extLst>
              <a:ext uri="{FF2B5EF4-FFF2-40B4-BE49-F238E27FC236}">
                <a16:creationId xmlns:a16="http://schemas.microsoft.com/office/drawing/2014/main" id="{E861D35A-599D-4F5A-9965-E81F44CF3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49" y="1620890"/>
            <a:ext cx="3305213" cy="68830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F41B0EF-01E2-4C93-BB1C-CA4D70850F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02250" y="1149344"/>
            <a:ext cx="2116549" cy="208987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86B0B27-6B52-4166-B445-7D2614115452}"/>
              </a:ext>
            </a:extLst>
          </p:cNvPr>
          <p:cNvCxnSpPr>
            <a:cxnSpLocks/>
          </p:cNvCxnSpPr>
          <p:nvPr/>
        </p:nvCxnSpPr>
        <p:spPr>
          <a:xfrm>
            <a:off x="679449" y="2571750"/>
            <a:ext cx="3086101" cy="0"/>
          </a:xfrm>
          <a:prstGeom prst="line">
            <a:avLst/>
          </a:prstGeom>
          <a:ln w="19050">
            <a:gradFill>
              <a:gsLst>
                <a:gs pos="0">
                  <a:srgbClr val="BF7659"/>
                </a:gs>
                <a:gs pos="100000">
                  <a:srgbClr val="D8B68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B9EAF3-812A-41AE-B41A-D57AB24F1017}"/>
              </a:ext>
            </a:extLst>
          </p:cNvPr>
          <p:cNvSpPr txBox="1"/>
          <p:nvPr/>
        </p:nvSpPr>
        <p:spPr>
          <a:xfrm>
            <a:off x="732913" y="4063156"/>
            <a:ext cx="58189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20">
                <a:solidFill>
                  <a:srgbClr val="1D2D1E"/>
                </a:solidFill>
              </a:rPr>
              <a:t>2.5</a:t>
            </a:r>
            <a:r>
              <a:rPr kumimoji="1" lang="zh-TW" altLang="en-US" sz="200">
                <a:solidFill>
                  <a:srgbClr val="1D2D1E"/>
                </a:solidFill>
              </a:rPr>
              <a:t> </a:t>
            </a:r>
            <a:r>
              <a:rPr kumimoji="1" lang="en-US" altLang="zh-TW" sz="500" err="1">
                <a:solidFill>
                  <a:srgbClr val="1D2D1E"/>
                </a:solidFill>
              </a:rPr>
              <a:t>GbE</a:t>
            </a:r>
            <a:endParaRPr kumimoji="1" lang="zh-TW" altLang="en-US" sz="500">
              <a:solidFill>
                <a:srgbClr val="1D2D1E"/>
              </a:solidFill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DD5A744B-E299-43E4-8E55-76FD15EF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9258" y="3950580"/>
            <a:ext cx="373504" cy="35967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4B54B8CF-68AB-4E21-ACFF-CE2147CA6182}"/>
              </a:ext>
            </a:extLst>
          </p:cNvPr>
          <p:cNvSpPr txBox="1"/>
          <p:nvPr/>
        </p:nvSpPr>
        <p:spPr>
          <a:xfrm>
            <a:off x="1257069" y="4059477"/>
            <a:ext cx="58189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20">
                <a:solidFill>
                  <a:srgbClr val="1D2D1E"/>
                </a:solidFill>
              </a:rPr>
              <a:t>10</a:t>
            </a:r>
            <a:r>
              <a:rPr kumimoji="1" lang="zh-TW" altLang="en-US" sz="200">
                <a:solidFill>
                  <a:srgbClr val="1D2D1E"/>
                </a:solidFill>
              </a:rPr>
              <a:t> </a:t>
            </a:r>
            <a:r>
              <a:rPr kumimoji="1" lang="en-US" altLang="zh-TW" sz="500" err="1">
                <a:solidFill>
                  <a:srgbClr val="1D2D1E"/>
                </a:solidFill>
              </a:rPr>
              <a:t>GbE</a:t>
            </a:r>
            <a:endParaRPr kumimoji="1" lang="zh-TW" altLang="en-US" sz="500">
              <a:solidFill>
                <a:srgbClr val="1D2D1E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A3C74C6-9E45-402C-85BB-A88FDB57789D}"/>
              </a:ext>
            </a:extLst>
          </p:cNvPr>
          <p:cNvSpPr txBox="1"/>
          <p:nvPr/>
        </p:nvSpPr>
        <p:spPr>
          <a:xfrm>
            <a:off x="2760196" y="4013541"/>
            <a:ext cx="420350" cy="22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820">
                <a:solidFill>
                  <a:srgbClr val="1D2D1E"/>
                </a:solidFill>
              </a:rPr>
              <a:t>SSD</a:t>
            </a:r>
            <a:endParaRPr kumimoji="1" lang="zh-TW" altLang="en-US" sz="820">
              <a:solidFill>
                <a:srgbClr val="1D2D1E"/>
              </a:solidFill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2E2CBE07-2316-4477-9D44-F074C13348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72" r="43312"/>
          <a:stretch/>
        </p:blipFill>
        <p:spPr>
          <a:xfrm>
            <a:off x="1720508" y="3919567"/>
            <a:ext cx="1025335" cy="397750"/>
          </a:xfrm>
          <a:prstGeom prst="rect">
            <a:avLst/>
          </a:prstGeom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B83D98B9-BDF7-4F21-ADF1-4D9BB41802E2}"/>
              </a:ext>
            </a:extLst>
          </p:cNvPr>
          <p:cNvSpPr/>
          <p:nvPr/>
        </p:nvSpPr>
        <p:spPr>
          <a:xfrm>
            <a:off x="2822710" y="3936615"/>
            <a:ext cx="298494" cy="363655"/>
          </a:xfrm>
          <a:prstGeom prst="roundRect">
            <a:avLst>
              <a:gd name="adj" fmla="val 11443"/>
            </a:avLst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64C19838-52BD-4F6D-B8DA-9C54E4A759AB}"/>
              </a:ext>
            </a:extLst>
          </p:cNvPr>
          <p:cNvSpPr/>
          <p:nvPr/>
        </p:nvSpPr>
        <p:spPr>
          <a:xfrm>
            <a:off x="2850366" y="3964347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6C972CD5-C05A-4020-927A-2042E90143F1}"/>
              </a:ext>
            </a:extLst>
          </p:cNvPr>
          <p:cNvSpPr/>
          <p:nvPr/>
        </p:nvSpPr>
        <p:spPr>
          <a:xfrm>
            <a:off x="3066261" y="3962755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4E20AF04-99E9-465C-A997-B615EDD14EB7}"/>
              </a:ext>
            </a:extLst>
          </p:cNvPr>
          <p:cNvSpPr/>
          <p:nvPr/>
        </p:nvSpPr>
        <p:spPr>
          <a:xfrm>
            <a:off x="2851946" y="4250097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CCEC129E-C95E-4B28-A899-4FFCC017731A}"/>
              </a:ext>
            </a:extLst>
          </p:cNvPr>
          <p:cNvSpPr/>
          <p:nvPr/>
        </p:nvSpPr>
        <p:spPr>
          <a:xfrm>
            <a:off x="3067841" y="4248505"/>
            <a:ext cx="21600" cy="21600"/>
          </a:xfrm>
          <a:prstGeom prst="ellipse">
            <a:avLst/>
          </a:prstGeom>
          <a:noFill/>
          <a:ln w="8636">
            <a:solidFill>
              <a:srgbClr val="1D2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CC09D7E8-3305-41F4-9779-112BDB5417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660"/>
          <a:stretch/>
        </p:blipFill>
        <p:spPr>
          <a:xfrm>
            <a:off x="3239299" y="3912501"/>
            <a:ext cx="489519" cy="397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37D89C-143C-0941-9186-AFDC8AAD3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70" y="78199"/>
            <a:ext cx="7862394" cy="1033922"/>
          </a:xfrm>
        </p:spPr>
        <p:txBody>
          <a:bodyPr>
            <a:noAutofit/>
          </a:bodyPr>
          <a:lstStyle/>
          <a:p>
            <a:r>
              <a:rPr kumimoji="1" lang="zh-TW" altLang="en-US" sz="2700"/>
              <a:t>買</a:t>
            </a:r>
            <a:r>
              <a:rPr kumimoji="1" lang="en-US" altLang="zh-TW" sz="2700"/>
              <a:t> </a:t>
            </a: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6-bay</a:t>
            </a:r>
            <a:r>
              <a:rPr kumimoji="1" lang="en-US" altLang="zh-TW" sz="2700"/>
              <a:t> </a:t>
            </a:r>
            <a:r>
              <a:rPr kumimoji="1" lang="zh-TW" altLang="en-US" sz="2700"/>
              <a:t>不如買</a:t>
            </a:r>
            <a:r>
              <a:rPr kumimoji="1" lang="en-US" altLang="zh-TW" sz="2700"/>
              <a:t> </a:t>
            </a: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9-bay! </a:t>
            </a:r>
            <a:r>
              <a:rPr kumimoji="1" lang="zh-TW" altLang="en-US" sz="2700"/>
              <a:t>同級間最超值</a:t>
            </a:r>
            <a:r>
              <a:rPr kumimoji="1" lang="en-US" altLang="zh-TW" sz="2700"/>
              <a:t> </a:t>
            </a:r>
            <a:br>
              <a:rPr kumimoji="1" lang="en-US" altLang="zh-TW" sz="2700"/>
            </a:b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AMD Ryzen </a:t>
            </a:r>
            <a:r>
              <a:rPr kumimoji="1" lang="en-US" altLang="zh-TW" sz="2700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 hero NAS </a:t>
            </a:r>
            <a:r>
              <a:rPr kumimoji="1" lang="zh-TW" altLang="en-US" sz="2700"/>
              <a:t>搭載多樣旗艦功能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09481E-29E8-F742-855A-95A371FB741E}"/>
              </a:ext>
            </a:extLst>
          </p:cNvPr>
          <p:cNvSpPr/>
          <p:nvPr/>
        </p:nvSpPr>
        <p:spPr>
          <a:xfrm>
            <a:off x="2255134" y="1370368"/>
            <a:ext cx="379142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700"/>
              <a:t>QNAP TS-h973AX 9-bay Ryzen NAS</a:t>
            </a:r>
            <a:endParaRPr lang="zh-TW" altLang="en-US" sz="17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0DD2ED-A846-1E43-9FF2-0C7932E3890D}"/>
              </a:ext>
            </a:extLst>
          </p:cNvPr>
          <p:cNvSpPr/>
          <p:nvPr/>
        </p:nvSpPr>
        <p:spPr>
          <a:xfrm>
            <a:off x="6405743" y="1376569"/>
            <a:ext cx="241764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700"/>
              <a:t>友商</a:t>
            </a:r>
            <a:r>
              <a:rPr lang="en-US" altLang="zh-TW" sz="1700"/>
              <a:t> 6-bay Ryzen NAS</a:t>
            </a:r>
            <a:endParaRPr lang="zh-TW" altLang="en-US" sz="17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AA4E03B-CF6A-FA40-B8AF-512C8DE76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8" y="3061468"/>
            <a:ext cx="904875" cy="801191"/>
          </a:xfrm>
          <a:prstGeom prst="rect">
            <a:avLst/>
          </a:prstGeom>
        </p:spPr>
      </p:pic>
      <p:pic>
        <p:nvPicPr>
          <p:cNvPr id="25" name="圖片 24" descr="一張含有 文字 的圖片&#10;&#10;自動產生的描述">
            <a:extLst>
              <a:ext uri="{FF2B5EF4-FFF2-40B4-BE49-F238E27FC236}">
                <a16:creationId xmlns:a16="http://schemas.microsoft.com/office/drawing/2014/main" id="{52B656D1-CA6B-E44D-86F9-B710ADBD3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37" y="4116488"/>
            <a:ext cx="1141992" cy="370777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BC8906CA-4FDB-4B2A-8D64-D88A52C8B797}"/>
              </a:ext>
            </a:extLst>
          </p:cNvPr>
          <p:cNvSpPr/>
          <p:nvPr/>
        </p:nvSpPr>
        <p:spPr>
          <a:xfrm>
            <a:off x="1957028" y="1867067"/>
            <a:ext cx="7086813" cy="3160133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0" name="Google Shape;62;p14">
            <a:extLst>
              <a:ext uri="{FF2B5EF4-FFF2-40B4-BE49-F238E27FC236}">
                <a16:creationId xmlns:a16="http://schemas.microsoft.com/office/drawing/2014/main" id="{375834E8-125E-45E5-8489-57356C6F6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339767"/>
              </p:ext>
            </p:extLst>
          </p:nvPr>
        </p:nvGraphicFramePr>
        <p:xfrm>
          <a:off x="2061809" y="1796022"/>
          <a:ext cx="6851738" cy="3136749"/>
        </p:xfrm>
        <a:graphic>
          <a:graphicData uri="http://schemas.openxmlformats.org/drawingml/2006/table">
            <a:tbl>
              <a:tblPr>
                <a:noFill/>
                <a:effectLst>
                  <a:outerShdw blurRad="139700" dist="127000" dir="3960000" algn="tl" rotWithShape="0">
                    <a:prstClr val="black">
                      <a:alpha val="17000"/>
                    </a:prstClr>
                  </a:outerShdw>
                </a:effectLst>
              </a:tblPr>
              <a:tblGrid>
                <a:gridCol w="4287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4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749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U.2 </a:t>
                      </a:r>
                      <a:r>
                        <a:rPr kumimoji="1" lang="en-US" altLang="zh-TW" sz="1400" b="1" err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NVMe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企業級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SSD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專用埠與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  <a:p>
                      <a:pPr marL="108000" lvl="0"/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2.5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吋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SATA SSD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專用埠</a:t>
                      </a:r>
                      <a:endParaRPr kumimoji="1" lang="en-US" altLang="zh-TW" sz="1400" b="1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08000" lvl="0"/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altLang="zh-TW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個磁碟皆可熱插拔更換</a:t>
                      </a:r>
                      <a:r>
                        <a:rPr lang="en-US" altLang="zh-TW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</a:p>
                    <a:p>
                      <a:pPr marL="108000" lvl="0"/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 x 3.5”/2.5” SATA + 2 x 2.5” SATA</a:t>
                      </a:r>
                    </a:p>
                    <a:p>
                      <a:pPr marL="108000" lvl="0"/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+ 2 x 2.5” U.2 </a:t>
                      </a:r>
                      <a:r>
                        <a:rPr lang="en-US" altLang="zh-TW" sz="1200" b="0" err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NVMe</a:t>
                      </a: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PCIe Gen3 x4 </a:t>
                      </a:r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r>
                        <a:rPr lang="en-US" altLang="zh-TW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SATA 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6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 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 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3.5”/2.5”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熱插拔 </a:t>
                      </a:r>
                    </a:p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SATA HDD/SSD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埠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359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10GBASE-T Multi-Gig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</a:t>
                      </a:r>
                      <a:endParaRPr kumimoji="1" lang="en-US" altLang="zh-TW" sz="1400" b="1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超值內建，支援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10G/5G/2.5G/1G/100M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速率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沒有內建 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16">
                <a:tc>
                  <a:txBody>
                    <a:bodyPr/>
                    <a:lstStyle/>
                    <a:p>
                      <a:pPr marL="108000" lvl="0"/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2.5GbE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網路埠，網速新潮流</a:t>
                      </a:r>
                      <a:endParaRPr kumimoji="1" lang="en-US" altLang="zh-TW" sz="1400" b="1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高速且平價的新標準，支援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2.5G/1G/100M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速率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6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僅內建 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1GbE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</a:t>
                      </a:r>
                      <a:endParaRPr sz="13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16">
                <a:tc>
                  <a:txBody>
                    <a:bodyPr/>
                    <a:lstStyle/>
                    <a:p>
                      <a:pPr marL="108000" lvl="0"/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出廠即搭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大容量 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8GB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與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32GB DDR4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  <a:endParaRPr kumimoji="1" lang="en-US" altLang="zh-TW" sz="1400" b="1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搭載更多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RAM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，穩定使用更多軟體功能與提供更多連線數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</a:t>
                      </a:r>
                      <a:r>
                        <a:rPr 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图片 57">
            <a:extLst>
              <a:ext uri="{FF2B5EF4-FFF2-40B4-BE49-F238E27FC236}">
                <a16:creationId xmlns:a16="http://schemas.microsoft.com/office/drawing/2014/main" id="{EC1910CB-FE9C-400A-A139-AB97CEBC16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662379" y="3226680"/>
            <a:ext cx="3098852" cy="27191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3FAE91B-DA3A-46B0-A2CA-D13E084129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7885" y="2499005"/>
            <a:ext cx="1642296" cy="3707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2146CDF-B518-9449-A181-A217D7AE03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-185610" y="1372463"/>
            <a:ext cx="2271732" cy="14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250254" y="4468952"/>
            <a:ext cx="4804596" cy="42072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E67A67F-8320-8241-9FE8-C73D5AA067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71254" y="1295529"/>
            <a:ext cx="5686160" cy="355574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33"/>
            <a:ext cx="9143999" cy="737216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9-bay TS-h973AX </a:t>
            </a:r>
            <a:r>
              <a:rPr lang="zh-TW" altLang="en-US" sz="3600"/>
              <a:t>正面硬體配置</a:t>
            </a:r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D1A566CE-F013-9E4E-BF56-F1483124A412}"/>
              </a:ext>
            </a:extLst>
          </p:cNvPr>
          <p:cNvCxnSpPr>
            <a:cxnSpLocks/>
          </p:cNvCxnSpPr>
          <p:nvPr/>
        </p:nvCxnSpPr>
        <p:spPr>
          <a:xfrm flipV="1">
            <a:off x="2142619" y="3751837"/>
            <a:ext cx="791843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828EB346-F88B-0B44-A9AD-C17CA50F097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33929" y="3652327"/>
            <a:ext cx="727172" cy="283197"/>
          </a:xfrm>
          <a:prstGeom prst="bentConnector3">
            <a:avLst>
              <a:gd name="adj1" fmla="val 22929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7030429" y="3130087"/>
            <a:ext cx="2025912" cy="842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SSD #1 &amp; SSD #2: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2 x 2.5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”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U.2 </a:t>
            </a:r>
            <a:r>
              <a:rPr lang="en-US" altLang="zh-TW" b="1" err="1">
                <a:solidFill>
                  <a:schemeClr val="tx1"/>
                </a:solidFill>
                <a:ea typeface="微軟正黑體"/>
              </a:rPr>
              <a:t>NVMe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PCIe Gen3 x4 / SATA 6Gb/s SSD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插槽</a:t>
            </a:r>
            <a:endParaRPr lang="zh-TW" b="1">
              <a:solidFill>
                <a:schemeClr val="tx1"/>
              </a:solidFill>
            </a:endParaRP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394097" y="2472914"/>
            <a:ext cx="1575314" cy="5950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LED </a:t>
            </a:r>
            <a:r>
              <a:rPr lang="zh-TW" altLang="en-US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指示燈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:</a:t>
            </a:r>
            <a:r>
              <a:rPr lang="zh-TW" b="1">
                <a:solidFill>
                  <a:schemeClr val="tx1"/>
                </a:solidFill>
                <a:latin typeface="微軟正黑體"/>
                <a:ea typeface="微軟正黑體"/>
              </a:rPr>
              <a:t>狀態、網路、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磁碟</a:t>
            </a:r>
            <a:endParaRPr lang="zh-TW" altLang="en-US" b="1">
              <a:solidFill>
                <a:schemeClr val="tx1"/>
              </a:solidFill>
              <a:ea typeface="微軟正黑體"/>
            </a:endParaRPr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1260130" y="3607098"/>
            <a:ext cx="840631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電源鍵</a:t>
            </a: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140850" y="4008007"/>
            <a:ext cx="1873869" cy="553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USB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3.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Gen 2 Type-A 10Gbps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埠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 </a:t>
            </a:r>
          </a:p>
          <a:p>
            <a:pPr algn="r"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&amp;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備份鍵</a:t>
            </a: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7049002" y="1637372"/>
            <a:ext cx="2075361" cy="5227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5 x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3.5"/2.5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” SATA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 </a:t>
            </a:r>
            <a:endParaRPr lang="en-US" altLang="zh-TW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6Gb/s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HDD/SSD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插槽</a:t>
            </a:r>
            <a:endParaRPr lang="en-US" altLang="zh-TW" b="1" i="0" u="none" strike="noStrike" cap="none">
              <a:solidFill>
                <a:schemeClr val="tx1"/>
              </a:solidFill>
              <a:latin typeface="微軟正黑體"/>
              <a:ea typeface="微軟正黑體"/>
              <a:sym typeface="Arial"/>
            </a:endParaRPr>
          </a:p>
        </p:txBody>
      </p:sp>
      <p:cxnSp>
        <p:nvCxnSpPr>
          <p:cNvPr id="29" name="Shape 193">
            <a:extLst>
              <a:ext uri="{FF2B5EF4-FFF2-40B4-BE49-F238E27FC236}">
                <a16:creationId xmlns:a16="http://schemas.microsoft.com/office/drawing/2014/main" id="{B2B8458C-EEB3-124A-8AEA-59FF67BD52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16497" y="1878485"/>
            <a:ext cx="844604" cy="764023"/>
          </a:xfrm>
          <a:prstGeom prst="bentConnector3">
            <a:avLst>
              <a:gd name="adj1" fmla="val 20679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0" name="圓角化同側角落矩形 29">
            <a:extLst>
              <a:ext uri="{FF2B5EF4-FFF2-40B4-BE49-F238E27FC236}">
                <a16:creationId xmlns:a16="http://schemas.microsoft.com/office/drawing/2014/main" id="{490DB6C8-7140-7B47-8B56-D476DF9B77BB}"/>
              </a:ext>
            </a:extLst>
          </p:cNvPr>
          <p:cNvSpPr/>
          <p:nvPr/>
        </p:nvSpPr>
        <p:spPr>
          <a:xfrm>
            <a:off x="365899" y="1375295"/>
            <a:ext cx="1923909" cy="895416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447864" y="1440250"/>
            <a:ext cx="159523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全機採用</a:t>
            </a:r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sz="12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012D1C6D-C891-9747-80F1-0CCE1010C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292" y="1375295"/>
            <a:ext cx="1094938" cy="895416"/>
          </a:xfrm>
          <a:prstGeom prst="rect">
            <a:avLst/>
          </a:prstGeom>
        </p:spPr>
      </p:pic>
      <p:cxnSp>
        <p:nvCxnSpPr>
          <p:cNvPr id="20" name="Shape 193">
            <a:extLst>
              <a:ext uri="{FF2B5EF4-FFF2-40B4-BE49-F238E27FC236}">
                <a16:creationId xmlns:a16="http://schemas.microsoft.com/office/drawing/2014/main" id="{6A7EFF39-E17D-674F-A23B-B52B87FA78DB}"/>
              </a:ext>
            </a:extLst>
          </p:cNvPr>
          <p:cNvCxnSpPr>
            <a:cxnSpLocks/>
          </p:cNvCxnSpPr>
          <p:nvPr/>
        </p:nvCxnSpPr>
        <p:spPr>
          <a:xfrm>
            <a:off x="2142619" y="2686520"/>
            <a:ext cx="1252511" cy="1270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C9B0D4A9-F952-4FD9-BA2A-AA50C494C264}"/>
              </a:ext>
            </a:extLst>
          </p:cNvPr>
          <p:cNvCxnSpPr>
            <a:cxnSpLocks/>
          </p:cNvCxnSpPr>
          <p:nvPr/>
        </p:nvCxnSpPr>
        <p:spPr>
          <a:xfrm flipV="1">
            <a:off x="2142619" y="4186841"/>
            <a:ext cx="791843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" name="矩形 39">
            <a:extLst>
              <a:ext uri="{FF2B5EF4-FFF2-40B4-BE49-F238E27FC236}">
                <a16:creationId xmlns:a16="http://schemas.microsoft.com/office/drawing/2014/main" id="{E36065DE-2E85-48BD-B96C-4EE130D34524}"/>
              </a:ext>
            </a:extLst>
          </p:cNvPr>
          <p:cNvSpPr/>
          <p:nvPr/>
        </p:nvSpPr>
        <p:spPr>
          <a:xfrm flipH="1">
            <a:off x="3556283" y="3784373"/>
            <a:ext cx="2672504" cy="309455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25" name="矩形 39">
            <a:extLst>
              <a:ext uri="{FF2B5EF4-FFF2-40B4-BE49-F238E27FC236}">
                <a16:creationId xmlns:a16="http://schemas.microsoft.com/office/drawing/2014/main" id="{1E1A6EB3-CADA-4A09-9334-2F3131DD8DF8}"/>
              </a:ext>
            </a:extLst>
          </p:cNvPr>
          <p:cNvSpPr/>
          <p:nvPr/>
        </p:nvSpPr>
        <p:spPr>
          <a:xfrm flipH="1">
            <a:off x="3556282" y="4163545"/>
            <a:ext cx="2680332" cy="314695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D16777A0-CDA8-4500-8B83-2854B333AC93}"/>
              </a:ext>
            </a:extLst>
          </p:cNvPr>
          <p:cNvCxnSpPr>
            <a:cxnSpLocks/>
          </p:cNvCxnSpPr>
          <p:nvPr/>
        </p:nvCxnSpPr>
        <p:spPr>
          <a:xfrm rot="10800000">
            <a:off x="6241757" y="4303478"/>
            <a:ext cx="719345" cy="255080"/>
          </a:xfrm>
          <a:prstGeom prst="bentConnector3">
            <a:avLst>
              <a:gd name="adj1" fmla="val 20869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4" name="Shape 183">
            <a:extLst>
              <a:ext uri="{FF2B5EF4-FFF2-40B4-BE49-F238E27FC236}">
                <a16:creationId xmlns:a16="http://schemas.microsoft.com/office/drawing/2014/main" id="{10E67707-1C86-40D6-90FF-C41E3E561EBC}"/>
              </a:ext>
            </a:extLst>
          </p:cNvPr>
          <p:cNvSpPr txBox="1"/>
          <p:nvPr/>
        </p:nvSpPr>
        <p:spPr>
          <a:xfrm>
            <a:off x="7054850" y="4194869"/>
            <a:ext cx="2157527" cy="7675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SSD #3 &amp; SSD #4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2 x 2.5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”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SATA 6Gb/s SSD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插槽</a:t>
            </a:r>
            <a:endParaRPr lang="zh-TW" b="1">
              <a:solidFill>
                <a:schemeClr val="tx1"/>
              </a:solidFill>
            </a:endParaRPr>
          </a:p>
        </p:txBody>
      </p:sp>
      <p:sp>
        <p:nvSpPr>
          <p:cNvPr id="22" name="Shape 180">
            <a:extLst>
              <a:ext uri="{FF2B5EF4-FFF2-40B4-BE49-F238E27FC236}">
                <a16:creationId xmlns:a16="http://schemas.microsoft.com/office/drawing/2014/main" id="{D2BD5A6A-4F14-DB42-82CB-EC0EB9F73A33}"/>
              </a:ext>
            </a:extLst>
          </p:cNvPr>
          <p:cNvSpPr txBox="1"/>
          <p:nvPr/>
        </p:nvSpPr>
        <p:spPr>
          <a:xfrm>
            <a:off x="7058486" y="2120006"/>
            <a:ext cx="2025912" cy="6771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en-US" sz="1100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注意</a:t>
            </a:r>
            <a:r>
              <a:rPr lang="zh-TW" altLang="en-US" sz="1100">
                <a:solidFill>
                  <a:schemeClr val="tx1"/>
                </a:solidFill>
                <a:ea typeface="微軟正黑體"/>
              </a:rPr>
              <a:t>：</a:t>
            </a:r>
            <a:r>
              <a:rPr lang="en-US" altLang="zh-TW" sz="1100">
                <a:solidFill>
                  <a:schemeClr val="tx1"/>
                </a:solidFill>
                <a:ea typeface="微軟正黑體"/>
              </a:rPr>
              <a:t> U.2 SSD </a:t>
            </a:r>
            <a:r>
              <a:rPr lang="zh-TW" altLang="en-US" sz="1100">
                <a:solidFill>
                  <a:schemeClr val="tx1"/>
                </a:solidFill>
                <a:ea typeface="微軟正黑體"/>
              </a:rPr>
              <a:t>不能安裝在僅支援</a:t>
            </a:r>
            <a:r>
              <a:rPr lang="en-US" altLang="zh-TW" sz="1100">
                <a:solidFill>
                  <a:schemeClr val="tx1"/>
                </a:solidFill>
                <a:ea typeface="微軟正黑體"/>
              </a:rPr>
              <a:t> SATA </a:t>
            </a:r>
            <a:r>
              <a:rPr lang="zh-TW" altLang="en-US" sz="1100">
                <a:solidFill>
                  <a:schemeClr val="tx1"/>
                </a:solidFill>
                <a:ea typeface="微軟正黑體"/>
              </a:rPr>
              <a:t>的插槽</a:t>
            </a:r>
            <a:r>
              <a:rPr lang="en-US" altLang="zh-TW" sz="1100">
                <a:solidFill>
                  <a:schemeClr val="tx1"/>
                </a:solidFill>
                <a:ea typeface="微軟正黑體"/>
              </a:rPr>
              <a:t> (HDD 1~5 &amp; SSD 3~4) </a:t>
            </a:r>
            <a:r>
              <a:rPr lang="zh-TW" altLang="en-US" sz="1100">
                <a:solidFill>
                  <a:schemeClr val="tx1"/>
                </a:solidFill>
                <a:ea typeface="微軟正黑體"/>
              </a:rPr>
              <a:t>否則將會導致連接器損毀．</a:t>
            </a:r>
          </a:p>
        </p:txBody>
      </p:sp>
    </p:spTree>
    <p:extLst>
      <p:ext uri="{BB962C8B-B14F-4D97-AF65-F5344CB8AC3E}">
        <p14:creationId xmlns:p14="http://schemas.microsoft.com/office/powerpoint/2010/main" val="134018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65C9723-095F-4DC8-8891-45F79AA3CEAC}"/>
              </a:ext>
            </a:extLst>
          </p:cNvPr>
          <p:cNvSpPr/>
          <p:nvPr/>
        </p:nvSpPr>
        <p:spPr>
          <a:xfrm>
            <a:off x="57150" y="1254319"/>
            <a:ext cx="4862648" cy="347085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29" name="表格 29">
            <a:extLst>
              <a:ext uri="{FF2B5EF4-FFF2-40B4-BE49-F238E27FC236}">
                <a16:creationId xmlns:a16="http://schemas.microsoft.com/office/drawing/2014/main" id="{FFE45AA0-ED6A-394A-A9E3-86AABFD8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884409"/>
              </p:ext>
            </p:extLst>
          </p:nvPr>
        </p:nvGraphicFramePr>
        <p:xfrm>
          <a:off x="127228" y="1327887"/>
          <a:ext cx="4704936" cy="3101873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920921">
                  <a:extLst>
                    <a:ext uri="{9D8B030D-6E8A-4147-A177-3AD203B41FA5}">
                      <a16:colId xmlns:a16="http://schemas.microsoft.com/office/drawing/2014/main" val="1842331873"/>
                    </a:ext>
                  </a:extLst>
                </a:gridCol>
                <a:gridCol w="997273">
                  <a:extLst>
                    <a:ext uri="{9D8B030D-6E8A-4147-A177-3AD203B41FA5}">
                      <a16:colId xmlns:a16="http://schemas.microsoft.com/office/drawing/2014/main" val="3539568958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2004909729"/>
                    </a:ext>
                  </a:extLst>
                </a:gridCol>
                <a:gridCol w="2198914">
                  <a:extLst>
                    <a:ext uri="{9D8B030D-6E8A-4147-A177-3AD203B41FA5}">
                      <a16:colId xmlns:a16="http://schemas.microsoft.com/office/drawing/2014/main" val="917857169"/>
                    </a:ext>
                  </a:extLst>
                </a:gridCol>
              </a:tblGrid>
              <a:tr h="358673">
                <a:tc>
                  <a:txBody>
                    <a:bodyPr/>
                    <a:lstStyle/>
                    <a:p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7D5924"/>
                        </a:gs>
                        <a:gs pos="0">
                          <a:srgbClr val="986C2C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7D5924"/>
                        </a:gs>
                        <a:gs pos="0">
                          <a:srgbClr val="986C2C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7D5924"/>
                        </a:gs>
                        <a:gs pos="0">
                          <a:srgbClr val="986C2C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理論頻寬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7D5924"/>
                        </a:gs>
                        <a:gs pos="0">
                          <a:srgbClr val="986C2C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6025675"/>
                  </a:ext>
                </a:extLst>
              </a:tr>
              <a:tr h="252809">
                <a:tc rowSpan="3">
                  <a:txBody>
                    <a:bodyPr/>
                    <a:lstStyle/>
                    <a:p>
                      <a:endParaRPr lang="zh-TW" altLang="en-US" sz="120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2.5 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吋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endParaRPr lang="en-US" altLang="zh-TW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支援熱插拔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SATA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6Gbps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6176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SAS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6Gbps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12Gbps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4404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err="1">
                          <a:solidFill>
                            <a:schemeClr val="tx1"/>
                          </a:solidFill>
                        </a:rPr>
                        <a:t>NVMe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 (U.2)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16Gbps (PCIe 3.0 x2)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32Gbps (PCIe 3.0 x4)</a:t>
                      </a:r>
                      <a:endParaRPr lang="en-US" altLang="zh-TW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45151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endParaRPr lang="zh-TW" altLang="en-US" sz="120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M.2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SATA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6Gbps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481888"/>
                  </a:ext>
                </a:extLst>
              </a:tr>
              <a:tr h="1686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err="1">
                          <a:solidFill>
                            <a:schemeClr val="tx1"/>
                          </a:solidFill>
                        </a:rPr>
                        <a:t>NVMe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16Gbps (PCIe 3.0 x2)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32Gbps (PCIe 3.0 x4)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64Gbps (PCIe 4.0 x4)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82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 sz="120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PCIe 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卡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 (AIC)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err="1">
                          <a:solidFill>
                            <a:schemeClr val="tx1"/>
                          </a:solidFill>
                        </a:rPr>
                        <a:t>NVMe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16Gbps (PCIe 3.0 x2)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32Gbps (PCIe 3.0 x4)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</a:rPr>
                        <a:t>64Gbps (PCIe 4.0 x4)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16243564"/>
                  </a:ext>
                </a:extLst>
              </a:tr>
            </a:tbl>
          </a:graphicData>
        </a:graphic>
      </p:graphicFrame>
      <p:pic>
        <p:nvPicPr>
          <p:cNvPr id="17" name="圖形 16">
            <a:extLst>
              <a:ext uri="{FF2B5EF4-FFF2-40B4-BE49-F238E27FC236}">
                <a16:creationId xmlns:a16="http://schemas.microsoft.com/office/drawing/2014/main" id="{8CAD6D74-0C80-4120-A810-A5E62169C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35676" y="3943367"/>
            <a:ext cx="4862648" cy="807201"/>
          </a:xfrm>
          <a:prstGeom prst="rect">
            <a:avLst/>
          </a:prstGeom>
          <a:effectLst>
            <a:outerShdw blurRad="1905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: 圓角 42" hidden="1">
            <a:extLst>
              <a:ext uri="{FF2B5EF4-FFF2-40B4-BE49-F238E27FC236}">
                <a16:creationId xmlns:a16="http://schemas.microsoft.com/office/drawing/2014/main" id="{57382AD8-6659-47B2-92F4-B6DA85A5959F}"/>
              </a:ext>
            </a:extLst>
          </p:cNvPr>
          <p:cNvSpPr/>
          <p:nvPr/>
        </p:nvSpPr>
        <p:spPr>
          <a:xfrm>
            <a:off x="770677" y="1045819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: 圓角 48" hidden="1">
            <a:extLst>
              <a:ext uri="{FF2B5EF4-FFF2-40B4-BE49-F238E27FC236}">
                <a16:creationId xmlns:a16="http://schemas.microsoft.com/office/drawing/2014/main" id="{A4761AB1-4EBF-4F2E-9CAE-6CBA60EB0CD7}"/>
              </a:ext>
            </a:extLst>
          </p:cNvPr>
          <p:cNvSpPr/>
          <p:nvPr/>
        </p:nvSpPr>
        <p:spPr>
          <a:xfrm>
            <a:off x="770677" y="1888844"/>
            <a:ext cx="7424610" cy="97148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861"/>
            <a:ext cx="9144000" cy="812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各式主流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介面、</a:t>
            </a:r>
            <a:r>
              <a:rPr lang="zh-TW" altLang="en-US"/>
              <a:t>外型、與效能</a:t>
            </a:r>
            <a:endParaRPr lang="en-US" altLang="zh-TW">
              <a:solidFill>
                <a:srgbClr val="69F0E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BB018161-8F61-4D63-83DA-5D605F246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22" y="3221903"/>
            <a:ext cx="748546" cy="214448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51B8FACC-56B6-45C9-8B2F-875D9D6ACBDA}"/>
              </a:ext>
            </a:extLst>
          </p:cNvPr>
          <p:cNvGrpSpPr/>
          <p:nvPr/>
        </p:nvGrpSpPr>
        <p:grpSpPr>
          <a:xfrm>
            <a:off x="328100" y="1995441"/>
            <a:ext cx="366386" cy="483146"/>
            <a:chOff x="5968829" y="3050758"/>
            <a:chExt cx="446962" cy="589400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01505BFB-B194-4C37-90A3-AB3CCD78C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12946" y="3108230"/>
              <a:ext cx="352425" cy="476250"/>
            </a:xfrm>
            <a:prstGeom prst="rect">
              <a:avLst/>
            </a:prstGeom>
          </p:spPr>
        </p:pic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0F132518-AECB-43F0-8BFD-1F42515DD6ED}"/>
                </a:ext>
              </a:extLst>
            </p:cNvPr>
            <p:cNvSpPr/>
            <p:nvPr/>
          </p:nvSpPr>
          <p:spPr>
            <a:xfrm>
              <a:off x="5968829" y="3050758"/>
              <a:ext cx="446962" cy="589400"/>
            </a:xfrm>
            <a:prstGeom prst="round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群組 38" hidden="1">
            <a:extLst>
              <a:ext uri="{FF2B5EF4-FFF2-40B4-BE49-F238E27FC236}">
                <a16:creationId xmlns:a16="http://schemas.microsoft.com/office/drawing/2014/main" id="{0F06DABF-6502-4476-BECB-E912AC9272FC}"/>
              </a:ext>
            </a:extLst>
          </p:cNvPr>
          <p:cNvGrpSpPr/>
          <p:nvPr/>
        </p:nvGrpSpPr>
        <p:grpSpPr>
          <a:xfrm>
            <a:off x="532569" y="1135443"/>
            <a:ext cx="363278" cy="363278"/>
            <a:chOff x="549485" y="1133302"/>
            <a:chExt cx="319524" cy="319524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5EB8C183-AA89-4D69-8F06-EB44923BE378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342103DB-33F1-48BD-B37A-B444B715B5F5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15E041B1-E8F9-438F-9E9C-A62039EF6C88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D8DD1476-320F-4372-ADD6-74954E3B7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56" name="群組 55" hidden="1">
            <a:extLst>
              <a:ext uri="{FF2B5EF4-FFF2-40B4-BE49-F238E27FC236}">
                <a16:creationId xmlns:a16="http://schemas.microsoft.com/office/drawing/2014/main" id="{BFD52373-2EDD-4C5C-A1E3-1797287C9A34}"/>
              </a:ext>
            </a:extLst>
          </p:cNvPr>
          <p:cNvGrpSpPr/>
          <p:nvPr/>
        </p:nvGrpSpPr>
        <p:grpSpPr>
          <a:xfrm>
            <a:off x="548655" y="2213184"/>
            <a:ext cx="363278" cy="363278"/>
            <a:chOff x="549485" y="1133302"/>
            <a:chExt cx="319524" cy="319524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D4082A9D-1069-4CD4-A38D-61EDE0BC2314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58" name="群組 57">
              <a:extLst>
                <a:ext uri="{FF2B5EF4-FFF2-40B4-BE49-F238E27FC236}">
                  <a16:creationId xmlns:a16="http://schemas.microsoft.com/office/drawing/2014/main" id="{8625CC50-92DF-4916-B977-9E6DA8B39888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5BC2395C-CF4D-4ADB-A23B-1AC4140E8F90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0" name="圖形 59">
                <a:extLst>
                  <a:ext uri="{FF2B5EF4-FFF2-40B4-BE49-F238E27FC236}">
                    <a16:creationId xmlns:a16="http://schemas.microsoft.com/office/drawing/2014/main" id="{57A19B9D-2810-48F9-A5D7-63CAFBE02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6902DE81-108D-AA44-A031-B260C043A7AC}"/>
              </a:ext>
            </a:extLst>
          </p:cNvPr>
          <p:cNvSpPr txBox="1"/>
          <p:nvPr/>
        </p:nvSpPr>
        <p:spPr>
          <a:xfrm>
            <a:off x="5168740" y="1317082"/>
            <a:ext cx="3464705" cy="1853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kumimoji="1" lang="zh-TW" altLang="en-US" sz="1900"/>
              <a:t>雖然</a:t>
            </a:r>
            <a:r>
              <a:rPr kumimoji="1" lang="en-US" altLang="zh-TW" sz="1900"/>
              <a:t> </a:t>
            </a:r>
            <a:r>
              <a:rPr kumimoji="1" lang="en-US" altLang="zh-TW" sz="1900" err="1"/>
              <a:t>NVMe</a:t>
            </a:r>
            <a:r>
              <a:rPr kumimoji="1" lang="en-US" altLang="zh-TW" sz="1900"/>
              <a:t> SSD </a:t>
            </a:r>
            <a:r>
              <a:rPr kumimoji="1" lang="zh-TW" altLang="en-US" sz="1900"/>
              <a:t>理論頻寬非常高，但是每一款</a:t>
            </a:r>
            <a:r>
              <a:rPr kumimoji="1" lang="en-US" altLang="zh-TW" sz="1900"/>
              <a:t> SSD </a:t>
            </a:r>
            <a:r>
              <a:rPr kumimoji="1" lang="zh-TW" altLang="en-US" sz="1900"/>
              <a:t>型號實際的連續寫入、讀取效能或</a:t>
            </a:r>
            <a:r>
              <a:rPr kumimoji="1" lang="en-US" altLang="zh-TW" sz="1900"/>
              <a:t> TBW </a:t>
            </a:r>
            <a:r>
              <a:rPr kumimoji="1" lang="zh-TW" altLang="en-US" sz="1900"/>
              <a:t>壽命卻可能大不相同</a:t>
            </a:r>
            <a:r>
              <a:rPr kumimoji="1" lang="en-US" altLang="zh-TW" sz="1900"/>
              <a:t>! </a:t>
            </a:r>
            <a:r>
              <a:rPr kumimoji="1" lang="zh-TW" altLang="en-US" sz="1900"/>
              <a:t>購買前須多加比較．</a:t>
            </a: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EC8EB73D-BE9E-DC44-B3F6-C8540CAD7B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6" r="37453" b="48238"/>
          <a:stretch/>
        </p:blipFill>
        <p:spPr>
          <a:xfrm>
            <a:off x="4439064" y="3983057"/>
            <a:ext cx="4704936" cy="77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6" descr="Samsung NMve M.2 970 Pro 512GB Disco sólido al mejor Precio">
            <a:extLst>
              <a:ext uri="{FF2B5EF4-FFF2-40B4-BE49-F238E27FC236}">
                <a16:creationId xmlns:a16="http://schemas.microsoft.com/office/drawing/2014/main" id="{87CA6494-7590-5448-AFBB-FC807AAC3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3" b="23840"/>
          <a:stretch/>
        </p:blipFill>
        <p:spPr bwMode="auto">
          <a:xfrm>
            <a:off x="5130640" y="3404238"/>
            <a:ext cx="2153186" cy="73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C37A686-0015-944E-91DB-625081B5C8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1819" y="3382485"/>
            <a:ext cx="1281180" cy="44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圖形 27">
            <a:extLst>
              <a:ext uri="{FF2B5EF4-FFF2-40B4-BE49-F238E27FC236}">
                <a16:creationId xmlns:a16="http://schemas.microsoft.com/office/drawing/2014/main" id="{80CC9A7B-50C8-4340-87FA-7E2EA3ABD60A}"/>
              </a:ext>
            </a:extLst>
          </p:cNvPr>
          <p:cNvGrpSpPr/>
          <p:nvPr/>
        </p:nvGrpSpPr>
        <p:grpSpPr>
          <a:xfrm>
            <a:off x="189618" y="3831038"/>
            <a:ext cx="684868" cy="468593"/>
            <a:chOff x="311002" y="3901404"/>
            <a:chExt cx="684868" cy="468593"/>
          </a:xfrm>
        </p:grpSpPr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452450A8-4BE4-4786-8FEE-132B7DA599B9}"/>
                </a:ext>
              </a:extLst>
            </p:cNvPr>
            <p:cNvSpPr/>
            <p:nvPr/>
          </p:nvSpPr>
          <p:spPr>
            <a:xfrm>
              <a:off x="314606" y="3905008"/>
              <a:ext cx="672852" cy="460182"/>
            </a:xfrm>
            <a:custGeom>
              <a:avLst/>
              <a:gdLst>
                <a:gd name="connsiteX0" fmla="*/ 0 w 672852"/>
                <a:gd name="connsiteY0" fmla="*/ 0 h 460182"/>
                <a:gd name="connsiteX1" fmla="*/ 48061 w 672852"/>
                <a:gd name="connsiteY1" fmla="*/ 0 h 460182"/>
                <a:gd name="connsiteX2" fmla="*/ 66084 w 672852"/>
                <a:gd name="connsiteY2" fmla="*/ 7209 h 460182"/>
                <a:gd name="connsiteX3" fmla="*/ 66084 w 672852"/>
                <a:gd name="connsiteY3" fmla="*/ 7209 h 460182"/>
                <a:gd name="connsiteX4" fmla="*/ 73293 w 672852"/>
                <a:gd name="connsiteY4" fmla="*/ 25232 h 460182"/>
                <a:gd name="connsiteX5" fmla="*/ 73293 w 672852"/>
                <a:gd name="connsiteY5" fmla="*/ 460182 h 460182"/>
                <a:gd name="connsiteX6" fmla="*/ 46859 w 672852"/>
                <a:gd name="connsiteY6" fmla="*/ 460182 h 460182"/>
                <a:gd name="connsiteX7" fmla="*/ 46859 w 672852"/>
                <a:gd name="connsiteY7" fmla="*/ 342433 h 460182"/>
                <a:gd name="connsiteX8" fmla="*/ 30038 w 672852"/>
                <a:gd name="connsiteY8" fmla="*/ 342433 h 460182"/>
                <a:gd name="connsiteX9" fmla="*/ 25232 w 672852"/>
                <a:gd name="connsiteY9" fmla="*/ 337627 h 460182"/>
                <a:gd name="connsiteX10" fmla="*/ 25232 w 672852"/>
                <a:gd name="connsiteY10" fmla="*/ 316000 h 460182"/>
                <a:gd name="connsiteX11" fmla="*/ 30038 w 672852"/>
                <a:gd name="connsiteY11" fmla="*/ 311194 h 460182"/>
                <a:gd name="connsiteX12" fmla="*/ 45658 w 672852"/>
                <a:gd name="connsiteY12" fmla="*/ 311194 h 460182"/>
                <a:gd name="connsiteX13" fmla="*/ 45658 w 672852"/>
                <a:gd name="connsiteY13" fmla="*/ 293171 h 460182"/>
                <a:gd name="connsiteX14" fmla="*/ 30038 w 672852"/>
                <a:gd name="connsiteY14" fmla="*/ 293171 h 460182"/>
                <a:gd name="connsiteX15" fmla="*/ 25232 w 672852"/>
                <a:gd name="connsiteY15" fmla="*/ 288365 h 460182"/>
                <a:gd name="connsiteX16" fmla="*/ 25232 w 672852"/>
                <a:gd name="connsiteY16" fmla="*/ 266738 h 460182"/>
                <a:gd name="connsiteX17" fmla="*/ 30038 w 672852"/>
                <a:gd name="connsiteY17" fmla="*/ 261931 h 460182"/>
                <a:gd name="connsiteX18" fmla="*/ 45658 w 672852"/>
                <a:gd name="connsiteY18" fmla="*/ 261931 h 460182"/>
                <a:gd name="connsiteX19" fmla="*/ 45658 w 672852"/>
                <a:gd name="connsiteY19" fmla="*/ 243909 h 460182"/>
                <a:gd name="connsiteX20" fmla="*/ 30038 w 672852"/>
                <a:gd name="connsiteY20" fmla="*/ 243909 h 460182"/>
                <a:gd name="connsiteX21" fmla="*/ 25232 w 672852"/>
                <a:gd name="connsiteY21" fmla="*/ 239103 h 460182"/>
                <a:gd name="connsiteX22" fmla="*/ 25232 w 672852"/>
                <a:gd name="connsiteY22" fmla="*/ 217475 h 460182"/>
                <a:gd name="connsiteX23" fmla="*/ 30038 w 672852"/>
                <a:gd name="connsiteY23" fmla="*/ 212669 h 460182"/>
                <a:gd name="connsiteX24" fmla="*/ 45658 w 672852"/>
                <a:gd name="connsiteY24" fmla="*/ 212669 h 460182"/>
                <a:gd name="connsiteX25" fmla="*/ 45658 w 672852"/>
                <a:gd name="connsiteY25" fmla="*/ 194646 h 460182"/>
                <a:gd name="connsiteX26" fmla="*/ 30038 w 672852"/>
                <a:gd name="connsiteY26" fmla="*/ 194646 h 460182"/>
                <a:gd name="connsiteX27" fmla="*/ 25232 w 672852"/>
                <a:gd name="connsiteY27" fmla="*/ 189840 h 460182"/>
                <a:gd name="connsiteX28" fmla="*/ 25232 w 672852"/>
                <a:gd name="connsiteY28" fmla="*/ 168213 h 460182"/>
                <a:gd name="connsiteX29" fmla="*/ 30038 w 672852"/>
                <a:gd name="connsiteY29" fmla="*/ 163407 h 460182"/>
                <a:gd name="connsiteX30" fmla="*/ 45658 w 672852"/>
                <a:gd name="connsiteY30" fmla="*/ 163407 h 460182"/>
                <a:gd name="connsiteX31" fmla="*/ 45658 w 672852"/>
                <a:gd name="connsiteY31" fmla="*/ 26433 h 460182"/>
                <a:gd name="connsiteX32" fmla="*/ 0 w 672852"/>
                <a:gd name="connsiteY32" fmla="*/ 26433 h 460182"/>
                <a:gd name="connsiteX33" fmla="*/ 0 w 672852"/>
                <a:gd name="connsiteY33" fmla="*/ 0 h 460182"/>
                <a:gd name="connsiteX34" fmla="*/ 0 w 672852"/>
                <a:gd name="connsiteY34" fmla="*/ 0 h 460182"/>
                <a:gd name="connsiteX35" fmla="*/ 311194 w 672852"/>
                <a:gd name="connsiteY35" fmla="*/ 374874 h 460182"/>
                <a:gd name="connsiteX36" fmla="*/ 311194 w 672852"/>
                <a:gd name="connsiteY36" fmla="*/ 419331 h 460182"/>
                <a:gd name="connsiteX37" fmla="*/ 301582 w 672852"/>
                <a:gd name="connsiteY37" fmla="*/ 428943 h 460182"/>
                <a:gd name="connsiteX38" fmla="*/ 275149 w 672852"/>
                <a:gd name="connsiteY38" fmla="*/ 428943 h 460182"/>
                <a:gd name="connsiteX39" fmla="*/ 270343 w 672852"/>
                <a:gd name="connsiteY39" fmla="*/ 424137 h 460182"/>
                <a:gd name="connsiteX40" fmla="*/ 270343 w 672852"/>
                <a:gd name="connsiteY40" fmla="*/ 392897 h 460182"/>
                <a:gd name="connsiteX41" fmla="*/ 261932 w 672852"/>
                <a:gd name="connsiteY41" fmla="*/ 392897 h 460182"/>
                <a:gd name="connsiteX42" fmla="*/ 261932 w 672852"/>
                <a:gd name="connsiteY42" fmla="*/ 422935 h 460182"/>
                <a:gd name="connsiteX43" fmla="*/ 258327 w 672852"/>
                <a:gd name="connsiteY43" fmla="*/ 427741 h 460182"/>
                <a:gd name="connsiteX44" fmla="*/ 218677 w 672852"/>
                <a:gd name="connsiteY44" fmla="*/ 427741 h 460182"/>
                <a:gd name="connsiteX45" fmla="*/ 209065 w 672852"/>
                <a:gd name="connsiteY45" fmla="*/ 418129 h 460182"/>
                <a:gd name="connsiteX46" fmla="*/ 209065 w 672852"/>
                <a:gd name="connsiteY46" fmla="*/ 380882 h 460182"/>
                <a:gd name="connsiteX47" fmla="*/ 193445 w 672852"/>
                <a:gd name="connsiteY47" fmla="*/ 380882 h 460182"/>
                <a:gd name="connsiteX48" fmla="*/ 193445 w 672852"/>
                <a:gd name="connsiteY48" fmla="*/ 408517 h 460182"/>
                <a:gd name="connsiteX49" fmla="*/ 193445 w 672852"/>
                <a:gd name="connsiteY49" fmla="*/ 408517 h 460182"/>
                <a:gd name="connsiteX50" fmla="*/ 192244 w 672852"/>
                <a:gd name="connsiteY50" fmla="*/ 409719 h 460182"/>
                <a:gd name="connsiteX51" fmla="*/ 164609 w 672852"/>
                <a:gd name="connsiteY51" fmla="*/ 409719 h 460182"/>
                <a:gd name="connsiteX52" fmla="*/ 163407 w 672852"/>
                <a:gd name="connsiteY52" fmla="*/ 408517 h 460182"/>
                <a:gd name="connsiteX53" fmla="*/ 163407 w 672852"/>
                <a:gd name="connsiteY53" fmla="*/ 373673 h 460182"/>
                <a:gd name="connsiteX54" fmla="*/ 87711 w 672852"/>
                <a:gd name="connsiteY54" fmla="*/ 373673 h 460182"/>
                <a:gd name="connsiteX55" fmla="*/ 87711 w 672852"/>
                <a:gd name="connsiteY55" fmla="*/ 135772 h 460182"/>
                <a:gd name="connsiteX56" fmla="*/ 656032 w 672852"/>
                <a:gd name="connsiteY56" fmla="*/ 135772 h 460182"/>
                <a:gd name="connsiteX57" fmla="*/ 672853 w 672852"/>
                <a:gd name="connsiteY57" fmla="*/ 152593 h 460182"/>
                <a:gd name="connsiteX58" fmla="*/ 672853 w 672852"/>
                <a:gd name="connsiteY58" fmla="*/ 358053 h 460182"/>
                <a:gd name="connsiteX59" fmla="*/ 656032 w 672852"/>
                <a:gd name="connsiteY59" fmla="*/ 374874 h 460182"/>
                <a:gd name="connsiteX60" fmla="*/ 311194 w 672852"/>
                <a:gd name="connsiteY60" fmla="*/ 374874 h 460182"/>
                <a:gd name="connsiteX61" fmla="*/ 311194 w 672852"/>
                <a:gd name="connsiteY61" fmla="*/ 374874 h 46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72852" h="460182">
                  <a:moveTo>
                    <a:pt x="0" y="0"/>
                  </a:moveTo>
                  <a:lnTo>
                    <a:pt x="48061" y="0"/>
                  </a:lnTo>
                  <a:cubicBezTo>
                    <a:pt x="55270" y="0"/>
                    <a:pt x="61278" y="2403"/>
                    <a:pt x="66084" y="7209"/>
                  </a:cubicBezTo>
                  <a:lnTo>
                    <a:pt x="66084" y="7209"/>
                  </a:lnTo>
                  <a:cubicBezTo>
                    <a:pt x="70890" y="12015"/>
                    <a:pt x="73293" y="18023"/>
                    <a:pt x="73293" y="25232"/>
                  </a:cubicBezTo>
                  <a:lnTo>
                    <a:pt x="73293" y="460182"/>
                  </a:lnTo>
                  <a:lnTo>
                    <a:pt x="46859" y="460182"/>
                  </a:lnTo>
                  <a:lnTo>
                    <a:pt x="46859" y="342433"/>
                  </a:lnTo>
                  <a:lnTo>
                    <a:pt x="30038" y="342433"/>
                  </a:lnTo>
                  <a:cubicBezTo>
                    <a:pt x="27635" y="342433"/>
                    <a:pt x="25232" y="340030"/>
                    <a:pt x="25232" y="337627"/>
                  </a:cubicBezTo>
                  <a:lnTo>
                    <a:pt x="25232" y="316000"/>
                  </a:lnTo>
                  <a:cubicBezTo>
                    <a:pt x="25232" y="313597"/>
                    <a:pt x="27635" y="311194"/>
                    <a:pt x="30038" y="311194"/>
                  </a:cubicBezTo>
                  <a:lnTo>
                    <a:pt x="45658" y="311194"/>
                  </a:lnTo>
                  <a:lnTo>
                    <a:pt x="45658" y="293171"/>
                  </a:lnTo>
                  <a:lnTo>
                    <a:pt x="30038" y="293171"/>
                  </a:lnTo>
                  <a:cubicBezTo>
                    <a:pt x="27635" y="293171"/>
                    <a:pt x="25232" y="290768"/>
                    <a:pt x="25232" y="288365"/>
                  </a:cubicBezTo>
                  <a:lnTo>
                    <a:pt x="25232" y="266738"/>
                  </a:lnTo>
                  <a:cubicBezTo>
                    <a:pt x="25232" y="264335"/>
                    <a:pt x="27635" y="261931"/>
                    <a:pt x="30038" y="261931"/>
                  </a:cubicBezTo>
                  <a:lnTo>
                    <a:pt x="45658" y="261931"/>
                  </a:lnTo>
                  <a:lnTo>
                    <a:pt x="45658" y="243909"/>
                  </a:lnTo>
                  <a:lnTo>
                    <a:pt x="30038" y="243909"/>
                  </a:lnTo>
                  <a:cubicBezTo>
                    <a:pt x="27635" y="243909"/>
                    <a:pt x="25232" y="241506"/>
                    <a:pt x="25232" y="239103"/>
                  </a:cubicBezTo>
                  <a:lnTo>
                    <a:pt x="25232" y="217475"/>
                  </a:lnTo>
                  <a:cubicBezTo>
                    <a:pt x="25232" y="215072"/>
                    <a:pt x="27635" y="212669"/>
                    <a:pt x="30038" y="212669"/>
                  </a:cubicBezTo>
                  <a:lnTo>
                    <a:pt x="45658" y="212669"/>
                  </a:lnTo>
                  <a:lnTo>
                    <a:pt x="45658" y="194646"/>
                  </a:lnTo>
                  <a:lnTo>
                    <a:pt x="30038" y="194646"/>
                  </a:lnTo>
                  <a:cubicBezTo>
                    <a:pt x="27635" y="194646"/>
                    <a:pt x="25232" y="192243"/>
                    <a:pt x="25232" y="189840"/>
                  </a:cubicBezTo>
                  <a:lnTo>
                    <a:pt x="25232" y="168213"/>
                  </a:lnTo>
                  <a:cubicBezTo>
                    <a:pt x="25232" y="165810"/>
                    <a:pt x="27635" y="163407"/>
                    <a:pt x="30038" y="163407"/>
                  </a:cubicBezTo>
                  <a:lnTo>
                    <a:pt x="45658" y="163407"/>
                  </a:lnTo>
                  <a:lnTo>
                    <a:pt x="45658" y="26433"/>
                  </a:lnTo>
                  <a:lnTo>
                    <a:pt x="0" y="2643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11194" y="374874"/>
                  </a:moveTo>
                  <a:lnTo>
                    <a:pt x="311194" y="419331"/>
                  </a:lnTo>
                  <a:cubicBezTo>
                    <a:pt x="311194" y="424137"/>
                    <a:pt x="307590" y="428943"/>
                    <a:pt x="301582" y="428943"/>
                  </a:cubicBezTo>
                  <a:cubicBezTo>
                    <a:pt x="224685" y="428943"/>
                    <a:pt x="352046" y="428943"/>
                    <a:pt x="275149" y="428943"/>
                  </a:cubicBezTo>
                  <a:cubicBezTo>
                    <a:pt x="271544" y="428943"/>
                    <a:pt x="270343" y="427741"/>
                    <a:pt x="270343" y="424137"/>
                  </a:cubicBezTo>
                  <a:lnTo>
                    <a:pt x="270343" y="392897"/>
                  </a:lnTo>
                  <a:cubicBezTo>
                    <a:pt x="270343" y="386890"/>
                    <a:pt x="261932" y="386890"/>
                    <a:pt x="261932" y="392897"/>
                  </a:cubicBezTo>
                  <a:cubicBezTo>
                    <a:pt x="261932" y="402509"/>
                    <a:pt x="261932" y="413323"/>
                    <a:pt x="261932" y="422935"/>
                  </a:cubicBezTo>
                  <a:cubicBezTo>
                    <a:pt x="261932" y="426540"/>
                    <a:pt x="260730" y="427741"/>
                    <a:pt x="258327" y="427741"/>
                  </a:cubicBezTo>
                  <a:lnTo>
                    <a:pt x="218677" y="427741"/>
                  </a:lnTo>
                  <a:cubicBezTo>
                    <a:pt x="213871" y="427741"/>
                    <a:pt x="209065" y="424137"/>
                    <a:pt x="209065" y="418129"/>
                  </a:cubicBezTo>
                  <a:lnTo>
                    <a:pt x="209065" y="380882"/>
                  </a:lnTo>
                  <a:cubicBezTo>
                    <a:pt x="209065" y="371270"/>
                    <a:pt x="193445" y="371270"/>
                    <a:pt x="193445" y="380882"/>
                  </a:cubicBezTo>
                  <a:lnTo>
                    <a:pt x="193445" y="408517"/>
                  </a:lnTo>
                  <a:lnTo>
                    <a:pt x="193445" y="408517"/>
                  </a:lnTo>
                  <a:cubicBezTo>
                    <a:pt x="193445" y="409719"/>
                    <a:pt x="192244" y="409719"/>
                    <a:pt x="192244" y="409719"/>
                  </a:cubicBezTo>
                  <a:lnTo>
                    <a:pt x="164609" y="409719"/>
                  </a:lnTo>
                  <a:cubicBezTo>
                    <a:pt x="163407" y="409719"/>
                    <a:pt x="163407" y="408517"/>
                    <a:pt x="163407" y="408517"/>
                  </a:cubicBezTo>
                  <a:lnTo>
                    <a:pt x="163407" y="373673"/>
                  </a:lnTo>
                  <a:lnTo>
                    <a:pt x="87711" y="373673"/>
                  </a:lnTo>
                  <a:lnTo>
                    <a:pt x="87711" y="135772"/>
                  </a:lnTo>
                  <a:lnTo>
                    <a:pt x="656032" y="135772"/>
                  </a:lnTo>
                  <a:cubicBezTo>
                    <a:pt x="665644" y="135772"/>
                    <a:pt x="672853" y="142981"/>
                    <a:pt x="672853" y="152593"/>
                  </a:cubicBezTo>
                  <a:lnTo>
                    <a:pt x="672853" y="358053"/>
                  </a:lnTo>
                  <a:cubicBezTo>
                    <a:pt x="672853" y="367665"/>
                    <a:pt x="665644" y="374874"/>
                    <a:pt x="656032" y="374874"/>
                  </a:cubicBezTo>
                  <a:cubicBezTo>
                    <a:pt x="609172" y="374874"/>
                    <a:pt x="358054" y="374874"/>
                    <a:pt x="311194" y="374874"/>
                  </a:cubicBezTo>
                  <a:lnTo>
                    <a:pt x="311194" y="374874"/>
                  </a:lnTo>
                  <a:close/>
                </a:path>
              </a:pathLst>
            </a:custGeom>
            <a:noFill/>
            <a:ln w="10160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170A7EA9-6707-4778-B6BB-04F014AA4DD8}"/>
                </a:ext>
              </a:extLst>
            </p:cNvPr>
            <p:cNvSpPr/>
            <p:nvPr/>
          </p:nvSpPr>
          <p:spPr>
            <a:xfrm>
              <a:off x="429952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493B6DDB-3E74-4BD6-8470-BA448A583F26}"/>
                </a:ext>
              </a:extLst>
            </p:cNvPr>
            <p:cNvSpPr/>
            <p:nvPr/>
          </p:nvSpPr>
          <p:spPr>
            <a:xfrm>
              <a:off x="497238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42E0B09-CBB2-45C3-BD03-292545A20801}"/>
                </a:ext>
              </a:extLst>
            </p:cNvPr>
            <p:cNvSpPr/>
            <p:nvPr/>
          </p:nvSpPr>
          <p:spPr>
            <a:xfrm>
              <a:off x="569329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FBFCD614-B030-4F8D-BBC5-DA21CC658B26}"/>
                </a:ext>
              </a:extLst>
            </p:cNvPr>
            <p:cNvSpPr/>
            <p:nvPr/>
          </p:nvSpPr>
          <p:spPr>
            <a:xfrm>
              <a:off x="636614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4A404A73-ACA9-411B-9316-0A2CA92CF2DD}"/>
                </a:ext>
              </a:extLst>
            </p:cNvPr>
            <p:cNvSpPr/>
            <p:nvPr/>
          </p:nvSpPr>
          <p:spPr>
            <a:xfrm>
              <a:off x="708706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3C16979B-84B0-4915-991B-B72CC633A2FF}"/>
                </a:ext>
              </a:extLst>
            </p:cNvPr>
            <p:cNvSpPr/>
            <p:nvPr/>
          </p:nvSpPr>
          <p:spPr>
            <a:xfrm>
              <a:off x="775991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321A8C3F-1C22-4135-B3C4-2D6A0924985E}"/>
                </a:ext>
              </a:extLst>
            </p:cNvPr>
            <p:cNvSpPr/>
            <p:nvPr/>
          </p:nvSpPr>
          <p:spPr>
            <a:xfrm>
              <a:off x="845679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27027462-8E63-40D2-B79D-E340F5737014}"/>
                </a:ext>
              </a:extLst>
            </p:cNvPr>
            <p:cNvSpPr/>
            <p:nvPr/>
          </p:nvSpPr>
          <p:spPr>
            <a:xfrm>
              <a:off x="912964" y="4074422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D8ED1C96-F238-4AFC-ABA7-9BAB1ABDDECD}"/>
                </a:ext>
              </a:extLst>
            </p:cNvPr>
            <p:cNvSpPr/>
            <p:nvPr/>
          </p:nvSpPr>
          <p:spPr>
            <a:xfrm>
              <a:off x="429952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22114091-5807-4E64-B00D-27529635CDA6}"/>
                </a:ext>
              </a:extLst>
            </p:cNvPr>
            <p:cNvSpPr/>
            <p:nvPr/>
          </p:nvSpPr>
          <p:spPr>
            <a:xfrm>
              <a:off x="497238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19D5F56B-11F7-4C14-B366-06BC3FD0347F}"/>
                </a:ext>
              </a:extLst>
            </p:cNvPr>
            <p:cNvSpPr/>
            <p:nvPr/>
          </p:nvSpPr>
          <p:spPr>
            <a:xfrm>
              <a:off x="569329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0A692391-E05B-4A90-956F-C0466A647257}"/>
                </a:ext>
              </a:extLst>
            </p:cNvPr>
            <p:cNvSpPr/>
            <p:nvPr/>
          </p:nvSpPr>
          <p:spPr>
            <a:xfrm>
              <a:off x="636614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3022D8F0-0E82-4FE9-A50D-D16492F2E0CF}"/>
                </a:ext>
              </a:extLst>
            </p:cNvPr>
            <p:cNvSpPr/>
            <p:nvPr/>
          </p:nvSpPr>
          <p:spPr>
            <a:xfrm>
              <a:off x="708706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FD65DD31-2B86-48BE-87EE-44EE38B691FA}"/>
                </a:ext>
              </a:extLst>
            </p:cNvPr>
            <p:cNvSpPr/>
            <p:nvPr/>
          </p:nvSpPr>
          <p:spPr>
            <a:xfrm>
              <a:off x="775991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B412A924-CA14-4971-A4BB-2D645F247910}"/>
                </a:ext>
              </a:extLst>
            </p:cNvPr>
            <p:cNvSpPr/>
            <p:nvPr/>
          </p:nvSpPr>
          <p:spPr>
            <a:xfrm>
              <a:off x="845679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49907391-401C-4C7C-9E2C-213AC543550B}"/>
                </a:ext>
              </a:extLst>
            </p:cNvPr>
            <p:cNvSpPr/>
            <p:nvPr/>
          </p:nvSpPr>
          <p:spPr>
            <a:xfrm>
              <a:off x="912964" y="4163335"/>
              <a:ext cx="52867" cy="68486"/>
            </a:xfrm>
            <a:custGeom>
              <a:avLst/>
              <a:gdLst>
                <a:gd name="connsiteX0" fmla="*/ 0 w 52867"/>
                <a:gd name="connsiteY0" fmla="*/ 0 h 68486"/>
                <a:gd name="connsiteX1" fmla="*/ 52867 w 52867"/>
                <a:gd name="connsiteY1" fmla="*/ 0 h 68486"/>
                <a:gd name="connsiteX2" fmla="*/ 52867 w 52867"/>
                <a:gd name="connsiteY2" fmla="*/ 68487 h 68486"/>
                <a:gd name="connsiteX3" fmla="*/ 0 w 52867"/>
                <a:gd name="connsiteY3" fmla="*/ 68487 h 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67" h="68486">
                  <a:moveTo>
                    <a:pt x="0" y="0"/>
                  </a:moveTo>
                  <a:lnTo>
                    <a:pt x="52867" y="0"/>
                  </a:lnTo>
                  <a:lnTo>
                    <a:pt x="52867" y="68487"/>
                  </a:lnTo>
                  <a:lnTo>
                    <a:pt x="0" y="68487"/>
                  </a:lnTo>
                  <a:close/>
                </a:path>
              </a:pathLst>
            </a:custGeom>
            <a:noFill/>
            <a:ln w="11864" cap="flat">
              <a:solidFill>
                <a:srgbClr val="2626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6" name="图片 57">
            <a:extLst>
              <a:ext uri="{FF2B5EF4-FFF2-40B4-BE49-F238E27FC236}">
                <a16:creationId xmlns:a16="http://schemas.microsoft.com/office/drawing/2014/main" id="{AAC55AD3-E30E-4272-890E-1B79D9DEEB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791512" y="2756055"/>
            <a:ext cx="3429390" cy="271914"/>
          </a:xfrm>
          <a:prstGeom prst="rect">
            <a:avLst/>
          </a:prstGeom>
        </p:spPr>
      </p:pic>
      <p:pic>
        <p:nvPicPr>
          <p:cNvPr id="8" name="图片 57">
            <a:extLst>
              <a:ext uri="{FF2B5EF4-FFF2-40B4-BE49-F238E27FC236}">
                <a16:creationId xmlns:a16="http://schemas.microsoft.com/office/drawing/2014/main" id="{C1308B6B-2158-4305-98FF-FE0B09F57C4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87418" y="2801307"/>
            <a:ext cx="3429390" cy="271914"/>
          </a:xfrm>
          <a:prstGeom prst="rect">
            <a:avLst/>
          </a:prstGeom>
        </p:spPr>
      </p:pic>
      <p:pic>
        <p:nvPicPr>
          <p:cNvPr id="25" name="图片 57">
            <a:extLst>
              <a:ext uri="{FF2B5EF4-FFF2-40B4-BE49-F238E27FC236}">
                <a16:creationId xmlns:a16="http://schemas.microsoft.com/office/drawing/2014/main" id="{AE028CEE-EEEA-4E15-A3E4-3F9FCD73CF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83424" y="2815467"/>
            <a:ext cx="3429390" cy="2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2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47944D-CB55-EB40-85A9-A95DB6FC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500"/>
            <a:ext cx="9144000" cy="92298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35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kumimoji="1" lang="en-US" altLang="zh-TW" sz="3500"/>
              <a:t> </a:t>
            </a:r>
            <a:r>
              <a:rPr kumimoji="1" lang="zh-TW" altLang="en-US" sz="3500"/>
              <a:t>的</a:t>
            </a:r>
            <a:r>
              <a:rPr kumimoji="1" lang="en-US" altLang="zh-TW" sz="3500"/>
              <a:t> </a:t>
            </a:r>
            <a:r>
              <a:rPr kumimoji="1" lang="en-US" altLang="zh-TW" sz="35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kumimoji="1" lang="en-US" altLang="zh-TW" sz="3500"/>
              <a:t> </a:t>
            </a:r>
            <a:r>
              <a:rPr kumimoji="1" lang="zh-TW" altLang="en-US" sz="3500"/>
              <a:t>埠頻寬也會影響</a:t>
            </a:r>
            <a:r>
              <a:rPr kumimoji="1" lang="en-US" altLang="zh-TW" sz="3500"/>
              <a:t> </a:t>
            </a:r>
            <a:r>
              <a:rPr kumimoji="1" lang="en-US" altLang="zh-TW" sz="35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kumimoji="1" lang="en-US" altLang="zh-TW" sz="3500"/>
              <a:t> </a:t>
            </a:r>
            <a:r>
              <a:rPr kumimoji="1" lang="zh-TW" altLang="en-US" sz="3500"/>
              <a:t>實際效能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4C73C7-3369-5547-B1F5-BE5A64312F53}"/>
              </a:ext>
            </a:extLst>
          </p:cNvPr>
          <p:cNvSpPr txBox="1">
            <a:spLocks/>
          </p:cNvSpPr>
          <p:nvPr/>
        </p:nvSpPr>
        <p:spPr>
          <a:xfrm>
            <a:off x="538459" y="1190712"/>
            <a:ext cx="8012217" cy="663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空有高速的 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在手，若是安裝在較低頻寬的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 SSD </a:t>
            </a: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埠，也會被限制住最高效能．因此需要高效能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快取時，必須確認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能支援的實際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頻寬有多高．</a:t>
            </a:r>
            <a:endParaRPr lang="en-US" altLang="zh-TW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6EDE656-F3D2-0046-B65D-71571EA296A4}"/>
              </a:ext>
            </a:extLst>
          </p:cNvPr>
          <p:cNvSpPr txBox="1"/>
          <p:nvPr/>
        </p:nvSpPr>
        <p:spPr>
          <a:xfrm>
            <a:off x="613686" y="1791064"/>
            <a:ext cx="6691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/>
              <a:t>案例</a:t>
            </a:r>
            <a:r>
              <a:rPr kumimoji="1" lang="en-US" altLang="zh-TW" sz="1600" b="1"/>
              <a:t> 1: </a:t>
            </a:r>
            <a:r>
              <a:rPr kumimoji="1" lang="zh-TW" altLang="en-US" sz="1600" b="1"/>
              <a:t>整體頻寬最高僅</a:t>
            </a:r>
            <a:r>
              <a:rPr kumimoji="1" lang="en-US" altLang="zh-TW" sz="1600" b="1"/>
              <a:t> </a:t>
            </a:r>
            <a:r>
              <a:rPr kumimoji="1" lang="en-US" altLang="zh-TW" sz="1600" b="1">
                <a:solidFill>
                  <a:srgbClr val="C00000"/>
                </a:solidFill>
              </a:rPr>
              <a:t>5Gbps (~ 600MB/s</a:t>
            </a:r>
            <a:r>
              <a:rPr kumimoji="1" lang="zh-TW" altLang="en-US" sz="1600" b="1">
                <a:solidFill>
                  <a:srgbClr val="C00000"/>
                </a:solidFill>
              </a:rPr>
              <a:t>，受限於</a:t>
            </a:r>
            <a:r>
              <a:rPr kumimoji="1" lang="en-US" altLang="zh-TW" sz="1600" b="1">
                <a:solidFill>
                  <a:srgbClr val="C00000"/>
                </a:solidFill>
              </a:rPr>
              <a:t> NAS SSD </a:t>
            </a:r>
            <a:r>
              <a:rPr kumimoji="1" lang="zh-TW" altLang="en-US" sz="1600" b="1">
                <a:solidFill>
                  <a:srgbClr val="C00000"/>
                </a:solidFill>
              </a:rPr>
              <a:t>埠頻寬</a:t>
            </a:r>
            <a:r>
              <a:rPr kumimoji="1" lang="en-US" altLang="zh-TW" sz="1600" b="1">
                <a:solidFill>
                  <a:srgbClr val="C00000"/>
                </a:solidFill>
              </a:rPr>
              <a:t>)</a:t>
            </a:r>
            <a:endParaRPr kumimoji="1" lang="zh-TW" altLang="en-US" sz="1600" b="1">
              <a:solidFill>
                <a:srgbClr val="C0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23ABB9B-667F-9744-81EE-2A14E01A176F}"/>
              </a:ext>
            </a:extLst>
          </p:cNvPr>
          <p:cNvSpPr txBox="1"/>
          <p:nvPr/>
        </p:nvSpPr>
        <p:spPr>
          <a:xfrm>
            <a:off x="593324" y="3370308"/>
            <a:ext cx="451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/>
              <a:t>案例</a:t>
            </a:r>
            <a:r>
              <a:rPr kumimoji="1" lang="en-US" altLang="zh-TW" sz="1600" b="1"/>
              <a:t> 2: </a:t>
            </a:r>
            <a:r>
              <a:rPr kumimoji="1" lang="zh-TW" altLang="en-US" sz="1600" b="1"/>
              <a:t>整體頻寬最高達</a:t>
            </a:r>
            <a:r>
              <a:rPr kumimoji="1" lang="en-US" altLang="zh-TW" sz="1600" b="1"/>
              <a:t> 32Gbps (~3500MB/s)  </a:t>
            </a:r>
            <a:endParaRPr kumimoji="1" lang="zh-TW" altLang="en-US" sz="1600" b="1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0047AA2-4F45-F445-8485-9DE4B63864EF}"/>
              </a:ext>
            </a:extLst>
          </p:cNvPr>
          <p:cNvSpPr txBox="1"/>
          <p:nvPr/>
        </p:nvSpPr>
        <p:spPr>
          <a:xfrm>
            <a:off x="869718" y="2161959"/>
            <a:ext cx="295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M.2 SSD: PCIe Gen3 x4 = 32Gbps</a:t>
            </a:r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C7DF656-28BA-5046-8810-6CC1684B6B6E}"/>
              </a:ext>
            </a:extLst>
          </p:cNvPr>
          <p:cNvSpPr txBox="1"/>
          <p:nvPr/>
        </p:nvSpPr>
        <p:spPr>
          <a:xfrm>
            <a:off x="4268238" y="2166546"/>
            <a:ext cx="363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NAS M.2 SSD </a:t>
            </a:r>
            <a:r>
              <a:rPr kumimoji="1" lang="zh-TW" altLang="en-US"/>
              <a:t>插槽</a:t>
            </a:r>
            <a:r>
              <a:rPr kumimoji="1" lang="en-US" altLang="zh-TW"/>
              <a:t>: PCIe Gen2 x1= </a:t>
            </a:r>
            <a:r>
              <a:rPr kumimoji="1" lang="en-US" altLang="zh-TW" b="1">
                <a:solidFill>
                  <a:srgbClr val="C00000"/>
                </a:solidFill>
              </a:rPr>
              <a:t>5Gbps</a:t>
            </a:r>
            <a:endParaRPr kumimoji="1" lang="zh-TW" altLang="en-US" b="1">
              <a:solidFill>
                <a:srgbClr val="C0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74AB676-4E4E-2E41-A178-F6469604CA9D}"/>
              </a:ext>
            </a:extLst>
          </p:cNvPr>
          <p:cNvSpPr txBox="1"/>
          <p:nvPr/>
        </p:nvSpPr>
        <p:spPr>
          <a:xfrm>
            <a:off x="869718" y="3683292"/>
            <a:ext cx="295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M.2 SSD: PCIe Gen3 x4 = 32Gbps</a:t>
            </a:r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71BCC7F-E802-5F4C-87A5-7D705BE8402B}"/>
              </a:ext>
            </a:extLst>
          </p:cNvPr>
          <p:cNvSpPr txBox="1"/>
          <p:nvPr/>
        </p:nvSpPr>
        <p:spPr>
          <a:xfrm>
            <a:off x="4268238" y="3676931"/>
            <a:ext cx="3736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NAS M.2 SSD </a:t>
            </a:r>
            <a:r>
              <a:rPr kumimoji="1" lang="zh-TW" altLang="en-US"/>
              <a:t>插槽</a:t>
            </a:r>
            <a:r>
              <a:rPr kumimoji="1" lang="en-US" altLang="zh-TW"/>
              <a:t>: PCIe Gen3 x4= </a:t>
            </a:r>
            <a:r>
              <a:rPr kumimoji="1" lang="en-US" altLang="zh-TW" b="1">
                <a:solidFill>
                  <a:srgbClr val="00B050"/>
                </a:solidFill>
              </a:rPr>
              <a:t>32Gbps</a:t>
            </a:r>
            <a:endParaRPr kumimoji="1" lang="zh-TW" altLang="en-US" b="1">
              <a:solidFill>
                <a:srgbClr val="00B050"/>
              </a:solidFill>
            </a:endParaRPr>
          </a:p>
        </p:txBody>
      </p:sp>
      <p:pic>
        <p:nvPicPr>
          <p:cNvPr id="11" name="圖片 10" descr="一張含有 監視器, 電腦, 立體 的圖片&#10;&#10;自動產生的描述">
            <a:extLst>
              <a:ext uri="{FF2B5EF4-FFF2-40B4-BE49-F238E27FC236}">
                <a16:creationId xmlns:a16="http://schemas.microsoft.com/office/drawing/2014/main" id="{1D8C005E-D1AC-4A5F-A650-5A7F1361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33" y="2551625"/>
            <a:ext cx="2532516" cy="69821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65098A4-CB0A-4CDB-B805-5B399EFDB2A6}"/>
              </a:ext>
            </a:extLst>
          </p:cNvPr>
          <p:cNvSpPr txBox="1"/>
          <p:nvPr/>
        </p:nvSpPr>
        <p:spPr>
          <a:xfrm>
            <a:off x="1387152" y="2731661"/>
            <a:ext cx="1451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</a:rPr>
              <a:t>M.2 </a:t>
            </a:r>
            <a:r>
              <a:rPr kumimoji="1" lang="en-US" altLang="zh-TW" err="1">
                <a:solidFill>
                  <a:schemeClr val="bg1"/>
                </a:solidFill>
              </a:rPr>
              <a:t>NVMe</a:t>
            </a:r>
            <a:r>
              <a:rPr kumimoji="1" lang="en-US" altLang="zh-TW">
                <a:solidFill>
                  <a:schemeClr val="bg1"/>
                </a:solidFill>
              </a:rPr>
              <a:t> SSD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9" name="圖片 18" descr="一張含有 監視器, 電腦, 立體 的圖片&#10;&#10;自動產生的描述">
            <a:extLst>
              <a:ext uri="{FF2B5EF4-FFF2-40B4-BE49-F238E27FC236}">
                <a16:creationId xmlns:a16="http://schemas.microsoft.com/office/drawing/2014/main" id="{C1DB6147-9926-43A8-BC63-B83A05D9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33" y="4180677"/>
            <a:ext cx="2532516" cy="698217"/>
          </a:xfrm>
          <a:prstGeom prst="rect">
            <a:avLst/>
          </a:prstGeom>
        </p:spPr>
      </p:pic>
      <p:sp>
        <p:nvSpPr>
          <p:cNvPr id="31" name="圖形 22">
            <a:extLst>
              <a:ext uri="{FF2B5EF4-FFF2-40B4-BE49-F238E27FC236}">
                <a16:creationId xmlns:a16="http://schemas.microsoft.com/office/drawing/2014/main" id="{8091B113-9D22-41CD-AAFC-1BD0E4C6417A}"/>
              </a:ext>
            </a:extLst>
          </p:cNvPr>
          <p:cNvSpPr/>
          <p:nvPr/>
        </p:nvSpPr>
        <p:spPr>
          <a:xfrm>
            <a:off x="5529276" y="2538757"/>
            <a:ext cx="885912" cy="731221"/>
          </a:xfrm>
          <a:custGeom>
            <a:avLst/>
            <a:gdLst>
              <a:gd name="connsiteX0" fmla="*/ 97410 w 885912"/>
              <a:gd name="connsiteY0" fmla="*/ 0 h 731221"/>
              <a:gd name="connsiteX1" fmla="*/ 788502 w 885912"/>
              <a:gd name="connsiteY1" fmla="*/ 0 h 731221"/>
              <a:gd name="connsiteX2" fmla="*/ 885912 w 885912"/>
              <a:gd name="connsiteY2" fmla="*/ 97410 h 731221"/>
              <a:gd name="connsiteX3" fmla="*/ 885912 w 885912"/>
              <a:gd name="connsiteY3" fmla="*/ 633811 h 731221"/>
              <a:gd name="connsiteX4" fmla="*/ 788502 w 885912"/>
              <a:gd name="connsiteY4" fmla="*/ 731221 h 731221"/>
              <a:gd name="connsiteX5" fmla="*/ 97410 w 885912"/>
              <a:gd name="connsiteY5" fmla="*/ 731221 h 731221"/>
              <a:gd name="connsiteX6" fmla="*/ 0 w 885912"/>
              <a:gd name="connsiteY6" fmla="*/ 633811 h 731221"/>
              <a:gd name="connsiteX7" fmla="*/ 0 w 885912"/>
              <a:gd name="connsiteY7" fmla="*/ 97410 h 731221"/>
              <a:gd name="connsiteX8" fmla="*/ 97410 w 885912"/>
              <a:gd name="connsiteY8" fmla="*/ 0 h 731221"/>
              <a:gd name="connsiteX9" fmla="*/ 97410 w 885912"/>
              <a:gd name="connsiteY9" fmla="*/ 0 h 731221"/>
              <a:gd name="connsiteX10" fmla="*/ 609378 w 885912"/>
              <a:gd name="connsiteY10" fmla="*/ 117151 h 731221"/>
              <a:gd name="connsiteX11" fmla="*/ 734943 w 885912"/>
              <a:gd name="connsiteY11" fmla="*/ 117151 h 731221"/>
              <a:gd name="connsiteX12" fmla="*/ 765040 w 885912"/>
              <a:gd name="connsiteY12" fmla="*/ 147247 h 731221"/>
              <a:gd name="connsiteX13" fmla="*/ 765040 w 885912"/>
              <a:gd name="connsiteY13" fmla="*/ 583974 h 731221"/>
              <a:gd name="connsiteX14" fmla="*/ 734943 w 885912"/>
              <a:gd name="connsiteY14" fmla="*/ 614070 h 731221"/>
              <a:gd name="connsiteX15" fmla="*/ 609378 w 885912"/>
              <a:gd name="connsiteY15" fmla="*/ 614070 h 731221"/>
              <a:gd name="connsiteX16" fmla="*/ 579281 w 885912"/>
              <a:gd name="connsiteY16" fmla="*/ 583974 h 731221"/>
              <a:gd name="connsiteX17" fmla="*/ 579281 w 885912"/>
              <a:gd name="connsiteY17" fmla="*/ 147247 h 731221"/>
              <a:gd name="connsiteX18" fmla="*/ 609378 w 885912"/>
              <a:gd name="connsiteY18" fmla="*/ 117151 h 731221"/>
              <a:gd name="connsiteX19" fmla="*/ 609378 w 885912"/>
              <a:gd name="connsiteY19" fmla="*/ 117151 h 731221"/>
              <a:gd name="connsiteX20" fmla="*/ 626854 w 885912"/>
              <a:gd name="connsiteY20" fmla="*/ 143364 h 731221"/>
              <a:gd name="connsiteX21" fmla="*/ 642873 w 885912"/>
              <a:gd name="connsiteY21" fmla="*/ 159383 h 731221"/>
              <a:gd name="connsiteX22" fmla="*/ 626854 w 885912"/>
              <a:gd name="connsiteY22" fmla="*/ 175402 h 731221"/>
              <a:gd name="connsiteX23" fmla="*/ 610834 w 885912"/>
              <a:gd name="connsiteY23" fmla="*/ 159383 h 731221"/>
              <a:gd name="connsiteX24" fmla="*/ 626854 w 885912"/>
              <a:gd name="connsiteY24" fmla="*/ 143364 h 731221"/>
              <a:gd name="connsiteX25" fmla="*/ 626854 w 885912"/>
              <a:gd name="connsiteY25" fmla="*/ 143364 h 731221"/>
              <a:gd name="connsiteX26" fmla="*/ 634135 w 885912"/>
              <a:gd name="connsiteY26" fmla="*/ 545625 h 731221"/>
              <a:gd name="connsiteX27" fmla="*/ 710510 w 885912"/>
              <a:gd name="connsiteY27" fmla="*/ 545625 h 731221"/>
              <a:gd name="connsiteX28" fmla="*/ 722160 w 885912"/>
              <a:gd name="connsiteY28" fmla="*/ 557275 h 731221"/>
              <a:gd name="connsiteX29" fmla="*/ 722160 w 885912"/>
              <a:gd name="connsiteY29" fmla="*/ 565851 h 731221"/>
              <a:gd name="connsiteX30" fmla="*/ 710510 w 885912"/>
              <a:gd name="connsiteY30" fmla="*/ 577501 h 731221"/>
              <a:gd name="connsiteX31" fmla="*/ 634135 w 885912"/>
              <a:gd name="connsiteY31" fmla="*/ 577501 h 731221"/>
              <a:gd name="connsiteX32" fmla="*/ 622485 w 885912"/>
              <a:gd name="connsiteY32" fmla="*/ 565851 h 731221"/>
              <a:gd name="connsiteX33" fmla="*/ 622485 w 885912"/>
              <a:gd name="connsiteY33" fmla="*/ 557275 h 731221"/>
              <a:gd name="connsiteX34" fmla="*/ 634135 w 885912"/>
              <a:gd name="connsiteY34" fmla="*/ 545625 h 731221"/>
              <a:gd name="connsiteX35" fmla="*/ 634135 w 885912"/>
              <a:gd name="connsiteY35" fmla="*/ 545625 h 731221"/>
              <a:gd name="connsiteX36" fmla="*/ 634135 w 885912"/>
              <a:gd name="connsiteY36" fmla="*/ 413749 h 731221"/>
              <a:gd name="connsiteX37" fmla="*/ 710510 w 885912"/>
              <a:gd name="connsiteY37" fmla="*/ 413749 h 731221"/>
              <a:gd name="connsiteX38" fmla="*/ 722160 w 885912"/>
              <a:gd name="connsiteY38" fmla="*/ 425400 h 731221"/>
              <a:gd name="connsiteX39" fmla="*/ 722160 w 885912"/>
              <a:gd name="connsiteY39" fmla="*/ 433976 h 731221"/>
              <a:gd name="connsiteX40" fmla="*/ 710510 w 885912"/>
              <a:gd name="connsiteY40" fmla="*/ 445626 h 731221"/>
              <a:gd name="connsiteX41" fmla="*/ 634135 w 885912"/>
              <a:gd name="connsiteY41" fmla="*/ 445626 h 731221"/>
              <a:gd name="connsiteX42" fmla="*/ 622485 w 885912"/>
              <a:gd name="connsiteY42" fmla="*/ 433976 h 731221"/>
              <a:gd name="connsiteX43" fmla="*/ 622485 w 885912"/>
              <a:gd name="connsiteY43" fmla="*/ 425400 h 731221"/>
              <a:gd name="connsiteX44" fmla="*/ 634135 w 885912"/>
              <a:gd name="connsiteY44" fmla="*/ 413749 h 731221"/>
              <a:gd name="connsiteX45" fmla="*/ 634135 w 885912"/>
              <a:gd name="connsiteY45" fmla="*/ 413749 h 731221"/>
              <a:gd name="connsiteX46" fmla="*/ 634135 w 885912"/>
              <a:gd name="connsiteY46" fmla="*/ 479768 h 731221"/>
              <a:gd name="connsiteX47" fmla="*/ 710510 w 885912"/>
              <a:gd name="connsiteY47" fmla="*/ 479768 h 731221"/>
              <a:gd name="connsiteX48" fmla="*/ 722160 w 885912"/>
              <a:gd name="connsiteY48" fmla="*/ 491418 h 731221"/>
              <a:gd name="connsiteX49" fmla="*/ 722160 w 885912"/>
              <a:gd name="connsiteY49" fmla="*/ 499994 h 731221"/>
              <a:gd name="connsiteX50" fmla="*/ 710510 w 885912"/>
              <a:gd name="connsiteY50" fmla="*/ 511645 h 731221"/>
              <a:gd name="connsiteX51" fmla="*/ 634135 w 885912"/>
              <a:gd name="connsiteY51" fmla="*/ 511645 h 731221"/>
              <a:gd name="connsiteX52" fmla="*/ 622485 w 885912"/>
              <a:gd name="connsiteY52" fmla="*/ 499994 h 731221"/>
              <a:gd name="connsiteX53" fmla="*/ 622485 w 885912"/>
              <a:gd name="connsiteY53" fmla="*/ 491418 h 731221"/>
              <a:gd name="connsiteX54" fmla="*/ 634135 w 885912"/>
              <a:gd name="connsiteY54" fmla="*/ 479768 h 731221"/>
              <a:gd name="connsiteX55" fmla="*/ 634135 w 885912"/>
              <a:gd name="connsiteY55" fmla="*/ 479768 h 731221"/>
              <a:gd name="connsiteX56" fmla="*/ 380093 w 885912"/>
              <a:gd name="connsiteY56" fmla="*/ 117151 h 731221"/>
              <a:gd name="connsiteX57" fmla="*/ 505658 w 885912"/>
              <a:gd name="connsiteY57" fmla="*/ 117151 h 731221"/>
              <a:gd name="connsiteX58" fmla="*/ 535754 w 885912"/>
              <a:gd name="connsiteY58" fmla="*/ 147247 h 731221"/>
              <a:gd name="connsiteX59" fmla="*/ 535754 w 885912"/>
              <a:gd name="connsiteY59" fmla="*/ 583974 h 731221"/>
              <a:gd name="connsiteX60" fmla="*/ 505658 w 885912"/>
              <a:gd name="connsiteY60" fmla="*/ 614070 h 731221"/>
              <a:gd name="connsiteX61" fmla="*/ 380093 w 885912"/>
              <a:gd name="connsiteY61" fmla="*/ 614070 h 731221"/>
              <a:gd name="connsiteX62" fmla="*/ 349996 w 885912"/>
              <a:gd name="connsiteY62" fmla="*/ 583974 h 731221"/>
              <a:gd name="connsiteX63" fmla="*/ 349996 w 885912"/>
              <a:gd name="connsiteY63" fmla="*/ 147247 h 731221"/>
              <a:gd name="connsiteX64" fmla="*/ 380093 w 885912"/>
              <a:gd name="connsiteY64" fmla="*/ 117151 h 731221"/>
              <a:gd name="connsiteX65" fmla="*/ 380093 w 885912"/>
              <a:gd name="connsiteY65" fmla="*/ 117151 h 731221"/>
              <a:gd name="connsiteX66" fmla="*/ 397406 w 885912"/>
              <a:gd name="connsiteY66" fmla="*/ 143364 h 731221"/>
              <a:gd name="connsiteX67" fmla="*/ 413426 w 885912"/>
              <a:gd name="connsiteY67" fmla="*/ 159383 h 731221"/>
              <a:gd name="connsiteX68" fmla="*/ 397406 w 885912"/>
              <a:gd name="connsiteY68" fmla="*/ 175402 h 731221"/>
              <a:gd name="connsiteX69" fmla="*/ 381387 w 885912"/>
              <a:gd name="connsiteY69" fmla="*/ 159383 h 731221"/>
              <a:gd name="connsiteX70" fmla="*/ 397406 w 885912"/>
              <a:gd name="connsiteY70" fmla="*/ 143364 h 731221"/>
              <a:gd name="connsiteX71" fmla="*/ 397406 w 885912"/>
              <a:gd name="connsiteY71" fmla="*/ 143364 h 731221"/>
              <a:gd name="connsiteX72" fmla="*/ 404688 w 885912"/>
              <a:gd name="connsiteY72" fmla="*/ 545625 h 731221"/>
              <a:gd name="connsiteX73" fmla="*/ 481062 w 885912"/>
              <a:gd name="connsiteY73" fmla="*/ 545625 h 731221"/>
              <a:gd name="connsiteX74" fmla="*/ 492713 w 885912"/>
              <a:gd name="connsiteY74" fmla="*/ 557275 h 731221"/>
              <a:gd name="connsiteX75" fmla="*/ 492713 w 885912"/>
              <a:gd name="connsiteY75" fmla="*/ 565851 h 731221"/>
              <a:gd name="connsiteX76" fmla="*/ 481062 w 885912"/>
              <a:gd name="connsiteY76" fmla="*/ 577501 h 731221"/>
              <a:gd name="connsiteX77" fmla="*/ 404688 w 885912"/>
              <a:gd name="connsiteY77" fmla="*/ 577501 h 731221"/>
              <a:gd name="connsiteX78" fmla="*/ 393038 w 885912"/>
              <a:gd name="connsiteY78" fmla="*/ 565851 h 731221"/>
              <a:gd name="connsiteX79" fmla="*/ 393038 w 885912"/>
              <a:gd name="connsiteY79" fmla="*/ 557275 h 731221"/>
              <a:gd name="connsiteX80" fmla="*/ 404688 w 885912"/>
              <a:gd name="connsiteY80" fmla="*/ 545625 h 731221"/>
              <a:gd name="connsiteX81" fmla="*/ 404688 w 885912"/>
              <a:gd name="connsiteY81" fmla="*/ 545625 h 731221"/>
              <a:gd name="connsiteX82" fmla="*/ 404688 w 885912"/>
              <a:gd name="connsiteY82" fmla="*/ 413749 h 731221"/>
              <a:gd name="connsiteX83" fmla="*/ 481062 w 885912"/>
              <a:gd name="connsiteY83" fmla="*/ 413749 h 731221"/>
              <a:gd name="connsiteX84" fmla="*/ 492713 w 885912"/>
              <a:gd name="connsiteY84" fmla="*/ 425400 h 731221"/>
              <a:gd name="connsiteX85" fmla="*/ 492713 w 885912"/>
              <a:gd name="connsiteY85" fmla="*/ 433976 h 731221"/>
              <a:gd name="connsiteX86" fmla="*/ 481062 w 885912"/>
              <a:gd name="connsiteY86" fmla="*/ 445626 h 731221"/>
              <a:gd name="connsiteX87" fmla="*/ 404688 w 885912"/>
              <a:gd name="connsiteY87" fmla="*/ 445626 h 731221"/>
              <a:gd name="connsiteX88" fmla="*/ 393038 w 885912"/>
              <a:gd name="connsiteY88" fmla="*/ 433976 h 731221"/>
              <a:gd name="connsiteX89" fmla="*/ 393038 w 885912"/>
              <a:gd name="connsiteY89" fmla="*/ 425400 h 731221"/>
              <a:gd name="connsiteX90" fmla="*/ 404688 w 885912"/>
              <a:gd name="connsiteY90" fmla="*/ 413749 h 731221"/>
              <a:gd name="connsiteX91" fmla="*/ 404688 w 885912"/>
              <a:gd name="connsiteY91" fmla="*/ 413749 h 731221"/>
              <a:gd name="connsiteX92" fmla="*/ 404688 w 885912"/>
              <a:gd name="connsiteY92" fmla="*/ 479768 h 731221"/>
              <a:gd name="connsiteX93" fmla="*/ 481062 w 885912"/>
              <a:gd name="connsiteY93" fmla="*/ 479768 h 731221"/>
              <a:gd name="connsiteX94" fmla="*/ 492713 w 885912"/>
              <a:gd name="connsiteY94" fmla="*/ 491418 h 731221"/>
              <a:gd name="connsiteX95" fmla="*/ 492713 w 885912"/>
              <a:gd name="connsiteY95" fmla="*/ 499994 h 731221"/>
              <a:gd name="connsiteX96" fmla="*/ 481062 w 885912"/>
              <a:gd name="connsiteY96" fmla="*/ 511645 h 731221"/>
              <a:gd name="connsiteX97" fmla="*/ 404688 w 885912"/>
              <a:gd name="connsiteY97" fmla="*/ 511645 h 731221"/>
              <a:gd name="connsiteX98" fmla="*/ 393038 w 885912"/>
              <a:gd name="connsiteY98" fmla="*/ 499994 h 731221"/>
              <a:gd name="connsiteX99" fmla="*/ 393038 w 885912"/>
              <a:gd name="connsiteY99" fmla="*/ 491418 h 731221"/>
              <a:gd name="connsiteX100" fmla="*/ 404688 w 885912"/>
              <a:gd name="connsiteY100" fmla="*/ 479768 h 731221"/>
              <a:gd name="connsiteX101" fmla="*/ 404688 w 885912"/>
              <a:gd name="connsiteY101" fmla="*/ 479768 h 731221"/>
              <a:gd name="connsiteX102" fmla="*/ 150646 w 885912"/>
              <a:gd name="connsiteY102" fmla="*/ 117151 h 731221"/>
              <a:gd name="connsiteX103" fmla="*/ 276210 w 885912"/>
              <a:gd name="connsiteY103" fmla="*/ 117151 h 731221"/>
              <a:gd name="connsiteX104" fmla="*/ 306307 w 885912"/>
              <a:gd name="connsiteY104" fmla="*/ 147247 h 731221"/>
              <a:gd name="connsiteX105" fmla="*/ 306307 w 885912"/>
              <a:gd name="connsiteY105" fmla="*/ 583974 h 731221"/>
              <a:gd name="connsiteX106" fmla="*/ 276210 w 885912"/>
              <a:gd name="connsiteY106" fmla="*/ 614070 h 731221"/>
              <a:gd name="connsiteX107" fmla="*/ 150646 w 885912"/>
              <a:gd name="connsiteY107" fmla="*/ 614070 h 731221"/>
              <a:gd name="connsiteX108" fmla="*/ 120549 w 885912"/>
              <a:gd name="connsiteY108" fmla="*/ 583974 h 731221"/>
              <a:gd name="connsiteX109" fmla="*/ 120549 w 885912"/>
              <a:gd name="connsiteY109" fmla="*/ 147247 h 731221"/>
              <a:gd name="connsiteX110" fmla="*/ 150646 w 885912"/>
              <a:gd name="connsiteY110" fmla="*/ 117151 h 731221"/>
              <a:gd name="connsiteX111" fmla="*/ 150646 w 885912"/>
              <a:gd name="connsiteY111" fmla="*/ 117151 h 731221"/>
              <a:gd name="connsiteX112" fmla="*/ 168121 w 885912"/>
              <a:gd name="connsiteY112" fmla="*/ 143364 h 731221"/>
              <a:gd name="connsiteX113" fmla="*/ 184140 w 885912"/>
              <a:gd name="connsiteY113" fmla="*/ 159383 h 731221"/>
              <a:gd name="connsiteX114" fmla="*/ 168121 w 885912"/>
              <a:gd name="connsiteY114" fmla="*/ 175402 h 731221"/>
              <a:gd name="connsiteX115" fmla="*/ 152102 w 885912"/>
              <a:gd name="connsiteY115" fmla="*/ 159383 h 731221"/>
              <a:gd name="connsiteX116" fmla="*/ 168121 w 885912"/>
              <a:gd name="connsiteY116" fmla="*/ 143364 h 731221"/>
              <a:gd name="connsiteX117" fmla="*/ 168121 w 885912"/>
              <a:gd name="connsiteY117" fmla="*/ 143364 h 731221"/>
              <a:gd name="connsiteX118" fmla="*/ 175403 w 885912"/>
              <a:gd name="connsiteY118" fmla="*/ 545625 h 731221"/>
              <a:gd name="connsiteX119" fmla="*/ 251777 w 885912"/>
              <a:gd name="connsiteY119" fmla="*/ 545625 h 731221"/>
              <a:gd name="connsiteX120" fmla="*/ 263427 w 885912"/>
              <a:gd name="connsiteY120" fmla="*/ 557275 h 731221"/>
              <a:gd name="connsiteX121" fmla="*/ 263427 w 885912"/>
              <a:gd name="connsiteY121" fmla="*/ 565851 h 731221"/>
              <a:gd name="connsiteX122" fmla="*/ 251777 w 885912"/>
              <a:gd name="connsiteY122" fmla="*/ 577501 h 731221"/>
              <a:gd name="connsiteX123" fmla="*/ 175403 w 885912"/>
              <a:gd name="connsiteY123" fmla="*/ 577501 h 731221"/>
              <a:gd name="connsiteX124" fmla="*/ 163752 w 885912"/>
              <a:gd name="connsiteY124" fmla="*/ 565851 h 731221"/>
              <a:gd name="connsiteX125" fmla="*/ 163752 w 885912"/>
              <a:gd name="connsiteY125" fmla="*/ 557275 h 731221"/>
              <a:gd name="connsiteX126" fmla="*/ 175403 w 885912"/>
              <a:gd name="connsiteY126" fmla="*/ 545625 h 731221"/>
              <a:gd name="connsiteX127" fmla="*/ 175403 w 885912"/>
              <a:gd name="connsiteY127" fmla="*/ 545625 h 731221"/>
              <a:gd name="connsiteX128" fmla="*/ 175403 w 885912"/>
              <a:gd name="connsiteY128" fmla="*/ 413749 h 731221"/>
              <a:gd name="connsiteX129" fmla="*/ 251777 w 885912"/>
              <a:gd name="connsiteY129" fmla="*/ 413749 h 731221"/>
              <a:gd name="connsiteX130" fmla="*/ 263427 w 885912"/>
              <a:gd name="connsiteY130" fmla="*/ 425400 h 731221"/>
              <a:gd name="connsiteX131" fmla="*/ 263427 w 885912"/>
              <a:gd name="connsiteY131" fmla="*/ 433976 h 731221"/>
              <a:gd name="connsiteX132" fmla="*/ 251777 w 885912"/>
              <a:gd name="connsiteY132" fmla="*/ 445626 h 731221"/>
              <a:gd name="connsiteX133" fmla="*/ 175403 w 885912"/>
              <a:gd name="connsiteY133" fmla="*/ 445626 h 731221"/>
              <a:gd name="connsiteX134" fmla="*/ 163752 w 885912"/>
              <a:gd name="connsiteY134" fmla="*/ 433976 h 731221"/>
              <a:gd name="connsiteX135" fmla="*/ 163752 w 885912"/>
              <a:gd name="connsiteY135" fmla="*/ 425400 h 731221"/>
              <a:gd name="connsiteX136" fmla="*/ 175403 w 885912"/>
              <a:gd name="connsiteY136" fmla="*/ 413749 h 731221"/>
              <a:gd name="connsiteX137" fmla="*/ 175403 w 885912"/>
              <a:gd name="connsiteY137" fmla="*/ 413749 h 731221"/>
              <a:gd name="connsiteX138" fmla="*/ 175403 w 885912"/>
              <a:gd name="connsiteY138" fmla="*/ 479768 h 731221"/>
              <a:gd name="connsiteX139" fmla="*/ 251777 w 885912"/>
              <a:gd name="connsiteY139" fmla="*/ 479768 h 731221"/>
              <a:gd name="connsiteX140" fmla="*/ 263427 w 885912"/>
              <a:gd name="connsiteY140" fmla="*/ 491418 h 731221"/>
              <a:gd name="connsiteX141" fmla="*/ 263427 w 885912"/>
              <a:gd name="connsiteY141" fmla="*/ 499994 h 731221"/>
              <a:gd name="connsiteX142" fmla="*/ 251777 w 885912"/>
              <a:gd name="connsiteY142" fmla="*/ 511645 h 731221"/>
              <a:gd name="connsiteX143" fmla="*/ 175403 w 885912"/>
              <a:gd name="connsiteY143" fmla="*/ 511645 h 731221"/>
              <a:gd name="connsiteX144" fmla="*/ 163752 w 885912"/>
              <a:gd name="connsiteY144" fmla="*/ 499994 h 731221"/>
              <a:gd name="connsiteX145" fmla="*/ 163752 w 885912"/>
              <a:gd name="connsiteY145" fmla="*/ 491418 h 731221"/>
              <a:gd name="connsiteX146" fmla="*/ 175403 w 885912"/>
              <a:gd name="connsiteY146" fmla="*/ 479768 h 731221"/>
              <a:gd name="connsiteX147" fmla="*/ 175403 w 885912"/>
              <a:gd name="connsiteY147" fmla="*/ 479768 h 731221"/>
              <a:gd name="connsiteX148" fmla="*/ 123461 w 885912"/>
              <a:gd name="connsiteY148" fmla="*/ 73462 h 731221"/>
              <a:gd name="connsiteX149" fmla="*/ 762289 w 885912"/>
              <a:gd name="connsiteY149" fmla="*/ 73462 h 731221"/>
              <a:gd name="connsiteX150" fmla="*/ 808728 w 885912"/>
              <a:gd name="connsiteY150" fmla="*/ 119902 h 731221"/>
              <a:gd name="connsiteX151" fmla="*/ 808728 w 885912"/>
              <a:gd name="connsiteY151" fmla="*/ 610996 h 731221"/>
              <a:gd name="connsiteX152" fmla="*/ 762289 w 885912"/>
              <a:gd name="connsiteY152" fmla="*/ 657436 h 731221"/>
              <a:gd name="connsiteX153" fmla="*/ 123461 w 885912"/>
              <a:gd name="connsiteY153" fmla="*/ 657436 h 731221"/>
              <a:gd name="connsiteX154" fmla="*/ 77022 w 885912"/>
              <a:gd name="connsiteY154" fmla="*/ 610996 h 731221"/>
              <a:gd name="connsiteX155" fmla="*/ 77022 w 885912"/>
              <a:gd name="connsiteY155" fmla="*/ 120063 h 731221"/>
              <a:gd name="connsiteX156" fmla="*/ 123461 w 885912"/>
              <a:gd name="connsiteY156" fmla="*/ 73462 h 731221"/>
              <a:gd name="connsiteX157" fmla="*/ 123461 w 885912"/>
              <a:gd name="connsiteY157" fmla="*/ 73462 h 7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885912" h="731221">
                <a:moveTo>
                  <a:pt x="97410" y="0"/>
                </a:moveTo>
                <a:lnTo>
                  <a:pt x="788502" y="0"/>
                </a:lnTo>
                <a:cubicBezTo>
                  <a:pt x="842061" y="0"/>
                  <a:pt x="885912" y="43851"/>
                  <a:pt x="885912" y="97410"/>
                </a:cubicBezTo>
                <a:lnTo>
                  <a:pt x="885912" y="633811"/>
                </a:lnTo>
                <a:cubicBezTo>
                  <a:pt x="885912" y="687371"/>
                  <a:pt x="842061" y="731221"/>
                  <a:pt x="788502" y="731221"/>
                </a:cubicBezTo>
                <a:lnTo>
                  <a:pt x="97410" y="731221"/>
                </a:lnTo>
                <a:cubicBezTo>
                  <a:pt x="43851" y="731221"/>
                  <a:pt x="0" y="687371"/>
                  <a:pt x="0" y="633811"/>
                </a:cubicBezTo>
                <a:lnTo>
                  <a:pt x="0" y="97410"/>
                </a:lnTo>
                <a:cubicBezTo>
                  <a:pt x="0" y="43851"/>
                  <a:pt x="43851" y="0"/>
                  <a:pt x="97410" y="0"/>
                </a:cubicBezTo>
                <a:lnTo>
                  <a:pt x="97410" y="0"/>
                </a:lnTo>
                <a:close/>
                <a:moveTo>
                  <a:pt x="609378" y="117151"/>
                </a:moveTo>
                <a:lnTo>
                  <a:pt x="734943" y="117151"/>
                </a:lnTo>
                <a:cubicBezTo>
                  <a:pt x="751448" y="117151"/>
                  <a:pt x="765040" y="130743"/>
                  <a:pt x="765040" y="147247"/>
                </a:cubicBezTo>
                <a:lnTo>
                  <a:pt x="765040" y="583974"/>
                </a:lnTo>
                <a:cubicBezTo>
                  <a:pt x="765040" y="600478"/>
                  <a:pt x="751448" y="614070"/>
                  <a:pt x="734943" y="614070"/>
                </a:cubicBezTo>
                <a:lnTo>
                  <a:pt x="609378" y="614070"/>
                </a:lnTo>
                <a:cubicBezTo>
                  <a:pt x="592873" y="614070"/>
                  <a:pt x="579281" y="600478"/>
                  <a:pt x="579281" y="583974"/>
                </a:cubicBezTo>
                <a:lnTo>
                  <a:pt x="579281" y="147247"/>
                </a:lnTo>
                <a:cubicBezTo>
                  <a:pt x="579443" y="130743"/>
                  <a:pt x="592873" y="117151"/>
                  <a:pt x="609378" y="117151"/>
                </a:cubicBezTo>
                <a:lnTo>
                  <a:pt x="609378" y="117151"/>
                </a:lnTo>
                <a:close/>
                <a:moveTo>
                  <a:pt x="626854" y="143364"/>
                </a:moveTo>
                <a:cubicBezTo>
                  <a:pt x="635753" y="143364"/>
                  <a:pt x="642873" y="150484"/>
                  <a:pt x="642873" y="159383"/>
                </a:cubicBezTo>
                <a:cubicBezTo>
                  <a:pt x="642873" y="168283"/>
                  <a:pt x="635753" y="175402"/>
                  <a:pt x="626854" y="175402"/>
                </a:cubicBezTo>
                <a:cubicBezTo>
                  <a:pt x="617954" y="175402"/>
                  <a:pt x="610834" y="168283"/>
                  <a:pt x="610834" y="159383"/>
                </a:cubicBezTo>
                <a:cubicBezTo>
                  <a:pt x="610834" y="150645"/>
                  <a:pt x="617954" y="143364"/>
                  <a:pt x="626854" y="143364"/>
                </a:cubicBezTo>
                <a:lnTo>
                  <a:pt x="626854" y="143364"/>
                </a:lnTo>
                <a:close/>
                <a:moveTo>
                  <a:pt x="634135" y="545625"/>
                </a:moveTo>
                <a:lnTo>
                  <a:pt x="710510" y="545625"/>
                </a:lnTo>
                <a:cubicBezTo>
                  <a:pt x="716982" y="545625"/>
                  <a:pt x="722160" y="550964"/>
                  <a:pt x="722160" y="557275"/>
                </a:cubicBezTo>
                <a:lnTo>
                  <a:pt x="722160" y="565851"/>
                </a:lnTo>
                <a:cubicBezTo>
                  <a:pt x="722160" y="572323"/>
                  <a:pt x="716820" y="577501"/>
                  <a:pt x="710510" y="577501"/>
                </a:cubicBezTo>
                <a:lnTo>
                  <a:pt x="634135" y="577501"/>
                </a:lnTo>
                <a:cubicBezTo>
                  <a:pt x="627663" y="577501"/>
                  <a:pt x="622485" y="572162"/>
                  <a:pt x="622485" y="565851"/>
                </a:cubicBezTo>
                <a:lnTo>
                  <a:pt x="622485" y="557275"/>
                </a:lnTo>
                <a:cubicBezTo>
                  <a:pt x="622323" y="550964"/>
                  <a:pt x="627663" y="545625"/>
                  <a:pt x="634135" y="545625"/>
                </a:cubicBezTo>
                <a:lnTo>
                  <a:pt x="634135" y="545625"/>
                </a:lnTo>
                <a:close/>
                <a:moveTo>
                  <a:pt x="634135" y="413749"/>
                </a:moveTo>
                <a:lnTo>
                  <a:pt x="710510" y="413749"/>
                </a:lnTo>
                <a:cubicBezTo>
                  <a:pt x="716982" y="413749"/>
                  <a:pt x="722160" y="419089"/>
                  <a:pt x="722160" y="425400"/>
                </a:cubicBezTo>
                <a:lnTo>
                  <a:pt x="722160" y="433976"/>
                </a:lnTo>
                <a:cubicBezTo>
                  <a:pt x="722160" y="440448"/>
                  <a:pt x="716820" y="445626"/>
                  <a:pt x="710510" y="445626"/>
                </a:cubicBezTo>
                <a:lnTo>
                  <a:pt x="634135" y="445626"/>
                </a:lnTo>
                <a:cubicBezTo>
                  <a:pt x="627663" y="445626"/>
                  <a:pt x="622485" y="440286"/>
                  <a:pt x="622485" y="433976"/>
                </a:cubicBezTo>
                <a:lnTo>
                  <a:pt x="622485" y="425400"/>
                </a:lnTo>
                <a:cubicBezTo>
                  <a:pt x="622323" y="419089"/>
                  <a:pt x="627663" y="413749"/>
                  <a:pt x="634135" y="413749"/>
                </a:cubicBezTo>
                <a:lnTo>
                  <a:pt x="634135" y="413749"/>
                </a:lnTo>
                <a:close/>
                <a:moveTo>
                  <a:pt x="634135" y="479768"/>
                </a:moveTo>
                <a:lnTo>
                  <a:pt x="710510" y="479768"/>
                </a:lnTo>
                <a:cubicBezTo>
                  <a:pt x="716982" y="479768"/>
                  <a:pt x="722160" y="485108"/>
                  <a:pt x="722160" y="491418"/>
                </a:cubicBezTo>
                <a:lnTo>
                  <a:pt x="722160" y="499994"/>
                </a:lnTo>
                <a:cubicBezTo>
                  <a:pt x="722160" y="506467"/>
                  <a:pt x="716820" y="511645"/>
                  <a:pt x="710510" y="511645"/>
                </a:cubicBezTo>
                <a:lnTo>
                  <a:pt x="634135" y="511645"/>
                </a:lnTo>
                <a:cubicBezTo>
                  <a:pt x="627663" y="511645"/>
                  <a:pt x="622485" y="506305"/>
                  <a:pt x="622485" y="499994"/>
                </a:cubicBezTo>
                <a:lnTo>
                  <a:pt x="622485" y="491418"/>
                </a:lnTo>
                <a:cubicBezTo>
                  <a:pt x="622323" y="484946"/>
                  <a:pt x="627663" y="479768"/>
                  <a:pt x="634135" y="479768"/>
                </a:cubicBezTo>
                <a:lnTo>
                  <a:pt x="634135" y="479768"/>
                </a:lnTo>
                <a:close/>
                <a:moveTo>
                  <a:pt x="380093" y="117151"/>
                </a:moveTo>
                <a:lnTo>
                  <a:pt x="505658" y="117151"/>
                </a:lnTo>
                <a:cubicBezTo>
                  <a:pt x="522162" y="117151"/>
                  <a:pt x="535754" y="130743"/>
                  <a:pt x="535754" y="147247"/>
                </a:cubicBezTo>
                <a:lnTo>
                  <a:pt x="535754" y="583974"/>
                </a:lnTo>
                <a:cubicBezTo>
                  <a:pt x="535754" y="600478"/>
                  <a:pt x="522162" y="614070"/>
                  <a:pt x="505658" y="614070"/>
                </a:cubicBezTo>
                <a:lnTo>
                  <a:pt x="380093" y="614070"/>
                </a:lnTo>
                <a:cubicBezTo>
                  <a:pt x="363588" y="614070"/>
                  <a:pt x="349996" y="600478"/>
                  <a:pt x="349996" y="583974"/>
                </a:cubicBezTo>
                <a:lnTo>
                  <a:pt x="349996" y="147247"/>
                </a:lnTo>
                <a:cubicBezTo>
                  <a:pt x="349996" y="130743"/>
                  <a:pt x="363588" y="117151"/>
                  <a:pt x="380093" y="117151"/>
                </a:cubicBezTo>
                <a:lnTo>
                  <a:pt x="380093" y="117151"/>
                </a:lnTo>
                <a:close/>
                <a:moveTo>
                  <a:pt x="397406" y="143364"/>
                </a:moveTo>
                <a:cubicBezTo>
                  <a:pt x="406306" y="143364"/>
                  <a:pt x="413426" y="150484"/>
                  <a:pt x="413426" y="159383"/>
                </a:cubicBezTo>
                <a:cubicBezTo>
                  <a:pt x="413426" y="168283"/>
                  <a:pt x="406306" y="175402"/>
                  <a:pt x="397406" y="175402"/>
                </a:cubicBezTo>
                <a:cubicBezTo>
                  <a:pt x="388507" y="175402"/>
                  <a:pt x="381387" y="168283"/>
                  <a:pt x="381387" y="159383"/>
                </a:cubicBezTo>
                <a:cubicBezTo>
                  <a:pt x="381387" y="150645"/>
                  <a:pt x="388669" y="143364"/>
                  <a:pt x="397406" y="143364"/>
                </a:cubicBezTo>
                <a:lnTo>
                  <a:pt x="397406" y="143364"/>
                </a:lnTo>
                <a:close/>
                <a:moveTo>
                  <a:pt x="404688" y="545625"/>
                </a:moveTo>
                <a:lnTo>
                  <a:pt x="481062" y="545625"/>
                </a:lnTo>
                <a:cubicBezTo>
                  <a:pt x="487535" y="545625"/>
                  <a:pt x="492713" y="550964"/>
                  <a:pt x="492713" y="557275"/>
                </a:cubicBezTo>
                <a:lnTo>
                  <a:pt x="492713" y="565851"/>
                </a:lnTo>
                <a:cubicBezTo>
                  <a:pt x="492713" y="572323"/>
                  <a:pt x="487373" y="577501"/>
                  <a:pt x="481062" y="577501"/>
                </a:cubicBezTo>
                <a:lnTo>
                  <a:pt x="404688" y="577501"/>
                </a:lnTo>
                <a:cubicBezTo>
                  <a:pt x="398215" y="577501"/>
                  <a:pt x="393038" y="572162"/>
                  <a:pt x="393038" y="565851"/>
                </a:cubicBezTo>
                <a:lnTo>
                  <a:pt x="393038" y="557275"/>
                </a:lnTo>
                <a:cubicBezTo>
                  <a:pt x="393038" y="550964"/>
                  <a:pt x="398215" y="545625"/>
                  <a:pt x="404688" y="545625"/>
                </a:cubicBezTo>
                <a:lnTo>
                  <a:pt x="404688" y="545625"/>
                </a:lnTo>
                <a:close/>
                <a:moveTo>
                  <a:pt x="404688" y="413749"/>
                </a:moveTo>
                <a:lnTo>
                  <a:pt x="481062" y="413749"/>
                </a:lnTo>
                <a:cubicBezTo>
                  <a:pt x="487535" y="413749"/>
                  <a:pt x="492713" y="419089"/>
                  <a:pt x="492713" y="425400"/>
                </a:cubicBezTo>
                <a:lnTo>
                  <a:pt x="492713" y="433976"/>
                </a:lnTo>
                <a:cubicBezTo>
                  <a:pt x="492713" y="440448"/>
                  <a:pt x="487373" y="445626"/>
                  <a:pt x="481062" y="445626"/>
                </a:cubicBezTo>
                <a:lnTo>
                  <a:pt x="404688" y="445626"/>
                </a:lnTo>
                <a:cubicBezTo>
                  <a:pt x="398215" y="445626"/>
                  <a:pt x="393038" y="440286"/>
                  <a:pt x="393038" y="433976"/>
                </a:cubicBezTo>
                <a:lnTo>
                  <a:pt x="393038" y="425400"/>
                </a:lnTo>
                <a:cubicBezTo>
                  <a:pt x="393038" y="419089"/>
                  <a:pt x="398215" y="413749"/>
                  <a:pt x="404688" y="413749"/>
                </a:cubicBezTo>
                <a:lnTo>
                  <a:pt x="404688" y="413749"/>
                </a:lnTo>
                <a:close/>
                <a:moveTo>
                  <a:pt x="404688" y="479768"/>
                </a:moveTo>
                <a:lnTo>
                  <a:pt x="481062" y="479768"/>
                </a:lnTo>
                <a:cubicBezTo>
                  <a:pt x="487535" y="479768"/>
                  <a:pt x="492713" y="485108"/>
                  <a:pt x="492713" y="491418"/>
                </a:cubicBezTo>
                <a:lnTo>
                  <a:pt x="492713" y="499994"/>
                </a:lnTo>
                <a:cubicBezTo>
                  <a:pt x="492713" y="506467"/>
                  <a:pt x="487373" y="511645"/>
                  <a:pt x="481062" y="511645"/>
                </a:cubicBezTo>
                <a:lnTo>
                  <a:pt x="404688" y="511645"/>
                </a:lnTo>
                <a:cubicBezTo>
                  <a:pt x="398215" y="511645"/>
                  <a:pt x="393038" y="506305"/>
                  <a:pt x="393038" y="499994"/>
                </a:cubicBezTo>
                <a:lnTo>
                  <a:pt x="393038" y="491418"/>
                </a:lnTo>
                <a:cubicBezTo>
                  <a:pt x="393038" y="484946"/>
                  <a:pt x="398215" y="479768"/>
                  <a:pt x="404688" y="479768"/>
                </a:cubicBezTo>
                <a:lnTo>
                  <a:pt x="404688" y="479768"/>
                </a:lnTo>
                <a:close/>
                <a:moveTo>
                  <a:pt x="150646" y="117151"/>
                </a:moveTo>
                <a:lnTo>
                  <a:pt x="276210" y="117151"/>
                </a:lnTo>
                <a:cubicBezTo>
                  <a:pt x="292715" y="117151"/>
                  <a:pt x="306307" y="130743"/>
                  <a:pt x="306307" y="147247"/>
                </a:cubicBezTo>
                <a:lnTo>
                  <a:pt x="306307" y="583974"/>
                </a:lnTo>
                <a:cubicBezTo>
                  <a:pt x="306307" y="600478"/>
                  <a:pt x="292715" y="614070"/>
                  <a:pt x="276210" y="614070"/>
                </a:cubicBezTo>
                <a:lnTo>
                  <a:pt x="150646" y="614070"/>
                </a:lnTo>
                <a:cubicBezTo>
                  <a:pt x="134141" y="614070"/>
                  <a:pt x="120549" y="600478"/>
                  <a:pt x="120549" y="583974"/>
                </a:cubicBezTo>
                <a:lnTo>
                  <a:pt x="120549" y="147247"/>
                </a:lnTo>
                <a:cubicBezTo>
                  <a:pt x="120711" y="130743"/>
                  <a:pt x="134141" y="117151"/>
                  <a:pt x="150646" y="117151"/>
                </a:cubicBezTo>
                <a:lnTo>
                  <a:pt x="150646" y="117151"/>
                </a:lnTo>
                <a:close/>
                <a:moveTo>
                  <a:pt x="168121" y="143364"/>
                </a:moveTo>
                <a:cubicBezTo>
                  <a:pt x="177021" y="143364"/>
                  <a:pt x="184140" y="150484"/>
                  <a:pt x="184140" y="159383"/>
                </a:cubicBezTo>
                <a:cubicBezTo>
                  <a:pt x="184140" y="168283"/>
                  <a:pt x="177021" y="175402"/>
                  <a:pt x="168121" y="175402"/>
                </a:cubicBezTo>
                <a:cubicBezTo>
                  <a:pt x="159221" y="175402"/>
                  <a:pt x="152102" y="168283"/>
                  <a:pt x="152102" y="159383"/>
                </a:cubicBezTo>
                <a:cubicBezTo>
                  <a:pt x="152102" y="150645"/>
                  <a:pt x="159221" y="143364"/>
                  <a:pt x="168121" y="143364"/>
                </a:cubicBezTo>
                <a:lnTo>
                  <a:pt x="168121" y="143364"/>
                </a:lnTo>
                <a:close/>
                <a:moveTo>
                  <a:pt x="175403" y="545625"/>
                </a:moveTo>
                <a:lnTo>
                  <a:pt x="251777" y="545625"/>
                </a:lnTo>
                <a:cubicBezTo>
                  <a:pt x="258249" y="545625"/>
                  <a:pt x="263427" y="550964"/>
                  <a:pt x="263427" y="557275"/>
                </a:cubicBezTo>
                <a:lnTo>
                  <a:pt x="263427" y="565851"/>
                </a:lnTo>
                <a:cubicBezTo>
                  <a:pt x="263427" y="572323"/>
                  <a:pt x="258088" y="577501"/>
                  <a:pt x="251777" y="577501"/>
                </a:cubicBezTo>
                <a:lnTo>
                  <a:pt x="175403" y="577501"/>
                </a:lnTo>
                <a:cubicBezTo>
                  <a:pt x="168930" y="577501"/>
                  <a:pt x="163752" y="572162"/>
                  <a:pt x="163752" y="565851"/>
                </a:cubicBezTo>
                <a:lnTo>
                  <a:pt x="163752" y="557275"/>
                </a:lnTo>
                <a:cubicBezTo>
                  <a:pt x="163590" y="550964"/>
                  <a:pt x="168930" y="545625"/>
                  <a:pt x="175403" y="545625"/>
                </a:cubicBezTo>
                <a:lnTo>
                  <a:pt x="175403" y="545625"/>
                </a:lnTo>
                <a:close/>
                <a:moveTo>
                  <a:pt x="175403" y="413749"/>
                </a:moveTo>
                <a:lnTo>
                  <a:pt x="251777" y="413749"/>
                </a:lnTo>
                <a:cubicBezTo>
                  <a:pt x="258249" y="413749"/>
                  <a:pt x="263427" y="419089"/>
                  <a:pt x="263427" y="425400"/>
                </a:cubicBezTo>
                <a:lnTo>
                  <a:pt x="263427" y="433976"/>
                </a:lnTo>
                <a:cubicBezTo>
                  <a:pt x="263427" y="440448"/>
                  <a:pt x="258088" y="445626"/>
                  <a:pt x="251777" y="445626"/>
                </a:cubicBezTo>
                <a:lnTo>
                  <a:pt x="175403" y="445626"/>
                </a:lnTo>
                <a:cubicBezTo>
                  <a:pt x="168930" y="445626"/>
                  <a:pt x="163752" y="440286"/>
                  <a:pt x="163752" y="433976"/>
                </a:cubicBezTo>
                <a:lnTo>
                  <a:pt x="163752" y="425400"/>
                </a:lnTo>
                <a:cubicBezTo>
                  <a:pt x="163590" y="419089"/>
                  <a:pt x="168930" y="413749"/>
                  <a:pt x="175403" y="413749"/>
                </a:cubicBezTo>
                <a:lnTo>
                  <a:pt x="175403" y="413749"/>
                </a:lnTo>
                <a:close/>
                <a:moveTo>
                  <a:pt x="175403" y="479768"/>
                </a:moveTo>
                <a:lnTo>
                  <a:pt x="251777" y="479768"/>
                </a:lnTo>
                <a:cubicBezTo>
                  <a:pt x="258249" y="479768"/>
                  <a:pt x="263427" y="485108"/>
                  <a:pt x="263427" y="491418"/>
                </a:cubicBezTo>
                <a:lnTo>
                  <a:pt x="263427" y="499994"/>
                </a:lnTo>
                <a:cubicBezTo>
                  <a:pt x="263427" y="506467"/>
                  <a:pt x="258088" y="511645"/>
                  <a:pt x="251777" y="511645"/>
                </a:cubicBezTo>
                <a:lnTo>
                  <a:pt x="175403" y="511645"/>
                </a:lnTo>
                <a:cubicBezTo>
                  <a:pt x="168930" y="511645"/>
                  <a:pt x="163752" y="506305"/>
                  <a:pt x="163752" y="499994"/>
                </a:cubicBezTo>
                <a:lnTo>
                  <a:pt x="163752" y="491418"/>
                </a:lnTo>
                <a:cubicBezTo>
                  <a:pt x="163590" y="484946"/>
                  <a:pt x="168930" y="479768"/>
                  <a:pt x="175403" y="479768"/>
                </a:cubicBezTo>
                <a:lnTo>
                  <a:pt x="175403" y="479768"/>
                </a:lnTo>
                <a:close/>
                <a:moveTo>
                  <a:pt x="123461" y="73462"/>
                </a:moveTo>
                <a:lnTo>
                  <a:pt x="762289" y="73462"/>
                </a:lnTo>
                <a:cubicBezTo>
                  <a:pt x="787855" y="73462"/>
                  <a:pt x="808728" y="94335"/>
                  <a:pt x="808728" y="119902"/>
                </a:cubicBezTo>
                <a:lnTo>
                  <a:pt x="808728" y="610996"/>
                </a:lnTo>
                <a:cubicBezTo>
                  <a:pt x="808728" y="636562"/>
                  <a:pt x="787855" y="657436"/>
                  <a:pt x="762289" y="657436"/>
                </a:cubicBezTo>
                <a:lnTo>
                  <a:pt x="123461" y="657436"/>
                </a:lnTo>
                <a:cubicBezTo>
                  <a:pt x="97895" y="657436"/>
                  <a:pt x="77022" y="636562"/>
                  <a:pt x="77022" y="610996"/>
                </a:cubicBezTo>
                <a:lnTo>
                  <a:pt x="77022" y="120063"/>
                </a:lnTo>
                <a:cubicBezTo>
                  <a:pt x="76860" y="94497"/>
                  <a:pt x="97895" y="73462"/>
                  <a:pt x="123461" y="73462"/>
                </a:cubicBezTo>
                <a:lnTo>
                  <a:pt x="123461" y="73462"/>
                </a:lnTo>
                <a:close/>
              </a:path>
            </a:pathLst>
          </a:custGeom>
          <a:gradFill>
            <a:gsLst>
              <a:gs pos="100000">
                <a:srgbClr val="7B5723"/>
              </a:gs>
              <a:gs pos="36000">
                <a:srgbClr val="986C2C"/>
              </a:gs>
            </a:gsLst>
            <a:lin ang="16200000" scaled="0"/>
          </a:gradFill>
          <a:ln w="160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33" name="圖形 22">
            <a:extLst>
              <a:ext uri="{FF2B5EF4-FFF2-40B4-BE49-F238E27FC236}">
                <a16:creationId xmlns:a16="http://schemas.microsoft.com/office/drawing/2014/main" id="{CA61E5AB-EE90-481C-8FFD-4F6F07EF899A}"/>
              </a:ext>
            </a:extLst>
          </p:cNvPr>
          <p:cNvSpPr/>
          <p:nvPr/>
        </p:nvSpPr>
        <p:spPr>
          <a:xfrm>
            <a:off x="5529276" y="4106975"/>
            <a:ext cx="885912" cy="731221"/>
          </a:xfrm>
          <a:custGeom>
            <a:avLst/>
            <a:gdLst>
              <a:gd name="connsiteX0" fmla="*/ 97410 w 885912"/>
              <a:gd name="connsiteY0" fmla="*/ 0 h 731221"/>
              <a:gd name="connsiteX1" fmla="*/ 788502 w 885912"/>
              <a:gd name="connsiteY1" fmla="*/ 0 h 731221"/>
              <a:gd name="connsiteX2" fmla="*/ 885912 w 885912"/>
              <a:gd name="connsiteY2" fmla="*/ 97410 h 731221"/>
              <a:gd name="connsiteX3" fmla="*/ 885912 w 885912"/>
              <a:gd name="connsiteY3" fmla="*/ 633811 h 731221"/>
              <a:gd name="connsiteX4" fmla="*/ 788502 w 885912"/>
              <a:gd name="connsiteY4" fmla="*/ 731221 h 731221"/>
              <a:gd name="connsiteX5" fmla="*/ 97410 w 885912"/>
              <a:gd name="connsiteY5" fmla="*/ 731221 h 731221"/>
              <a:gd name="connsiteX6" fmla="*/ 0 w 885912"/>
              <a:gd name="connsiteY6" fmla="*/ 633811 h 731221"/>
              <a:gd name="connsiteX7" fmla="*/ 0 w 885912"/>
              <a:gd name="connsiteY7" fmla="*/ 97410 h 731221"/>
              <a:gd name="connsiteX8" fmla="*/ 97410 w 885912"/>
              <a:gd name="connsiteY8" fmla="*/ 0 h 731221"/>
              <a:gd name="connsiteX9" fmla="*/ 97410 w 885912"/>
              <a:gd name="connsiteY9" fmla="*/ 0 h 731221"/>
              <a:gd name="connsiteX10" fmla="*/ 609378 w 885912"/>
              <a:gd name="connsiteY10" fmla="*/ 117151 h 731221"/>
              <a:gd name="connsiteX11" fmla="*/ 734943 w 885912"/>
              <a:gd name="connsiteY11" fmla="*/ 117151 h 731221"/>
              <a:gd name="connsiteX12" fmla="*/ 765040 w 885912"/>
              <a:gd name="connsiteY12" fmla="*/ 147247 h 731221"/>
              <a:gd name="connsiteX13" fmla="*/ 765040 w 885912"/>
              <a:gd name="connsiteY13" fmla="*/ 583974 h 731221"/>
              <a:gd name="connsiteX14" fmla="*/ 734943 w 885912"/>
              <a:gd name="connsiteY14" fmla="*/ 614070 h 731221"/>
              <a:gd name="connsiteX15" fmla="*/ 609378 w 885912"/>
              <a:gd name="connsiteY15" fmla="*/ 614070 h 731221"/>
              <a:gd name="connsiteX16" fmla="*/ 579281 w 885912"/>
              <a:gd name="connsiteY16" fmla="*/ 583974 h 731221"/>
              <a:gd name="connsiteX17" fmla="*/ 579281 w 885912"/>
              <a:gd name="connsiteY17" fmla="*/ 147247 h 731221"/>
              <a:gd name="connsiteX18" fmla="*/ 609378 w 885912"/>
              <a:gd name="connsiteY18" fmla="*/ 117151 h 731221"/>
              <a:gd name="connsiteX19" fmla="*/ 609378 w 885912"/>
              <a:gd name="connsiteY19" fmla="*/ 117151 h 731221"/>
              <a:gd name="connsiteX20" fmla="*/ 626854 w 885912"/>
              <a:gd name="connsiteY20" fmla="*/ 143364 h 731221"/>
              <a:gd name="connsiteX21" fmla="*/ 642873 w 885912"/>
              <a:gd name="connsiteY21" fmla="*/ 159383 h 731221"/>
              <a:gd name="connsiteX22" fmla="*/ 626854 w 885912"/>
              <a:gd name="connsiteY22" fmla="*/ 175402 h 731221"/>
              <a:gd name="connsiteX23" fmla="*/ 610834 w 885912"/>
              <a:gd name="connsiteY23" fmla="*/ 159383 h 731221"/>
              <a:gd name="connsiteX24" fmla="*/ 626854 w 885912"/>
              <a:gd name="connsiteY24" fmla="*/ 143364 h 731221"/>
              <a:gd name="connsiteX25" fmla="*/ 626854 w 885912"/>
              <a:gd name="connsiteY25" fmla="*/ 143364 h 731221"/>
              <a:gd name="connsiteX26" fmla="*/ 634135 w 885912"/>
              <a:gd name="connsiteY26" fmla="*/ 545625 h 731221"/>
              <a:gd name="connsiteX27" fmla="*/ 710510 w 885912"/>
              <a:gd name="connsiteY27" fmla="*/ 545625 h 731221"/>
              <a:gd name="connsiteX28" fmla="*/ 722160 w 885912"/>
              <a:gd name="connsiteY28" fmla="*/ 557275 h 731221"/>
              <a:gd name="connsiteX29" fmla="*/ 722160 w 885912"/>
              <a:gd name="connsiteY29" fmla="*/ 565851 h 731221"/>
              <a:gd name="connsiteX30" fmla="*/ 710510 w 885912"/>
              <a:gd name="connsiteY30" fmla="*/ 577501 h 731221"/>
              <a:gd name="connsiteX31" fmla="*/ 634135 w 885912"/>
              <a:gd name="connsiteY31" fmla="*/ 577501 h 731221"/>
              <a:gd name="connsiteX32" fmla="*/ 622485 w 885912"/>
              <a:gd name="connsiteY32" fmla="*/ 565851 h 731221"/>
              <a:gd name="connsiteX33" fmla="*/ 622485 w 885912"/>
              <a:gd name="connsiteY33" fmla="*/ 557275 h 731221"/>
              <a:gd name="connsiteX34" fmla="*/ 634135 w 885912"/>
              <a:gd name="connsiteY34" fmla="*/ 545625 h 731221"/>
              <a:gd name="connsiteX35" fmla="*/ 634135 w 885912"/>
              <a:gd name="connsiteY35" fmla="*/ 545625 h 731221"/>
              <a:gd name="connsiteX36" fmla="*/ 634135 w 885912"/>
              <a:gd name="connsiteY36" fmla="*/ 413749 h 731221"/>
              <a:gd name="connsiteX37" fmla="*/ 710510 w 885912"/>
              <a:gd name="connsiteY37" fmla="*/ 413749 h 731221"/>
              <a:gd name="connsiteX38" fmla="*/ 722160 w 885912"/>
              <a:gd name="connsiteY38" fmla="*/ 425400 h 731221"/>
              <a:gd name="connsiteX39" fmla="*/ 722160 w 885912"/>
              <a:gd name="connsiteY39" fmla="*/ 433976 h 731221"/>
              <a:gd name="connsiteX40" fmla="*/ 710510 w 885912"/>
              <a:gd name="connsiteY40" fmla="*/ 445626 h 731221"/>
              <a:gd name="connsiteX41" fmla="*/ 634135 w 885912"/>
              <a:gd name="connsiteY41" fmla="*/ 445626 h 731221"/>
              <a:gd name="connsiteX42" fmla="*/ 622485 w 885912"/>
              <a:gd name="connsiteY42" fmla="*/ 433976 h 731221"/>
              <a:gd name="connsiteX43" fmla="*/ 622485 w 885912"/>
              <a:gd name="connsiteY43" fmla="*/ 425400 h 731221"/>
              <a:gd name="connsiteX44" fmla="*/ 634135 w 885912"/>
              <a:gd name="connsiteY44" fmla="*/ 413749 h 731221"/>
              <a:gd name="connsiteX45" fmla="*/ 634135 w 885912"/>
              <a:gd name="connsiteY45" fmla="*/ 413749 h 731221"/>
              <a:gd name="connsiteX46" fmla="*/ 634135 w 885912"/>
              <a:gd name="connsiteY46" fmla="*/ 479768 h 731221"/>
              <a:gd name="connsiteX47" fmla="*/ 710510 w 885912"/>
              <a:gd name="connsiteY47" fmla="*/ 479768 h 731221"/>
              <a:gd name="connsiteX48" fmla="*/ 722160 w 885912"/>
              <a:gd name="connsiteY48" fmla="*/ 491418 h 731221"/>
              <a:gd name="connsiteX49" fmla="*/ 722160 w 885912"/>
              <a:gd name="connsiteY49" fmla="*/ 499994 h 731221"/>
              <a:gd name="connsiteX50" fmla="*/ 710510 w 885912"/>
              <a:gd name="connsiteY50" fmla="*/ 511645 h 731221"/>
              <a:gd name="connsiteX51" fmla="*/ 634135 w 885912"/>
              <a:gd name="connsiteY51" fmla="*/ 511645 h 731221"/>
              <a:gd name="connsiteX52" fmla="*/ 622485 w 885912"/>
              <a:gd name="connsiteY52" fmla="*/ 499994 h 731221"/>
              <a:gd name="connsiteX53" fmla="*/ 622485 w 885912"/>
              <a:gd name="connsiteY53" fmla="*/ 491418 h 731221"/>
              <a:gd name="connsiteX54" fmla="*/ 634135 w 885912"/>
              <a:gd name="connsiteY54" fmla="*/ 479768 h 731221"/>
              <a:gd name="connsiteX55" fmla="*/ 634135 w 885912"/>
              <a:gd name="connsiteY55" fmla="*/ 479768 h 731221"/>
              <a:gd name="connsiteX56" fmla="*/ 380093 w 885912"/>
              <a:gd name="connsiteY56" fmla="*/ 117151 h 731221"/>
              <a:gd name="connsiteX57" fmla="*/ 505658 w 885912"/>
              <a:gd name="connsiteY57" fmla="*/ 117151 h 731221"/>
              <a:gd name="connsiteX58" fmla="*/ 535754 w 885912"/>
              <a:gd name="connsiteY58" fmla="*/ 147247 h 731221"/>
              <a:gd name="connsiteX59" fmla="*/ 535754 w 885912"/>
              <a:gd name="connsiteY59" fmla="*/ 583974 h 731221"/>
              <a:gd name="connsiteX60" fmla="*/ 505658 w 885912"/>
              <a:gd name="connsiteY60" fmla="*/ 614070 h 731221"/>
              <a:gd name="connsiteX61" fmla="*/ 380093 w 885912"/>
              <a:gd name="connsiteY61" fmla="*/ 614070 h 731221"/>
              <a:gd name="connsiteX62" fmla="*/ 349996 w 885912"/>
              <a:gd name="connsiteY62" fmla="*/ 583974 h 731221"/>
              <a:gd name="connsiteX63" fmla="*/ 349996 w 885912"/>
              <a:gd name="connsiteY63" fmla="*/ 147247 h 731221"/>
              <a:gd name="connsiteX64" fmla="*/ 380093 w 885912"/>
              <a:gd name="connsiteY64" fmla="*/ 117151 h 731221"/>
              <a:gd name="connsiteX65" fmla="*/ 380093 w 885912"/>
              <a:gd name="connsiteY65" fmla="*/ 117151 h 731221"/>
              <a:gd name="connsiteX66" fmla="*/ 397406 w 885912"/>
              <a:gd name="connsiteY66" fmla="*/ 143364 h 731221"/>
              <a:gd name="connsiteX67" fmla="*/ 413426 w 885912"/>
              <a:gd name="connsiteY67" fmla="*/ 159383 h 731221"/>
              <a:gd name="connsiteX68" fmla="*/ 397406 w 885912"/>
              <a:gd name="connsiteY68" fmla="*/ 175402 h 731221"/>
              <a:gd name="connsiteX69" fmla="*/ 381387 w 885912"/>
              <a:gd name="connsiteY69" fmla="*/ 159383 h 731221"/>
              <a:gd name="connsiteX70" fmla="*/ 397406 w 885912"/>
              <a:gd name="connsiteY70" fmla="*/ 143364 h 731221"/>
              <a:gd name="connsiteX71" fmla="*/ 397406 w 885912"/>
              <a:gd name="connsiteY71" fmla="*/ 143364 h 731221"/>
              <a:gd name="connsiteX72" fmla="*/ 404688 w 885912"/>
              <a:gd name="connsiteY72" fmla="*/ 545625 h 731221"/>
              <a:gd name="connsiteX73" fmla="*/ 481062 w 885912"/>
              <a:gd name="connsiteY73" fmla="*/ 545625 h 731221"/>
              <a:gd name="connsiteX74" fmla="*/ 492713 w 885912"/>
              <a:gd name="connsiteY74" fmla="*/ 557275 h 731221"/>
              <a:gd name="connsiteX75" fmla="*/ 492713 w 885912"/>
              <a:gd name="connsiteY75" fmla="*/ 565851 h 731221"/>
              <a:gd name="connsiteX76" fmla="*/ 481062 w 885912"/>
              <a:gd name="connsiteY76" fmla="*/ 577501 h 731221"/>
              <a:gd name="connsiteX77" fmla="*/ 404688 w 885912"/>
              <a:gd name="connsiteY77" fmla="*/ 577501 h 731221"/>
              <a:gd name="connsiteX78" fmla="*/ 393038 w 885912"/>
              <a:gd name="connsiteY78" fmla="*/ 565851 h 731221"/>
              <a:gd name="connsiteX79" fmla="*/ 393038 w 885912"/>
              <a:gd name="connsiteY79" fmla="*/ 557275 h 731221"/>
              <a:gd name="connsiteX80" fmla="*/ 404688 w 885912"/>
              <a:gd name="connsiteY80" fmla="*/ 545625 h 731221"/>
              <a:gd name="connsiteX81" fmla="*/ 404688 w 885912"/>
              <a:gd name="connsiteY81" fmla="*/ 545625 h 731221"/>
              <a:gd name="connsiteX82" fmla="*/ 404688 w 885912"/>
              <a:gd name="connsiteY82" fmla="*/ 413749 h 731221"/>
              <a:gd name="connsiteX83" fmla="*/ 481062 w 885912"/>
              <a:gd name="connsiteY83" fmla="*/ 413749 h 731221"/>
              <a:gd name="connsiteX84" fmla="*/ 492713 w 885912"/>
              <a:gd name="connsiteY84" fmla="*/ 425400 h 731221"/>
              <a:gd name="connsiteX85" fmla="*/ 492713 w 885912"/>
              <a:gd name="connsiteY85" fmla="*/ 433976 h 731221"/>
              <a:gd name="connsiteX86" fmla="*/ 481062 w 885912"/>
              <a:gd name="connsiteY86" fmla="*/ 445626 h 731221"/>
              <a:gd name="connsiteX87" fmla="*/ 404688 w 885912"/>
              <a:gd name="connsiteY87" fmla="*/ 445626 h 731221"/>
              <a:gd name="connsiteX88" fmla="*/ 393038 w 885912"/>
              <a:gd name="connsiteY88" fmla="*/ 433976 h 731221"/>
              <a:gd name="connsiteX89" fmla="*/ 393038 w 885912"/>
              <a:gd name="connsiteY89" fmla="*/ 425400 h 731221"/>
              <a:gd name="connsiteX90" fmla="*/ 404688 w 885912"/>
              <a:gd name="connsiteY90" fmla="*/ 413749 h 731221"/>
              <a:gd name="connsiteX91" fmla="*/ 404688 w 885912"/>
              <a:gd name="connsiteY91" fmla="*/ 413749 h 731221"/>
              <a:gd name="connsiteX92" fmla="*/ 404688 w 885912"/>
              <a:gd name="connsiteY92" fmla="*/ 479768 h 731221"/>
              <a:gd name="connsiteX93" fmla="*/ 481062 w 885912"/>
              <a:gd name="connsiteY93" fmla="*/ 479768 h 731221"/>
              <a:gd name="connsiteX94" fmla="*/ 492713 w 885912"/>
              <a:gd name="connsiteY94" fmla="*/ 491418 h 731221"/>
              <a:gd name="connsiteX95" fmla="*/ 492713 w 885912"/>
              <a:gd name="connsiteY95" fmla="*/ 499994 h 731221"/>
              <a:gd name="connsiteX96" fmla="*/ 481062 w 885912"/>
              <a:gd name="connsiteY96" fmla="*/ 511645 h 731221"/>
              <a:gd name="connsiteX97" fmla="*/ 404688 w 885912"/>
              <a:gd name="connsiteY97" fmla="*/ 511645 h 731221"/>
              <a:gd name="connsiteX98" fmla="*/ 393038 w 885912"/>
              <a:gd name="connsiteY98" fmla="*/ 499994 h 731221"/>
              <a:gd name="connsiteX99" fmla="*/ 393038 w 885912"/>
              <a:gd name="connsiteY99" fmla="*/ 491418 h 731221"/>
              <a:gd name="connsiteX100" fmla="*/ 404688 w 885912"/>
              <a:gd name="connsiteY100" fmla="*/ 479768 h 731221"/>
              <a:gd name="connsiteX101" fmla="*/ 404688 w 885912"/>
              <a:gd name="connsiteY101" fmla="*/ 479768 h 731221"/>
              <a:gd name="connsiteX102" fmla="*/ 150646 w 885912"/>
              <a:gd name="connsiteY102" fmla="*/ 117151 h 731221"/>
              <a:gd name="connsiteX103" fmla="*/ 276210 w 885912"/>
              <a:gd name="connsiteY103" fmla="*/ 117151 h 731221"/>
              <a:gd name="connsiteX104" fmla="*/ 306307 w 885912"/>
              <a:gd name="connsiteY104" fmla="*/ 147247 h 731221"/>
              <a:gd name="connsiteX105" fmla="*/ 306307 w 885912"/>
              <a:gd name="connsiteY105" fmla="*/ 583974 h 731221"/>
              <a:gd name="connsiteX106" fmla="*/ 276210 w 885912"/>
              <a:gd name="connsiteY106" fmla="*/ 614070 h 731221"/>
              <a:gd name="connsiteX107" fmla="*/ 150646 w 885912"/>
              <a:gd name="connsiteY107" fmla="*/ 614070 h 731221"/>
              <a:gd name="connsiteX108" fmla="*/ 120549 w 885912"/>
              <a:gd name="connsiteY108" fmla="*/ 583974 h 731221"/>
              <a:gd name="connsiteX109" fmla="*/ 120549 w 885912"/>
              <a:gd name="connsiteY109" fmla="*/ 147247 h 731221"/>
              <a:gd name="connsiteX110" fmla="*/ 150646 w 885912"/>
              <a:gd name="connsiteY110" fmla="*/ 117151 h 731221"/>
              <a:gd name="connsiteX111" fmla="*/ 150646 w 885912"/>
              <a:gd name="connsiteY111" fmla="*/ 117151 h 731221"/>
              <a:gd name="connsiteX112" fmla="*/ 168121 w 885912"/>
              <a:gd name="connsiteY112" fmla="*/ 143364 h 731221"/>
              <a:gd name="connsiteX113" fmla="*/ 184140 w 885912"/>
              <a:gd name="connsiteY113" fmla="*/ 159383 h 731221"/>
              <a:gd name="connsiteX114" fmla="*/ 168121 w 885912"/>
              <a:gd name="connsiteY114" fmla="*/ 175402 h 731221"/>
              <a:gd name="connsiteX115" fmla="*/ 152102 w 885912"/>
              <a:gd name="connsiteY115" fmla="*/ 159383 h 731221"/>
              <a:gd name="connsiteX116" fmla="*/ 168121 w 885912"/>
              <a:gd name="connsiteY116" fmla="*/ 143364 h 731221"/>
              <a:gd name="connsiteX117" fmla="*/ 168121 w 885912"/>
              <a:gd name="connsiteY117" fmla="*/ 143364 h 731221"/>
              <a:gd name="connsiteX118" fmla="*/ 175403 w 885912"/>
              <a:gd name="connsiteY118" fmla="*/ 545625 h 731221"/>
              <a:gd name="connsiteX119" fmla="*/ 251777 w 885912"/>
              <a:gd name="connsiteY119" fmla="*/ 545625 h 731221"/>
              <a:gd name="connsiteX120" fmla="*/ 263427 w 885912"/>
              <a:gd name="connsiteY120" fmla="*/ 557275 h 731221"/>
              <a:gd name="connsiteX121" fmla="*/ 263427 w 885912"/>
              <a:gd name="connsiteY121" fmla="*/ 565851 h 731221"/>
              <a:gd name="connsiteX122" fmla="*/ 251777 w 885912"/>
              <a:gd name="connsiteY122" fmla="*/ 577501 h 731221"/>
              <a:gd name="connsiteX123" fmla="*/ 175403 w 885912"/>
              <a:gd name="connsiteY123" fmla="*/ 577501 h 731221"/>
              <a:gd name="connsiteX124" fmla="*/ 163752 w 885912"/>
              <a:gd name="connsiteY124" fmla="*/ 565851 h 731221"/>
              <a:gd name="connsiteX125" fmla="*/ 163752 w 885912"/>
              <a:gd name="connsiteY125" fmla="*/ 557275 h 731221"/>
              <a:gd name="connsiteX126" fmla="*/ 175403 w 885912"/>
              <a:gd name="connsiteY126" fmla="*/ 545625 h 731221"/>
              <a:gd name="connsiteX127" fmla="*/ 175403 w 885912"/>
              <a:gd name="connsiteY127" fmla="*/ 545625 h 731221"/>
              <a:gd name="connsiteX128" fmla="*/ 175403 w 885912"/>
              <a:gd name="connsiteY128" fmla="*/ 413749 h 731221"/>
              <a:gd name="connsiteX129" fmla="*/ 251777 w 885912"/>
              <a:gd name="connsiteY129" fmla="*/ 413749 h 731221"/>
              <a:gd name="connsiteX130" fmla="*/ 263427 w 885912"/>
              <a:gd name="connsiteY130" fmla="*/ 425400 h 731221"/>
              <a:gd name="connsiteX131" fmla="*/ 263427 w 885912"/>
              <a:gd name="connsiteY131" fmla="*/ 433976 h 731221"/>
              <a:gd name="connsiteX132" fmla="*/ 251777 w 885912"/>
              <a:gd name="connsiteY132" fmla="*/ 445626 h 731221"/>
              <a:gd name="connsiteX133" fmla="*/ 175403 w 885912"/>
              <a:gd name="connsiteY133" fmla="*/ 445626 h 731221"/>
              <a:gd name="connsiteX134" fmla="*/ 163752 w 885912"/>
              <a:gd name="connsiteY134" fmla="*/ 433976 h 731221"/>
              <a:gd name="connsiteX135" fmla="*/ 163752 w 885912"/>
              <a:gd name="connsiteY135" fmla="*/ 425400 h 731221"/>
              <a:gd name="connsiteX136" fmla="*/ 175403 w 885912"/>
              <a:gd name="connsiteY136" fmla="*/ 413749 h 731221"/>
              <a:gd name="connsiteX137" fmla="*/ 175403 w 885912"/>
              <a:gd name="connsiteY137" fmla="*/ 413749 h 731221"/>
              <a:gd name="connsiteX138" fmla="*/ 175403 w 885912"/>
              <a:gd name="connsiteY138" fmla="*/ 479768 h 731221"/>
              <a:gd name="connsiteX139" fmla="*/ 251777 w 885912"/>
              <a:gd name="connsiteY139" fmla="*/ 479768 h 731221"/>
              <a:gd name="connsiteX140" fmla="*/ 263427 w 885912"/>
              <a:gd name="connsiteY140" fmla="*/ 491418 h 731221"/>
              <a:gd name="connsiteX141" fmla="*/ 263427 w 885912"/>
              <a:gd name="connsiteY141" fmla="*/ 499994 h 731221"/>
              <a:gd name="connsiteX142" fmla="*/ 251777 w 885912"/>
              <a:gd name="connsiteY142" fmla="*/ 511645 h 731221"/>
              <a:gd name="connsiteX143" fmla="*/ 175403 w 885912"/>
              <a:gd name="connsiteY143" fmla="*/ 511645 h 731221"/>
              <a:gd name="connsiteX144" fmla="*/ 163752 w 885912"/>
              <a:gd name="connsiteY144" fmla="*/ 499994 h 731221"/>
              <a:gd name="connsiteX145" fmla="*/ 163752 w 885912"/>
              <a:gd name="connsiteY145" fmla="*/ 491418 h 731221"/>
              <a:gd name="connsiteX146" fmla="*/ 175403 w 885912"/>
              <a:gd name="connsiteY146" fmla="*/ 479768 h 731221"/>
              <a:gd name="connsiteX147" fmla="*/ 175403 w 885912"/>
              <a:gd name="connsiteY147" fmla="*/ 479768 h 731221"/>
              <a:gd name="connsiteX148" fmla="*/ 123461 w 885912"/>
              <a:gd name="connsiteY148" fmla="*/ 73462 h 731221"/>
              <a:gd name="connsiteX149" fmla="*/ 762289 w 885912"/>
              <a:gd name="connsiteY149" fmla="*/ 73462 h 731221"/>
              <a:gd name="connsiteX150" fmla="*/ 808728 w 885912"/>
              <a:gd name="connsiteY150" fmla="*/ 119902 h 731221"/>
              <a:gd name="connsiteX151" fmla="*/ 808728 w 885912"/>
              <a:gd name="connsiteY151" fmla="*/ 610996 h 731221"/>
              <a:gd name="connsiteX152" fmla="*/ 762289 w 885912"/>
              <a:gd name="connsiteY152" fmla="*/ 657436 h 731221"/>
              <a:gd name="connsiteX153" fmla="*/ 123461 w 885912"/>
              <a:gd name="connsiteY153" fmla="*/ 657436 h 731221"/>
              <a:gd name="connsiteX154" fmla="*/ 77022 w 885912"/>
              <a:gd name="connsiteY154" fmla="*/ 610996 h 731221"/>
              <a:gd name="connsiteX155" fmla="*/ 77022 w 885912"/>
              <a:gd name="connsiteY155" fmla="*/ 120063 h 731221"/>
              <a:gd name="connsiteX156" fmla="*/ 123461 w 885912"/>
              <a:gd name="connsiteY156" fmla="*/ 73462 h 731221"/>
              <a:gd name="connsiteX157" fmla="*/ 123461 w 885912"/>
              <a:gd name="connsiteY157" fmla="*/ 73462 h 7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885912" h="731221">
                <a:moveTo>
                  <a:pt x="97410" y="0"/>
                </a:moveTo>
                <a:lnTo>
                  <a:pt x="788502" y="0"/>
                </a:lnTo>
                <a:cubicBezTo>
                  <a:pt x="842061" y="0"/>
                  <a:pt x="885912" y="43851"/>
                  <a:pt x="885912" y="97410"/>
                </a:cubicBezTo>
                <a:lnTo>
                  <a:pt x="885912" y="633811"/>
                </a:lnTo>
                <a:cubicBezTo>
                  <a:pt x="885912" y="687371"/>
                  <a:pt x="842061" y="731221"/>
                  <a:pt x="788502" y="731221"/>
                </a:cubicBezTo>
                <a:lnTo>
                  <a:pt x="97410" y="731221"/>
                </a:lnTo>
                <a:cubicBezTo>
                  <a:pt x="43851" y="731221"/>
                  <a:pt x="0" y="687371"/>
                  <a:pt x="0" y="633811"/>
                </a:cubicBezTo>
                <a:lnTo>
                  <a:pt x="0" y="97410"/>
                </a:lnTo>
                <a:cubicBezTo>
                  <a:pt x="0" y="43851"/>
                  <a:pt x="43851" y="0"/>
                  <a:pt x="97410" y="0"/>
                </a:cubicBezTo>
                <a:lnTo>
                  <a:pt x="97410" y="0"/>
                </a:lnTo>
                <a:close/>
                <a:moveTo>
                  <a:pt x="609378" y="117151"/>
                </a:moveTo>
                <a:lnTo>
                  <a:pt x="734943" y="117151"/>
                </a:lnTo>
                <a:cubicBezTo>
                  <a:pt x="751448" y="117151"/>
                  <a:pt x="765040" y="130743"/>
                  <a:pt x="765040" y="147247"/>
                </a:cubicBezTo>
                <a:lnTo>
                  <a:pt x="765040" y="583974"/>
                </a:lnTo>
                <a:cubicBezTo>
                  <a:pt x="765040" y="600478"/>
                  <a:pt x="751448" y="614070"/>
                  <a:pt x="734943" y="614070"/>
                </a:cubicBezTo>
                <a:lnTo>
                  <a:pt x="609378" y="614070"/>
                </a:lnTo>
                <a:cubicBezTo>
                  <a:pt x="592873" y="614070"/>
                  <a:pt x="579281" y="600478"/>
                  <a:pt x="579281" y="583974"/>
                </a:cubicBezTo>
                <a:lnTo>
                  <a:pt x="579281" y="147247"/>
                </a:lnTo>
                <a:cubicBezTo>
                  <a:pt x="579443" y="130743"/>
                  <a:pt x="592873" y="117151"/>
                  <a:pt x="609378" y="117151"/>
                </a:cubicBezTo>
                <a:lnTo>
                  <a:pt x="609378" y="117151"/>
                </a:lnTo>
                <a:close/>
                <a:moveTo>
                  <a:pt x="626854" y="143364"/>
                </a:moveTo>
                <a:cubicBezTo>
                  <a:pt x="635753" y="143364"/>
                  <a:pt x="642873" y="150484"/>
                  <a:pt x="642873" y="159383"/>
                </a:cubicBezTo>
                <a:cubicBezTo>
                  <a:pt x="642873" y="168283"/>
                  <a:pt x="635753" y="175402"/>
                  <a:pt x="626854" y="175402"/>
                </a:cubicBezTo>
                <a:cubicBezTo>
                  <a:pt x="617954" y="175402"/>
                  <a:pt x="610834" y="168283"/>
                  <a:pt x="610834" y="159383"/>
                </a:cubicBezTo>
                <a:cubicBezTo>
                  <a:pt x="610834" y="150645"/>
                  <a:pt x="617954" y="143364"/>
                  <a:pt x="626854" y="143364"/>
                </a:cubicBezTo>
                <a:lnTo>
                  <a:pt x="626854" y="143364"/>
                </a:lnTo>
                <a:close/>
                <a:moveTo>
                  <a:pt x="634135" y="545625"/>
                </a:moveTo>
                <a:lnTo>
                  <a:pt x="710510" y="545625"/>
                </a:lnTo>
                <a:cubicBezTo>
                  <a:pt x="716982" y="545625"/>
                  <a:pt x="722160" y="550964"/>
                  <a:pt x="722160" y="557275"/>
                </a:cubicBezTo>
                <a:lnTo>
                  <a:pt x="722160" y="565851"/>
                </a:lnTo>
                <a:cubicBezTo>
                  <a:pt x="722160" y="572323"/>
                  <a:pt x="716820" y="577501"/>
                  <a:pt x="710510" y="577501"/>
                </a:cubicBezTo>
                <a:lnTo>
                  <a:pt x="634135" y="577501"/>
                </a:lnTo>
                <a:cubicBezTo>
                  <a:pt x="627663" y="577501"/>
                  <a:pt x="622485" y="572162"/>
                  <a:pt x="622485" y="565851"/>
                </a:cubicBezTo>
                <a:lnTo>
                  <a:pt x="622485" y="557275"/>
                </a:lnTo>
                <a:cubicBezTo>
                  <a:pt x="622323" y="550964"/>
                  <a:pt x="627663" y="545625"/>
                  <a:pt x="634135" y="545625"/>
                </a:cubicBezTo>
                <a:lnTo>
                  <a:pt x="634135" y="545625"/>
                </a:lnTo>
                <a:close/>
                <a:moveTo>
                  <a:pt x="634135" y="413749"/>
                </a:moveTo>
                <a:lnTo>
                  <a:pt x="710510" y="413749"/>
                </a:lnTo>
                <a:cubicBezTo>
                  <a:pt x="716982" y="413749"/>
                  <a:pt x="722160" y="419089"/>
                  <a:pt x="722160" y="425400"/>
                </a:cubicBezTo>
                <a:lnTo>
                  <a:pt x="722160" y="433976"/>
                </a:lnTo>
                <a:cubicBezTo>
                  <a:pt x="722160" y="440448"/>
                  <a:pt x="716820" y="445626"/>
                  <a:pt x="710510" y="445626"/>
                </a:cubicBezTo>
                <a:lnTo>
                  <a:pt x="634135" y="445626"/>
                </a:lnTo>
                <a:cubicBezTo>
                  <a:pt x="627663" y="445626"/>
                  <a:pt x="622485" y="440286"/>
                  <a:pt x="622485" y="433976"/>
                </a:cubicBezTo>
                <a:lnTo>
                  <a:pt x="622485" y="425400"/>
                </a:lnTo>
                <a:cubicBezTo>
                  <a:pt x="622323" y="419089"/>
                  <a:pt x="627663" y="413749"/>
                  <a:pt x="634135" y="413749"/>
                </a:cubicBezTo>
                <a:lnTo>
                  <a:pt x="634135" y="413749"/>
                </a:lnTo>
                <a:close/>
                <a:moveTo>
                  <a:pt x="634135" y="479768"/>
                </a:moveTo>
                <a:lnTo>
                  <a:pt x="710510" y="479768"/>
                </a:lnTo>
                <a:cubicBezTo>
                  <a:pt x="716982" y="479768"/>
                  <a:pt x="722160" y="485108"/>
                  <a:pt x="722160" y="491418"/>
                </a:cubicBezTo>
                <a:lnTo>
                  <a:pt x="722160" y="499994"/>
                </a:lnTo>
                <a:cubicBezTo>
                  <a:pt x="722160" y="506467"/>
                  <a:pt x="716820" y="511645"/>
                  <a:pt x="710510" y="511645"/>
                </a:cubicBezTo>
                <a:lnTo>
                  <a:pt x="634135" y="511645"/>
                </a:lnTo>
                <a:cubicBezTo>
                  <a:pt x="627663" y="511645"/>
                  <a:pt x="622485" y="506305"/>
                  <a:pt x="622485" y="499994"/>
                </a:cubicBezTo>
                <a:lnTo>
                  <a:pt x="622485" y="491418"/>
                </a:lnTo>
                <a:cubicBezTo>
                  <a:pt x="622323" y="484946"/>
                  <a:pt x="627663" y="479768"/>
                  <a:pt x="634135" y="479768"/>
                </a:cubicBezTo>
                <a:lnTo>
                  <a:pt x="634135" y="479768"/>
                </a:lnTo>
                <a:close/>
                <a:moveTo>
                  <a:pt x="380093" y="117151"/>
                </a:moveTo>
                <a:lnTo>
                  <a:pt x="505658" y="117151"/>
                </a:lnTo>
                <a:cubicBezTo>
                  <a:pt x="522162" y="117151"/>
                  <a:pt x="535754" y="130743"/>
                  <a:pt x="535754" y="147247"/>
                </a:cubicBezTo>
                <a:lnTo>
                  <a:pt x="535754" y="583974"/>
                </a:lnTo>
                <a:cubicBezTo>
                  <a:pt x="535754" y="600478"/>
                  <a:pt x="522162" y="614070"/>
                  <a:pt x="505658" y="614070"/>
                </a:cubicBezTo>
                <a:lnTo>
                  <a:pt x="380093" y="614070"/>
                </a:lnTo>
                <a:cubicBezTo>
                  <a:pt x="363588" y="614070"/>
                  <a:pt x="349996" y="600478"/>
                  <a:pt x="349996" y="583974"/>
                </a:cubicBezTo>
                <a:lnTo>
                  <a:pt x="349996" y="147247"/>
                </a:lnTo>
                <a:cubicBezTo>
                  <a:pt x="349996" y="130743"/>
                  <a:pt x="363588" y="117151"/>
                  <a:pt x="380093" y="117151"/>
                </a:cubicBezTo>
                <a:lnTo>
                  <a:pt x="380093" y="117151"/>
                </a:lnTo>
                <a:close/>
                <a:moveTo>
                  <a:pt x="397406" y="143364"/>
                </a:moveTo>
                <a:cubicBezTo>
                  <a:pt x="406306" y="143364"/>
                  <a:pt x="413426" y="150484"/>
                  <a:pt x="413426" y="159383"/>
                </a:cubicBezTo>
                <a:cubicBezTo>
                  <a:pt x="413426" y="168283"/>
                  <a:pt x="406306" y="175402"/>
                  <a:pt x="397406" y="175402"/>
                </a:cubicBezTo>
                <a:cubicBezTo>
                  <a:pt x="388507" y="175402"/>
                  <a:pt x="381387" y="168283"/>
                  <a:pt x="381387" y="159383"/>
                </a:cubicBezTo>
                <a:cubicBezTo>
                  <a:pt x="381387" y="150645"/>
                  <a:pt x="388669" y="143364"/>
                  <a:pt x="397406" y="143364"/>
                </a:cubicBezTo>
                <a:lnTo>
                  <a:pt x="397406" y="143364"/>
                </a:lnTo>
                <a:close/>
                <a:moveTo>
                  <a:pt x="404688" y="545625"/>
                </a:moveTo>
                <a:lnTo>
                  <a:pt x="481062" y="545625"/>
                </a:lnTo>
                <a:cubicBezTo>
                  <a:pt x="487535" y="545625"/>
                  <a:pt x="492713" y="550964"/>
                  <a:pt x="492713" y="557275"/>
                </a:cubicBezTo>
                <a:lnTo>
                  <a:pt x="492713" y="565851"/>
                </a:lnTo>
                <a:cubicBezTo>
                  <a:pt x="492713" y="572323"/>
                  <a:pt x="487373" y="577501"/>
                  <a:pt x="481062" y="577501"/>
                </a:cubicBezTo>
                <a:lnTo>
                  <a:pt x="404688" y="577501"/>
                </a:lnTo>
                <a:cubicBezTo>
                  <a:pt x="398215" y="577501"/>
                  <a:pt x="393038" y="572162"/>
                  <a:pt x="393038" y="565851"/>
                </a:cubicBezTo>
                <a:lnTo>
                  <a:pt x="393038" y="557275"/>
                </a:lnTo>
                <a:cubicBezTo>
                  <a:pt x="393038" y="550964"/>
                  <a:pt x="398215" y="545625"/>
                  <a:pt x="404688" y="545625"/>
                </a:cubicBezTo>
                <a:lnTo>
                  <a:pt x="404688" y="545625"/>
                </a:lnTo>
                <a:close/>
                <a:moveTo>
                  <a:pt x="404688" y="413749"/>
                </a:moveTo>
                <a:lnTo>
                  <a:pt x="481062" y="413749"/>
                </a:lnTo>
                <a:cubicBezTo>
                  <a:pt x="487535" y="413749"/>
                  <a:pt x="492713" y="419089"/>
                  <a:pt x="492713" y="425400"/>
                </a:cubicBezTo>
                <a:lnTo>
                  <a:pt x="492713" y="433976"/>
                </a:lnTo>
                <a:cubicBezTo>
                  <a:pt x="492713" y="440448"/>
                  <a:pt x="487373" y="445626"/>
                  <a:pt x="481062" y="445626"/>
                </a:cubicBezTo>
                <a:lnTo>
                  <a:pt x="404688" y="445626"/>
                </a:lnTo>
                <a:cubicBezTo>
                  <a:pt x="398215" y="445626"/>
                  <a:pt x="393038" y="440286"/>
                  <a:pt x="393038" y="433976"/>
                </a:cubicBezTo>
                <a:lnTo>
                  <a:pt x="393038" y="425400"/>
                </a:lnTo>
                <a:cubicBezTo>
                  <a:pt x="393038" y="419089"/>
                  <a:pt x="398215" y="413749"/>
                  <a:pt x="404688" y="413749"/>
                </a:cubicBezTo>
                <a:lnTo>
                  <a:pt x="404688" y="413749"/>
                </a:lnTo>
                <a:close/>
                <a:moveTo>
                  <a:pt x="404688" y="479768"/>
                </a:moveTo>
                <a:lnTo>
                  <a:pt x="481062" y="479768"/>
                </a:lnTo>
                <a:cubicBezTo>
                  <a:pt x="487535" y="479768"/>
                  <a:pt x="492713" y="485108"/>
                  <a:pt x="492713" y="491418"/>
                </a:cubicBezTo>
                <a:lnTo>
                  <a:pt x="492713" y="499994"/>
                </a:lnTo>
                <a:cubicBezTo>
                  <a:pt x="492713" y="506467"/>
                  <a:pt x="487373" y="511645"/>
                  <a:pt x="481062" y="511645"/>
                </a:cubicBezTo>
                <a:lnTo>
                  <a:pt x="404688" y="511645"/>
                </a:lnTo>
                <a:cubicBezTo>
                  <a:pt x="398215" y="511645"/>
                  <a:pt x="393038" y="506305"/>
                  <a:pt x="393038" y="499994"/>
                </a:cubicBezTo>
                <a:lnTo>
                  <a:pt x="393038" y="491418"/>
                </a:lnTo>
                <a:cubicBezTo>
                  <a:pt x="393038" y="484946"/>
                  <a:pt x="398215" y="479768"/>
                  <a:pt x="404688" y="479768"/>
                </a:cubicBezTo>
                <a:lnTo>
                  <a:pt x="404688" y="479768"/>
                </a:lnTo>
                <a:close/>
                <a:moveTo>
                  <a:pt x="150646" y="117151"/>
                </a:moveTo>
                <a:lnTo>
                  <a:pt x="276210" y="117151"/>
                </a:lnTo>
                <a:cubicBezTo>
                  <a:pt x="292715" y="117151"/>
                  <a:pt x="306307" y="130743"/>
                  <a:pt x="306307" y="147247"/>
                </a:cubicBezTo>
                <a:lnTo>
                  <a:pt x="306307" y="583974"/>
                </a:lnTo>
                <a:cubicBezTo>
                  <a:pt x="306307" y="600478"/>
                  <a:pt x="292715" y="614070"/>
                  <a:pt x="276210" y="614070"/>
                </a:cubicBezTo>
                <a:lnTo>
                  <a:pt x="150646" y="614070"/>
                </a:lnTo>
                <a:cubicBezTo>
                  <a:pt x="134141" y="614070"/>
                  <a:pt x="120549" y="600478"/>
                  <a:pt x="120549" y="583974"/>
                </a:cubicBezTo>
                <a:lnTo>
                  <a:pt x="120549" y="147247"/>
                </a:lnTo>
                <a:cubicBezTo>
                  <a:pt x="120711" y="130743"/>
                  <a:pt x="134141" y="117151"/>
                  <a:pt x="150646" y="117151"/>
                </a:cubicBezTo>
                <a:lnTo>
                  <a:pt x="150646" y="117151"/>
                </a:lnTo>
                <a:close/>
                <a:moveTo>
                  <a:pt x="168121" y="143364"/>
                </a:moveTo>
                <a:cubicBezTo>
                  <a:pt x="177021" y="143364"/>
                  <a:pt x="184140" y="150484"/>
                  <a:pt x="184140" y="159383"/>
                </a:cubicBezTo>
                <a:cubicBezTo>
                  <a:pt x="184140" y="168283"/>
                  <a:pt x="177021" y="175402"/>
                  <a:pt x="168121" y="175402"/>
                </a:cubicBezTo>
                <a:cubicBezTo>
                  <a:pt x="159221" y="175402"/>
                  <a:pt x="152102" y="168283"/>
                  <a:pt x="152102" y="159383"/>
                </a:cubicBezTo>
                <a:cubicBezTo>
                  <a:pt x="152102" y="150645"/>
                  <a:pt x="159221" y="143364"/>
                  <a:pt x="168121" y="143364"/>
                </a:cubicBezTo>
                <a:lnTo>
                  <a:pt x="168121" y="143364"/>
                </a:lnTo>
                <a:close/>
                <a:moveTo>
                  <a:pt x="175403" y="545625"/>
                </a:moveTo>
                <a:lnTo>
                  <a:pt x="251777" y="545625"/>
                </a:lnTo>
                <a:cubicBezTo>
                  <a:pt x="258249" y="545625"/>
                  <a:pt x="263427" y="550964"/>
                  <a:pt x="263427" y="557275"/>
                </a:cubicBezTo>
                <a:lnTo>
                  <a:pt x="263427" y="565851"/>
                </a:lnTo>
                <a:cubicBezTo>
                  <a:pt x="263427" y="572323"/>
                  <a:pt x="258088" y="577501"/>
                  <a:pt x="251777" y="577501"/>
                </a:cubicBezTo>
                <a:lnTo>
                  <a:pt x="175403" y="577501"/>
                </a:lnTo>
                <a:cubicBezTo>
                  <a:pt x="168930" y="577501"/>
                  <a:pt x="163752" y="572162"/>
                  <a:pt x="163752" y="565851"/>
                </a:cubicBezTo>
                <a:lnTo>
                  <a:pt x="163752" y="557275"/>
                </a:lnTo>
                <a:cubicBezTo>
                  <a:pt x="163590" y="550964"/>
                  <a:pt x="168930" y="545625"/>
                  <a:pt x="175403" y="545625"/>
                </a:cubicBezTo>
                <a:lnTo>
                  <a:pt x="175403" y="545625"/>
                </a:lnTo>
                <a:close/>
                <a:moveTo>
                  <a:pt x="175403" y="413749"/>
                </a:moveTo>
                <a:lnTo>
                  <a:pt x="251777" y="413749"/>
                </a:lnTo>
                <a:cubicBezTo>
                  <a:pt x="258249" y="413749"/>
                  <a:pt x="263427" y="419089"/>
                  <a:pt x="263427" y="425400"/>
                </a:cubicBezTo>
                <a:lnTo>
                  <a:pt x="263427" y="433976"/>
                </a:lnTo>
                <a:cubicBezTo>
                  <a:pt x="263427" y="440448"/>
                  <a:pt x="258088" y="445626"/>
                  <a:pt x="251777" y="445626"/>
                </a:cubicBezTo>
                <a:lnTo>
                  <a:pt x="175403" y="445626"/>
                </a:lnTo>
                <a:cubicBezTo>
                  <a:pt x="168930" y="445626"/>
                  <a:pt x="163752" y="440286"/>
                  <a:pt x="163752" y="433976"/>
                </a:cubicBezTo>
                <a:lnTo>
                  <a:pt x="163752" y="425400"/>
                </a:lnTo>
                <a:cubicBezTo>
                  <a:pt x="163590" y="419089"/>
                  <a:pt x="168930" y="413749"/>
                  <a:pt x="175403" y="413749"/>
                </a:cubicBezTo>
                <a:lnTo>
                  <a:pt x="175403" y="413749"/>
                </a:lnTo>
                <a:close/>
                <a:moveTo>
                  <a:pt x="175403" y="479768"/>
                </a:moveTo>
                <a:lnTo>
                  <a:pt x="251777" y="479768"/>
                </a:lnTo>
                <a:cubicBezTo>
                  <a:pt x="258249" y="479768"/>
                  <a:pt x="263427" y="485108"/>
                  <a:pt x="263427" y="491418"/>
                </a:cubicBezTo>
                <a:lnTo>
                  <a:pt x="263427" y="499994"/>
                </a:lnTo>
                <a:cubicBezTo>
                  <a:pt x="263427" y="506467"/>
                  <a:pt x="258088" y="511645"/>
                  <a:pt x="251777" y="511645"/>
                </a:cubicBezTo>
                <a:lnTo>
                  <a:pt x="175403" y="511645"/>
                </a:lnTo>
                <a:cubicBezTo>
                  <a:pt x="168930" y="511645"/>
                  <a:pt x="163752" y="506305"/>
                  <a:pt x="163752" y="499994"/>
                </a:cubicBezTo>
                <a:lnTo>
                  <a:pt x="163752" y="491418"/>
                </a:lnTo>
                <a:cubicBezTo>
                  <a:pt x="163590" y="484946"/>
                  <a:pt x="168930" y="479768"/>
                  <a:pt x="175403" y="479768"/>
                </a:cubicBezTo>
                <a:lnTo>
                  <a:pt x="175403" y="479768"/>
                </a:lnTo>
                <a:close/>
                <a:moveTo>
                  <a:pt x="123461" y="73462"/>
                </a:moveTo>
                <a:lnTo>
                  <a:pt x="762289" y="73462"/>
                </a:lnTo>
                <a:cubicBezTo>
                  <a:pt x="787855" y="73462"/>
                  <a:pt x="808728" y="94335"/>
                  <a:pt x="808728" y="119902"/>
                </a:cubicBezTo>
                <a:lnTo>
                  <a:pt x="808728" y="610996"/>
                </a:lnTo>
                <a:cubicBezTo>
                  <a:pt x="808728" y="636562"/>
                  <a:pt x="787855" y="657436"/>
                  <a:pt x="762289" y="657436"/>
                </a:cubicBezTo>
                <a:lnTo>
                  <a:pt x="123461" y="657436"/>
                </a:lnTo>
                <a:cubicBezTo>
                  <a:pt x="97895" y="657436"/>
                  <a:pt x="77022" y="636562"/>
                  <a:pt x="77022" y="610996"/>
                </a:cubicBezTo>
                <a:lnTo>
                  <a:pt x="77022" y="120063"/>
                </a:lnTo>
                <a:cubicBezTo>
                  <a:pt x="76860" y="94497"/>
                  <a:pt x="97895" y="73462"/>
                  <a:pt x="123461" y="73462"/>
                </a:cubicBezTo>
                <a:lnTo>
                  <a:pt x="123461" y="73462"/>
                </a:lnTo>
                <a:close/>
              </a:path>
            </a:pathLst>
          </a:custGeom>
          <a:gradFill>
            <a:gsLst>
              <a:gs pos="100000">
                <a:srgbClr val="7B5723"/>
              </a:gs>
              <a:gs pos="36000">
                <a:srgbClr val="986C2C"/>
              </a:gs>
            </a:gsLst>
            <a:lin ang="16200000" scaled="0"/>
          </a:gradFill>
          <a:ln w="160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BEE1D31-0086-C94A-A0E4-E7ECA8A30216}"/>
              </a:ext>
            </a:extLst>
          </p:cNvPr>
          <p:cNvSpPr txBox="1"/>
          <p:nvPr/>
        </p:nvSpPr>
        <p:spPr>
          <a:xfrm>
            <a:off x="1321187" y="4375896"/>
            <a:ext cx="1451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</a:rPr>
              <a:t>M.2 </a:t>
            </a:r>
            <a:r>
              <a:rPr kumimoji="1" lang="en-US" altLang="zh-TW" err="1">
                <a:solidFill>
                  <a:schemeClr val="bg1"/>
                </a:solidFill>
              </a:rPr>
              <a:t>NVMe</a:t>
            </a:r>
            <a:r>
              <a:rPr kumimoji="1" lang="en-US" altLang="zh-TW">
                <a:solidFill>
                  <a:schemeClr val="bg1"/>
                </a:solidFill>
              </a:rPr>
              <a:t> SSD</a:t>
            </a:r>
            <a:endParaRPr kumimoji="1"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24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82616" y="4398948"/>
            <a:ext cx="4354566" cy="42072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E67A67F-8320-8241-9FE8-C73D5AA067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718872" y="1263266"/>
            <a:ext cx="5686160" cy="355574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33"/>
            <a:ext cx="9143999" cy="73721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</a:rPr>
              <a:t>複合式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 (Combo) </a:t>
            </a:r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</a:rPr>
              <a:t>磁碟槽支援高速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 U.2 </a:t>
            </a:r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zh-TW" altLang="en-US" sz="3600"/>
          </a:p>
        </p:txBody>
      </p: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828EB346-F88B-0B44-A9AD-C17CA50F097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04803" y="3920496"/>
            <a:ext cx="847749" cy="376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4782395" y="2984369"/>
            <a:ext cx="4304929" cy="15928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altLang="en-US" b="1">
                <a:solidFill>
                  <a:schemeClr val="tx1"/>
                </a:solidFill>
                <a:ea typeface="微軟正黑體"/>
              </a:rPr>
              <a:t>無論是入門的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2.5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吋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SATA 6Gb/s SSDs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 或是超高效能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</a:t>
            </a:r>
            <a:r>
              <a:rPr lang="en-US" altLang="zh-TW" b="1">
                <a:solidFill>
                  <a:srgbClr val="C00000"/>
                </a:solidFill>
                <a:ea typeface="微軟正黑體"/>
              </a:rPr>
              <a:t>32Gbps (PCIe Gen3 x4)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與高達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</a:t>
            </a:r>
            <a:r>
              <a:rPr lang="en-US" altLang="zh-TW" b="1">
                <a:solidFill>
                  <a:srgbClr val="C00000"/>
                </a:solidFill>
                <a:ea typeface="微軟正黑體"/>
              </a:rPr>
              <a:t>7.68TB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超大容量的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U.2 </a:t>
            </a:r>
            <a:r>
              <a:rPr lang="en-US" altLang="zh-TW" b="1" err="1">
                <a:solidFill>
                  <a:schemeClr val="tx1"/>
                </a:solidFill>
                <a:ea typeface="微軟正黑體"/>
              </a:rPr>
              <a:t>NVMe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SSDs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都可用於複合式磁碟槽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(Combo Disk Bays) </a:t>
            </a:r>
          </a:p>
        </p:txBody>
      </p:sp>
      <p:sp>
        <p:nvSpPr>
          <p:cNvPr id="2" name="矩形 39">
            <a:extLst>
              <a:ext uri="{FF2B5EF4-FFF2-40B4-BE49-F238E27FC236}">
                <a16:creationId xmlns:a16="http://schemas.microsoft.com/office/drawing/2014/main" id="{E36065DE-2E85-48BD-B96C-4EE130D34524}"/>
              </a:ext>
            </a:extLst>
          </p:cNvPr>
          <p:cNvSpPr/>
          <p:nvPr/>
        </p:nvSpPr>
        <p:spPr>
          <a:xfrm flipH="1">
            <a:off x="993195" y="3765769"/>
            <a:ext cx="2811605" cy="309455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pic>
        <p:nvPicPr>
          <p:cNvPr id="3076" name="Picture 4" descr="Kingston 1.92TB DC1000M 15mm 3D TLC PCIe 3.0 x4 NVMe U.2 2.5-Inch 1.0 DW/D  SSD | AVADirect">
            <a:extLst>
              <a:ext uri="{FF2B5EF4-FFF2-40B4-BE49-F238E27FC236}">
                <a16:creationId xmlns:a16="http://schemas.microsoft.com/office/drawing/2014/main" id="{34FF156E-53EB-B44F-9286-781FA5F0C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1" b="16148"/>
          <a:stretch/>
        </p:blipFill>
        <p:spPr bwMode="auto">
          <a:xfrm>
            <a:off x="4228677" y="1188516"/>
            <a:ext cx="2483608" cy="1725402"/>
          </a:xfrm>
          <a:prstGeom prst="rect">
            <a:avLst/>
          </a:prstGeom>
          <a:noFill/>
          <a:effectLst>
            <a:outerShdw blurRad="114300" dist="76200" dir="342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183">
            <a:extLst>
              <a:ext uri="{FF2B5EF4-FFF2-40B4-BE49-F238E27FC236}">
                <a16:creationId xmlns:a16="http://schemas.microsoft.com/office/drawing/2014/main" id="{3A8C429D-6801-D04B-ACDA-7B5D7D7B1115}"/>
              </a:ext>
            </a:extLst>
          </p:cNvPr>
          <p:cNvSpPr txBox="1"/>
          <p:nvPr/>
        </p:nvSpPr>
        <p:spPr>
          <a:xfrm>
            <a:off x="6651483" y="1607194"/>
            <a:ext cx="2565684" cy="1393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tx1"/>
                </a:solidFill>
                <a:ea typeface="微軟正黑體"/>
              </a:rPr>
              <a:t>高達</a:t>
            </a:r>
            <a:r>
              <a:rPr lang="en-US" altLang="zh-TW" sz="1200" b="1">
                <a:solidFill>
                  <a:schemeClr val="tx1"/>
                </a:solidFill>
                <a:ea typeface="微軟正黑體"/>
              </a:rPr>
              <a:t> 7.68TB </a:t>
            </a:r>
            <a:r>
              <a:rPr lang="zh-TW" altLang="en-US" sz="1200" b="1">
                <a:solidFill>
                  <a:schemeClr val="tx1"/>
                </a:solidFill>
                <a:ea typeface="微軟正黑體"/>
              </a:rPr>
              <a:t>容量</a:t>
            </a:r>
            <a:endParaRPr lang="en-US" altLang="zh-TW" sz="1200" b="1">
              <a:solidFill>
                <a:schemeClr val="tx1"/>
              </a:solidFill>
              <a:ea typeface="微軟正黑體"/>
            </a:endParaRP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tx1"/>
                </a:solidFill>
                <a:ea typeface="微軟正黑體"/>
              </a:rPr>
              <a:t>內建斷電保護功能</a:t>
            </a:r>
            <a:r>
              <a:rPr lang="en-US" altLang="zh-TW" sz="1200" b="1">
                <a:solidFill>
                  <a:schemeClr val="tx1"/>
                </a:solidFill>
                <a:ea typeface="微軟正黑體"/>
              </a:rPr>
              <a:t> (PLP)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tx1"/>
                </a:solidFill>
                <a:ea typeface="微軟正黑體"/>
              </a:rPr>
              <a:t>低延遲</a:t>
            </a:r>
            <a:r>
              <a:rPr lang="en-US" altLang="zh-TW" sz="1200" b="1">
                <a:solidFill>
                  <a:schemeClr val="tx1"/>
                </a:solidFill>
                <a:ea typeface="微軟正黑體"/>
              </a:rPr>
              <a:t>: </a:t>
            </a:r>
            <a:r>
              <a:rPr lang="zh-TW" altLang="en-US" sz="1200" b="1">
                <a:solidFill>
                  <a:schemeClr val="tx1"/>
                </a:solidFill>
                <a:ea typeface="微軟正黑體"/>
              </a:rPr>
              <a:t>讀取</a:t>
            </a:r>
            <a:r>
              <a:rPr lang="en-US" altLang="zh-TW" sz="1200" b="1">
                <a:solidFill>
                  <a:schemeClr val="tx1"/>
                </a:solidFill>
                <a:ea typeface="微軟正黑體"/>
              </a:rPr>
              <a:t> </a:t>
            </a:r>
            <a:r>
              <a:rPr lang="en" altLang="zh-TW" sz="1200" b="1"/>
              <a:t>&lt;300 µs </a:t>
            </a:r>
            <a:r>
              <a:rPr lang="en-US" altLang="zh-TW" sz="1200" b="1"/>
              <a:t>/</a:t>
            </a:r>
          </a:p>
          <a:p>
            <a:pPr>
              <a:buClr>
                <a:srgbClr val="595959"/>
              </a:buClr>
              <a:buSzPct val="50000"/>
            </a:pPr>
            <a:r>
              <a:rPr lang="en-US" altLang="zh-TW" sz="1200" b="1"/>
              <a:t>                 </a:t>
            </a:r>
            <a:r>
              <a:rPr lang="zh-TW" altLang="en-US" sz="1200" b="1"/>
              <a:t>寫入</a:t>
            </a:r>
            <a:r>
              <a:rPr lang="en" altLang="zh-TW" sz="1200" b="1"/>
              <a:t> &lt;1 ms</a:t>
            </a:r>
            <a:endParaRPr lang="en-US" altLang="zh-TW" sz="1200" b="1">
              <a:solidFill>
                <a:schemeClr val="tx1"/>
              </a:solidFill>
              <a:ea typeface="微軟正黑體"/>
            </a:endParaRP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tx1"/>
                </a:solidFill>
                <a:ea typeface="微軟正黑體"/>
              </a:rPr>
              <a:t>高</a:t>
            </a:r>
            <a:r>
              <a:rPr lang="en-US" altLang="zh-TW" sz="1200" b="1">
                <a:solidFill>
                  <a:schemeClr val="tx1"/>
                </a:solidFill>
                <a:ea typeface="微軟正黑體"/>
              </a:rPr>
              <a:t> I/O: </a:t>
            </a:r>
            <a:r>
              <a:rPr lang="zh-TW" altLang="en-US" sz="1200" b="1">
                <a:solidFill>
                  <a:schemeClr val="tx1"/>
                </a:solidFill>
                <a:ea typeface="微軟正黑體"/>
              </a:rPr>
              <a:t>讀取</a:t>
            </a:r>
            <a:r>
              <a:rPr lang="en-US" altLang="zh-TW" sz="1200" b="1">
                <a:solidFill>
                  <a:schemeClr val="tx1"/>
                </a:solidFill>
                <a:ea typeface="微軟正黑體"/>
              </a:rPr>
              <a:t> </a:t>
            </a:r>
            <a:r>
              <a:rPr lang="en" altLang="zh-TW" sz="1200" b="1"/>
              <a:t>485,000 / </a:t>
            </a:r>
          </a:p>
          <a:p>
            <a:pPr>
              <a:buClr>
                <a:srgbClr val="595959"/>
              </a:buClr>
              <a:buSzPct val="50000"/>
            </a:pPr>
            <a:r>
              <a:rPr lang="zh-TW" altLang="en-US" sz="1200" b="1"/>
              <a:t>                寫入</a:t>
            </a:r>
            <a:r>
              <a:rPr lang="en-US" altLang="zh-TW" sz="1200" b="1"/>
              <a:t> </a:t>
            </a:r>
            <a:r>
              <a:rPr lang="en" altLang="zh-TW" sz="1200" b="1"/>
              <a:t>210,000 IOPS</a:t>
            </a:r>
            <a:r>
              <a:rPr lang="en-US" altLang="zh-TW" sz="1200" b="1">
                <a:solidFill>
                  <a:schemeClr val="tx1"/>
                </a:solidFill>
                <a:ea typeface="微軟正黑體"/>
              </a:rPr>
              <a:t> </a:t>
            </a:r>
            <a:endParaRPr lang="zh-TW" sz="1200" b="1">
              <a:solidFill>
                <a:schemeClr val="tx1"/>
              </a:solidFill>
            </a:endParaRPr>
          </a:p>
        </p:txBody>
      </p:sp>
      <p:sp>
        <p:nvSpPr>
          <p:cNvPr id="15" name="Shape 183">
            <a:extLst>
              <a:ext uri="{FF2B5EF4-FFF2-40B4-BE49-F238E27FC236}">
                <a16:creationId xmlns:a16="http://schemas.microsoft.com/office/drawing/2014/main" id="{C644A978-5AAE-8E41-AF14-20E6DB9F0D5F}"/>
              </a:ext>
            </a:extLst>
          </p:cNvPr>
          <p:cNvSpPr txBox="1"/>
          <p:nvPr/>
        </p:nvSpPr>
        <p:spPr>
          <a:xfrm>
            <a:off x="264556" y="4819012"/>
            <a:ext cx="1997087" cy="3094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000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SSD </a:t>
            </a:r>
            <a:r>
              <a:rPr lang="zh-TW" altLang="en-US" sz="1000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資料來源</a:t>
            </a:r>
            <a:r>
              <a:rPr lang="en-US" altLang="zh-TW" sz="1000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: Kingston.com</a:t>
            </a:r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154648B4-F7C4-4C90-8895-07F07104CC79}"/>
              </a:ext>
            </a:extLst>
          </p:cNvPr>
          <p:cNvSpPr txBox="1"/>
          <p:nvPr/>
        </p:nvSpPr>
        <p:spPr>
          <a:xfrm>
            <a:off x="4776339" y="3967463"/>
            <a:ext cx="4304929" cy="15928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rgbClr val="7E5924"/>
                </a:solidFill>
                <a:ea typeface="微軟正黑體"/>
              </a:rPr>
              <a:t>SSD #1 &amp; SSD #2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:</a:t>
            </a:r>
          </a:p>
          <a:p>
            <a:pPr marL="177800" indent="-177800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2 x 2.5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吋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U.2 </a:t>
            </a:r>
            <a:r>
              <a:rPr lang="en-US" altLang="zh-TW" b="1" err="1">
                <a:solidFill>
                  <a:schemeClr val="tx1"/>
                </a:solidFill>
                <a:ea typeface="微軟正黑體"/>
              </a:rPr>
              <a:t>NVMe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PCIe Gen3 x4 SSDs </a:t>
            </a:r>
          </a:p>
          <a:p>
            <a:pPr marL="177800" indent="-177800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tx1"/>
                </a:solidFill>
                <a:ea typeface="微軟正黑體"/>
              </a:rPr>
              <a:t>或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2 x 2.5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吋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SATA 6Gb/s SSDs</a:t>
            </a:r>
            <a:endParaRPr lang="zh-TW" b="1">
              <a:solidFill>
                <a:schemeClr val="tx1"/>
              </a:solidFill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3B30B3B0-4DFA-4D2F-AB36-FC3EEF0E2F1F}"/>
              </a:ext>
            </a:extLst>
          </p:cNvPr>
          <p:cNvSpPr txBox="1"/>
          <p:nvPr/>
        </p:nvSpPr>
        <p:spPr>
          <a:xfrm>
            <a:off x="6629115" y="1322882"/>
            <a:ext cx="2565684" cy="3281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altLang="en-US" sz="1200" b="1">
                <a:solidFill>
                  <a:srgbClr val="7E5924"/>
                </a:solidFill>
                <a:ea typeface="微軟正黑體"/>
              </a:rPr>
              <a:t>企業級</a:t>
            </a:r>
            <a:r>
              <a:rPr lang="en-US" altLang="zh-TW" sz="1200" b="1">
                <a:solidFill>
                  <a:srgbClr val="7E5924"/>
                </a:solidFill>
                <a:ea typeface="微軟正黑體"/>
              </a:rPr>
              <a:t> U.2 </a:t>
            </a:r>
            <a:r>
              <a:rPr lang="en-US" altLang="zh-TW" sz="1200" b="1" err="1">
                <a:solidFill>
                  <a:srgbClr val="7E5924"/>
                </a:solidFill>
                <a:ea typeface="微軟正黑體"/>
              </a:rPr>
              <a:t>NVMe</a:t>
            </a:r>
            <a:r>
              <a:rPr lang="en-US" altLang="zh-TW" sz="1200" b="1">
                <a:solidFill>
                  <a:srgbClr val="7E5924"/>
                </a:solidFill>
                <a:ea typeface="微軟正黑體"/>
              </a:rPr>
              <a:t> SSD  </a:t>
            </a:r>
          </a:p>
        </p:txBody>
      </p:sp>
    </p:spTree>
    <p:extLst>
      <p:ext uri="{BB962C8B-B14F-4D97-AF65-F5344CB8AC3E}">
        <p14:creationId xmlns:p14="http://schemas.microsoft.com/office/powerpoint/2010/main" val="3216568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10360" y="4583252"/>
            <a:ext cx="4804596" cy="42072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E67A67F-8320-8241-9FE8-C73D5AA067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40154" y="1286026"/>
            <a:ext cx="5686160" cy="355574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032"/>
            <a:ext cx="9081157" cy="737216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9-bay TS-h973AX </a:t>
            </a:r>
            <a:r>
              <a:rPr lang="zh-TW" altLang="en-US"/>
              <a:t>儲存系統建議配置</a:t>
            </a:r>
          </a:p>
        </p:txBody>
      </p: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7110206" y="2700193"/>
            <a:ext cx="1938970" cy="14013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kumimoji="1" lang="en-US" altLang="zh-TW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顆</a:t>
            </a:r>
            <a:r>
              <a:rPr kumimoji="1" lang="en-US" altLang="zh-TW" b="1" err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SSD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組成讀取快取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+ZIL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寫入日志</a:t>
            </a:r>
            <a:r>
              <a:rPr kumimoji="1" lang="en-US" altLang="zh-TW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兼顧高效讀取應用與同步寫入斷電保護</a:t>
            </a:r>
            <a:r>
              <a:rPr kumimoji="1" lang="en-US" altLang="zh-TW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TW" altLang="en-US" b="1">
              <a:solidFill>
                <a:srgbClr val="9E5E1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473550" y="1867643"/>
            <a:ext cx="163889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顆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HDD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組成資料儲存池</a:t>
            </a:r>
            <a:endParaRPr kumimoji="1" lang="en-US" sz="1800" b="1">
              <a:solidFill>
                <a:srgbClr val="9E5E1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0" name="Shape 193">
            <a:extLst>
              <a:ext uri="{FF2B5EF4-FFF2-40B4-BE49-F238E27FC236}">
                <a16:creationId xmlns:a16="http://schemas.microsoft.com/office/drawing/2014/main" id="{6A7EFF39-E17D-674F-A23B-B52B87FA78DB}"/>
              </a:ext>
            </a:extLst>
          </p:cNvPr>
          <p:cNvCxnSpPr>
            <a:cxnSpLocks/>
          </p:cNvCxnSpPr>
          <p:nvPr/>
        </p:nvCxnSpPr>
        <p:spPr>
          <a:xfrm>
            <a:off x="2224625" y="2138315"/>
            <a:ext cx="1155913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" name="矩形 39">
            <a:extLst>
              <a:ext uri="{FF2B5EF4-FFF2-40B4-BE49-F238E27FC236}">
                <a16:creationId xmlns:a16="http://schemas.microsoft.com/office/drawing/2014/main" id="{E36065DE-2E85-48BD-B96C-4EE130D34524}"/>
              </a:ext>
            </a:extLst>
          </p:cNvPr>
          <p:cNvSpPr/>
          <p:nvPr/>
        </p:nvSpPr>
        <p:spPr>
          <a:xfrm flipH="1">
            <a:off x="3380538" y="3739915"/>
            <a:ext cx="2770605" cy="361667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D16777A0-CDA8-4500-8B83-2854B333AC93}"/>
              </a:ext>
            </a:extLst>
          </p:cNvPr>
          <p:cNvCxnSpPr>
            <a:cxnSpLocks/>
          </p:cNvCxnSpPr>
          <p:nvPr/>
        </p:nvCxnSpPr>
        <p:spPr>
          <a:xfrm>
            <a:off x="2224625" y="3870271"/>
            <a:ext cx="1161843" cy="432123"/>
          </a:xfrm>
          <a:prstGeom prst="bentConnector3">
            <a:avLst>
              <a:gd name="adj1" fmla="val 84432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4" name="Shape 183">
            <a:extLst>
              <a:ext uri="{FF2B5EF4-FFF2-40B4-BE49-F238E27FC236}">
                <a16:creationId xmlns:a16="http://schemas.microsoft.com/office/drawing/2014/main" id="{10E67707-1C86-40D6-90FF-C41E3E561EBC}"/>
              </a:ext>
            </a:extLst>
          </p:cNvPr>
          <p:cNvSpPr txBox="1"/>
          <p:nvPr/>
        </p:nvSpPr>
        <p:spPr>
          <a:xfrm>
            <a:off x="0" y="3486889"/>
            <a:ext cx="2142488" cy="8409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 #3 &amp; SSD #4</a:t>
            </a:r>
          </a:p>
          <a:p>
            <a:pPr algn="r"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2 x 2.5” SATA 6Gb/s SSD 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</a:rPr>
              <a:t>插槽</a:t>
            </a:r>
            <a:endParaRPr kumimoji="1" lang="zh-TW" altLang="en-US" b="1">
              <a:solidFill>
                <a:srgbClr val="00B050"/>
              </a:solidFill>
              <a:latin typeface="Microsoft JhengHei"/>
              <a:ea typeface="Microsoft JhengHei"/>
            </a:endParaRPr>
          </a:p>
        </p:txBody>
      </p:sp>
      <p:sp>
        <p:nvSpPr>
          <p:cNvPr id="21" name="圓角化同側角落矩形 29">
            <a:extLst>
              <a:ext uri="{FF2B5EF4-FFF2-40B4-BE49-F238E27FC236}">
                <a16:creationId xmlns:a16="http://schemas.microsoft.com/office/drawing/2014/main" id="{34766A23-DFC8-4387-A4B9-29B00D97EEA7}"/>
              </a:ext>
            </a:extLst>
          </p:cNvPr>
          <p:cNvSpPr/>
          <p:nvPr/>
        </p:nvSpPr>
        <p:spPr>
          <a:xfrm>
            <a:off x="3373740" y="4146998"/>
            <a:ext cx="2783751" cy="381304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71D44E3-81E4-425A-A5E7-0410084C1097}"/>
              </a:ext>
            </a:extLst>
          </p:cNvPr>
          <p:cNvSpPr txBox="1"/>
          <p:nvPr/>
        </p:nvSpPr>
        <p:spPr>
          <a:xfrm>
            <a:off x="443516" y="2381311"/>
            <a:ext cx="186538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顆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18TB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硬碟組成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RAID5</a:t>
            </a:r>
            <a:r>
              <a:rPr kumimoji="1" lang="en-US" altLang="zh-TW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儲存池可達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65TB</a:t>
            </a:r>
            <a:r>
              <a:rPr kumimoji="1" lang="zh-TW" altLang="en-US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的超大容量</a:t>
            </a:r>
            <a:r>
              <a:rPr kumimoji="1" lang="en-US" altLang="zh-TW" b="1">
                <a:solidFill>
                  <a:srgbClr val="9E5E1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en-US" sz="1800" b="1">
              <a:solidFill>
                <a:srgbClr val="9E5E1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39">
            <a:extLst>
              <a:ext uri="{FF2B5EF4-FFF2-40B4-BE49-F238E27FC236}">
                <a16:creationId xmlns:a16="http://schemas.microsoft.com/office/drawing/2014/main" id="{B10B2F14-531A-465B-9814-812AFB4AD492}"/>
              </a:ext>
            </a:extLst>
          </p:cNvPr>
          <p:cNvSpPr/>
          <p:nvPr/>
        </p:nvSpPr>
        <p:spPr>
          <a:xfrm flipH="1">
            <a:off x="3380537" y="1809193"/>
            <a:ext cx="2770605" cy="1834826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2" name="Shape 183">
            <a:extLst>
              <a:ext uri="{FF2B5EF4-FFF2-40B4-BE49-F238E27FC236}">
                <a16:creationId xmlns:a16="http://schemas.microsoft.com/office/drawing/2014/main" id="{78B09E7F-86AC-44F6-9705-5F844A3250A5}"/>
              </a:ext>
            </a:extLst>
          </p:cNvPr>
          <p:cNvSpPr txBox="1"/>
          <p:nvPr/>
        </p:nvSpPr>
        <p:spPr>
          <a:xfrm>
            <a:off x="267872" y="4207770"/>
            <a:ext cx="2142488" cy="886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kumimoji="1" lang="en-US" altLang="zh-TW" b="1">
                <a:solidFill>
                  <a:srgbClr val="9E5E1C"/>
                </a:solidFill>
                <a:latin typeface="Microsoft JhengHei"/>
                <a:ea typeface="Microsoft JhengHei"/>
              </a:rPr>
              <a:t>(</a:t>
            </a:r>
            <a:r>
              <a:rPr kumimoji="1" lang="zh-TW" altLang="en-US" b="1">
                <a:solidFill>
                  <a:srgbClr val="9E5E1C"/>
                </a:solidFill>
                <a:latin typeface="Microsoft JhengHei"/>
                <a:ea typeface="Microsoft JhengHei"/>
              </a:rPr>
              <a:t>使用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2</a:t>
            </a:r>
            <a:r>
              <a:rPr kumimoji="1" lang="zh-TW" altLang="en-US" b="1">
                <a:solidFill>
                  <a:srgbClr val="9E5E1C"/>
                </a:solidFill>
                <a:latin typeface="Microsoft JhengHei"/>
                <a:ea typeface="Microsoft JhengHei"/>
              </a:rPr>
              <a:t>顆</a:t>
            </a:r>
            <a:r>
              <a:rPr kumimoji="1" lang="en-US" altLang="zh-TW" b="1">
                <a:solidFill>
                  <a:srgbClr val="9E5E1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SATA</a:t>
            </a:r>
            <a:r>
              <a:rPr kumimoji="1" lang="zh-TW" altLang="en-US" b="1">
                <a:solidFill>
                  <a:srgbClr val="9E5E1C"/>
                </a:solidFill>
                <a:latin typeface="Microsoft JhengHei"/>
                <a:ea typeface="Microsoft JhengHei"/>
              </a:rPr>
              <a:t>提供穩定主系統運行</a:t>
            </a:r>
            <a:r>
              <a:rPr kumimoji="1" lang="en-US" altLang="zh-TW" b="1">
                <a:solidFill>
                  <a:srgbClr val="9E5E1C"/>
                </a:solidFill>
                <a:latin typeface="Microsoft JhengHei"/>
                <a:ea typeface="Microsoft JhengHei"/>
              </a:rPr>
              <a:t>, </a:t>
            </a:r>
            <a:r>
              <a:rPr kumimoji="1" lang="zh-TW" altLang="en-US" b="1">
                <a:solidFill>
                  <a:srgbClr val="9E5E1C"/>
                </a:solidFill>
                <a:latin typeface="Microsoft JhengHei"/>
                <a:ea typeface="Microsoft JhengHei"/>
              </a:rPr>
              <a:t>並維持應用程式高效資料庫存取</a:t>
            </a:r>
            <a:r>
              <a:rPr kumimoji="1" lang="en-US" altLang="zh-TW" b="1">
                <a:solidFill>
                  <a:srgbClr val="9E5E1C"/>
                </a:solidFill>
                <a:latin typeface="Microsoft JhengHei"/>
                <a:ea typeface="Microsoft JhengHei"/>
              </a:rPr>
              <a:t>)</a:t>
            </a:r>
            <a:endParaRPr kumimoji="1" lang="zh-TW" altLang="en-US" b="1">
              <a:solidFill>
                <a:srgbClr val="9E5E1C"/>
              </a:solidFill>
              <a:latin typeface="Microsoft JhengHei"/>
              <a:ea typeface="Microsoft JhengHei"/>
            </a:endParaRPr>
          </a:p>
        </p:txBody>
      </p:sp>
      <p:sp>
        <p:nvSpPr>
          <p:cNvPr id="16" name="Shape 183">
            <a:extLst>
              <a:ext uri="{FF2B5EF4-FFF2-40B4-BE49-F238E27FC236}">
                <a16:creationId xmlns:a16="http://schemas.microsoft.com/office/drawing/2014/main" id="{775E7664-4B69-4ADA-AC13-BC7D5E7E5F85}"/>
              </a:ext>
            </a:extLst>
          </p:cNvPr>
          <p:cNvSpPr txBox="1"/>
          <p:nvPr/>
        </p:nvSpPr>
        <p:spPr>
          <a:xfrm>
            <a:off x="7015384" y="1704801"/>
            <a:ext cx="2128615" cy="10226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SSD #1 &amp; SSD #2: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2 x 2.5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”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U.2 </a:t>
            </a:r>
            <a:r>
              <a:rPr lang="en-US" altLang="zh-TW" b="1" err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PCIe Gen3 x4 / SATA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6Gb/s SSD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插槽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endParaRPr kumimoji="1" lang="zh-TW" altLang="en-US" b="1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B4CADC7E-AC68-4E16-84FF-C51CA3392F0E}"/>
              </a:ext>
            </a:extLst>
          </p:cNvPr>
          <p:cNvCxnSpPr>
            <a:cxnSpLocks/>
            <a:stCxn id="2" idx="1"/>
            <a:endCxn id="16" idx="1"/>
          </p:cNvCxnSpPr>
          <p:nvPr/>
        </p:nvCxnSpPr>
        <p:spPr>
          <a:xfrm flipV="1">
            <a:off x="6151143" y="2216150"/>
            <a:ext cx="864241" cy="1704599"/>
          </a:xfrm>
          <a:prstGeom prst="bentConnector3">
            <a:avLst/>
          </a:prstGeom>
          <a:ln w="21590">
            <a:solidFill>
              <a:srgbClr val="C28938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7757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如螢幕大小 (16:9)</PresentationFormat>
  <Slides>39</Slides>
  <Notes>20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自訂設計</vt:lpstr>
      <vt:lpstr>PowerPoint 簡報</vt:lpstr>
      <vt:lpstr>QNAP 首款 AMD V1500B Ryzen 四核八緒 2.2GHz 處理器桌上型 9-bay NAS </vt:lpstr>
      <vt:lpstr>採用 AMD 長支援週期，Zen 架構的嵌入式 低功耗 V1000 系列 V1500B 四核 八緒 2.2 GHz 處理器</vt:lpstr>
      <vt:lpstr>買 6-bay 不如買 9-bay! 同級間最超值  AMD Ryzen QuTS hero NAS 搭載多樣旗艦功能</vt:lpstr>
      <vt:lpstr>9-bay TS-h973AX 正面硬體配置</vt:lpstr>
      <vt:lpstr>各式主流 SSD 介面、外型、與效能</vt:lpstr>
      <vt:lpstr>NAS 的 SSD 埠頻寬也會影響 SSD 實際效能</vt:lpstr>
      <vt:lpstr>複合式 (Combo) 磁碟槽支援高速 U.2 NVMe SSD</vt:lpstr>
      <vt:lpstr>9-bay TS-h973AX 儲存系統建議配置</vt:lpstr>
      <vt:lpstr>快速磁碟安裝與托盤上鎖功能 – 3.5”硬碟托盤</vt:lpstr>
      <vt:lpstr>快速磁碟安裝與托盤上鎖功能 – 2.5” SSD 托盤</vt:lpstr>
      <vt:lpstr>9-bay TS-h973AX 背面硬體配置</vt:lpstr>
      <vt:lpstr>標配 8 GB 或 32GB DDR4 記憶體，並可自行升級記憶體， 讓多工應用與多台設備同時連接更為順暢</vt:lpstr>
      <vt:lpstr>標配 2 個 2.5 GbE 網路埠，聚合高達 5Gbps 頻寬</vt:lpstr>
      <vt:lpstr>1 個 10GBASE-T Multi-Gig 網路埠，立享高效能</vt:lpstr>
      <vt:lpstr>U.2 SSD  安裝與效能實測</vt:lpstr>
      <vt:lpstr>PowerPoint 簡報</vt:lpstr>
      <vt:lpstr>有線網路升級高速網管型網路交換器以改善多人協作效率</vt:lpstr>
      <vt:lpstr>精省預算購置無網管型網路交換器，輕鬆升級高速網路</vt:lpstr>
      <vt:lpstr>儲存擴充：TR-002 / TR-004 USB RAID 擴充櫃 提供經濟的硬體 RAID 儲存擴充需求</vt:lpstr>
      <vt:lpstr>PowerPoint 簡報</vt:lpstr>
      <vt:lpstr>強大的在線資料縮減技術 – 能大幅延長 SSD 壽命</vt:lpstr>
      <vt:lpstr>QuTS hero 強大的資料自我修復能力</vt:lpstr>
      <vt:lpstr>一次提供三階段的備份方式 :  給您最齊全的資料備援保護</vt:lpstr>
      <vt:lpstr>Snapsync 快照同步</vt:lpstr>
      <vt:lpstr>HBS 3.0 輕鬆完成備份 3-2-1 的策略</vt:lpstr>
      <vt:lpstr>HybridMount 無縫掛載公有雲空間， 兩種彈性存取模式</vt:lpstr>
      <vt:lpstr>HybridMount 分享及控管遠端裝置存取權</vt:lpstr>
      <vt:lpstr>LUN 資料上雲與大型資料庫雲端備份利器： VJBOD cloud 區塊型雲網關</vt:lpstr>
      <vt:lpstr>Hyper Data Protector 虛擬機備份 高速主動式虛擬機備份</vt:lpstr>
      <vt:lpstr>Boxafe: Google Workspace 與 Microsoft 365 的 備份還原方案</vt:lpstr>
      <vt:lpstr>QmailAgent 電子郵件備份與管理方案</vt:lpstr>
      <vt:lpstr>虛擬機工作站與容器工作站創建應用儲存一體機</vt:lpstr>
      <vt:lpstr>Ubuntu Linux Station 建立運行雙系統多工一體機</vt:lpstr>
      <vt:lpstr>強勁效能打造高效能多媒體影音播放與串流平台</vt:lpstr>
      <vt:lpstr>智能與自動化檔案管理</vt:lpstr>
      <vt:lpstr>全新監控應用程式 -  QVR Elite</vt:lpstr>
      <vt:lpstr>QuTS hero / QTS 一機雙系統, 視乎您的喜好選擇使用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revision>2</cp:revision>
  <dcterms:modified xsi:type="dcterms:W3CDTF">2020-12-09T09:52:31Z</dcterms:modified>
</cp:coreProperties>
</file>