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60" r:id="rId6"/>
    <p:sldId id="284" r:id="rId7"/>
    <p:sldId id="270" r:id="rId8"/>
    <p:sldId id="289" r:id="rId9"/>
    <p:sldId id="277" r:id="rId10"/>
    <p:sldId id="259" r:id="rId11"/>
    <p:sldId id="262" r:id="rId12"/>
    <p:sldId id="287" r:id="rId13"/>
    <p:sldId id="288" r:id="rId14"/>
    <p:sldId id="269" r:id="rId15"/>
    <p:sldId id="276" r:id="rId16"/>
    <p:sldId id="263" r:id="rId17"/>
    <p:sldId id="285" r:id="rId18"/>
    <p:sldId id="286" r:id="rId19"/>
    <p:sldId id="281" r:id="rId20"/>
    <p:sldId id="273" r:id="rId21"/>
    <p:sldId id="278" r:id="rId22"/>
    <p:sldId id="266" r:id="rId23"/>
    <p:sldId id="267" r:id="rId24"/>
    <p:sldId id="274" r:id="rId25"/>
    <p:sldId id="268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D007A"/>
    <a:srgbClr val="5B298D"/>
    <a:srgbClr val="30326A"/>
    <a:srgbClr val="1A2158"/>
    <a:srgbClr val="6600CC"/>
    <a:srgbClr val="2279B4"/>
    <a:srgbClr val="2A2661"/>
    <a:srgbClr val="826AA9"/>
    <a:srgbClr val="5C7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50D17-991E-438D-942A-96CAABF2DE0C}" v="575" dt="2020-10-21T08:55:43.012"/>
    <p1510:client id="{D2771C14-6DAE-DF05-9B07-036ECB8852D9}" v="135" dt="2020-10-21T08:21:33.807"/>
    <p1510:client id="{FB08357E-7ED3-3EDF-FDAC-C9B124DEBE51}" v="23" dt="2020-10-22T10:43:18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48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電腦 的圖片&#10;&#10;自動產生的描述">
            <a:extLst>
              <a:ext uri="{FF2B5EF4-FFF2-40B4-BE49-F238E27FC236}">
                <a16:creationId xmlns:a16="http://schemas.microsoft.com/office/drawing/2014/main" id="{BE66FD32-505D-41DF-9D08-A127AA600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7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78D6591-6C55-4936-A0C2-CAD3F9EFC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41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B236011-5BF7-4112-9A00-630E43E9A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9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F6A961F-B996-4D71-9D2D-DC210C21F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34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042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651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048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656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96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2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236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263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45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5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999CB0A1-2409-4F23-B633-BDA08DAA1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3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47B589C5-82A3-4FFC-9E0F-8ADED21C0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AC343E8-BDCA-42EF-91C4-AD32B454FE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8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33AAA63-C79E-4A74-BA9C-DB4BF77B5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B3CA967-45A9-4C09-B8AE-648F7AB26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7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089DF60-5244-486A-A9D2-20FCBA2A6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8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4F69820-3973-4061-BE26-3C327F9A8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9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AB1264E-815B-4375-AE81-1BE996519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7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13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50" r:id="rId3"/>
    <p:sldLayoutId id="2147483649" r:id="rId4"/>
    <p:sldLayoutId id="2147483660" r:id="rId5"/>
    <p:sldLayoutId id="2147483661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8" r:id="rId12"/>
    <p:sldLayoutId id="2147483664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2C1C918-F7BA-4112-8CFA-C34FA5962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E89987-C6B3-4A9B-A9FC-3F4465E23A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60525"/>
            <a:ext cx="10515600" cy="12422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altLang="en-US" b="1">
                <a:solidFill>
                  <a:srgbClr val="2625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優勢</a:t>
            </a:r>
          </a:p>
          <a:p>
            <a:pPr marL="542925" lvl="1" indent="-276225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虛擬機上的服務, 在轉移的過程中服務順利運行 .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877E6D9-134B-4A07-99CC-CEFE44041BDC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虛擬機服務的動態遷移的優勢與效益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BD41823D-C787-4012-A88F-12E5A7893351}"/>
              </a:ext>
            </a:extLst>
          </p:cNvPr>
          <p:cNvSpPr txBox="1">
            <a:spLocks/>
          </p:cNvSpPr>
          <p:nvPr/>
        </p:nvSpPr>
        <p:spPr>
          <a:xfrm>
            <a:off x="838200" y="3010621"/>
            <a:ext cx="7890164" cy="43737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>
                <a:solidFill>
                  <a:srgbClr val="2625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效益</a:t>
            </a:r>
          </a:p>
          <a:p>
            <a:pPr marL="542925" lvl="1" indent="-276225">
              <a:lnSpc>
                <a:spcPts val="3200"/>
              </a:lnSpc>
              <a:spcBef>
                <a:spcPts val="1200"/>
              </a:spcBef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不影響使用者使用虛擬機上的服務又可以達成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IT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維護的效果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.</a:t>
            </a:r>
          </a:p>
          <a:p>
            <a:pPr marL="542925" lvl="1" indent="-276225">
              <a:lnSpc>
                <a:spcPts val="3200"/>
              </a:lnSpc>
              <a:spcBef>
                <a:spcPts val="1200"/>
              </a:spcBef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IT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可以彈性的維護硬體升級韌體升級維修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,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或週期性的重開機作業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.</a:t>
            </a:r>
          </a:p>
          <a:p>
            <a:pPr marL="542925" lvl="1" indent="-276225">
              <a:lnSpc>
                <a:spcPts val="3200"/>
              </a:lnSpc>
              <a:spcBef>
                <a:spcPts val="1200"/>
              </a:spcBef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企業營運也不會因為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IT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的維護而有所影響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.</a:t>
            </a:r>
          </a:p>
          <a:p>
            <a:pPr marL="542925" lvl="1" indent="-276225">
              <a:lnSpc>
                <a:spcPts val="3200"/>
              </a:lnSpc>
              <a:spcBef>
                <a:spcPts val="1200"/>
              </a:spcBef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不需要相同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NAS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型號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, 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相同硬碟數量與插槽位置 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, 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只需要對應相同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CPU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平台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(</a:t>
            </a:r>
            <a:r>
              <a:rPr lang="en-US" altLang="zh-TW" sz="200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Intel&amp;Intel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/AMD&amp;AMD)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即可使用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474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1829DF8-3F58-43CE-8600-A45E2DE26484}"/>
              </a:ext>
            </a:extLst>
          </p:cNvPr>
          <p:cNvSpPr txBox="1">
            <a:spLocks/>
          </p:cNvSpPr>
          <p:nvPr/>
        </p:nvSpPr>
        <p:spPr>
          <a:xfrm>
            <a:off x="760412" y="3006725"/>
            <a:ext cx="5335588" cy="422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5000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VM </a:t>
            </a:r>
            <a:r>
              <a:rPr lang="zh-TW" altLang="en-US" sz="5000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動態遷移</a:t>
            </a:r>
          </a:p>
        </p:txBody>
      </p:sp>
    </p:spTree>
    <p:extLst>
      <p:ext uri="{BB962C8B-B14F-4D97-AF65-F5344CB8AC3E}">
        <p14:creationId xmlns:p14="http://schemas.microsoft.com/office/powerpoint/2010/main" val="348076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0FFF27F2-D6DA-4B86-95B8-F4D17C818284}"/>
              </a:ext>
            </a:extLst>
          </p:cNvPr>
          <p:cNvSpPr/>
          <p:nvPr/>
        </p:nvSpPr>
        <p:spPr>
          <a:xfrm>
            <a:off x="838200" y="3381073"/>
            <a:ext cx="9264650" cy="1082040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521600-FCD3-42CE-96A6-53052919BB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27125"/>
            <a:ext cx="10515600" cy="5589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80"/>
              </a:lnSpc>
            </a:pPr>
            <a:r>
              <a:rPr lang="zh-TW" altLang="en-US" b="1">
                <a:latin typeface="微軟正黑體"/>
                <a:ea typeface="微軟正黑體"/>
                <a:cs typeface="Calibri"/>
              </a:rPr>
              <a:t>如果VM使用Device Passthrough(PCIe/Blu-ray)的功能就無法使用動態遷移.</a:t>
            </a:r>
          </a:p>
          <a:p>
            <a:pPr marL="534670" lvl="1" indent="-266700">
              <a:lnSpc>
                <a:spcPts val="2880"/>
              </a:lnSpc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因為原本VM使用的實體裝置經過動態遷移後,</a:t>
            </a:r>
            <a:b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</a:b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當VM遷移到新NAS上會認不到原實體裝置ID.</a:t>
            </a:r>
          </a:p>
          <a:p>
            <a:pPr marL="0" indent="0">
              <a:lnSpc>
                <a:spcPts val="2880"/>
              </a:lnSpc>
              <a:buNone/>
            </a:pPr>
            <a:endParaRPr lang="en-US" altLang="zh-TW">
              <a:latin typeface="微軟正黑體"/>
              <a:ea typeface="微軟正黑體"/>
              <a:cs typeface="Calibri"/>
            </a:endParaRPr>
          </a:p>
          <a:p>
            <a:pPr marL="0" indent="0">
              <a:lnSpc>
                <a:spcPts val="2880"/>
              </a:lnSpc>
              <a:buNone/>
            </a:pPr>
            <a:endParaRPr lang="en-US" altLang="zh-TW">
              <a:latin typeface="微軟正黑體"/>
              <a:ea typeface="微軟正黑體"/>
              <a:cs typeface="Calibri"/>
            </a:endParaRPr>
          </a:p>
          <a:p>
            <a:pPr marL="0" indent="0">
              <a:lnSpc>
                <a:spcPts val="2880"/>
              </a:lnSpc>
              <a:buNone/>
            </a:pPr>
            <a:endParaRPr lang="zh-TW" altLang="en-US">
              <a:latin typeface="微軟正黑體"/>
              <a:ea typeface="微軟正黑體"/>
              <a:cs typeface="Calibri"/>
            </a:endParaRPr>
          </a:p>
          <a:p>
            <a:pPr>
              <a:lnSpc>
                <a:spcPts val="2880"/>
              </a:lnSpc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VM 動態遷移功能機種僅支援 X86架構相同機種</a:t>
            </a:r>
          </a:p>
          <a:p>
            <a:pPr marL="534670" lvl="1" indent="-266700">
              <a:lnSpc>
                <a:spcPts val="2880"/>
              </a:lnSpc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Intel 機種NAS &amp; Intel 機種NAS </a:t>
            </a:r>
            <a:endParaRPr lang="zh-TW" sz="200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534670" lvl="1" indent="-266700">
              <a:lnSpc>
                <a:spcPts val="2880"/>
              </a:lnSpc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AMD機種NAS &amp; AMD機種NAS</a:t>
            </a:r>
            <a:endParaRPr lang="zh-TW" sz="200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>
              <a:lnSpc>
                <a:spcPts val="2880"/>
              </a:lnSpc>
            </a:pPr>
            <a:r>
              <a:rPr lang="zh-TW" altLang="en-US" b="1">
                <a:latin typeface="微軟正黑體"/>
                <a:ea typeface="微軟正黑體"/>
                <a:cs typeface="Calibri"/>
              </a:rPr>
              <a:t>VM動態遷移支援版本 : </a:t>
            </a:r>
            <a:endParaRPr lang="zh-TW" b="1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534670" lvl="1" indent="-266700">
              <a:lnSpc>
                <a:spcPts val="2880"/>
              </a:lnSpc>
            </a:pPr>
            <a:r>
              <a:rPr lang="zh-TW" altLang="en-US" sz="2000">
                <a:latin typeface="微軟正黑體"/>
                <a:ea typeface="微軟正黑體"/>
                <a:cs typeface="Calibri"/>
              </a:rPr>
              <a:t>QTS 4.5.1(或之後的版本) &amp; </a:t>
            </a:r>
            <a:r>
              <a:rPr lang="zh-TW" sz="2000">
                <a:latin typeface="微軟正黑體"/>
                <a:ea typeface="微軟正黑體"/>
                <a:cs typeface="Calibri Light"/>
              </a:rPr>
              <a:t>Virtualization Station 3.5</a:t>
            </a:r>
            <a:endParaRPr lang="zh-TW" sz="2000">
              <a:latin typeface="微軟正黑體"/>
              <a:ea typeface="微軟正黑體"/>
              <a:cs typeface="+mn-lt"/>
            </a:endParaRPr>
          </a:p>
          <a:p>
            <a:endParaRPr lang="zh-TW" altLang="en-US">
              <a:ea typeface="新細明體"/>
              <a:cs typeface="Calibri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0F89E6B-3455-4C92-985F-41ECF3929AD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/>
                <a:ea typeface="微軟正黑體"/>
                <a:cs typeface="Calibri Light"/>
              </a:rPr>
              <a:t>注意事項-1</a:t>
            </a:r>
            <a:endParaRPr lang="zh-TW" altLang="en-US" b="1">
              <a:solidFill>
                <a:srgbClr val="3D007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 Light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EC0199B0-394D-4A1D-A3C4-3A36D8B041E5}"/>
              </a:ext>
            </a:extLst>
          </p:cNvPr>
          <p:cNvGrpSpPr/>
          <p:nvPr/>
        </p:nvGrpSpPr>
        <p:grpSpPr>
          <a:xfrm>
            <a:off x="881063" y="2891423"/>
            <a:ext cx="9387148" cy="1099553"/>
            <a:chOff x="881063" y="2891423"/>
            <a:chExt cx="9387148" cy="1099553"/>
          </a:xfrm>
        </p:grpSpPr>
        <p:pic>
          <p:nvPicPr>
            <p:cNvPr id="4" name="圖片 4" descr="一張含有 文字 的圖片&#10;&#10;自動產生的描述">
              <a:extLst>
                <a:ext uri="{FF2B5EF4-FFF2-40B4-BE49-F238E27FC236}">
                  <a16:creationId xmlns:a16="http://schemas.microsoft.com/office/drawing/2014/main" id="{790AB620-2982-4CB4-B526-427EFB5D0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4" t="4408" b="6376"/>
            <a:stretch/>
          </p:blipFill>
          <p:spPr>
            <a:xfrm>
              <a:off x="881063" y="2891423"/>
              <a:ext cx="9387148" cy="1051928"/>
            </a:xfrm>
            <a:prstGeom prst="rect">
              <a:avLst/>
            </a:prstGeom>
          </p:spPr>
        </p:pic>
        <p:pic>
          <p:nvPicPr>
            <p:cNvPr id="9" name="圖片 4" descr="一張含有 文字 的圖片&#10;&#10;自動產生的描述">
              <a:extLst>
                <a:ext uri="{FF2B5EF4-FFF2-40B4-BE49-F238E27FC236}">
                  <a16:creationId xmlns:a16="http://schemas.microsoft.com/office/drawing/2014/main" id="{00B83E24-24E8-4394-8753-4CD918BD4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546" t="80699" r="54394" b="2740"/>
            <a:stretch/>
          </p:blipFill>
          <p:spPr>
            <a:xfrm>
              <a:off x="3155156" y="3795714"/>
              <a:ext cx="1985963" cy="195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740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77AE28F9-5101-4C5F-B2AA-D5299F5BBBED}"/>
              </a:ext>
            </a:extLst>
          </p:cNvPr>
          <p:cNvSpPr/>
          <p:nvPr/>
        </p:nvSpPr>
        <p:spPr>
          <a:xfrm>
            <a:off x="6399582" y="2137791"/>
            <a:ext cx="5365376" cy="4089921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521600-FCD3-42CE-96A6-53052919BB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25" y="1527484"/>
            <a:ext cx="6954946" cy="5589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80"/>
              </a:lnSpc>
            </a:pPr>
            <a:r>
              <a:rPr lang="zh-TW" altLang="en-US" b="1">
                <a:latin typeface="微軟正黑體"/>
                <a:ea typeface="微軟正黑體"/>
                <a:cs typeface="Calibri"/>
              </a:rPr>
              <a:t>Virtualization Station 3.5 版本的VM匯出後,只能相容 </a:t>
            </a:r>
            <a:r>
              <a:rPr lang="zh-TW" b="1">
                <a:latin typeface="Microsoft JhengHei"/>
                <a:ea typeface="Microsoft JhengHei"/>
                <a:cs typeface="Calibri"/>
              </a:rPr>
              <a:t>Virtualization Station 3.5</a:t>
            </a:r>
            <a:r>
              <a:rPr lang="zh-TW" altLang="en-US" b="1">
                <a:latin typeface="微軟正黑體"/>
                <a:ea typeface="微軟正黑體"/>
                <a:cs typeface="Calibri"/>
              </a:rPr>
              <a:t>(或之後)的版本 .</a:t>
            </a:r>
          </a:p>
          <a:p>
            <a:pPr marL="0" indent="0">
              <a:lnSpc>
                <a:spcPts val="2880"/>
              </a:lnSpc>
              <a:buNone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>
              <a:lnSpc>
                <a:spcPts val="2880"/>
              </a:lnSpc>
            </a:pPr>
            <a:r>
              <a:rPr lang="zh-TW" altLang="en-US" b="1">
                <a:latin typeface="微軟正黑體"/>
                <a:ea typeface="微軟正黑體"/>
                <a:cs typeface="Calibri"/>
              </a:rPr>
              <a:t>SSH需要開啟 (如右圖)</a:t>
            </a: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>
              <a:lnSpc>
                <a:spcPts val="2880"/>
              </a:lnSpc>
            </a:pPr>
            <a:r>
              <a:rPr lang="zh-TW">
                <a:ea typeface="+mn-lt"/>
                <a:cs typeface="+mn-lt"/>
              </a:rPr>
              <a:t>目的裝置需要啟用 Secure Shell (SSH) 服務，才能即時遷移 (Live Migration) 虛擬機。</a:t>
            </a:r>
            <a:endParaRPr lang="en-US" altLang="zh-TW">
              <a:latin typeface="Calibri"/>
              <a:ea typeface="微軟正黑體" panose="020B0604030504040204" pitchFamily="34" charset="-120"/>
              <a:cs typeface="Calibri"/>
            </a:endParaRPr>
          </a:p>
          <a:p>
            <a:pPr>
              <a:lnSpc>
                <a:spcPts val="2880"/>
              </a:lnSpc>
            </a:pPr>
            <a:r>
              <a:rPr lang="zh-TW" altLang="en-US" b="1">
                <a:latin typeface="微軟正黑體"/>
                <a:ea typeface="微軟正黑體"/>
                <a:cs typeface="Calibri"/>
              </a:rPr>
              <a:t>VM動態遷移需要開啟Port 16500-16550 . 確保不會被網路防火牆關閉.</a:t>
            </a: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0" indent="0">
              <a:lnSpc>
                <a:spcPts val="2880"/>
              </a:lnSpc>
              <a:buNone/>
            </a:pPr>
            <a:endParaRPr lang="zh-TW" altLang="en-US" b="1">
              <a:latin typeface="微軟正黑體"/>
              <a:ea typeface="微軟正黑體"/>
              <a:cs typeface="Calibri"/>
            </a:endParaRPr>
          </a:p>
          <a:p>
            <a:endParaRPr lang="zh-TW" altLang="en-US">
              <a:latin typeface="Calibri" panose="020F0502020204030204"/>
              <a:ea typeface="新細明體"/>
              <a:cs typeface="Calibri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0F89E6B-3455-4C92-985F-41ECF3929AD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/>
                <a:ea typeface="微軟正黑體"/>
                <a:cs typeface="Calibri Light"/>
              </a:rPr>
              <a:t>注意事項-2</a:t>
            </a:r>
            <a:endParaRPr lang="zh-TW" altLang="en-US" b="1">
              <a:solidFill>
                <a:srgbClr val="3D007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 Light"/>
            </a:endParaRPr>
          </a:p>
        </p:txBody>
      </p:sp>
      <p:pic>
        <p:nvPicPr>
          <p:cNvPr id="2" name="圖片 3">
            <a:extLst>
              <a:ext uri="{FF2B5EF4-FFF2-40B4-BE49-F238E27FC236}">
                <a16:creationId xmlns:a16="http://schemas.microsoft.com/office/drawing/2014/main" id="{09CF75AF-CA27-46A2-ABBB-BBDD0DAC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483" y="1389981"/>
            <a:ext cx="4838069" cy="46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C72BC0-F174-468F-BEFD-EF69443CB2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81601" y="3679956"/>
            <a:ext cx="2780074" cy="4211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趕快更新或下載</a:t>
            </a:r>
            <a:endParaRPr lang="en-US" altLang="zh-TW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lt"/>
            </a:endParaRPr>
          </a:p>
          <a:p>
            <a:endParaRPr lang="zh-TW" altLang="en-US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7777F70C-742B-441F-8F33-6C27B5FE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150" y="2490189"/>
            <a:ext cx="5657850" cy="153472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0FA2A4D-15C3-43D6-AA1C-CD506B770D0F}"/>
              </a:ext>
            </a:extLst>
          </p:cNvPr>
          <p:cNvSpPr/>
          <p:nvPr/>
        </p:nvSpPr>
        <p:spPr>
          <a:xfrm>
            <a:off x="438150" y="4540075"/>
            <a:ext cx="5753012" cy="35150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zh-TW" sz="60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©2020</a:t>
            </a:r>
            <a:r>
              <a:rPr lang="zh-TW" altLang="en-US" sz="60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著作權為威聯通科技股份有限公司所有。威聯通科技並保留所有權利。威聯通科技股份有限公司所使用或註冊之商標或標章。</a:t>
            </a:r>
            <a:br>
              <a:rPr lang="en-US" altLang="zh-TW" sz="60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檔案中所提及之產品及公司名稱可能為其他公司所有之商標 。​</a:t>
            </a:r>
          </a:p>
        </p:txBody>
      </p:sp>
    </p:spTree>
    <p:extLst>
      <p:ext uri="{BB962C8B-B14F-4D97-AF65-F5344CB8AC3E}">
        <p14:creationId xmlns:p14="http://schemas.microsoft.com/office/powerpoint/2010/main" val="186786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890F7B13-BA4D-40D2-99B4-7AFB81504E41}"/>
              </a:ext>
            </a:extLst>
          </p:cNvPr>
          <p:cNvSpPr txBox="1">
            <a:spLocks/>
          </p:cNvSpPr>
          <p:nvPr/>
        </p:nvSpPr>
        <p:spPr>
          <a:xfrm>
            <a:off x="760412" y="2578100"/>
            <a:ext cx="5335588" cy="422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5000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SR-IOV</a:t>
            </a:r>
            <a:r>
              <a:rPr lang="zh-TW" altLang="en-US" sz="5000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降低網路頻寬損耗</a:t>
            </a:r>
          </a:p>
        </p:txBody>
      </p:sp>
    </p:spTree>
    <p:extLst>
      <p:ext uri="{BB962C8B-B14F-4D97-AF65-F5344CB8AC3E}">
        <p14:creationId xmlns:p14="http://schemas.microsoft.com/office/powerpoint/2010/main" val="207931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1447534-E9FF-40C7-9EF2-82DE7347DF8C}"/>
              </a:ext>
            </a:extLst>
          </p:cNvPr>
          <p:cNvSpPr/>
          <p:nvPr/>
        </p:nvSpPr>
        <p:spPr>
          <a:xfrm>
            <a:off x="0" y="0"/>
            <a:ext cx="12192000" cy="13754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9C82358-0BC5-42A1-86A4-EB4E2AF4F576}"/>
              </a:ext>
            </a:extLst>
          </p:cNvPr>
          <p:cNvSpPr txBox="1">
            <a:spLocks/>
          </p:cNvSpPr>
          <p:nvPr/>
        </p:nvSpPr>
        <p:spPr>
          <a:xfrm>
            <a:off x="838200" y="238750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企業</a:t>
            </a:r>
            <a:r>
              <a:rPr lang="en-US" altLang="zh-TW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IT</a:t>
            </a:r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針對虛擬機上服務網路的問題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F35853A-77E5-4BDF-BDC0-DC47BE632D2E}"/>
              </a:ext>
            </a:extLst>
          </p:cNvPr>
          <p:cNvSpPr/>
          <p:nvPr/>
        </p:nvSpPr>
        <p:spPr>
          <a:xfrm>
            <a:off x="1595119" y="2256007"/>
            <a:ext cx="2186306" cy="9405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虛擬機服務需要即時性的回應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5E1870B-7A39-4BE7-A580-0A36CB673ECB}"/>
              </a:ext>
            </a:extLst>
          </p:cNvPr>
          <p:cNvSpPr/>
          <p:nvPr/>
        </p:nvSpPr>
        <p:spPr>
          <a:xfrm>
            <a:off x="1595119" y="4542007"/>
            <a:ext cx="2186306" cy="9405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虛擬機服務需要穩定的網路流量</a:t>
            </a:r>
          </a:p>
        </p:txBody>
      </p:sp>
    </p:spTree>
    <p:extLst>
      <p:ext uri="{BB962C8B-B14F-4D97-AF65-F5344CB8AC3E}">
        <p14:creationId xmlns:p14="http://schemas.microsoft.com/office/powerpoint/2010/main" val="3991174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09C82358-0BC5-42A1-86A4-EB4E2AF4F576}"/>
              </a:ext>
            </a:extLst>
          </p:cNvPr>
          <p:cNvSpPr txBox="1">
            <a:spLocks/>
          </p:cNvSpPr>
          <p:nvPr/>
        </p:nvSpPr>
        <p:spPr>
          <a:xfrm>
            <a:off x="838200" y="247650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如何降低虛擬機網路頻寬損耗</a:t>
            </a:r>
            <a:r>
              <a:rPr lang="en-US" altLang="zh-TW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?</a:t>
            </a:r>
            <a:endParaRPr lang="zh-TW" altLang="en-US" b="1">
              <a:solidFill>
                <a:srgbClr val="3D007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 Light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F35853A-77E5-4BDF-BDC0-DC47BE632D2E}"/>
              </a:ext>
            </a:extLst>
          </p:cNvPr>
          <p:cNvSpPr/>
          <p:nvPr/>
        </p:nvSpPr>
        <p:spPr>
          <a:xfrm>
            <a:off x="523875" y="3601414"/>
            <a:ext cx="2186306" cy="9405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虛擬機服務需要即時性的回應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5E1870B-7A39-4BE7-A580-0A36CB673ECB}"/>
              </a:ext>
            </a:extLst>
          </p:cNvPr>
          <p:cNvSpPr/>
          <p:nvPr/>
        </p:nvSpPr>
        <p:spPr>
          <a:xfrm>
            <a:off x="9481819" y="3601413"/>
            <a:ext cx="2186306" cy="9405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虛擬機服務需要穩定的網路流量</a:t>
            </a:r>
          </a:p>
        </p:txBody>
      </p:sp>
    </p:spTree>
    <p:extLst>
      <p:ext uri="{BB962C8B-B14F-4D97-AF65-F5344CB8AC3E}">
        <p14:creationId xmlns:p14="http://schemas.microsoft.com/office/powerpoint/2010/main" val="2157053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09C82358-0BC5-42A1-86A4-EB4E2AF4F576}"/>
              </a:ext>
            </a:extLst>
          </p:cNvPr>
          <p:cNvSpPr txBox="1">
            <a:spLocks/>
          </p:cNvSpPr>
          <p:nvPr/>
        </p:nvSpPr>
        <p:spPr>
          <a:xfrm>
            <a:off x="200025" y="247650"/>
            <a:ext cx="1152525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zh-TW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SR-IOV- Single Root I/O Virtualization</a:t>
            </a:r>
            <a:r>
              <a:rPr lang="zh-TW" altLang="pt-BR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的原理</a:t>
            </a:r>
            <a:endParaRPr lang="zh-TW" altLang="en-US" b="1">
              <a:solidFill>
                <a:srgbClr val="3D007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 Light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E4640E7-B00E-4C10-BD63-87D417D13976}"/>
              </a:ext>
            </a:extLst>
          </p:cNvPr>
          <p:cNvSpPr txBox="1"/>
          <p:nvPr/>
        </p:nvSpPr>
        <p:spPr>
          <a:xfrm>
            <a:off x="384523" y="1465297"/>
            <a:ext cx="7231693" cy="99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一張實體物理網卡(</a:t>
            </a:r>
            <a:r>
              <a:rPr 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hysical Function, PF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)可以虛擬出來多個輕量化的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PCI-e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物理設備(</a:t>
            </a:r>
            <a:r>
              <a:rPr lang="zh-TW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Virtual Function,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VF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)，從而可以分配給虛擬機使用。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簡單說就是虛擬機直接使用實體網卡上的VF,直接享受網卡上網路速度.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1A04793-90AC-4BC3-8F2D-0A57F6DC86F4}"/>
              </a:ext>
            </a:extLst>
          </p:cNvPr>
          <p:cNvSpPr txBox="1"/>
          <p:nvPr/>
        </p:nvSpPr>
        <p:spPr>
          <a:xfrm>
            <a:off x="9172575" y="1465297"/>
            <a:ext cx="1114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TW" b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SR-IOV</a:t>
            </a:r>
            <a:endParaRPr lang="zh-TW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85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47D7C8C-0081-45F1-A253-97C2D2D860B6}"/>
              </a:ext>
            </a:extLst>
          </p:cNvPr>
          <p:cNvSpPr txBox="1">
            <a:spLocks/>
          </p:cNvSpPr>
          <p:nvPr/>
        </p:nvSpPr>
        <p:spPr>
          <a:xfrm>
            <a:off x="200025" y="390525"/>
            <a:ext cx="1152525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zh-TW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SR-IOV</a:t>
            </a:r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架構圖 </a:t>
            </a:r>
          </a:p>
        </p:txBody>
      </p:sp>
    </p:spTree>
    <p:extLst>
      <p:ext uri="{BB962C8B-B14F-4D97-AF65-F5344CB8AC3E}">
        <p14:creationId xmlns:p14="http://schemas.microsoft.com/office/powerpoint/2010/main" val="215987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FFA20A-E1AC-41B2-994A-876DACD47D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0573" y="2656529"/>
            <a:ext cx="5335588" cy="4222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TW" sz="5000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虛擬機的動態遷移</a:t>
            </a:r>
            <a:endParaRPr lang="zh-TW" altLang="en-US" sz="5000" b="1">
              <a:solidFill>
                <a:srgbClr val="3D007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4408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2941EF5A-AB50-45A9-8F2C-32253E223AEA}"/>
              </a:ext>
            </a:extLst>
          </p:cNvPr>
          <p:cNvSpPr/>
          <p:nvPr/>
        </p:nvSpPr>
        <p:spPr>
          <a:xfrm>
            <a:off x="0" y="3152775"/>
            <a:ext cx="12187237" cy="3705225"/>
          </a:xfrm>
          <a:prstGeom prst="rect">
            <a:avLst/>
          </a:prstGeom>
          <a:gradFill>
            <a:gsLst>
              <a:gs pos="0">
                <a:srgbClr val="2279B4">
                  <a:alpha val="0"/>
                </a:srgbClr>
              </a:gs>
              <a:gs pos="27000">
                <a:srgbClr val="2279B4">
                  <a:alpha val="38824"/>
                </a:srgbClr>
              </a:gs>
              <a:gs pos="100000">
                <a:srgbClr val="2A266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20D6F7C0-F5EF-4F64-B89B-E0D3030CBCDF}"/>
              </a:ext>
            </a:extLst>
          </p:cNvPr>
          <p:cNvSpPr/>
          <p:nvPr/>
        </p:nvSpPr>
        <p:spPr>
          <a:xfrm>
            <a:off x="6377204" y="4553917"/>
            <a:ext cx="4652962" cy="1189414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A2158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D521FBA4-3266-4412-8549-74A3CD3C557D}"/>
              </a:ext>
            </a:extLst>
          </p:cNvPr>
          <p:cNvSpPr/>
          <p:nvPr/>
        </p:nvSpPr>
        <p:spPr>
          <a:xfrm>
            <a:off x="1362010" y="4530522"/>
            <a:ext cx="4652962" cy="1189414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A2158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720187EB-8EAF-4B98-999D-BDAE00EDFABA}"/>
              </a:ext>
            </a:extLst>
          </p:cNvPr>
          <p:cNvSpPr/>
          <p:nvPr/>
        </p:nvSpPr>
        <p:spPr>
          <a:xfrm>
            <a:off x="4763" y="2637647"/>
            <a:ext cx="11915774" cy="1189414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5BF060F1-5C04-41C7-B57E-FF9F3C30000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43557081"/>
              </p:ext>
            </p:extLst>
          </p:nvPr>
        </p:nvGraphicFramePr>
        <p:xfrm>
          <a:off x="-4174" y="1357345"/>
          <a:ext cx="12224750" cy="2082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049">
                  <a:extLst>
                    <a:ext uri="{9D8B030D-6E8A-4147-A177-3AD203B41FA5}">
                      <a16:colId xmlns:a16="http://schemas.microsoft.com/office/drawing/2014/main" val="2543756455"/>
                    </a:ext>
                  </a:extLst>
                </a:gridCol>
                <a:gridCol w="3705405">
                  <a:extLst>
                    <a:ext uri="{9D8B030D-6E8A-4147-A177-3AD203B41FA5}">
                      <a16:colId xmlns:a16="http://schemas.microsoft.com/office/drawing/2014/main" val="2872239223"/>
                    </a:ext>
                  </a:extLst>
                </a:gridCol>
                <a:gridCol w="3371670">
                  <a:extLst>
                    <a:ext uri="{9D8B030D-6E8A-4147-A177-3AD203B41FA5}">
                      <a16:colId xmlns:a16="http://schemas.microsoft.com/office/drawing/2014/main" val="2504221312"/>
                    </a:ext>
                  </a:extLst>
                </a:gridCol>
                <a:gridCol w="2333626">
                  <a:extLst>
                    <a:ext uri="{9D8B030D-6E8A-4147-A177-3AD203B41FA5}">
                      <a16:colId xmlns:a16="http://schemas.microsoft.com/office/drawing/2014/main" val="2283413128"/>
                    </a:ext>
                  </a:extLst>
                </a:gridCol>
              </a:tblGrid>
              <a:tr h="766730"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826AA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sz="18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r>
                        <a:rPr lang="en-US" altLang="zh-TW" sz="18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 NAS (Client)</a:t>
                      </a:r>
                      <a:r>
                        <a:rPr lang="zh-TW" sz="18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to NAS(server)</a:t>
                      </a:r>
                      <a:endParaRPr lang="zh-TW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ctr">
                        <a:buNone/>
                      </a:pPr>
                      <a:r>
                        <a:rPr lang="zh-TW" altLang="en-US" sz="18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None SR-IOV</a:t>
                      </a:r>
                    </a:p>
                  </a:txBody>
                  <a:tcPr anchor="ctr">
                    <a:solidFill>
                      <a:srgbClr val="826AA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sz="18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VM (使用VF)</a:t>
                      </a:r>
                      <a:r>
                        <a:rPr lang="en-US" altLang="zh-TW" sz="18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NAS (Client)</a:t>
                      </a:r>
                      <a:r>
                        <a:rPr lang="zh-TW" sz="18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to NAS(server) </a:t>
                      </a:r>
                      <a:r>
                        <a:rPr lang="zh-TW" altLang="en-US" sz="18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en-US" altLang="en-US" sz="18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8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18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SR-IOV</a:t>
                      </a:r>
                    </a:p>
                  </a:txBody>
                  <a:tcPr anchor="ctr">
                    <a:solidFill>
                      <a:srgbClr val="826A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826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807437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NAS CPU使用率</a:t>
                      </a:r>
                    </a:p>
                  </a:txBody>
                  <a:tcPr anchor="ctr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97%</a:t>
                      </a:r>
                    </a:p>
                  </a:txBody>
                  <a:tcPr anchor="ctr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95%</a:t>
                      </a:r>
                    </a:p>
                  </a:txBody>
                  <a:tcPr anchor="ctr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>
                          <a:solidFill>
                            <a:srgbClr val="66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CPU使用率降低</a:t>
                      </a:r>
                    </a:p>
                  </a:txBody>
                  <a:tcPr anchor="ctr"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21894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VM OS CPU 使用率</a:t>
                      </a: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13%</a:t>
                      </a: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12%</a:t>
                      </a: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sz="1800" b="1" i="0" u="none" strike="noStrike" noProof="0">
                          <a:solidFill>
                            <a:srgbClr val="66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CPU使用率降低</a:t>
                      </a:r>
                      <a:endParaRPr lang="zh-TW" b="1">
                        <a:solidFill>
                          <a:srgbClr val="66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22109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傳輸速度</a:t>
                      </a:r>
                    </a:p>
                  </a:txBody>
                  <a:tcPr anchor="ctr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1GB/s</a:t>
                      </a:r>
                    </a:p>
                  </a:txBody>
                  <a:tcPr anchor="ctr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1.21 GB/s</a:t>
                      </a:r>
                    </a:p>
                  </a:txBody>
                  <a:tcPr anchor="ctr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>
                          <a:solidFill>
                            <a:srgbClr val="66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速度提升20%</a:t>
                      </a:r>
                    </a:p>
                  </a:txBody>
                  <a:tcPr anchor="ctr"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36634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2224515-B5D0-4C11-985C-B1A1ED7F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67785"/>
              </p:ext>
            </p:extLst>
          </p:nvPr>
        </p:nvGraphicFramePr>
        <p:xfrm>
          <a:off x="0" y="5599188"/>
          <a:ext cx="4124325" cy="1302695"/>
        </p:xfrm>
        <a:graphic>
          <a:graphicData uri="http://schemas.openxmlformats.org/drawingml/2006/table">
            <a:tbl>
              <a:tblPr firstRow="1" bandRow="1">
                <a:effectLst>
                  <a:outerShdw blurRad="165100" dist="152400" dir="19800000" sy="23000" kx="-1200000" algn="bl" rotWithShape="0">
                    <a:prstClr val="black">
                      <a:alpha val="62000"/>
                    </a:prstClr>
                  </a:outerShdw>
                </a:effectLst>
                <a:tableStyleId>{5C22544A-7EE6-4342-B048-85BDC9FD1C3A}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1816872584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833528487"/>
                    </a:ext>
                  </a:extLst>
                </a:gridCol>
              </a:tblGrid>
              <a:tr h="2902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環境設定</a:t>
                      </a:r>
                    </a:p>
                  </a:txBody>
                  <a:tcPr marL="144000" marR="0" marT="0" marB="0" anchor="ctr">
                    <a:solidFill>
                      <a:srgbClr val="826A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VM</a:t>
                      </a:r>
                      <a:r>
                        <a:rPr lang="zh-TW" altLang="en-US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配置</a:t>
                      </a:r>
                    </a:p>
                  </a:txBody>
                  <a:tcPr marL="144000" marR="0" marT="0" marB="0" anchor="ctr">
                    <a:solidFill>
                      <a:srgbClr val="826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94474"/>
                  </a:ext>
                </a:extLst>
              </a:tr>
              <a:tr h="370575">
                <a:tc>
                  <a:txBody>
                    <a:bodyPr/>
                    <a:lstStyle/>
                    <a:p>
                      <a:pPr algn="ctr"/>
                      <a:r>
                        <a:rPr lang="af-ZA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TS-h868 (Client)  / FW 4.5.1.1427  + </a:t>
                      </a:r>
                      <a:r>
                        <a:rPr lang="zh-TW" altLang="en-US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網卡 </a:t>
                      </a:r>
                      <a:r>
                        <a:rPr lang="af-ZA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QXG-10G2SF-CX4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OS : windows server 2016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4195383"/>
                  </a:ext>
                </a:extLst>
              </a:tr>
              <a:tr h="351562">
                <a:tc>
                  <a:txBody>
                    <a:bodyPr/>
                    <a:lstStyle/>
                    <a:p>
                      <a:pPr algn="ctr"/>
                      <a:r>
                        <a:rPr lang="af-ZA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TS-h668 (Server) / FW 4.5.1.1427 +</a:t>
                      </a:r>
                      <a:r>
                        <a:rPr lang="zh-TW" altLang="en-US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網卡</a:t>
                      </a:r>
                      <a:r>
                        <a:rPr lang="af-ZA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QXG-10G2SF-CX4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Cores : 8 (</a:t>
                      </a:r>
                      <a:r>
                        <a:rPr lang="zh-TW" altLang="en-US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</a:t>
                      </a:r>
                      <a:r>
                        <a:rPr lang="af-ZA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NAS cores </a:t>
                      </a:r>
                      <a:r>
                        <a:rPr lang="zh-TW" altLang="en-US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r>
                        <a:rPr lang="en-US" altLang="zh-TW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707506"/>
                  </a:ext>
                </a:extLst>
              </a:tr>
              <a:tr h="290279">
                <a:tc>
                  <a:txBody>
                    <a:bodyPr/>
                    <a:lstStyle/>
                    <a:p>
                      <a:pPr algn="ctr"/>
                      <a:r>
                        <a:rPr lang="af-ZA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QVS 3.5.1_20200914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8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Memory : 3GB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9079808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64385873-C115-4703-86D1-EF98A3EFCA22}"/>
              </a:ext>
            </a:extLst>
          </p:cNvPr>
          <p:cNvSpPr txBox="1"/>
          <p:nvPr/>
        </p:nvSpPr>
        <p:spPr>
          <a:xfrm>
            <a:off x="2194920" y="3595039"/>
            <a:ext cx="8510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2600" b="1">
                <a:solidFill>
                  <a:srgbClr val="3032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VM /NAS</a:t>
            </a:r>
            <a:r>
              <a:rPr lang="zh-TW" altLang="en-US" sz="2600" b="1">
                <a:solidFill>
                  <a:srgbClr val="3032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en-US" altLang="zh-TW" sz="2600" b="1">
                <a:solidFill>
                  <a:srgbClr val="3032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Client</a:t>
            </a:r>
            <a:r>
              <a:rPr lang="zh-TW" altLang="en-US" sz="2600" b="1">
                <a:solidFill>
                  <a:srgbClr val="3032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端比對</a:t>
            </a:r>
            <a:r>
              <a:rPr lang="en-US" sz="2600" b="1">
                <a:solidFill>
                  <a:srgbClr val="3032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Server</a:t>
            </a:r>
            <a:r>
              <a:rPr lang="zh-TW" sz="2600" b="1">
                <a:solidFill>
                  <a:srgbClr val="3032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端</a:t>
            </a:r>
            <a:r>
              <a:rPr lang="zh-TW" altLang="en-US" sz="2600" b="1">
                <a:solidFill>
                  <a:srgbClr val="3032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的兩者的傳輸量</a:t>
            </a:r>
            <a:endParaRPr lang="en-US" altLang="zh-TW" sz="2600" b="1">
              <a:solidFill>
                <a:srgbClr val="3032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CA5C125-CF4C-4EF0-B66F-D6F2851C181A}"/>
              </a:ext>
            </a:extLst>
          </p:cNvPr>
          <p:cNvSpPr txBox="1"/>
          <p:nvPr/>
        </p:nvSpPr>
        <p:spPr>
          <a:xfrm>
            <a:off x="4275863" y="5839810"/>
            <a:ext cx="46012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VM ,</a:t>
            </a:r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並將網卡</a:t>
            </a:r>
            <a:r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QXG-10G2SF-CX4</a:t>
            </a:r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上的</a:t>
            </a:r>
            <a:r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8 VF ,</a:t>
            </a:r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各派</a:t>
            </a:r>
            <a:r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VF </a:t>
            </a:r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r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 VM</a:t>
            </a:r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endParaRPr lang="en-US" alt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6" descr="一張含有 盒子, 電腦 的圖片&#10;&#10;自動產生的描述">
            <a:extLst>
              <a:ext uri="{FF2B5EF4-FFF2-40B4-BE49-F238E27FC236}">
                <a16:creationId xmlns:a16="http://schemas.microsoft.com/office/drawing/2014/main" id="{1A238C7A-AA09-4601-9255-9E1A43687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34" y="4034113"/>
            <a:ext cx="5288086" cy="1347720"/>
          </a:xfrm>
          <a:prstGeom prst="rect">
            <a:avLst/>
          </a:prstGeom>
        </p:spPr>
      </p:pic>
      <p:pic>
        <p:nvPicPr>
          <p:cNvPr id="7" name="圖片 9">
            <a:extLst>
              <a:ext uri="{FF2B5EF4-FFF2-40B4-BE49-F238E27FC236}">
                <a16:creationId xmlns:a16="http://schemas.microsoft.com/office/drawing/2014/main" id="{2A882E3B-B119-4B99-AA20-E7198E270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28524"/>
            <a:ext cx="5288086" cy="1347720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FAD6B20A-0745-480D-A208-7A1DA0F067D2}"/>
              </a:ext>
            </a:extLst>
          </p:cNvPr>
          <p:cNvSpPr txBox="1">
            <a:spLocks/>
          </p:cNvSpPr>
          <p:nvPr/>
        </p:nvSpPr>
        <p:spPr>
          <a:xfrm>
            <a:off x="200025" y="247650"/>
            <a:ext cx="1152525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馬上有感</a:t>
            </a:r>
            <a:r>
              <a:rPr lang="en-US" altLang="zh-TW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! </a:t>
            </a:r>
            <a:r>
              <a:rPr lang="pt-BR" altLang="zh-TW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SR-IOV </a:t>
            </a:r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使用的網路速度提升</a:t>
            </a:r>
            <a:r>
              <a:rPr lang="en-US" altLang="zh-TW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20%</a:t>
            </a:r>
            <a:endParaRPr lang="zh-TW" altLang="en-US" b="1">
              <a:solidFill>
                <a:srgbClr val="3D007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 Light"/>
            </a:endParaRPr>
          </a:p>
        </p:txBody>
      </p:sp>
      <p:pic>
        <p:nvPicPr>
          <p:cNvPr id="22" name="圖形 21">
            <a:extLst>
              <a:ext uri="{FF2B5EF4-FFF2-40B4-BE49-F238E27FC236}">
                <a16:creationId xmlns:a16="http://schemas.microsoft.com/office/drawing/2014/main" id="{770CEDDE-CB37-46C9-917C-7CA8B00CC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3399" y="4635157"/>
            <a:ext cx="850834" cy="425417"/>
          </a:xfrm>
          <a:prstGeom prst="rect">
            <a:avLst/>
          </a:prstGeom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id="{92B21F3E-F238-4E36-8FD3-1CACB0DF0D74}"/>
              </a:ext>
            </a:extLst>
          </p:cNvPr>
          <p:cNvGrpSpPr/>
          <p:nvPr/>
        </p:nvGrpSpPr>
        <p:grpSpPr>
          <a:xfrm>
            <a:off x="3153414" y="4913350"/>
            <a:ext cx="1304925" cy="425417"/>
            <a:chOff x="4771760" y="4086528"/>
            <a:chExt cx="1587838" cy="492443"/>
          </a:xfrm>
        </p:grpSpPr>
        <p:pic>
          <p:nvPicPr>
            <p:cNvPr id="32" name="圖形 31">
              <a:extLst>
                <a:ext uri="{FF2B5EF4-FFF2-40B4-BE49-F238E27FC236}">
                  <a16:creationId xmlns:a16="http://schemas.microsoft.com/office/drawing/2014/main" id="{FA11FD81-8143-41ED-86F2-C040CD2C9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CAA3E468-754D-4798-AEA0-204D86D8E16C}"/>
                </a:ext>
              </a:extLst>
            </p:cNvPr>
            <p:cNvSpPr txBox="1"/>
            <p:nvPr/>
          </p:nvSpPr>
          <p:spPr>
            <a:xfrm>
              <a:off x="4870353" y="4129712"/>
              <a:ext cx="1390650" cy="36933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Client</a:t>
              </a:r>
              <a:r>
                <a:rPr lang="zh-TW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端</a:t>
              </a:r>
              <a:endPara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E98BEF7F-C844-44C6-B9D2-65F576CE7128}"/>
              </a:ext>
            </a:extLst>
          </p:cNvPr>
          <p:cNvGrpSpPr/>
          <p:nvPr/>
        </p:nvGrpSpPr>
        <p:grpSpPr>
          <a:xfrm>
            <a:off x="8112414" y="4845910"/>
            <a:ext cx="1304925" cy="425417"/>
            <a:chOff x="4771760" y="4086528"/>
            <a:chExt cx="1587838" cy="492443"/>
          </a:xfrm>
        </p:grpSpPr>
        <p:pic>
          <p:nvPicPr>
            <p:cNvPr id="37" name="圖形 36">
              <a:extLst>
                <a:ext uri="{FF2B5EF4-FFF2-40B4-BE49-F238E27FC236}">
                  <a16:creationId xmlns:a16="http://schemas.microsoft.com/office/drawing/2014/main" id="{F37978B0-785F-4F93-8911-C04757568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B4700906-81DA-4AB7-8BC1-8C590C3E1B97}"/>
                </a:ext>
              </a:extLst>
            </p:cNvPr>
            <p:cNvSpPr txBox="1"/>
            <p:nvPr/>
          </p:nvSpPr>
          <p:spPr>
            <a:xfrm>
              <a:off x="4870353" y="4129712"/>
              <a:ext cx="1390650" cy="42752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Server</a:t>
              </a:r>
              <a:r>
                <a:rPr lang="zh-TW" altLang="en-US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5264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847609FD-9460-446E-A02B-9AB5003B4DCC}"/>
              </a:ext>
            </a:extLst>
          </p:cNvPr>
          <p:cNvSpPr/>
          <p:nvPr/>
        </p:nvSpPr>
        <p:spPr>
          <a:xfrm>
            <a:off x="1066015" y="1857375"/>
            <a:ext cx="5365376" cy="5164715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8" descr="一張含有 螢幕擷取畫面 的圖片&#10;&#10;自動產生的描述">
            <a:extLst>
              <a:ext uri="{FF2B5EF4-FFF2-40B4-BE49-F238E27FC236}">
                <a16:creationId xmlns:a16="http://schemas.microsoft.com/office/drawing/2014/main" id="{958F8244-1572-4BCB-B9C7-787261F111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62137" y="1179050"/>
            <a:ext cx="9558338" cy="3943974"/>
          </a:xfr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BDAF9325-CCDE-4C6B-809A-9D30A6D1515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視覺化的</a:t>
            </a:r>
            <a:r>
              <a:rPr lang="en-US" altLang="zh-TW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UI </a:t>
            </a:r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使用設定更方便 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5AAD65C-89E9-4110-A225-A0618B6BF391}"/>
              </a:ext>
            </a:extLst>
          </p:cNvPr>
          <p:cNvSpPr/>
          <p:nvPr/>
        </p:nvSpPr>
        <p:spPr>
          <a:xfrm>
            <a:off x="1066015" y="3042524"/>
            <a:ext cx="7934543" cy="4160999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9000"/>
                </a:schemeClr>
              </a:gs>
            </a:gsLst>
            <a:lin ang="5400000" scaled="1"/>
          </a:gradFill>
          <a:ln>
            <a:noFill/>
          </a:ln>
          <a:effectLst>
            <a:softEdge rad="609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9" descr="一張含有 螢幕擷取畫面 的圖片&#10;&#10;自動產生的描述">
            <a:extLst>
              <a:ext uri="{FF2B5EF4-FFF2-40B4-BE49-F238E27FC236}">
                <a16:creationId xmlns:a16="http://schemas.microsoft.com/office/drawing/2014/main" id="{CB47007D-5620-4A38-8F03-9C1024615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0" y="3739566"/>
            <a:ext cx="8359216" cy="312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00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7F2E5A4-ADC4-4F33-8817-7EF218D24F6A}"/>
              </a:ext>
            </a:extLst>
          </p:cNvPr>
          <p:cNvSpPr txBox="1">
            <a:spLocks/>
          </p:cNvSpPr>
          <p:nvPr/>
        </p:nvSpPr>
        <p:spPr>
          <a:xfrm>
            <a:off x="838200" y="1660525"/>
            <a:ext cx="10515600" cy="1242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>
                <a:solidFill>
                  <a:srgbClr val="2625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優勢</a:t>
            </a:r>
          </a:p>
          <a:p>
            <a:pPr marL="542925" lvl="1" indent="-276225"/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讓你的虛擬機上的服務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, 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享受的實體網路速度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.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E9C1E92-B82D-42A1-BB00-EFA976D4460A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SR-IOV</a:t>
            </a:r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的優勢與效益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7D30317-49C4-4A79-83D0-F1150A749931}"/>
              </a:ext>
            </a:extLst>
          </p:cNvPr>
          <p:cNvSpPr txBox="1">
            <a:spLocks/>
          </p:cNvSpPr>
          <p:nvPr/>
        </p:nvSpPr>
        <p:spPr>
          <a:xfrm>
            <a:off x="838201" y="3024619"/>
            <a:ext cx="5825836" cy="44152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>
                <a:solidFill>
                  <a:srgbClr val="2625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效益</a:t>
            </a:r>
          </a:p>
          <a:p>
            <a:pPr marL="542925" lvl="1" indent="-276225">
              <a:lnSpc>
                <a:spcPts val="3000"/>
              </a:lnSpc>
              <a:spcBef>
                <a:spcPts val="1200"/>
              </a:spcBef>
            </a:pP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如果需要即時服務的需求 例如訂票服務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, 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金流服務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,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影音服務可以直接享受硬體網卡上的速度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, 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降低網路的延遲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.</a:t>
            </a:r>
          </a:p>
          <a:p>
            <a:pPr marL="542925" lvl="1" indent="-276225">
              <a:lnSpc>
                <a:spcPts val="3000"/>
              </a:lnSpc>
              <a:spcBef>
                <a:spcPts val="1200"/>
              </a:spcBef>
            </a:pP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減少主機的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CPU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上的損耗 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.</a:t>
            </a:r>
          </a:p>
          <a:p>
            <a:pPr marL="542925" lvl="1" indent="-276225">
              <a:lnSpc>
                <a:spcPts val="3000"/>
              </a:lnSpc>
              <a:spcBef>
                <a:spcPts val="1200"/>
              </a:spcBef>
            </a:pP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網路效率至少提升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20%</a:t>
            </a: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以上</a:t>
            </a:r>
            <a:r>
              <a:rPr lang="en-US" altLang="zh-TW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65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EA734074-C305-4420-9DF2-A3F439C3A84B}"/>
              </a:ext>
            </a:extLst>
          </p:cNvPr>
          <p:cNvSpPr txBox="1">
            <a:spLocks/>
          </p:cNvSpPr>
          <p:nvPr/>
        </p:nvSpPr>
        <p:spPr>
          <a:xfrm>
            <a:off x="760412" y="3006725"/>
            <a:ext cx="5335588" cy="422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5000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SR-IOV</a:t>
            </a:r>
            <a:endParaRPr lang="zh-TW" altLang="en-US" sz="5000" b="1">
              <a:solidFill>
                <a:srgbClr val="3D007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387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2D192E-4158-4BEF-94F5-FDB0684635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>
                <a:ea typeface="新細明體"/>
                <a:cs typeface="Calibri Light"/>
              </a:rPr>
              <a:t>SR-IOV支援列表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CB1EC3-F623-4437-B6C6-6ABDA30E14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>
                <a:ea typeface="新細明體"/>
                <a:cs typeface="Calibri"/>
              </a:rPr>
              <a:t>機種: </a:t>
            </a:r>
            <a:r>
              <a:rPr lang="zh-TW">
                <a:ea typeface="+mn-lt"/>
                <a:cs typeface="+mn-lt"/>
              </a:rPr>
              <a:t>TS-1685</a:t>
            </a:r>
            <a:r>
              <a:rPr lang="en-US" altLang="zh-TW">
                <a:ea typeface="+mn-lt"/>
                <a:cs typeface="+mn-lt"/>
              </a:rPr>
              <a:t>/</a:t>
            </a:r>
            <a:r>
              <a:rPr lang="en-US"/>
              <a:t>TES-3085U/TS-h686/TS-h886/</a:t>
            </a:r>
            <a:r>
              <a:rPr lang="en-US">
                <a:ea typeface="+mn-lt"/>
                <a:cs typeface="+mn-lt"/>
              </a:rPr>
              <a:t>TS-1886XU-RP/TS-2888X/TDS-16489U</a:t>
            </a:r>
            <a:endParaRPr lang="en-US" altLang="zh-TW">
              <a:solidFill>
                <a:srgbClr val="FF0000"/>
              </a:solidFill>
              <a:ea typeface="新細明體" panose="02020500000000000000" pitchFamily="18" charset="-120"/>
              <a:cs typeface="+mn-lt"/>
            </a:endParaRPr>
          </a:p>
          <a:p>
            <a:r>
              <a:rPr lang="zh-TW" altLang="en-US">
                <a:ea typeface="新細明體"/>
                <a:cs typeface="Calibri"/>
              </a:rPr>
              <a:t>網卡:</a:t>
            </a:r>
            <a:endParaRPr lang="en-US" altLang="zh-TW">
              <a:ea typeface="+mn-lt"/>
              <a:cs typeface="+mn-lt"/>
            </a:endParaRPr>
          </a:p>
          <a:p>
            <a:pPr lvl="1"/>
            <a:r>
              <a:rPr lang="en-US" altLang="zh-TW">
                <a:ea typeface="+mn-lt"/>
                <a:cs typeface="+mn-lt"/>
              </a:rPr>
              <a:t>Intel </a:t>
            </a:r>
            <a:r>
              <a:rPr lang="en-US" altLang="zh-TW" err="1">
                <a:ea typeface="+mn-lt"/>
                <a:cs typeface="+mn-lt"/>
              </a:rPr>
              <a:t>網卡</a:t>
            </a:r>
            <a:r>
              <a:rPr lang="en-US" altLang="zh-TW">
                <a:ea typeface="+mn-lt"/>
                <a:cs typeface="+mn-lt"/>
              </a:rPr>
              <a:t>:</a:t>
            </a:r>
            <a:r>
              <a:rPr lang="zh-TW">
                <a:ea typeface="+mn-lt"/>
                <a:cs typeface="+mn-lt"/>
              </a:rPr>
              <a:t>LAN-10G2T-D</a:t>
            </a:r>
            <a:r>
              <a:rPr lang="en-US" altLang="zh-TW">
                <a:ea typeface="+mn-lt"/>
                <a:cs typeface="+mn-lt"/>
              </a:rPr>
              <a:t>/</a:t>
            </a:r>
            <a:r>
              <a:rPr lang="en-US">
                <a:ea typeface="+mn-lt"/>
                <a:cs typeface="+mn-lt"/>
              </a:rPr>
              <a:t>LAN-10G2T-X550</a:t>
            </a:r>
          </a:p>
          <a:p>
            <a:pPr lvl="1"/>
            <a:r>
              <a:rPr lang="en-US"/>
              <a:t>Mellanox</a:t>
            </a:r>
            <a:r>
              <a:rPr lang="en-US" altLang="zh-CN">
                <a:ea typeface="+mn-lt"/>
                <a:cs typeface="+mn-lt"/>
              </a:rPr>
              <a:t> </a:t>
            </a:r>
            <a:r>
              <a:rPr lang="zh-CN" altLang="en-US">
                <a:ea typeface="+mn-lt"/>
                <a:cs typeface="+mn-lt"/>
              </a:rPr>
              <a:t>網卡:</a:t>
            </a:r>
            <a:r>
              <a:rPr lang="en-US">
                <a:ea typeface="+mn-lt"/>
                <a:cs typeface="+mn-lt"/>
              </a:rPr>
              <a:t>LAN-10G2SF-MLX/LAN-40G2SF-MLX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Mellanox</a:t>
            </a:r>
            <a:r>
              <a:rPr lang="en-US" altLang="zh-CN">
                <a:ea typeface="+mn-lt"/>
                <a:cs typeface="+mn-lt"/>
              </a:rPr>
              <a:t> </a:t>
            </a:r>
            <a:r>
              <a:rPr lang="zh-CN" altLang="en-US">
                <a:ea typeface="+mn-lt"/>
                <a:cs typeface="+mn-lt"/>
              </a:rPr>
              <a:t>網卡</a:t>
            </a:r>
            <a:r>
              <a:rPr lang="en-US" altLang="zh-CN">
                <a:ea typeface="+mn-lt"/>
                <a:cs typeface="+mn-lt"/>
              </a:rPr>
              <a:t>:</a:t>
            </a:r>
            <a:r>
              <a:rPr lang="en-US">
                <a:ea typeface="+mn-lt"/>
                <a:cs typeface="+mn-lt"/>
              </a:rPr>
              <a:t>QXG-10G2SF-CX4/QXG-25G2SF-CX4</a:t>
            </a:r>
          </a:p>
          <a:p>
            <a:pPr lvl="1"/>
            <a:r>
              <a:rPr lang="en-US">
                <a:ea typeface="+mn-lt"/>
                <a:cs typeface="+mn-lt"/>
              </a:rPr>
              <a:t>Broadcom</a:t>
            </a:r>
            <a:r>
              <a:rPr lang="zh-TW" altLang="en-US">
                <a:ea typeface="+mn-lt"/>
                <a:cs typeface="+mn-lt"/>
              </a:rPr>
              <a:t>網卡</a:t>
            </a:r>
            <a:r>
              <a:rPr lang="en-US">
                <a:ea typeface="+mn-lt"/>
                <a:cs typeface="+mn-lt"/>
              </a:rPr>
              <a:t>QXG-10G2SF-NXE/QXG-25G2SF-NXE</a:t>
            </a:r>
            <a:endParaRPr lang="en-US">
              <a:cs typeface="Calibri"/>
            </a:endParaRPr>
          </a:p>
          <a:p>
            <a:endParaRPr lang="en-US" altLang="zh-TW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95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>
            <a:extLst>
              <a:ext uri="{FF2B5EF4-FFF2-40B4-BE49-F238E27FC236}">
                <a16:creationId xmlns:a16="http://schemas.microsoft.com/office/drawing/2014/main" id="{F5EB61EC-27CE-4FD1-90B0-17BA41E61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922" y="2776232"/>
            <a:ext cx="5227527" cy="130553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521600-FCD3-42CE-96A6-53052919BB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如果VM使用Device Passthrough(SR-IOV/PCIe/QAT/Blu-ray)的功能就無法使用動態遷移.</a:t>
            </a:r>
          </a:p>
          <a:p>
            <a:pPr lvl="1"/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因為原本VM使用的實體裝置經過動態遷移後,當VM遷移到新NAS上會認不到原實體裝置ID.</a:t>
            </a:r>
          </a:p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SR-IOV有固定的機種與網卡支援 </a:t>
            </a:r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VM 動態遷移功能機種僅支援 X86架構相同機種</a:t>
            </a:r>
          </a:p>
          <a:p>
            <a:pPr lvl="1"/>
            <a:r>
              <a:rPr lang="zh-TW" altLang="en-US" sz="19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Intel 機種NAS &amp; Intel 機種NAS </a:t>
            </a:r>
            <a:endParaRPr lang="zh-TW" sz="190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/>
            <a:r>
              <a:rPr lang="zh-TW" altLang="en-US" sz="19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AMD機種NAS &amp; AMD機種NAS</a:t>
            </a:r>
            <a:endParaRPr lang="zh-TW" sz="190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SR-IOV與VM動態遷移支援版本 : </a:t>
            </a:r>
            <a:endParaRPr lang="zh-TW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/>
            <a:r>
              <a:rPr lang="zh-TW" altLang="en-US" sz="19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QTS 4.5.1 &amp; </a:t>
            </a:r>
            <a:r>
              <a:rPr lang="zh-TW" sz="1900"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Virtualization Station 3.5</a:t>
            </a:r>
            <a:endParaRPr lang="zh-TW" sz="1900">
              <a:latin typeface="微軟正黑體" panose="020B0604030504040204" pitchFamily="34" charset="-120"/>
              <a:ea typeface="微軟正黑體" panose="020B0604030504040204" pitchFamily="34" charset="-120"/>
              <a:cs typeface="+mn-lt"/>
            </a:endParaRPr>
          </a:p>
          <a:p>
            <a:endParaRPr lang="zh-TW" altLang="en-US">
              <a:ea typeface="新細明體"/>
              <a:cs typeface="Calibri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0F89E6B-3455-4C92-985F-41ECF3929AD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注意事項</a:t>
            </a:r>
          </a:p>
        </p:txBody>
      </p:sp>
    </p:spTree>
    <p:extLst>
      <p:ext uri="{BB962C8B-B14F-4D97-AF65-F5344CB8AC3E}">
        <p14:creationId xmlns:p14="http://schemas.microsoft.com/office/powerpoint/2010/main" val="364249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08439B-ADB0-4620-9707-BE287A465E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1127125"/>
          </a:xfrm>
        </p:spPr>
        <p:txBody>
          <a:bodyPr/>
          <a:lstStyle/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企業IT使用虛擬機服務上常碰到的問題 </a:t>
            </a: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E8375053-021F-43A6-9257-F17449271265}"/>
              </a:ext>
            </a:extLst>
          </p:cNvPr>
          <p:cNvGrpSpPr/>
          <p:nvPr/>
        </p:nvGrpSpPr>
        <p:grpSpPr>
          <a:xfrm>
            <a:off x="348187" y="1707050"/>
            <a:ext cx="2987675" cy="1226897"/>
            <a:chOff x="998688" y="1832636"/>
            <a:chExt cx="2987675" cy="1226897"/>
          </a:xfrm>
        </p:grpSpPr>
        <p:pic>
          <p:nvPicPr>
            <p:cNvPr id="8" name="圖形 7">
              <a:extLst>
                <a:ext uri="{FF2B5EF4-FFF2-40B4-BE49-F238E27FC236}">
                  <a16:creationId xmlns:a16="http://schemas.microsoft.com/office/drawing/2014/main" id="{823A83CE-2D83-4D78-AF49-3C4534DFB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688" y="1832636"/>
              <a:ext cx="2987675" cy="1226897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91C69992-62EA-408F-B887-B4885FEF16C0}"/>
                </a:ext>
              </a:extLst>
            </p:cNvPr>
            <p:cNvSpPr txBox="1"/>
            <p:nvPr/>
          </p:nvSpPr>
          <p:spPr>
            <a:xfrm>
              <a:off x="1323331" y="2382584"/>
              <a:ext cx="233838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</a:rPr>
                <a:t>虛擬機服務太慢</a:t>
              </a:r>
              <a:endPara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DD2B0412-FBF3-4BBA-813F-0CB8C5BDB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38" y="1460109"/>
            <a:ext cx="6613501" cy="5397891"/>
          </a:xfrm>
          <a:prstGeom prst="rect">
            <a:avLst/>
          </a:prstGeom>
        </p:spPr>
      </p:pic>
      <p:grpSp>
        <p:nvGrpSpPr>
          <p:cNvPr id="36" name="群組 35">
            <a:extLst>
              <a:ext uri="{FF2B5EF4-FFF2-40B4-BE49-F238E27FC236}">
                <a16:creationId xmlns:a16="http://schemas.microsoft.com/office/drawing/2014/main" id="{2DF8C659-C751-4C31-BC9E-6A41909C7550}"/>
              </a:ext>
            </a:extLst>
          </p:cNvPr>
          <p:cNvGrpSpPr/>
          <p:nvPr/>
        </p:nvGrpSpPr>
        <p:grpSpPr>
          <a:xfrm>
            <a:off x="348187" y="3426739"/>
            <a:ext cx="2987675" cy="1226897"/>
            <a:chOff x="489025" y="3489577"/>
            <a:chExt cx="2987675" cy="1226897"/>
          </a:xfrm>
        </p:grpSpPr>
        <p:pic>
          <p:nvPicPr>
            <p:cNvPr id="16" name="圖形 15">
              <a:extLst>
                <a:ext uri="{FF2B5EF4-FFF2-40B4-BE49-F238E27FC236}">
                  <a16:creationId xmlns:a16="http://schemas.microsoft.com/office/drawing/2014/main" id="{9008E5E3-CE10-475A-959D-0A900A5CC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9025" y="3489577"/>
              <a:ext cx="2987675" cy="1226897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F7D10A72-4478-48EE-B329-19BF1F049B95}"/>
                </a:ext>
              </a:extLst>
            </p:cNvPr>
            <p:cNvSpPr txBox="1"/>
            <p:nvPr/>
          </p:nvSpPr>
          <p:spPr>
            <a:xfrm>
              <a:off x="813668" y="4039525"/>
              <a:ext cx="233838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</a:rPr>
                <a:t>虛擬機服務不穩</a:t>
              </a: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88DC8494-0B01-4FC0-A157-40C443804B13}"/>
              </a:ext>
            </a:extLst>
          </p:cNvPr>
          <p:cNvGrpSpPr/>
          <p:nvPr/>
        </p:nvGrpSpPr>
        <p:grpSpPr>
          <a:xfrm>
            <a:off x="348187" y="5146428"/>
            <a:ext cx="2987675" cy="1226897"/>
            <a:chOff x="5851961" y="1637507"/>
            <a:chExt cx="2987675" cy="1226897"/>
          </a:xfrm>
        </p:grpSpPr>
        <p:pic>
          <p:nvPicPr>
            <p:cNvPr id="19" name="圖形 18">
              <a:extLst>
                <a:ext uri="{FF2B5EF4-FFF2-40B4-BE49-F238E27FC236}">
                  <a16:creationId xmlns:a16="http://schemas.microsoft.com/office/drawing/2014/main" id="{11E1A8CF-F77F-47E9-B688-60E34BCF9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51961" y="1637507"/>
              <a:ext cx="2987675" cy="1226897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75CEEFA6-FA59-4796-BC6A-1512345B4AEE}"/>
                </a:ext>
              </a:extLst>
            </p:cNvPr>
            <p:cNvSpPr txBox="1"/>
            <p:nvPr/>
          </p:nvSpPr>
          <p:spPr>
            <a:xfrm>
              <a:off x="5940263" y="2189025"/>
              <a:ext cx="281661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</a:rPr>
                <a:t>虛擬機服務安全問題</a:t>
              </a: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D9A9979-BDE6-4B4A-B963-8F66955E6351}"/>
              </a:ext>
            </a:extLst>
          </p:cNvPr>
          <p:cNvGrpSpPr/>
          <p:nvPr/>
        </p:nvGrpSpPr>
        <p:grpSpPr>
          <a:xfrm>
            <a:off x="3834838" y="1707049"/>
            <a:ext cx="2987675" cy="1226897"/>
            <a:chOff x="8160209" y="3315542"/>
            <a:chExt cx="2987675" cy="1226897"/>
          </a:xfrm>
        </p:grpSpPr>
        <p:pic>
          <p:nvPicPr>
            <p:cNvPr id="22" name="圖形 21">
              <a:extLst>
                <a:ext uri="{FF2B5EF4-FFF2-40B4-BE49-F238E27FC236}">
                  <a16:creationId xmlns:a16="http://schemas.microsoft.com/office/drawing/2014/main" id="{F58BAD42-0F7B-4B90-88A3-FE59A22AE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60209" y="3315542"/>
              <a:ext cx="2987675" cy="1226897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18665ED9-D02C-4EF4-904F-5C410E8B9BB5}"/>
                </a:ext>
              </a:extLst>
            </p:cNvPr>
            <p:cNvSpPr txBox="1"/>
            <p:nvPr/>
          </p:nvSpPr>
          <p:spPr>
            <a:xfrm>
              <a:off x="8248511" y="3700971"/>
              <a:ext cx="281661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</a:rPr>
                <a:t>虛擬機服務</a:t>
              </a:r>
              <a:br>
                <a:rPr lang="en-US" altLang="zh-TW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</a:rPr>
              </a:b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</a:rPr>
                <a:t>自動停止運行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90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01B08B-A428-4CF8-9939-522947803A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101" y="9460"/>
            <a:ext cx="11079798" cy="1243056"/>
          </a:xfrm>
        </p:spPr>
        <p:txBody>
          <a:bodyPr/>
          <a:lstStyle/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而IT維護往往解決的方法</a:t>
            </a:r>
            <a:endParaRPr lang="zh-TW" altLang="en-US" sz="3800">
              <a:solidFill>
                <a:srgbClr val="3D007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 Light"/>
            </a:endParaRPr>
          </a:p>
        </p:txBody>
      </p:sp>
      <p:pic>
        <p:nvPicPr>
          <p:cNvPr id="7" name="圖形 6">
            <a:extLst>
              <a:ext uri="{FF2B5EF4-FFF2-40B4-BE49-F238E27FC236}">
                <a16:creationId xmlns:a16="http://schemas.microsoft.com/office/drawing/2014/main" id="{2EEC0F18-87D0-496B-ABA9-97FFE5DBC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5726" y="2852288"/>
            <a:ext cx="6391286" cy="4011941"/>
          </a:xfrm>
          <a:prstGeom prst="rect">
            <a:avLst/>
          </a:prstGeom>
        </p:spPr>
      </p:pic>
      <p:grpSp>
        <p:nvGrpSpPr>
          <p:cNvPr id="29" name="群組 28">
            <a:extLst>
              <a:ext uri="{FF2B5EF4-FFF2-40B4-BE49-F238E27FC236}">
                <a16:creationId xmlns:a16="http://schemas.microsoft.com/office/drawing/2014/main" id="{A2B91DE8-9861-48A6-972E-7C8EE996BDD8}"/>
              </a:ext>
            </a:extLst>
          </p:cNvPr>
          <p:cNvGrpSpPr/>
          <p:nvPr/>
        </p:nvGrpSpPr>
        <p:grpSpPr>
          <a:xfrm>
            <a:off x="573417" y="1886962"/>
            <a:ext cx="2190749" cy="998333"/>
            <a:chOff x="998688" y="1887716"/>
            <a:chExt cx="2987675" cy="1226897"/>
          </a:xfrm>
        </p:grpSpPr>
        <p:pic>
          <p:nvPicPr>
            <p:cNvPr id="30" name="圖形 29">
              <a:extLst>
                <a:ext uri="{FF2B5EF4-FFF2-40B4-BE49-F238E27FC236}">
                  <a16:creationId xmlns:a16="http://schemas.microsoft.com/office/drawing/2014/main" id="{3832C608-94D1-4E26-A9DE-26B968DAB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8688" y="1887716"/>
              <a:ext cx="2987675" cy="1226897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329DDC62-84B9-43B4-B98A-5499C4674ACB}"/>
                </a:ext>
              </a:extLst>
            </p:cNvPr>
            <p:cNvSpPr txBox="1"/>
            <p:nvPr/>
          </p:nvSpPr>
          <p:spPr>
            <a:xfrm>
              <a:off x="1323331" y="2382584"/>
              <a:ext cx="2338388" cy="4825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</a:rPr>
                <a:t>更新韌體</a:t>
              </a: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5A815671-4646-40E6-9599-690AFBD66398}"/>
              </a:ext>
            </a:extLst>
          </p:cNvPr>
          <p:cNvGrpSpPr/>
          <p:nvPr/>
        </p:nvGrpSpPr>
        <p:grpSpPr>
          <a:xfrm>
            <a:off x="573417" y="3415327"/>
            <a:ext cx="2190749" cy="998333"/>
            <a:chOff x="998688" y="1887716"/>
            <a:chExt cx="2987675" cy="1226897"/>
          </a:xfrm>
        </p:grpSpPr>
        <p:pic>
          <p:nvPicPr>
            <p:cNvPr id="33" name="圖形 32">
              <a:extLst>
                <a:ext uri="{FF2B5EF4-FFF2-40B4-BE49-F238E27FC236}">
                  <a16:creationId xmlns:a16="http://schemas.microsoft.com/office/drawing/2014/main" id="{CB7ECB73-4449-488B-AFC8-2BD7830B2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8688" y="1887716"/>
              <a:ext cx="2987675" cy="1226897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CF54648A-A432-4627-9408-136CCB638BE4}"/>
                </a:ext>
              </a:extLst>
            </p:cNvPr>
            <p:cNvSpPr txBox="1"/>
            <p:nvPr/>
          </p:nvSpPr>
          <p:spPr>
            <a:xfrm>
              <a:off x="998688" y="2382584"/>
              <a:ext cx="2987674" cy="529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</a:rPr>
                <a:t>更新硬體設備</a:t>
              </a: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10DB1EF3-C982-407B-B122-0BF164D7B667}"/>
              </a:ext>
            </a:extLst>
          </p:cNvPr>
          <p:cNvGrpSpPr/>
          <p:nvPr/>
        </p:nvGrpSpPr>
        <p:grpSpPr>
          <a:xfrm>
            <a:off x="556101" y="4965068"/>
            <a:ext cx="2190749" cy="998333"/>
            <a:chOff x="998688" y="1887716"/>
            <a:chExt cx="2987675" cy="1226897"/>
          </a:xfrm>
        </p:grpSpPr>
        <p:pic>
          <p:nvPicPr>
            <p:cNvPr id="36" name="圖形 35">
              <a:extLst>
                <a:ext uri="{FF2B5EF4-FFF2-40B4-BE49-F238E27FC236}">
                  <a16:creationId xmlns:a16="http://schemas.microsoft.com/office/drawing/2014/main" id="{A96C674A-E7DA-416B-AD84-6126EA923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8688" y="1887716"/>
              <a:ext cx="2987675" cy="1226897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A6A1190B-A89D-4951-9F8E-E3A277C1A91A}"/>
                </a:ext>
              </a:extLst>
            </p:cNvPr>
            <p:cNvSpPr txBox="1"/>
            <p:nvPr/>
          </p:nvSpPr>
          <p:spPr>
            <a:xfrm>
              <a:off x="998688" y="2382584"/>
              <a:ext cx="2987674" cy="529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</a:rPr>
                <a:t>轉換硬體設備</a:t>
              </a: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1DB4F530-D055-4029-A87A-56B858913F21}"/>
              </a:ext>
            </a:extLst>
          </p:cNvPr>
          <p:cNvGrpSpPr/>
          <p:nvPr/>
        </p:nvGrpSpPr>
        <p:grpSpPr>
          <a:xfrm>
            <a:off x="3035030" y="2361857"/>
            <a:ext cx="2700696" cy="1230718"/>
            <a:chOff x="693564" y="1887716"/>
            <a:chExt cx="3683125" cy="1512485"/>
          </a:xfrm>
        </p:grpSpPr>
        <p:pic>
          <p:nvPicPr>
            <p:cNvPr id="39" name="圖形 38">
              <a:extLst>
                <a:ext uri="{FF2B5EF4-FFF2-40B4-BE49-F238E27FC236}">
                  <a16:creationId xmlns:a16="http://schemas.microsoft.com/office/drawing/2014/main" id="{EF658952-B50D-4649-945A-EFB3445A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3564" y="1887716"/>
              <a:ext cx="3683125" cy="1512485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1E8BCB65-44CD-4B35-ACD4-51B3931E624B}"/>
                </a:ext>
              </a:extLst>
            </p:cNvPr>
            <p:cNvSpPr txBox="1"/>
            <p:nvPr/>
          </p:nvSpPr>
          <p:spPr>
            <a:xfrm>
              <a:off x="1008447" y="2501165"/>
              <a:ext cx="3053358" cy="529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</a:rPr>
                <a:t>硬體設備重開機</a:t>
              </a: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426B89EA-B26D-40D2-83DD-DE853A2FDEED}"/>
              </a:ext>
            </a:extLst>
          </p:cNvPr>
          <p:cNvGrpSpPr/>
          <p:nvPr/>
        </p:nvGrpSpPr>
        <p:grpSpPr>
          <a:xfrm>
            <a:off x="3035030" y="4091742"/>
            <a:ext cx="2700696" cy="1230718"/>
            <a:chOff x="693564" y="1887716"/>
            <a:chExt cx="3683125" cy="1512485"/>
          </a:xfrm>
        </p:grpSpPr>
        <p:pic>
          <p:nvPicPr>
            <p:cNvPr id="42" name="圖形 41">
              <a:extLst>
                <a:ext uri="{FF2B5EF4-FFF2-40B4-BE49-F238E27FC236}">
                  <a16:creationId xmlns:a16="http://schemas.microsoft.com/office/drawing/2014/main" id="{B8FD2D75-5F57-4884-94A9-1F1060B29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3564" y="1887716"/>
              <a:ext cx="3683125" cy="1512485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D2A8DA4F-6447-4127-BFC2-DED2220CBDDA}"/>
                </a:ext>
              </a:extLst>
            </p:cNvPr>
            <p:cNvSpPr txBox="1"/>
            <p:nvPr/>
          </p:nvSpPr>
          <p:spPr>
            <a:xfrm>
              <a:off x="1008447" y="2390842"/>
              <a:ext cx="3053358" cy="945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</a:rPr>
                <a:t>找出停止服務的問題與服務測試</a:t>
              </a:r>
            </a:p>
          </p:txBody>
        </p:sp>
      </p:grp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C9B3D597-4E2C-4465-A3F8-8F82D28B1092}"/>
              </a:ext>
            </a:extLst>
          </p:cNvPr>
          <p:cNvSpPr txBox="1"/>
          <p:nvPr/>
        </p:nvSpPr>
        <p:spPr>
          <a:xfrm>
            <a:off x="2177696" y="1177867"/>
            <a:ext cx="783660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500"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停機→測試上線→再停機→上線</a:t>
            </a:r>
            <a:endParaRPr lang="zh-TW" altLang="en-US" sz="3500"/>
          </a:p>
        </p:txBody>
      </p: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77589582-7C6D-4C58-B205-CA2FDA4E6A38}"/>
              </a:ext>
            </a:extLst>
          </p:cNvPr>
          <p:cNvCxnSpPr/>
          <p:nvPr/>
        </p:nvCxnSpPr>
        <p:spPr>
          <a:xfrm>
            <a:off x="3035030" y="1032216"/>
            <a:ext cx="6105716" cy="0"/>
          </a:xfrm>
          <a:prstGeom prst="line">
            <a:avLst/>
          </a:prstGeom>
          <a:ln w="44450">
            <a:solidFill>
              <a:srgbClr val="EE4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7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內容版面配置區 2">
            <a:extLst>
              <a:ext uri="{FF2B5EF4-FFF2-40B4-BE49-F238E27FC236}">
                <a16:creationId xmlns:a16="http://schemas.microsoft.com/office/drawing/2014/main" id="{1D5C9C01-ECA7-41F4-8864-9A720CEC842C}"/>
              </a:ext>
            </a:extLst>
          </p:cNvPr>
          <p:cNvSpPr txBox="1">
            <a:spLocks/>
          </p:cNvSpPr>
          <p:nvPr/>
        </p:nvSpPr>
        <p:spPr>
          <a:xfrm>
            <a:off x="480573" y="2335516"/>
            <a:ext cx="5335588" cy="422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5000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IT</a:t>
            </a:r>
            <a:r>
              <a:rPr lang="zh-TW" altLang="en-US" sz="5000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維護虛擬機服務可不可以流暢運行</a:t>
            </a:r>
            <a:r>
              <a:rPr lang="en-US" altLang="zh-TW" sz="5000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?</a:t>
            </a:r>
            <a:endParaRPr lang="zh-TW" altLang="en-US" sz="5000" b="1">
              <a:solidFill>
                <a:srgbClr val="3D007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97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>
            <a:extLst>
              <a:ext uri="{FF2B5EF4-FFF2-40B4-BE49-F238E27FC236}">
                <a16:creationId xmlns:a16="http://schemas.microsoft.com/office/drawing/2014/main" id="{40461409-278A-4BA1-B037-3694CDE98A7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虛擬機的動態遷移讓</a:t>
            </a:r>
            <a:r>
              <a:rPr lang="en-US" altLang="zh-TW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IT</a:t>
            </a:r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維護更有彈性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DFB2F6A3-0514-4DCD-A1AD-4CBF8CB410EE}"/>
              </a:ext>
            </a:extLst>
          </p:cNvPr>
          <p:cNvSpPr/>
          <p:nvPr/>
        </p:nvSpPr>
        <p:spPr>
          <a:xfrm>
            <a:off x="3604895" y="1827382"/>
            <a:ext cx="1738312" cy="9405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VM服務運行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B7A2334-1877-4808-AD69-0FC08B4A50BE}"/>
              </a:ext>
            </a:extLst>
          </p:cNvPr>
          <p:cNvSpPr/>
          <p:nvPr/>
        </p:nvSpPr>
        <p:spPr>
          <a:xfrm>
            <a:off x="5848133" y="4911064"/>
            <a:ext cx="2421002" cy="928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TW" altLang="en-US" b="1">
                <a:latin typeface="微軟正黑體"/>
                <a:ea typeface="微軟正黑體"/>
                <a:cs typeface="Calibri"/>
              </a:rPr>
              <a:t>接收NAS </a:t>
            </a:r>
            <a:r>
              <a:rPr lang="en-US" altLang="zh-TW" b="1">
                <a:latin typeface="微軟正黑體"/>
                <a:ea typeface="微軟正黑體"/>
                <a:cs typeface="Calibri"/>
              </a:rPr>
              <a:t>A</a:t>
            </a:r>
            <a:r>
              <a:rPr lang="zh-TW" altLang="en-US" b="1">
                <a:latin typeface="微軟正黑體"/>
                <a:ea typeface="微軟正黑體"/>
                <a:cs typeface="Calibri"/>
              </a:rPr>
              <a:t>上面的VM,且服務正常運行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603536B-6544-434A-9AC7-A95DDD450998}"/>
              </a:ext>
            </a:extLst>
          </p:cNvPr>
          <p:cNvSpPr/>
          <p:nvPr/>
        </p:nvSpPr>
        <p:spPr>
          <a:xfrm>
            <a:off x="8592259" y="1926836"/>
            <a:ext cx="1476375" cy="928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關機</a:t>
            </a:r>
            <a:endParaRPr 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BEAE3F4-64B3-4514-AAD2-9715D6F018E0}"/>
              </a:ext>
            </a:extLst>
          </p:cNvPr>
          <p:cNvSpPr txBox="1"/>
          <p:nvPr/>
        </p:nvSpPr>
        <p:spPr>
          <a:xfrm>
            <a:off x="1561579" y="5189284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b="1">
                <a:latin typeface="微軟正黑體"/>
                <a:ea typeface="微軟正黑體"/>
              </a:rPr>
              <a:t>VM動態遷移置NAS</a:t>
            </a:r>
            <a:r>
              <a:rPr lang="en-US" altLang="zh-TW" b="1">
                <a:latin typeface="微軟正黑體"/>
                <a:ea typeface="微軟正黑體"/>
              </a:rPr>
              <a:t>B</a:t>
            </a:r>
            <a:endParaRPr lang="zh-TW" b="1">
              <a:latin typeface="微軟正黑體"/>
              <a:ea typeface="微軟正黑體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25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32C18615-372A-4068-B618-4AFE41ABB02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虛擬機動態遷移的架構圖</a:t>
            </a:r>
          </a:p>
        </p:txBody>
      </p:sp>
    </p:spTree>
    <p:extLst>
      <p:ext uri="{BB962C8B-B14F-4D97-AF65-F5344CB8AC3E}">
        <p14:creationId xmlns:p14="http://schemas.microsoft.com/office/powerpoint/2010/main" val="420075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EB9B12E5-3AA9-4D82-9FD0-BD1B557587CE}"/>
              </a:ext>
            </a:extLst>
          </p:cNvPr>
          <p:cNvSpPr/>
          <p:nvPr/>
        </p:nvSpPr>
        <p:spPr>
          <a:xfrm>
            <a:off x="150583" y="1263650"/>
            <a:ext cx="11480102" cy="5772150"/>
          </a:xfrm>
          <a:prstGeom prst="roundRect">
            <a:avLst>
              <a:gd name="adj" fmla="val 4449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9A5F334-C653-4ADE-ADBC-67476A1FBA77}"/>
              </a:ext>
            </a:extLst>
          </p:cNvPr>
          <p:cNvSpPr txBox="1">
            <a:spLocks/>
          </p:cNvSpPr>
          <p:nvPr/>
        </p:nvSpPr>
        <p:spPr>
          <a:xfrm>
            <a:off x="-4092" y="244442"/>
            <a:ext cx="12196174" cy="1158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err="1">
                <a:solidFill>
                  <a:srgbClr val="3D007A"/>
                </a:solidFill>
                <a:latin typeface="微軟正黑體"/>
                <a:ea typeface="微軟正黑體"/>
                <a:cs typeface="Calibri Light"/>
              </a:rPr>
              <a:t>本機NAS可做VM動態遷移出也可以動態遷移入</a:t>
            </a:r>
            <a:endParaRPr lang="en-US" altLang="zh-TW" b="1">
              <a:solidFill>
                <a:srgbClr val="3D007A"/>
              </a:solidFill>
              <a:latin typeface="微軟正黑體"/>
              <a:ea typeface="微軟正黑體"/>
              <a:cs typeface="Calibri Light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33DDDE05-C6AA-4B58-99BA-93AB8FD00DBA}"/>
              </a:ext>
            </a:extLst>
          </p:cNvPr>
          <p:cNvGrpSpPr/>
          <p:nvPr/>
        </p:nvGrpSpPr>
        <p:grpSpPr>
          <a:xfrm>
            <a:off x="353944" y="1680456"/>
            <a:ext cx="11480102" cy="5177544"/>
            <a:chOff x="527367" y="1337681"/>
            <a:chExt cx="11480102" cy="5177544"/>
          </a:xfrm>
        </p:grpSpPr>
        <p:pic>
          <p:nvPicPr>
            <p:cNvPr id="2" name="圖片 2">
              <a:extLst>
                <a:ext uri="{FF2B5EF4-FFF2-40B4-BE49-F238E27FC236}">
                  <a16:creationId xmlns:a16="http://schemas.microsoft.com/office/drawing/2014/main" id="{020A86F8-E556-471C-97F9-AEF39D019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367" y="1337681"/>
              <a:ext cx="11480102" cy="5177544"/>
            </a:xfrm>
            <a:prstGeom prst="rect">
              <a:avLst/>
            </a:prstGeom>
          </p:spPr>
        </p:pic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1D01CEB0-F4DA-418E-8135-2E29E920B6E9}"/>
                </a:ext>
              </a:extLst>
            </p:cNvPr>
            <p:cNvSpPr/>
            <p:nvPr/>
          </p:nvSpPr>
          <p:spPr>
            <a:xfrm>
              <a:off x="10826752" y="1935792"/>
              <a:ext cx="1147477" cy="39665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6E97ADD0-E0CB-41CC-84E6-7E8987D748DD}"/>
                </a:ext>
              </a:extLst>
            </p:cNvPr>
            <p:cNvCxnSpPr>
              <a:cxnSpLocks/>
            </p:cNvCxnSpPr>
            <p:nvPr/>
          </p:nvCxnSpPr>
          <p:spPr>
            <a:xfrm>
              <a:off x="11405338" y="2339627"/>
              <a:ext cx="0" cy="898873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7CF05D66-5797-4168-96A3-706A7E8089B0}"/>
                </a:ext>
              </a:extLst>
            </p:cNvPr>
            <p:cNvSpPr/>
            <p:nvPr/>
          </p:nvSpPr>
          <p:spPr>
            <a:xfrm>
              <a:off x="10168594" y="3234512"/>
              <a:ext cx="1838870" cy="396658"/>
            </a:xfrm>
            <a:prstGeom prst="roundRect">
              <a:avLst>
                <a:gd name="adj" fmla="val 5000"/>
              </a:avLst>
            </a:prstGeom>
            <a:gradFill>
              <a:gsLst>
                <a:gs pos="100000">
                  <a:srgbClr val="F1F1F1"/>
                </a:gs>
                <a:gs pos="50000">
                  <a:schemeClr val="bg1"/>
                </a:gs>
              </a:gsLst>
              <a:lin ang="5400000" scaled="1"/>
            </a:gradFill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A668AB"/>
                  </a:gs>
                </a:gsLst>
                <a:lin ang="5400000" scaled="1"/>
              </a:gradFill>
            </a:ln>
            <a:effectLst>
              <a:outerShdw blurRad="152400" dist="114300" dir="5400000" sx="97000" sy="97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31547E51-33DE-49DD-BAA7-A1216DDF3449}"/>
                </a:ext>
              </a:extLst>
            </p:cNvPr>
            <p:cNvSpPr txBox="1"/>
            <p:nvPr/>
          </p:nvSpPr>
          <p:spPr>
            <a:xfrm>
              <a:off x="10201813" y="3250169"/>
              <a:ext cx="177243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zh-TW" altLang="en-US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VM 動態遷移入</a:t>
              </a:r>
              <a:endParaRPr lang="zh-TW" altLang="en-US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83B5FEFA-E266-4CBB-8E96-FE3C7903A842}"/>
                </a:ext>
              </a:extLst>
            </p:cNvPr>
            <p:cNvSpPr/>
            <p:nvPr/>
          </p:nvSpPr>
          <p:spPr>
            <a:xfrm>
              <a:off x="3908809" y="4784943"/>
              <a:ext cx="1838870" cy="396658"/>
            </a:xfrm>
            <a:prstGeom prst="roundRect">
              <a:avLst>
                <a:gd name="adj" fmla="val 5000"/>
              </a:avLst>
            </a:prstGeom>
            <a:gradFill>
              <a:gsLst>
                <a:gs pos="100000">
                  <a:srgbClr val="F1F1F1"/>
                </a:gs>
                <a:gs pos="50000">
                  <a:schemeClr val="bg1"/>
                </a:gs>
              </a:gsLst>
              <a:lin ang="5400000" scaled="1"/>
            </a:gradFill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A668AB"/>
                  </a:gs>
                </a:gsLst>
                <a:lin ang="5400000" scaled="1"/>
              </a:gradFill>
            </a:ln>
            <a:effectLst>
              <a:outerShdw blurRad="152400" dist="114300" dir="5400000" sx="97000" sy="97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009E551E-7FE6-47A1-982B-731C271140B3}"/>
                </a:ext>
              </a:extLst>
            </p:cNvPr>
            <p:cNvSpPr txBox="1"/>
            <p:nvPr/>
          </p:nvSpPr>
          <p:spPr>
            <a:xfrm>
              <a:off x="3942028" y="4800600"/>
              <a:ext cx="177243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TW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VM </a:t>
              </a:r>
              <a:r>
                <a:rPr lang="zh-TW" altLang="en-US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動態遷移出</a:t>
              </a:r>
            </a:p>
          </p:txBody>
        </p:sp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64626A15-E650-4C54-A901-A1341B08F23D}"/>
                </a:ext>
              </a:extLst>
            </p:cNvPr>
            <p:cNvSpPr/>
            <p:nvPr/>
          </p:nvSpPr>
          <p:spPr>
            <a:xfrm>
              <a:off x="4679951" y="3817874"/>
              <a:ext cx="342899" cy="39665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F6DFDBEA-03B6-43E3-B73A-ACB5030C3A54}"/>
                </a:ext>
              </a:extLst>
            </p:cNvPr>
            <p:cNvCxnSpPr>
              <a:cxnSpLocks/>
            </p:cNvCxnSpPr>
            <p:nvPr/>
          </p:nvCxnSpPr>
          <p:spPr>
            <a:xfrm>
              <a:off x="4828244" y="4221709"/>
              <a:ext cx="0" cy="578891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422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13686778-FB8E-4B2E-A747-C89E1670F3A7}"/>
              </a:ext>
            </a:extLst>
          </p:cNvPr>
          <p:cNvSpPr/>
          <p:nvPr/>
        </p:nvSpPr>
        <p:spPr>
          <a:xfrm>
            <a:off x="2672132" y="751384"/>
            <a:ext cx="5365376" cy="4089921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6" descr="一張含有 螢幕擷取畫面 的圖片&#10;&#10;自動產生的描述">
            <a:extLst>
              <a:ext uri="{FF2B5EF4-FFF2-40B4-BE49-F238E27FC236}">
                <a16:creationId xmlns:a16="http://schemas.microsoft.com/office/drawing/2014/main" id="{470D16D2-E024-41F4-8E21-378B3E45F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80" y="1168470"/>
            <a:ext cx="6029323" cy="3606800"/>
          </a:xfrm>
          <a:prstGeom prst="rect">
            <a:avLst/>
          </a:prstGeom>
        </p:spPr>
      </p:pic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806216B-F05F-43BD-9D2D-4483F8F8E2B8}"/>
              </a:ext>
            </a:extLst>
          </p:cNvPr>
          <p:cNvSpPr/>
          <p:nvPr/>
        </p:nvSpPr>
        <p:spPr>
          <a:xfrm>
            <a:off x="6884039" y="3389286"/>
            <a:ext cx="5365376" cy="3606800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18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CC687163-C095-4FED-9AA8-FBF1892DCAB5}"/>
              </a:ext>
            </a:extLst>
          </p:cNvPr>
          <p:cNvSpPr/>
          <p:nvPr/>
        </p:nvSpPr>
        <p:spPr>
          <a:xfrm>
            <a:off x="1122854" y="2971870"/>
            <a:ext cx="4567800" cy="4111590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8000"/>
                </a:schemeClr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7" descr="一張含有 螢幕擷取畫面 的圖片&#10;&#10;自動產生的描述">
            <a:extLst>
              <a:ext uri="{FF2B5EF4-FFF2-40B4-BE49-F238E27FC236}">
                <a16:creationId xmlns:a16="http://schemas.microsoft.com/office/drawing/2014/main" id="{E87AC356-6AB0-4CB7-94BA-47011D05D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4"/>
          <a:stretch/>
        </p:blipFill>
        <p:spPr>
          <a:xfrm>
            <a:off x="6786108" y="3718717"/>
            <a:ext cx="5100636" cy="3136902"/>
          </a:xfrm>
          <a:prstGeom prst="rect">
            <a:avLst/>
          </a:prstGeom>
        </p:spPr>
      </p:pic>
      <p:pic>
        <p:nvPicPr>
          <p:cNvPr id="10" name="圖片 10">
            <a:extLst>
              <a:ext uri="{FF2B5EF4-FFF2-40B4-BE49-F238E27FC236}">
                <a16:creationId xmlns:a16="http://schemas.microsoft.com/office/drawing/2014/main" id="{46A98BE4-7570-4D28-98C5-38FC6074CD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3718717"/>
            <a:ext cx="5256889" cy="3136902"/>
          </a:xfr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25701AFB-4C38-45E1-801E-A51F822F06C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UI</a:t>
            </a:r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操作簡單三個步驟即可完成</a:t>
            </a:r>
            <a:r>
              <a:rPr lang="en-US" altLang="zh-TW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VM</a:t>
            </a:r>
            <a:r>
              <a:rPr lang="zh-TW" altLang="en-US" b="1">
                <a:solidFill>
                  <a:srgbClr val="3D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動態遷移</a:t>
            </a:r>
          </a:p>
        </p:txBody>
      </p:sp>
      <p:pic>
        <p:nvPicPr>
          <p:cNvPr id="19" name="圖形 18">
            <a:extLst>
              <a:ext uri="{FF2B5EF4-FFF2-40B4-BE49-F238E27FC236}">
                <a16:creationId xmlns:a16="http://schemas.microsoft.com/office/drawing/2014/main" id="{A61A7AFC-8953-4433-A320-AAB42C76E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4601" y="3588938"/>
            <a:ext cx="695325" cy="581025"/>
          </a:xfrm>
          <a:prstGeom prst="rect">
            <a:avLst/>
          </a:prstGeom>
        </p:spPr>
      </p:pic>
      <p:pic>
        <p:nvPicPr>
          <p:cNvPr id="20" name="圖形 19">
            <a:extLst>
              <a:ext uri="{FF2B5EF4-FFF2-40B4-BE49-F238E27FC236}">
                <a16:creationId xmlns:a16="http://schemas.microsoft.com/office/drawing/2014/main" id="{943811CE-5D3E-4213-A63E-2189B8496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63978" y="1057501"/>
            <a:ext cx="695325" cy="581025"/>
          </a:xfrm>
          <a:prstGeom prst="rect">
            <a:avLst/>
          </a:prstGeom>
        </p:spPr>
      </p:pic>
      <p:pic>
        <p:nvPicPr>
          <p:cNvPr id="21" name="圖形 20">
            <a:extLst>
              <a:ext uri="{FF2B5EF4-FFF2-40B4-BE49-F238E27FC236}">
                <a16:creationId xmlns:a16="http://schemas.microsoft.com/office/drawing/2014/main" id="{91DFDDC8-57D5-48EB-8D96-AA02EB7590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89350" y="3588938"/>
            <a:ext cx="6953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8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寬螢幕</PresentationFormat>
  <Slides>25</Slides>
  <Notes>0</Notes>
  <HiddenSlides>12</HiddenSlide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PowerPoint 簡報</vt:lpstr>
      <vt:lpstr>PowerPoint 簡報</vt:lpstr>
      <vt:lpstr>企業IT使用虛擬機服務上常碰到的問題 </vt:lpstr>
      <vt:lpstr>而IT維護往往解決的方法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SR-IOV支援列表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revision>13</cp:revision>
  <dcterms:created xsi:type="dcterms:W3CDTF">2020-09-23T02:39:45Z</dcterms:created>
  <dcterms:modified xsi:type="dcterms:W3CDTF">2020-10-23T01:29:16Z</dcterms:modified>
</cp:coreProperties>
</file>