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8" r:id="rId3"/>
    <p:sldId id="287" r:id="rId4"/>
    <p:sldId id="286" r:id="rId5"/>
    <p:sldId id="285" r:id="rId6"/>
    <p:sldId id="284" r:id="rId7"/>
    <p:sldId id="292" r:id="rId8"/>
    <p:sldId id="283" r:id="rId9"/>
    <p:sldId id="282" r:id="rId10"/>
    <p:sldId id="281" r:id="rId11"/>
    <p:sldId id="280" r:id="rId12"/>
    <p:sldId id="291" r:id="rId13"/>
    <p:sldId id="27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520DB-6381-4D00-9AE0-7A7B64F44481}" v="224" dt="2020-10-21T08:57:25.705"/>
    <p1510:client id="{38D4D7A7-E068-8185-96C7-49EB195816EC}" v="183" dt="2020-10-21T08:19:03.270"/>
    <p1510:client id="{BB46D51C-E1C2-0746-0232-743428DC784D}" v="12" dt="2020-10-21T09:14:5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4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5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F6A961F-B996-4D71-9D2D-DC210C21F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999CB0A1-2409-4F23-B633-BDA08DAA1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4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3CA967-45A9-4C09-B8AE-648F7AB26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45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AB1264E-815B-4375-AE81-1BE996519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電腦 的圖片&#10;&#10;自動產生的描述">
            <a:extLst>
              <a:ext uri="{FF2B5EF4-FFF2-40B4-BE49-F238E27FC236}">
                <a16:creationId xmlns:a16="http://schemas.microsoft.com/office/drawing/2014/main" id="{BE66FD32-505D-41DF-9D08-A127AA600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75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78D6591-6C55-4936-A0C2-CAD3F9EFC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41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B236011-5BF7-4112-9A00-630E43E9A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92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089DF60-5244-486A-A9D2-20FCBA2A6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7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236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4F69820-3973-4061-BE26-3C327F9A8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96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33AAA63-C79E-4A74-BA9C-DB4BF77B5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7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47B589C5-82A3-4FFC-9E0F-8ADED21C0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AC343E8-BDCA-42EF-91C4-AD32B454F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3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04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65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04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6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96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6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2020/10/22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3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9" r:id="rId15"/>
    <p:sldLayoutId id="2147483666" r:id="rId16"/>
    <p:sldLayoutId id="2147483667" r:id="rId17"/>
    <p:sldLayoutId id="2147483668" r:id="rId18"/>
    <p:sldLayoutId id="2147483664" r:id="rId19"/>
    <p:sldLayoutId id="2147483663" r:id="rId20"/>
    <p:sldLayoutId id="2147483665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9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畫畫 的圖片&#10;&#10;自動產生的描述">
            <a:extLst>
              <a:ext uri="{FF2B5EF4-FFF2-40B4-BE49-F238E27FC236}">
                <a16:creationId xmlns:a16="http://schemas.microsoft.com/office/drawing/2014/main" id="{BB20028B-EA95-48D3-8EEF-60A77F06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1829DF8-3F58-43CE-8600-A45E2DE26484}"/>
              </a:ext>
            </a:extLst>
          </p:cNvPr>
          <p:cNvSpPr txBox="1">
            <a:spLocks/>
          </p:cNvSpPr>
          <p:nvPr/>
        </p:nvSpPr>
        <p:spPr>
          <a:xfrm>
            <a:off x="775965" y="2521909"/>
            <a:ext cx="6087149" cy="484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5000" b="1">
                <a:solidFill>
                  <a:srgbClr val="3D007A"/>
                </a:solidFill>
                <a:latin typeface="微軟正黑體"/>
                <a:ea typeface="微軟正黑體"/>
                <a:cs typeface="Calibri"/>
              </a:rPr>
              <a:t>VM Live </a:t>
            </a:r>
            <a:br>
              <a:rPr lang="en-US" altLang="zh-TW" sz="5000" b="1">
                <a:solidFill>
                  <a:srgbClr val="3D007A"/>
                </a:solidFill>
                <a:latin typeface="微軟正黑體"/>
                <a:ea typeface="微軟正黑體"/>
                <a:cs typeface="Calibri"/>
              </a:rPr>
            </a:br>
            <a:r>
              <a:rPr lang="en-US" altLang="zh-TW" sz="5000" b="1">
                <a:solidFill>
                  <a:srgbClr val="3D007A"/>
                </a:solidFill>
                <a:latin typeface="微軟正黑體"/>
                <a:ea typeface="微軟正黑體"/>
                <a:cs typeface="Calibri"/>
              </a:rPr>
              <a:t>Migration</a:t>
            </a:r>
            <a:endParaRPr lang="zh-TW" altLang="en-US" sz="5000" b="1">
              <a:solidFill>
                <a:srgbClr val="3D007A"/>
              </a:solidFill>
              <a:latin typeface="微軟正黑體"/>
              <a:ea typeface="微軟正黑體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147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521600-FCD3-42CE-96A6-53052919B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3692" y="1127125"/>
            <a:ext cx="11090097" cy="5920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If the VM uses the Device Passthrough (PCIe/Blu-ray) function, live migration cannot be used.</a:t>
            </a:r>
          </a:p>
          <a:p>
            <a:pPr lvl="1">
              <a:lnSpc>
                <a:spcPts val="2200"/>
              </a:lnSpc>
            </a:pP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Because the physical device used by the original VM was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 live migrated, the original </a:t>
            </a:r>
            <a:r>
              <a:rPr 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physical device ID will not be recognized when the VM is migrated to the new NAS.</a:t>
            </a:r>
            <a:endParaRPr lang="zh-TW" sz="200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0" indent="0">
              <a:buNone/>
            </a:pPr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  <a:cs typeface="+mn-lt"/>
            </a:endParaRPr>
          </a:p>
          <a:p>
            <a:r>
              <a:rPr 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VM 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L</a:t>
            </a:r>
            <a:r>
              <a:rPr 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ive 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M</a:t>
            </a:r>
            <a:r>
              <a:rPr 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igration function support models only support the same 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platform m</a:t>
            </a:r>
            <a:r>
              <a:rPr 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odel of X86 architecture</a:t>
            </a:r>
          </a:p>
          <a:p>
            <a:pPr lvl="1">
              <a:lnSpc>
                <a:spcPts val="2200"/>
              </a:lnSpc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Intel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platform 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NAS VM Live Migration to  Intel 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platform 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NAS </a:t>
            </a:r>
            <a:endParaRPr lang="zh-TW" sz="200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>
              <a:lnSpc>
                <a:spcPts val="2200"/>
              </a:lnSpc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AMD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platform 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NAS VM Live Migration to AMD </a:t>
            </a:r>
            <a:r>
              <a:rPr 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platform 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NAS</a:t>
            </a:r>
            <a:endParaRPr lang="zh-TW" sz="200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r>
              <a:rPr lang="zh-TW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Virtualization Station 3.5 is only compatible with QTS 4.5.1 or later version.</a:t>
            </a:r>
            <a:endParaRPr lang="zh-TW" b="1">
              <a:latin typeface="微軟正黑體" panose="020B0604030504040204" pitchFamily="34" charset="-120"/>
              <a:ea typeface="微軟正黑體" panose="020B0604030504040204" pitchFamily="34" charset="-120"/>
              <a:cs typeface="+mn-lt"/>
            </a:endParaRPr>
          </a:p>
          <a:p>
            <a:pPr lvl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  <a:cs typeface="Calibri Light"/>
            </a:endParaRPr>
          </a:p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0F89E6B-3455-4C92-985F-41ECF3929AD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Considerations-1</a:t>
            </a:r>
            <a:endParaRPr lang="en" altLang="zh-TW">
              <a:solidFill>
                <a:srgbClr val="000000"/>
              </a:solidFill>
              <a:latin typeface="Consolas"/>
              <a:ea typeface="微軟正黑體"/>
              <a:cs typeface="Calibri Light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E2C64B8-7833-4721-A5A9-EAAA7D79F90C}"/>
              </a:ext>
            </a:extLst>
          </p:cNvPr>
          <p:cNvGrpSpPr/>
          <p:nvPr/>
        </p:nvGrpSpPr>
        <p:grpSpPr>
          <a:xfrm>
            <a:off x="1041305" y="2831174"/>
            <a:ext cx="8958680" cy="1647714"/>
            <a:chOff x="838200" y="2970267"/>
            <a:chExt cx="8958680" cy="1647714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042632D8-68EF-447F-B588-BDE278555933}"/>
                </a:ext>
              </a:extLst>
            </p:cNvPr>
            <p:cNvGrpSpPr/>
            <p:nvPr/>
          </p:nvGrpSpPr>
          <p:grpSpPr>
            <a:xfrm>
              <a:off x="838200" y="2970267"/>
              <a:ext cx="8958680" cy="1647714"/>
              <a:chOff x="2614325" y="2890487"/>
              <a:chExt cx="8958680" cy="1647714"/>
            </a:xfrm>
          </p:grpSpPr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0EDB8EC9-D81B-44F1-99E1-FA360F93FA07}"/>
                  </a:ext>
                </a:extLst>
              </p:cNvPr>
              <p:cNvSpPr/>
              <p:nvPr/>
            </p:nvSpPr>
            <p:spPr>
              <a:xfrm>
                <a:off x="2614325" y="3067728"/>
                <a:ext cx="8520269" cy="1470473"/>
              </a:xfrm>
              <a:prstGeom prst="roundRect">
                <a:avLst>
                  <a:gd name="adj" fmla="val 4997"/>
                </a:avLst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406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" name="圖片 4" descr="一張含有 文字 的圖片&#10;&#10;自動產生的描述">
                <a:extLst>
                  <a:ext uri="{FF2B5EF4-FFF2-40B4-BE49-F238E27FC236}">
                    <a16:creationId xmlns:a16="http://schemas.microsoft.com/office/drawing/2014/main" id="{7801E5F3-2123-47DE-B4FC-C95D4B8621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82" t="6828" b="7641"/>
              <a:stretch/>
            </p:blipFill>
            <p:spPr>
              <a:xfrm>
                <a:off x="3199889" y="2890487"/>
                <a:ext cx="8373116" cy="969632"/>
              </a:xfrm>
              <a:prstGeom prst="rect">
                <a:avLst/>
              </a:prstGeom>
            </p:spPr>
          </p:pic>
        </p:grpSp>
        <p:pic>
          <p:nvPicPr>
            <p:cNvPr id="9" name="圖片 4" descr="一張含有 文字 的圖片&#10;&#10;自動產生的描述">
              <a:extLst>
                <a:ext uri="{FF2B5EF4-FFF2-40B4-BE49-F238E27FC236}">
                  <a16:creationId xmlns:a16="http://schemas.microsoft.com/office/drawing/2014/main" id="{D214CDEE-4FE2-4DA3-931F-F8A7BF43D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587" t="83787" r="54343" b="1648"/>
            <a:stretch/>
          </p:blipFill>
          <p:spPr>
            <a:xfrm>
              <a:off x="3409948" y="3839327"/>
              <a:ext cx="1783557" cy="165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16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384A5880-8C15-45A0-9F2B-BFC4A196B64A}"/>
              </a:ext>
            </a:extLst>
          </p:cNvPr>
          <p:cNvSpPr/>
          <p:nvPr/>
        </p:nvSpPr>
        <p:spPr>
          <a:xfrm>
            <a:off x="6618312" y="2107646"/>
            <a:ext cx="5365376" cy="4089921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521600-FCD3-42CE-96A6-53052919B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8779" y="1357638"/>
            <a:ext cx="6695233" cy="5589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80"/>
              </a:lnSpc>
            </a:pPr>
            <a:r>
              <a:rPr lang="zh-TW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VMs exported from Virtualization Station 3.5 are only compatible with Virtualization Station 3.5 and later versions.</a:t>
            </a:r>
          </a:p>
          <a:p>
            <a:pPr>
              <a:lnSpc>
                <a:spcPts val="2880"/>
              </a:lnSpc>
            </a:pPr>
            <a:r>
              <a:rPr lang="zh-TW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Secure shell (SSH) service is required to migrate VMs. Ensure that SSH is enabled in "Control Panel &gt; Network &amp; File Services &gt; Telnet / SSH" to prevent migration failure.</a:t>
            </a:r>
            <a:endParaRPr lang="zh-TW" altLang="en-US" sz="2400" b="1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ts val="2880"/>
              </a:lnSpc>
            </a:pPr>
            <a:r>
              <a:rPr lang="zh-TW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Ports 16500-16550 are required for VM migration. Ensure that these ports are not blocked to avoid migration failure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.</a:t>
            </a:r>
            <a:endParaRPr lang="zh-TW" altLang="en-US" sz="2400" b="1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0" indent="0">
              <a:lnSpc>
                <a:spcPts val="2880"/>
              </a:lnSpc>
              <a:buNone/>
            </a:pPr>
            <a:endParaRPr lang="zh-TW" altLang="en-US" b="1">
              <a:latin typeface="微軟正黑體"/>
              <a:ea typeface="微軟正黑體"/>
              <a:cs typeface="Calibri"/>
            </a:endParaRPr>
          </a:p>
          <a:p>
            <a:endParaRPr lang="zh-TW" altLang="en-US">
              <a:latin typeface="Calibri" panose="020F0502020204030204"/>
              <a:ea typeface="新細明體"/>
              <a:cs typeface="Calibri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0F89E6B-3455-4C92-985F-41ECF3929AD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b="1">
                <a:solidFill>
                  <a:srgbClr val="3D007A"/>
                </a:solidFill>
                <a:latin typeface="Microsoft JhengHei"/>
                <a:ea typeface="Microsoft JhengHei"/>
                <a:cs typeface="Calibri Light"/>
              </a:rPr>
              <a:t>Considerations-</a:t>
            </a:r>
            <a:r>
              <a:rPr lang="en-US" altLang="zh-TW" b="1">
                <a:solidFill>
                  <a:srgbClr val="3D007A"/>
                </a:solidFill>
                <a:latin typeface="Microsoft JhengHei"/>
                <a:ea typeface="Microsoft JhengHei"/>
                <a:cs typeface="Calibri Light"/>
              </a:rPr>
              <a:t>2</a:t>
            </a:r>
            <a:endParaRPr lang="zh-TW" altLang="en-US">
              <a:solidFill>
                <a:srgbClr val="000000"/>
              </a:solidFill>
              <a:latin typeface="Calibri Light" panose="020F0302020204030204"/>
              <a:ea typeface="微軟正黑體" panose="020B0604030504040204" pitchFamily="34" charset="-120"/>
              <a:cs typeface="Calibri Light"/>
            </a:endParaRPr>
          </a:p>
        </p:txBody>
      </p:sp>
      <p:pic>
        <p:nvPicPr>
          <p:cNvPr id="4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C575F7E0-2DDC-4DC9-AC44-F7B97E25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24" y="1658482"/>
            <a:ext cx="4919676" cy="38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C72BC0-F174-468F-BEFD-EF69443CB2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0023" y="3728989"/>
            <a:ext cx="4074429" cy="1016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  <a:cs typeface="Calibri"/>
              </a:rPr>
              <a:t>Your Best Choice.</a:t>
            </a:r>
            <a:r>
              <a:rPr lang="zh-TW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  <a:cs typeface="Calibri"/>
              </a:rPr>
              <a:t> Download Now!</a:t>
            </a:r>
            <a:endParaRPr lang="en-US" altLang="zh-TW" b="1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lt"/>
            </a:endParaRPr>
          </a:p>
          <a:p>
            <a:endParaRPr lang="zh-TW" altLang="en-US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7777F70C-742B-441F-8F33-6C27B5FE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150" y="2008926"/>
            <a:ext cx="5657850" cy="153472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FA2A4D-15C3-43D6-AA1C-CD506B770D0F}"/>
              </a:ext>
            </a:extLst>
          </p:cNvPr>
          <p:cNvSpPr/>
          <p:nvPr/>
        </p:nvSpPr>
        <p:spPr>
          <a:xfrm>
            <a:off x="438150" y="4756643"/>
            <a:ext cx="5753012" cy="35150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TW" sz="60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Copyright© 2020 QNAP Systems, Inc. All rights reserved. QNAP® and other names of QNAP Products are proprietary marks or registered trademarks of QNAP Systems, Inc. Other products and company names mentioned herein are trademarks of their respective holders.​​​​​</a:t>
            </a:r>
            <a:endParaRPr lang="zh-TW" altLang="en-US" sz="60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976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08439B-ADB0-4620-9707-BE287A465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584" y="250521"/>
            <a:ext cx="11841270" cy="112712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Problems by IT using virtual machine services</a:t>
            </a:r>
            <a:br>
              <a:rPr lang="zh-TW" altLang="en-US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</a:br>
            <a:endParaRPr lang="zh-TW">
              <a:solidFill>
                <a:srgbClr val="000000"/>
              </a:solidFill>
              <a:latin typeface="Calibri Light"/>
              <a:ea typeface="微軟正黑體"/>
              <a:cs typeface="Calibri Light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E8375053-021F-43A6-9257-F17449271265}"/>
              </a:ext>
            </a:extLst>
          </p:cNvPr>
          <p:cNvGrpSpPr/>
          <p:nvPr/>
        </p:nvGrpSpPr>
        <p:grpSpPr>
          <a:xfrm>
            <a:off x="461203" y="1460109"/>
            <a:ext cx="2987675" cy="1226897"/>
            <a:chOff x="998688" y="1832636"/>
            <a:chExt cx="2987675" cy="1226897"/>
          </a:xfrm>
        </p:grpSpPr>
        <p:pic>
          <p:nvPicPr>
            <p:cNvPr id="8" name="圖形 7">
              <a:extLst>
                <a:ext uri="{FF2B5EF4-FFF2-40B4-BE49-F238E27FC236}">
                  <a16:creationId xmlns:a16="http://schemas.microsoft.com/office/drawing/2014/main" id="{823A83CE-2D83-4D78-AF49-3C4534DFB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688" y="1832636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1C69992-62EA-408F-B887-B4885FEF16C0}"/>
                </a:ext>
              </a:extLst>
            </p:cNvPr>
            <p:cNvSpPr txBox="1"/>
            <p:nvPr/>
          </p:nvSpPr>
          <p:spPr>
            <a:xfrm>
              <a:off x="1062374" y="2236447"/>
              <a:ext cx="2870741" cy="7694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zh-TW" sz="2200">
                  <a:latin typeface="Calibri"/>
                  <a:ea typeface="微軟正黑體"/>
                  <a:cs typeface="Calibri"/>
                </a:rPr>
                <a:t>Virtual </a:t>
              </a:r>
              <a:r>
                <a:rPr lang="en-US" altLang="zh-TW" sz="2200">
                  <a:latin typeface="Calibri"/>
                  <a:ea typeface="+mn-lt"/>
                  <a:cs typeface="Calibri"/>
                </a:rPr>
                <a:t>M</a:t>
              </a:r>
              <a:r>
                <a:rPr lang="zh-TW" sz="2200">
                  <a:latin typeface="Calibri"/>
                  <a:ea typeface="微軟正黑體"/>
                  <a:cs typeface="Calibri"/>
                </a:rPr>
                <a:t>achine service is too slow</a:t>
              </a:r>
              <a:endParaRPr lang="zh-TW" sz="2200">
                <a:ea typeface="微軟正黑體"/>
                <a:cs typeface="+mn-lt"/>
              </a:endParaRPr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DD2B0412-FBF3-4BBA-813F-0CB8C5BDB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38" y="1460109"/>
            <a:ext cx="6613501" cy="5397891"/>
          </a:xfrm>
          <a:prstGeom prst="rect">
            <a:avLst/>
          </a:prstGeom>
        </p:spPr>
      </p:pic>
      <p:grpSp>
        <p:nvGrpSpPr>
          <p:cNvPr id="36" name="群組 35">
            <a:extLst>
              <a:ext uri="{FF2B5EF4-FFF2-40B4-BE49-F238E27FC236}">
                <a16:creationId xmlns:a16="http://schemas.microsoft.com/office/drawing/2014/main" id="{2DF8C659-C751-4C31-BC9E-6A41909C7550}"/>
              </a:ext>
            </a:extLst>
          </p:cNvPr>
          <p:cNvGrpSpPr/>
          <p:nvPr/>
        </p:nvGrpSpPr>
        <p:grpSpPr>
          <a:xfrm>
            <a:off x="461203" y="3179798"/>
            <a:ext cx="2987675" cy="1226897"/>
            <a:chOff x="489025" y="3489577"/>
            <a:chExt cx="2987675" cy="1226897"/>
          </a:xfrm>
        </p:grpSpPr>
        <p:pic>
          <p:nvPicPr>
            <p:cNvPr id="16" name="圖形 15">
              <a:extLst>
                <a:ext uri="{FF2B5EF4-FFF2-40B4-BE49-F238E27FC236}">
                  <a16:creationId xmlns:a16="http://schemas.microsoft.com/office/drawing/2014/main" id="{9008E5E3-CE10-475A-959D-0A900A5CC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9025" y="3489577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F7D10A72-4478-48EE-B329-19BF1F049B95}"/>
                </a:ext>
              </a:extLst>
            </p:cNvPr>
            <p:cNvSpPr txBox="1"/>
            <p:nvPr/>
          </p:nvSpPr>
          <p:spPr>
            <a:xfrm>
              <a:off x="490079" y="3903826"/>
              <a:ext cx="2902059" cy="7694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zh-TW" sz="2200">
                  <a:latin typeface="Calibri"/>
                  <a:ea typeface="微軟正黑體"/>
                  <a:cs typeface="Calibri"/>
                </a:rPr>
                <a:t>Virtual </a:t>
              </a:r>
              <a:r>
                <a:rPr lang="en-US" altLang="zh-TW" sz="2200">
                  <a:latin typeface="Calibri"/>
                  <a:ea typeface="+mn-lt"/>
                  <a:cs typeface="Calibri"/>
                </a:rPr>
                <a:t>M</a:t>
              </a:r>
              <a:r>
                <a:rPr lang="zh-TW" sz="2200">
                  <a:latin typeface="Calibri"/>
                  <a:ea typeface="微軟正黑體"/>
                  <a:cs typeface="Calibri"/>
                </a:rPr>
                <a:t>achine service is unstable</a:t>
              </a:r>
              <a:endParaRPr lang="zh-TW">
                <a:ea typeface="微軟正黑體"/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8DC8494-0B01-4FC0-A157-40C443804B13}"/>
              </a:ext>
            </a:extLst>
          </p:cNvPr>
          <p:cNvGrpSpPr/>
          <p:nvPr/>
        </p:nvGrpSpPr>
        <p:grpSpPr>
          <a:xfrm>
            <a:off x="461203" y="4899487"/>
            <a:ext cx="2987675" cy="1226897"/>
            <a:chOff x="5851961" y="1637507"/>
            <a:chExt cx="2987675" cy="1226897"/>
          </a:xfrm>
        </p:grpSpPr>
        <p:pic>
          <p:nvPicPr>
            <p:cNvPr id="19" name="圖形 18">
              <a:extLst>
                <a:ext uri="{FF2B5EF4-FFF2-40B4-BE49-F238E27FC236}">
                  <a16:creationId xmlns:a16="http://schemas.microsoft.com/office/drawing/2014/main" id="{11E1A8CF-F77F-47E9-B688-60E34BCF9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51961" y="1637507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75CEEFA6-FA59-4796-BC6A-1512345B4AEE}"/>
                </a:ext>
              </a:extLst>
            </p:cNvPr>
            <p:cNvSpPr txBox="1"/>
            <p:nvPr/>
          </p:nvSpPr>
          <p:spPr>
            <a:xfrm>
              <a:off x="5919387" y="2032450"/>
              <a:ext cx="2858372" cy="7694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zh-TW" sz="2200">
                  <a:latin typeface="Calibri"/>
                  <a:ea typeface="微軟正黑體" panose="020B0604030504040204" pitchFamily="34" charset="-120"/>
                  <a:cs typeface="Calibri"/>
                </a:rPr>
                <a:t>Virtual machine service security issues</a:t>
              </a:r>
              <a:endParaRPr lang="zh-TW" sz="2200">
                <a:ea typeface="+mn-lt"/>
                <a:cs typeface="+mn-lt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D9A9979-BDE6-4B4A-B963-8F66955E6351}"/>
              </a:ext>
            </a:extLst>
          </p:cNvPr>
          <p:cNvGrpSpPr/>
          <p:nvPr/>
        </p:nvGrpSpPr>
        <p:grpSpPr>
          <a:xfrm>
            <a:off x="3795321" y="1460108"/>
            <a:ext cx="3432481" cy="1511808"/>
            <a:chOff x="8007676" y="3315542"/>
            <a:chExt cx="3432481" cy="1511808"/>
          </a:xfrm>
        </p:grpSpPr>
        <p:pic>
          <p:nvPicPr>
            <p:cNvPr id="22" name="圖形 21">
              <a:extLst>
                <a:ext uri="{FF2B5EF4-FFF2-40B4-BE49-F238E27FC236}">
                  <a16:creationId xmlns:a16="http://schemas.microsoft.com/office/drawing/2014/main" id="{F58BAD42-0F7B-4B90-88A3-FE59A22A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14073" y="3315542"/>
              <a:ext cx="3426084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18665ED9-D02C-4EF4-904F-5C410E8B9BB5}"/>
                </a:ext>
              </a:extLst>
            </p:cNvPr>
            <p:cNvSpPr txBox="1"/>
            <p:nvPr/>
          </p:nvSpPr>
          <p:spPr>
            <a:xfrm>
              <a:off x="8007676" y="3719354"/>
              <a:ext cx="3432481" cy="110799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zh-TW" sz="2200">
                  <a:latin typeface="Calibri"/>
                  <a:ea typeface="微軟正黑體" panose="020B0604030504040204" pitchFamily="34" charset="-120"/>
                  <a:cs typeface="Calibri"/>
                </a:rPr>
                <a:t>The virtual machine service automatically stops running</a:t>
              </a:r>
              <a:endParaRPr lang="zh-TW" sz="2200">
                <a:ea typeface="+mn-lt"/>
                <a:cs typeface="+mn-lt"/>
              </a:endParaRPr>
            </a:p>
            <a:p>
              <a:pPr algn="ctr"/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02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1B08B-A428-4CF8-9939-522947803A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101" y="9460"/>
            <a:ext cx="11079798" cy="1243056"/>
          </a:xfrm>
        </p:spPr>
        <p:txBody>
          <a:bodyPr>
            <a:normAutofit/>
          </a:bodyPr>
          <a:lstStyle/>
          <a:p>
            <a:pPr algn="ctr"/>
            <a:r>
              <a:rPr lang="zh-TW">
                <a:latin typeface="Calibri Light"/>
                <a:ea typeface="微軟正黑體"/>
                <a:cs typeface="Calibri Light"/>
              </a:rPr>
              <a:t> </a:t>
            </a:r>
            <a:r>
              <a:rPr lang="zh-TW" altLang="en-US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IT maintenance process</a:t>
            </a:r>
            <a:endParaRPr lang="zh-TW" altLang="en-US" sz="3800">
              <a:solidFill>
                <a:srgbClr val="3D007A"/>
              </a:solidFill>
              <a:latin typeface="微軟正黑體"/>
              <a:ea typeface="微軟正黑體"/>
              <a:cs typeface="Calibri Light"/>
            </a:endParaRPr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2EEC0F18-87D0-496B-ABA9-97FFE5DBC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5726" y="2852288"/>
            <a:ext cx="6391286" cy="4011941"/>
          </a:xfrm>
          <a:prstGeom prst="rect">
            <a:avLst/>
          </a:prstGeom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A2B91DE8-9861-48A6-972E-7C8EE996BDD8}"/>
              </a:ext>
            </a:extLst>
          </p:cNvPr>
          <p:cNvGrpSpPr/>
          <p:nvPr/>
        </p:nvGrpSpPr>
        <p:grpSpPr>
          <a:xfrm>
            <a:off x="560945" y="1886962"/>
            <a:ext cx="2203221" cy="998333"/>
            <a:chOff x="981679" y="1887716"/>
            <a:chExt cx="3004684" cy="1226897"/>
          </a:xfrm>
        </p:grpSpPr>
        <p:pic>
          <p:nvPicPr>
            <p:cNvPr id="30" name="圖形 29">
              <a:extLst>
                <a:ext uri="{FF2B5EF4-FFF2-40B4-BE49-F238E27FC236}">
                  <a16:creationId xmlns:a16="http://schemas.microsoft.com/office/drawing/2014/main" id="{3832C608-94D1-4E26-A9DE-26B968DAB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8688" y="1887716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329DDC62-84B9-43B4-B98A-5499C4674ACB}"/>
                </a:ext>
              </a:extLst>
            </p:cNvPr>
            <p:cNvSpPr txBox="1"/>
            <p:nvPr/>
          </p:nvSpPr>
          <p:spPr>
            <a:xfrm>
              <a:off x="981679" y="2382584"/>
              <a:ext cx="2978984" cy="52953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zh-TW" sz="2200">
                  <a:latin typeface="Calibri"/>
                  <a:ea typeface="微軟正黑體" panose="020B0604030504040204" pitchFamily="34" charset="-120"/>
                  <a:cs typeface="Calibri"/>
                </a:rPr>
                <a:t>Update </a:t>
              </a:r>
              <a:r>
                <a:rPr lang="en-US" altLang="zh-TW" sz="2200">
                  <a:latin typeface="Calibri"/>
                  <a:ea typeface="+mn-lt"/>
                  <a:cs typeface="Calibri"/>
                </a:rPr>
                <a:t>F</a:t>
              </a:r>
              <a:r>
                <a:rPr lang="zh-TW" sz="2200">
                  <a:latin typeface="Calibri"/>
                  <a:ea typeface="微軟正黑體" panose="020B0604030504040204" pitchFamily="34" charset="-120"/>
                  <a:cs typeface="Calibri"/>
                </a:rPr>
                <a:t>irmware</a:t>
              </a:r>
              <a:endParaRPr lang="zh-TW"/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5A815671-4646-40E6-9599-690AFBD66398}"/>
              </a:ext>
            </a:extLst>
          </p:cNvPr>
          <p:cNvGrpSpPr/>
          <p:nvPr/>
        </p:nvGrpSpPr>
        <p:grpSpPr>
          <a:xfrm>
            <a:off x="562979" y="3415326"/>
            <a:ext cx="2201187" cy="998333"/>
            <a:chOff x="984453" y="1887716"/>
            <a:chExt cx="3001910" cy="1226897"/>
          </a:xfrm>
        </p:grpSpPr>
        <p:pic>
          <p:nvPicPr>
            <p:cNvPr id="33" name="圖形 32">
              <a:extLst>
                <a:ext uri="{FF2B5EF4-FFF2-40B4-BE49-F238E27FC236}">
                  <a16:creationId xmlns:a16="http://schemas.microsoft.com/office/drawing/2014/main" id="{CB7ECB73-4449-488B-AFC8-2BD7830B2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8688" y="1887716"/>
              <a:ext cx="2987675" cy="1226897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CF54648A-A432-4627-9408-136CCB638BE4}"/>
                </a:ext>
              </a:extLst>
            </p:cNvPr>
            <p:cNvSpPr txBox="1"/>
            <p:nvPr/>
          </p:nvSpPr>
          <p:spPr>
            <a:xfrm>
              <a:off x="984453" y="2253086"/>
              <a:ext cx="2987674" cy="81179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sz="2200">
                  <a:latin typeface="Calibri"/>
                  <a:ea typeface="微軟正黑體" panose="020B0604030504040204" pitchFamily="34" charset="-120"/>
                  <a:cs typeface="Calibri"/>
                </a:rPr>
                <a:t>Update Hardware D</a:t>
              </a:r>
              <a:r>
                <a:rPr lang="en-US" altLang="zh-TW" sz="2200" err="1">
                  <a:latin typeface="Calibri"/>
                  <a:ea typeface="+mn-lt"/>
                  <a:cs typeface="Calibri"/>
                </a:rPr>
                <a:t>evice</a:t>
              </a:r>
              <a:endParaRPr lang="zh-TW" sz="2200">
                <a:ea typeface="+mn-lt"/>
                <a:cs typeface="+mn-lt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10DB1EF3-C982-407B-B122-0BF164D7B667}"/>
              </a:ext>
            </a:extLst>
          </p:cNvPr>
          <p:cNvGrpSpPr/>
          <p:nvPr/>
        </p:nvGrpSpPr>
        <p:grpSpPr>
          <a:xfrm>
            <a:off x="484183" y="4887215"/>
            <a:ext cx="2910994" cy="1194862"/>
            <a:chOff x="216186" y="1887716"/>
            <a:chExt cx="3969922" cy="1468421"/>
          </a:xfrm>
        </p:grpSpPr>
        <p:pic>
          <p:nvPicPr>
            <p:cNvPr id="36" name="圖形 35">
              <a:extLst>
                <a:ext uri="{FF2B5EF4-FFF2-40B4-BE49-F238E27FC236}">
                  <a16:creationId xmlns:a16="http://schemas.microsoft.com/office/drawing/2014/main" id="{A96C674A-E7DA-416B-AD84-6126EA923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9624" y="1887716"/>
              <a:ext cx="3799094" cy="1239725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A6A1190B-A89D-4951-9F8E-E3A277C1A91A}"/>
                </a:ext>
              </a:extLst>
            </p:cNvPr>
            <p:cNvSpPr txBox="1"/>
            <p:nvPr/>
          </p:nvSpPr>
          <p:spPr>
            <a:xfrm>
              <a:off x="216186" y="2202502"/>
              <a:ext cx="3969922" cy="115363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sz="2200">
                  <a:latin typeface="Calibri"/>
                  <a:ea typeface="微軟正黑體" panose="020B0604030504040204" pitchFamily="34" charset="-120"/>
                  <a:cs typeface="Calibri"/>
                </a:rPr>
                <a:t>Switch to other hardware devices</a:t>
              </a:r>
              <a:endParaRPr lang="zh-TW" sz="2200">
                <a:ea typeface="+mn-lt"/>
                <a:cs typeface="+mn-lt"/>
              </a:endParaRPr>
            </a:p>
            <a:p>
              <a:pPr algn="ctr">
                <a:lnSpc>
                  <a:spcPts val="2200"/>
                </a:lnSpc>
              </a:pPr>
              <a:endParaRPr lang="zh-TW" altLang="en-US" sz="220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1DB4F530-D055-4029-A87A-56B858913F21}"/>
              </a:ext>
            </a:extLst>
          </p:cNvPr>
          <p:cNvGrpSpPr/>
          <p:nvPr/>
        </p:nvGrpSpPr>
        <p:grpSpPr>
          <a:xfrm>
            <a:off x="3117222" y="2171900"/>
            <a:ext cx="2700696" cy="1230718"/>
            <a:chOff x="805652" y="1654269"/>
            <a:chExt cx="3683125" cy="1512485"/>
          </a:xfrm>
        </p:grpSpPr>
        <p:pic>
          <p:nvPicPr>
            <p:cNvPr id="39" name="圖形 38">
              <a:extLst>
                <a:ext uri="{FF2B5EF4-FFF2-40B4-BE49-F238E27FC236}">
                  <a16:creationId xmlns:a16="http://schemas.microsoft.com/office/drawing/2014/main" id="{EF658952-B50D-4649-945A-EFB3445A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5652" y="1654269"/>
              <a:ext cx="3683125" cy="1512485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1E8BCB65-44CD-4B35-ACD4-51B3931E624B}"/>
                </a:ext>
              </a:extLst>
            </p:cNvPr>
            <p:cNvSpPr txBox="1"/>
            <p:nvPr/>
          </p:nvSpPr>
          <p:spPr>
            <a:xfrm>
              <a:off x="1120537" y="2200436"/>
              <a:ext cx="3053358" cy="81179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sz="2200">
                  <a:latin typeface="Calibri"/>
                  <a:ea typeface="微軟正黑體" panose="020B0604030504040204" pitchFamily="34" charset="-120"/>
                  <a:cs typeface="Calibri"/>
                </a:rPr>
                <a:t>Hardware device reboot</a:t>
              </a:r>
              <a:endParaRPr lang="zh-TW" sz="2200">
                <a:ea typeface="+mn-lt"/>
                <a:cs typeface="+mn-lt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426B89EA-B26D-40D2-83DD-DE853A2FDEED}"/>
              </a:ext>
            </a:extLst>
          </p:cNvPr>
          <p:cNvGrpSpPr/>
          <p:nvPr/>
        </p:nvGrpSpPr>
        <p:grpSpPr>
          <a:xfrm>
            <a:off x="2909770" y="3841221"/>
            <a:ext cx="2951216" cy="1230718"/>
            <a:chOff x="522738" y="1887716"/>
            <a:chExt cx="4024777" cy="1512485"/>
          </a:xfrm>
        </p:grpSpPr>
        <p:pic>
          <p:nvPicPr>
            <p:cNvPr id="42" name="圖形 41">
              <a:extLst>
                <a:ext uri="{FF2B5EF4-FFF2-40B4-BE49-F238E27FC236}">
                  <a16:creationId xmlns:a16="http://schemas.microsoft.com/office/drawing/2014/main" id="{B8FD2D75-5F57-4884-94A9-1F1060B29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738" y="1887716"/>
              <a:ext cx="4024777" cy="1512485"/>
            </a:xfrm>
            <a:prstGeom prst="rect">
              <a:avLst/>
            </a:prstGeom>
            <a:effectLst>
              <a:outerShdw blurRad="203200" dist="190500" dir="2700000" algn="tl" rotWithShape="0">
                <a:prstClr val="black">
                  <a:alpha val="14000"/>
                </a:prstClr>
              </a:outerShdw>
            </a:effectLst>
          </p:spPr>
        </p:pic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D2A8DA4F-6447-4127-BFC2-DED2220CBDDA}"/>
                </a:ext>
              </a:extLst>
            </p:cNvPr>
            <p:cNvSpPr txBox="1"/>
            <p:nvPr/>
          </p:nvSpPr>
          <p:spPr>
            <a:xfrm>
              <a:off x="568629" y="2444438"/>
              <a:ext cx="3822072" cy="81179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TW" sz="2200">
                  <a:latin typeface="Calibri"/>
                  <a:ea typeface="微軟正黑體" panose="020B0604030504040204" pitchFamily="34" charset="-120"/>
                  <a:cs typeface="Calibri"/>
                </a:rPr>
                <a:t>Find issue Root Cause and test service </a:t>
              </a:r>
              <a:endParaRPr lang="zh-TW" sz="2200">
                <a:ea typeface="+mn-lt"/>
                <a:cs typeface="+mn-lt"/>
              </a:endParaRPr>
            </a:p>
          </p:txBody>
        </p:sp>
      </p:grp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C9B3D597-4E2C-4465-A3F8-8F82D28B1092}"/>
              </a:ext>
            </a:extLst>
          </p:cNvPr>
          <p:cNvSpPr txBox="1"/>
          <p:nvPr/>
        </p:nvSpPr>
        <p:spPr>
          <a:xfrm>
            <a:off x="262059" y="1167429"/>
            <a:ext cx="1166748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zh-TW" altLang="en-US" sz="3200">
                <a:latin typeface="微軟正黑體"/>
                <a:ea typeface="微軟正黑體"/>
                <a:cs typeface="Calibri Light"/>
              </a:rPr>
              <a:t>Shutdown→Test Online→Shutdown again→Online</a:t>
            </a:r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77589582-7C6D-4C58-B205-CA2FDA4E6A38}"/>
              </a:ext>
            </a:extLst>
          </p:cNvPr>
          <p:cNvCxnSpPr>
            <a:cxnSpLocks/>
          </p:cNvCxnSpPr>
          <p:nvPr/>
        </p:nvCxnSpPr>
        <p:spPr>
          <a:xfrm>
            <a:off x="665884" y="1063038"/>
            <a:ext cx="10726443" cy="0"/>
          </a:xfrm>
          <a:prstGeom prst="line">
            <a:avLst/>
          </a:prstGeom>
          <a:ln w="44450">
            <a:solidFill>
              <a:srgbClr val="EE4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63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id="{1D5C9C01-ECA7-41F4-8864-9A720CEC842C}"/>
              </a:ext>
            </a:extLst>
          </p:cNvPr>
          <p:cNvSpPr txBox="1">
            <a:spLocks/>
          </p:cNvSpPr>
          <p:nvPr/>
        </p:nvSpPr>
        <p:spPr>
          <a:xfrm>
            <a:off x="218630" y="2031327"/>
            <a:ext cx="6829442" cy="299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5000" b="1">
                <a:solidFill>
                  <a:srgbClr val="3D007A"/>
                </a:solidFill>
                <a:latin typeface="微軟正黑體"/>
                <a:ea typeface="微軟正黑體"/>
                <a:cs typeface="Calibri"/>
              </a:rPr>
              <a:t>Can the VM service run smoothly during IT maintenance?</a:t>
            </a:r>
            <a:endParaRPr lang="en-US" altLang="zh-TW" sz="5000">
              <a:solidFill>
                <a:srgbClr val="000000"/>
              </a:solidFill>
              <a:latin typeface="Calibri"/>
              <a:ea typeface="微軟正黑體" panose="020B0604030504040204" pitchFamily="34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09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>
            <a:extLst>
              <a:ext uri="{FF2B5EF4-FFF2-40B4-BE49-F238E27FC236}">
                <a16:creationId xmlns:a16="http://schemas.microsoft.com/office/drawing/2014/main" id="{40461409-278A-4BA1-B037-3694CDE98A73}"/>
              </a:ext>
            </a:extLst>
          </p:cNvPr>
          <p:cNvSpPr txBox="1">
            <a:spLocks/>
          </p:cNvSpPr>
          <p:nvPr/>
        </p:nvSpPr>
        <p:spPr>
          <a:xfrm>
            <a:off x="-122128" y="204811"/>
            <a:ext cx="12310996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The VM Live Migration make IT </a:t>
            </a:r>
            <a:r>
              <a:rPr lang="en-US" altLang="zh-TW" b="1">
                <a:solidFill>
                  <a:srgbClr val="3D007A"/>
                </a:solidFill>
                <a:latin typeface="Microsoft JhengHei"/>
                <a:ea typeface="+mj-lt"/>
                <a:cs typeface="Calibri Light"/>
              </a:rPr>
              <a:t>maintenance</a:t>
            </a:r>
            <a:r>
              <a:rPr lang="en-US" altLang="zh-TW" b="1">
                <a:solidFill>
                  <a:srgbClr val="3D007A"/>
                </a:solidFill>
                <a:latin typeface="Microsoft JhengHei"/>
                <a:ea typeface="微軟正黑體"/>
                <a:cs typeface="Calibri Light"/>
              </a:rPr>
              <a:t> more flexible</a:t>
            </a:r>
            <a:r>
              <a:rPr lang="zh-TW" altLang="en-US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 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FB2F6A3-0514-4DCD-A1AD-4CBF8CB410EE}"/>
              </a:ext>
            </a:extLst>
          </p:cNvPr>
          <p:cNvSpPr/>
          <p:nvPr/>
        </p:nvSpPr>
        <p:spPr>
          <a:xfrm>
            <a:off x="3378212" y="1858697"/>
            <a:ext cx="2458557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>
                <a:latin typeface="Microsoft JhengHei"/>
                <a:ea typeface="Microsoft JhengHei"/>
                <a:cs typeface="Calibri"/>
              </a:rPr>
              <a:t>VM</a:t>
            </a:r>
            <a:r>
              <a:rPr lang="zh-TW" altLang="en-US" b="1">
                <a:latin typeface="Microsoft JhengHei"/>
                <a:ea typeface="Microsoft JhengHei"/>
                <a:cs typeface="+mn-lt"/>
              </a:rPr>
              <a:t> </a:t>
            </a:r>
            <a:r>
              <a:rPr lang="zh-TW">
                <a:latin typeface="Microsoft JhengHei"/>
                <a:ea typeface="Microsoft JhengHei"/>
                <a:cs typeface="+mn-lt"/>
              </a:rPr>
              <a:t>Service running</a:t>
            </a:r>
            <a:endParaRPr lang="zh-TW" altLang="en-US" b="1"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B7A2334-1877-4808-AD69-0FC08B4A50BE}"/>
              </a:ext>
            </a:extLst>
          </p:cNvPr>
          <p:cNvSpPr/>
          <p:nvPr/>
        </p:nvSpPr>
        <p:spPr>
          <a:xfrm>
            <a:off x="5889887" y="4837997"/>
            <a:ext cx="2807220" cy="928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b="1">
                <a:latin typeface="Microsoft JhengHei"/>
                <a:ea typeface="Microsoft JhengHei"/>
                <a:cs typeface="Calibri"/>
              </a:rPr>
              <a:t>VM </a:t>
            </a:r>
            <a:r>
              <a:rPr lang="zh-TW">
                <a:latin typeface="Microsoft JhengHei"/>
                <a:ea typeface="Microsoft JhengHei"/>
                <a:cs typeface="Calibri"/>
              </a:rPr>
              <a:t>Service </a:t>
            </a:r>
            <a:r>
              <a:rPr lang="en-US" altLang="zh-TW">
                <a:latin typeface="Microsoft JhengHei"/>
                <a:ea typeface="Microsoft JhengHei"/>
                <a:cs typeface="Calibri"/>
              </a:rPr>
              <a:t>keep </a:t>
            </a:r>
            <a:r>
              <a:rPr lang="zh-TW">
                <a:latin typeface="Microsoft JhengHei"/>
                <a:ea typeface="Microsoft JhengHei"/>
                <a:cs typeface="Calibri"/>
              </a:rPr>
              <a:t>running</a:t>
            </a:r>
            <a:r>
              <a:rPr lang="en-US" altLang="zh-TW">
                <a:latin typeface="Microsoft JhengHei"/>
                <a:ea typeface="Microsoft JhengHei"/>
                <a:cs typeface="Calibri"/>
              </a:rPr>
              <a:t>.</a:t>
            </a:r>
            <a:endParaRPr lang="zh-TW" altLang="en-US"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603536B-6544-434A-9AC7-A95DDD450998}"/>
              </a:ext>
            </a:extLst>
          </p:cNvPr>
          <p:cNvSpPr/>
          <p:nvPr/>
        </p:nvSpPr>
        <p:spPr>
          <a:xfrm>
            <a:off x="8592259" y="1926836"/>
            <a:ext cx="1476375" cy="928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b="1">
                <a:latin typeface="微軟正黑體"/>
                <a:ea typeface="微軟正黑體"/>
                <a:cs typeface="Calibri"/>
              </a:rPr>
              <a:t>Shutdown</a:t>
            </a:r>
            <a:endParaRPr 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BEAE3F4-64B3-4514-AAD2-9715D6F018E0}"/>
              </a:ext>
            </a:extLst>
          </p:cNvPr>
          <p:cNvSpPr txBox="1"/>
          <p:nvPr/>
        </p:nvSpPr>
        <p:spPr>
          <a:xfrm>
            <a:off x="1638026" y="5198408"/>
            <a:ext cx="2807220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b="1">
                <a:latin typeface="微軟正黑體"/>
                <a:ea typeface="微軟正黑體"/>
              </a:rPr>
              <a:t>VM</a:t>
            </a:r>
            <a:r>
              <a:rPr lang="zh-TW" altLang="en-US" b="1">
                <a:latin typeface="微軟正黑體"/>
                <a:ea typeface="微軟正黑體"/>
              </a:rPr>
              <a:t> Live Mi</a:t>
            </a:r>
            <a:r>
              <a:rPr lang="en-US" altLang="en-US" b="1" err="1">
                <a:latin typeface="微軟正黑體"/>
                <a:ea typeface="微軟正黑體"/>
              </a:rPr>
              <a:t>gration</a:t>
            </a:r>
            <a:r>
              <a:rPr lang="en-US" altLang="en-US" b="1">
                <a:latin typeface="微軟正黑體"/>
                <a:ea typeface="微軟正黑體"/>
              </a:rPr>
              <a:t> to </a:t>
            </a:r>
            <a:r>
              <a:rPr lang="zh-TW" b="1">
                <a:latin typeface="微軟正黑體"/>
                <a:ea typeface="微軟正黑體"/>
              </a:rPr>
              <a:t>NAS</a:t>
            </a:r>
            <a:r>
              <a:rPr lang="en-US" altLang="zh-TW" b="1">
                <a:latin typeface="微軟正黑體"/>
                <a:ea typeface="微軟正黑體"/>
              </a:rPr>
              <a:t>B</a:t>
            </a:r>
            <a:endParaRPr lang="zh-TW" b="1">
              <a:latin typeface="微軟正黑體"/>
              <a:ea typeface="微軟正黑體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82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32C18615-372A-4068-B618-4AFE41ABB02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VM Live Migration Architecture</a:t>
            </a:r>
          </a:p>
        </p:txBody>
      </p:sp>
    </p:spTree>
    <p:extLst>
      <p:ext uri="{BB962C8B-B14F-4D97-AF65-F5344CB8AC3E}">
        <p14:creationId xmlns:p14="http://schemas.microsoft.com/office/powerpoint/2010/main" val="254238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782163B-EC5F-45B0-9DF7-43EAA7418D41}"/>
              </a:ext>
            </a:extLst>
          </p:cNvPr>
          <p:cNvSpPr/>
          <p:nvPr/>
        </p:nvSpPr>
        <p:spPr>
          <a:xfrm>
            <a:off x="150583" y="1263650"/>
            <a:ext cx="11480102" cy="5772150"/>
          </a:xfrm>
          <a:prstGeom prst="roundRect">
            <a:avLst>
              <a:gd name="adj" fmla="val 4449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F17F643-5716-4F80-A18F-A4E12B40FC65}"/>
              </a:ext>
            </a:extLst>
          </p:cNvPr>
          <p:cNvGrpSpPr/>
          <p:nvPr/>
        </p:nvGrpSpPr>
        <p:grpSpPr>
          <a:xfrm>
            <a:off x="353944" y="1680456"/>
            <a:ext cx="11611977" cy="5177544"/>
            <a:chOff x="527367" y="1337681"/>
            <a:chExt cx="11611977" cy="5177544"/>
          </a:xfrm>
        </p:grpSpPr>
        <p:pic>
          <p:nvPicPr>
            <p:cNvPr id="18" name="圖片 2">
              <a:extLst>
                <a:ext uri="{FF2B5EF4-FFF2-40B4-BE49-F238E27FC236}">
                  <a16:creationId xmlns:a16="http://schemas.microsoft.com/office/drawing/2014/main" id="{9B4C00FE-0FD7-47C2-AED4-658B58477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367" y="1337681"/>
              <a:ext cx="11480102" cy="5177544"/>
            </a:xfrm>
            <a:prstGeom prst="rect">
              <a:avLst/>
            </a:prstGeom>
          </p:spPr>
        </p:pic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2B69134A-89CB-4C0C-AD57-02D9DD789264}"/>
                </a:ext>
              </a:extLst>
            </p:cNvPr>
            <p:cNvSpPr/>
            <p:nvPr/>
          </p:nvSpPr>
          <p:spPr>
            <a:xfrm>
              <a:off x="10826752" y="1935792"/>
              <a:ext cx="1147477" cy="39665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0EA41435-C857-427C-8364-6FDB841FF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405338" y="2339627"/>
              <a:ext cx="0" cy="898873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36DB0D43-6868-4EBA-8CC2-32685446C3A9}"/>
                </a:ext>
              </a:extLst>
            </p:cNvPr>
            <p:cNvSpPr/>
            <p:nvPr/>
          </p:nvSpPr>
          <p:spPr>
            <a:xfrm>
              <a:off x="10168594" y="3234512"/>
              <a:ext cx="1838870" cy="396658"/>
            </a:xfrm>
            <a:prstGeom prst="roundRect">
              <a:avLst>
                <a:gd name="adj" fmla="val 5000"/>
              </a:avLst>
            </a:prstGeom>
            <a:gradFill>
              <a:gsLst>
                <a:gs pos="100000">
                  <a:srgbClr val="F1F1F1"/>
                </a:gs>
                <a:gs pos="50000">
                  <a:schemeClr val="bg1"/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A668AB"/>
                  </a:gs>
                </a:gsLst>
                <a:lin ang="5400000" scaled="1"/>
              </a:gradFill>
            </a:ln>
            <a:effectLst>
              <a:outerShdw blurRad="152400" dist="114300" dir="5400000" sx="97000" sy="97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172505E4-6A63-44DA-A674-7FDA6869592C}"/>
                </a:ext>
              </a:extLst>
            </p:cNvPr>
            <p:cNvSpPr txBox="1"/>
            <p:nvPr/>
          </p:nvSpPr>
          <p:spPr>
            <a:xfrm>
              <a:off x="10366913" y="3282883"/>
              <a:ext cx="1772431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  <a:latin typeface="微軟正黑體"/>
                  <a:ea typeface="微軟正黑體"/>
                </a:rPr>
                <a:t>VM </a:t>
              </a:r>
              <a:r>
                <a:rPr lang="en-US" altLang="zh-TW" sz="1600">
                  <a:solidFill>
                    <a:srgbClr val="FF0000"/>
                  </a:solidFill>
                  <a:latin typeface="微軟正黑體"/>
                  <a:ea typeface="微軟正黑體"/>
                </a:rPr>
                <a:t>Migrate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/>
                  <a:ea typeface="微軟正黑體"/>
                </a:rPr>
                <a:t> in</a:t>
              </a:r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F76717B4-92A4-4251-8662-53AC4E184D86}"/>
                </a:ext>
              </a:extLst>
            </p:cNvPr>
            <p:cNvSpPr/>
            <p:nvPr/>
          </p:nvSpPr>
          <p:spPr>
            <a:xfrm>
              <a:off x="3908809" y="4784943"/>
              <a:ext cx="1838870" cy="396658"/>
            </a:xfrm>
            <a:prstGeom prst="roundRect">
              <a:avLst>
                <a:gd name="adj" fmla="val 5000"/>
              </a:avLst>
            </a:prstGeom>
            <a:gradFill>
              <a:gsLst>
                <a:gs pos="100000">
                  <a:srgbClr val="F1F1F1"/>
                </a:gs>
                <a:gs pos="50000">
                  <a:schemeClr val="bg1"/>
                </a:gs>
              </a:gsLst>
              <a:lin ang="5400000" scaled="1"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A668AB"/>
                  </a:gs>
                </a:gsLst>
                <a:lin ang="5400000" scaled="1"/>
              </a:gradFill>
            </a:ln>
            <a:effectLst>
              <a:outerShdw blurRad="152400" dist="114300" dir="5400000" sx="97000" sy="97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C238AE0D-63DB-4866-B136-940B36896074}"/>
                </a:ext>
              </a:extLst>
            </p:cNvPr>
            <p:cNvSpPr txBox="1"/>
            <p:nvPr/>
          </p:nvSpPr>
          <p:spPr>
            <a:xfrm>
              <a:off x="3965184" y="4813300"/>
              <a:ext cx="1772431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TW" sz="1600">
                  <a:solidFill>
                    <a:srgbClr val="FF0000"/>
                  </a:solidFill>
                  <a:latin typeface="微軟正黑體"/>
                  <a:ea typeface="微軟正黑體"/>
                </a:rPr>
                <a:t>VM Migrate out</a:t>
              </a:r>
            </a:p>
          </p:txBody>
        </p: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B22473BE-6389-42F9-A90A-8E97E62CAD70}"/>
                </a:ext>
              </a:extLst>
            </p:cNvPr>
            <p:cNvSpPr/>
            <p:nvPr/>
          </p:nvSpPr>
          <p:spPr>
            <a:xfrm>
              <a:off x="4679951" y="3817874"/>
              <a:ext cx="342899" cy="39665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29A2645E-A1A2-40F3-8A0E-DC6CDF4AC407}"/>
                </a:ext>
              </a:extLst>
            </p:cNvPr>
            <p:cNvCxnSpPr>
              <a:cxnSpLocks/>
            </p:cNvCxnSpPr>
            <p:nvPr/>
          </p:nvCxnSpPr>
          <p:spPr>
            <a:xfrm>
              <a:off x="4828244" y="4221709"/>
              <a:ext cx="0" cy="578891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標題 1">
            <a:extLst>
              <a:ext uri="{FF2B5EF4-FFF2-40B4-BE49-F238E27FC236}">
                <a16:creationId xmlns:a16="http://schemas.microsoft.com/office/drawing/2014/main" id="{E9A5F334-C653-4ADE-ADBC-67476A1FBA77}"/>
              </a:ext>
            </a:extLst>
          </p:cNvPr>
          <p:cNvSpPr txBox="1">
            <a:spLocks/>
          </p:cNvSpPr>
          <p:nvPr/>
        </p:nvSpPr>
        <p:spPr>
          <a:xfrm>
            <a:off x="-4092" y="244442"/>
            <a:ext cx="12196174" cy="115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One NAS can do "Migrate in "and "Migrate out"</a:t>
            </a:r>
          </a:p>
        </p:txBody>
      </p:sp>
    </p:spTree>
    <p:extLst>
      <p:ext uri="{BB962C8B-B14F-4D97-AF65-F5344CB8AC3E}">
        <p14:creationId xmlns:p14="http://schemas.microsoft.com/office/powerpoint/2010/main" val="271282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13686778-FB8E-4B2E-A747-C89E1670F3A7}"/>
              </a:ext>
            </a:extLst>
          </p:cNvPr>
          <p:cNvSpPr/>
          <p:nvPr/>
        </p:nvSpPr>
        <p:spPr>
          <a:xfrm>
            <a:off x="2672132" y="751384"/>
            <a:ext cx="5365376" cy="4089921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6" descr="一張含有 螢幕擷取畫面 的圖片&#10;&#10;自動產生的描述">
            <a:extLst>
              <a:ext uri="{FF2B5EF4-FFF2-40B4-BE49-F238E27FC236}">
                <a16:creationId xmlns:a16="http://schemas.microsoft.com/office/drawing/2014/main" id="{470D16D2-E024-41F4-8E21-378B3E45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80" y="1445713"/>
            <a:ext cx="6029323" cy="3606800"/>
          </a:xfrm>
          <a:prstGeom prst="rect">
            <a:avLst/>
          </a:prstGeom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806216B-F05F-43BD-9D2D-4483F8F8E2B8}"/>
              </a:ext>
            </a:extLst>
          </p:cNvPr>
          <p:cNvSpPr/>
          <p:nvPr/>
        </p:nvSpPr>
        <p:spPr>
          <a:xfrm>
            <a:off x="6884039" y="3389286"/>
            <a:ext cx="5365376" cy="3606800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18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CC687163-C095-4FED-9AA8-FBF1892DCAB5}"/>
              </a:ext>
            </a:extLst>
          </p:cNvPr>
          <p:cNvSpPr/>
          <p:nvPr/>
        </p:nvSpPr>
        <p:spPr>
          <a:xfrm>
            <a:off x="1122854" y="2971870"/>
            <a:ext cx="4567800" cy="4111590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8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7" descr="一張含有 螢幕擷取畫面 的圖片&#10;&#10;自動產生的描述">
            <a:extLst>
              <a:ext uri="{FF2B5EF4-FFF2-40B4-BE49-F238E27FC236}">
                <a16:creationId xmlns:a16="http://schemas.microsoft.com/office/drawing/2014/main" id="{E87AC356-6AB0-4CB7-94BA-47011D05D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"/>
          <a:stretch/>
        </p:blipFill>
        <p:spPr>
          <a:xfrm>
            <a:off x="6786108" y="3718717"/>
            <a:ext cx="5100636" cy="3136902"/>
          </a:xfrm>
          <a:prstGeom prst="rect">
            <a:avLst/>
          </a:prstGeom>
        </p:spPr>
      </p:pic>
      <p:pic>
        <p:nvPicPr>
          <p:cNvPr id="10" name="圖片 10">
            <a:extLst>
              <a:ext uri="{FF2B5EF4-FFF2-40B4-BE49-F238E27FC236}">
                <a16:creationId xmlns:a16="http://schemas.microsoft.com/office/drawing/2014/main" id="{46A98BE4-7570-4D28-98C5-38FC6074CD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3718717"/>
            <a:ext cx="5256889" cy="3136902"/>
          </a:xfr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25701AFB-4C38-45E1-801E-A51F822F06CE}"/>
              </a:ext>
            </a:extLst>
          </p:cNvPr>
          <p:cNvSpPr txBox="1">
            <a:spLocks/>
          </p:cNvSpPr>
          <p:nvPr/>
        </p:nvSpPr>
        <p:spPr>
          <a:xfrm>
            <a:off x="684839" y="150497"/>
            <a:ext cx="11121024" cy="115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Simple UI operation in three steps to complete VM Live Migration</a:t>
            </a:r>
            <a:endParaRPr lang="zh-TW" altLang="en-US" b="1">
              <a:solidFill>
                <a:srgbClr val="3D007A"/>
              </a:solidFill>
              <a:latin typeface="微軟正黑體"/>
              <a:ea typeface="微軟正黑體"/>
              <a:cs typeface="Calibri Light"/>
            </a:endParaRPr>
          </a:p>
        </p:txBody>
      </p:sp>
      <p:pic>
        <p:nvPicPr>
          <p:cNvPr id="19" name="圖形 18">
            <a:extLst>
              <a:ext uri="{FF2B5EF4-FFF2-40B4-BE49-F238E27FC236}">
                <a16:creationId xmlns:a16="http://schemas.microsoft.com/office/drawing/2014/main" id="{A61A7AFC-8953-4433-A320-AAB42C76E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4601" y="3588938"/>
            <a:ext cx="695325" cy="581025"/>
          </a:xfrm>
          <a:prstGeom prst="rect">
            <a:avLst/>
          </a:prstGeom>
        </p:spPr>
      </p:pic>
      <p:pic>
        <p:nvPicPr>
          <p:cNvPr id="20" name="圖形 19">
            <a:extLst>
              <a:ext uri="{FF2B5EF4-FFF2-40B4-BE49-F238E27FC236}">
                <a16:creationId xmlns:a16="http://schemas.microsoft.com/office/drawing/2014/main" id="{943811CE-5D3E-4213-A63E-2189B8496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63978" y="1438716"/>
            <a:ext cx="695325" cy="581025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91DFDDC8-57D5-48EB-8D96-AA02EB7590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89350" y="3588938"/>
            <a:ext cx="6953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9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E89987-C6B3-4A9B-A9FC-3F4465E23A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62196"/>
            <a:ext cx="10515600" cy="12422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b="1">
                <a:solidFill>
                  <a:srgbClr val="26255F"/>
                </a:solidFill>
                <a:latin typeface="微軟正黑體"/>
                <a:ea typeface="微軟正黑體"/>
                <a:cs typeface="Calibri"/>
              </a:rPr>
              <a:t>Advantage</a:t>
            </a:r>
            <a:endParaRPr lang="zh-TW" altLang="en-US" b="1">
              <a:solidFill>
                <a:srgbClr val="26255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42925" lvl="1" indent="-276225"/>
            <a:r>
              <a:rPr lang="zh-TW" sz="2000">
                <a:latin typeface="Microsoft JhengHei"/>
                <a:ea typeface="Microsoft JhengHei"/>
                <a:cs typeface="+mn-lt"/>
              </a:rPr>
              <a:t>Virtual machine live migration ensures smooth service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877E6D9-134B-4A07-99CC-CEFE44041BDC}"/>
              </a:ext>
            </a:extLst>
          </p:cNvPr>
          <p:cNvSpPr txBox="1">
            <a:spLocks/>
          </p:cNvSpPr>
          <p:nvPr/>
        </p:nvSpPr>
        <p:spPr>
          <a:xfrm>
            <a:off x="462419" y="83507"/>
            <a:ext cx="11256723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>
                <a:solidFill>
                  <a:srgbClr val="3D007A"/>
                </a:solidFill>
                <a:latin typeface="微軟正黑體"/>
                <a:ea typeface="微軟正黑體"/>
                <a:cs typeface="Calibri Light"/>
              </a:rPr>
              <a:t>VM Live Migration advantages and benefits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BD41823D-C787-4012-A88F-12E5A7893351}"/>
              </a:ext>
            </a:extLst>
          </p:cNvPr>
          <p:cNvSpPr txBox="1">
            <a:spLocks/>
          </p:cNvSpPr>
          <p:nvPr/>
        </p:nvSpPr>
        <p:spPr>
          <a:xfrm>
            <a:off x="838200" y="2488703"/>
            <a:ext cx="10032332" cy="4373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>
                <a:solidFill>
                  <a:srgbClr val="26255F"/>
                </a:solidFill>
                <a:latin typeface="微軟正黑體"/>
                <a:ea typeface="微軟正黑體"/>
                <a:cs typeface="Calibri"/>
              </a:rPr>
              <a:t>Benefits</a:t>
            </a:r>
            <a:endParaRPr lang="zh-TW" altLang="en-US" b="1">
              <a:solidFill>
                <a:srgbClr val="26255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42925" lvl="1" indent="-276225">
              <a:lnSpc>
                <a:spcPts val="3200"/>
              </a:lnSpc>
              <a:spcBef>
                <a:spcPts val="1200"/>
              </a:spcBef>
            </a:pPr>
            <a:r>
              <a:rPr lang="en-US" sz="2000">
                <a:ea typeface="+mn-lt"/>
                <a:cs typeface="+mn-lt"/>
              </a:rPr>
              <a:t>It can achieve the effect of IT maintenance without affecting the user's use of the services on the virtual machine</a:t>
            </a:r>
          </a:p>
          <a:p>
            <a:pPr marL="542925" lvl="1" indent="-276225">
              <a:lnSpc>
                <a:spcPts val="3200"/>
              </a:lnSpc>
              <a:spcBef>
                <a:spcPts val="1200"/>
              </a:spcBef>
            </a:pPr>
            <a:r>
              <a:rPr lang="en-US" sz="2000">
                <a:ea typeface="+mn-lt"/>
                <a:cs typeface="+mn-lt"/>
              </a:rPr>
              <a:t>IT</a:t>
            </a:r>
            <a:r>
              <a:rPr lang="en-US" altLang="zh-TW" sz="2000">
                <a:ea typeface="+mn-lt"/>
                <a:cs typeface="+mn-lt"/>
              </a:rPr>
              <a:t> can flexibly maintain hardware and firmware upgrades and repairs</a:t>
            </a:r>
            <a:r>
              <a:rPr lang="en-US" sz="2000">
                <a:ea typeface="+mn-lt"/>
                <a:cs typeface="+mn-lt"/>
              </a:rPr>
              <a:t>,</a:t>
            </a:r>
            <a:r>
              <a:rPr lang="en-US" altLang="zh-TW" sz="2000">
                <a:ea typeface="+mn-lt"/>
                <a:cs typeface="+mn-lt"/>
              </a:rPr>
              <a:t> or periodically restart operations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marL="542925" lvl="1" indent="-276225">
              <a:lnSpc>
                <a:spcPts val="3200"/>
              </a:lnSpc>
              <a:spcBef>
                <a:spcPts val="1200"/>
              </a:spcBef>
            </a:pPr>
            <a:r>
              <a:rPr lang="en-US" altLang="zh-TW" sz="2000">
                <a:ea typeface="+mn-lt"/>
                <a:cs typeface="+mn-lt"/>
              </a:rPr>
              <a:t>Business operations will not be affected by </a:t>
            </a:r>
            <a:r>
              <a:rPr lang="en-US" sz="2000">
                <a:ea typeface="+mn-lt"/>
                <a:cs typeface="+mn-lt"/>
              </a:rPr>
              <a:t>IT</a:t>
            </a:r>
            <a:r>
              <a:rPr lang="en-US" altLang="zh-TW" sz="2000">
                <a:ea typeface="+mn-lt"/>
                <a:cs typeface="+mn-lt"/>
              </a:rPr>
              <a:t> maintenance</a:t>
            </a:r>
            <a:r>
              <a:rPr lang="en-US" sz="2000">
                <a:ea typeface="+mn-lt"/>
                <a:cs typeface="+mn-lt"/>
              </a:rPr>
              <a:t>.</a:t>
            </a:r>
          </a:p>
          <a:p>
            <a:pPr marL="542925" lvl="1" indent="-276225">
              <a:lnSpc>
                <a:spcPts val="3200"/>
              </a:lnSpc>
              <a:spcBef>
                <a:spcPts val="1200"/>
              </a:spcBef>
            </a:pPr>
            <a:r>
              <a:rPr lang="en-US" altLang="zh-TW" sz="2000">
                <a:ea typeface="+mn-lt"/>
                <a:cs typeface="+mn-lt"/>
              </a:rPr>
              <a:t>You don't need the same </a:t>
            </a:r>
            <a:r>
              <a:rPr lang="en-US" sz="2000">
                <a:ea typeface="+mn-lt"/>
                <a:cs typeface="+mn-lt"/>
              </a:rPr>
              <a:t>NAS</a:t>
            </a:r>
            <a:r>
              <a:rPr lang="en-US" altLang="zh-TW" sz="2000">
                <a:ea typeface="+mn-lt"/>
                <a:cs typeface="+mn-lt"/>
              </a:rPr>
              <a:t> model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altLang="zh-TW" sz="2000">
                <a:ea typeface="+mn-lt"/>
                <a:cs typeface="+mn-lt"/>
              </a:rPr>
              <a:t>the same number of hard drives and slot locations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altLang="zh-TW" sz="2000">
                <a:ea typeface="+mn-lt"/>
                <a:cs typeface="+mn-lt"/>
              </a:rPr>
              <a:t>you only need to correspond to the same </a:t>
            </a:r>
            <a:r>
              <a:rPr lang="en-US" sz="2000">
                <a:ea typeface="+mn-lt"/>
                <a:cs typeface="+mn-lt"/>
              </a:rPr>
              <a:t>CPU</a:t>
            </a:r>
            <a:r>
              <a:rPr lang="en-US" altLang="zh-TW" sz="2000">
                <a:ea typeface="+mn-lt"/>
                <a:cs typeface="+mn-lt"/>
              </a:rPr>
              <a:t> platform </a:t>
            </a:r>
            <a:r>
              <a:rPr lang="en-US" sz="2000">
                <a:ea typeface="+mn-lt"/>
                <a:cs typeface="+mn-lt"/>
              </a:rPr>
              <a:t>(</a:t>
            </a:r>
            <a:r>
              <a:rPr lang="en-US" sz="2000" err="1">
                <a:ea typeface="+mn-lt"/>
                <a:cs typeface="+mn-lt"/>
              </a:rPr>
              <a:t>Intel&amp;Intel</a:t>
            </a:r>
            <a:r>
              <a:rPr lang="en-US" sz="2000">
                <a:ea typeface="+mn-lt"/>
                <a:cs typeface="+mn-lt"/>
              </a:rPr>
              <a:t> /AMD&amp;AMD)</a:t>
            </a:r>
            <a:r>
              <a:rPr lang="en-US" altLang="zh-TW" sz="2000">
                <a:ea typeface="+mn-lt"/>
                <a:cs typeface="+mn-lt"/>
              </a:rPr>
              <a:t> to use</a:t>
            </a:r>
            <a:r>
              <a:rPr lang="en-US" sz="200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47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寬螢幕</PresentationFormat>
  <Slides>13</Slides>
  <Notes>0</Notes>
  <HiddenSlides>0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Problems by IT using virtual machine services </vt:lpstr>
      <vt:lpstr> IT maintenance process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revision>5</cp:revision>
  <dcterms:created xsi:type="dcterms:W3CDTF">2020-09-26T06:04:40Z</dcterms:created>
  <dcterms:modified xsi:type="dcterms:W3CDTF">2020-10-23T01:29:08Z</dcterms:modified>
</cp:coreProperties>
</file>