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333" r:id="rId4"/>
    <p:sldId id="261" r:id="rId5"/>
    <p:sldId id="360" r:id="rId6"/>
    <p:sldId id="356" r:id="rId7"/>
    <p:sldId id="358" r:id="rId8"/>
    <p:sldId id="334" r:id="rId9"/>
    <p:sldId id="351" r:id="rId10"/>
    <p:sldId id="353" r:id="rId11"/>
    <p:sldId id="337" r:id="rId12"/>
    <p:sldId id="338" r:id="rId13"/>
    <p:sldId id="340" r:id="rId14"/>
    <p:sldId id="341" r:id="rId15"/>
    <p:sldId id="343" r:id="rId16"/>
    <p:sldId id="342" r:id="rId17"/>
    <p:sldId id="344" r:id="rId18"/>
    <p:sldId id="350" r:id="rId19"/>
    <p:sldId id="345" r:id="rId20"/>
    <p:sldId id="346" r:id="rId21"/>
    <p:sldId id="347" r:id="rId22"/>
    <p:sldId id="348" r:id="rId23"/>
    <p:sldId id="349" r:id="rId24"/>
    <p:sldId id="300" r:id="rId25"/>
    <p:sldId id="301" r:id="rId26"/>
    <p:sldId id="339" r:id="rId27"/>
    <p:sldId id="359" r:id="rId28"/>
    <p:sldId id="268" r:id="rId29"/>
    <p:sldId id="269" r:id="rId30"/>
    <p:sldId id="354" r:id="rId31"/>
    <p:sldId id="272" r:id="rId32"/>
    <p:sldId id="362" r:id="rId33"/>
    <p:sldId id="355" r:id="rId34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44a9c2f7ebde2d02a3a503857614528e1e84ce7dddffe32d7b8bc1d9b45f44f0::" providerId="AD"/>
      </p:ext>
    </p:extLst>
  </p:cmAuthor>
  <p:cmAuthor id="2" name="QNAP_Mili Wang" initials="QW" lastIdx="1" clrIdx="1">
    <p:extLst>
      <p:ext uri="{19B8F6BF-5375-455C-9EA6-DF929625EA0E}">
        <p15:presenceInfo xmlns:p15="http://schemas.microsoft.com/office/powerpoint/2012/main" userId="S::MiliWang@ieinet.onmicrosoft.com::bee17516-fe9e-4fda-b440-e9c8232b77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CCCCFF"/>
    <a:srgbClr val="008A94"/>
    <a:srgbClr val="66FF99"/>
    <a:srgbClr val="078659"/>
    <a:srgbClr val="33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>
      <p:cViewPr>
        <p:scale>
          <a:sx n="70" d="100"/>
          <a:sy n="70" d="100"/>
        </p:scale>
        <p:origin x="228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EA51-699B-704D-9EFB-318374B14B9F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05AC-DB9A-224C-AC5F-ECB3F2D67D1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681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032fab6f3_1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8032fab6f3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2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26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032fab6f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032fab6f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2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F05AC-DB9A-224C-AC5F-ECB3F2D67D18}" type="slidenum">
              <a:rPr lang="en-TW" smtClean="0"/>
              <a:t>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112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032fab6f3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032fab6f3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29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32fab6f3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032fab6f3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53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32fab6f3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032fab6f3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39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032fab6f3_1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032fab6f3_1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82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0DE0-BBC4-114F-9130-D3B44FDF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506B4-1A13-5440-8870-11076BF48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78CE-A4A6-A34E-8B2F-1BF791E7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478C-A28F-6D4C-B189-EE792260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9F0D-92FB-2E48-8766-F1F587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3BB4DF-6034-49AC-B9CE-2D71EE233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" y="1714"/>
            <a:ext cx="12183537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ctrTitle"/>
          </p:nvPr>
        </p:nvSpPr>
        <p:spPr>
          <a:xfrm>
            <a:off x="2839453" y="0"/>
            <a:ext cx="9352400" cy="1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ubTitle" idx="1"/>
          </p:nvPr>
        </p:nvSpPr>
        <p:spPr>
          <a:xfrm>
            <a:off x="593557" y="1590425"/>
            <a:ext cx="5630800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96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1963600" cy="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19"/>
          <p:cNvSpPr/>
          <p:nvPr/>
        </p:nvSpPr>
        <p:spPr>
          <a:xfrm>
            <a:off x="308067" y="6375800"/>
            <a:ext cx="15536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173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C7C7BF-51DC-4B61-A17D-841DBAE62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" y="0"/>
            <a:ext cx="121890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0DE0-BBC4-114F-9130-D3B44FDF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506B4-1A13-5440-8870-11076BF48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78CE-A4A6-A34E-8B2F-1BF791E7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478C-A28F-6D4C-B189-EE792260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9F0D-92FB-2E48-8766-F1F587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3BB4DF-6034-49AC-B9CE-2D71EE233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714"/>
            <a:ext cx="12188951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C2DF-7402-144C-BE4E-3099F135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EED8-A5E5-584A-B85F-1EEFC04B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026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5FEDB-3C31-9840-B733-157D0D136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7958" y="866275"/>
            <a:ext cx="6029492" cy="2081461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94498-695E-7D4D-BED1-1B5BB4A4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052" y="2947736"/>
            <a:ext cx="4850397" cy="31419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1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929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箭 的圖片&#10;&#10;自動產生的描述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5FEDB-3C31-9840-B733-157D0D136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866274"/>
            <a:ext cx="7308850" cy="2442409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94498-695E-7D4D-BED1-1B5BB4A4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428999"/>
            <a:ext cx="7308850" cy="2660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5E2A-39F0-7542-9C3D-E94F93B5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DD38B-2F21-A54C-8C40-01FCB83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C4CC5-DCF4-5B47-ACE1-BFE6826A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00FF-5226-604B-89AC-B3494538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126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B778-A3FC-D048-8927-244E0866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675D-2B1D-F646-9D0D-3CD2EDAE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2E02-3B67-FF4A-9C63-7DF98ACDD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CB9F6-57DB-8245-A37F-CF84F0B4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8A0C-2528-AE40-8347-6B7A623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F8607-7E4C-4845-97E1-5F97D24A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526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F486-53FA-5C41-ADAF-B05E5645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497E9-EA05-CF47-A4C7-5874828B9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8B729-9F9C-9F43-9ECD-25A4A42B7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AD13D-3AF7-9A41-87A6-B75C4E8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BCF8-ED6E-AF4E-B4C9-971EB53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CF24-EF40-314C-AA3B-C40DFD0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809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301062A-CC1D-434A-8DA1-F946FFD7C6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DB859-3ED1-8347-9CA0-E9F9AC34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61"/>
            <a:ext cx="10515600" cy="142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3B367-8B33-674A-A6C0-0175BED5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3550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65" r:id="rId4"/>
    <p:sldLayoutId id="2147483666" r:id="rId5"/>
    <p:sldLayoutId id="2147483651" r:id="rId6"/>
    <p:sldLayoutId id="2147483654" r:id="rId7"/>
    <p:sldLayoutId id="2147483656" r:id="rId8"/>
    <p:sldLayoutId id="2147483657" r:id="rId9"/>
    <p:sldLayoutId id="2147483661" r:id="rId10"/>
    <p:sldLayoutId id="2147483663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41.png"/><Relationship Id="rId7" Type="http://schemas.openxmlformats.org/officeDocument/2006/relationships/image" Target="../media/image52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11" Type="http://schemas.openxmlformats.org/officeDocument/2006/relationships/image" Target="../media/image56.png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tiff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26" Type="http://schemas.openxmlformats.org/officeDocument/2006/relationships/image" Target="../media/image72.svg"/><Relationship Id="rId3" Type="http://schemas.openxmlformats.org/officeDocument/2006/relationships/image" Target="../media/image42.tiff"/><Relationship Id="rId21" Type="http://schemas.openxmlformats.org/officeDocument/2006/relationships/image" Target="../media/image67.png"/><Relationship Id="rId34" Type="http://schemas.openxmlformats.org/officeDocument/2006/relationships/image" Target="../media/image53.tiff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36.png"/><Relationship Id="rId25" Type="http://schemas.openxmlformats.org/officeDocument/2006/relationships/image" Target="../media/image71.svg"/><Relationship Id="rId33" Type="http://schemas.openxmlformats.org/officeDocument/2006/relationships/image" Target="../media/image52.tiff"/><Relationship Id="rId2" Type="http://schemas.openxmlformats.org/officeDocument/2006/relationships/image" Target="../media/image41.png"/><Relationship Id="rId16" Type="http://schemas.openxmlformats.org/officeDocument/2006/relationships/image" Target="../media/image35.svg"/><Relationship Id="rId20" Type="http://schemas.openxmlformats.org/officeDocument/2006/relationships/image" Target="../media/image66.svg"/><Relationship Id="rId29" Type="http://schemas.openxmlformats.org/officeDocument/2006/relationships/image" Target="../media/image7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24" Type="http://schemas.openxmlformats.org/officeDocument/2006/relationships/image" Target="../media/image70.svg"/><Relationship Id="rId32" Type="http://schemas.openxmlformats.org/officeDocument/2006/relationships/image" Target="../media/image51.tiff"/><Relationship Id="rId5" Type="http://schemas.openxmlformats.org/officeDocument/2006/relationships/image" Target="../media/image57.png"/><Relationship Id="rId15" Type="http://schemas.openxmlformats.org/officeDocument/2006/relationships/image" Target="../media/image34.png"/><Relationship Id="rId23" Type="http://schemas.openxmlformats.org/officeDocument/2006/relationships/image" Target="../media/image69.svg"/><Relationship Id="rId28" Type="http://schemas.openxmlformats.org/officeDocument/2006/relationships/image" Target="../media/image74.svg"/><Relationship Id="rId36" Type="http://schemas.openxmlformats.org/officeDocument/2006/relationships/image" Target="../media/image55.png"/><Relationship Id="rId10" Type="http://schemas.openxmlformats.org/officeDocument/2006/relationships/image" Target="../media/image62.svg"/><Relationship Id="rId19" Type="http://schemas.openxmlformats.org/officeDocument/2006/relationships/image" Target="../media/image65.png"/><Relationship Id="rId31" Type="http://schemas.openxmlformats.org/officeDocument/2006/relationships/image" Target="../media/image77.svg"/><Relationship Id="rId4" Type="http://schemas.openxmlformats.org/officeDocument/2006/relationships/image" Target="../media/image43.png"/><Relationship Id="rId9" Type="http://schemas.openxmlformats.org/officeDocument/2006/relationships/image" Target="../media/image61.png"/><Relationship Id="rId14" Type="http://schemas.openxmlformats.org/officeDocument/2006/relationships/image" Target="../media/image33.svg"/><Relationship Id="rId22" Type="http://schemas.openxmlformats.org/officeDocument/2006/relationships/image" Target="../media/image68.svg"/><Relationship Id="rId27" Type="http://schemas.openxmlformats.org/officeDocument/2006/relationships/image" Target="../media/image73.svg"/><Relationship Id="rId30" Type="http://schemas.openxmlformats.org/officeDocument/2006/relationships/image" Target="../media/image76.svg"/><Relationship Id="rId35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6.svg"/><Relationship Id="rId7" Type="http://schemas.openxmlformats.org/officeDocument/2006/relationships/image" Target="../media/image8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33.sv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" Type="http://schemas.openxmlformats.org/officeDocument/2006/relationships/image" Target="../media/image32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jpe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10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41.png"/><Relationship Id="rId7" Type="http://schemas.openxmlformats.org/officeDocument/2006/relationships/image" Target="../media/image52.tif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tiff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41.png"/><Relationship Id="rId7" Type="http://schemas.openxmlformats.org/officeDocument/2006/relationships/image" Target="../media/image52.tif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tiff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3" Type="http://schemas.openxmlformats.org/officeDocument/2006/relationships/image" Target="../media/image41.png"/><Relationship Id="rId7" Type="http://schemas.openxmlformats.org/officeDocument/2006/relationships/image" Target="../media/image52.tif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42.tiff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11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2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45.png"/><Relationship Id="rId4" Type="http://schemas.openxmlformats.org/officeDocument/2006/relationships/image" Target="../media/image122.png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jpeg"/><Relationship Id="rId5" Type="http://schemas.openxmlformats.org/officeDocument/2006/relationships/image" Target="../media/image126.png"/><Relationship Id="rId10" Type="http://schemas.openxmlformats.org/officeDocument/2006/relationships/image" Target="../media/image48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tiff"/><Relationship Id="rId3" Type="http://schemas.openxmlformats.org/officeDocument/2006/relationships/image" Target="../media/image132.png"/><Relationship Id="rId7" Type="http://schemas.openxmlformats.org/officeDocument/2006/relationships/image" Target="../media/image136.tiff"/><Relationship Id="rId12" Type="http://schemas.openxmlformats.org/officeDocument/2006/relationships/image" Target="../media/image141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svg"/><Relationship Id="rId11" Type="http://schemas.openxmlformats.org/officeDocument/2006/relationships/image" Target="../media/image140.emf"/><Relationship Id="rId5" Type="http://schemas.openxmlformats.org/officeDocument/2006/relationships/image" Target="../media/image134.png"/><Relationship Id="rId10" Type="http://schemas.openxmlformats.org/officeDocument/2006/relationships/image" Target="../media/image139.emf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84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CB4846-A11C-8541-9BEC-58ED423EB2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370" y="2566624"/>
            <a:ext cx="8345429" cy="4037922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ECCE54E1-0FC5-471F-9D23-47380A610001}"/>
              </a:ext>
            </a:extLst>
          </p:cNvPr>
          <p:cNvGrpSpPr/>
          <p:nvPr/>
        </p:nvGrpSpPr>
        <p:grpSpPr>
          <a:xfrm>
            <a:off x="1412672" y="2491169"/>
            <a:ext cx="805620" cy="939194"/>
            <a:chOff x="1412672" y="2491169"/>
            <a:chExt cx="805620" cy="939194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8A93627B-EC9A-42BD-81CC-D9B9DBAE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926" y="2566624"/>
              <a:ext cx="742008" cy="742007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1069679-75FE-4F05-A129-8325A9FC7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672" y="2491169"/>
              <a:ext cx="805620" cy="939194"/>
            </a:xfrm>
            <a:prstGeom prst="rect">
              <a:avLst/>
            </a:prstGeom>
          </p:spPr>
        </p:pic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39BAB314-57A0-43B3-8040-B3826FACBA85}"/>
              </a:ext>
            </a:extLst>
          </p:cNvPr>
          <p:cNvSpPr txBox="1"/>
          <p:nvPr/>
        </p:nvSpPr>
        <p:spPr>
          <a:xfrm>
            <a:off x="720267" y="3361481"/>
            <a:ext cx="217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歸檔封存</a:t>
            </a:r>
            <a:r>
              <a:rPr lang="en-US" altLang="zh-TW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en-US" altLang="zh-TW" err="1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QuMagie</a:t>
            </a:r>
            <a:r>
              <a:rPr lang="en-US" altLang="zh-TW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zh-TW" altLang="en-US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智能相簿</a:t>
            </a:r>
            <a:endParaRPr lang="en-US" altLang="zh-TW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39" name="箭號: 五邊形 38">
            <a:extLst>
              <a:ext uri="{FF2B5EF4-FFF2-40B4-BE49-F238E27FC236}">
                <a16:creationId xmlns:a16="http://schemas.microsoft.com/office/drawing/2014/main" id="{3EB4D135-45EE-4C44-A4D5-48CEEE756EF9}"/>
              </a:ext>
            </a:extLst>
          </p:cNvPr>
          <p:cNvSpPr/>
          <p:nvPr/>
        </p:nvSpPr>
        <p:spPr>
          <a:xfrm>
            <a:off x="604907" y="2711843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12" name="Google Shape;398;p56">
            <a:extLst>
              <a:ext uri="{FF2B5EF4-FFF2-40B4-BE49-F238E27FC236}">
                <a16:creationId xmlns:a16="http://schemas.microsoft.com/office/drawing/2014/main" id="{E334C162-D1DE-4550-A15E-CB70B474FE96}"/>
              </a:ext>
            </a:extLst>
          </p:cNvPr>
          <p:cNvSpPr txBox="1"/>
          <p:nvPr/>
        </p:nvSpPr>
        <p:spPr>
          <a:xfrm>
            <a:off x="576316" y="6245265"/>
            <a:ext cx="2377571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* 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須安裝 </a:t>
            </a:r>
            <a:r>
              <a:rPr lang="en-US" altLang="zh-TW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QuMagie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 1.3 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以上版本</a:t>
            </a:r>
            <a:endParaRPr lang="en-US" altLang="zh-TW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384;p55">
            <a:extLst>
              <a:ext uri="{FF2B5EF4-FFF2-40B4-BE49-F238E27FC236}">
                <a16:creationId xmlns:a16="http://schemas.microsoft.com/office/drawing/2014/main" id="{7585154E-8E4F-554F-831D-5BAB2C8886D4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  <a:endParaRPr lang="en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5335EFE-5A4C-1D48-87B7-1B6BDACC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83;p55">
            <a:extLst>
              <a:ext uri="{FF2B5EF4-FFF2-40B4-BE49-F238E27FC236}">
                <a16:creationId xmlns:a16="http://schemas.microsoft.com/office/drawing/2014/main" id="{44E9FC93-E090-2642-B573-8270B8657C7C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3CA76ED-4C8A-8C45-8B06-CE378BAA0B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21" name="Google Shape;383;p55">
            <a:extLst>
              <a:ext uri="{FF2B5EF4-FFF2-40B4-BE49-F238E27FC236}">
                <a16:creationId xmlns:a16="http://schemas.microsoft.com/office/drawing/2014/main" id="{60CC7668-6EF5-FF4C-AABF-012DBF6CD78D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4FCFE200-BFB8-F84E-9620-63B8DD34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5AFFDC-CC09-B44F-9DCE-9B4ECAD91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881" y="3868112"/>
            <a:ext cx="2237452" cy="2237452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264EB53B-1413-472C-955E-B9CD78702796}"/>
              </a:ext>
            </a:extLst>
          </p:cNvPr>
          <p:cNvSpPr txBox="1"/>
          <p:nvPr/>
        </p:nvSpPr>
        <p:spPr>
          <a:xfrm>
            <a:off x="873209" y="2576990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三種排程方式啟動任務：</a:t>
            </a:r>
            <a:endParaRPr lang="en-TW" altLang="zh-TW" sz="20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34" name="矩形 83">
            <a:extLst>
              <a:ext uri="{FF2B5EF4-FFF2-40B4-BE49-F238E27FC236}">
                <a16:creationId xmlns:a16="http://schemas.microsoft.com/office/drawing/2014/main" id="{50E214D9-BB47-42CC-9C06-06F6816FA99A}"/>
              </a:ext>
            </a:extLst>
          </p:cNvPr>
          <p:cNvSpPr/>
          <p:nvPr/>
        </p:nvSpPr>
        <p:spPr>
          <a:xfrm>
            <a:off x="961900" y="2974733"/>
            <a:ext cx="8450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zh-TW" altLang="en-US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單次任務</a:t>
            </a:r>
          </a:p>
          <a:p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任務建立後啟動並進行一次。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Font typeface="+mj-lt"/>
              <a:buAutoNum type="arabicPeriod" startAt="2"/>
            </a:pPr>
            <a:r>
              <a:rPr lang="zh-TW" altLang="en-US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排程任務</a:t>
            </a:r>
          </a:p>
          <a:p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依排成時間自動啟用並進行任務。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Font typeface="+mj-lt"/>
              <a:buAutoNum type="arabicPeriod" startAt="3"/>
            </a:pPr>
            <a:r>
              <a:rPr lang="zh-TW" altLang="en-US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即時任務</a:t>
            </a:r>
          </a:p>
          <a:p>
            <a:r>
              <a:rPr lang="en-US" altLang="zh-TW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將自動偵測來源資料夾，當有檔案新增時，自動啟動任務歸檔該新檔案，所有新增的檔案將會立即被整理到目的資料夾！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622F355-9372-4261-8E4F-C8CC780B14E3}"/>
              </a:ext>
            </a:extLst>
          </p:cNvPr>
          <p:cNvSpPr txBox="1"/>
          <p:nvPr/>
        </p:nvSpPr>
        <p:spPr>
          <a:xfrm>
            <a:off x="1080559" y="5759050"/>
            <a:ext cx="6720015" cy="646331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註：</a:t>
            </a:r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即時任務僅支援本地資料夾或 </a:t>
            </a:r>
            <a:r>
              <a:rPr lang="en-US" altLang="zh-TW" sz="1200" b="1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HybridMount</a:t>
            </a:r>
            <a:r>
              <a:rPr lang="zh-TW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掛載的遠端裝置及公有雲作為歸檔來源</a:t>
            </a:r>
            <a:endParaRPr lang="en-US" altLang="zh-TW" sz="1200" b="1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僅新加入的檔案會進行歸檔或回收任務</a:t>
            </a:r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endParaRPr lang="zh-TW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箭號: 五邊形 40">
            <a:extLst>
              <a:ext uri="{FF2B5EF4-FFF2-40B4-BE49-F238E27FC236}">
                <a16:creationId xmlns:a16="http://schemas.microsoft.com/office/drawing/2014/main" id="{131B32D7-B1E1-4672-A462-8F3BBC37E4FE}"/>
              </a:ext>
            </a:extLst>
          </p:cNvPr>
          <p:cNvSpPr/>
          <p:nvPr/>
        </p:nvSpPr>
        <p:spPr>
          <a:xfrm>
            <a:off x="0" y="4666320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5" name="Google Shape;384;p55">
            <a:extLst>
              <a:ext uri="{FF2B5EF4-FFF2-40B4-BE49-F238E27FC236}">
                <a16:creationId xmlns:a16="http://schemas.microsoft.com/office/drawing/2014/main" id="{3E98A8A4-38FD-BB49-A906-C632AA3B408D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5B547DF-BA7F-CA42-AF0E-08B0766D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383;p55">
            <a:extLst>
              <a:ext uri="{FF2B5EF4-FFF2-40B4-BE49-F238E27FC236}">
                <a16:creationId xmlns:a16="http://schemas.microsoft.com/office/drawing/2014/main" id="{E289E8A2-3CE8-D140-9EA0-4F6FBC1AC72D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E6FA6714-754A-9C4E-9AA0-36C08FC4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  <a:noFill/>
        </p:spPr>
      </p:pic>
      <p:sp>
        <p:nvSpPr>
          <p:cNvPr id="30" name="Google Shape;383;p55">
            <a:extLst>
              <a:ext uri="{FF2B5EF4-FFF2-40B4-BE49-F238E27FC236}">
                <a16:creationId xmlns:a16="http://schemas.microsoft.com/office/drawing/2014/main" id="{60D6AF40-3E61-8E4F-9EB4-636B073BF837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113C6DD1-44BB-3645-8615-BA428CD1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6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1505F-F400-184C-98F2-DA98E13AA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899" y="3215532"/>
            <a:ext cx="7506202" cy="3474829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384;p55">
            <a:extLst>
              <a:ext uri="{FF2B5EF4-FFF2-40B4-BE49-F238E27FC236}">
                <a16:creationId xmlns:a16="http://schemas.microsoft.com/office/drawing/2014/main" id="{972815A2-8602-6F46-B00D-6D95B8A8885F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A3610D95-548D-AA4F-BA48-E543E284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383;p55">
            <a:extLst>
              <a:ext uri="{FF2B5EF4-FFF2-40B4-BE49-F238E27FC236}">
                <a16:creationId xmlns:a16="http://schemas.microsoft.com/office/drawing/2014/main" id="{C6A6A4CE-5A1E-9D47-A27D-450E3DFB917B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D91A32B6-50FB-F24E-885B-E5CB2C1E52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35" name="Google Shape;383;p55">
            <a:extLst>
              <a:ext uri="{FF2B5EF4-FFF2-40B4-BE49-F238E27FC236}">
                <a16:creationId xmlns:a16="http://schemas.microsoft.com/office/drawing/2014/main" id="{B222485A-E7D1-174F-AC94-48B80F3D4103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C95C29F1-7FFA-CF47-8672-62FA681A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群組 94">
            <a:extLst>
              <a:ext uri="{FF2B5EF4-FFF2-40B4-BE49-F238E27FC236}">
                <a16:creationId xmlns:a16="http://schemas.microsoft.com/office/drawing/2014/main" id="{23E4B62F-999D-4574-AFA2-012EDA207A36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96" name="Triangle 37">
              <a:extLst>
                <a:ext uri="{FF2B5EF4-FFF2-40B4-BE49-F238E27FC236}">
                  <a16:creationId xmlns:a16="http://schemas.microsoft.com/office/drawing/2014/main" id="{7A29D0A5-70EC-4DDB-813C-DB2A58D1AF72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9CE6B29-E0E0-421D-AD26-00F4F1DD1640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5CCF729-3600-496B-925A-86B1FBB2D1C5}"/>
              </a:ext>
            </a:extLst>
          </p:cNvPr>
          <p:cNvSpPr/>
          <p:nvPr/>
        </p:nvSpPr>
        <p:spPr>
          <a:xfrm>
            <a:off x="3220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篩選器</a:t>
            </a:r>
            <a:endParaRPr lang="en-US" altLang="zh-TW" sz="160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9107C52E-2761-4833-8212-93B4BC5856C7}"/>
              </a:ext>
            </a:extLst>
          </p:cNvPr>
          <p:cNvSpPr/>
          <p:nvPr/>
        </p:nvSpPr>
        <p:spPr>
          <a:xfrm>
            <a:off x="20567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編輯模組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8638C85A-3DEC-4400-BAA5-8EE513856E75}"/>
              </a:ext>
            </a:extLst>
          </p:cNvPr>
          <p:cNvSpPr/>
          <p:nvPr/>
        </p:nvSpPr>
        <p:spPr>
          <a:xfrm>
            <a:off x="4213485" y="2630851"/>
            <a:ext cx="2367034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選擇歸檔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目的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8D5AC3D-D4EF-4871-84EF-70BE6F4E70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49" y="2706376"/>
            <a:ext cx="324000" cy="324000"/>
          </a:xfrm>
          <a:prstGeom prst="rect">
            <a:avLst/>
          </a:prstGeom>
          <a:noFill/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D41E9AD0-AE5C-41F6-AD20-BD59831047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94" y="2706376"/>
            <a:ext cx="324000" cy="324000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9187009-90FA-4419-B1BD-74CC9FEC38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19" y="2706376"/>
            <a:ext cx="324000" cy="324000"/>
          </a:xfrm>
          <a:prstGeom prst="rect">
            <a:avLst/>
          </a:prstGeom>
        </p:spPr>
      </p:pic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D0434F9D-D0F1-4FAA-B2C2-9D7BB974BB3F}"/>
              </a:ext>
            </a:extLst>
          </p:cNvPr>
          <p:cNvSpPr/>
          <p:nvPr/>
        </p:nvSpPr>
        <p:spPr>
          <a:xfrm>
            <a:off x="67954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設定資料夾結構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DC046133-49BA-4CAC-B4CE-72A5FAA2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3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4A48E976-CAE0-4C94-9E9C-309E78A7534A}"/>
              </a:ext>
            </a:extLst>
          </p:cNvPr>
          <p:cNvSpPr/>
          <p:nvPr/>
        </p:nvSpPr>
        <p:spPr>
          <a:xfrm>
            <a:off x="9606077" y="2630851"/>
            <a:ext cx="220492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檔案處理方式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E50CF34-7016-48A1-9005-0B607845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98EF6A9C-988D-493F-9492-2EB1DFC3D7EA}"/>
              </a:ext>
            </a:extLst>
          </p:cNvPr>
          <p:cNvSpPr/>
          <p:nvPr/>
        </p:nvSpPr>
        <p:spPr>
          <a:xfrm>
            <a:off x="17327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2" name="箭號: 向右 81">
            <a:extLst>
              <a:ext uri="{FF2B5EF4-FFF2-40B4-BE49-F238E27FC236}">
                <a16:creationId xmlns:a16="http://schemas.microsoft.com/office/drawing/2014/main" id="{BDB72F18-C17D-45FB-BEA5-3BFFCB381926}"/>
              </a:ext>
            </a:extLst>
          </p:cNvPr>
          <p:cNvSpPr/>
          <p:nvPr/>
        </p:nvSpPr>
        <p:spPr>
          <a:xfrm>
            <a:off x="38882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3" name="箭號: 向右 82">
            <a:extLst>
              <a:ext uri="{FF2B5EF4-FFF2-40B4-BE49-F238E27FC236}">
                <a16:creationId xmlns:a16="http://schemas.microsoft.com/office/drawing/2014/main" id="{DFB0DDA4-B863-4FB1-87CD-A15D7C9C260A}"/>
              </a:ext>
            </a:extLst>
          </p:cNvPr>
          <p:cNvSpPr/>
          <p:nvPr/>
        </p:nvSpPr>
        <p:spPr>
          <a:xfrm>
            <a:off x="64714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4" name="箭號: 向右 83">
            <a:extLst>
              <a:ext uri="{FF2B5EF4-FFF2-40B4-BE49-F238E27FC236}">
                <a16:creationId xmlns:a16="http://schemas.microsoft.com/office/drawing/2014/main" id="{3D88F8CA-021D-446C-BBA6-748F659B5AD5}"/>
              </a:ext>
            </a:extLst>
          </p:cNvPr>
          <p:cNvSpPr/>
          <p:nvPr/>
        </p:nvSpPr>
        <p:spPr>
          <a:xfrm>
            <a:off x="92820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0" name="語音泡泡: 圓角矩形 89">
            <a:extLst>
              <a:ext uri="{FF2B5EF4-FFF2-40B4-BE49-F238E27FC236}">
                <a16:creationId xmlns:a16="http://schemas.microsoft.com/office/drawing/2014/main" id="{4F92AEAF-058A-41F4-8D28-2C8633D9E268}"/>
              </a:ext>
            </a:extLst>
          </p:cNvPr>
          <p:cNvSpPr/>
          <p:nvPr/>
        </p:nvSpPr>
        <p:spPr>
          <a:xfrm>
            <a:off x="468004" y="3546559"/>
            <a:ext cx="2019613" cy="619641"/>
          </a:xfrm>
          <a:prstGeom prst="wedgeRoundRectCallout">
            <a:avLst>
              <a:gd name="adj1" fmla="val 57714"/>
              <a:gd name="adj2" fmla="val -20229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選擇</a:t>
            </a:r>
            <a:r>
              <a:rPr lang="en-US" altLang="zh-TW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AND/OR </a:t>
            </a:r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邏輯</a:t>
            </a:r>
            <a:endParaRPr lang="en-US" altLang="zh-TW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2" name="語音泡泡: 圓角矩形 91">
            <a:extLst>
              <a:ext uri="{FF2B5EF4-FFF2-40B4-BE49-F238E27FC236}">
                <a16:creationId xmlns:a16="http://schemas.microsoft.com/office/drawing/2014/main" id="{7B55D5F4-E856-47E0-9072-B51083B8EA24}"/>
              </a:ext>
            </a:extLst>
          </p:cNvPr>
          <p:cNvSpPr/>
          <p:nvPr/>
        </p:nvSpPr>
        <p:spPr>
          <a:xfrm>
            <a:off x="4346368" y="5025072"/>
            <a:ext cx="2892631" cy="1020127"/>
          </a:xfrm>
          <a:prstGeom prst="wedgeRoundRectCallout">
            <a:avLst>
              <a:gd name="adj1" fmla="val -60730"/>
              <a:gd name="adj2" fmla="val -20827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數十種篩選器，精準篩選出你要檔案！</a:t>
            </a:r>
            <a:endParaRPr lang="en-US" altLang="zh-Hant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安裝</a:t>
            </a:r>
            <a:r>
              <a:rPr lang="en-US" altLang="zh-Hant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Hant" sz="160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Qsirch</a:t>
            </a:r>
            <a:r>
              <a:rPr lang="en-US" altLang="zh-Hant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啟用更多篩選器</a:t>
            </a:r>
            <a:endParaRPr lang="en-US" altLang="zh-TW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6C5CE8B0-0609-40F4-954E-9D0C9DC7E1C3}"/>
              </a:ext>
            </a:extLst>
          </p:cNvPr>
          <p:cNvSpPr/>
          <p:nvPr/>
        </p:nvSpPr>
        <p:spPr>
          <a:xfrm>
            <a:off x="2648558" y="3504037"/>
            <a:ext cx="1576814" cy="421848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B3A74-3C66-624F-B3AF-9795C1289F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895" y="4724999"/>
            <a:ext cx="1325385" cy="1879141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94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384;p55">
            <a:extLst>
              <a:ext uri="{FF2B5EF4-FFF2-40B4-BE49-F238E27FC236}">
                <a16:creationId xmlns:a16="http://schemas.microsoft.com/office/drawing/2014/main" id="{C05ABA2A-4050-9545-9FF0-3DE96FD8194E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80A03C82-3E97-EC4E-B3E3-9DC5E715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Google Shape;383;p55">
            <a:extLst>
              <a:ext uri="{FF2B5EF4-FFF2-40B4-BE49-F238E27FC236}">
                <a16:creationId xmlns:a16="http://schemas.microsoft.com/office/drawing/2014/main" id="{7F9E43E2-119E-694D-AF25-1A0008D059A0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6" name="Picture 5">
            <a:extLst>
              <a:ext uri="{FF2B5EF4-FFF2-40B4-BE49-F238E27FC236}">
                <a16:creationId xmlns:a16="http://schemas.microsoft.com/office/drawing/2014/main" id="{F16C960E-2633-9747-AA51-6D3F4313D0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91" name="Google Shape;383;p55">
            <a:extLst>
              <a:ext uri="{FF2B5EF4-FFF2-40B4-BE49-F238E27FC236}">
                <a16:creationId xmlns:a16="http://schemas.microsoft.com/office/drawing/2014/main" id="{8458537B-A911-5445-B676-7C2EF06FC8E3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3" name="Picture 8">
            <a:extLst>
              <a:ext uri="{FF2B5EF4-FFF2-40B4-BE49-F238E27FC236}">
                <a16:creationId xmlns:a16="http://schemas.microsoft.com/office/drawing/2014/main" id="{45AFDE9F-4790-9241-B58F-D60F78D4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A4F84C62-01E1-444F-90C1-6D56AAA9B6B6}"/>
              </a:ext>
            </a:extLst>
          </p:cNvPr>
          <p:cNvSpPr/>
          <p:nvPr/>
        </p:nvSpPr>
        <p:spPr>
          <a:xfrm>
            <a:off x="5799221" y="3858792"/>
            <a:ext cx="5678905" cy="2469698"/>
          </a:xfrm>
          <a:prstGeom prst="roundRect">
            <a:avLst>
              <a:gd name="adj" fmla="val 8130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7" name="圖形 106">
            <a:extLst>
              <a:ext uri="{FF2B5EF4-FFF2-40B4-BE49-F238E27FC236}">
                <a16:creationId xmlns:a16="http://schemas.microsoft.com/office/drawing/2014/main" id="{5C8E46FD-0743-4B22-8C77-C0E0F38E45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0786" y="4076689"/>
            <a:ext cx="319507" cy="281918"/>
          </a:xfrm>
          <a:prstGeom prst="rect">
            <a:avLst/>
          </a:prstGeom>
        </p:spPr>
      </p:pic>
      <p:pic>
        <p:nvPicPr>
          <p:cNvPr id="109" name="圖形 108">
            <a:extLst>
              <a:ext uri="{FF2B5EF4-FFF2-40B4-BE49-F238E27FC236}">
                <a16:creationId xmlns:a16="http://schemas.microsoft.com/office/drawing/2014/main" id="{3494C5F2-678D-439D-98F0-7A612D3324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4485" y="4512863"/>
            <a:ext cx="312108" cy="342933"/>
          </a:xfrm>
          <a:prstGeom prst="rect">
            <a:avLst/>
          </a:prstGeom>
        </p:spPr>
      </p:pic>
      <p:pic>
        <p:nvPicPr>
          <p:cNvPr id="111" name="圖形 110">
            <a:extLst>
              <a:ext uri="{FF2B5EF4-FFF2-40B4-BE49-F238E27FC236}">
                <a16:creationId xmlns:a16="http://schemas.microsoft.com/office/drawing/2014/main" id="{B499AF3D-045E-4579-8DCE-6AB0FBDDF44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2802" y="5010052"/>
            <a:ext cx="315475" cy="287118"/>
          </a:xfrm>
          <a:prstGeom prst="rect">
            <a:avLst/>
          </a:prstGeom>
        </p:spPr>
      </p:pic>
      <p:pic>
        <p:nvPicPr>
          <p:cNvPr id="113" name="圖形 112">
            <a:extLst>
              <a:ext uri="{FF2B5EF4-FFF2-40B4-BE49-F238E27FC236}">
                <a16:creationId xmlns:a16="http://schemas.microsoft.com/office/drawing/2014/main" id="{56A35CF8-36B5-4B15-B4F9-524EA094BD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20903" y="5451426"/>
            <a:ext cx="259272" cy="319650"/>
          </a:xfrm>
          <a:prstGeom prst="rect">
            <a:avLst/>
          </a:prstGeom>
        </p:spPr>
      </p:pic>
      <p:pic>
        <p:nvPicPr>
          <p:cNvPr id="105" name="圖形 104">
            <a:extLst>
              <a:ext uri="{FF2B5EF4-FFF2-40B4-BE49-F238E27FC236}">
                <a16:creationId xmlns:a16="http://schemas.microsoft.com/office/drawing/2014/main" id="{AAE157ED-088B-4DDE-8A2B-7BACA446F12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17783" y="5907186"/>
            <a:ext cx="291690" cy="291690"/>
          </a:xfrm>
          <a:prstGeom prst="rect">
            <a:avLst/>
          </a:prstGeom>
        </p:spPr>
      </p:pic>
      <p:pic>
        <p:nvPicPr>
          <p:cNvPr id="103" name="圖形 102">
            <a:extLst>
              <a:ext uri="{FF2B5EF4-FFF2-40B4-BE49-F238E27FC236}">
                <a16:creationId xmlns:a16="http://schemas.microsoft.com/office/drawing/2014/main" id="{2F74A0BC-5957-4C2B-B927-97D6691134E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20166" y="5473442"/>
            <a:ext cx="286924" cy="294008"/>
          </a:xfrm>
          <a:prstGeom prst="rect">
            <a:avLst/>
          </a:prstGeom>
        </p:spPr>
      </p:pic>
      <p:pic>
        <p:nvPicPr>
          <p:cNvPr id="101" name="圖形 100">
            <a:extLst>
              <a:ext uri="{FF2B5EF4-FFF2-40B4-BE49-F238E27FC236}">
                <a16:creationId xmlns:a16="http://schemas.microsoft.com/office/drawing/2014/main" id="{C88739C5-FB1F-4941-A5BF-AC2F1FF76BB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04300" y="5015050"/>
            <a:ext cx="318657" cy="318657"/>
          </a:xfrm>
          <a:prstGeom prst="rect">
            <a:avLst/>
          </a:prstGeom>
        </p:spPr>
      </p:pic>
      <p:pic>
        <p:nvPicPr>
          <p:cNvPr id="99" name="圖形 98">
            <a:extLst>
              <a:ext uri="{FF2B5EF4-FFF2-40B4-BE49-F238E27FC236}">
                <a16:creationId xmlns:a16="http://schemas.microsoft.com/office/drawing/2014/main" id="{6ED90DC8-50B4-481D-9B7A-AB96A379368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05360" y="4558778"/>
            <a:ext cx="316537" cy="316537"/>
          </a:xfrm>
          <a:prstGeom prst="rect">
            <a:avLst/>
          </a:prstGeom>
        </p:spPr>
      </p:pic>
      <p:pic>
        <p:nvPicPr>
          <p:cNvPr id="92" name="圖形 91">
            <a:extLst>
              <a:ext uri="{FF2B5EF4-FFF2-40B4-BE49-F238E27FC236}">
                <a16:creationId xmlns:a16="http://schemas.microsoft.com/office/drawing/2014/main" id="{5DEB7342-3461-4762-85A7-696CD3FE12F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63838" y="4019463"/>
            <a:ext cx="399580" cy="39958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53" name="矩形 41">
            <a:extLst>
              <a:ext uri="{FF2B5EF4-FFF2-40B4-BE49-F238E27FC236}">
                <a16:creationId xmlns:a16="http://schemas.microsoft.com/office/drawing/2014/main" id="{83629AFF-058F-9C43-B5AA-52BCE4C737F2}"/>
              </a:ext>
            </a:extLst>
          </p:cNvPr>
          <p:cNvSpPr/>
          <p:nvPr/>
        </p:nvSpPr>
        <p:spPr>
          <a:xfrm>
            <a:off x="6472671" y="4074438"/>
            <a:ext cx="211164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浮水印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Image2PDF</a:t>
            </a: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圖檔調整大小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圖檔轉換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模糊及像素化臉孔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矩形 41">
            <a:extLst>
              <a:ext uri="{FF2B5EF4-FFF2-40B4-BE49-F238E27FC236}">
                <a16:creationId xmlns:a16="http://schemas.microsoft.com/office/drawing/2014/main" id="{2AFFE2D6-83D0-C14B-9884-DF5A5ADD5726}"/>
              </a:ext>
            </a:extLst>
          </p:cNvPr>
          <p:cNvSpPr/>
          <p:nvPr/>
        </p:nvSpPr>
        <p:spPr>
          <a:xfrm>
            <a:off x="8957928" y="4074438"/>
            <a:ext cx="27594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影片轉檔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字幕配對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加密與解密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壓縮</a:t>
            </a:r>
            <a:endParaRPr lang="en-TW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2" name="TextBox 2">
            <a:extLst>
              <a:ext uri="{FF2B5EF4-FFF2-40B4-BE49-F238E27FC236}">
                <a16:creationId xmlns:a16="http://schemas.microsoft.com/office/drawing/2014/main" id="{89AC2B9E-D1D1-4DEB-B78C-6B6BD60EA41D}"/>
              </a:ext>
            </a:extLst>
          </p:cNvPr>
          <p:cNvSpPr txBox="1"/>
          <p:nvPr/>
        </p:nvSpPr>
        <p:spPr>
          <a:xfrm>
            <a:off x="5799221" y="3356282"/>
            <a:ext cx="567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9 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個編輯模組，歸檔同時批次編輯：</a:t>
            </a:r>
            <a:endParaRPr lang="en-TW" sz="20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7EB885F-ECEA-491E-850C-80FB856017EF}"/>
              </a:ext>
            </a:extLst>
          </p:cNvPr>
          <p:cNvGrpSpPr/>
          <p:nvPr/>
        </p:nvGrpSpPr>
        <p:grpSpPr>
          <a:xfrm>
            <a:off x="838200" y="3882473"/>
            <a:ext cx="5068194" cy="2446017"/>
            <a:chOff x="838200" y="4098373"/>
            <a:chExt cx="5068194" cy="2446017"/>
          </a:xfrm>
        </p:grpSpPr>
        <p:sp>
          <p:nvSpPr>
            <p:cNvPr id="8" name="箭號: 五邊形 7">
              <a:extLst>
                <a:ext uri="{FF2B5EF4-FFF2-40B4-BE49-F238E27FC236}">
                  <a16:creationId xmlns:a16="http://schemas.microsoft.com/office/drawing/2014/main" id="{998D5AC9-BA9A-40D0-A910-F132BB7AFD97}"/>
                </a:ext>
              </a:extLst>
            </p:cNvPr>
            <p:cNvSpPr/>
            <p:nvPr/>
          </p:nvSpPr>
          <p:spPr>
            <a:xfrm>
              <a:off x="838200" y="4098381"/>
              <a:ext cx="5068194" cy="2446009"/>
            </a:xfrm>
            <a:prstGeom prst="homePlate">
              <a:avLst>
                <a:gd name="adj" fmla="val 19025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形 6">
              <a:extLst>
                <a:ext uri="{FF2B5EF4-FFF2-40B4-BE49-F238E27FC236}">
                  <a16:creationId xmlns:a16="http://schemas.microsoft.com/office/drawing/2014/main" id="{1750351D-894C-49BF-8454-FD87B21B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92937" y="4867573"/>
              <a:ext cx="979772" cy="979772"/>
            </a:xfrm>
            <a:prstGeom prst="rect">
              <a:avLst/>
            </a:prstGeom>
          </p:spPr>
        </p:pic>
        <p:pic>
          <p:nvPicPr>
            <p:cNvPr id="9" name="圖形 8">
              <a:extLst>
                <a:ext uri="{FF2B5EF4-FFF2-40B4-BE49-F238E27FC236}">
                  <a16:creationId xmlns:a16="http://schemas.microsoft.com/office/drawing/2014/main" id="{53113CA4-2954-4532-A2C8-65CFDF8E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662349" y="4306705"/>
              <a:ext cx="588571" cy="588571"/>
            </a:xfrm>
            <a:prstGeom prst="rect">
              <a:avLst/>
            </a:prstGeom>
          </p:spPr>
        </p:pic>
        <p:pic>
          <p:nvPicPr>
            <p:cNvPr id="10" name="圖形 9">
              <a:extLst>
                <a:ext uri="{FF2B5EF4-FFF2-40B4-BE49-F238E27FC236}">
                  <a16:creationId xmlns:a16="http://schemas.microsoft.com/office/drawing/2014/main" id="{5ED075EB-2FD8-4439-94E6-EB13E5B4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421899" y="4306705"/>
              <a:ext cx="588571" cy="588571"/>
            </a:xfrm>
            <a:prstGeom prst="rect">
              <a:avLst/>
            </a:prstGeom>
          </p:spPr>
        </p:pic>
        <p:pic>
          <p:nvPicPr>
            <p:cNvPr id="11" name="圖形 10">
              <a:extLst>
                <a:ext uri="{FF2B5EF4-FFF2-40B4-BE49-F238E27FC236}">
                  <a16:creationId xmlns:a16="http://schemas.microsoft.com/office/drawing/2014/main" id="{199E3D57-3DD4-49DC-9A26-D96900A9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669440" y="4980289"/>
              <a:ext cx="574389" cy="588571"/>
            </a:xfrm>
            <a:prstGeom prst="rect">
              <a:avLst/>
            </a:prstGeom>
          </p:spPr>
        </p:pic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D1579C7D-3CA5-4B2F-964B-2D36FA23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421899" y="4980288"/>
              <a:ext cx="588571" cy="588571"/>
            </a:xfrm>
            <a:prstGeom prst="rect">
              <a:avLst/>
            </a:prstGeom>
          </p:spPr>
        </p:pic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7510F3A3-F0A4-4D57-AC61-B8A62904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665706" y="5827151"/>
              <a:ext cx="581856" cy="513402"/>
            </a:xfrm>
            <a:prstGeom prst="rect">
              <a:avLst/>
            </a:prstGeom>
          </p:spPr>
        </p:pic>
        <p:pic>
          <p:nvPicPr>
            <p:cNvPr id="14" name="圖形 13">
              <a:extLst>
                <a:ext uri="{FF2B5EF4-FFF2-40B4-BE49-F238E27FC236}">
                  <a16:creationId xmlns:a16="http://schemas.microsoft.com/office/drawing/2014/main" id="{B8FB0FF0-7F9B-43B7-8224-4E652A85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3450931" y="5792401"/>
              <a:ext cx="530507" cy="582902"/>
            </a:xfrm>
            <a:prstGeom prst="rect">
              <a:avLst/>
            </a:prstGeom>
          </p:spPr>
        </p:pic>
        <p:pic>
          <p:nvPicPr>
            <p:cNvPr id="15" name="圖形 14">
              <a:extLst>
                <a:ext uri="{FF2B5EF4-FFF2-40B4-BE49-F238E27FC236}">
                  <a16:creationId xmlns:a16="http://schemas.microsoft.com/office/drawing/2014/main" id="{4A38A01F-7DB0-4EF2-A6D1-F16D0C94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770954" y="4706642"/>
              <a:ext cx="597244" cy="543560"/>
            </a:xfrm>
            <a:prstGeom prst="rect">
              <a:avLst/>
            </a:prstGeom>
          </p:spPr>
        </p:pic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35C79EA0-718A-427F-A28A-9945440D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849132" y="5517263"/>
              <a:ext cx="440888" cy="543560"/>
            </a:xfrm>
            <a:prstGeom prst="rect">
              <a:avLst/>
            </a:prstGeom>
          </p:spPr>
        </p:pic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54047A98-2007-4774-96F7-85E45DBB567A}"/>
                </a:ext>
              </a:extLst>
            </p:cNvPr>
            <p:cNvGrpSpPr/>
            <p:nvPr/>
          </p:nvGrpSpPr>
          <p:grpSpPr>
            <a:xfrm>
              <a:off x="2082726" y="4098373"/>
              <a:ext cx="300044" cy="2434176"/>
              <a:chOff x="2226654" y="4098373"/>
              <a:chExt cx="300044" cy="2434176"/>
            </a:xfrm>
          </p:grpSpPr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C1A8CC01-3263-4D25-8680-A9B63A78F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6654" y="4098373"/>
                <a:ext cx="300044" cy="12230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79B041BB-3C46-4434-917E-B3BB688063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6654" y="5321381"/>
                <a:ext cx="300044" cy="121116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9C6C977D-7703-4FAD-A8D7-BEBF1F8BACDC}"/>
                </a:ext>
              </a:extLst>
            </p:cNvPr>
            <p:cNvGrpSpPr/>
            <p:nvPr/>
          </p:nvGrpSpPr>
          <p:grpSpPr>
            <a:xfrm>
              <a:off x="4196244" y="4098373"/>
              <a:ext cx="300044" cy="2434176"/>
              <a:chOff x="2350355" y="4098373"/>
              <a:chExt cx="300044" cy="2434176"/>
            </a:xfrm>
          </p:grpSpPr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8F8E28CB-14C9-4F13-8486-91AAF9425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0355" y="4098373"/>
                <a:ext cx="300044" cy="12230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>
                <a:extLst>
                  <a:ext uri="{FF2B5EF4-FFF2-40B4-BE49-F238E27FC236}">
                    <a16:creationId xmlns:a16="http://schemas.microsoft.com/office/drawing/2014/main" id="{9BC9BA1A-C99A-4BAB-A869-DDEA6E1622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355" y="5321381"/>
                <a:ext cx="300044" cy="121116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7D7F9CB6-F0AC-48CA-9C11-FC6DB666BDAC}"/>
                </a:ext>
              </a:extLst>
            </p:cNvPr>
            <p:cNvCxnSpPr/>
            <p:nvPr/>
          </p:nvCxnSpPr>
          <p:spPr>
            <a:xfrm>
              <a:off x="2588038" y="5671524"/>
              <a:ext cx="1498402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94">
            <a:extLst>
              <a:ext uri="{FF2B5EF4-FFF2-40B4-BE49-F238E27FC236}">
                <a16:creationId xmlns:a16="http://schemas.microsoft.com/office/drawing/2014/main" id="{8E47D5F2-CCE2-EE41-9FE5-BBFAD81C6421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58" name="Triangle 37">
              <a:extLst>
                <a:ext uri="{FF2B5EF4-FFF2-40B4-BE49-F238E27FC236}">
                  <a16:creationId xmlns:a16="http://schemas.microsoft.com/office/drawing/2014/main" id="{CBD88D34-BCBC-BA45-9F3A-BEA2A3382A78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59" name="矩形 96">
              <a:extLst>
                <a:ext uri="{FF2B5EF4-FFF2-40B4-BE49-F238E27FC236}">
                  <a16:creationId xmlns:a16="http://schemas.microsoft.com/office/drawing/2014/main" id="{9BA8BE0B-203D-1949-8CD1-B4635158129A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矩形: 圓角 15">
            <a:extLst>
              <a:ext uri="{FF2B5EF4-FFF2-40B4-BE49-F238E27FC236}">
                <a16:creationId xmlns:a16="http://schemas.microsoft.com/office/drawing/2014/main" id="{F0917315-6D61-184F-8914-AE8F03B3CF22}"/>
              </a:ext>
            </a:extLst>
          </p:cNvPr>
          <p:cNvSpPr/>
          <p:nvPr/>
        </p:nvSpPr>
        <p:spPr>
          <a:xfrm>
            <a:off x="3220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篩選器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1" name="矩形: 圓角 61">
            <a:extLst>
              <a:ext uri="{FF2B5EF4-FFF2-40B4-BE49-F238E27FC236}">
                <a16:creationId xmlns:a16="http://schemas.microsoft.com/office/drawing/2014/main" id="{0354CE31-8EF6-1442-A3B8-A95E40CAFCEB}"/>
              </a:ext>
            </a:extLst>
          </p:cNvPr>
          <p:cNvSpPr/>
          <p:nvPr/>
        </p:nvSpPr>
        <p:spPr>
          <a:xfrm>
            <a:off x="20567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編輯模組</a:t>
            </a:r>
            <a:endParaRPr lang="en-US" altLang="zh-TW" sz="160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矩形: 圓角 62">
            <a:extLst>
              <a:ext uri="{FF2B5EF4-FFF2-40B4-BE49-F238E27FC236}">
                <a16:creationId xmlns:a16="http://schemas.microsoft.com/office/drawing/2014/main" id="{B4807904-E927-8F47-BAAF-CB46ED296792}"/>
              </a:ext>
            </a:extLst>
          </p:cNvPr>
          <p:cNvSpPr/>
          <p:nvPr/>
        </p:nvSpPr>
        <p:spPr>
          <a:xfrm>
            <a:off x="4213485" y="2630851"/>
            <a:ext cx="2367034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選擇歸檔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目的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4" name="Picture 6">
            <a:extLst>
              <a:ext uri="{FF2B5EF4-FFF2-40B4-BE49-F238E27FC236}">
                <a16:creationId xmlns:a16="http://schemas.microsoft.com/office/drawing/2014/main" id="{59AF992E-67DC-C144-A643-4EA61F75247D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49" y="2706376"/>
            <a:ext cx="324000" cy="324000"/>
          </a:xfrm>
          <a:prstGeom prst="rect">
            <a:avLst/>
          </a:prstGeom>
        </p:spPr>
      </p:pic>
      <p:pic>
        <p:nvPicPr>
          <p:cNvPr id="65" name="Picture 7">
            <a:extLst>
              <a:ext uri="{FF2B5EF4-FFF2-40B4-BE49-F238E27FC236}">
                <a16:creationId xmlns:a16="http://schemas.microsoft.com/office/drawing/2014/main" id="{44A015CF-3670-C64B-91B6-FAFE1C21F521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94" y="2706376"/>
            <a:ext cx="324000" cy="324000"/>
          </a:xfrm>
          <a:prstGeom prst="rect">
            <a:avLst/>
          </a:prstGeom>
          <a:noFill/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41A5FFE3-CAFF-8F4B-A9EF-895888140AC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19" y="2706376"/>
            <a:ext cx="324000" cy="324000"/>
          </a:xfrm>
          <a:prstGeom prst="rect">
            <a:avLst/>
          </a:prstGeom>
        </p:spPr>
      </p:pic>
      <p:sp>
        <p:nvSpPr>
          <p:cNvPr id="67" name="矩形: 圓角 67">
            <a:extLst>
              <a:ext uri="{FF2B5EF4-FFF2-40B4-BE49-F238E27FC236}">
                <a16:creationId xmlns:a16="http://schemas.microsoft.com/office/drawing/2014/main" id="{DCDA2A70-D299-C846-A2B5-BFB7C1841167}"/>
              </a:ext>
            </a:extLst>
          </p:cNvPr>
          <p:cNvSpPr/>
          <p:nvPr/>
        </p:nvSpPr>
        <p:spPr>
          <a:xfrm>
            <a:off x="67954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設定資料夾結構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8" name="Picture 6">
            <a:extLst>
              <a:ext uri="{FF2B5EF4-FFF2-40B4-BE49-F238E27FC236}">
                <a16:creationId xmlns:a16="http://schemas.microsoft.com/office/drawing/2014/main" id="{0C12776A-7623-B146-92A9-FBF22CA7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3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矩形: 圓角 70">
            <a:extLst>
              <a:ext uri="{FF2B5EF4-FFF2-40B4-BE49-F238E27FC236}">
                <a16:creationId xmlns:a16="http://schemas.microsoft.com/office/drawing/2014/main" id="{71E43334-8FD5-0D40-868C-3AB31B61DB46}"/>
              </a:ext>
            </a:extLst>
          </p:cNvPr>
          <p:cNvSpPr/>
          <p:nvPr/>
        </p:nvSpPr>
        <p:spPr>
          <a:xfrm>
            <a:off x="9606077" y="2630851"/>
            <a:ext cx="220492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檔案處理方式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00126F06-A835-D842-9DF4-B4E93E61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箭號: 向右 75">
            <a:extLst>
              <a:ext uri="{FF2B5EF4-FFF2-40B4-BE49-F238E27FC236}">
                <a16:creationId xmlns:a16="http://schemas.microsoft.com/office/drawing/2014/main" id="{54D29A22-6AB0-7644-AFEE-5F1708E3339A}"/>
              </a:ext>
            </a:extLst>
          </p:cNvPr>
          <p:cNvSpPr/>
          <p:nvPr/>
        </p:nvSpPr>
        <p:spPr>
          <a:xfrm>
            <a:off x="17327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2" name="箭號: 向右 81">
            <a:extLst>
              <a:ext uri="{FF2B5EF4-FFF2-40B4-BE49-F238E27FC236}">
                <a16:creationId xmlns:a16="http://schemas.microsoft.com/office/drawing/2014/main" id="{D32A7953-C59D-B04A-9D0A-022018D2AD1F}"/>
              </a:ext>
            </a:extLst>
          </p:cNvPr>
          <p:cNvSpPr/>
          <p:nvPr/>
        </p:nvSpPr>
        <p:spPr>
          <a:xfrm>
            <a:off x="38882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3" name="箭號: 向右 82">
            <a:extLst>
              <a:ext uri="{FF2B5EF4-FFF2-40B4-BE49-F238E27FC236}">
                <a16:creationId xmlns:a16="http://schemas.microsoft.com/office/drawing/2014/main" id="{EA2A776B-7C98-9B44-BDA5-95667206B3BE}"/>
              </a:ext>
            </a:extLst>
          </p:cNvPr>
          <p:cNvSpPr/>
          <p:nvPr/>
        </p:nvSpPr>
        <p:spPr>
          <a:xfrm>
            <a:off x="64714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4" name="箭號: 向右 83">
            <a:extLst>
              <a:ext uri="{FF2B5EF4-FFF2-40B4-BE49-F238E27FC236}">
                <a16:creationId xmlns:a16="http://schemas.microsoft.com/office/drawing/2014/main" id="{3E9FD086-22B8-1C44-B7F4-DA138C0E3ED0}"/>
              </a:ext>
            </a:extLst>
          </p:cNvPr>
          <p:cNvSpPr/>
          <p:nvPr/>
        </p:nvSpPr>
        <p:spPr>
          <a:xfrm>
            <a:off x="92820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20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形 5">
            <a:extLst>
              <a:ext uri="{FF2B5EF4-FFF2-40B4-BE49-F238E27FC236}">
                <a16:creationId xmlns:a16="http://schemas.microsoft.com/office/drawing/2014/main" id="{16AD8C58-4769-4083-85B3-68E73701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536" y="2982105"/>
            <a:ext cx="743059" cy="743059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9 </a:t>
            </a:r>
            <a:r>
              <a:rPr kumimoji="1" lang="zh-Hant" altLang="en-US" b="1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32912-E96A-0149-B705-DFA27DEF5B34}"/>
              </a:ext>
            </a:extLst>
          </p:cNvPr>
          <p:cNvSpPr/>
          <p:nvPr/>
        </p:nvSpPr>
        <p:spPr>
          <a:xfrm>
            <a:off x="1371599" y="3228945"/>
            <a:ext cx="1846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浮水印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E0D13-2D6D-4D4E-98DA-6642AD10162B}"/>
              </a:ext>
            </a:extLst>
          </p:cNvPr>
          <p:cNvSpPr txBox="1"/>
          <p:nvPr/>
        </p:nvSpPr>
        <p:spPr>
          <a:xfrm>
            <a:off x="783768" y="3775666"/>
            <a:ext cx="236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將文字或圖片浮水印加入照片及影片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668039-0D06-C840-837A-7313A353FE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864" y="2120883"/>
            <a:ext cx="8034336" cy="4311107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27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CB5CB56D-8EF7-4B76-8977-738E2127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90" y="1803310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32912-E96A-0149-B705-DFA27DEF5B34}"/>
              </a:ext>
            </a:extLst>
          </p:cNvPr>
          <p:cNvSpPr/>
          <p:nvPr/>
        </p:nvSpPr>
        <p:spPr>
          <a:xfrm>
            <a:off x="1516658" y="189754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Image2PDF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pic>
        <p:nvPicPr>
          <p:cNvPr id="64" name="圖片 7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C2BD168E-0906-A544-B00A-4B5AB3F7D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20" y="3050402"/>
            <a:ext cx="4175089" cy="283509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圖片 13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40E571B0-F9BE-8F42-B3A4-398BB2FFE6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245" y="2869474"/>
            <a:ext cx="4042639" cy="3365804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群組 20">
            <a:extLst>
              <a:ext uri="{FF2B5EF4-FFF2-40B4-BE49-F238E27FC236}">
                <a16:creationId xmlns:a16="http://schemas.microsoft.com/office/drawing/2014/main" id="{FDD044F5-184F-6344-BC89-88DD523657F5}"/>
              </a:ext>
            </a:extLst>
          </p:cNvPr>
          <p:cNvGrpSpPr/>
          <p:nvPr/>
        </p:nvGrpSpPr>
        <p:grpSpPr>
          <a:xfrm>
            <a:off x="7812433" y="2431694"/>
            <a:ext cx="4001094" cy="2284217"/>
            <a:chOff x="8015623" y="1935794"/>
            <a:chExt cx="4001094" cy="2284217"/>
          </a:xfrm>
        </p:grpSpPr>
        <p:pic>
          <p:nvPicPr>
            <p:cNvPr id="67" name="圖片 14">
              <a:extLst>
                <a:ext uri="{FF2B5EF4-FFF2-40B4-BE49-F238E27FC236}">
                  <a16:creationId xmlns:a16="http://schemas.microsoft.com/office/drawing/2014/main" id="{5C1385E5-7952-2E4E-BDF9-77419C455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623" y="2049823"/>
              <a:ext cx="3665684" cy="2170188"/>
            </a:xfrm>
            <a:prstGeom prst="rect">
              <a:avLst/>
            </a:prstGeom>
          </p:spPr>
        </p:pic>
        <p:sp>
          <p:nvSpPr>
            <p:cNvPr id="68" name="文字方塊 15">
              <a:extLst>
                <a:ext uri="{FF2B5EF4-FFF2-40B4-BE49-F238E27FC236}">
                  <a16:creationId xmlns:a16="http://schemas.microsoft.com/office/drawing/2014/main" id="{59226F6C-4359-7040-A844-E483AE88F535}"/>
                </a:ext>
              </a:extLst>
            </p:cNvPr>
            <p:cNvSpPr txBox="1"/>
            <p:nvPr/>
          </p:nvSpPr>
          <p:spPr>
            <a:xfrm>
              <a:off x="8630833" y="2212583"/>
              <a:ext cx="2832420" cy="50783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防止複製、列印、再加密</a:t>
              </a:r>
            </a:p>
            <a:p>
              <a:pPr>
                <a:lnSpc>
                  <a:spcPts val="1500"/>
                </a:lnSpc>
              </a:pPr>
              <a:r>
                <a:rPr lang="zh-TW" altLang="en-US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讓您安心把檔案分享出去</a:t>
              </a:r>
              <a:r>
                <a: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!!</a:t>
              </a:r>
            </a:p>
          </p:txBody>
        </p:sp>
        <p:sp>
          <p:nvSpPr>
            <p:cNvPr id="69" name="文字方塊 16">
              <a:extLst>
                <a:ext uri="{FF2B5EF4-FFF2-40B4-BE49-F238E27FC236}">
                  <a16:creationId xmlns:a16="http://schemas.microsoft.com/office/drawing/2014/main" id="{6F7B8486-5982-BA45-8396-692894A5549C}"/>
                </a:ext>
              </a:extLst>
            </p:cNvPr>
            <p:cNvSpPr txBox="1"/>
            <p:nvPr/>
          </p:nvSpPr>
          <p:spPr>
            <a:xfrm>
              <a:off x="8794691" y="2949075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防止複製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防止列印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檔案加密</a:t>
              </a:r>
            </a:p>
          </p:txBody>
        </p:sp>
        <p:sp>
          <p:nvSpPr>
            <p:cNvPr id="70" name="文字方塊 17">
              <a:extLst>
                <a:ext uri="{FF2B5EF4-FFF2-40B4-BE49-F238E27FC236}">
                  <a16:creationId xmlns:a16="http://schemas.microsoft.com/office/drawing/2014/main" id="{E7BF464F-0E56-FB46-A1AF-7FAEC225043C}"/>
                </a:ext>
              </a:extLst>
            </p:cNvPr>
            <p:cNvSpPr txBox="1"/>
            <p:nvPr/>
          </p:nvSpPr>
          <p:spPr>
            <a:xfrm>
              <a:off x="8778797" y="2692054"/>
              <a:ext cx="1491545" cy="33855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檔案保護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1" name="圖片 11">
              <a:extLst>
                <a:ext uri="{FF2B5EF4-FFF2-40B4-BE49-F238E27FC236}">
                  <a16:creationId xmlns:a16="http://schemas.microsoft.com/office/drawing/2014/main" id="{BEA5111E-1085-9849-B72A-2B701615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8513" y="1935794"/>
              <a:ext cx="748204" cy="7482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群組 25">
            <a:extLst>
              <a:ext uri="{FF2B5EF4-FFF2-40B4-BE49-F238E27FC236}">
                <a16:creationId xmlns:a16="http://schemas.microsoft.com/office/drawing/2014/main" id="{D1AFD515-F550-BC4B-8430-502D10D6D971}"/>
              </a:ext>
            </a:extLst>
          </p:cNvPr>
          <p:cNvGrpSpPr/>
          <p:nvPr/>
        </p:nvGrpSpPr>
        <p:grpSpPr>
          <a:xfrm>
            <a:off x="2307774" y="2444048"/>
            <a:ext cx="3969030" cy="2271865"/>
            <a:chOff x="1649768" y="4190603"/>
            <a:chExt cx="3969030" cy="2271865"/>
          </a:xfrm>
        </p:grpSpPr>
        <p:grpSp>
          <p:nvGrpSpPr>
            <p:cNvPr id="73" name="群組 23">
              <a:extLst>
                <a:ext uri="{FF2B5EF4-FFF2-40B4-BE49-F238E27FC236}">
                  <a16:creationId xmlns:a16="http://schemas.microsoft.com/office/drawing/2014/main" id="{439C1FD3-6FDB-3045-A890-748A2159F6D1}"/>
                </a:ext>
              </a:extLst>
            </p:cNvPr>
            <p:cNvGrpSpPr/>
            <p:nvPr/>
          </p:nvGrpSpPr>
          <p:grpSpPr>
            <a:xfrm>
              <a:off x="1649768" y="4190603"/>
              <a:ext cx="3969030" cy="2271865"/>
              <a:chOff x="1649768" y="4190603"/>
              <a:chExt cx="3969030" cy="2271865"/>
            </a:xfrm>
          </p:grpSpPr>
          <p:pic>
            <p:nvPicPr>
              <p:cNvPr id="75" name="圖片 18">
                <a:extLst>
                  <a:ext uri="{FF2B5EF4-FFF2-40B4-BE49-F238E27FC236}">
                    <a16:creationId xmlns:a16="http://schemas.microsoft.com/office/drawing/2014/main" id="{6E73A4F9-5E67-AC42-92C5-3D00021D1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pic>
            <p:nvPicPr>
              <p:cNvPr id="76" name="圖片 10">
                <a:extLst>
                  <a:ext uri="{FF2B5EF4-FFF2-40B4-BE49-F238E27FC236}">
                    <a16:creationId xmlns:a16="http://schemas.microsoft.com/office/drawing/2014/main" id="{FF0082D8-7E03-9B47-9DFD-F67705651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594" y="4190603"/>
                <a:ext cx="748204" cy="7482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7" name="矩形 22">
                <a:extLst>
                  <a:ext uri="{FF2B5EF4-FFF2-40B4-BE49-F238E27FC236}">
                    <a16:creationId xmlns:a16="http://schemas.microsoft.com/office/drawing/2014/main" id="{5467CC5A-742A-4B42-9308-8113E48D2D6A}"/>
                  </a:ext>
                </a:extLst>
              </p:cNvPr>
              <p:cNvSpPr/>
              <p:nvPr/>
            </p:nvSpPr>
            <p:spPr>
              <a:xfrm>
                <a:off x="2336124" y="4523874"/>
                <a:ext cx="3093811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建立自訂版面以滿足不同需求</a:t>
                </a:r>
                <a:endPara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4" name="文字方塊 24">
              <a:extLst>
                <a:ext uri="{FF2B5EF4-FFF2-40B4-BE49-F238E27FC236}">
                  <a16:creationId xmlns:a16="http://schemas.microsoft.com/office/drawing/2014/main" id="{1A57E091-7767-784E-B7E0-4FE9E1C3C253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頁面大小及方向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頁首頁尾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邊界</a:t>
              </a:r>
            </a:p>
          </p:txBody>
        </p:sp>
      </p:grpSp>
      <p:grpSp>
        <p:nvGrpSpPr>
          <p:cNvPr id="78" name="群組 26">
            <a:extLst>
              <a:ext uri="{FF2B5EF4-FFF2-40B4-BE49-F238E27FC236}">
                <a16:creationId xmlns:a16="http://schemas.microsoft.com/office/drawing/2014/main" id="{60BDD5AA-DAFC-C540-986A-2D0085C1B507}"/>
              </a:ext>
            </a:extLst>
          </p:cNvPr>
          <p:cNvGrpSpPr/>
          <p:nvPr/>
        </p:nvGrpSpPr>
        <p:grpSpPr>
          <a:xfrm>
            <a:off x="2327761" y="4552376"/>
            <a:ext cx="3665684" cy="2170188"/>
            <a:chOff x="1649768" y="4292280"/>
            <a:chExt cx="3665684" cy="2170188"/>
          </a:xfrm>
        </p:grpSpPr>
        <p:grpSp>
          <p:nvGrpSpPr>
            <p:cNvPr id="79" name="群組 27">
              <a:extLst>
                <a:ext uri="{FF2B5EF4-FFF2-40B4-BE49-F238E27FC236}">
                  <a16:creationId xmlns:a16="http://schemas.microsoft.com/office/drawing/2014/main" id="{720862C6-89D7-E94E-8CE4-7E779BFC891A}"/>
                </a:ext>
              </a:extLst>
            </p:cNvPr>
            <p:cNvGrpSpPr/>
            <p:nvPr/>
          </p:nvGrpSpPr>
          <p:grpSpPr>
            <a:xfrm>
              <a:off x="1649768" y="4292280"/>
              <a:ext cx="3665684" cy="2170188"/>
              <a:chOff x="1649768" y="4292280"/>
              <a:chExt cx="3665684" cy="2170188"/>
            </a:xfrm>
          </p:grpSpPr>
          <p:pic>
            <p:nvPicPr>
              <p:cNvPr id="81" name="圖片 29">
                <a:extLst>
                  <a:ext uri="{FF2B5EF4-FFF2-40B4-BE49-F238E27FC236}">
                    <a16:creationId xmlns:a16="http://schemas.microsoft.com/office/drawing/2014/main" id="{67F31FAA-1FA5-3F41-B96F-8B34E5785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sp>
            <p:nvSpPr>
              <p:cNvPr id="82" name="矩形 31">
                <a:extLst>
                  <a:ext uri="{FF2B5EF4-FFF2-40B4-BE49-F238E27FC236}">
                    <a16:creationId xmlns:a16="http://schemas.microsoft.com/office/drawing/2014/main" id="{1A193BA1-F48B-B548-B256-E95EFCF7B017}"/>
                  </a:ext>
                </a:extLst>
              </p:cNvPr>
              <p:cNvSpPr/>
              <p:nvPr/>
            </p:nvSpPr>
            <p:spPr>
              <a:xfrm>
                <a:off x="2362434" y="4516873"/>
                <a:ext cx="2473216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調整圖片解析度，檔案分享更快速</a:t>
                </a:r>
                <a:endParaRPr lang="en-US" altLang="zh-TW" sz="1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0" name="文字方塊 28">
              <a:extLst>
                <a:ext uri="{FF2B5EF4-FFF2-40B4-BE49-F238E27FC236}">
                  <a16:creationId xmlns:a16="http://schemas.microsoft.com/office/drawing/2014/main" id="{E291CA31-F668-FF43-8038-FE1008AD5F85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低解析度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CN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標準解析度</a:t>
              </a:r>
              <a:endPara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indent="-180975">
                <a:buFont typeface="Wingdings" panose="05000000000000000000" pitchFamily="2" charset="2"/>
                <a:buChar char="l"/>
              </a:pPr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高解析度</a:t>
              </a:r>
            </a:p>
          </p:txBody>
        </p:sp>
      </p:grpSp>
      <p:pic>
        <p:nvPicPr>
          <p:cNvPr id="83" name="圖片 9">
            <a:extLst>
              <a:ext uri="{FF2B5EF4-FFF2-40B4-BE49-F238E27FC236}">
                <a16:creationId xmlns:a16="http://schemas.microsoft.com/office/drawing/2014/main" id="{117818F3-506F-3144-9357-AD3A1AFC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00" y="4460411"/>
            <a:ext cx="748204" cy="74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4" name="直線接點 6">
            <a:extLst>
              <a:ext uri="{FF2B5EF4-FFF2-40B4-BE49-F238E27FC236}">
                <a16:creationId xmlns:a16="http://schemas.microsoft.com/office/drawing/2014/main" id="{C2428BBE-7060-D245-A3DE-0B8C9A7B5D6A}"/>
              </a:ext>
            </a:extLst>
          </p:cNvPr>
          <p:cNvCxnSpPr/>
          <p:nvPr/>
        </p:nvCxnSpPr>
        <p:spPr>
          <a:xfrm>
            <a:off x="6412832" y="2431694"/>
            <a:ext cx="0" cy="418567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形 1">
            <a:extLst>
              <a:ext uri="{FF2B5EF4-FFF2-40B4-BE49-F238E27FC236}">
                <a16:creationId xmlns:a16="http://schemas.microsoft.com/office/drawing/2014/main" id="{3688FD88-7CD1-4508-BDBB-62F74A7D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02" y="1818860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0D5B9-90C3-0A44-A33B-0DDA81CD1AC3}"/>
              </a:ext>
            </a:extLst>
          </p:cNvPr>
          <p:cNvGrpSpPr/>
          <p:nvPr/>
        </p:nvGrpSpPr>
        <p:grpSpPr>
          <a:xfrm>
            <a:off x="2557555" y="5164692"/>
            <a:ext cx="9633492" cy="1690582"/>
            <a:chOff x="1107185" y="4932344"/>
            <a:chExt cx="10957489" cy="192293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F88681B-6FE8-9C48-84A1-C25CBED5B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185" y="4932613"/>
              <a:ext cx="971412" cy="19226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7F3CAC-EF67-9841-A9D0-2340FC4C9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035" y="4932613"/>
              <a:ext cx="971412" cy="192266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C89FBC5-622D-2044-B878-7E22A14AD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4109" y="4932613"/>
              <a:ext cx="980686" cy="192266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2D6E4E3-C5F7-294B-9A22-7D4C1B958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042" y="4932613"/>
              <a:ext cx="971412" cy="192266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A9F3E3C-B29E-EA47-A092-B2ED69354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6584" y="4932613"/>
              <a:ext cx="980687" cy="192266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F61FB46-6B91-A64F-BEDD-4008F4573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147" y="4932613"/>
              <a:ext cx="971412" cy="192266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851F7B-B234-FE41-B737-F754469A5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3997" y="4932613"/>
              <a:ext cx="971412" cy="19226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E45E9D-9311-9F4C-BCA5-EB7544FA6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3849" y="4932613"/>
              <a:ext cx="971412" cy="192266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21274F-B01C-F84B-A855-45F6234FB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3869" y="4932612"/>
              <a:ext cx="971412" cy="192266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F15B3E-57A1-6E46-AD99-AD301C707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23884" y="4932344"/>
              <a:ext cx="1120395" cy="19194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FF6157-EAB7-CA4A-8120-9BFED142F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4279" y="4932344"/>
              <a:ext cx="1120395" cy="1922400"/>
            </a:xfrm>
            <a:prstGeom prst="rect">
              <a:avLst/>
            </a:prstGeom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0F7201-0360-E149-8D90-428ACD47E0B4}"/>
              </a:ext>
            </a:extLst>
          </p:cNvPr>
          <p:cNvCxnSpPr>
            <a:cxnSpLocks/>
          </p:cNvCxnSpPr>
          <p:nvPr/>
        </p:nvCxnSpPr>
        <p:spPr>
          <a:xfrm flipV="1">
            <a:off x="10219157" y="4754468"/>
            <a:ext cx="0" cy="396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97DF6B-3E11-D147-BC3C-5DD7FEFA7BD2}"/>
              </a:ext>
            </a:extLst>
          </p:cNvPr>
          <p:cNvSpPr txBox="1"/>
          <p:nvPr/>
        </p:nvSpPr>
        <p:spPr>
          <a:xfrm>
            <a:off x="2601113" y="4793322"/>
            <a:ext cx="732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TW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TW"/>
              <a:t>像素化：提供像素尺寸客製化選項，自行決定像素化程度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07669C-978A-E64E-9B58-8940F484480D}"/>
              </a:ext>
            </a:extLst>
          </p:cNvPr>
          <p:cNvSpPr txBox="1"/>
          <p:nvPr/>
        </p:nvSpPr>
        <p:spPr>
          <a:xfrm>
            <a:off x="10401559" y="4795541"/>
            <a:ext cx="60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模糊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57431-76BF-9747-9FEB-7252A9F575C6}"/>
              </a:ext>
            </a:extLst>
          </p:cNvPr>
          <p:cNvSpPr txBox="1"/>
          <p:nvPr/>
        </p:nvSpPr>
        <p:spPr>
          <a:xfrm>
            <a:off x="11192001" y="4795541"/>
            <a:ext cx="91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灰階化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7B914BA-22EA-9349-BB0E-54786D8F02E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6592"/>
            <a:ext cx="2553294" cy="3501409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522C3248-EBCA-C444-913F-807BF6E0A0C6}"/>
              </a:ext>
            </a:extLst>
          </p:cNvPr>
          <p:cNvSpPr/>
          <p:nvPr/>
        </p:nvSpPr>
        <p:spPr>
          <a:xfrm>
            <a:off x="559904" y="4130517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4" name="Half Frame 53">
            <a:extLst>
              <a:ext uri="{FF2B5EF4-FFF2-40B4-BE49-F238E27FC236}">
                <a16:creationId xmlns:a16="http://schemas.microsoft.com/office/drawing/2014/main" id="{E3406356-3E41-DA4A-AB94-382E6F9C2D29}"/>
              </a:ext>
            </a:extLst>
          </p:cNvPr>
          <p:cNvSpPr/>
          <p:nvPr/>
        </p:nvSpPr>
        <p:spPr>
          <a:xfrm rot="10800000">
            <a:off x="1346398" y="5056104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5" name="Half Frame 54">
            <a:extLst>
              <a:ext uri="{FF2B5EF4-FFF2-40B4-BE49-F238E27FC236}">
                <a16:creationId xmlns:a16="http://schemas.microsoft.com/office/drawing/2014/main" id="{3B83DF36-25E4-814A-9247-67E35775266C}"/>
              </a:ext>
            </a:extLst>
          </p:cNvPr>
          <p:cNvSpPr/>
          <p:nvPr/>
        </p:nvSpPr>
        <p:spPr>
          <a:xfrm rot="16200000">
            <a:off x="559904" y="5056104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6" name="Half Frame 55">
            <a:extLst>
              <a:ext uri="{FF2B5EF4-FFF2-40B4-BE49-F238E27FC236}">
                <a16:creationId xmlns:a16="http://schemas.microsoft.com/office/drawing/2014/main" id="{8CC51A0C-F1F9-B448-883A-57D8B3C610C5}"/>
              </a:ext>
            </a:extLst>
          </p:cNvPr>
          <p:cNvSpPr/>
          <p:nvPr/>
        </p:nvSpPr>
        <p:spPr>
          <a:xfrm rot="5400000">
            <a:off x="1346398" y="4130517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FDDE507D-DAAE-6145-831B-FDE5B6477493}"/>
              </a:ext>
            </a:extLst>
          </p:cNvPr>
          <p:cNvGrpSpPr/>
          <p:nvPr/>
        </p:nvGrpSpPr>
        <p:grpSpPr>
          <a:xfrm>
            <a:off x="579861" y="3991254"/>
            <a:ext cx="1271889" cy="1453100"/>
            <a:chOff x="673014" y="4230078"/>
            <a:chExt cx="1144969" cy="132654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1AB5F93-23E9-0441-A358-2FFFA5FB73B8}"/>
                </a:ext>
              </a:extLst>
            </p:cNvPr>
            <p:cNvCxnSpPr/>
            <p:nvPr/>
          </p:nvCxnSpPr>
          <p:spPr>
            <a:xfrm flipV="1">
              <a:off x="805303" y="5164692"/>
              <a:ext cx="135879" cy="6919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6000B6-4789-1744-945A-49809A69DAFF}"/>
                </a:ext>
              </a:extLst>
            </p:cNvPr>
            <p:cNvCxnSpPr>
              <a:cxnSpLocks/>
            </p:cNvCxnSpPr>
            <p:nvPr/>
          </p:nvCxnSpPr>
          <p:spPr>
            <a:xfrm>
              <a:off x="941660" y="5164692"/>
              <a:ext cx="316625" cy="8034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38477E-8BAF-6643-AC0C-EF55CB35C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747" y="5245035"/>
              <a:ext cx="258538" cy="11344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AB9744-9A1D-5644-9AC0-9897FE4FD5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578" y="5233888"/>
              <a:ext cx="196242" cy="12045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30134-8812-914C-84BE-59B7EEA5E5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012" y="5035318"/>
              <a:ext cx="189468" cy="12770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02547D-CEDC-6648-934F-1A03C23100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385" y="5045687"/>
              <a:ext cx="87163" cy="11905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8DA478B-F620-D64B-AD85-B90CA83517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385" y="4735771"/>
              <a:ext cx="128938" cy="31164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4E6D6E-FDFF-1341-944F-09FC6E05E369}"/>
                </a:ext>
              </a:extLst>
            </p:cNvPr>
            <p:cNvCxnSpPr>
              <a:cxnSpLocks/>
            </p:cNvCxnSpPr>
            <p:nvPr/>
          </p:nvCxnSpPr>
          <p:spPr>
            <a:xfrm>
              <a:off x="981257" y="4735771"/>
              <a:ext cx="153240" cy="29954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D14D2D-EDFC-5345-A83B-F83566065C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4497" y="5033594"/>
              <a:ext cx="125642" cy="21144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9906DE3-5BFD-3042-BBE8-67F3BD5D6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724" y="5045688"/>
              <a:ext cx="44115" cy="186804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8B7B940-B9CA-434F-9050-9A2FD7249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404" y="4718962"/>
              <a:ext cx="172260" cy="1710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28C7FDF-CC1B-1B46-AEB3-A9EF38B55E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4264" y="4609655"/>
              <a:ext cx="171002" cy="11733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5E9DC8E-517E-4143-9025-3F4071933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5135" y="4726993"/>
              <a:ext cx="160131" cy="70019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130F73-0336-DB40-A2BC-C524472895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18" y="4723104"/>
              <a:ext cx="139763" cy="7390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E0F62AF-6067-5042-9D5C-94E22F80DF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1665" y="4609655"/>
              <a:ext cx="133717" cy="10930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43A05B0-40EC-BB44-8132-45F23AE81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966" y="4735740"/>
              <a:ext cx="83439" cy="2431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73DE6A2-82B9-6046-8D09-0ECAFDDB1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205" y="4682919"/>
              <a:ext cx="125346" cy="7786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761D44C-EB19-4F45-9AF0-AE4482FEF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14" y="4682920"/>
              <a:ext cx="97191" cy="9341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6030672-51F2-1848-84FF-0F0751248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024" y="4778589"/>
              <a:ext cx="87677" cy="4093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3961FC7-6FB9-BD40-8AD5-0B1258863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553" y="4760058"/>
              <a:ext cx="127524" cy="5857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0D17105-68E0-D647-802F-7F1D536D0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8285" y="4796671"/>
              <a:ext cx="40082" cy="44706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A45D923-7AC5-7448-8629-A007889247BC}"/>
                </a:ext>
              </a:extLst>
            </p:cNvPr>
            <p:cNvCxnSpPr>
              <a:cxnSpLocks/>
            </p:cNvCxnSpPr>
            <p:nvPr/>
          </p:nvCxnSpPr>
          <p:spPr>
            <a:xfrm>
              <a:off x="763701" y="4819522"/>
              <a:ext cx="41245" cy="41297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1E93DDB-85C1-D147-B6B0-BA4A05C25C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9230" y="4230078"/>
              <a:ext cx="354295" cy="12534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D93C9AB-251C-3640-9CCB-440E4E32CA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1665" y="4355424"/>
              <a:ext cx="279732" cy="52409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1383259-6393-6846-AACD-87269C70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795" y="4879517"/>
              <a:ext cx="273603" cy="57513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61B5BB3-41E7-6749-8A2B-3F3FB65F89D9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H="1">
              <a:off x="1123907" y="5454651"/>
              <a:ext cx="412705" cy="10197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F9FFE0-95FA-BA42-A2F7-6C86E1057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879" y="5197105"/>
              <a:ext cx="332943" cy="33939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C43DB7D-8C08-B247-B8CE-26B085BCBF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893" y="4777987"/>
              <a:ext cx="13748" cy="41911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E896D6C-88AC-2948-8F6B-3DE0E2511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6" y="4434901"/>
              <a:ext cx="0" cy="34199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76B07E1-642C-F54C-B169-23D7118F9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837" y="4230078"/>
              <a:ext cx="505393" cy="20577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0504CC3-1F57-084E-9390-DDADDA9CDA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52589" y="4726993"/>
              <a:ext cx="365394" cy="15252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CCF98A6-2A07-AF4E-AF55-099D9E844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1186" y="5244066"/>
              <a:ext cx="276608" cy="20928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5366EF2-98AE-6740-9F9B-DE48A4590F55}"/>
                </a:ext>
              </a:extLst>
            </p:cNvPr>
            <p:cNvCxnSpPr>
              <a:cxnSpLocks/>
            </p:cNvCxnSpPr>
            <p:nvPr/>
          </p:nvCxnSpPr>
          <p:spPr>
            <a:xfrm>
              <a:off x="1177896" y="4233274"/>
              <a:ext cx="106368" cy="37623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32E438A-F231-EE45-981B-3B059282EE22}"/>
                </a:ext>
              </a:extLst>
            </p:cNvPr>
            <p:cNvCxnSpPr>
              <a:cxnSpLocks/>
            </p:cNvCxnSpPr>
            <p:nvPr/>
          </p:nvCxnSpPr>
          <p:spPr>
            <a:xfrm>
              <a:off x="674675" y="4431840"/>
              <a:ext cx="95517" cy="25066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34BB00C-3EBD-1B4D-9EA9-A17A0EF40F7A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 flipV="1">
              <a:off x="998529" y="5358916"/>
              <a:ext cx="125378" cy="197705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5FC5349-2E09-C141-8AD3-30178094C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347" y="5197106"/>
              <a:ext cx="117324" cy="29289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27" name="TextBox 7226">
            <a:extLst>
              <a:ext uri="{FF2B5EF4-FFF2-40B4-BE49-F238E27FC236}">
                <a16:creationId xmlns:a16="http://schemas.microsoft.com/office/drawing/2014/main" id="{DF5F393B-853E-854E-B1DD-3DEB60672BB2}"/>
              </a:ext>
            </a:extLst>
          </p:cNvPr>
          <p:cNvSpPr txBox="1"/>
          <p:nvPr/>
        </p:nvSpPr>
        <p:spPr>
          <a:xfrm>
            <a:off x="1533695" y="2314630"/>
            <a:ext cx="770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QuMagie Core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AI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引擎自動辨識照遍中的臉孔，</a:t>
            </a:r>
            <a:r>
              <a:rPr lang="en-US" altLang="zh-TW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將照片中的臉孔區域進行模糊或像素化</a:t>
            </a:r>
            <a:endParaRPr lang="en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228" name="Rectangle 7227">
            <a:extLst>
              <a:ext uri="{FF2B5EF4-FFF2-40B4-BE49-F238E27FC236}">
                <a16:creationId xmlns:a16="http://schemas.microsoft.com/office/drawing/2014/main" id="{A0E9FAD0-8745-384A-A1AF-0D8F966593D1}"/>
              </a:ext>
            </a:extLst>
          </p:cNvPr>
          <p:cNvSpPr/>
          <p:nvPr/>
        </p:nvSpPr>
        <p:spPr>
          <a:xfrm>
            <a:off x="1558744" y="2972571"/>
            <a:ext cx="7709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系統需求</a:t>
            </a:r>
            <a:r>
              <a:rPr lang="en-US"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QTS 4.5.1, </a:t>
            </a:r>
            <a:r>
              <a:rPr lang="en-TW"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QuMagie Core 2.0.1, Multimedia Console 1.3.0 (或更新版本)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BA0A58-ECBB-4707-801B-84A419D15169}"/>
              </a:ext>
            </a:extLst>
          </p:cNvPr>
          <p:cNvSpPr/>
          <p:nvPr/>
        </p:nvSpPr>
        <p:spPr>
          <a:xfrm>
            <a:off x="1533694" y="190995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模糊及像素化臉孔</a:t>
            </a:r>
            <a:endParaRPr lang="en-US" altLang="zh-TW" sz="2000" b="1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C5635A7F-8F1B-452F-A005-A42EEE18B46A}"/>
              </a:ext>
            </a:extLst>
          </p:cNvPr>
          <p:cNvSpPr/>
          <p:nvPr/>
        </p:nvSpPr>
        <p:spPr>
          <a:xfrm>
            <a:off x="-14916" y="1878932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cxnSp>
        <p:nvCxnSpPr>
          <p:cNvPr id="78" name="Straight Connector 46">
            <a:extLst>
              <a:ext uri="{FF2B5EF4-FFF2-40B4-BE49-F238E27FC236}">
                <a16:creationId xmlns:a16="http://schemas.microsoft.com/office/drawing/2014/main" id="{E2264B45-3C80-4FC2-8BC4-5356864939CF}"/>
              </a:ext>
            </a:extLst>
          </p:cNvPr>
          <p:cNvCxnSpPr>
            <a:cxnSpLocks/>
          </p:cNvCxnSpPr>
          <p:nvPr/>
        </p:nvCxnSpPr>
        <p:spPr>
          <a:xfrm flipV="1">
            <a:off x="11175717" y="4754468"/>
            <a:ext cx="0" cy="396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形 14">
            <a:extLst>
              <a:ext uri="{FF2B5EF4-FFF2-40B4-BE49-F238E27FC236}">
                <a16:creationId xmlns:a16="http://schemas.microsoft.com/office/drawing/2014/main" id="{1130852C-1331-4E9D-9650-B055D233B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7097" y="2437960"/>
            <a:ext cx="1931711" cy="1931711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55B8719C-86B3-4BA2-8C2B-B03B8CC9CB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23307" y="303447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9DD140FC-A8B3-4ECA-A49C-994FB5A3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306945"/>
            <a:ext cx="574389" cy="588571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B7522499-5FD1-4803-8240-415E81D10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2306945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cxnSp>
        <p:nvCxnSpPr>
          <p:cNvPr id="14" name="直線接點 6">
            <a:extLst>
              <a:ext uri="{FF2B5EF4-FFF2-40B4-BE49-F238E27FC236}">
                <a16:creationId xmlns:a16="http://schemas.microsoft.com/office/drawing/2014/main" id="{9C54FD5B-39CE-4D15-99C8-BF3F5C1EB05D}"/>
              </a:ext>
            </a:extLst>
          </p:cNvPr>
          <p:cNvCxnSpPr>
            <a:cxnSpLocks/>
          </p:cNvCxnSpPr>
          <p:nvPr/>
        </p:nvCxnSpPr>
        <p:spPr>
          <a:xfrm>
            <a:off x="5612000" y="2306945"/>
            <a:ext cx="0" cy="372748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CDE6DC5B-BE6F-4566-9115-A7E16FB3C804}"/>
              </a:ext>
            </a:extLst>
          </p:cNvPr>
          <p:cNvSpPr/>
          <p:nvPr/>
        </p:nvSpPr>
        <p:spPr>
          <a:xfrm>
            <a:off x="1505317" y="240117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圖檔調整尺寸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E9DB57CC-89D8-4E69-9A04-7FDDB1450AB0}"/>
              </a:ext>
            </a:extLst>
          </p:cNvPr>
          <p:cNvSpPr/>
          <p:nvPr/>
        </p:nvSpPr>
        <p:spPr>
          <a:xfrm>
            <a:off x="6676200" y="240117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圖檔轉換</a:t>
            </a: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3C0710F4-E098-4699-AC89-6FFDFB754DBD}"/>
              </a:ext>
            </a:extLst>
          </p:cNvPr>
          <p:cNvSpPr/>
          <p:nvPr/>
        </p:nvSpPr>
        <p:spPr>
          <a:xfrm>
            <a:off x="838200" y="1789574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72D4EEB6-B791-4D08-A2C8-1B106B23BD29}"/>
              </a:ext>
            </a:extLst>
          </p:cNvPr>
          <p:cNvSpPr/>
          <p:nvPr/>
        </p:nvSpPr>
        <p:spPr>
          <a:xfrm>
            <a:off x="6096000" y="1789574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7" name="TextBox 7226">
            <a:extLst>
              <a:ext uri="{FF2B5EF4-FFF2-40B4-BE49-F238E27FC236}">
                <a16:creationId xmlns:a16="http://schemas.microsoft.com/office/drawing/2014/main" id="{3C41E951-AFAC-481A-B69C-A504852F2717}"/>
              </a:ext>
            </a:extLst>
          </p:cNvPr>
          <p:cNvSpPr txBox="1"/>
          <p:nvPr/>
        </p:nvSpPr>
        <p:spPr>
          <a:xfrm>
            <a:off x="6096001" y="289586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anose="020B0604020202020204" pitchFamily="34" charset="0"/>
              <a:buChar char="•"/>
            </a:pPr>
            <a:r>
              <a:rPr lang="zh-Hant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將圖檔轉換為</a:t>
            </a:r>
            <a:r>
              <a:rPr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  <a:r>
              <a:rPr lang="en-US" altLang="zh-Hant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png</a:t>
            </a:r>
            <a:r>
              <a:rPr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/ jpg/ gif </a:t>
            </a:r>
            <a:r>
              <a:rPr lang="zh-Hant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格式</a:t>
            </a:r>
            <a:endParaRPr lang="en-US" altLang="zh-Hant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pPr indent="177800">
              <a:buFont typeface="Arial" panose="020B0604020202020204" pitchFamily="34" charset="0"/>
              <a:buChar char="•"/>
            </a:pPr>
            <a:r>
              <a:rPr lang="zh-Hant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調整圖檔品質已減少圖片儲存空間大小</a:t>
            </a:r>
            <a:endParaRPr lang="en-US" altLang="zh-Hant" sz="1600">
              <a:ea typeface="Microsoft JhengHei" charset="0"/>
              <a:cs typeface="Microsoft JhengHei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CEB36-FE9F-F94C-994B-F45C302BF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018639"/>
            <a:ext cx="4435573" cy="3025817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636980-C19F-F94F-B14D-C4A9B86AC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07558"/>
            <a:ext cx="4851400" cy="229870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39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形 18">
            <a:extLst>
              <a:ext uri="{FF2B5EF4-FFF2-40B4-BE49-F238E27FC236}">
                <a16:creationId xmlns:a16="http://schemas.microsoft.com/office/drawing/2014/main" id="{1330F99D-6FF6-495F-9D5C-A873AAD4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262" y="2099857"/>
            <a:ext cx="581856" cy="513402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F2EA285C-F71D-4AD3-A293-5E4D26349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807" y="2065107"/>
            <a:ext cx="530507" cy="582902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A396A1-D84C-D14B-9D5D-28F336583C06}"/>
              </a:ext>
            </a:extLst>
          </p:cNvPr>
          <p:cNvSpPr txBox="1"/>
          <p:nvPr/>
        </p:nvSpPr>
        <p:spPr>
          <a:xfrm>
            <a:off x="6702169" y="3429000"/>
            <a:ext cx="508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註：即時任務不支援字幕配對編輯模組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接點 6">
            <a:extLst>
              <a:ext uri="{FF2B5EF4-FFF2-40B4-BE49-F238E27FC236}">
                <a16:creationId xmlns:a16="http://schemas.microsoft.com/office/drawing/2014/main" id="{46082F33-4021-485E-8E06-88FAB9C0FB54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372748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F7CB6F18-8873-42DD-8656-078CA246A365}"/>
              </a:ext>
            </a:extLst>
          </p:cNvPr>
          <p:cNvSpPr/>
          <p:nvPr/>
        </p:nvSpPr>
        <p:spPr>
          <a:xfrm>
            <a:off x="1491650" y="215650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影片轉檔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B7B37F7-1D82-4D37-BBC6-C3B4E9E5F44B}"/>
              </a:ext>
            </a:extLst>
          </p:cNvPr>
          <p:cNvSpPr/>
          <p:nvPr/>
        </p:nvSpPr>
        <p:spPr>
          <a:xfrm>
            <a:off x="7280846" y="215650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字幕配對</a:t>
            </a:r>
          </a:p>
        </p:txBody>
      </p:sp>
      <p:sp>
        <p:nvSpPr>
          <p:cNvPr id="12" name="TextBox 7226">
            <a:extLst>
              <a:ext uri="{FF2B5EF4-FFF2-40B4-BE49-F238E27FC236}">
                <a16:creationId xmlns:a16="http://schemas.microsoft.com/office/drawing/2014/main" id="{FF4A51F0-33BE-4954-8C83-41181C64E6BA}"/>
              </a:ext>
            </a:extLst>
          </p:cNvPr>
          <p:cNvSpPr txBox="1"/>
          <p:nvPr/>
        </p:nvSpPr>
        <p:spPr>
          <a:xfrm>
            <a:off x="6702169" y="2708287"/>
            <a:ext cx="430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將與影片和與其檔案同名的字幕檔案</a:t>
            </a: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(.srt) 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移到相同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目的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</a:t>
            </a:r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TextBox 7226">
            <a:extLst>
              <a:ext uri="{FF2B5EF4-FFF2-40B4-BE49-F238E27FC236}">
                <a16:creationId xmlns:a16="http://schemas.microsoft.com/office/drawing/2014/main" id="{E6E6DA10-4184-4C11-9B51-D690ED877D84}"/>
              </a:ext>
            </a:extLst>
          </p:cNvPr>
          <p:cNvSpPr txBox="1"/>
          <p:nvPr/>
        </p:nvSpPr>
        <p:spPr>
          <a:xfrm>
            <a:off x="936113" y="2708287"/>
            <a:ext cx="46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將影片轉檔為 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mp4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格式及不同解析度</a:t>
            </a:r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B67E45-B355-4648-9213-42F556FA07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13" y="3229293"/>
            <a:ext cx="4234583" cy="2792286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5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形 11">
            <a:extLst>
              <a:ext uri="{FF2B5EF4-FFF2-40B4-BE49-F238E27FC236}">
                <a16:creationId xmlns:a16="http://schemas.microsoft.com/office/drawing/2014/main" id="{88631A39-073C-4F09-AB35-A2A17991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838233"/>
            <a:ext cx="597244" cy="54356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37F0744-B3EF-4D77-BAAC-14D7F68945B4}"/>
              </a:ext>
            </a:extLst>
          </p:cNvPr>
          <p:cNvSpPr/>
          <p:nvPr/>
        </p:nvSpPr>
        <p:spPr>
          <a:xfrm>
            <a:off x="838199" y="4075238"/>
            <a:ext cx="10515599" cy="2202731"/>
          </a:xfrm>
          <a:prstGeom prst="roundRect">
            <a:avLst>
              <a:gd name="adj" fmla="val 8130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 w="25400">
            <a:solidFill>
              <a:srgbClr val="008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1280B996-CBB3-4DA5-AE6B-6A4F364C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221" y="4703107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5">
            <a:extLst>
              <a:ext uri="{FF2B5EF4-FFF2-40B4-BE49-F238E27FC236}">
                <a16:creationId xmlns:a16="http://schemas.microsoft.com/office/drawing/2014/main" id="{97B71924-7573-4E52-BEB7-3CBE920DE2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248" y="4778673"/>
            <a:ext cx="961080" cy="956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61B27E-3027-4F3E-B5A2-F04017792BAE}"/>
              </a:ext>
            </a:extLst>
          </p:cNvPr>
          <p:cNvSpPr/>
          <p:nvPr/>
        </p:nvSpPr>
        <p:spPr>
          <a:xfrm>
            <a:off x="1467342" y="190995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加密與解密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B842C7A-4E09-48B3-9D93-254DF25CB202}"/>
              </a:ext>
            </a:extLst>
          </p:cNvPr>
          <p:cNvSpPr txBox="1"/>
          <p:nvPr/>
        </p:nvSpPr>
        <p:spPr>
          <a:xfrm>
            <a:off x="1485865" y="2405810"/>
            <a:ext cx="7169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將檔案加密確保檔案安全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</a:pP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加密檔案副檔名：</a:t>
            </a:r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.</a:t>
            </a:r>
            <a:r>
              <a:rPr lang="en" altLang="zh-TW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qenc</a:t>
            </a:r>
            <a:endParaRPr lang="en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/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加密演算法：</a:t>
            </a:r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AES 256</a:t>
            </a:r>
          </a:p>
          <a:p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密碼長度</a:t>
            </a:r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最多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32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字元，支援特殊文字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0D3259E-2016-423B-A1B4-9E2B0046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749" y="4779102"/>
            <a:ext cx="956005" cy="956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177D4850-B8B9-4B61-A0CE-C16F74E03667}"/>
              </a:ext>
            </a:extLst>
          </p:cNvPr>
          <p:cNvSpPr txBox="1"/>
          <p:nvPr/>
        </p:nvSpPr>
        <p:spPr>
          <a:xfrm>
            <a:off x="2291820" y="4845264"/>
            <a:ext cx="1911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建立歸檔任務，並套用解密編輯模組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66B356C2-1177-4014-A73A-534D324D225D}"/>
              </a:ext>
            </a:extLst>
          </p:cNvPr>
          <p:cNvSpPr txBox="1"/>
          <p:nvPr/>
        </p:nvSpPr>
        <p:spPr>
          <a:xfrm>
            <a:off x="5220523" y="4845264"/>
            <a:ext cx="209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 Station</a:t>
            </a:r>
          </a:p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 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 Station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對 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*.</a:t>
            </a:r>
            <a:r>
              <a:rPr lang="en-US" altLang="zh-TW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qenc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檔案右鍵進行解密</a:t>
            </a:r>
            <a:endParaRPr lang="en-TW" altLang="zh-TW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923DA75D-DE01-4316-8FF7-66EEC2702695}"/>
              </a:ext>
            </a:extLst>
          </p:cNvPr>
          <p:cNvSpPr txBox="1"/>
          <p:nvPr/>
        </p:nvSpPr>
        <p:spPr>
          <a:xfrm>
            <a:off x="8563323" y="4845264"/>
            <a:ext cx="253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QENC Decrypter</a:t>
            </a:r>
          </a:p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將加密檔案分享給他人時，可使用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PC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應用程式進行解密</a:t>
            </a:r>
            <a:endParaRPr lang="en-TW" altLang="zh-TW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DBB6169-1852-4697-9D0B-32D3B3A04E26}"/>
              </a:ext>
            </a:extLst>
          </p:cNvPr>
          <p:cNvSpPr/>
          <p:nvPr/>
        </p:nvSpPr>
        <p:spPr>
          <a:xfrm>
            <a:off x="4402683" y="3842121"/>
            <a:ext cx="3386630" cy="504000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600"/>
              </a:spcBef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三種解密方式：</a:t>
            </a:r>
          </a:p>
        </p:txBody>
      </p:sp>
    </p:spTree>
    <p:extLst>
      <p:ext uri="{BB962C8B-B14F-4D97-AF65-F5344CB8AC3E}">
        <p14:creationId xmlns:p14="http://schemas.microsoft.com/office/powerpoint/2010/main" val="209009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9490-EFB7-3347-8D8A-420540D1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四面向發掘</a:t>
            </a:r>
            <a:r>
              <a:rPr lang="zh-TW" altLang="en-US"/>
              <a:t> </a:t>
            </a:r>
            <a:r>
              <a:rPr lang="en-US" err="1"/>
              <a:t>Qfiling</a:t>
            </a:r>
            <a:r>
              <a:rPr lang="en-US"/>
              <a:t> 3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0AD29-6F71-E747-8DA4-423F88039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TW"/>
              <a:t>Qfiling 幫你解決各種檔案管理困擾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err="1"/>
              <a:t>三個步驟建立</a:t>
            </a:r>
            <a:r>
              <a:rPr lang="en-US"/>
              <a:t> </a:t>
            </a:r>
            <a:r>
              <a:rPr lang="en-US" err="1"/>
              <a:t>Qfiling</a:t>
            </a:r>
            <a:r>
              <a:rPr lang="en-US"/>
              <a:t> </a:t>
            </a:r>
            <a:r>
              <a:rPr lang="en-US" err="1"/>
              <a:t>任務</a:t>
            </a:r>
            <a:endParaRPr lang="en-US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TW"/>
              <a:t>現場演示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zh-TW" altLang="en-US"/>
              <a:t>在工作流程中導入 </a:t>
            </a:r>
            <a:r>
              <a:rPr lang="en-US" err="1"/>
              <a:t>Qfiling</a:t>
            </a:r>
            <a:endParaRPr lang="en-TW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7AF175D-7AA2-4C6F-8F8C-5A3CFD76381D}"/>
              </a:ext>
            </a:extLst>
          </p:cNvPr>
          <p:cNvCxnSpPr>
            <a:cxnSpLocks/>
          </p:cNvCxnSpPr>
          <p:nvPr/>
        </p:nvCxnSpPr>
        <p:spPr>
          <a:xfrm>
            <a:off x="4148555" y="3043990"/>
            <a:ext cx="693252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4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98F3349D-79D6-4D77-8E85-1A9870758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297" y="1838233"/>
            <a:ext cx="440888" cy="54356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</a:t>
            </a:r>
            <a:r>
              <a:rPr kumimoji="1" lang="zh-Hant" altLang="en-US">
                <a:ea typeface="Microsoft JhengHei" panose="020B0604030504040204" pitchFamily="34" charset="-120"/>
              </a:rPr>
              <a:t>個編輯模組，歸檔同時批次編輯</a:t>
            </a:r>
            <a:endParaRPr lang="en-TW" b="1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81C1A0-38AF-4009-BA5F-725BBE717658}"/>
              </a:ext>
            </a:extLst>
          </p:cNvPr>
          <p:cNvSpPr/>
          <p:nvPr/>
        </p:nvSpPr>
        <p:spPr>
          <a:xfrm>
            <a:off x="1404272" y="190995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20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壓縮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E632A69-660B-4EF5-B135-D34557BA0C12}"/>
              </a:ext>
            </a:extLst>
          </p:cNvPr>
          <p:cNvSpPr txBox="1"/>
          <p:nvPr/>
        </p:nvSpPr>
        <p:spPr>
          <a:xfrm>
            <a:off x="1422795" y="2405809"/>
            <a:ext cx="9383456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 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將檔案歸檔至目的資料夾後，將所有格式的檔案進行壓縮</a:t>
            </a:r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兩種壓縮模式：</a:t>
            </a:r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將所有檔案壓縮為單一檔案</a:t>
            </a:r>
            <a:endParaRPr lang="en-US" altLang="zh-TW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177800">
              <a:lnSpc>
                <a:spcPct val="150000"/>
              </a:lnSpc>
            </a:pP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即時任務不支援此模式</a:t>
            </a: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分別壓縮各檔案</a:t>
            </a:r>
            <a:endParaRPr lang="en-TW" altLang="zh-TW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F1D55-AA44-4D4F-B937-E19095190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36128"/>
            <a:ext cx="4394200" cy="324307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48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93BBC-1D2B-CC4F-888F-106F5906A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61" y="3390900"/>
            <a:ext cx="7384844" cy="318510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794F868-CCF8-4DD7-95EB-8BBB974D2F08}"/>
              </a:ext>
            </a:extLst>
          </p:cNvPr>
          <p:cNvSpPr/>
          <p:nvPr/>
        </p:nvSpPr>
        <p:spPr>
          <a:xfrm>
            <a:off x="8165894" y="4405496"/>
            <a:ext cx="3551494" cy="1042804"/>
          </a:xfrm>
          <a:prstGeom prst="wedgeRoundRectCallout">
            <a:avLst>
              <a:gd name="adj1" fmla="val -57342"/>
              <a:gd name="adj2" fmla="val -7473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支援同時歸檔至多個目的資料夾：</a:t>
            </a:r>
            <a:endParaRPr lang="en-US" altLang="zh-Hant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一個歸檔到本地</a:t>
            </a:r>
            <a:r>
              <a:rPr lang="en-US" altLang="zh-Hant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Hant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，一個歸檔到公有雲空間，多份備份更安心</a:t>
            </a:r>
            <a:endParaRPr lang="en-US" altLang="zh-TW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97E168-EB1E-4E2A-AD25-86C602E53918}"/>
              </a:ext>
            </a:extLst>
          </p:cNvPr>
          <p:cNvSpPr/>
          <p:nvPr/>
        </p:nvSpPr>
        <p:spPr>
          <a:xfrm>
            <a:off x="745549" y="4405497"/>
            <a:ext cx="7089967" cy="692432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Google Shape;384;p55">
            <a:extLst>
              <a:ext uri="{FF2B5EF4-FFF2-40B4-BE49-F238E27FC236}">
                <a16:creationId xmlns:a16="http://schemas.microsoft.com/office/drawing/2014/main" id="{E3A0E1D4-6861-9F4F-9D80-1E76CE34E4D6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BA0B2C28-57D6-7943-9EDC-E388A624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383;p55">
            <a:extLst>
              <a:ext uri="{FF2B5EF4-FFF2-40B4-BE49-F238E27FC236}">
                <a16:creationId xmlns:a16="http://schemas.microsoft.com/office/drawing/2014/main" id="{100E50F8-8DA1-354C-91A8-16202665609A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9" name="Picture 5">
            <a:extLst>
              <a:ext uri="{FF2B5EF4-FFF2-40B4-BE49-F238E27FC236}">
                <a16:creationId xmlns:a16="http://schemas.microsoft.com/office/drawing/2014/main" id="{FD17632A-BC31-4B43-9BFF-4AFD59DF66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60" name="Google Shape;383;p55">
            <a:extLst>
              <a:ext uri="{FF2B5EF4-FFF2-40B4-BE49-F238E27FC236}">
                <a16:creationId xmlns:a16="http://schemas.microsoft.com/office/drawing/2014/main" id="{2BB1D7B4-E300-354E-B863-610B018823F6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3" name="Picture 8">
            <a:extLst>
              <a:ext uri="{FF2B5EF4-FFF2-40B4-BE49-F238E27FC236}">
                <a16:creationId xmlns:a16="http://schemas.microsoft.com/office/drawing/2014/main" id="{E13D8F77-D0C6-EA4A-9C38-A4F997AD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群組 94">
            <a:extLst>
              <a:ext uri="{FF2B5EF4-FFF2-40B4-BE49-F238E27FC236}">
                <a16:creationId xmlns:a16="http://schemas.microsoft.com/office/drawing/2014/main" id="{769630F2-59B0-4B48-A4EF-63C6BB6F280A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65" name="Triangle 37">
              <a:extLst>
                <a:ext uri="{FF2B5EF4-FFF2-40B4-BE49-F238E27FC236}">
                  <a16:creationId xmlns:a16="http://schemas.microsoft.com/office/drawing/2014/main" id="{BAFCF683-EBB9-3C46-A204-8EE2A3D58F7A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66" name="矩形 96">
              <a:extLst>
                <a:ext uri="{FF2B5EF4-FFF2-40B4-BE49-F238E27FC236}">
                  <a16:creationId xmlns:a16="http://schemas.microsoft.com/office/drawing/2014/main" id="{FB6FD822-CD17-6A48-9AAC-54A804E83121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矩形: 圓角 15">
            <a:extLst>
              <a:ext uri="{FF2B5EF4-FFF2-40B4-BE49-F238E27FC236}">
                <a16:creationId xmlns:a16="http://schemas.microsoft.com/office/drawing/2014/main" id="{298ED9C3-22BC-1144-8987-81293BD88903}"/>
              </a:ext>
            </a:extLst>
          </p:cNvPr>
          <p:cNvSpPr/>
          <p:nvPr/>
        </p:nvSpPr>
        <p:spPr>
          <a:xfrm>
            <a:off x="3220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篩選器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8" name="矩形: 圓角 61">
            <a:extLst>
              <a:ext uri="{FF2B5EF4-FFF2-40B4-BE49-F238E27FC236}">
                <a16:creationId xmlns:a16="http://schemas.microsoft.com/office/drawing/2014/main" id="{15DFB71E-F7AF-8648-9741-68846C2816D0}"/>
              </a:ext>
            </a:extLst>
          </p:cNvPr>
          <p:cNvSpPr/>
          <p:nvPr/>
        </p:nvSpPr>
        <p:spPr>
          <a:xfrm>
            <a:off x="20567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編輯模組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矩形: 圓角 62">
            <a:extLst>
              <a:ext uri="{FF2B5EF4-FFF2-40B4-BE49-F238E27FC236}">
                <a16:creationId xmlns:a16="http://schemas.microsoft.com/office/drawing/2014/main" id="{3BD5C261-6355-0C4C-A8EF-9034775EAD04}"/>
              </a:ext>
            </a:extLst>
          </p:cNvPr>
          <p:cNvSpPr/>
          <p:nvPr/>
        </p:nvSpPr>
        <p:spPr>
          <a:xfrm>
            <a:off x="4213485" y="2630851"/>
            <a:ext cx="2367034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選擇歸檔</a:t>
            </a:r>
            <a:r>
              <a:rPr lang="zh-TW" altLang="en-US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目的</a:t>
            </a:r>
            <a:endParaRPr lang="en-US" altLang="zh-TW" sz="160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0" name="Picture 6">
            <a:extLst>
              <a:ext uri="{FF2B5EF4-FFF2-40B4-BE49-F238E27FC236}">
                <a16:creationId xmlns:a16="http://schemas.microsoft.com/office/drawing/2014/main" id="{4D82EAED-3A91-9047-AC7E-A955A13681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49" y="2706376"/>
            <a:ext cx="324000" cy="324000"/>
          </a:xfrm>
          <a:prstGeom prst="rect">
            <a:avLst/>
          </a:prstGeom>
        </p:spPr>
      </p:pic>
      <p:pic>
        <p:nvPicPr>
          <p:cNvPr id="71" name="Picture 7">
            <a:extLst>
              <a:ext uri="{FF2B5EF4-FFF2-40B4-BE49-F238E27FC236}">
                <a16:creationId xmlns:a16="http://schemas.microsoft.com/office/drawing/2014/main" id="{C6AAEF87-44FA-874F-AAB7-948625D9E0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94" y="2706376"/>
            <a:ext cx="324000" cy="324000"/>
          </a:xfrm>
          <a:prstGeom prst="rect">
            <a:avLst/>
          </a:prstGeom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EEACE243-8412-DB42-A296-5BF00C9A42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19" y="2706376"/>
            <a:ext cx="324000" cy="324000"/>
          </a:xfrm>
          <a:prstGeom prst="rect">
            <a:avLst/>
          </a:prstGeom>
          <a:noFill/>
        </p:spPr>
      </p:pic>
      <p:sp>
        <p:nvSpPr>
          <p:cNvPr id="73" name="矩形: 圓角 67">
            <a:extLst>
              <a:ext uri="{FF2B5EF4-FFF2-40B4-BE49-F238E27FC236}">
                <a16:creationId xmlns:a16="http://schemas.microsoft.com/office/drawing/2014/main" id="{9104B498-905D-DF45-994A-12B7F4697347}"/>
              </a:ext>
            </a:extLst>
          </p:cNvPr>
          <p:cNvSpPr/>
          <p:nvPr/>
        </p:nvSpPr>
        <p:spPr>
          <a:xfrm>
            <a:off x="67954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設定資料夾結構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4" name="Picture 6">
            <a:extLst>
              <a:ext uri="{FF2B5EF4-FFF2-40B4-BE49-F238E27FC236}">
                <a16:creationId xmlns:a16="http://schemas.microsoft.com/office/drawing/2014/main" id="{8ACB534E-4F5A-8043-84A4-401C1285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3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矩形: 圓角 70">
            <a:extLst>
              <a:ext uri="{FF2B5EF4-FFF2-40B4-BE49-F238E27FC236}">
                <a16:creationId xmlns:a16="http://schemas.microsoft.com/office/drawing/2014/main" id="{B1B65A10-2616-BD49-9B0F-4A1EB39D80F0}"/>
              </a:ext>
            </a:extLst>
          </p:cNvPr>
          <p:cNvSpPr/>
          <p:nvPr/>
        </p:nvSpPr>
        <p:spPr>
          <a:xfrm>
            <a:off x="9606077" y="2630851"/>
            <a:ext cx="220492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檔案處理方式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id="{72E92D01-155F-4A46-B419-B691EE13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箭號: 向右 75">
            <a:extLst>
              <a:ext uri="{FF2B5EF4-FFF2-40B4-BE49-F238E27FC236}">
                <a16:creationId xmlns:a16="http://schemas.microsoft.com/office/drawing/2014/main" id="{ABF1A464-A609-B54D-839D-0B7F3ECDCFF1}"/>
              </a:ext>
            </a:extLst>
          </p:cNvPr>
          <p:cNvSpPr/>
          <p:nvPr/>
        </p:nvSpPr>
        <p:spPr>
          <a:xfrm>
            <a:off x="17327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8" name="箭號: 向右 81">
            <a:extLst>
              <a:ext uri="{FF2B5EF4-FFF2-40B4-BE49-F238E27FC236}">
                <a16:creationId xmlns:a16="http://schemas.microsoft.com/office/drawing/2014/main" id="{692E0AAE-1512-C843-B010-A05DF529C260}"/>
              </a:ext>
            </a:extLst>
          </p:cNvPr>
          <p:cNvSpPr/>
          <p:nvPr/>
        </p:nvSpPr>
        <p:spPr>
          <a:xfrm>
            <a:off x="38882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9" name="箭號: 向右 82">
            <a:extLst>
              <a:ext uri="{FF2B5EF4-FFF2-40B4-BE49-F238E27FC236}">
                <a16:creationId xmlns:a16="http://schemas.microsoft.com/office/drawing/2014/main" id="{5B64F05C-39DD-E547-A1CB-086BB1EB7CBD}"/>
              </a:ext>
            </a:extLst>
          </p:cNvPr>
          <p:cNvSpPr/>
          <p:nvPr/>
        </p:nvSpPr>
        <p:spPr>
          <a:xfrm>
            <a:off x="64714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0" name="箭號: 向右 83">
            <a:extLst>
              <a:ext uri="{FF2B5EF4-FFF2-40B4-BE49-F238E27FC236}">
                <a16:creationId xmlns:a16="http://schemas.microsoft.com/office/drawing/2014/main" id="{03FB569A-864A-B943-A0B4-5F31F6B5D6F1}"/>
              </a:ext>
            </a:extLst>
          </p:cNvPr>
          <p:cNvSpPr/>
          <p:nvPr/>
        </p:nvSpPr>
        <p:spPr>
          <a:xfrm>
            <a:off x="92820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13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DBDC7-160C-7548-BB70-4A1427274E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25" y="3515796"/>
            <a:ext cx="6892379" cy="285960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CE24930-8092-49A3-B57E-2854C1186B57}"/>
              </a:ext>
            </a:extLst>
          </p:cNvPr>
          <p:cNvSpPr/>
          <p:nvPr/>
        </p:nvSpPr>
        <p:spPr>
          <a:xfrm>
            <a:off x="8962361" y="4419215"/>
            <a:ext cx="2581939" cy="902085"/>
          </a:xfrm>
          <a:prstGeom prst="wedgeRoundRectCallout">
            <a:avLst>
              <a:gd name="adj1" fmla="val -64271"/>
              <a:gd name="adj2" fmla="val -8942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檔案將依規則歸檔至特定資料夾結構中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E526BC-3201-4C33-B9F4-4A6C2DBFE1F6}"/>
              </a:ext>
            </a:extLst>
          </p:cNvPr>
          <p:cNvSpPr/>
          <p:nvPr/>
        </p:nvSpPr>
        <p:spPr>
          <a:xfrm>
            <a:off x="6451301" y="4419215"/>
            <a:ext cx="2086515" cy="1548447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72AC4D6-0862-442F-A5BD-B970289269DD}"/>
              </a:ext>
            </a:extLst>
          </p:cNvPr>
          <p:cNvSpPr/>
          <p:nvPr/>
        </p:nvSpPr>
        <p:spPr>
          <a:xfrm>
            <a:off x="3045977" y="4141468"/>
            <a:ext cx="2907305" cy="2031262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語音泡泡: 圓角矩形 72">
            <a:extLst>
              <a:ext uri="{FF2B5EF4-FFF2-40B4-BE49-F238E27FC236}">
                <a16:creationId xmlns:a16="http://schemas.microsoft.com/office/drawing/2014/main" id="{1ACB998B-C6AC-440C-9F99-333390DB9A28}"/>
              </a:ext>
            </a:extLst>
          </p:cNvPr>
          <p:cNvSpPr/>
          <p:nvPr/>
        </p:nvSpPr>
        <p:spPr>
          <a:xfrm>
            <a:off x="525259" y="4419215"/>
            <a:ext cx="2223075" cy="1178100"/>
          </a:xfrm>
          <a:prstGeom prst="wedgeRoundRectCallout">
            <a:avLst>
              <a:gd name="adj1" fmla="val 61803"/>
              <a:gd name="adj2" fmla="val -19357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三種目的資料夾結構，讓你選擇最適合的檔案整理方式</a:t>
            </a:r>
            <a:endParaRPr lang="en-US" altLang="zh-TW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Google Shape;384;p55">
            <a:extLst>
              <a:ext uri="{FF2B5EF4-FFF2-40B4-BE49-F238E27FC236}">
                <a16:creationId xmlns:a16="http://schemas.microsoft.com/office/drawing/2014/main" id="{157AB366-4A53-904E-A494-BFAEBF37EEC8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B9DF69FD-DE3A-794A-A398-1BEF8F5E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383;p55">
            <a:extLst>
              <a:ext uri="{FF2B5EF4-FFF2-40B4-BE49-F238E27FC236}">
                <a16:creationId xmlns:a16="http://schemas.microsoft.com/office/drawing/2014/main" id="{81D941BD-7A30-D145-9FC5-7BAF229103BD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3BE285E6-E999-E847-9B46-882D3FFAED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35" name="Google Shape;383;p55">
            <a:extLst>
              <a:ext uri="{FF2B5EF4-FFF2-40B4-BE49-F238E27FC236}">
                <a16:creationId xmlns:a16="http://schemas.microsoft.com/office/drawing/2014/main" id="{16C0D070-935D-3249-B3B2-258ABB4B1442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99341F8E-3C3F-014E-88C2-58E42475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94">
            <a:extLst>
              <a:ext uri="{FF2B5EF4-FFF2-40B4-BE49-F238E27FC236}">
                <a16:creationId xmlns:a16="http://schemas.microsoft.com/office/drawing/2014/main" id="{2F99148B-73AD-B64A-A033-69A024F65C15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51" name="Triangle 37">
              <a:extLst>
                <a:ext uri="{FF2B5EF4-FFF2-40B4-BE49-F238E27FC236}">
                  <a16:creationId xmlns:a16="http://schemas.microsoft.com/office/drawing/2014/main" id="{4E1C1050-1D64-B24A-8C12-84199EB46723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59" name="矩形 96">
              <a:extLst>
                <a:ext uri="{FF2B5EF4-FFF2-40B4-BE49-F238E27FC236}">
                  <a16:creationId xmlns:a16="http://schemas.microsoft.com/office/drawing/2014/main" id="{CF7031DD-2977-C04E-88F8-D06B36DD978B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矩形: 圓角 15">
            <a:extLst>
              <a:ext uri="{FF2B5EF4-FFF2-40B4-BE49-F238E27FC236}">
                <a16:creationId xmlns:a16="http://schemas.microsoft.com/office/drawing/2014/main" id="{ABB661DC-0A37-1E40-AEF6-A94A23110711}"/>
              </a:ext>
            </a:extLst>
          </p:cNvPr>
          <p:cNvSpPr/>
          <p:nvPr/>
        </p:nvSpPr>
        <p:spPr>
          <a:xfrm>
            <a:off x="3220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篩選器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5" name="矩形: 圓角 61">
            <a:extLst>
              <a:ext uri="{FF2B5EF4-FFF2-40B4-BE49-F238E27FC236}">
                <a16:creationId xmlns:a16="http://schemas.microsoft.com/office/drawing/2014/main" id="{DBE4893F-EEA8-E840-8FAD-9E33AE329B01}"/>
              </a:ext>
            </a:extLst>
          </p:cNvPr>
          <p:cNvSpPr/>
          <p:nvPr/>
        </p:nvSpPr>
        <p:spPr>
          <a:xfrm>
            <a:off x="20567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編輯模組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矩形: 圓角 62">
            <a:extLst>
              <a:ext uri="{FF2B5EF4-FFF2-40B4-BE49-F238E27FC236}">
                <a16:creationId xmlns:a16="http://schemas.microsoft.com/office/drawing/2014/main" id="{EDF9C9E0-6100-CE49-BAC9-8C9C22CFDF41}"/>
              </a:ext>
            </a:extLst>
          </p:cNvPr>
          <p:cNvSpPr/>
          <p:nvPr/>
        </p:nvSpPr>
        <p:spPr>
          <a:xfrm>
            <a:off x="4213485" y="2630851"/>
            <a:ext cx="2367034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選擇歸檔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目的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B4B9ADF7-59A9-C44C-885C-B74AA9A2CE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49" y="2706376"/>
            <a:ext cx="324000" cy="324000"/>
          </a:xfrm>
          <a:prstGeom prst="rect">
            <a:avLst/>
          </a:prstGeom>
        </p:spPr>
      </p:pic>
      <p:pic>
        <p:nvPicPr>
          <p:cNvPr id="68" name="Picture 7">
            <a:extLst>
              <a:ext uri="{FF2B5EF4-FFF2-40B4-BE49-F238E27FC236}">
                <a16:creationId xmlns:a16="http://schemas.microsoft.com/office/drawing/2014/main" id="{47C0F22B-AF4F-404D-98D7-2EFF179D16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94" y="2706376"/>
            <a:ext cx="324000" cy="324000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ADE92CBD-0D46-814A-A5B6-B461E796C8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19" y="2706376"/>
            <a:ext cx="324000" cy="324000"/>
          </a:xfrm>
          <a:prstGeom prst="rect">
            <a:avLst/>
          </a:prstGeom>
        </p:spPr>
      </p:pic>
      <p:sp>
        <p:nvSpPr>
          <p:cNvPr id="71" name="矩形: 圓角 67">
            <a:extLst>
              <a:ext uri="{FF2B5EF4-FFF2-40B4-BE49-F238E27FC236}">
                <a16:creationId xmlns:a16="http://schemas.microsoft.com/office/drawing/2014/main" id="{A06FFCA9-7809-E349-9B29-9E9658BBBCBE}"/>
              </a:ext>
            </a:extLst>
          </p:cNvPr>
          <p:cNvSpPr/>
          <p:nvPr/>
        </p:nvSpPr>
        <p:spPr>
          <a:xfrm>
            <a:off x="67954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設定資料夾結構</a:t>
            </a:r>
            <a:endParaRPr lang="en-US" altLang="zh-TW" sz="160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2" name="Picture 6">
            <a:extLst>
              <a:ext uri="{FF2B5EF4-FFF2-40B4-BE49-F238E27FC236}">
                <a16:creationId xmlns:a16="http://schemas.microsoft.com/office/drawing/2014/main" id="{2B17C68B-4A07-BE4F-8CBA-4D42ECB6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343" y="27063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矩形: 圓角 70">
            <a:extLst>
              <a:ext uri="{FF2B5EF4-FFF2-40B4-BE49-F238E27FC236}">
                <a16:creationId xmlns:a16="http://schemas.microsoft.com/office/drawing/2014/main" id="{7285D2D1-FD87-2640-965F-4FE137B124F2}"/>
              </a:ext>
            </a:extLst>
          </p:cNvPr>
          <p:cNvSpPr/>
          <p:nvPr/>
        </p:nvSpPr>
        <p:spPr>
          <a:xfrm>
            <a:off x="9606077" y="2630851"/>
            <a:ext cx="220492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檔案處理方式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5" name="Picture 4">
            <a:extLst>
              <a:ext uri="{FF2B5EF4-FFF2-40B4-BE49-F238E27FC236}">
                <a16:creationId xmlns:a16="http://schemas.microsoft.com/office/drawing/2014/main" id="{2BDFA4C4-ABDC-C542-A5AE-6E9965B8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A6A1CE0C-DED0-7F4E-A1E3-2A3BABB6038F}"/>
              </a:ext>
            </a:extLst>
          </p:cNvPr>
          <p:cNvSpPr/>
          <p:nvPr/>
        </p:nvSpPr>
        <p:spPr>
          <a:xfrm>
            <a:off x="17327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7" name="箭號: 向右 81">
            <a:extLst>
              <a:ext uri="{FF2B5EF4-FFF2-40B4-BE49-F238E27FC236}">
                <a16:creationId xmlns:a16="http://schemas.microsoft.com/office/drawing/2014/main" id="{05AA0C6D-C29B-6A4A-A9C6-3ADFEAD95674}"/>
              </a:ext>
            </a:extLst>
          </p:cNvPr>
          <p:cNvSpPr/>
          <p:nvPr/>
        </p:nvSpPr>
        <p:spPr>
          <a:xfrm>
            <a:off x="38882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8" name="箭號: 向右 82">
            <a:extLst>
              <a:ext uri="{FF2B5EF4-FFF2-40B4-BE49-F238E27FC236}">
                <a16:creationId xmlns:a16="http://schemas.microsoft.com/office/drawing/2014/main" id="{51FEAB62-C202-7B49-B811-1F6625FDCEF8}"/>
              </a:ext>
            </a:extLst>
          </p:cNvPr>
          <p:cNvSpPr/>
          <p:nvPr/>
        </p:nvSpPr>
        <p:spPr>
          <a:xfrm>
            <a:off x="64714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9" name="箭號: 向右 83">
            <a:extLst>
              <a:ext uri="{FF2B5EF4-FFF2-40B4-BE49-F238E27FC236}">
                <a16:creationId xmlns:a16="http://schemas.microsoft.com/office/drawing/2014/main" id="{9031F426-1AE6-ED40-9CA1-5F4F8F653FDF}"/>
              </a:ext>
            </a:extLst>
          </p:cNvPr>
          <p:cNvSpPr/>
          <p:nvPr/>
        </p:nvSpPr>
        <p:spPr>
          <a:xfrm>
            <a:off x="92820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32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792AE-DE4E-7A48-A22B-CFF24B282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90" y="3403600"/>
            <a:ext cx="8769420" cy="3145326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B872CE-0F77-4C2B-A25C-8AE581B59FAD}"/>
              </a:ext>
            </a:extLst>
          </p:cNvPr>
          <p:cNvSpPr/>
          <p:nvPr/>
        </p:nvSpPr>
        <p:spPr>
          <a:xfrm>
            <a:off x="1835870" y="4953000"/>
            <a:ext cx="4516293" cy="1460500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1A2B27BD-B896-47B4-9B15-DADDDF55F28E}"/>
              </a:ext>
            </a:extLst>
          </p:cNvPr>
          <p:cNvSpPr/>
          <p:nvPr/>
        </p:nvSpPr>
        <p:spPr>
          <a:xfrm>
            <a:off x="6742271" y="5376128"/>
            <a:ext cx="2265754" cy="508745"/>
          </a:xfrm>
          <a:prstGeom prst="wedgeRoundRectCallout">
            <a:avLst>
              <a:gd name="adj1" fmla="val -62737"/>
              <a:gd name="adj2" fmla="val -5788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批次將檔案重新命名</a:t>
            </a:r>
            <a:endParaRPr lang="en-US" altLang="zh-TW" sz="16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8" name="語音泡泡: 圓角矩形 67">
            <a:extLst>
              <a:ext uri="{FF2B5EF4-FFF2-40B4-BE49-F238E27FC236}">
                <a16:creationId xmlns:a16="http://schemas.microsoft.com/office/drawing/2014/main" id="{B6A395D4-397D-4DE0-92AA-40DFACEBCB87}"/>
              </a:ext>
            </a:extLst>
          </p:cNvPr>
          <p:cNvSpPr/>
          <p:nvPr/>
        </p:nvSpPr>
        <p:spPr>
          <a:xfrm>
            <a:off x="6587549" y="4224913"/>
            <a:ext cx="2187412" cy="508745"/>
          </a:xfrm>
          <a:prstGeom prst="wedgeRoundRectCallout">
            <a:avLst>
              <a:gd name="adj1" fmla="val -60441"/>
              <a:gd name="adj2" fmla="val -8350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設定檔案衝突規則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8B43F0B-7CE3-4ECB-8FB7-336CD3C84E98}"/>
              </a:ext>
            </a:extLst>
          </p:cNvPr>
          <p:cNvSpPr/>
          <p:nvPr/>
        </p:nvSpPr>
        <p:spPr>
          <a:xfrm>
            <a:off x="1833607" y="4233084"/>
            <a:ext cx="4516293" cy="379286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Google Shape;384;p55">
            <a:extLst>
              <a:ext uri="{FF2B5EF4-FFF2-40B4-BE49-F238E27FC236}">
                <a16:creationId xmlns:a16="http://schemas.microsoft.com/office/drawing/2014/main" id="{2F333AF4-8241-8242-B1C5-7CDADC5B6BB0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zh-TW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8A6F4B4-6623-2E4B-A293-26574618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383;p55">
            <a:extLst>
              <a:ext uri="{FF2B5EF4-FFF2-40B4-BE49-F238E27FC236}">
                <a16:creationId xmlns:a16="http://schemas.microsoft.com/office/drawing/2014/main" id="{58FBE46F-2D0F-5745-A792-027C18549C1F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A848FC06-EECA-D245-A876-E4B3E17C15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35" name="Google Shape;383;p55">
            <a:extLst>
              <a:ext uri="{FF2B5EF4-FFF2-40B4-BE49-F238E27FC236}">
                <a16:creationId xmlns:a16="http://schemas.microsoft.com/office/drawing/2014/main" id="{CAAC3B39-4D0A-A045-B976-2B8467B2D0C0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126F9254-53C1-E248-AAF9-E1AC009C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94">
            <a:extLst>
              <a:ext uri="{FF2B5EF4-FFF2-40B4-BE49-F238E27FC236}">
                <a16:creationId xmlns:a16="http://schemas.microsoft.com/office/drawing/2014/main" id="{44AB1663-DAA7-404E-9EAB-F5D48B0D1488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52" name="Triangle 37">
              <a:extLst>
                <a:ext uri="{FF2B5EF4-FFF2-40B4-BE49-F238E27FC236}">
                  <a16:creationId xmlns:a16="http://schemas.microsoft.com/office/drawing/2014/main" id="{B018189B-9307-3E4A-86F5-DA5A39BA0EAA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60" name="矩形 96">
              <a:extLst>
                <a:ext uri="{FF2B5EF4-FFF2-40B4-BE49-F238E27FC236}">
                  <a16:creationId xmlns:a16="http://schemas.microsoft.com/office/drawing/2014/main" id="{7B14876C-4A93-BA45-A0F2-ED8C6F505733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矩形: 圓角 15">
            <a:extLst>
              <a:ext uri="{FF2B5EF4-FFF2-40B4-BE49-F238E27FC236}">
                <a16:creationId xmlns:a16="http://schemas.microsoft.com/office/drawing/2014/main" id="{403F515A-2454-7F4B-9051-099E657FE21F}"/>
              </a:ext>
            </a:extLst>
          </p:cNvPr>
          <p:cNvSpPr/>
          <p:nvPr/>
        </p:nvSpPr>
        <p:spPr>
          <a:xfrm>
            <a:off x="3220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篩選器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矩形: 圓角 61">
            <a:extLst>
              <a:ext uri="{FF2B5EF4-FFF2-40B4-BE49-F238E27FC236}">
                <a16:creationId xmlns:a16="http://schemas.microsoft.com/office/drawing/2014/main" id="{CF22D6AF-6EBA-FD43-A165-37E657F3141B}"/>
              </a:ext>
            </a:extLst>
          </p:cNvPr>
          <p:cNvSpPr/>
          <p:nvPr/>
        </p:nvSpPr>
        <p:spPr>
          <a:xfrm>
            <a:off x="20567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編輯模組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矩形: 圓角 62">
            <a:extLst>
              <a:ext uri="{FF2B5EF4-FFF2-40B4-BE49-F238E27FC236}">
                <a16:creationId xmlns:a16="http://schemas.microsoft.com/office/drawing/2014/main" id="{98A5677F-2F06-6640-889E-374C759E1934}"/>
              </a:ext>
            </a:extLst>
          </p:cNvPr>
          <p:cNvSpPr/>
          <p:nvPr/>
        </p:nvSpPr>
        <p:spPr>
          <a:xfrm>
            <a:off x="4213485" y="2630851"/>
            <a:ext cx="2367034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選擇歸檔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目的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E7249268-D5F9-0C41-AD85-F409EBCE07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49" y="2706376"/>
            <a:ext cx="324000" cy="324000"/>
          </a:xfrm>
          <a:prstGeom prst="rect">
            <a:avLst/>
          </a:prstGeom>
        </p:spPr>
      </p:pic>
      <p:pic>
        <p:nvPicPr>
          <p:cNvPr id="70" name="Picture 7">
            <a:extLst>
              <a:ext uri="{FF2B5EF4-FFF2-40B4-BE49-F238E27FC236}">
                <a16:creationId xmlns:a16="http://schemas.microsoft.com/office/drawing/2014/main" id="{D761D36D-31E6-B54B-98A3-1F2F0B11C4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94" y="2706376"/>
            <a:ext cx="324000" cy="324000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6AF92390-D68D-1248-B18C-AF789C866E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319" y="2706376"/>
            <a:ext cx="324000" cy="324000"/>
          </a:xfrm>
          <a:prstGeom prst="rect">
            <a:avLst/>
          </a:prstGeom>
        </p:spPr>
      </p:pic>
      <p:sp>
        <p:nvSpPr>
          <p:cNvPr id="72" name="矩形: 圓角 67">
            <a:extLst>
              <a:ext uri="{FF2B5EF4-FFF2-40B4-BE49-F238E27FC236}">
                <a16:creationId xmlns:a16="http://schemas.microsoft.com/office/drawing/2014/main" id="{C220824D-C38D-184C-A076-C6403D91A4E0}"/>
              </a:ext>
            </a:extLst>
          </p:cNvPr>
          <p:cNvSpPr/>
          <p:nvPr/>
        </p:nvSpPr>
        <p:spPr>
          <a:xfrm>
            <a:off x="67954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bg1">
                    <a:lumMod val="6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  設定資料夾結構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3" name="Picture 6">
            <a:extLst>
              <a:ext uri="{FF2B5EF4-FFF2-40B4-BE49-F238E27FC236}">
                <a16:creationId xmlns:a16="http://schemas.microsoft.com/office/drawing/2014/main" id="{DA1DF29A-9072-E743-B61F-CA57B4E9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3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矩形: 圓角 70">
            <a:extLst>
              <a:ext uri="{FF2B5EF4-FFF2-40B4-BE49-F238E27FC236}">
                <a16:creationId xmlns:a16="http://schemas.microsoft.com/office/drawing/2014/main" id="{03A4F822-B840-9842-B38A-6B86E56CE152}"/>
              </a:ext>
            </a:extLst>
          </p:cNvPr>
          <p:cNvSpPr/>
          <p:nvPr/>
        </p:nvSpPr>
        <p:spPr>
          <a:xfrm>
            <a:off x="9606077" y="2630851"/>
            <a:ext cx="2204923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zh-TW" altLang="en-US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檔案處理方式</a:t>
            </a:r>
            <a:endParaRPr lang="en-US" altLang="zh-TW" sz="160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5" name="Picture 4">
            <a:extLst>
              <a:ext uri="{FF2B5EF4-FFF2-40B4-BE49-F238E27FC236}">
                <a16:creationId xmlns:a16="http://schemas.microsoft.com/office/drawing/2014/main" id="{B1905AC2-B61C-7940-AAE4-2811EB8A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88" y="27063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286D9921-8FEA-8942-82D0-C48BDAA9E7CF}"/>
              </a:ext>
            </a:extLst>
          </p:cNvPr>
          <p:cNvSpPr/>
          <p:nvPr/>
        </p:nvSpPr>
        <p:spPr>
          <a:xfrm>
            <a:off x="17327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7" name="箭號: 向右 81">
            <a:extLst>
              <a:ext uri="{FF2B5EF4-FFF2-40B4-BE49-F238E27FC236}">
                <a16:creationId xmlns:a16="http://schemas.microsoft.com/office/drawing/2014/main" id="{9079C400-DF7A-F247-885F-335576696B2B}"/>
              </a:ext>
            </a:extLst>
          </p:cNvPr>
          <p:cNvSpPr/>
          <p:nvPr/>
        </p:nvSpPr>
        <p:spPr>
          <a:xfrm>
            <a:off x="38882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8" name="箭號: 向右 82">
            <a:extLst>
              <a:ext uri="{FF2B5EF4-FFF2-40B4-BE49-F238E27FC236}">
                <a16:creationId xmlns:a16="http://schemas.microsoft.com/office/drawing/2014/main" id="{DCA278FB-72E5-4A4F-ADF1-B7DD3ECEBD20}"/>
              </a:ext>
            </a:extLst>
          </p:cNvPr>
          <p:cNvSpPr/>
          <p:nvPr/>
        </p:nvSpPr>
        <p:spPr>
          <a:xfrm>
            <a:off x="64714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9" name="箭號: 向右 83">
            <a:extLst>
              <a:ext uri="{FF2B5EF4-FFF2-40B4-BE49-F238E27FC236}">
                <a16:creationId xmlns:a16="http://schemas.microsoft.com/office/drawing/2014/main" id="{A835CE5A-AA46-4B48-98CF-28C02881850F}"/>
              </a:ext>
            </a:extLst>
          </p:cNvPr>
          <p:cNvSpPr/>
          <p:nvPr/>
        </p:nvSpPr>
        <p:spPr>
          <a:xfrm>
            <a:off x="92820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23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F26F54-731E-4EB9-AB84-631A3D0070C7}"/>
              </a:ext>
            </a:extLst>
          </p:cNvPr>
          <p:cNvSpPr/>
          <p:nvPr/>
        </p:nvSpPr>
        <p:spPr>
          <a:xfrm>
            <a:off x="0" y="1949767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143BA91-1022-4E33-8EDF-E92BA0F07807}"/>
              </a:ext>
            </a:extLst>
          </p:cNvPr>
          <p:cNvSpPr/>
          <p:nvPr/>
        </p:nvSpPr>
        <p:spPr>
          <a:xfrm>
            <a:off x="0" y="3485318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050E468-F8CC-435C-AB57-C3226B48FC82}"/>
              </a:ext>
            </a:extLst>
          </p:cNvPr>
          <p:cNvSpPr/>
          <p:nvPr/>
        </p:nvSpPr>
        <p:spPr>
          <a:xfrm>
            <a:off x="0" y="5020869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6AF0ED7-FA7C-FF4F-A49C-AC5EEFD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>
                <a:ea typeface="Microsoft JhengHei" panose="020B0604030504040204" pitchFamily="34" charset="-120"/>
              </a:rPr>
              <a:t>系統記錄，歸檔狀態一目瞭然</a:t>
            </a:r>
            <a:endParaRPr lang="en" altLang="zh-Hant">
              <a:ea typeface="Microsoft JhengHei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8EA598B-FA75-694E-B415-1DB97165F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36" y="3549120"/>
            <a:ext cx="8330064" cy="122914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36BE0FB-E390-234D-9C92-C58011D94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736" y="5020869"/>
            <a:ext cx="5734668" cy="138716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31">
            <a:extLst>
              <a:ext uri="{FF2B5EF4-FFF2-40B4-BE49-F238E27FC236}">
                <a16:creationId xmlns:a16="http://schemas.microsoft.com/office/drawing/2014/main" id="{076A205B-BCD4-431E-8919-B593409DE4B8}"/>
              </a:ext>
            </a:extLst>
          </p:cNvPr>
          <p:cNvSpPr txBox="1"/>
          <p:nvPr/>
        </p:nvSpPr>
        <p:spPr>
          <a:xfrm>
            <a:off x="838200" y="2402687"/>
            <a:ext cx="17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摘要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F13AD22D-6F7C-450B-B6DB-11EE2AF97A78}"/>
              </a:ext>
            </a:extLst>
          </p:cNvPr>
          <p:cNvSpPr txBox="1"/>
          <p:nvPr/>
        </p:nvSpPr>
        <p:spPr>
          <a:xfrm>
            <a:off x="838200" y="3938238"/>
            <a:ext cx="190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4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系統記錄</a:t>
            </a:r>
            <a:endParaRPr lang="zh-TW" altLang="en-US" sz="2400" b="1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A6877289-3BF0-4352-B638-F796740AE1E0}"/>
              </a:ext>
            </a:extLst>
          </p:cNvPr>
          <p:cNvSpPr txBox="1"/>
          <p:nvPr/>
        </p:nvSpPr>
        <p:spPr>
          <a:xfrm>
            <a:off x="838200" y="5488994"/>
            <a:ext cx="15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24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任務日誌</a:t>
            </a:r>
            <a:endParaRPr lang="zh-TW" altLang="en-US" sz="2400" b="1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3B51A-E5B8-ED4A-892B-40F738F727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36" y="1949767"/>
            <a:ext cx="6869564" cy="1345899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53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905">
            <a:extLst>
              <a:ext uri="{FF2B5EF4-FFF2-40B4-BE49-F238E27FC236}">
                <a16:creationId xmlns:a16="http://schemas.microsoft.com/office/drawing/2014/main" id="{F04D0B40-989E-4CC1-AB87-A73569FB724D}"/>
              </a:ext>
            </a:extLst>
          </p:cNvPr>
          <p:cNvSpPr/>
          <p:nvPr/>
        </p:nvSpPr>
        <p:spPr>
          <a:xfrm>
            <a:off x="5799963" y="2546315"/>
            <a:ext cx="5587307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905">
            <a:extLst>
              <a:ext uri="{FF2B5EF4-FFF2-40B4-BE49-F238E27FC236}">
                <a16:creationId xmlns:a16="http://schemas.microsoft.com/office/drawing/2014/main" id="{55137ED7-2D0D-4BDD-98D9-99DA96C149F0}"/>
              </a:ext>
            </a:extLst>
          </p:cNvPr>
          <p:cNvSpPr/>
          <p:nvPr/>
        </p:nvSpPr>
        <p:spPr>
          <a:xfrm>
            <a:off x="536476" y="2546315"/>
            <a:ext cx="5120163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0E9BC2-1249-EA43-A3E6-278CF412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>
                <a:ea typeface="Microsoft JhengHei" panose="020B0604030504040204" pitchFamily="34" charset="-120"/>
                <a:sym typeface="Amatic SC"/>
              </a:rPr>
              <a:t>善用配方，歸檔設定神速搞定</a:t>
            </a:r>
            <a:endParaRPr lang="zh-TW" altLang="en-US" sz="3600">
              <a:ea typeface="Microsoft JhengHei" panose="020B0604030504040204" pitchFamily="34" charset="-120"/>
            </a:endParaRPr>
          </a:p>
        </p:txBody>
      </p:sp>
      <p:sp>
        <p:nvSpPr>
          <p:cNvPr id="13" name="五邊形 6">
            <a:extLst>
              <a:ext uri="{FF2B5EF4-FFF2-40B4-BE49-F238E27FC236}">
                <a16:creationId xmlns:a16="http://schemas.microsoft.com/office/drawing/2014/main" id="{E660A395-CBAC-4318-B592-25E23A56108E}"/>
              </a:ext>
            </a:extLst>
          </p:cNvPr>
          <p:cNvSpPr/>
          <p:nvPr/>
        </p:nvSpPr>
        <p:spPr>
          <a:xfrm>
            <a:off x="536476" y="1895269"/>
            <a:ext cx="5445430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選擇配方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3A3D6C4B-3E1D-4012-9F8E-9D19BED76E20}"/>
              </a:ext>
            </a:extLst>
          </p:cNvPr>
          <p:cNvSpPr/>
          <p:nvPr/>
        </p:nvSpPr>
        <p:spPr>
          <a:xfrm>
            <a:off x="5799963" y="1895269"/>
            <a:ext cx="5900382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zh-Hant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建立任務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6">
            <a:extLst>
              <a:ext uri="{FF2B5EF4-FFF2-40B4-BE49-F238E27FC236}">
                <a16:creationId xmlns:a16="http://schemas.microsoft.com/office/drawing/2014/main" id="{7E8E2CF9-5C6E-4C48-80E3-92042CA88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46" y="2994348"/>
            <a:ext cx="4807587" cy="2815658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44997-1595-1D4D-B534-C6A0934D5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741" y="2994348"/>
            <a:ext cx="5349749" cy="2815658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8">
            <a:extLst>
              <a:ext uri="{FF2B5EF4-FFF2-40B4-BE49-F238E27FC236}">
                <a16:creationId xmlns:a16="http://schemas.microsoft.com/office/drawing/2014/main" id="{DFD597BB-30A0-4E0A-A797-B6A8F1EF2E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890" y="4402177"/>
            <a:ext cx="1501081" cy="1501081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D45F1800-9D2C-4367-91F4-BBE23A719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66"/>
          <a:stretch/>
        </p:blipFill>
        <p:spPr>
          <a:xfrm>
            <a:off x="9051017" y="4860605"/>
            <a:ext cx="1409625" cy="1409625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9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0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7BE0-1C7A-854B-BBCD-4990E0F2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147" y="866275"/>
            <a:ext cx="5145505" cy="4752472"/>
          </a:xfrm>
        </p:spPr>
        <p:txBody>
          <a:bodyPr>
            <a:normAutofit/>
          </a:bodyPr>
          <a:lstStyle/>
          <a:p>
            <a:r>
              <a:rPr lang="en-US" err="1"/>
              <a:t>在工作流程中導入</a:t>
            </a:r>
            <a:r>
              <a:rPr lang="en-US"/>
              <a:t> </a:t>
            </a:r>
            <a:r>
              <a:rPr lang="en-US" err="1"/>
              <a:t>Qfiling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46843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CA0D9-96C4-1B41-8431-283FC450B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162" y="4540384"/>
            <a:ext cx="4062895" cy="1582946"/>
          </a:xfrm>
          <a:prstGeom prst="roundRect">
            <a:avLst>
              <a:gd name="adj" fmla="val 5951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97BA87-FC95-2544-A02D-28A6984E92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81" y="4639955"/>
            <a:ext cx="4661566" cy="134881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5" name="橢圓 74">
            <a:extLst>
              <a:ext uri="{FF2B5EF4-FFF2-40B4-BE49-F238E27FC236}">
                <a16:creationId xmlns:a16="http://schemas.microsoft.com/office/drawing/2014/main" id="{F43B28C2-B180-4795-9857-47F9D4342E67}"/>
              </a:ext>
            </a:extLst>
          </p:cNvPr>
          <p:cNvSpPr/>
          <p:nvPr/>
        </p:nvSpPr>
        <p:spPr>
          <a:xfrm>
            <a:off x="9073507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CD2F422E-BD3A-4440-990D-A0E77D6A8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4189" y="2433484"/>
            <a:ext cx="686730" cy="846652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03AF225A-D3A8-4CD4-AFF4-BA2C89341CD4}"/>
              </a:ext>
            </a:extLst>
          </p:cNvPr>
          <p:cNvSpPr/>
          <p:nvPr/>
        </p:nvSpPr>
        <p:spPr>
          <a:xfrm>
            <a:off x="6639116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86E12FAD-F513-402A-B67F-75997D473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0419" y="2463692"/>
            <a:ext cx="930270" cy="8466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75E51A3-027E-4FC8-B6CB-67C318443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1887" y="-87646"/>
            <a:ext cx="1823946" cy="21263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pic>
      <p:sp>
        <p:nvSpPr>
          <p:cNvPr id="495" name="Google Shape;495;p64"/>
          <p:cNvSpPr txBox="1"/>
          <p:nvPr/>
        </p:nvSpPr>
        <p:spPr>
          <a:xfrm>
            <a:off x="7022093" y="3890016"/>
            <a:ext cx="175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sz="1600"/>
          </a:p>
        </p:txBody>
      </p:sp>
      <p:pic>
        <p:nvPicPr>
          <p:cNvPr id="496" name="Google Shape;496;p6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99" y="2249724"/>
            <a:ext cx="3537600" cy="1498800"/>
          </a:xfrm>
          <a:prstGeom prst="roundRect">
            <a:avLst>
              <a:gd name="adj" fmla="val 5548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6" name="Google Shape;516;p64"/>
          <p:cNvSpPr txBox="1"/>
          <p:nvPr/>
        </p:nvSpPr>
        <p:spPr>
          <a:xfrm>
            <a:off x="6551537" y="3890864"/>
            <a:ext cx="4000000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選擇設定</a:t>
            </a:r>
            <a:r>
              <a:rPr lang="en" sz="1400">
                <a:solidFill>
                  <a:srgbClr val="008A94"/>
                </a:solidFill>
                <a:latin typeface="Arial"/>
                <a:cs typeface="Arial"/>
              </a:rPr>
              <a:t>加密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及</a:t>
            </a:r>
            <a:r>
              <a:rPr lang="en" sz="1400">
                <a:solidFill>
                  <a:srgbClr val="008A94"/>
                </a:solidFill>
                <a:latin typeface="Arial"/>
                <a:cs typeface="Arial"/>
              </a:rPr>
              <a:t>壓縮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編輯模組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AA3887-A0B3-944D-A601-1C6024626EAA}"/>
              </a:ext>
            </a:extLst>
          </p:cNvPr>
          <p:cNvSpPr/>
          <p:nvPr/>
        </p:nvSpPr>
        <p:spPr>
          <a:xfrm>
            <a:off x="7643377" y="2696001"/>
            <a:ext cx="126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加密與解密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FCBC65-3A89-437E-8C0F-9360AFA2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66" y="112461"/>
            <a:ext cx="10073133" cy="1427581"/>
          </a:xfrm>
        </p:spPr>
        <p:txBody>
          <a:bodyPr/>
          <a:lstStyle/>
          <a:p>
            <a:r>
              <a:rPr lang="zh-TW" altLang="en-US" sz="4400"/>
              <a:t>將含有特定關鍵字的文件加密封存</a:t>
            </a:r>
            <a:endParaRPr lang="en-US" altLang="zh-TW" sz="440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93D6E53C-F3DE-4119-A00C-10A5EBD6EF90}"/>
              </a:ext>
            </a:extLst>
          </p:cNvPr>
          <p:cNvSpPr txBox="1"/>
          <p:nvPr/>
        </p:nvSpPr>
        <p:spPr>
          <a:xfrm>
            <a:off x="906014" y="1740149"/>
            <a:ext cx="32113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24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辦公達人的好幫手</a:t>
            </a:r>
          </a:p>
        </p:txBody>
      </p:sp>
      <p:sp>
        <p:nvSpPr>
          <p:cNvPr id="515" name="Google Shape;515;p64"/>
          <p:cNvSpPr txBox="1"/>
          <p:nvPr/>
        </p:nvSpPr>
        <p:spPr>
          <a:xfrm>
            <a:off x="837075" y="3890864"/>
            <a:ext cx="4992221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Qsirch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使用關鍵字搜尋檔案，並將搜尋結果建立歸檔任務</a:t>
            </a:r>
            <a:endParaRPr sz="1400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2A43DEB-089C-4FCE-8316-B7AA0D3B041D}"/>
              </a:ext>
            </a:extLst>
          </p:cNvPr>
          <p:cNvSpPr/>
          <p:nvPr/>
        </p:nvSpPr>
        <p:spPr>
          <a:xfrm>
            <a:off x="906015" y="3490027"/>
            <a:ext cx="2464982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從 </a:t>
            </a:r>
            <a:r>
              <a:rPr lang="en-US" altLang="zh-TW" sz="1600" b="1" dirty="0" err="1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Qsirch</a:t>
            </a:r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建立任務</a:t>
            </a:r>
            <a:endParaRPr lang="en-US" altLang="zh-TW" sz="16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6FE8275-3549-48F7-A541-A436A76010F8}"/>
              </a:ext>
            </a:extLst>
          </p:cNvPr>
          <p:cNvSpPr/>
          <p:nvPr/>
        </p:nvSpPr>
        <p:spPr>
          <a:xfrm>
            <a:off x="837075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1">
            <a:extLst>
              <a:ext uri="{FF2B5EF4-FFF2-40B4-BE49-F238E27FC236}">
                <a16:creationId xmlns:a16="http://schemas.microsoft.com/office/drawing/2014/main" id="{D611D56A-D95A-41A6-B5DE-C404D7418C04}"/>
              </a:ext>
            </a:extLst>
          </p:cNvPr>
          <p:cNvSpPr/>
          <p:nvPr/>
        </p:nvSpPr>
        <p:spPr>
          <a:xfrm>
            <a:off x="10077768" y="269600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壓縮</a:t>
            </a:r>
            <a:endParaRPr lang="en-TW" altLang="zh-TW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066029CC-E557-4EBC-A9A6-94C9EB821CDC}"/>
              </a:ext>
            </a:extLst>
          </p:cNvPr>
          <p:cNvSpPr/>
          <p:nvPr/>
        </p:nvSpPr>
        <p:spPr>
          <a:xfrm>
            <a:off x="6620477" y="3490027"/>
            <a:ext cx="1526232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 dirty="0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檔案編輯</a:t>
            </a:r>
            <a:endParaRPr lang="en-US" altLang="zh-TW" sz="1600" b="1" dirty="0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F2AE8358-311F-448C-B289-75387A2A79D6}"/>
              </a:ext>
            </a:extLst>
          </p:cNvPr>
          <p:cNvSpPr/>
          <p:nvPr/>
        </p:nvSpPr>
        <p:spPr>
          <a:xfrm>
            <a:off x="6551537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直線接點 6">
            <a:extLst>
              <a:ext uri="{FF2B5EF4-FFF2-40B4-BE49-F238E27FC236}">
                <a16:creationId xmlns:a16="http://schemas.microsoft.com/office/drawing/2014/main" id="{E50412BF-122C-4B78-99FA-16AAC044AA6F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4343685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直線接點 6">
            <a:extLst>
              <a:ext uri="{FF2B5EF4-FFF2-40B4-BE49-F238E27FC236}">
                <a16:creationId xmlns:a16="http://schemas.microsoft.com/office/drawing/2014/main" id="{D4B3211B-FDDB-4321-B7FF-44801CAE0012}"/>
              </a:ext>
            </a:extLst>
          </p:cNvPr>
          <p:cNvCxnSpPr>
            <a:cxnSpLocks/>
          </p:cNvCxnSpPr>
          <p:nvPr/>
        </p:nvCxnSpPr>
        <p:spPr>
          <a:xfrm>
            <a:off x="832633" y="4420192"/>
            <a:ext cx="10490340" cy="15884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Google Shape;515;p64">
            <a:extLst>
              <a:ext uri="{FF2B5EF4-FFF2-40B4-BE49-F238E27FC236}">
                <a16:creationId xmlns:a16="http://schemas.microsoft.com/office/drawing/2014/main" id="{9F6FAB50-EC63-40C9-A1DA-F864497A6086}"/>
              </a:ext>
            </a:extLst>
          </p:cNvPr>
          <p:cNvSpPr txBox="1"/>
          <p:nvPr/>
        </p:nvSpPr>
        <p:spPr>
          <a:xfrm>
            <a:off x="837075" y="6209018"/>
            <a:ext cx="5240723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TW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設定篩選器，自動篩選出你要的檔案</a:t>
            </a:r>
            <a:endParaRPr lang="en-US" alt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52FF444E-6E5C-4E95-AADF-50A656C243E2}"/>
              </a:ext>
            </a:extLst>
          </p:cNvPr>
          <p:cNvSpPr/>
          <p:nvPr/>
        </p:nvSpPr>
        <p:spPr>
          <a:xfrm>
            <a:off x="906015" y="5808181"/>
            <a:ext cx="150697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檔案篩選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84F9FFD5-CEA3-485A-9BF7-E9F630CD3334}"/>
              </a:ext>
            </a:extLst>
          </p:cNvPr>
          <p:cNvSpPr/>
          <p:nvPr/>
        </p:nvSpPr>
        <p:spPr>
          <a:xfrm>
            <a:off x="837075" y="580939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516;p64">
            <a:extLst>
              <a:ext uri="{FF2B5EF4-FFF2-40B4-BE49-F238E27FC236}">
                <a16:creationId xmlns:a16="http://schemas.microsoft.com/office/drawing/2014/main" id="{26E3B78B-0110-4C58-8987-561358AA8C1D}"/>
              </a:ext>
            </a:extLst>
          </p:cNvPr>
          <p:cNvSpPr txBox="1"/>
          <p:nvPr/>
        </p:nvSpPr>
        <p:spPr>
          <a:xfrm>
            <a:off x="6551536" y="6206378"/>
            <a:ext cx="3875821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將各式檔案依最適合的方式，重新自動分類，如：文件依文件作者分類</a:t>
            </a:r>
          </a:p>
          <a:p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93" name="矩形: 圓角 92">
            <a:extLst>
              <a:ext uri="{FF2B5EF4-FFF2-40B4-BE49-F238E27FC236}">
                <a16:creationId xmlns:a16="http://schemas.microsoft.com/office/drawing/2014/main" id="{D412B8D6-22C8-46EE-9C79-4C4A19B9F436}"/>
              </a:ext>
            </a:extLst>
          </p:cNvPr>
          <p:cNvSpPr/>
          <p:nvPr/>
        </p:nvSpPr>
        <p:spPr>
          <a:xfrm>
            <a:off x="6620478" y="5805541"/>
            <a:ext cx="245302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目的端及資料夾結構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2FCCB90D-D45C-4639-8E06-A68D099A1550}"/>
              </a:ext>
            </a:extLst>
          </p:cNvPr>
          <p:cNvSpPr/>
          <p:nvPr/>
        </p:nvSpPr>
        <p:spPr>
          <a:xfrm>
            <a:off x="6551537" y="580675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2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4FA1C-9B8E-8948-B9EB-09078FE64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90" y="4552636"/>
            <a:ext cx="4635808" cy="1364783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BDAD53-37A3-7D46-A886-50D126F9E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93" y="4539984"/>
            <a:ext cx="4160808" cy="137602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橢圓 58">
            <a:extLst>
              <a:ext uri="{FF2B5EF4-FFF2-40B4-BE49-F238E27FC236}">
                <a16:creationId xmlns:a16="http://schemas.microsoft.com/office/drawing/2014/main" id="{81A1DF5E-9B93-41D3-B3EA-810ED046CEDB}"/>
              </a:ext>
            </a:extLst>
          </p:cNvPr>
          <p:cNvSpPr/>
          <p:nvPr/>
        </p:nvSpPr>
        <p:spPr>
          <a:xfrm>
            <a:off x="9073507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E5B5568-0473-46CB-8FFD-D448759BD364}"/>
              </a:ext>
            </a:extLst>
          </p:cNvPr>
          <p:cNvSpPr/>
          <p:nvPr/>
        </p:nvSpPr>
        <p:spPr>
          <a:xfrm>
            <a:off x="6639116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0A16219D-1C96-4C8D-9A3C-8A917BBD5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8297" y="2300401"/>
            <a:ext cx="1119905" cy="1119905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BCF191C8-F574-40B4-A59A-29F47D43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9424" y="2490525"/>
            <a:ext cx="764196" cy="764196"/>
          </a:xfrm>
          <a:prstGeom prst="rect">
            <a:avLst/>
          </a:prstGeom>
        </p:spPr>
      </p:pic>
      <p:pic>
        <p:nvPicPr>
          <p:cNvPr id="72" name="Google Shape;526;p65">
            <a:extLst>
              <a:ext uri="{FF2B5EF4-FFF2-40B4-BE49-F238E27FC236}">
                <a16:creationId xmlns:a16="http://schemas.microsoft.com/office/drawing/2014/main" id="{5AA56108-BC6E-4A86-99FA-3D2CA54C52CE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90" y="2248156"/>
            <a:ext cx="4540838" cy="1390569"/>
          </a:xfrm>
          <a:prstGeom prst="roundRect">
            <a:avLst>
              <a:gd name="adj" fmla="val 7116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879A2D-B6C4-4883-943E-44B2F17CDD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1886" y="-79926"/>
            <a:ext cx="1789450" cy="2086147"/>
          </a:xfrm>
          <a:prstGeom prst="rect">
            <a:avLst/>
          </a:prstGeom>
        </p:spPr>
      </p:pic>
      <p:sp>
        <p:nvSpPr>
          <p:cNvPr id="528" name="Google Shape;528;p65"/>
          <p:cNvSpPr txBox="1">
            <a:spLocks noGrp="1"/>
          </p:cNvSpPr>
          <p:nvPr>
            <p:ph type="title"/>
          </p:nvPr>
        </p:nvSpPr>
        <p:spPr>
          <a:xfrm>
            <a:off x="1341067" y="112461"/>
            <a:ext cx="10012732" cy="1427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err="1"/>
              <a:t>將</a:t>
            </a:r>
            <a:r>
              <a:rPr lang="zh-TW" altLang="en-US"/>
              <a:t> </a:t>
            </a:r>
            <a:r>
              <a:rPr lang="en-US"/>
              <a:t>AI</a:t>
            </a:r>
            <a:r>
              <a:rPr lang="zh-TW" altLang="en-US"/>
              <a:t> 辨識的照片歸檔封存</a:t>
            </a:r>
            <a:endParaRPr lang="en-US"/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82B71AE3-F8B5-4072-849A-954DC745B771}"/>
              </a:ext>
            </a:extLst>
          </p:cNvPr>
          <p:cNvSpPr/>
          <p:nvPr/>
        </p:nvSpPr>
        <p:spPr>
          <a:xfrm>
            <a:off x="7651860" y="2730216"/>
            <a:ext cx="126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浮水印</a:t>
            </a:r>
          </a:p>
        </p:txBody>
      </p:sp>
      <p:sp>
        <p:nvSpPr>
          <p:cNvPr id="56" name="Google Shape;515;p64">
            <a:extLst>
              <a:ext uri="{FF2B5EF4-FFF2-40B4-BE49-F238E27FC236}">
                <a16:creationId xmlns:a16="http://schemas.microsoft.com/office/drawing/2014/main" id="{91D8FC61-D009-4A06-8D21-99A11AA5A69D}"/>
              </a:ext>
            </a:extLst>
          </p:cNvPr>
          <p:cNvSpPr txBox="1"/>
          <p:nvPr/>
        </p:nvSpPr>
        <p:spPr>
          <a:xfrm>
            <a:off x="837075" y="3890864"/>
            <a:ext cx="4903168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將 </a:t>
            </a:r>
            <a:r>
              <a:rPr lang="en-US" altLang="zh-TW" sz="1400" err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QuMagie</a:t>
            </a:r>
            <a:r>
              <a:rPr lang="en-US" altLang="zh-TW" sz="1400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AI </a:t>
            </a:r>
            <a:r>
              <a:rPr lang="zh-TW" altLang="en-US" sz="1400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或智能相簿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建立 </a:t>
            </a:r>
            <a:r>
              <a:rPr lang="en-US" altLang="zh-TW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Qfiling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歸檔任務</a:t>
            </a:r>
            <a:endParaRPr lang="en-US" altLang="zh-TW" sz="1400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9281D37C-82E9-437C-A9EC-DA4379ED9726}"/>
              </a:ext>
            </a:extLst>
          </p:cNvPr>
          <p:cNvSpPr/>
          <p:nvPr/>
        </p:nvSpPr>
        <p:spPr>
          <a:xfrm>
            <a:off x="906015" y="3490027"/>
            <a:ext cx="2696994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從 </a:t>
            </a:r>
            <a:r>
              <a:rPr lang="en-US" altLang="zh-TW" sz="1600" b="1" dirty="0" err="1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QuMagie</a:t>
            </a:r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建立任務</a:t>
            </a:r>
            <a:endParaRPr lang="en-US" altLang="zh-TW" sz="1600" b="1" dirty="0">
              <a:solidFill>
                <a:schemeClr val="lt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99727D1E-734E-4B2B-A51F-6DC3A350BFE1}"/>
              </a:ext>
            </a:extLst>
          </p:cNvPr>
          <p:cNvSpPr/>
          <p:nvPr/>
        </p:nvSpPr>
        <p:spPr>
          <a:xfrm>
            <a:off x="837075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C349F720-D978-485B-9346-52F3F52E317D}"/>
              </a:ext>
            </a:extLst>
          </p:cNvPr>
          <p:cNvSpPr/>
          <p:nvPr/>
        </p:nvSpPr>
        <p:spPr>
          <a:xfrm>
            <a:off x="10014689" y="2712362"/>
            <a:ext cx="1273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模糊臉孔</a:t>
            </a:r>
            <a:endParaRPr lang="en-US" altLang="zh-TW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cxnSp>
        <p:nvCxnSpPr>
          <p:cNvPr id="64" name="直線接點 6">
            <a:extLst>
              <a:ext uri="{FF2B5EF4-FFF2-40B4-BE49-F238E27FC236}">
                <a16:creationId xmlns:a16="http://schemas.microsoft.com/office/drawing/2014/main" id="{FF6D2E96-C2AF-4DDA-8AF4-17776BEE06C6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4343685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">
            <a:extLst>
              <a:ext uri="{FF2B5EF4-FFF2-40B4-BE49-F238E27FC236}">
                <a16:creationId xmlns:a16="http://schemas.microsoft.com/office/drawing/2014/main" id="{405ED320-BBC2-454A-8BF3-53247DE96984}"/>
              </a:ext>
            </a:extLst>
          </p:cNvPr>
          <p:cNvCxnSpPr>
            <a:cxnSpLocks/>
          </p:cNvCxnSpPr>
          <p:nvPr/>
        </p:nvCxnSpPr>
        <p:spPr>
          <a:xfrm>
            <a:off x="832633" y="4420192"/>
            <a:ext cx="10490340" cy="15884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Google Shape;516;p64">
            <a:extLst>
              <a:ext uri="{FF2B5EF4-FFF2-40B4-BE49-F238E27FC236}">
                <a16:creationId xmlns:a16="http://schemas.microsoft.com/office/drawing/2014/main" id="{A39BCF7A-242F-4E65-809F-0454DE1DE604}"/>
              </a:ext>
            </a:extLst>
          </p:cNvPr>
          <p:cNvSpPr txBox="1"/>
          <p:nvPr/>
        </p:nvSpPr>
        <p:spPr>
          <a:xfrm>
            <a:off x="6551537" y="6206378"/>
            <a:ext cx="3999992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依照片拍攝年月重新整理資料夾，並批次將照片重新命名</a:t>
            </a:r>
            <a:endParaRPr lang="en-US" altLang="zh-TW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31" name="Google Shape;515;p64">
            <a:extLst>
              <a:ext uri="{FF2B5EF4-FFF2-40B4-BE49-F238E27FC236}">
                <a16:creationId xmlns:a16="http://schemas.microsoft.com/office/drawing/2014/main" id="{52EADC63-F078-4846-9D27-3AAC15AC81D8}"/>
              </a:ext>
            </a:extLst>
          </p:cNvPr>
          <p:cNvSpPr txBox="1"/>
          <p:nvPr/>
        </p:nvSpPr>
        <p:spPr>
          <a:xfrm>
            <a:off x="837075" y="6209018"/>
            <a:ext cx="5240723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TW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設定篩選器，透過照片的資訊自動篩選出你要的檔案</a:t>
            </a:r>
            <a:endParaRPr lang="en-US" alt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矩形: 圓角 89">
            <a:extLst>
              <a:ext uri="{FF2B5EF4-FFF2-40B4-BE49-F238E27FC236}">
                <a16:creationId xmlns:a16="http://schemas.microsoft.com/office/drawing/2014/main" id="{4B1B0188-4B95-7D48-8F4D-7057CCC6A8B6}"/>
              </a:ext>
            </a:extLst>
          </p:cNvPr>
          <p:cNvSpPr/>
          <p:nvPr/>
        </p:nvSpPr>
        <p:spPr>
          <a:xfrm>
            <a:off x="906015" y="5808181"/>
            <a:ext cx="150697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檔案篩選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橢圓 90">
            <a:extLst>
              <a:ext uri="{FF2B5EF4-FFF2-40B4-BE49-F238E27FC236}">
                <a16:creationId xmlns:a16="http://schemas.microsoft.com/office/drawing/2014/main" id="{C5544745-C933-3D4E-9280-501F2A1AF765}"/>
              </a:ext>
            </a:extLst>
          </p:cNvPr>
          <p:cNvSpPr/>
          <p:nvPr/>
        </p:nvSpPr>
        <p:spPr>
          <a:xfrm>
            <a:off x="837075" y="580939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516;p64">
            <a:extLst>
              <a:ext uri="{FF2B5EF4-FFF2-40B4-BE49-F238E27FC236}">
                <a16:creationId xmlns:a16="http://schemas.microsoft.com/office/drawing/2014/main" id="{2F618525-0234-1A47-8283-AC3E11E083AE}"/>
              </a:ext>
            </a:extLst>
          </p:cNvPr>
          <p:cNvSpPr txBox="1"/>
          <p:nvPr/>
        </p:nvSpPr>
        <p:spPr>
          <a:xfrm>
            <a:off x="6551537" y="3890864"/>
            <a:ext cx="4000000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依需求選擇設定</a:t>
            </a:r>
            <a:r>
              <a:rPr lang="en" sz="1400" err="1">
                <a:solidFill>
                  <a:srgbClr val="008A94"/>
                </a:solidFill>
                <a:latin typeface="Arial"/>
                <a:cs typeface="Arial"/>
              </a:rPr>
              <a:t>浮水印</a:t>
            </a:r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及</a:t>
            </a:r>
            <a:r>
              <a:rPr lang="en" sz="1400" err="1">
                <a:solidFill>
                  <a:srgbClr val="008A94"/>
                </a:solidFill>
                <a:latin typeface="Arial"/>
                <a:cs typeface="Arial"/>
              </a:rPr>
              <a:t>模糊臉孔</a:t>
            </a:r>
            <a:r>
              <a:rPr lang="e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編輯模組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矩形: 圓角 77">
            <a:extLst>
              <a:ext uri="{FF2B5EF4-FFF2-40B4-BE49-F238E27FC236}">
                <a16:creationId xmlns:a16="http://schemas.microsoft.com/office/drawing/2014/main" id="{E5BC74D9-08F1-C646-B025-ED6D3A782AD3}"/>
              </a:ext>
            </a:extLst>
          </p:cNvPr>
          <p:cNvSpPr/>
          <p:nvPr/>
        </p:nvSpPr>
        <p:spPr>
          <a:xfrm>
            <a:off x="6620477" y="3490027"/>
            <a:ext cx="1526232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檔案編輯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6" name="橢圓 78">
            <a:extLst>
              <a:ext uri="{FF2B5EF4-FFF2-40B4-BE49-F238E27FC236}">
                <a16:creationId xmlns:a16="http://schemas.microsoft.com/office/drawing/2014/main" id="{474C57B5-9928-8249-89AB-806324A344E4}"/>
              </a:ext>
            </a:extLst>
          </p:cNvPr>
          <p:cNvSpPr/>
          <p:nvPr/>
        </p:nvSpPr>
        <p:spPr>
          <a:xfrm>
            <a:off x="6551537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: 圓角 92">
            <a:extLst>
              <a:ext uri="{FF2B5EF4-FFF2-40B4-BE49-F238E27FC236}">
                <a16:creationId xmlns:a16="http://schemas.microsoft.com/office/drawing/2014/main" id="{AF081308-79CD-6C4D-A595-6DA32E11961B}"/>
              </a:ext>
            </a:extLst>
          </p:cNvPr>
          <p:cNvSpPr/>
          <p:nvPr/>
        </p:nvSpPr>
        <p:spPr>
          <a:xfrm>
            <a:off x="6620478" y="5805541"/>
            <a:ext cx="245302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目的端及資料夾結構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橢圓 93">
            <a:extLst>
              <a:ext uri="{FF2B5EF4-FFF2-40B4-BE49-F238E27FC236}">
                <a16:creationId xmlns:a16="http://schemas.microsoft.com/office/drawing/2014/main" id="{60ED1C96-4F05-B749-83B6-7DB5076F597B}"/>
              </a:ext>
            </a:extLst>
          </p:cNvPr>
          <p:cNvSpPr/>
          <p:nvPr/>
        </p:nvSpPr>
        <p:spPr>
          <a:xfrm>
            <a:off x="6551537" y="580675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570916C1-DF61-4F0C-925D-0D134C8029ED}"/>
              </a:ext>
            </a:extLst>
          </p:cNvPr>
          <p:cNvSpPr txBox="1"/>
          <p:nvPr/>
        </p:nvSpPr>
        <p:spPr>
          <a:xfrm>
            <a:off x="906014" y="1740149"/>
            <a:ext cx="32113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2400" b="1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相片整理最佳利器</a:t>
            </a:r>
          </a:p>
        </p:txBody>
      </p:sp>
    </p:spTree>
    <p:extLst>
      <p:ext uri="{BB962C8B-B14F-4D97-AF65-F5344CB8AC3E}">
        <p14:creationId xmlns:p14="http://schemas.microsoft.com/office/powerpoint/2010/main" val="45115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9938C164-0ECB-4834-AB7E-F39259A8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791" y="2216188"/>
            <a:ext cx="3795562" cy="3805524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CD1314B0-5C36-464F-A235-7D9714754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0566" y="2216188"/>
            <a:ext cx="3795562" cy="3805524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0DE398F7-C319-44F8-A6AD-4308445FF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7341" y="2216188"/>
            <a:ext cx="3795562" cy="3805524"/>
          </a:xfrm>
          <a:prstGeom prst="rect">
            <a:avLst/>
          </a:prstGeom>
        </p:spPr>
      </p:pic>
      <p:sp>
        <p:nvSpPr>
          <p:cNvPr id="311" name="Google Shape;31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err="1"/>
              <a:t>讓</a:t>
            </a:r>
            <a:r>
              <a:rPr lang="zh-TW" altLang="en-US"/>
              <a:t> </a:t>
            </a:r>
            <a:r>
              <a:rPr lang="en-US" err="1"/>
              <a:t>Qfiling</a:t>
            </a:r>
            <a:r>
              <a:rPr lang="en-US"/>
              <a:t> </a:t>
            </a:r>
            <a:r>
              <a:rPr lang="en-US" err="1"/>
              <a:t>來幫你</a:t>
            </a:r>
            <a:r>
              <a:rPr lang="en-US"/>
              <a:t>！</a:t>
            </a:r>
          </a:p>
        </p:txBody>
      </p:sp>
      <p:sp>
        <p:nvSpPr>
          <p:cNvPr id="14" name="Google Shape;313;p53">
            <a:extLst>
              <a:ext uri="{FF2B5EF4-FFF2-40B4-BE49-F238E27FC236}">
                <a16:creationId xmlns:a16="http://schemas.microsoft.com/office/drawing/2014/main" id="{F1F6A01D-0F37-4CB8-9DB0-DD71664FFF6C}"/>
              </a:ext>
            </a:extLst>
          </p:cNvPr>
          <p:cNvSpPr txBox="1"/>
          <p:nvPr/>
        </p:nvSpPr>
        <p:spPr>
          <a:xfrm>
            <a:off x="693956" y="3153459"/>
            <a:ext cx="2755232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專案資料散落各處，結案報告好難整理！</a:t>
            </a:r>
          </a:p>
        </p:txBody>
      </p:sp>
      <p:sp>
        <p:nvSpPr>
          <p:cNvPr id="15" name="Google Shape;313;p53">
            <a:extLst>
              <a:ext uri="{FF2B5EF4-FFF2-40B4-BE49-F238E27FC236}">
                <a16:creationId xmlns:a16="http://schemas.microsoft.com/office/drawing/2014/main" id="{972BC839-0E94-4797-9AA5-0C352A12ED6C}"/>
              </a:ext>
            </a:extLst>
          </p:cNvPr>
          <p:cNvSpPr txBox="1"/>
          <p:nvPr/>
        </p:nvSpPr>
        <p:spPr>
          <a:xfrm>
            <a:off x="4753813" y="3153459"/>
            <a:ext cx="2609069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>
              <a:defRPr lang="en-TW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一想到要整理手機、相機堆積半年的旅遊相片就頭痛！</a:t>
            </a:r>
          </a:p>
        </p:txBody>
      </p:sp>
      <p:sp>
        <p:nvSpPr>
          <p:cNvPr id="16" name="Google Shape;313;p53">
            <a:extLst>
              <a:ext uri="{FF2B5EF4-FFF2-40B4-BE49-F238E27FC236}">
                <a16:creationId xmlns:a16="http://schemas.microsoft.com/office/drawing/2014/main" id="{5090DD27-E574-4CBA-AC5D-FBCE74D7653B}"/>
              </a:ext>
            </a:extLst>
          </p:cNvPr>
          <p:cNvSpPr txBox="1"/>
          <p:nvPr/>
        </p:nvSpPr>
        <p:spPr>
          <a:xfrm>
            <a:off x="8667506" y="3153459"/>
            <a:ext cx="2755232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>
              <a:defRPr lang="en-TW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下載資料夾快爆炸，誰來幫我快速清除非必要檔案！</a:t>
            </a:r>
          </a:p>
        </p:txBody>
      </p:sp>
    </p:spTree>
    <p:extLst>
      <p:ext uri="{BB962C8B-B14F-4D97-AF65-F5344CB8AC3E}">
        <p14:creationId xmlns:p14="http://schemas.microsoft.com/office/powerpoint/2010/main" val="382668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FE0F2-EADA-C544-BB94-393904BB34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11" y="2795903"/>
            <a:ext cx="3262236" cy="2282929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44">
            <a:extLst>
              <a:ext uri="{FF2B5EF4-FFF2-40B4-BE49-F238E27FC236}">
                <a16:creationId xmlns:a16="http://schemas.microsoft.com/office/drawing/2014/main" id="{8D490645-F151-4B60-8BC3-7243737E36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441" y="2784329"/>
            <a:ext cx="2507317" cy="2282929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0" name="Picture 2" descr="Free Icon | Smartphone">
            <a:extLst>
              <a:ext uri="{FF2B5EF4-FFF2-40B4-BE49-F238E27FC236}">
                <a16:creationId xmlns:a16="http://schemas.microsoft.com/office/drawing/2014/main" id="{7FB0C1A9-F3C9-9843-BDEA-8E0D745B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22" y="3100784"/>
            <a:ext cx="1697997" cy="16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5" descr="一張含有 電腦, 火車 的圖片&#10;&#10;自動產生的描述">
            <a:extLst>
              <a:ext uri="{FF2B5EF4-FFF2-40B4-BE49-F238E27FC236}">
                <a16:creationId xmlns:a16="http://schemas.microsoft.com/office/drawing/2014/main" id="{F191770F-2078-644A-AD7D-7D990011BD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50" y="3634016"/>
            <a:ext cx="629479" cy="626155"/>
          </a:xfrm>
          <a:prstGeom prst="roundRect">
            <a:avLst>
              <a:gd name="adj" fmla="val 50000"/>
            </a:avLst>
          </a:prstGeom>
        </p:spPr>
      </p:pic>
      <p:pic>
        <p:nvPicPr>
          <p:cNvPr id="39" name="圖形 14">
            <a:extLst>
              <a:ext uri="{FF2B5EF4-FFF2-40B4-BE49-F238E27FC236}">
                <a16:creationId xmlns:a16="http://schemas.microsoft.com/office/drawing/2014/main" id="{BCA259E9-6A03-2D46-8AC1-EA51174F7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7280" y="3600879"/>
            <a:ext cx="1191656" cy="119165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1FE878A1-A6AD-4FAC-A599-C493A3127574}"/>
              </a:ext>
            </a:extLst>
          </p:cNvPr>
          <p:cNvGrpSpPr/>
          <p:nvPr/>
        </p:nvGrpSpPr>
        <p:grpSpPr>
          <a:xfrm>
            <a:off x="2701547" y="2960006"/>
            <a:ext cx="1012094" cy="1012094"/>
            <a:chOff x="3024864" y="2790302"/>
            <a:chExt cx="1012094" cy="1012094"/>
          </a:xfrm>
        </p:grpSpPr>
        <p:pic>
          <p:nvPicPr>
            <p:cNvPr id="22532" name="Picture 4" descr="Folder icon - Icons8 Flat Color Icons - 398">
              <a:extLst>
                <a:ext uri="{FF2B5EF4-FFF2-40B4-BE49-F238E27FC236}">
                  <a16:creationId xmlns:a16="http://schemas.microsoft.com/office/drawing/2014/main" id="{622FC547-E34C-F746-9159-72BC7F32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864" y="2790302"/>
              <a:ext cx="1012094" cy="101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094123-90DD-2548-A60A-70948EA2B036}"/>
                </a:ext>
              </a:extLst>
            </p:cNvPr>
            <p:cNvSpPr txBox="1"/>
            <p:nvPr/>
          </p:nvSpPr>
          <p:spPr>
            <a:xfrm>
              <a:off x="3232787" y="3161991"/>
              <a:ext cx="697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en-TW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uto</a:t>
              </a:r>
            </a:p>
            <a:p>
              <a:pPr algn="ctr"/>
              <a:r>
                <a:rPr lang="en-TW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upload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373666-2A99-8243-B97C-802DC139B426}"/>
              </a:ext>
            </a:extLst>
          </p:cNvPr>
          <p:cNvCxnSpPr/>
          <p:nvPr/>
        </p:nvCxnSpPr>
        <p:spPr>
          <a:xfrm>
            <a:off x="1828800" y="3947093"/>
            <a:ext cx="3087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D3569C95-FD55-4D8F-9E2F-6DD0B794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066" y="112461"/>
            <a:ext cx="10012733" cy="1427581"/>
          </a:xfrm>
        </p:spPr>
        <p:txBody>
          <a:bodyPr/>
          <a:lstStyle/>
          <a:p>
            <a:r>
              <a:rPr lang="zh-TW" altLang="en-US" sz="4400"/>
              <a:t>自動整理手機拍攝的照片</a:t>
            </a:r>
            <a:endParaRPr lang="en-US" altLang="zh-TW" sz="440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531817-8A5B-4737-943E-1DF0DC5095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7045" y="-80210"/>
            <a:ext cx="1795502" cy="209320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279E9727-874A-400A-B5CA-13D8CECE9D7D}"/>
              </a:ext>
            </a:extLst>
          </p:cNvPr>
          <p:cNvSpPr txBox="1"/>
          <p:nvPr/>
        </p:nvSpPr>
        <p:spPr>
          <a:xfrm>
            <a:off x="543574" y="1931353"/>
            <a:ext cx="108102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176213"/>
            <a:r>
              <a:rPr lang="zh-TW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拍完照後，照片自動整理到你指定的資料夾中</a:t>
            </a:r>
            <a:endParaRPr lang="en-US" altLang="zh-TW" sz="2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11" name="Google Shape;515;p64">
            <a:extLst>
              <a:ext uri="{FF2B5EF4-FFF2-40B4-BE49-F238E27FC236}">
                <a16:creationId xmlns:a16="http://schemas.microsoft.com/office/drawing/2014/main" id="{14465B8F-FAA3-4EF6-9EE9-184EECB248FF}"/>
              </a:ext>
            </a:extLst>
          </p:cNvPr>
          <p:cNvSpPr txBox="1"/>
          <p:nvPr/>
        </p:nvSpPr>
        <p:spPr>
          <a:xfrm>
            <a:off x="780447" y="5400098"/>
            <a:ext cx="3376587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設定 </a:t>
            </a:r>
            <a:r>
              <a:rPr lang="en-US" altLang="zh-TW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Qfile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自動上傳，拍攝照片後自動上傳到 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NAS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的資料夾中</a:t>
            </a:r>
            <a:endParaRPr lang="en-US" altLang="zh-TW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7942824-7C00-4E3A-8F5E-F8CE72DFE223}"/>
              </a:ext>
            </a:extLst>
          </p:cNvPr>
          <p:cNvSpPr/>
          <p:nvPr/>
        </p:nvSpPr>
        <p:spPr>
          <a:xfrm>
            <a:off x="849387" y="4961161"/>
            <a:ext cx="268921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用 </a:t>
            </a:r>
            <a:r>
              <a:rPr lang="en-US" altLang="zh-TW" sz="1600" b="1" dirty="0" err="1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Qfile</a:t>
            </a:r>
            <a:r>
              <a:rPr lang="zh-TW" altLang="en-US" sz="1600" b="1" dirty="0">
                <a:solidFill>
                  <a:schemeClr val="lt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自動上傳照片</a:t>
            </a:r>
            <a:endParaRPr lang="en-US" altLang="zh-TW" sz="1600" b="1" dirty="0">
              <a:solidFill>
                <a:schemeClr val="lt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0A2AC8F-BD5A-422F-BADA-2C019A36F009}"/>
              </a:ext>
            </a:extLst>
          </p:cNvPr>
          <p:cNvSpPr/>
          <p:nvPr/>
        </p:nvSpPr>
        <p:spPr>
          <a:xfrm>
            <a:off x="780447" y="496237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ogle Shape;515;p64">
            <a:extLst>
              <a:ext uri="{FF2B5EF4-FFF2-40B4-BE49-F238E27FC236}">
                <a16:creationId xmlns:a16="http://schemas.microsoft.com/office/drawing/2014/main" id="{2E08D111-DF86-4D86-8235-5EB2F106FA6F}"/>
              </a:ext>
            </a:extLst>
          </p:cNvPr>
          <p:cNvSpPr txBox="1"/>
          <p:nvPr/>
        </p:nvSpPr>
        <p:spPr>
          <a:xfrm>
            <a:off x="4398086" y="5400098"/>
            <a:ext cx="3376587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將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en-US" altLang="zh-TW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Qfile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的自動上傳資料夾設為來源資料夾，並建立</a:t>
            </a:r>
            <a:r>
              <a:rPr lang="zh-TW" altLang="en-US" sz="1400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即時歸檔任務</a:t>
            </a:r>
            <a:endParaRPr lang="en-US" altLang="zh-TW" sz="1400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C0A3349-3EBD-49DF-8953-6CFCE5A3A5F3}"/>
              </a:ext>
            </a:extLst>
          </p:cNvPr>
          <p:cNvSpPr/>
          <p:nvPr/>
        </p:nvSpPr>
        <p:spPr>
          <a:xfrm>
            <a:off x="4467026" y="4961161"/>
            <a:ext cx="2370563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 dirty="0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建立即時歸檔任務</a:t>
            </a:r>
            <a:endParaRPr lang="en-US" altLang="zh-TW" sz="1600" b="1" dirty="0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010D2572-DCF2-4CCD-A205-58B70EF6661D}"/>
              </a:ext>
            </a:extLst>
          </p:cNvPr>
          <p:cNvSpPr/>
          <p:nvPr/>
        </p:nvSpPr>
        <p:spPr>
          <a:xfrm>
            <a:off x="4398086" y="496237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515;p64">
            <a:extLst>
              <a:ext uri="{FF2B5EF4-FFF2-40B4-BE49-F238E27FC236}">
                <a16:creationId xmlns:a16="http://schemas.microsoft.com/office/drawing/2014/main" id="{4327F3B6-DB19-488C-BA7C-1A7786D370D7}"/>
              </a:ext>
            </a:extLst>
          </p:cNvPr>
          <p:cNvSpPr txBox="1"/>
          <p:nvPr/>
        </p:nvSpPr>
        <p:spPr>
          <a:xfrm>
            <a:off x="7988413" y="5400098"/>
            <a:ext cx="3695021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依拍攝時間設定資料夾結構，照片一旦上傳至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NAS </a:t>
            </a:r>
            <a:r>
              <a: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就會即時歸檔至字料夾中</a:t>
            </a:r>
            <a:endParaRPr lang="en-US" altLang="zh-TW" sz="14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CFF4EC93-7C21-4C21-9698-0C07234F2D1C}"/>
              </a:ext>
            </a:extLst>
          </p:cNvPr>
          <p:cNvSpPr/>
          <p:nvPr/>
        </p:nvSpPr>
        <p:spPr>
          <a:xfrm>
            <a:off x="8057354" y="4961161"/>
            <a:ext cx="2191546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zh-TW" altLang="en-US" sz="1600" b="1">
                <a:solidFill>
                  <a:schemeClr val="l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目的資料夾結構</a:t>
            </a:r>
            <a:endParaRPr lang="en-US" altLang="zh-TW" sz="1600" b="1">
              <a:solidFill>
                <a:schemeClr val="l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E3BD0EA0-1049-4DE7-9209-28337C8525AE}"/>
              </a:ext>
            </a:extLst>
          </p:cNvPr>
          <p:cNvSpPr/>
          <p:nvPr/>
        </p:nvSpPr>
        <p:spPr>
          <a:xfrm>
            <a:off x="7988413" y="496237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4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err="1"/>
              <a:t>Qfiling</a:t>
            </a:r>
            <a:r>
              <a:rPr lang="en"/>
              <a:t> </a:t>
            </a:r>
            <a:r>
              <a:rPr lang="en" err="1"/>
              <a:t>授權方案</a:t>
            </a:r>
            <a:endParaRPr/>
          </a:p>
        </p:txBody>
      </p:sp>
      <p:graphicFrame>
        <p:nvGraphicFramePr>
          <p:cNvPr id="587" name="Google Shape;587;p68"/>
          <p:cNvGraphicFramePr/>
          <p:nvPr>
            <p:extLst>
              <p:ext uri="{D42A27DB-BD31-4B8C-83A1-F6EECF244321}">
                <p14:modId xmlns:p14="http://schemas.microsoft.com/office/powerpoint/2010/main" val="2609232127"/>
              </p:ext>
            </p:extLst>
          </p:nvPr>
        </p:nvGraphicFramePr>
        <p:xfrm>
          <a:off x="1121959" y="2376570"/>
          <a:ext cx="9948081" cy="3419504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1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Lite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accent6">
                            <a:lumMod val="75000"/>
                          </a:schemeClr>
                        </a:gs>
                        <a:gs pos="0">
                          <a:srgbClr val="92D05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Plus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accent5">
                            <a:lumMod val="75000"/>
                          </a:schemeClr>
                        </a:gs>
                        <a:gs pos="0">
                          <a:srgbClr val="00FD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Premium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002060"/>
                        </a:gs>
                        <a:gs pos="0">
                          <a:srgbClr val="7030A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Free</a:t>
                      </a:r>
                    </a:p>
                  </a:txBody>
                  <a:tcPr marL="121900" marR="121900" marT="121900" marB="12190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 $ 3.99 / NAS / </a:t>
                      </a:r>
                      <a:r>
                        <a:rPr lang="zh-TW" altLang="en-US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 $ 39.99 / NAS / </a:t>
                      </a:r>
                      <a:r>
                        <a:rPr lang="zh-TW" altLang="en-US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 $ 10 / NAS / </a:t>
                      </a:r>
                      <a:r>
                        <a:rPr lang="zh-TW" altLang="en-US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 $ 100 / NAS / </a:t>
                      </a:r>
                      <a:r>
                        <a:rPr lang="zh-TW" altLang="en-US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5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單次任務：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排程任務：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即時任務：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配方庫：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 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單次任務：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排程任務：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即時任務：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配方庫：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單次任務：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排程任務：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即時任務：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配方庫： </a:t>
                      </a:r>
                      <a:r>
                        <a:rPr lang="en-US" altLang="zh-TW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</a:t>
                      </a:r>
                      <a:endParaRPr lang="zh-TW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94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484C5C3-C46B-478B-A464-31ABD8D671D4}"/>
              </a:ext>
            </a:extLst>
          </p:cNvPr>
          <p:cNvSpPr/>
          <p:nvPr/>
        </p:nvSpPr>
        <p:spPr>
          <a:xfrm>
            <a:off x="0" y="2004658"/>
            <a:ext cx="12192000" cy="4853342"/>
          </a:xfrm>
          <a:prstGeom prst="rect">
            <a:avLst/>
          </a:prstGeom>
          <a:gradFill>
            <a:gsLst>
              <a:gs pos="13000">
                <a:schemeClr val="bg1"/>
              </a:gs>
              <a:gs pos="93000">
                <a:srgbClr val="F5F5F5"/>
              </a:gs>
              <a:gs pos="0">
                <a:schemeClr val="bg1">
                  <a:alpha val="32000"/>
                </a:schemeClr>
              </a:gs>
              <a:gs pos="100000">
                <a:schemeClr val="bg1">
                  <a:lumMod val="75000"/>
                  <a:alpha val="6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C0D12B-6695-431F-A87F-21F336999F4C}"/>
              </a:ext>
            </a:extLst>
          </p:cNvPr>
          <p:cNvSpPr txBox="1"/>
          <p:nvPr/>
        </p:nvSpPr>
        <p:spPr>
          <a:xfrm>
            <a:off x="8089932" y="4947221"/>
            <a:ext cx="3356517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4-24TB, 4 個硬碟槽</a:t>
            </a:r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Celeron 四核心 </a:t>
            </a:r>
            <a:r>
              <a:rPr lang="en-US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2.0GHz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GB/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GB 記憶體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可擴充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可透過PCIe插槽安裝QM2 </a:t>
            </a:r>
            <a:b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雙M.2 SATA SSD 擴充卡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F2AC2-06E8-47A7-97E7-B6A68B5746CE}"/>
              </a:ext>
            </a:extLst>
          </p:cNvPr>
          <p:cNvSpPr txBox="1"/>
          <p:nvPr/>
        </p:nvSpPr>
        <p:spPr>
          <a:xfrm>
            <a:off x="4365134" y="4947221"/>
            <a:ext cx="3356518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4-64TB, 8 個硬碟槽</a:t>
            </a:r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i3-8100T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四核心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3.1 GHz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GB 記憶體 (可擴充至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GB)</a:t>
            </a: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 M.2 SATA SSD 專用埠，可作為快取應用或高速儲存池，提升檔案存取效率。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195772-B3BC-44F7-A815-D15DBC0F6F15}"/>
              </a:ext>
            </a:extLst>
          </p:cNvPr>
          <p:cNvSpPr txBox="1"/>
          <p:nvPr/>
        </p:nvSpPr>
        <p:spPr>
          <a:xfrm>
            <a:off x="821239" y="4947221"/>
            <a:ext cx="324348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16-96TB, 16 個硬碟槽</a:t>
            </a:r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Xeon 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六核心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3GHz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 記憶體 (可擴充至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GB)</a:t>
            </a: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M.2 SATA SSD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專用埠，可作為快取應用或高速儲存池，提升檔案存取效率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QuTS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hero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作業系統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80613F7-62D8-407A-A0D3-09F6BE27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Hant" err="1">
                <a:latin typeface="Microsoft JhengHei"/>
                <a:ea typeface="Microsoft JhengHei"/>
              </a:rPr>
              <a:t>高效工作的最佳夥伴</a:t>
            </a:r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4E6540-C896-4256-BAE6-F4ECF8B9D74B}"/>
              </a:ext>
            </a:extLst>
          </p:cNvPr>
          <p:cNvGrpSpPr/>
          <p:nvPr/>
        </p:nvGrpSpPr>
        <p:grpSpPr>
          <a:xfrm>
            <a:off x="-155692" y="1757514"/>
            <a:ext cx="4965715" cy="1353295"/>
            <a:chOff x="2650239" y="2993645"/>
            <a:chExt cx="4965715" cy="1353295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0636C40-E245-400E-8BD0-0AD8B35D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5"/>
              <a:ext cx="4965715" cy="135329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A7FA88E-8E5A-4ECB-A829-59A622188316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zh-TW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/>
                </a:rPr>
                <a:t>大型企業</a:t>
              </a: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CF702993-D272-421D-B6B9-B51388A27178}"/>
                </a:ext>
              </a:extLst>
            </p:cNvPr>
            <p:cNvSpPr txBox="1"/>
            <p:nvPr/>
          </p:nvSpPr>
          <p:spPr>
            <a:xfrm>
              <a:off x="3761916" y="3515138"/>
              <a:ext cx="2743200" cy="58477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超大容量的高效檔案中心</a:t>
              </a:r>
            </a:p>
            <a:p>
              <a:pPr algn="ctr"/>
              <a:r>
                <a:rPr lang="zh-CN" altLang="en-US" sz="1600" b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效能卓越，容量加倍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79D9161-866C-4934-A76E-8755FEC9E3D1}"/>
              </a:ext>
            </a:extLst>
          </p:cNvPr>
          <p:cNvGrpSpPr/>
          <p:nvPr/>
        </p:nvGrpSpPr>
        <p:grpSpPr>
          <a:xfrm>
            <a:off x="3464654" y="1757514"/>
            <a:ext cx="4965715" cy="1353294"/>
            <a:chOff x="2650239" y="2993645"/>
            <a:chExt cx="4965715" cy="1353294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C02A31AD-5B83-4242-ADA9-7450CF39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5"/>
              <a:ext cx="4965715" cy="135329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601E32F-5027-4155-A38B-B0DB215CB7E3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zh-TW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/>
                </a:rPr>
                <a:t>中小型企業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3F73C999-02B8-4ABE-8C32-E2F35E44D735}"/>
                </a:ext>
              </a:extLst>
            </p:cNvPr>
            <p:cNvSpPr txBox="1"/>
            <p:nvPr/>
          </p:nvSpPr>
          <p:spPr>
            <a:xfrm>
              <a:off x="3761916" y="3515138"/>
              <a:ext cx="2743200" cy="58477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i3 </a:t>
              </a:r>
              <a:r>
                <a:rPr lang="zh-TW" altLang="en-US" sz="16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四核心高運算力</a:t>
              </a:r>
            </a:p>
            <a:p>
              <a:pPr algn="ctr"/>
              <a:r>
                <a:rPr lang="zh-TW" altLang="en-US" sz="16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流暢體驗，銳不可擋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4584583-B720-4BB1-BA01-E430A55CA7B0}"/>
              </a:ext>
            </a:extLst>
          </p:cNvPr>
          <p:cNvGrpSpPr/>
          <p:nvPr/>
        </p:nvGrpSpPr>
        <p:grpSpPr>
          <a:xfrm>
            <a:off x="7085841" y="1757513"/>
            <a:ext cx="4965715" cy="1353295"/>
            <a:chOff x="2650239" y="2993644"/>
            <a:chExt cx="4965715" cy="1353295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CEDC330-BBF0-42EB-ABF8-137405F5E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4"/>
              <a:ext cx="4965715" cy="1353295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084096-27CD-479F-8287-2FEA151FE6FB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zh-TW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/>
                </a:rPr>
                <a:t>家庭辦公環境</a:t>
              </a:r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31333269-F238-4F3C-AEE9-F306D8E74AC1}"/>
                </a:ext>
              </a:extLst>
            </p:cNvPr>
            <p:cNvSpPr txBox="1"/>
            <p:nvPr/>
          </p:nvSpPr>
          <p:spPr>
            <a:xfrm>
              <a:off x="3761916" y="3646088"/>
              <a:ext cx="2743200" cy="33855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FD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高效能四核心工作室</a:t>
              </a:r>
            </a:p>
          </p:txBody>
        </p:sp>
      </p:grpSp>
      <p:grpSp>
        <p:nvGrpSpPr>
          <p:cNvPr id="37" name="群組 12">
            <a:extLst>
              <a:ext uri="{FF2B5EF4-FFF2-40B4-BE49-F238E27FC236}">
                <a16:creationId xmlns:a16="http://schemas.microsoft.com/office/drawing/2014/main" id="{126C09BB-CE91-1347-B491-89F9B538520F}"/>
              </a:ext>
            </a:extLst>
          </p:cNvPr>
          <p:cNvGrpSpPr/>
          <p:nvPr/>
        </p:nvGrpSpPr>
        <p:grpSpPr>
          <a:xfrm>
            <a:off x="4017194" y="1811832"/>
            <a:ext cx="3812089" cy="5303520"/>
            <a:chOff x="3965650" y="2130160"/>
            <a:chExt cx="3812089" cy="4262127"/>
          </a:xfrm>
        </p:grpSpPr>
        <p:pic>
          <p:nvPicPr>
            <p:cNvPr id="44" name="圖形 38">
              <a:extLst>
                <a:ext uri="{FF2B5EF4-FFF2-40B4-BE49-F238E27FC236}">
                  <a16:creationId xmlns:a16="http://schemas.microsoft.com/office/drawing/2014/main" id="{5EB0F10C-6EB4-2544-B8BB-63F4BC642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62821"/>
            <a:stretch/>
          </p:blipFill>
          <p:spPr>
            <a:xfrm rot="5400000">
              <a:off x="1962999" y="4132811"/>
              <a:ext cx="4157454" cy="152151"/>
            </a:xfrm>
            <a:prstGeom prst="rect">
              <a:avLst/>
            </a:prstGeom>
          </p:spPr>
        </p:pic>
        <p:pic>
          <p:nvPicPr>
            <p:cNvPr id="45" name="圖形 41">
              <a:extLst>
                <a:ext uri="{FF2B5EF4-FFF2-40B4-BE49-F238E27FC236}">
                  <a16:creationId xmlns:a16="http://schemas.microsoft.com/office/drawing/2014/main" id="{CD2290F4-3BA9-2743-B96B-67C3B94B3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62821"/>
            <a:stretch/>
          </p:blipFill>
          <p:spPr>
            <a:xfrm rot="5400000">
              <a:off x="5622937" y="4237484"/>
              <a:ext cx="4157454" cy="152151"/>
            </a:xfrm>
            <a:prstGeom prst="rect">
              <a:avLst/>
            </a:prstGeom>
          </p:spPr>
        </p:pic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7F1611FD-95B2-4B8A-A9C3-B4AF087828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204" y="2993123"/>
            <a:ext cx="2500282" cy="156267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2FB40B0-27A6-455A-B792-9F60CAA046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858" y="2993123"/>
            <a:ext cx="2570347" cy="160646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AC62061-008E-4E10-945F-66388AC6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53" y="2884242"/>
            <a:ext cx="2848700" cy="17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2442B86-1C98-4F88-9D5F-16E3CD9226C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43" y="4580179"/>
            <a:ext cx="2991293" cy="35431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76D68A2-4F5A-41CE-8D0E-3CA49A1A01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388" y="4576657"/>
            <a:ext cx="2991293" cy="35783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B8F9A8E-45F8-41BD-BD0E-D321DB27A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60" y="4577153"/>
            <a:ext cx="2991293" cy="357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B356BFA-783B-4C73-970E-D163C82830DD}"/>
              </a:ext>
            </a:extLst>
          </p:cNvPr>
          <p:cNvSpPr/>
          <p:nvPr/>
        </p:nvSpPr>
        <p:spPr>
          <a:xfrm>
            <a:off x="1629168" y="4553208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S-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168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8X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F30ACD6-9EFD-4338-9814-4530042D5825}"/>
              </a:ext>
            </a:extLst>
          </p:cNvPr>
          <p:cNvSpPr/>
          <p:nvPr/>
        </p:nvSpPr>
        <p:spPr>
          <a:xfrm>
            <a:off x="5345785" y="455320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 - 872N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1939258-6F3A-44E8-BE85-732E238788CB}"/>
              </a:ext>
            </a:extLst>
          </p:cNvPr>
          <p:cNvSpPr/>
          <p:nvPr/>
        </p:nvSpPr>
        <p:spPr>
          <a:xfrm>
            <a:off x="9064806" y="4553208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 - 453D</a:t>
            </a:r>
          </a:p>
        </p:txBody>
      </p:sp>
    </p:spTree>
    <p:extLst>
      <p:ext uri="{BB962C8B-B14F-4D97-AF65-F5344CB8AC3E}">
        <p14:creationId xmlns:p14="http://schemas.microsoft.com/office/powerpoint/2010/main" val="2408200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F32B668-F5A5-4499-A1FB-019A3BB3CD25}"/>
              </a:ext>
            </a:extLst>
          </p:cNvPr>
          <p:cNvSpPr txBox="1"/>
          <p:nvPr/>
        </p:nvSpPr>
        <p:spPr>
          <a:xfrm>
            <a:off x="886867" y="4292325"/>
            <a:ext cx="5209133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©2020</a:t>
            </a:r>
            <a:r>
              <a:rPr lang="zh-TW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6250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7811C6B-1E53-4B15-A92D-552E1E01A8F5}"/>
              </a:ext>
            </a:extLst>
          </p:cNvPr>
          <p:cNvGrpSpPr/>
          <p:nvPr/>
        </p:nvGrpSpPr>
        <p:grpSpPr>
          <a:xfrm>
            <a:off x="1121698" y="1890224"/>
            <a:ext cx="9714133" cy="1803756"/>
            <a:chOff x="969909" y="1878597"/>
            <a:chExt cx="9714133" cy="1803756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C6F7FEE-90D9-426E-8444-748D2993021A}"/>
                </a:ext>
              </a:extLst>
            </p:cNvPr>
            <p:cNvSpPr/>
            <p:nvPr/>
          </p:nvSpPr>
          <p:spPr>
            <a:xfrm>
              <a:off x="1869426" y="1980375"/>
              <a:ext cx="8814616" cy="1600200"/>
            </a:xfrm>
            <a:prstGeom prst="roundRect">
              <a:avLst>
                <a:gd name="adj" fmla="val 9148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形 4">
              <a:extLst>
                <a:ext uri="{FF2B5EF4-FFF2-40B4-BE49-F238E27FC236}">
                  <a16:creationId xmlns:a16="http://schemas.microsoft.com/office/drawing/2014/main" id="{19CC66A7-A2D6-48F5-A34E-C1904507C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14" name="標題 2">
            <a:extLst>
              <a:ext uri="{FF2B5EF4-FFF2-40B4-BE49-F238E27FC236}">
                <a16:creationId xmlns:a16="http://schemas.microsoft.com/office/drawing/2014/main" id="{16F4EEEB-5391-1547-B26E-E3B9B229CC7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>
              <a:buClr>
                <a:srgbClr val="F55D4B"/>
              </a:buClr>
              <a:buSzPts val="2800"/>
            </a:pPr>
            <a:r>
              <a:rPr lang="en-US" altLang="zh-Hant" err="1">
                <a:sym typeface="Amatic SC"/>
              </a:rPr>
              <a:t>Qfiling</a:t>
            </a:r>
            <a:r>
              <a:rPr lang="en-US" altLang="zh-Hant">
                <a:sym typeface="Amatic SC"/>
              </a:rPr>
              <a:t> 3 </a:t>
            </a:r>
            <a:r>
              <a:rPr lang="zh-TW" altLang="en-US">
                <a:sym typeface="Amatic SC"/>
              </a:rPr>
              <a:t>核心特色</a:t>
            </a:r>
          </a:p>
        </p:txBody>
      </p:sp>
      <p:pic>
        <p:nvPicPr>
          <p:cNvPr id="23" name="圖片 22" descr="彈性客製.png">
            <a:extLst>
              <a:ext uri="{FF2B5EF4-FFF2-40B4-BE49-F238E27FC236}">
                <a16:creationId xmlns:a16="http://schemas.microsoft.com/office/drawing/2014/main" id="{0E236C9A-DA4D-4663-B629-DDEEBFCFC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981" y="2421908"/>
            <a:ext cx="680467" cy="680467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7FD37DD7-301B-45EE-81B3-20925ECF803F}"/>
              </a:ext>
            </a:extLst>
          </p:cNvPr>
          <p:cNvSpPr/>
          <p:nvPr/>
        </p:nvSpPr>
        <p:spPr>
          <a:xfrm>
            <a:off x="1260033" y="329855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Hant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客制彈性</a:t>
            </a:r>
            <a:endParaRPr kumimoji="1" lang="en-US" altLang="zh-Hant" sz="2000" b="1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BB88DAE0-3A36-4799-88CE-490C5F399EF9}"/>
              </a:ext>
            </a:extLst>
          </p:cNvPr>
          <p:cNvSpPr txBox="1"/>
          <p:nvPr/>
        </p:nvSpPr>
        <p:spPr>
          <a:xfrm>
            <a:off x="3142180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7200" b="1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268D7DA-FD07-49FF-AAD0-90766BB4FC3D}"/>
              </a:ext>
            </a:extLst>
          </p:cNvPr>
          <p:cNvSpPr/>
          <p:nvPr/>
        </p:nvSpPr>
        <p:spPr>
          <a:xfrm>
            <a:off x="3778858" y="2562085"/>
            <a:ext cx="1662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Hant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種任務型態</a:t>
            </a:r>
            <a:endParaRPr kumimoji="1" lang="en-TW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C58E75E2-A9E6-4B69-BCAD-175551A4129C}"/>
              </a:ext>
            </a:extLst>
          </p:cNvPr>
          <p:cNvSpPr txBox="1"/>
          <p:nvPr/>
        </p:nvSpPr>
        <p:spPr>
          <a:xfrm>
            <a:off x="5776958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TW" sz="7200" b="1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03A583B-A76F-4C72-97B8-626BB6E47405}"/>
              </a:ext>
            </a:extLst>
          </p:cNvPr>
          <p:cNvSpPr/>
          <p:nvPr/>
        </p:nvSpPr>
        <p:spPr>
          <a:xfrm>
            <a:off x="6381550" y="2592047"/>
            <a:ext cx="1533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Hant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種排程方式</a:t>
            </a:r>
            <a:endParaRPr kumimoji="1" lang="en-TW" altLang="zh-TW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A8091E52-6F7A-4938-9EAC-3E7731AD55B9}"/>
              </a:ext>
            </a:extLst>
          </p:cNvPr>
          <p:cNvSpPr txBox="1"/>
          <p:nvPr/>
        </p:nvSpPr>
        <p:spPr>
          <a:xfrm>
            <a:off x="8475079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TW" sz="7200" b="1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11D0AB60-0ACB-40F3-99FF-CAB063B1D8C3}"/>
              </a:ext>
            </a:extLst>
          </p:cNvPr>
          <p:cNvSpPr/>
          <p:nvPr/>
        </p:nvSpPr>
        <p:spPr>
          <a:xfrm>
            <a:off x="9063630" y="2562085"/>
            <a:ext cx="1655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Hant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個編輯模組</a:t>
            </a:r>
            <a:endParaRPr kumimoji="1" lang="en-TW" altLang="zh-TW" sz="2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69B215B-93B3-4D0D-B850-83E1287489BD}"/>
              </a:ext>
            </a:extLst>
          </p:cNvPr>
          <p:cNvGrpSpPr/>
          <p:nvPr/>
        </p:nvGrpSpPr>
        <p:grpSpPr>
          <a:xfrm>
            <a:off x="169734" y="4165504"/>
            <a:ext cx="3775154" cy="1803756"/>
            <a:chOff x="969909" y="1878597"/>
            <a:chExt cx="3775154" cy="1803756"/>
          </a:xfrm>
        </p:grpSpPr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393DD342-E632-41FE-BE86-B868589FAAE7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形 43">
              <a:extLst>
                <a:ext uri="{FF2B5EF4-FFF2-40B4-BE49-F238E27FC236}">
                  <a16:creationId xmlns:a16="http://schemas.microsoft.com/office/drawing/2014/main" id="{D96B0859-C5F5-4286-9017-85325A0B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D43C144E-DC9A-4215-BFFE-7C88CEAE626B}"/>
              </a:ext>
            </a:extLst>
          </p:cNvPr>
          <p:cNvSpPr/>
          <p:nvPr/>
        </p:nvSpPr>
        <p:spPr>
          <a:xfrm>
            <a:off x="308069" y="557383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效率大增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A539163E-591D-4E78-8672-6A297256E5E8}"/>
              </a:ext>
            </a:extLst>
          </p:cNvPr>
          <p:cNvSpPr/>
          <p:nvPr/>
        </p:nvSpPr>
        <p:spPr>
          <a:xfrm>
            <a:off x="1980111" y="4731188"/>
            <a:ext cx="190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Hant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依排程方式自動啟動任務</a:t>
            </a:r>
            <a:endParaRPr kumimoji="1" lang="zh-TW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1" name="圖片 10" descr="效率大增.png">
            <a:extLst>
              <a:ext uri="{FF2B5EF4-FFF2-40B4-BE49-F238E27FC236}">
                <a16:creationId xmlns:a16="http://schemas.microsoft.com/office/drawing/2014/main" id="{CE2171D4-9036-4A5E-A396-46CDBBF184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7" y="4578590"/>
            <a:ext cx="566107" cy="846877"/>
          </a:xfrm>
          <a:prstGeom prst="rect">
            <a:avLst/>
          </a:prstGeom>
        </p:spPr>
      </p:pic>
      <p:grpSp>
        <p:nvGrpSpPr>
          <p:cNvPr id="51" name="群組 50">
            <a:extLst>
              <a:ext uri="{FF2B5EF4-FFF2-40B4-BE49-F238E27FC236}">
                <a16:creationId xmlns:a16="http://schemas.microsoft.com/office/drawing/2014/main" id="{6305BD10-C9EC-4C3F-9DE6-C814464691D1}"/>
              </a:ext>
            </a:extLst>
          </p:cNvPr>
          <p:cNvGrpSpPr/>
          <p:nvPr/>
        </p:nvGrpSpPr>
        <p:grpSpPr>
          <a:xfrm>
            <a:off x="4053938" y="4165504"/>
            <a:ext cx="3775154" cy="1803756"/>
            <a:chOff x="969909" y="1878597"/>
            <a:chExt cx="3775154" cy="1803756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9876D6DA-9152-4EBA-B7F8-502D6C35FEAB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3" name="圖形 52">
              <a:extLst>
                <a:ext uri="{FF2B5EF4-FFF2-40B4-BE49-F238E27FC236}">
                  <a16:creationId xmlns:a16="http://schemas.microsoft.com/office/drawing/2014/main" id="{93FFA689-671F-4557-8471-98C0E3C76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1A0F3E80-8C80-4442-958B-40EDBA54A990}"/>
              </a:ext>
            </a:extLst>
          </p:cNvPr>
          <p:cNvSpPr/>
          <p:nvPr/>
        </p:nvSpPr>
        <p:spPr>
          <a:xfrm>
            <a:off x="4192274" y="5573830"/>
            <a:ext cx="1590400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安心掌握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607779A-A9C3-4154-A614-0331EE5E4C72}"/>
              </a:ext>
            </a:extLst>
          </p:cNvPr>
          <p:cNvSpPr/>
          <p:nvPr/>
        </p:nvSpPr>
        <p:spPr>
          <a:xfrm>
            <a:off x="5858608" y="4731188"/>
            <a:ext cx="179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系統記錄，歸檔狀態一目瞭然</a:t>
            </a: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DE736A13-D510-45E4-8D21-E4226EEFC73B}"/>
              </a:ext>
            </a:extLst>
          </p:cNvPr>
          <p:cNvGrpSpPr/>
          <p:nvPr/>
        </p:nvGrpSpPr>
        <p:grpSpPr>
          <a:xfrm>
            <a:off x="8076477" y="4165504"/>
            <a:ext cx="3775154" cy="1803756"/>
            <a:chOff x="969909" y="1878597"/>
            <a:chExt cx="3775154" cy="1803756"/>
          </a:xfrm>
        </p:grpSpPr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8A8C9C07-A8C9-4218-ABA2-3D4BBEC15CB1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9" name="圖形 58">
              <a:extLst>
                <a:ext uri="{FF2B5EF4-FFF2-40B4-BE49-F238E27FC236}">
                  <a16:creationId xmlns:a16="http://schemas.microsoft.com/office/drawing/2014/main" id="{B1785400-B37C-4F27-BF5F-4697C30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C0BD8FF0-E744-40C4-81DF-772C279D94D3}"/>
              </a:ext>
            </a:extLst>
          </p:cNvPr>
          <p:cNvSpPr/>
          <p:nvPr/>
        </p:nvSpPr>
        <p:spPr>
          <a:xfrm>
            <a:off x="8214812" y="557383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kumimoji="1" lang="zh-Hant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簡單快速</a:t>
            </a:r>
            <a:endParaRPr kumimoji="1" lang="en-US" altLang="zh-Hant" sz="2000" b="1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6647AC89-F5A1-4B2A-AA41-E76D8CE28697}"/>
              </a:ext>
            </a:extLst>
          </p:cNvPr>
          <p:cNvSpPr/>
          <p:nvPr/>
        </p:nvSpPr>
        <p:spPr>
          <a:xfrm>
            <a:off x="9889702" y="4731188"/>
            <a:ext cx="190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善用配方，歸檔設定神速搞定</a:t>
            </a:r>
          </a:p>
        </p:txBody>
      </p:sp>
      <p:pic>
        <p:nvPicPr>
          <p:cNvPr id="12" name="圖片 11" descr="安心掌握.png">
            <a:extLst>
              <a:ext uri="{FF2B5EF4-FFF2-40B4-BE49-F238E27FC236}">
                <a16:creationId xmlns:a16="http://schemas.microsoft.com/office/drawing/2014/main" id="{A24180E4-DB58-4949-82EB-AA38646F39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652" y="4662711"/>
            <a:ext cx="753989" cy="748860"/>
          </a:xfrm>
          <a:prstGeom prst="rect">
            <a:avLst/>
          </a:prstGeom>
        </p:spPr>
      </p:pic>
      <p:pic>
        <p:nvPicPr>
          <p:cNvPr id="13" name="圖片 12" descr="簡單快速.png">
            <a:extLst>
              <a:ext uri="{FF2B5EF4-FFF2-40B4-BE49-F238E27FC236}">
                <a16:creationId xmlns:a16="http://schemas.microsoft.com/office/drawing/2014/main" id="{7810BF4C-039A-4B9D-8DEC-DA92785FFA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766" y="4662710"/>
            <a:ext cx="734451" cy="734451"/>
          </a:xfrm>
          <a:prstGeom prst="rect">
            <a:avLst/>
          </a:prstGeom>
        </p:spPr>
      </p:pic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AD4CFFA-D55A-4029-A59B-60601D9222A8}"/>
              </a:ext>
            </a:extLst>
          </p:cNvPr>
          <p:cNvCxnSpPr>
            <a:cxnSpLocks/>
          </p:cNvCxnSpPr>
          <p:nvPr/>
        </p:nvCxnSpPr>
        <p:spPr>
          <a:xfrm>
            <a:off x="5521112" y="2209520"/>
            <a:ext cx="0" cy="11052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B1B74B5-8514-4AB6-90E9-4FC4497A7D9D}"/>
              </a:ext>
            </a:extLst>
          </p:cNvPr>
          <p:cNvCxnSpPr>
            <a:cxnSpLocks/>
          </p:cNvCxnSpPr>
          <p:nvPr/>
        </p:nvCxnSpPr>
        <p:spPr>
          <a:xfrm>
            <a:off x="8206584" y="2209520"/>
            <a:ext cx="0" cy="11052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9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5">
            <a:extLst>
              <a:ext uri="{FF2B5EF4-FFF2-40B4-BE49-F238E27FC236}">
                <a16:creationId xmlns:a16="http://schemas.microsoft.com/office/drawing/2014/main" id="{31ED421F-5181-8B47-A6C2-37BDC4407D02}"/>
              </a:ext>
            </a:extLst>
          </p:cNvPr>
          <p:cNvCxnSpPr>
            <a:cxnSpLocks/>
          </p:cNvCxnSpPr>
          <p:nvPr/>
        </p:nvCxnSpPr>
        <p:spPr>
          <a:xfrm>
            <a:off x="2950553" y="5363647"/>
            <a:ext cx="6878468" cy="27073"/>
          </a:xfrm>
          <a:prstGeom prst="line">
            <a:avLst/>
          </a:prstGeom>
          <a:noFill/>
          <a:ln w="25400">
            <a:solidFill>
              <a:srgbClr val="008A9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8" name="Google Shape;328;p54"/>
          <p:cNvSpPr/>
          <p:nvPr/>
        </p:nvSpPr>
        <p:spPr>
          <a:xfrm>
            <a:off x="6752006" y="2287336"/>
            <a:ext cx="3044238" cy="45706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610430" y="2287332"/>
            <a:ext cx="2235249" cy="442165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7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3F0A60-BDA6-4506-901D-424B23345FAA}"/>
              </a:ext>
            </a:extLst>
          </p:cNvPr>
          <p:cNvSpPr/>
          <p:nvPr/>
        </p:nvSpPr>
        <p:spPr>
          <a:xfrm>
            <a:off x="9841056" y="1758294"/>
            <a:ext cx="2013691" cy="3595869"/>
          </a:xfrm>
          <a:prstGeom prst="rect">
            <a:avLst/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歸檔任務</a:t>
            </a:r>
            <a:endParaRPr lang="en-TW" altLang="zh-TW" sz="24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4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自動管理所有檔案</a:t>
            </a:r>
            <a:endParaRPr lang="en-TW" altLang="zh-TW" sz="14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323" name="Google Shape;32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err="1"/>
              <a:t>Qfiling</a:t>
            </a:r>
            <a:r>
              <a:rPr lang="zh-TW" altLang="en-US"/>
              <a:t> </a:t>
            </a:r>
            <a:r>
              <a:rPr lang="zh-TW" altLang="en-US" err="1"/>
              <a:t>兩種任務</a:t>
            </a:r>
            <a:r>
              <a:rPr lang="zh-TW" altLang="en-US"/>
              <a:t>如何運作？</a:t>
            </a:r>
          </a:p>
        </p:txBody>
      </p:sp>
      <p:sp>
        <p:nvSpPr>
          <p:cNvPr id="324" name="Google Shape;324;p54"/>
          <p:cNvSpPr/>
          <p:nvPr/>
        </p:nvSpPr>
        <p:spPr>
          <a:xfrm>
            <a:off x="600042" y="1758308"/>
            <a:ext cx="2511838" cy="536626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100000">
                <a:srgbClr val="1E4E79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指定來源端</a:t>
            </a:r>
            <a:endParaRPr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" name="Google Shape;325;p54"/>
          <p:cNvSpPr/>
          <p:nvPr/>
        </p:nvSpPr>
        <p:spPr>
          <a:xfrm>
            <a:off x="6752006" y="1758295"/>
            <a:ext cx="3299387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385623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指定目的端</a:t>
            </a:r>
            <a:endParaRPr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4579256" y="1758295"/>
            <a:ext cx="2337621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lin ang="5400012" scaled="0"/>
          </a:gradFill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檔案編輯模組</a:t>
            </a:r>
            <a:endParaRPr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4"/>
          <p:cNvSpPr/>
          <p:nvPr/>
        </p:nvSpPr>
        <p:spPr>
          <a:xfrm>
            <a:off x="2950553" y="1758295"/>
            <a:ext cx="1800670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篩選器</a:t>
            </a:r>
            <a:endParaRPr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4" descr="DV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83" y="5493564"/>
            <a:ext cx="37069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 descr="tandberg_data_8586_rdx_rdx_quikstor_1tb_remvble_107011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63" y="4902914"/>
            <a:ext cx="50713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 descr="iSCSI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68" y="3065909"/>
            <a:ext cx="507129" cy="33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4" descr="USB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30" y="3620363"/>
            <a:ext cx="301005" cy="4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4" descr="Mobile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34" y="4244971"/>
            <a:ext cx="300996" cy="4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37" y="6084212"/>
            <a:ext cx="532791" cy="3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4"/>
          <p:cNvSpPr/>
          <p:nvPr/>
        </p:nvSpPr>
        <p:spPr>
          <a:xfrm>
            <a:off x="2060619" y="3484317"/>
            <a:ext cx="1741840" cy="4381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cxnSp>
        <p:nvCxnSpPr>
          <p:cNvPr id="345" name="Google Shape;345;p54"/>
          <p:cNvCxnSpPr>
            <a:cxnSpLocks/>
          </p:cNvCxnSpPr>
          <p:nvPr/>
        </p:nvCxnSpPr>
        <p:spPr>
          <a:xfrm flipV="1">
            <a:off x="5319233" y="2856567"/>
            <a:ext cx="1756606" cy="717789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54"/>
          <p:cNvCxnSpPr>
            <a:cxnSpLocks/>
          </p:cNvCxnSpPr>
          <p:nvPr/>
        </p:nvCxnSpPr>
        <p:spPr>
          <a:xfrm>
            <a:off x="4833968" y="3694526"/>
            <a:ext cx="2323498" cy="3251"/>
          </a:xfrm>
          <a:prstGeom prst="straightConnector1">
            <a:avLst/>
          </a:prstGeom>
          <a:noFill/>
          <a:ln w="635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54"/>
          <p:cNvCxnSpPr>
            <a:cxnSpLocks/>
          </p:cNvCxnSpPr>
          <p:nvPr/>
        </p:nvCxnSpPr>
        <p:spPr>
          <a:xfrm>
            <a:off x="5319233" y="3802977"/>
            <a:ext cx="1782788" cy="765543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1" name="Google Shape;351;p54"/>
          <p:cNvGrpSpPr/>
          <p:nvPr/>
        </p:nvGrpSpPr>
        <p:grpSpPr>
          <a:xfrm>
            <a:off x="6968290" y="2467296"/>
            <a:ext cx="1036061" cy="2361619"/>
            <a:chOff x="5901929" y="2019875"/>
            <a:chExt cx="956274" cy="2179750"/>
          </a:xfrm>
        </p:grpSpPr>
        <p:pic>
          <p:nvPicPr>
            <p:cNvPr id="352" name="Google Shape;352;p54" descr="P5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1929" y="2019875"/>
              <a:ext cx="956274" cy="21797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46" name="Google Shape;346;p54"/>
            <p:cNvSpPr txBox="1"/>
            <p:nvPr/>
          </p:nvSpPr>
          <p:spPr>
            <a:xfrm>
              <a:off x="6001196" y="2260286"/>
              <a:ext cx="823805" cy="219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1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Document</a:t>
              </a:r>
              <a:endParaRPr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8" name="Google Shape;348;p54"/>
            <p:cNvSpPr txBox="1"/>
            <p:nvPr/>
          </p:nvSpPr>
          <p:spPr>
            <a:xfrm>
              <a:off x="6066722" y="3028524"/>
              <a:ext cx="644459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Image</a:t>
              </a:r>
              <a:endParaRPr sz="12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0" name="Google Shape;350;p54"/>
            <p:cNvSpPr txBox="1"/>
            <p:nvPr/>
          </p:nvSpPr>
          <p:spPr>
            <a:xfrm>
              <a:off x="6025361" y="3831335"/>
              <a:ext cx="760415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Video</a:t>
              </a:r>
              <a:endParaRPr sz="12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53" name="Google Shape;353;p54"/>
          <p:cNvSpPr txBox="1"/>
          <p:nvPr/>
        </p:nvSpPr>
        <p:spPr>
          <a:xfrm>
            <a:off x="3272948" y="4018646"/>
            <a:ext cx="103085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檔案篩選</a:t>
            </a:r>
          </a:p>
        </p:txBody>
      </p:sp>
      <p:sp>
        <p:nvSpPr>
          <p:cNvPr id="354" name="Google Shape;354;p54"/>
          <p:cNvSpPr txBox="1"/>
          <p:nvPr/>
        </p:nvSpPr>
        <p:spPr>
          <a:xfrm>
            <a:off x="4750485" y="4018637"/>
            <a:ext cx="121394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批次編輯</a:t>
            </a:r>
          </a:p>
        </p:txBody>
      </p:sp>
      <p:sp>
        <p:nvSpPr>
          <p:cNvPr id="355" name="Google Shape;355;p54"/>
          <p:cNvSpPr txBox="1"/>
          <p:nvPr/>
        </p:nvSpPr>
        <p:spPr>
          <a:xfrm>
            <a:off x="6800267" y="4954235"/>
            <a:ext cx="1534284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1200" b="1">
                <a:solidFill>
                  <a:srgbClr val="008A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目的資料夾結構及檔案處理方式</a:t>
            </a:r>
          </a:p>
        </p:txBody>
      </p:sp>
      <p:sp>
        <p:nvSpPr>
          <p:cNvPr id="356" name="Google Shape;356;p54"/>
          <p:cNvSpPr/>
          <p:nvPr/>
        </p:nvSpPr>
        <p:spPr>
          <a:xfrm>
            <a:off x="8968286" y="2538505"/>
            <a:ext cx="683999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NAS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7" name="Google Shape;357;p54"/>
          <p:cNvSpPr/>
          <p:nvPr/>
        </p:nvSpPr>
        <p:spPr>
          <a:xfrm>
            <a:off x="8968286" y="3011512"/>
            <a:ext cx="683999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iSCSI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8" name="Google Shape;358;p54"/>
          <p:cNvSpPr/>
          <p:nvPr/>
        </p:nvSpPr>
        <p:spPr>
          <a:xfrm>
            <a:off x="8968285" y="3484519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USB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9" name="Google Shape;359;p54"/>
          <p:cNvSpPr/>
          <p:nvPr/>
        </p:nvSpPr>
        <p:spPr>
          <a:xfrm>
            <a:off x="8968286" y="3957526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Mobile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60" name="Google Shape;360;p54"/>
          <p:cNvSpPr/>
          <p:nvPr/>
        </p:nvSpPr>
        <p:spPr>
          <a:xfrm>
            <a:off x="8968286" y="4430533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RDX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61" name="Google Shape;361;p54" descr="tandberg_data_8586_rdx_rdx_quikstor_1tb_remvble_107011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715" y="4374962"/>
            <a:ext cx="50713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4" descr="iSCSI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720" y="2933921"/>
            <a:ext cx="507129" cy="33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4" descr="USB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782" y="3356387"/>
            <a:ext cx="301005" cy="4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4" descr="Mobile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786" y="3849007"/>
            <a:ext cx="300996" cy="4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889" y="4833622"/>
            <a:ext cx="532791" cy="3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4"/>
          <p:cNvSpPr/>
          <p:nvPr/>
        </p:nvSpPr>
        <p:spPr>
          <a:xfrm>
            <a:off x="8968286" y="4903542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Cloud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370;p54"/>
          <p:cNvSpPr/>
          <p:nvPr/>
        </p:nvSpPr>
        <p:spPr>
          <a:xfrm>
            <a:off x="3802485" y="3580255"/>
            <a:ext cx="1388856" cy="246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371" name="Google Shape;371;p5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80" y="3339420"/>
            <a:ext cx="702554" cy="70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4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527" y="3453102"/>
            <a:ext cx="475222" cy="4752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344;p54">
            <a:extLst>
              <a:ext uri="{FF2B5EF4-FFF2-40B4-BE49-F238E27FC236}">
                <a16:creationId xmlns:a16="http://schemas.microsoft.com/office/drawing/2014/main" id="{DD77463E-A344-9D42-8D5F-D7874876683C}"/>
              </a:ext>
            </a:extLst>
          </p:cNvPr>
          <p:cNvSpPr/>
          <p:nvPr/>
        </p:nvSpPr>
        <p:spPr>
          <a:xfrm>
            <a:off x="2060619" y="5985410"/>
            <a:ext cx="1741840" cy="4381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60" name="Google Shape;370;p54">
            <a:extLst>
              <a:ext uri="{FF2B5EF4-FFF2-40B4-BE49-F238E27FC236}">
                <a16:creationId xmlns:a16="http://schemas.microsoft.com/office/drawing/2014/main" id="{F5187E07-91B5-4A4B-BF32-A584E2707CDA}"/>
              </a:ext>
            </a:extLst>
          </p:cNvPr>
          <p:cNvSpPr/>
          <p:nvPr/>
        </p:nvSpPr>
        <p:spPr>
          <a:xfrm>
            <a:off x="3802485" y="6081348"/>
            <a:ext cx="3456000" cy="246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368" name="Google Shape;368;p54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21" y="5833980"/>
            <a:ext cx="646979" cy="646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4"/>
          <p:cNvSpPr/>
          <p:nvPr/>
        </p:nvSpPr>
        <p:spPr>
          <a:xfrm>
            <a:off x="7746621" y="6075519"/>
            <a:ext cx="684000" cy="2039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Trash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915E2451-7D11-4570-9627-68FFC3A5199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05122" y="2393186"/>
            <a:ext cx="472323" cy="452771"/>
          </a:xfrm>
          <a:prstGeom prst="rect">
            <a:avLst/>
          </a:prstGeom>
        </p:spPr>
      </p:pic>
      <p:pic>
        <p:nvPicPr>
          <p:cNvPr id="76" name="圖形 75">
            <a:extLst>
              <a:ext uri="{FF2B5EF4-FFF2-40B4-BE49-F238E27FC236}">
                <a16:creationId xmlns:a16="http://schemas.microsoft.com/office/drawing/2014/main" id="{F895E580-7D56-4CC9-8207-AD2C61A968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4171" y="2393186"/>
            <a:ext cx="472323" cy="452771"/>
          </a:xfrm>
          <a:prstGeom prst="rect">
            <a:avLst/>
          </a:prstGeom>
        </p:spPr>
      </p:pic>
      <p:sp>
        <p:nvSpPr>
          <p:cNvPr id="77" name="Google Shape;356;p54">
            <a:extLst>
              <a:ext uri="{FF2B5EF4-FFF2-40B4-BE49-F238E27FC236}">
                <a16:creationId xmlns:a16="http://schemas.microsoft.com/office/drawing/2014/main" id="{61AAEEAD-1653-44CD-95D0-3CA7B88F3E58}"/>
              </a:ext>
            </a:extLst>
          </p:cNvPr>
          <p:cNvSpPr/>
          <p:nvPr/>
        </p:nvSpPr>
        <p:spPr>
          <a:xfrm>
            <a:off x="1763253" y="2538505"/>
            <a:ext cx="683999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NAS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8" name="Google Shape;357;p54">
            <a:extLst>
              <a:ext uri="{FF2B5EF4-FFF2-40B4-BE49-F238E27FC236}">
                <a16:creationId xmlns:a16="http://schemas.microsoft.com/office/drawing/2014/main" id="{710D8832-896C-42EA-889C-60826AE5C451}"/>
              </a:ext>
            </a:extLst>
          </p:cNvPr>
          <p:cNvSpPr/>
          <p:nvPr/>
        </p:nvSpPr>
        <p:spPr>
          <a:xfrm>
            <a:off x="1763253" y="3141136"/>
            <a:ext cx="683999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iSCSI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9" name="Google Shape;358;p54">
            <a:extLst>
              <a:ext uri="{FF2B5EF4-FFF2-40B4-BE49-F238E27FC236}">
                <a16:creationId xmlns:a16="http://schemas.microsoft.com/office/drawing/2014/main" id="{6200E124-4B2B-40B9-B088-2FEABB8ABCD8}"/>
              </a:ext>
            </a:extLst>
          </p:cNvPr>
          <p:cNvSpPr/>
          <p:nvPr/>
        </p:nvSpPr>
        <p:spPr>
          <a:xfrm>
            <a:off x="1763252" y="3743767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USB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" name="Google Shape;359;p54">
            <a:extLst>
              <a:ext uri="{FF2B5EF4-FFF2-40B4-BE49-F238E27FC236}">
                <a16:creationId xmlns:a16="http://schemas.microsoft.com/office/drawing/2014/main" id="{67DF4975-01F1-4EB5-AFC1-BEE490300CF1}"/>
              </a:ext>
            </a:extLst>
          </p:cNvPr>
          <p:cNvSpPr/>
          <p:nvPr/>
        </p:nvSpPr>
        <p:spPr>
          <a:xfrm>
            <a:off x="1763252" y="4346398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Mobile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1" name="Google Shape;360;p54">
            <a:extLst>
              <a:ext uri="{FF2B5EF4-FFF2-40B4-BE49-F238E27FC236}">
                <a16:creationId xmlns:a16="http://schemas.microsoft.com/office/drawing/2014/main" id="{5C5AE9D1-A621-4E43-A77A-C6B18246BA8B}"/>
              </a:ext>
            </a:extLst>
          </p:cNvPr>
          <p:cNvSpPr/>
          <p:nvPr/>
        </p:nvSpPr>
        <p:spPr>
          <a:xfrm>
            <a:off x="1763252" y="4949029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RDX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2" name="Google Shape;360;p54">
            <a:extLst>
              <a:ext uri="{FF2B5EF4-FFF2-40B4-BE49-F238E27FC236}">
                <a16:creationId xmlns:a16="http://schemas.microsoft.com/office/drawing/2014/main" id="{03E36F1A-D809-4477-923C-A489B8FE4D19}"/>
              </a:ext>
            </a:extLst>
          </p:cNvPr>
          <p:cNvSpPr/>
          <p:nvPr/>
        </p:nvSpPr>
        <p:spPr>
          <a:xfrm>
            <a:off x="1763252" y="5551660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altLang="zh-TW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DVD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3" name="Google Shape;367;p54">
            <a:extLst>
              <a:ext uri="{FF2B5EF4-FFF2-40B4-BE49-F238E27FC236}">
                <a16:creationId xmlns:a16="http://schemas.microsoft.com/office/drawing/2014/main" id="{1BF1EADC-9FDB-46DC-8A90-776CD4DC8829}"/>
              </a:ext>
            </a:extLst>
          </p:cNvPr>
          <p:cNvSpPr/>
          <p:nvPr/>
        </p:nvSpPr>
        <p:spPr>
          <a:xfrm>
            <a:off x="1763252" y="6154289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Cloud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353;p54">
            <a:extLst>
              <a:ext uri="{FF2B5EF4-FFF2-40B4-BE49-F238E27FC236}">
                <a16:creationId xmlns:a16="http://schemas.microsoft.com/office/drawing/2014/main" id="{F098F4E8-DB9B-47FF-A92D-A91E25C08139}"/>
              </a:ext>
            </a:extLst>
          </p:cNvPr>
          <p:cNvSpPr txBox="1"/>
          <p:nvPr/>
        </p:nvSpPr>
        <p:spPr>
          <a:xfrm>
            <a:off x="3272948" y="5582659"/>
            <a:ext cx="103085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120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檔案篩選</a:t>
            </a:r>
            <a:endParaRPr lang="zh-TW" altLang="en-US" sz="12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5" name="Google Shape;371;p54">
            <a:extLst>
              <a:ext uri="{FF2B5EF4-FFF2-40B4-BE49-F238E27FC236}">
                <a16:creationId xmlns:a16="http://schemas.microsoft.com/office/drawing/2014/main" id="{48EF290A-B126-41AE-960B-D365D530CD5C}"/>
              </a:ext>
            </a:extLst>
          </p:cNvPr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80" y="5834258"/>
            <a:ext cx="702554" cy="7025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670AFB7A-873F-437B-8EBD-7E8EB59B773F}"/>
              </a:ext>
            </a:extLst>
          </p:cNvPr>
          <p:cNvSpPr/>
          <p:nvPr/>
        </p:nvSpPr>
        <p:spPr>
          <a:xfrm>
            <a:off x="9841056" y="5354163"/>
            <a:ext cx="2013691" cy="1503837"/>
          </a:xfrm>
          <a:prstGeom prst="rect">
            <a:avLst/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回收任務</a:t>
            </a:r>
            <a:endParaRPr lang="en-US" altLang="zh-TW" sz="2400" b="1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4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自動移除不需要的檔案</a:t>
            </a:r>
            <a:endParaRPr lang="en-TW" altLang="zh-TW" sz="14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cxnSp>
        <p:nvCxnSpPr>
          <p:cNvPr id="93" name="Straight Connector 5">
            <a:extLst>
              <a:ext uri="{FF2B5EF4-FFF2-40B4-BE49-F238E27FC236}">
                <a16:creationId xmlns:a16="http://schemas.microsoft.com/office/drawing/2014/main" id="{A465175D-4FE8-479D-9809-B03861F774EA}"/>
              </a:ext>
            </a:extLst>
          </p:cNvPr>
          <p:cNvCxnSpPr>
            <a:cxnSpLocks/>
          </p:cNvCxnSpPr>
          <p:nvPr/>
        </p:nvCxnSpPr>
        <p:spPr>
          <a:xfrm>
            <a:off x="9882665" y="5392263"/>
            <a:ext cx="1898323" cy="0"/>
          </a:xfrm>
          <a:prstGeom prst="lin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11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B80AA622-6D22-4226-88B2-7C096C6F7CDE}"/>
              </a:ext>
            </a:extLst>
          </p:cNvPr>
          <p:cNvGrpSpPr/>
          <p:nvPr/>
        </p:nvGrpSpPr>
        <p:grpSpPr>
          <a:xfrm>
            <a:off x="512973" y="2348217"/>
            <a:ext cx="3586868" cy="3854676"/>
            <a:chOff x="796367" y="2348217"/>
            <a:chExt cx="3586868" cy="3854676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AEE24218-133D-49ED-A3E8-292AF0747FA1}"/>
                </a:ext>
              </a:extLst>
            </p:cNvPr>
            <p:cNvSpPr/>
            <p:nvPr/>
          </p:nvSpPr>
          <p:spPr>
            <a:xfrm>
              <a:off x="796367" y="2634490"/>
              <a:ext cx="3586868" cy="3568403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911FC99F-D1B8-402C-8BD5-09F320DCD40F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zh-TW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檔案來源</a:t>
              </a:r>
              <a:endParaRPr kumimoji="1" lang="en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E05F00-77A6-9549-B6E2-3B521CA9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Qfiling</a:t>
            </a:r>
            <a:r>
              <a:rPr lang="en-US"/>
              <a:t> 3 </a:t>
            </a:r>
            <a:r>
              <a:rPr lang="en-US" err="1"/>
              <a:t>讓檔案歸檔有更多可能性</a:t>
            </a:r>
            <a:endParaRPr lang="en-TW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1BE63-E0AD-5C4F-AF80-EC83E9208D40}"/>
              </a:ext>
            </a:extLst>
          </p:cNvPr>
          <p:cNvSpPr txBox="1"/>
          <p:nvPr/>
        </p:nvSpPr>
        <p:spPr>
          <a:xfrm>
            <a:off x="873209" y="1786708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Qfiling 3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全新功能</a:t>
            </a:r>
            <a:endParaRPr lang="en-TW" sz="20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73159C3A-CAA6-4A37-A804-32CAEE75190F}"/>
              </a:ext>
            </a:extLst>
          </p:cNvPr>
          <p:cNvSpPr txBox="1"/>
          <p:nvPr/>
        </p:nvSpPr>
        <p:spPr>
          <a:xfrm>
            <a:off x="512974" y="3106520"/>
            <a:ext cx="3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將應用程式資料歸檔封存：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5560B33-78A7-45CE-B7FD-17B90A55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01" y="3823967"/>
            <a:ext cx="651494" cy="65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6">
            <a:extLst>
              <a:ext uri="{FF2B5EF4-FFF2-40B4-BE49-F238E27FC236}">
                <a16:creationId xmlns:a16="http://schemas.microsoft.com/office/drawing/2014/main" id="{EFBFC398-2328-48FB-8C44-BA8F6C579D51}"/>
              </a:ext>
            </a:extLst>
          </p:cNvPr>
          <p:cNvSpPr txBox="1"/>
          <p:nvPr/>
        </p:nvSpPr>
        <p:spPr>
          <a:xfrm>
            <a:off x="1594148" y="3850613"/>
            <a:ext cx="199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歸檔封存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Qsirch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的搜尋結果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B666F7AC-A00C-4046-973A-F902FC6C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01" y="4689895"/>
            <a:ext cx="651494" cy="65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">
            <a:extLst>
              <a:ext uri="{FF2B5EF4-FFF2-40B4-BE49-F238E27FC236}">
                <a16:creationId xmlns:a16="http://schemas.microsoft.com/office/drawing/2014/main" id="{7782C2D0-E56C-43A5-9FC7-07AA30CFC489}"/>
              </a:ext>
            </a:extLst>
          </p:cNvPr>
          <p:cNvSpPr txBox="1"/>
          <p:nvPr/>
        </p:nvSpPr>
        <p:spPr>
          <a:xfrm>
            <a:off x="1594148" y="4716541"/>
            <a:ext cx="222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歸檔封存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QuMagie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的智能相簿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EBC7360F-E6E1-4434-857A-EDF8F88B8562}"/>
              </a:ext>
            </a:extLst>
          </p:cNvPr>
          <p:cNvGrpSpPr/>
          <p:nvPr/>
        </p:nvGrpSpPr>
        <p:grpSpPr>
          <a:xfrm>
            <a:off x="4304769" y="2348217"/>
            <a:ext cx="3586868" cy="3872064"/>
            <a:chOff x="796367" y="2348217"/>
            <a:chExt cx="3586868" cy="3872064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FF38ECEE-CA96-477C-802F-D804CF7B676F}"/>
                </a:ext>
              </a:extLst>
            </p:cNvPr>
            <p:cNvSpPr/>
            <p:nvPr/>
          </p:nvSpPr>
          <p:spPr>
            <a:xfrm>
              <a:off x="796367" y="2634490"/>
              <a:ext cx="3586868" cy="3585791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F6BA4EE7-8EC1-4EDD-AE09-BFF42381F406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zh-TW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排程任務驅動</a:t>
              </a:r>
              <a:endParaRPr kumimoji="1" lang="en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10">
            <a:extLst>
              <a:ext uri="{FF2B5EF4-FFF2-40B4-BE49-F238E27FC236}">
                <a16:creationId xmlns:a16="http://schemas.microsoft.com/office/drawing/2014/main" id="{201DEB27-8D3F-4563-AB0C-7BB805DAFCA2}"/>
              </a:ext>
            </a:extLst>
          </p:cNvPr>
          <p:cNvSpPr txBox="1"/>
          <p:nvPr/>
        </p:nvSpPr>
        <p:spPr>
          <a:xfrm>
            <a:off x="5543485" y="3106520"/>
            <a:ext cx="234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即時任務</a:t>
            </a:r>
            <a:endParaRPr lang="en-TW" altLang="zh-TW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BC356AAA-EAB9-40D6-AE49-9EF66E4BF665}"/>
              </a:ext>
            </a:extLst>
          </p:cNvPr>
          <p:cNvSpPr txBox="1"/>
          <p:nvPr/>
        </p:nvSpPr>
        <p:spPr>
          <a:xfrm>
            <a:off x="4547937" y="3826549"/>
            <a:ext cx="306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Qfiling</a:t>
            </a: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將自動偵測來源資料夾，當有檔案新增時，自動啟動任務歸檔該新檔案，所有新增的檔案將會立即被整理到目的資料夾！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41594476-92BB-4CF0-9128-0199657252A4}"/>
              </a:ext>
            </a:extLst>
          </p:cNvPr>
          <p:cNvGrpSpPr/>
          <p:nvPr/>
        </p:nvGrpSpPr>
        <p:grpSpPr>
          <a:xfrm>
            <a:off x="8096566" y="2348217"/>
            <a:ext cx="3586868" cy="3854678"/>
            <a:chOff x="796367" y="2348217"/>
            <a:chExt cx="3586868" cy="3854678"/>
          </a:xfrm>
        </p:grpSpPr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93F7D2C4-EF88-489E-8EBB-5EA35801D0D0}"/>
                </a:ext>
              </a:extLst>
            </p:cNvPr>
            <p:cNvSpPr/>
            <p:nvPr/>
          </p:nvSpPr>
          <p:spPr>
            <a:xfrm>
              <a:off x="796367" y="2634490"/>
              <a:ext cx="3586868" cy="3568405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: 圓角 68">
              <a:extLst>
                <a:ext uri="{FF2B5EF4-FFF2-40B4-BE49-F238E27FC236}">
                  <a16:creationId xmlns:a16="http://schemas.microsoft.com/office/drawing/2014/main" id="{0CF753C5-3B72-4107-94DF-500399D507CD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zh-TW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檔案編輯模組</a:t>
              </a:r>
              <a:endParaRPr kumimoji="1" lang="en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16">
            <a:extLst>
              <a:ext uri="{FF2B5EF4-FFF2-40B4-BE49-F238E27FC236}">
                <a16:creationId xmlns:a16="http://schemas.microsoft.com/office/drawing/2014/main" id="{5BB92E1E-3980-4035-8C7A-916CA736A04F}"/>
              </a:ext>
            </a:extLst>
          </p:cNvPr>
          <p:cNvSpPr txBox="1"/>
          <p:nvPr/>
        </p:nvSpPr>
        <p:spPr>
          <a:xfrm>
            <a:off x="8841265" y="3106520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模糊與像素化臉孔</a:t>
            </a:r>
            <a:endParaRPr lang="en-US" altLang="zh-TW">
              <a:solidFill>
                <a:srgbClr val="008A9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5" name="圖形 74">
            <a:extLst>
              <a:ext uri="{FF2B5EF4-FFF2-40B4-BE49-F238E27FC236}">
                <a16:creationId xmlns:a16="http://schemas.microsoft.com/office/drawing/2014/main" id="{6C9553D1-C192-4DF0-91D2-3DDC1C70FC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9047" y="2968998"/>
            <a:ext cx="622361" cy="622361"/>
          </a:xfrm>
          <a:prstGeom prst="rect">
            <a:avLst/>
          </a:prstGeom>
        </p:spPr>
      </p:pic>
      <p:sp>
        <p:nvSpPr>
          <p:cNvPr id="77" name="TextBox 16">
            <a:extLst>
              <a:ext uri="{FF2B5EF4-FFF2-40B4-BE49-F238E27FC236}">
                <a16:creationId xmlns:a16="http://schemas.microsoft.com/office/drawing/2014/main" id="{42ED77EC-BB7C-47EC-B09F-3F4A2CF1A4B1}"/>
              </a:ext>
            </a:extLst>
          </p:cNvPr>
          <p:cNvSpPr txBox="1"/>
          <p:nvPr/>
        </p:nvSpPr>
        <p:spPr>
          <a:xfrm>
            <a:off x="8867895" y="3441093"/>
            <a:ext cx="255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AI </a:t>
            </a:r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自動臉部辨識，並將臉部模糊或像素化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6693C759-90E6-44FB-AD65-3566FE58E1C9}"/>
              </a:ext>
            </a:extLst>
          </p:cNvPr>
          <p:cNvSpPr txBox="1"/>
          <p:nvPr/>
        </p:nvSpPr>
        <p:spPr>
          <a:xfrm>
            <a:off x="8841265" y="4108422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圖檔調整大小</a:t>
            </a: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D2FDE505-ED5E-413A-9340-82DD3D32A437}"/>
              </a:ext>
            </a:extLst>
          </p:cNvPr>
          <p:cNvSpPr txBox="1"/>
          <p:nvPr/>
        </p:nvSpPr>
        <p:spPr>
          <a:xfrm>
            <a:off x="8867895" y="4442995"/>
            <a:ext cx="255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批次調整圖檔尺寸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A3BD6327-F2D0-4E4E-870B-86BBA26143D7}"/>
              </a:ext>
            </a:extLst>
          </p:cNvPr>
          <p:cNvSpPr txBox="1"/>
          <p:nvPr/>
        </p:nvSpPr>
        <p:spPr>
          <a:xfrm>
            <a:off x="8841265" y="4889069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>
                <a:solidFill>
                  <a:srgbClr val="008A9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圖檔轉換</a:t>
            </a:r>
          </a:p>
        </p:txBody>
      </p:sp>
      <p:sp>
        <p:nvSpPr>
          <p:cNvPr id="84" name="TextBox 16">
            <a:extLst>
              <a:ext uri="{FF2B5EF4-FFF2-40B4-BE49-F238E27FC236}">
                <a16:creationId xmlns:a16="http://schemas.microsoft.com/office/drawing/2014/main" id="{764250CD-80D0-4B69-9928-F3721894F1C1}"/>
              </a:ext>
            </a:extLst>
          </p:cNvPr>
          <p:cNvSpPr txBox="1"/>
          <p:nvPr/>
        </p:nvSpPr>
        <p:spPr>
          <a:xfrm>
            <a:off x="8867895" y="5223642"/>
            <a:ext cx="273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調整圖檔品質以節省空間並轉換圖檔格式</a:t>
            </a:r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97677418-233D-47B3-8397-05F46A6ADC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8536" y="3140013"/>
            <a:ext cx="403075" cy="403075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B1176EC8-CA97-4DBB-BDF9-FBEFE82B84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0866" y="4903850"/>
            <a:ext cx="418415" cy="428745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DB1BDC43-22AE-4275-8375-89D07FF4D5A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9903" y="4117636"/>
            <a:ext cx="440340" cy="4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39E29-E81E-5644-8ACC-BD5FCD21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26" y="866275"/>
            <a:ext cx="6003758" cy="2081461"/>
          </a:xfrm>
        </p:spPr>
        <p:txBody>
          <a:bodyPr>
            <a:normAutofit/>
          </a:bodyPr>
          <a:lstStyle/>
          <a:p>
            <a:pPr algn="ctr"/>
            <a:r>
              <a:rPr lang="en-TW" sz="4400"/>
              <a:t>開始建立任務！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C6555-4686-EC4B-BEC1-504C8B21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1221" y="2947736"/>
            <a:ext cx="4519864" cy="31419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三步驟建立</a:t>
            </a:r>
            <a:r>
              <a:rPr lang="zh-TW" altLang="en-US"/>
              <a:t> </a:t>
            </a:r>
            <a:r>
              <a:rPr lang="en-US" err="1"/>
              <a:t>Qfiling</a:t>
            </a:r>
            <a:r>
              <a:rPr lang="zh-TW" altLang="en-US"/>
              <a:t> </a:t>
            </a:r>
            <a:r>
              <a:rPr lang="en-US" err="1"/>
              <a:t>任務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/>
              <a:t>系統記錄，歸檔狀態一目瞭然</a:t>
            </a:r>
            <a:endParaRPr lang="en-US" altLang="zh-TW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/>
              <a:t>善用配方，歸檔設定神速搞定</a:t>
            </a:r>
            <a:endParaRPr 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1053125-2D24-4B95-A68F-58BD6C45EC6A}"/>
              </a:ext>
            </a:extLst>
          </p:cNvPr>
          <p:cNvCxnSpPr>
            <a:cxnSpLocks/>
          </p:cNvCxnSpPr>
          <p:nvPr/>
        </p:nvCxnSpPr>
        <p:spPr>
          <a:xfrm>
            <a:off x="5077326" y="2562727"/>
            <a:ext cx="60037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07A48-842F-2943-8B55-3F8991E5C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331" y="2539588"/>
            <a:ext cx="6673769" cy="403803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0412598-2361-46D7-8F18-D89A7F675E8C}"/>
              </a:ext>
            </a:extLst>
          </p:cNvPr>
          <p:cNvGrpSpPr/>
          <p:nvPr/>
        </p:nvGrpSpPr>
        <p:grpSpPr>
          <a:xfrm>
            <a:off x="568185" y="2433095"/>
            <a:ext cx="1014173" cy="1182327"/>
            <a:chOff x="242561" y="2532344"/>
            <a:chExt cx="1538262" cy="179331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B7BE897-801E-418F-83C1-C52672192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967" y="2734876"/>
              <a:ext cx="1125451" cy="112545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6D6A881-D5B1-4505-B382-46ACADA3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561" y="2532344"/>
              <a:ext cx="1538262" cy="179331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pic>
      </p:grpSp>
      <p:sp>
        <p:nvSpPr>
          <p:cNvPr id="10" name="TextBox 31">
            <a:extLst>
              <a:ext uri="{FF2B5EF4-FFF2-40B4-BE49-F238E27FC236}">
                <a16:creationId xmlns:a16="http://schemas.microsoft.com/office/drawing/2014/main" id="{DCA1BD14-FE8A-444C-8D34-2FF06BAF5FBA}"/>
              </a:ext>
            </a:extLst>
          </p:cNvPr>
          <p:cNvSpPr txBox="1"/>
          <p:nvPr/>
        </p:nvSpPr>
        <p:spPr>
          <a:xfrm>
            <a:off x="1534206" y="2586214"/>
            <a:ext cx="162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手動選擇來源資料夾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6846CCC-E762-4FF0-8364-9D63488EEAD5}"/>
              </a:ext>
            </a:extLst>
          </p:cNvPr>
          <p:cNvSpPr/>
          <p:nvPr/>
        </p:nvSpPr>
        <p:spPr>
          <a:xfrm>
            <a:off x="742143" y="3549370"/>
            <a:ext cx="2493818" cy="2565487"/>
          </a:xfrm>
          <a:prstGeom prst="roundRect">
            <a:avLst>
              <a:gd name="adj" fmla="val 7619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/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支援多種來源：</a:t>
            </a:r>
            <a:endParaRPr lang="en-TW" altLang="zh-TW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AutoNum type="arabicPeriod"/>
            </a:pPr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本地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NA</a:t>
            </a:r>
            <a:r>
              <a:rPr lang="en-TW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 </a:t>
            </a:r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路徑</a:t>
            </a:r>
            <a:endParaRPr lang="en-TW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AutoNum type="arabicPeriod"/>
            </a:pPr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外接裝置</a:t>
            </a:r>
            <a:br>
              <a:rPr lang="en-TW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USB, </a:t>
            </a: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行動裝置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DVD, RDX</a:t>
            </a:r>
          </a:p>
          <a:p>
            <a:pPr marL="273050" indent="-273050">
              <a:buAutoNum type="arabicPeriod"/>
            </a:pPr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遠端儲存空間</a:t>
            </a:r>
            <a:b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iSCSI, </a:t>
            </a: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遠端</a:t>
            </a: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NAS, </a:t>
            </a:r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公有雲</a:t>
            </a:r>
            <a:endParaRPr lang="en-US" altLang="zh-TW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F8EED8C9-DD8D-4E8C-9DED-BF7187CA2344}"/>
              </a:ext>
            </a:extLst>
          </p:cNvPr>
          <p:cNvSpPr/>
          <p:nvPr/>
        </p:nvSpPr>
        <p:spPr>
          <a:xfrm>
            <a:off x="9171264" y="4333738"/>
            <a:ext cx="2493818" cy="817211"/>
          </a:xfrm>
          <a:prstGeom prst="wedgeRoundRectCallout">
            <a:avLst>
              <a:gd name="adj1" fmla="val -78410"/>
              <a:gd name="adj2" fmla="val 10061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歸檔後將來源檔案刪除，以節省來源空間</a:t>
            </a:r>
            <a:endParaRPr lang="en-TW" altLang="zh-TW" sz="160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Google Shape;384;p55">
            <a:extLst>
              <a:ext uri="{FF2B5EF4-FFF2-40B4-BE49-F238E27FC236}">
                <a16:creationId xmlns:a16="http://schemas.microsoft.com/office/drawing/2014/main" id="{3EF84A6D-B59F-476C-A7D3-9838F8AA532A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  <a:endParaRPr lang="en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9154CFF-6A41-44CC-832D-19C44C5B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383;p55">
            <a:extLst>
              <a:ext uri="{FF2B5EF4-FFF2-40B4-BE49-F238E27FC236}">
                <a16:creationId xmlns:a16="http://schemas.microsoft.com/office/drawing/2014/main" id="{2F82EC0A-586F-41A9-833E-C80E72AE302D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4" name="Picture 5">
            <a:extLst>
              <a:ext uri="{FF2B5EF4-FFF2-40B4-BE49-F238E27FC236}">
                <a16:creationId xmlns:a16="http://schemas.microsoft.com/office/drawing/2014/main" id="{CA2331D7-1FBC-4C35-8808-7706261EB3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45" name="Google Shape;383;p55">
            <a:extLst>
              <a:ext uri="{FF2B5EF4-FFF2-40B4-BE49-F238E27FC236}">
                <a16:creationId xmlns:a16="http://schemas.microsoft.com/office/drawing/2014/main" id="{2B61DD8B-7717-479E-B15C-B7C54AF28417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2A0E9A57-CE1F-4CA0-8849-B0EF092C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C89A78C-C928-4294-B63E-B4A55CFAA25F}"/>
              </a:ext>
            </a:extLst>
          </p:cNvPr>
          <p:cNvSpPr/>
          <p:nvPr/>
        </p:nvSpPr>
        <p:spPr>
          <a:xfrm>
            <a:off x="6853722" y="4513276"/>
            <a:ext cx="1431758" cy="637673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6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AC2FDE-16AD-9A42-A3DD-4BA97DBF16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339" y="2629334"/>
            <a:ext cx="7707494" cy="3958936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>
                <a:ea typeface="Microsoft JhengHei" panose="020B0604030504040204" pitchFamily="34" charset="-120"/>
              </a:rPr>
              <a:t>三步驟建立 </a:t>
            </a:r>
            <a:r>
              <a:rPr kumimoji="1" lang="en-US" altLang="zh-Hant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>
                <a:ea typeface="Microsoft JhengHei" panose="020B0604030504040204" pitchFamily="34" charset="-120"/>
              </a:rPr>
              <a:t> </a:t>
            </a:r>
            <a:r>
              <a:rPr kumimoji="1" lang="zh-TW" altLang="en-US">
                <a:ea typeface="Microsoft JhengHei" panose="020B0604030504040204" pitchFamily="34" charset="-120"/>
              </a:rPr>
              <a:t>任務</a:t>
            </a:r>
            <a:endParaRPr lang="en-TW" b="1"/>
          </a:p>
        </p:txBody>
      </p:sp>
      <p:sp>
        <p:nvSpPr>
          <p:cNvPr id="35" name="Google Shape;398;p56">
            <a:extLst>
              <a:ext uri="{FF2B5EF4-FFF2-40B4-BE49-F238E27FC236}">
                <a16:creationId xmlns:a16="http://schemas.microsoft.com/office/drawing/2014/main" id="{F6043D9A-9D66-4631-8190-E1F6381C0F02}"/>
              </a:ext>
            </a:extLst>
          </p:cNvPr>
          <p:cNvSpPr txBox="1"/>
          <p:nvPr/>
        </p:nvSpPr>
        <p:spPr>
          <a:xfrm>
            <a:off x="783767" y="6244170"/>
            <a:ext cx="2254245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* 須安裝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 </a:t>
            </a:r>
            <a:r>
              <a:rPr lang="e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Qsirch 5.0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Calibri"/>
              </a:rPr>
              <a:t> 以上版本</a:t>
            </a:r>
            <a:endParaRPr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A482CC5C-F34F-4910-A304-4BBAC79E94C0}"/>
              </a:ext>
            </a:extLst>
          </p:cNvPr>
          <p:cNvSpPr txBox="1"/>
          <p:nvPr/>
        </p:nvSpPr>
        <p:spPr>
          <a:xfrm>
            <a:off x="737867" y="3361481"/>
            <a:ext cx="203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歸檔封存 </a:t>
            </a:r>
            <a:r>
              <a:rPr lang="en-US" altLang="zh-TW" sz="2000" err="1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Qsirch</a:t>
            </a:r>
            <a:r>
              <a:rPr lang="en-US" altLang="zh-TW" sz="200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 </a:t>
            </a:r>
            <a:r>
              <a:rPr lang="zh-TW" altLang="en-US" sz="200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</a:rPr>
              <a:t>搜尋結果</a:t>
            </a:r>
            <a:endParaRPr lang="en-US" altLang="zh-TW" sz="200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CD22625-D1F9-40A0-8C0E-B9F7CEAFBAE9}"/>
              </a:ext>
            </a:extLst>
          </p:cNvPr>
          <p:cNvGrpSpPr/>
          <p:nvPr/>
        </p:nvGrpSpPr>
        <p:grpSpPr>
          <a:xfrm>
            <a:off x="1412958" y="2497253"/>
            <a:ext cx="797669" cy="929926"/>
            <a:chOff x="1412958" y="2497253"/>
            <a:chExt cx="797669" cy="929926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533E82A1-6EFC-45D5-9EFD-5979FE3E6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926" y="2566624"/>
              <a:ext cx="742008" cy="742007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DEE35DD-90AE-448E-8622-5A5F9A5A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958" y="2497253"/>
              <a:ext cx="797669" cy="929926"/>
            </a:xfrm>
            <a:prstGeom prst="rect">
              <a:avLst/>
            </a:prstGeom>
          </p:spPr>
        </p:pic>
      </p:grp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BFB4FCE4-D7B0-49F5-B813-297A7242F537}"/>
              </a:ext>
            </a:extLst>
          </p:cNvPr>
          <p:cNvSpPr/>
          <p:nvPr/>
        </p:nvSpPr>
        <p:spPr>
          <a:xfrm>
            <a:off x="604907" y="2711843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17" name="Google Shape;384;p55">
            <a:extLst>
              <a:ext uri="{FF2B5EF4-FFF2-40B4-BE49-F238E27FC236}">
                <a16:creationId xmlns:a16="http://schemas.microsoft.com/office/drawing/2014/main" id="{289BFEF7-4EA0-C24F-B2CA-857573350267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" sz="2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選擇歸檔來源</a:t>
            </a:r>
            <a:endParaRPr lang="en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01B71B1-18C7-EC4F-9B05-498EC62B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83;p55">
            <a:extLst>
              <a:ext uri="{FF2B5EF4-FFF2-40B4-BE49-F238E27FC236}">
                <a16:creationId xmlns:a16="http://schemas.microsoft.com/office/drawing/2014/main" id="{67C26E67-DC56-9344-91D5-406E6D11A7A9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設定排程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68C36AF3-3D57-004D-89E8-75DAA870FF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21" name="Google Shape;383;p55">
            <a:extLst>
              <a:ext uri="{FF2B5EF4-FFF2-40B4-BE49-F238E27FC236}">
                <a16:creationId xmlns:a16="http://schemas.microsoft.com/office/drawing/2014/main" id="{3946A0CE-3903-2342-9FBB-AA6E33DDDA9B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設定歸檔規則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2B55E0A6-2B01-EA49-9D8B-19628B8F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369" y="18791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89F06C-437C-604D-910B-4D11E4B734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255" y="2995058"/>
            <a:ext cx="1754293" cy="1754293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89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1694</Words>
  <Application>Microsoft Office PowerPoint</Application>
  <PresentationFormat>寬螢幕</PresentationFormat>
  <Paragraphs>340</Paragraphs>
  <Slides>33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微軟正黑體</vt:lpstr>
      <vt:lpstr>微軟正黑體</vt:lpstr>
      <vt:lpstr>Arial</vt:lpstr>
      <vt:lpstr>Calibri</vt:lpstr>
      <vt:lpstr>Wingdings</vt:lpstr>
      <vt:lpstr>Office Theme</vt:lpstr>
      <vt:lpstr>PowerPoint 簡報</vt:lpstr>
      <vt:lpstr>四面向發掘 Qfiling 3</vt:lpstr>
      <vt:lpstr>讓 Qfiling 來幫你！</vt:lpstr>
      <vt:lpstr>Qfiling 3 核心特色</vt:lpstr>
      <vt:lpstr>Qfiling 兩種任務如何運作？</vt:lpstr>
      <vt:lpstr>Qfiling 3 讓檔案歸檔有更多可能性</vt:lpstr>
      <vt:lpstr>開始建立任務！</vt:lpstr>
      <vt:lpstr>三步驟建立 Qfiling 任務</vt:lpstr>
      <vt:lpstr>三步驟建立 Qfiling 任務</vt:lpstr>
      <vt:lpstr>三步驟建立 Qfiling 任務</vt:lpstr>
      <vt:lpstr>三步驟建立 Qfiling 任務</vt:lpstr>
      <vt:lpstr>三步驟建立 Qfiling 任務</vt:lpstr>
      <vt:lpstr>三步驟建立 Qfiling 任務</vt:lpstr>
      <vt:lpstr>9 個編輯模組，歸檔同時批次編輯</vt:lpstr>
      <vt:lpstr>9 個編輯模組，歸檔同時批次編輯</vt:lpstr>
      <vt:lpstr>9 個編輯模組，歸檔同時批次編輯</vt:lpstr>
      <vt:lpstr>9 個編輯模組，歸檔同時批次編輯</vt:lpstr>
      <vt:lpstr>9 個編輯模組，歸檔同時批次編輯</vt:lpstr>
      <vt:lpstr>9 個編輯模組，歸檔同時批次編輯</vt:lpstr>
      <vt:lpstr>9 個編輯模組，歸檔同時批次編輯</vt:lpstr>
      <vt:lpstr>三步驟建立 Qfiling 任務</vt:lpstr>
      <vt:lpstr>三步驟建立 Qfiling 任務</vt:lpstr>
      <vt:lpstr>三步驟建立 Qfiling 任務</vt:lpstr>
      <vt:lpstr>系統記錄，歸檔狀態一目瞭然</vt:lpstr>
      <vt:lpstr>善用配方，歸檔設定神速搞定</vt:lpstr>
      <vt:lpstr>PowerPoint 簡報</vt:lpstr>
      <vt:lpstr>在工作流程中導入 Qfiling</vt:lpstr>
      <vt:lpstr>將含有特定關鍵字的文件加密封存</vt:lpstr>
      <vt:lpstr>將 AI 辨識的照片歸檔封存</vt:lpstr>
      <vt:lpstr>自動整理手機拍攝的照片</vt:lpstr>
      <vt:lpstr>Qfiling 授權方案</vt:lpstr>
      <vt:lpstr>高效工作的最佳夥伴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QNAP_Josh Chen</dc:creator>
  <cp:lastModifiedBy>QNAP_Mili Wang</cp:lastModifiedBy>
  <cp:revision>2</cp:revision>
  <dcterms:created xsi:type="dcterms:W3CDTF">2020-09-30T07:57:27Z</dcterms:created>
  <dcterms:modified xsi:type="dcterms:W3CDTF">2020-10-20T08:29:29Z</dcterms:modified>
</cp:coreProperties>
</file>