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5"/>
  </p:notesMasterIdLst>
  <p:sldIdLst>
    <p:sldId id="256" r:id="rId2"/>
    <p:sldId id="357" r:id="rId3"/>
    <p:sldId id="333" r:id="rId4"/>
    <p:sldId id="261" r:id="rId5"/>
    <p:sldId id="360" r:id="rId6"/>
    <p:sldId id="356" r:id="rId7"/>
    <p:sldId id="358" r:id="rId8"/>
    <p:sldId id="334" r:id="rId9"/>
    <p:sldId id="351" r:id="rId10"/>
    <p:sldId id="353" r:id="rId11"/>
    <p:sldId id="337" r:id="rId12"/>
    <p:sldId id="338" r:id="rId13"/>
    <p:sldId id="340" r:id="rId14"/>
    <p:sldId id="341" r:id="rId15"/>
    <p:sldId id="343" r:id="rId16"/>
    <p:sldId id="342" r:id="rId17"/>
    <p:sldId id="344" r:id="rId18"/>
    <p:sldId id="350" r:id="rId19"/>
    <p:sldId id="345" r:id="rId20"/>
    <p:sldId id="346" r:id="rId21"/>
    <p:sldId id="347" r:id="rId22"/>
    <p:sldId id="348" r:id="rId23"/>
    <p:sldId id="349" r:id="rId24"/>
    <p:sldId id="300" r:id="rId25"/>
    <p:sldId id="301" r:id="rId26"/>
    <p:sldId id="339" r:id="rId27"/>
    <p:sldId id="359" r:id="rId28"/>
    <p:sldId id="268" r:id="rId29"/>
    <p:sldId id="269" r:id="rId30"/>
    <p:sldId id="354" r:id="rId31"/>
    <p:sldId id="272" r:id="rId32"/>
    <p:sldId id="327" r:id="rId33"/>
    <p:sldId id="355" r:id="rId34"/>
  </p:sldIdLst>
  <p:sldSz cx="12192000" cy="6858000"/>
  <p:notesSz cx="6858000" cy="9144000"/>
  <p:defaultTextStyle>
    <a:defPPr>
      <a:defRPr lang="en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uest User" initials="GU" lastIdx="1" clrIdx="0">
    <p:extLst>
      <p:ext uri="{19B8F6BF-5375-455C-9EA6-DF929625EA0E}">
        <p15:presenceInfo xmlns:p15="http://schemas.microsoft.com/office/powerpoint/2012/main" userId="S::urn:spo:anon#44a9c2f7ebde2d02a3a503857614528e1e84ce7dddffe32d7b8bc1d9b45f44f0::" providerId="AD"/>
      </p:ext>
    </p:extLst>
  </p:cmAuthor>
  <p:cmAuthor id="2" name="QNAP_Mili Wang" initials="QW" lastIdx="1" clrIdx="1">
    <p:extLst>
      <p:ext uri="{19B8F6BF-5375-455C-9EA6-DF929625EA0E}">
        <p15:presenceInfo xmlns:p15="http://schemas.microsoft.com/office/powerpoint/2012/main" userId="S::MiliWang@ieinet.onmicrosoft.com::bee17516-fe9e-4fda-b440-e9c8232b772d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FDFF"/>
    <a:srgbClr val="CCCCFF"/>
    <a:srgbClr val="008A94"/>
    <a:srgbClr val="66FF99"/>
    <a:srgbClr val="078659"/>
    <a:srgbClr val="33B3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660" autoAdjust="0"/>
    <p:restoredTop sz="94660"/>
  </p:normalViewPr>
  <p:slideViewPr>
    <p:cSldViewPr snapToGrid="0">
      <p:cViewPr>
        <p:scale>
          <a:sx n="60" d="100"/>
          <a:sy n="60" d="100"/>
        </p:scale>
        <p:origin x="2664" y="139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EEEA51-699B-704D-9EFB-318374B14B9F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TW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F05AC-DB9A-224C-AC5F-ECB3F2D67D18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86815507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g8032fab6f3_1_19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09" name="Google Shape;309;g8032fab6f3_1_1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9802092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6022635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8032fab6f3_0_18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8032fab6f3_0_18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0121982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F05AC-DB9A-224C-AC5F-ECB3F2D67D18}" type="slidenum">
              <a:rPr lang="en-TW" smtClean="0"/>
              <a:t>6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61122749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4" name="Google Shape;484;g8032fab6f3_1_6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85" name="Google Shape;485;g8032fab6f3_1_6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7529277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032fab6f3_1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032fab6f3_1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25453618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8032fab6f3_1_68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0" name="Google Shape;520;g8032fab6f3_1_68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4839629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2" name="Google Shape;582;g8032fab6f3_1_7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3" name="Google Shape;583;g8032fab6f3_1_7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248239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55F05AC-DB9A-224C-AC5F-ECB3F2D67D18}" type="slidenum">
              <a:rPr lang="en-TW" smtClean="0"/>
              <a:t>32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1491147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0DE0-BBC4-114F-9130-D3B44FDF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506B4-1A13-5440-8870-11076BF48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578CE-A4A6-A34E-8B2F-1BF791E7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478C-A28F-6D4C-B189-EE792260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9F0D-92FB-2E48-8766-F1F587CD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33BB4DF-6034-49AC-B9CE-2D71EE233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231" y="857"/>
            <a:ext cx="12183537" cy="68562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4679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4_Title Slide">
  <p:cSld name="4_Title Slide"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36"/>
          <p:cNvSpPr txBox="1">
            <a:spLocks noGrp="1"/>
          </p:cNvSpPr>
          <p:nvPr>
            <p:ph type="ctrTitle"/>
          </p:nvPr>
        </p:nvSpPr>
        <p:spPr>
          <a:xfrm>
            <a:off x="2839453" y="0"/>
            <a:ext cx="9352400" cy="159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700"/>
              <a:buFont typeface="Arial"/>
              <a:buNone/>
              <a:defRPr sz="3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2" name="Google Shape;202;p36"/>
          <p:cNvSpPr txBox="1">
            <a:spLocks noGrp="1"/>
          </p:cNvSpPr>
          <p:nvPr>
            <p:ph type="subTitle" idx="1"/>
          </p:nvPr>
        </p:nvSpPr>
        <p:spPr>
          <a:xfrm>
            <a:off x="593557" y="1590425"/>
            <a:ext cx="5630800" cy="4165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1067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867"/>
            </a:lvl3pPr>
            <a:lvl4pPr lvl="3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600"/>
            </a:lvl9pPr>
          </a:lstStyle>
          <a:p>
            <a:endParaRPr/>
          </a:p>
        </p:txBody>
      </p:sp>
      <p:sp>
        <p:nvSpPr>
          <p:cNvPr id="203" name="Google Shape;203;p36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4" name="Google Shape;204;p36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5" name="Google Shape;205;p36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</p:spTree>
    <p:extLst>
      <p:ext uri="{BB962C8B-B14F-4D97-AF65-F5344CB8AC3E}">
        <p14:creationId xmlns:p14="http://schemas.microsoft.com/office/powerpoint/2010/main" val="10299649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Title Only 1"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19"/>
          <p:cNvSpPr txBox="1">
            <a:spLocks noGrp="1"/>
          </p:cNvSpPr>
          <p:nvPr>
            <p:ph type="title"/>
          </p:nvPr>
        </p:nvSpPr>
        <p:spPr>
          <a:xfrm>
            <a:off x="228600" y="136525"/>
            <a:ext cx="11963600" cy="886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1" name="Google Shape;91;p19"/>
          <p:cNvSpPr txBox="1">
            <a:spLocks noGrp="1"/>
          </p:cNvSpPr>
          <p:nvPr>
            <p:ph type="dt" idx="10"/>
          </p:nvPr>
        </p:nvSpPr>
        <p:spPr>
          <a:xfrm>
            <a:off x="8382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9"/>
          <p:cNvSpPr txBox="1">
            <a:spLocks noGrp="1"/>
          </p:cNvSpPr>
          <p:nvPr>
            <p:ph type="ftr" idx="11"/>
          </p:nvPr>
        </p:nvSpPr>
        <p:spPr>
          <a:xfrm>
            <a:off x="4038600" y="6356351"/>
            <a:ext cx="41148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9"/>
          <p:cNvSpPr txBox="1">
            <a:spLocks noGrp="1"/>
          </p:cNvSpPr>
          <p:nvPr>
            <p:ph type="sldNum" idx="12"/>
          </p:nvPr>
        </p:nvSpPr>
        <p:spPr>
          <a:xfrm>
            <a:off x="8610600" y="6356351"/>
            <a:ext cx="2743200" cy="36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" smtClean="0"/>
              <a:pPr/>
              <a:t>‹#›</a:t>
            </a:fld>
            <a:endParaRPr lang="en"/>
          </a:p>
        </p:txBody>
      </p:sp>
      <p:sp>
        <p:nvSpPr>
          <p:cNvPr id="94" name="Google Shape;94;p19"/>
          <p:cNvSpPr/>
          <p:nvPr/>
        </p:nvSpPr>
        <p:spPr>
          <a:xfrm>
            <a:off x="308067" y="6375800"/>
            <a:ext cx="1553600" cy="4824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/>
          </a:p>
        </p:txBody>
      </p:sp>
    </p:spTree>
    <p:extLst>
      <p:ext uri="{BB962C8B-B14F-4D97-AF65-F5344CB8AC3E}">
        <p14:creationId xmlns:p14="http://schemas.microsoft.com/office/powerpoint/2010/main" val="4917325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FC0DE0-BBC4-114F-9130-D3B44FDFE0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54506B4-1A13-5440-8870-11076BF486D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TW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5578CE-A4A6-A34E-8B2F-1BF791E7A13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509478C-A28F-6D4C-B189-EE792260E1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D989F0D-92FB-2E48-8766-F1F587CDF5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  <p:pic>
        <p:nvPicPr>
          <p:cNvPr id="8" name="圖片 7">
            <a:extLst>
              <a:ext uri="{FF2B5EF4-FFF2-40B4-BE49-F238E27FC236}">
                <a16:creationId xmlns:a16="http://schemas.microsoft.com/office/drawing/2014/main" id="{A33BB4DF-6034-49AC-B9CE-2D71EE233A4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24" y="857"/>
            <a:ext cx="12188951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96807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278C2DF-7402-144C-BE4E-3099F13569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32EED8-A5E5-584A-B85F-1EEFC04B33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1pPr>
            <a:lvl2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2pPr>
            <a:lvl3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3pPr>
            <a:lvl4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4pPr>
            <a:lvl5pPr>
              <a:defRPr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250264942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A92D9C0-C515-4FB3-A11D-ADC0907CD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0"/>
            <a:ext cx="12189292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5FEDB-3C31-9840-B733-157D0D136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5317958" y="866275"/>
            <a:ext cx="6029492" cy="2081461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TW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94498-695E-7D4D-BED1-1B5BB4A4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7052" y="2947736"/>
            <a:ext cx="4850397" cy="3141915"/>
          </a:xfrm>
        </p:spPr>
        <p:txBody>
          <a:bodyPr/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2387175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DA92D9C0-C515-4FB3-A11D-ADC0907CD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708" y="857"/>
            <a:ext cx="12189292" cy="68562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7000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 descr="一張含有 箭 的圖片&#10;&#10;自動產生的描述">
            <a:extLst>
              <a:ext uri="{FF2B5EF4-FFF2-40B4-BE49-F238E27FC236}">
                <a16:creationId xmlns:a16="http://schemas.microsoft.com/office/drawing/2014/main" id="{DA92D9C0-C515-4FB3-A11D-ADC0907CD3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08" y="0"/>
            <a:ext cx="12186584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C25FEDB-3C31-9840-B733-157D0D13687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038600" y="866274"/>
            <a:ext cx="7308850" cy="2442409"/>
          </a:xfrm>
        </p:spPr>
        <p:txBody>
          <a:bodyPr anchor="ctr">
            <a:normAutofit/>
          </a:bodyPr>
          <a:lstStyle>
            <a:lvl1pPr>
              <a:defRPr sz="4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5294498-695E-7D4D-BED1-1B5BB4A45C0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038600" y="3428999"/>
            <a:ext cx="7308850" cy="2660651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281193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505E2A-39F0-7542-9C3D-E94F93B571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E84DD38B-2F21-A54C-8C40-01FCB83DBCF8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1DC4CC5-DCF4-5B47-ACE1-BFE6826AF1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55C00FF-5226-604B-89AC-B34945385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33126660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ACB778-A3FC-D048-8927-244E0866363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70675D-2B1D-F646-9D0D-3CD2EDAE078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982E02-3B67-FF4A-9C63-7DF98ACDDE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FCB9F6-57DB-8245-A37F-CF84F0B4BD6C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958A0C-2528-AE40-8347-6B7A623FB3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BF8607-7E4C-4845-97E1-5F97D24AA9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5262180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8EF486-53FA-5C41-ADAF-B05E56455C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34497E9-EA05-CF47-A4C7-5874828B9BB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TW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918B729-9F9C-9F43-9ECD-25A4A42B7C8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AAD13D-3AF7-9A41-87A6-B75C4E83C90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C259BC94-6C42-1541-B63A-4A241E004785}" type="datetimeFigureOut">
              <a:rPr lang="en-TW" smtClean="0"/>
              <a:t>10/20/2020</a:t>
            </a:fld>
            <a:endParaRPr lang="en-TW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F71BCF8-ED6E-AF4E-B4C9-971EB53EB4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en-TW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0DB4CF24-EF40-314C-AA3B-C40DFD05F2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FEDB345B-820E-0C47-B3C6-27B60A992987}" type="slidenum">
              <a:rPr lang="en-TW" smtClean="0"/>
              <a:t>‹#›</a:t>
            </a:fld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19809346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圖片 7">
            <a:extLst>
              <a:ext uri="{FF2B5EF4-FFF2-40B4-BE49-F238E27FC236}">
                <a16:creationId xmlns:a16="http://schemas.microsoft.com/office/drawing/2014/main" id="{A301062A-CC1D-434A-8DA1-F946FFD7C6FB}"/>
              </a:ext>
            </a:extLst>
          </p:cNvPr>
          <p:cNvPicPr>
            <a:picLocks noChangeAspect="1"/>
          </p:cNvPicPr>
          <p:nvPr userDrawn="1"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85" y="0"/>
            <a:ext cx="12189630" cy="6858000"/>
          </a:xfrm>
          <a:prstGeom prst="rect">
            <a:avLst/>
          </a:prstGeom>
        </p:spPr>
      </p:pic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8DDB859-3ED1-8347-9CA0-E9F9AC348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2461"/>
            <a:ext cx="10515600" cy="142758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TW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4C3B367-8B33-674A-A6C0-0175BED5DC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TW"/>
          </a:p>
        </p:txBody>
      </p:sp>
    </p:spTree>
    <p:extLst>
      <p:ext uri="{BB962C8B-B14F-4D97-AF65-F5344CB8AC3E}">
        <p14:creationId xmlns:p14="http://schemas.microsoft.com/office/powerpoint/2010/main" val="41355073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49" r:id="rId2"/>
    <p:sldLayoutId id="2147483650" r:id="rId3"/>
    <p:sldLayoutId id="2147483665" r:id="rId4"/>
    <p:sldLayoutId id="2147483666" r:id="rId5"/>
    <p:sldLayoutId id="2147483651" r:id="rId6"/>
    <p:sldLayoutId id="2147483654" r:id="rId7"/>
    <p:sldLayoutId id="2147483656" r:id="rId8"/>
    <p:sldLayoutId id="2147483657" r:id="rId9"/>
    <p:sldLayoutId id="2147483661" r:id="rId10"/>
    <p:sldLayoutId id="214748366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bg1"/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4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600" kern="1200">
          <a:solidFill>
            <a:schemeClr val="tx1">
              <a:lumMod val="65000"/>
              <a:lumOff val="35000"/>
            </a:schemeClr>
          </a:solidFill>
          <a:latin typeface="Arial" panose="020B0604020202020204" pitchFamily="34" charset="0"/>
          <a:ea typeface="微軟正黑體" panose="020B0604030504040204" pitchFamily="34" charset="-120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openxmlformats.org/officeDocument/2006/relationships/image" Target="../media/image46.png"/><Relationship Id="rId7" Type="http://schemas.openxmlformats.org/officeDocument/2006/relationships/image" Target="../media/image47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2.png"/><Relationship Id="rId5" Type="http://schemas.openxmlformats.org/officeDocument/2006/relationships/image" Target="../media/image41.tiff"/><Relationship Id="rId4" Type="http://schemas.openxmlformats.org/officeDocument/2006/relationships/image" Target="../media/image4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tif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4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51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tiff"/><Relationship Id="rId11" Type="http://schemas.openxmlformats.org/officeDocument/2006/relationships/image" Target="../media/image55.png"/><Relationship Id="rId5" Type="http://schemas.openxmlformats.org/officeDocument/2006/relationships/image" Target="../media/image49.tiff"/><Relationship Id="rId10" Type="http://schemas.openxmlformats.org/officeDocument/2006/relationships/image" Target="../media/image54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34.svg"/><Relationship Id="rId18" Type="http://schemas.openxmlformats.org/officeDocument/2006/relationships/image" Target="../media/image66.png"/><Relationship Id="rId26" Type="http://schemas.openxmlformats.org/officeDocument/2006/relationships/image" Target="../media/image50.tiff"/><Relationship Id="rId3" Type="http://schemas.openxmlformats.org/officeDocument/2006/relationships/image" Target="../media/image57.svg"/><Relationship Id="rId21" Type="http://schemas.openxmlformats.org/officeDocument/2006/relationships/image" Target="../media/image42.png"/><Relationship Id="rId7" Type="http://schemas.openxmlformats.org/officeDocument/2006/relationships/image" Target="../media/image61.svg"/><Relationship Id="rId12" Type="http://schemas.openxmlformats.org/officeDocument/2006/relationships/image" Target="../media/image33.png"/><Relationship Id="rId17" Type="http://schemas.openxmlformats.org/officeDocument/2006/relationships/image" Target="../media/image65.svg"/><Relationship Id="rId25" Type="http://schemas.openxmlformats.org/officeDocument/2006/relationships/image" Target="../media/image53.png"/><Relationship Id="rId2" Type="http://schemas.openxmlformats.org/officeDocument/2006/relationships/image" Target="../media/image56.png"/><Relationship Id="rId16" Type="http://schemas.openxmlformats.org/officeDocument/2006/relationships/image" Target="../media/image64.png"/><Relationship Id="rId20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0.png"/><Relationship Id="rId11" Type="http://schemas.openxmlformats.org/officeDocument/2006/relationships/image" Target="../media/image32.svg"/><Relationship Id="rId24" Type="http://schemas.openxmlformats.org/officeDocument/2006/relationships/image" Target="../media/image52.png"/><Relationship Id="rId5" Type="http://schemas.openxmlformats.org/officeDocument/2006/relationships/image" Target="../media/image59.svg"/><Relationship Id="rId15" Type="http://schemas.openxmlformats.org/officeDocument/2006/relationships/image" Target="../media/image36.svg"/><Relationship Id="rId23" Type="http://schemas.openxmlformats.org/officeDocument/2006/relationships/image" Target="../media/image51.tiff"/><Relationship Id="rId10" Type="http://schemas.openxmlformats.org/officeDocument/2006/relationships/image" Target="../media/image31.png"/><Relationship Id="rId19" Type="http://schemas.openxmlformats.org/officeDocument/2006/relationships/image" Target="../media/image67.svg"/><Relationship Id="rId4" Type="http://schemas.openxmlformats.org/officeDocument/2006/relationships/image" Target="../media/image58.png"/><Relationship Id="rId9" Type="http://schemas.openxmlformats.org/officeDocument/2006/relationships/image" Target="../media/image63.svg"/><Relationship Id="rId14" Type="http://schemas.openxmlformats.org/officeDocument/2006/relationships/image" Target="../media/image35.png"/><Relationship Id="rId22" Type="http://schemas.openxmlformats.org/officeDocument/2006/relationships/image" Target="../media/image40.png"/><Relationship Id="rId27" Type="http://schemas.openxmlformats.org/officeDocument/2006/relationships/image" Target="../media/image49.tif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sv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8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3.png"/><Relationship Id="rId3" Type="http://schemas.openxmlformats.org/officeDocument/2006/relationships/image" Target="../media/image65.svg"/><Relationship Id="rId7" Type="http://schemas.openxmlformats.org/officeDocument/2006/relationships/image" Target="../media/image72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1.png"/><Relationship Id="rId5" Type="http://schemas.openxmlformats.org/officeDocument/2006/relationships/image" Target="../media/image70.png"/><Relationship Id="rId4" Type="http://schemas.openxmlformats.org/officeDocument/2006/relationships/image" Target="../media/image69.png"/><Relationship Id="rId9" Type="http://schemas.openxmlformats.org/officeDocument/2006/relationships/image" Target="../media/image7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9.png"/><Relationship Id="rId13" Type="http://schemas.openxmlformats.org/officeDocument/2006/relationships/image" Target="../media/image84.png"/><Relationship Id="rId18" Type="http://schemas.openxmlformats.org/officeDocument/2006/relationships/image" Target="../media/image89.png"/><Relationship Id="rId3" Type="http://schemas.openxmlformats.org/officeDocument/2006/relationships/image" Target="../media/image32.svg"/><Relationship Id="rId7" Type="http://schemas.openxmlformats.org/officeDocument/2006/relationships/image" Target="../media/image78.png"/><Relationship Id="rId12" Type="http://schemas.openxmlformats.org/officeDocument/2006/relationships/image" Target="../media/image83.png"/><Relationship Id="rId17" Type="http://schemas.openxmlformats.org/officeDocument/2006/relationships/image" Target="../media/image88.svg"/><Relationship Id="rId2" Type="http://schemas.openxmlformats.org/officeDocument/2006/relationships/image" Target="../media/image31.png"/><Relationship Id="rId16" Type="http://schemas.openxmlformats.org/officeDocument/2006/relationships/image" Target="../media/image8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77.png"/><Relationship Id="rId11" Type="http://schemas.openxmlformats.org/officeDocument/2006/relationships/image" Target="../media/image82.png"/><Relationship Id="rId5" Type="http://schemas.openxmlformats.org/officeDocument/2006/relationships/image" Target="../media/image76.png"/><Relationship Id="rId15" Type="http://schemas.openxmlformats.org/officeDocument/2006/relationships/image" Target="../media/image86.jpeg"/><Relationship Id="rId10" Type="http://schemas.openxmlformats.org/officeDocument/2006/relationships/image" Target="../media/image81.png"/><Relationship Id="rId19" Type="http://schemas.openxmlformats.org/officeDocument/2006/relationships/image" Target="../media/image90.svg"/><Relationship Id="rId4" Type="http://schemas.openxmlformats.org/officeDocument/2006/relationships/image" Target="../media/image75.png"/><Relationship Id="rId9" Type="http://schemas.openxmlformats.org/officeDocument/2006/relationships/image" Target="../media/image80.png"/><Relationship Id="rId14" Type="http://schemas.openxmlformats.org/officeDocument/2006/relationships/image" Target="../media/image8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svg"/><Relationship Id="rId7" Type="http://schemas.openxmlformats.org/officeDocument/2006/relationships/image" Target="../media/image92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1.png"/><Relationship Id="rId5" Type="http://schemas.openxmlformats.org/officeDocument/2006/relationships/image" Target="../media/image36.svg"/><Relationship Id="rId4" Type="http://schemas.openxmlformats.org/officeDocument/2006/relationships/image" Target="../media/image3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sv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3.png"/><Relationship Id="rId5" Type="http://schemas.openxmlformats.org/officeDocument/2006/relationships/image" Target="../media/image59.svg"/><Relationship Id="rId4" Type="http://schemas.openxmlformats.org/officeDocument/2006/relationships/image" Target="../media/image58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sv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6.png"/><Relationship Id="rId5" Type="http://schemas.openxmlformats.org/officeDocument/2006/relationships/image" Target="../media/image95.png"/><Relationship Id="rId4" Type="http://schemas.openxmlformats.org/officeDocument/2006/relationships/image" Target="../media/image9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svg"/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7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2.png"/><Relationship Id="rId7" Type="http://schemas.openxmlformats.org/officeDocument/2006/relationships/image" Target="../media/image49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3.png"/><Relationship Id="rId5" Type="http://schemas.openxmlformats.org/officeDocument/2006/relationships/image" Target="../media/image52.png"/><Relationship Id="rId10" Type="http://schemas.openxmlformats.org/officeDocument/2006/relationships/image" Target="../media/image98.png"/><Relationship Id="rId4" Type="http://schemas.openxmlformats.org/officeDocument/2006/relationships/image" Target="../media/image40.png"/><Relationship Id="rId9" Type="http://schemas.openxmlformats.org/officeDocument/2006/relationships/image" Target="../media/image50.tiff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1.tiff"/><Relationship Id="rId3" Type="http://schemas.openxmlformats.org/officeDocument/2006/relationships/image" Target="../media/image42.png"/><Relationship Id="rId7" Type="http://schemas.openxmlformats.org/officeDocument/2006/relationships/image" Target="../media/image50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9.tiff"/><Relationship Id="rId5" Type="http://schemas.openxmlformats.org/officeDocument/2006/relationships/image" Target="../media/image53.png"/><Relationship Id="rId10" Type="http://schemas.openxmlformats.org/officeDocument/2006/relationships/image" Target="../media/image99.png"/><Relationship Id="rId4" Type="http://schemas.openxmlformats.org/officeDocument/2006/relationships/image" Target="../media/image40.png"/><Relationship Id="rId9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42.png"/><Relationship Id="rId7" Type="http://schemas.openxmlformats.org/officeDocument/2006/relationships/image" Target="../media/image51.tiff"/><Relationship Id="rId2" Type="http://schemas.openxmlformats.org/officeDocument/2006/relationships/image" Target="../media/image41.tiff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0.tiff"/><Relationship Id="rId5" Type="http://schemas.openxmlformats.org/officeDocument/2006/relationships/image" Target="../media/image49.tiff"/><Relationship Id="rId10" Type="http://schemas.openxmlformats.org/officeDocument/2006/relationships/image" Target="../media/image100.png"/><Relationship Id="rId4" Type="http://schemas.openxmlformats.org/officeDocument/2006/relationships/image" Target="../media/image40.png"/><Relationship Id="rId9" Type="http://schemas.openxmlformats.org/officeDocument/2006/relationships/image" Target="../media/image53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2.png"/><Relationship Id="rId2" Type="http://schemas.openxmlformats.org/officeDocument/2006/relationships/image" Target="../media/image101.pn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03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png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7.png"/><Relationship Id="rId4" Type="http://schemas.openxmlformats.org/officeDocument/2006/relationships/image" Target="../media/image106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8.png"/><Relationship Id="rId3" Type="http://schemas.openxmlformats.org/officeDocument/2006/relationships/image" Target="../media/image62.pn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1.svg"/><Relationship Id="rId11" Type="http://schemas.openxmlformats.org/officeDocument/2006/relationships/image" Target="../media/image111.png"/><Relationship Id="rId5" Type="http://schemas.openxmlformats.org/officeDocument/2006/relationships/image" Target="../media/image60.png"/><Relationship Id="rId10" Type="http://schemas.openxmlformats.org/officeDocument/2006/relationships/image" Target="../media/image110.png"/><Relationship Id="rId4" Type="http://schemas.openxmlformats.org/officeDocument/2006/relationships/image" Target="../media/image63.svg"/><Relationship Id="rId9" Type="http://schemas.openxmlformats.org/officeDocument/2006/relationships/image" Target="../media/image109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3.png"/><Relationship Id="rId3" Type="http://schemas.openxmlformats.org/officeDocument/2006/relationships/image" Target="../media/image66.png"/><Relationship Id="rId7" Type="http://schemas.openxmlformats.org/officeDocument/2006/relationships/image" Target="../media/image11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2.svg"/><Relationship Id="rId11" Type="http://schemas.openxmlformats.org/officeDocument/2006/relationships/image" Target="../media/image44.png"/><Relationship Id="rId5" Type="http://schemas.openxmlformats.org/officeDocument/2006/relationships/image" Target="../media/image31.png"/><Relationship Id="rId10" Type="http://schemas.openxmlformats.org/officeDocument/2006/relationships/image" Target="../media/image115.png"/><Relationship Id="rId4" Type="http://schemas.openxmlformats.org/officeDocument/2006/relationships/image" Target="../media/image67.svg"/><Relationship Id="rId9" Type="http://schemas.openxmlformats.org/officeDocument/2006/relationships/image" Target="../media/image11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sv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1.svg"/><Relationship Id="rId3" Type="http://schemas.openxmlformats.org/officeDocument/2006/relationships/image" Target="../media/image116.png"/><Relationship Id="rId7" Type="http://schemas.openxmlformats.org/officeDocument/2006/relationships/image" Target="../media/image12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19.jpeg"/><Relationship Id="rId5" Type="http://schemas.openxmlformats.org/officeDocument/2006/relationships/image" Target="../media/image118.png"/><Relationship Id="rId10" Type="http://schemas.openxmlformats.org/officeDocument/2006/relationships/image" Target="../media/image46.png"/><Relationship Id="rId4" Type="http://schemas.openxmlformats.org/officeDocument/2006/relationships/image" Target="../media/image117.png"/><Relationship Id="rId9" Type="http://schemas.openxmlformats.org/officeDocument/2006/relationships/image" Target="../media/image122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8.png"/><Relationship Id="rId13" Type="http://schemas.openxmlformats.org/officeDocument/2006/relationships/image" Target="../media/image133.png"/><Relationship Id="rId3" Type="http://schemas.openxmlformats.org/officeDocument/2006/relationships/image" Target="../media/image123.emf"/><Relationship Id="rId7" Type="http://schemas.openxmlformats.org/officeDocument/2006/relationships/image" Target="../media/image127.png"/><Relationship Id="rId12" Type="http://schemas.openxmlformats.org/officeDocument/2006/relationships/image" Target="../media/image132.sv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6.png"/><Relationship Id="rId11" Type="http://schemas.openxmlformats.org/officeDocument/2006/relationships/image" Target="../media/image131.png"/><Relationship Id="rId5" Type="http://schemas.openxmlformats.org/officeDocument/2006/relationships/image" Target="../media/image125.emf"/><Relationship Id="rId10" Type="http://schemas.openxmlformats.org/officeDocument/2006/relationships/image" Target="../media/image130.tiff"/><Relationship Id="rId4" Type="http://schemas.openxmlformats.org/officeDocument/2006/relationships/image" Target="../media/image124.emf"/><Relationship Id="rId9" Type="http://schemas.openxmlformats.org/officeDocument/2006/relationships/image" Target="../media/image129.tiff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13" Type="http://schemas.openxmlformats.org/officeDocument/2006/relationships/image" Target="../media/image25.png"/><Relationship Id="rId3" Type="http://schemas.openxmlformats.org/officeDocument/2006/relationships/image" Target="../media/image15.png"/><Relationship Id="rId7" Type="http://schemas.openxmlformats.org/officeDocument/2006/relationships/image" Target="../media/image19.png"/><Relationship Id="rId12" Type="http://schemas.openxmlformats.org/officeDocument/2006/relationships/image" Target="../media/image2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8.png"/><Relationship Id="rId11" Type="http://schemas.openxmlformats.org/officeDocument/2006/relationships/image" Target="../media/image23.png"/><Relationship Id="rId5" Type="http://schemas.openxmlformats.org/officeDocument/2006/relationships/image" Target="../media/image17.png"/><Relationship Id="rId10" Type="http://schemas.openxmlformats.org/officeDocument/2006/relationships/image" Target="../media/image22.png"/><Relationship Id="rId4" Type="http://schemas.openxmlformats.org/officeDocument/2006/relationships/image" Target="../media/image16.png"/><Relationship Id="rId9" Type="http://schemas.openxmlformats.org/officeDocument/2006/relationships/image" Target="../media/image21.png"/><Relationship Id="rId14" Type="http://schemas.openxmlformats.org/officeDocument/2006/relationships/image" Target="../media/image26.sv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sv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12" Type="http://schemas.openxmlformats.org/officeDocument/2006/relationships/image" Target="../media/image36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0.svg"/><Relationship Id="rId11" Type="http://schemas.openxmlformats.org/officeDocument/2006/relationships/image" Target="../media/image35.png"/><Relationship Id="rId5" Type="http://schemas.openxmlformats.org/officeDocument/2006/relationships/image" Target="../media/image29.png"/><Relationship Id="rId10" Type="http://schemas.openxmlformats.org/officeDocument/2006/relationships/image" Target="../media/image34.svg"/><Relationship Id="rId4" Type="http://schemas.openxmlformats.org/officeDocument/2006/relationships/image" Target="../media/image28.png"/><Relationship Id="rId9" Type="http://schemas.openxmlformats.org/officeDocument/2006/relationships/image" Target="../media/image3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41.tiff"/><Relationship Id="rId5" Type="http://schemas.openxmlformats.org/officeDocument/2006/relationships/image" Target="../media/image40.png"/><Relationship Id="rId4" Type="http://schemas.openxmlformats.org/officeDocument/2006/relationships/image" Target="../media/image39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3" Type="http://schemas.openxmlformats.org/officeDocument/2006/relationships/image" Target="../media/image41.tiff"/><Relationship Id="rId7" Type="http://schemas.openxmlformats.org/officeDocument/2006/relationships/image" Target="../media/image44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38.png"/><Relationship Id="rId5" Type="http://schemas.openxmlformats.org/officeDocument/2006/relationships/image" Target="../media/image43.png"/><Relationship Id="rId4" Type="http://schemas.openxmlformats.org/officeDocument/2006/relationships/image" Target="../media/image4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0448412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群組 10">
            <a:extLst>
              <a:ext uri="{FF2B5EF4-FFF2-40B4-BE49-F238E27FC236}">
                <a16:creationId xmlns:a16="http://schemas.microsoft.com/office/drawing/2014/main" id="{ECCE54E1-0FC5-471F-9D23-47380A610001}"/>
              </a:ext>
            </a:extLst>
          </p:cNvPr>
          <p:cNvGrpSpPr/>
          <p:nvPr/>
        </p:nvGrpSpPr>
        <p:grpSpPr>
          <a:xfrm>
            <a:off x="1412672" y="2491169"/>
            <a:ext cx="805620" cy="939194"/>
            <a:chOff x="1412672" y="2491169"/>
            <a:chExt cx="805620" cy="939194"/>
          </a:xfrm>
        </p:grpSpPr>
        <p:pic>
          <p:nvPicPr>
            <p:cNvPr id="37" name="圖片 36">
              <a:extLst>
                <a:ext uri="{FF2B5EF4-FFF2-40B4-BE49-F238E27FC236}">
                  <a16:creationId xmlns:a16="http://schemas.microsoft.com/office/drawing/2014/main" id="{8A93627B-EC9A-42BD-81CC-D9B9DBAEBDF4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926" y="2566624"/>
              <a:ext cx="742008" cy="742007"/>
            </a:xfrm>
            <a:prstGeom prst="rect">
              <a:avLst/>
            </a:prstGeom>
          </p:spPr>
        </p:pic>
        <p:pic>
          <p:nvPicPr>
            <p:cNvPr id="10" name="圖片 9">
              <a:extLst>
                <a:ext uri="{FF2B5EF4-FFF2-40B4-BE49-F238E27FC236}">
                  <a16:creationId xmlns:a16="http://schemas.microsoft.com/office/drawing/2014/main" id="{11069679-75FE-4F05-A129-8325A9FC7FEB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672" y="2491169"/>
              <a:ext cx="805620" cy="939194"/>
            </a:xfrm>
            <a:prstGeom prst="rect">
              <a:avLst/>
            </a:prstGeom>
          </p:spPr>
        </p:pic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3" name="Google Shape;384;p55">
            <a:extLst>
              <a:ext uri="{FF2B5EF4-FFF2-40B4-BE49-F238E27FC236}">
                <a16:creationId xmlns:a16="http://schemas.microsoft.com/office/drawing/2014/main" id="{619B462A-C65B-4B08-BDF9-3E719308E1B6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91EFAA2E-8720-4823-A73C-656655BF1FB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83;p55">
            <a:extLst>
              <a:ext uri="{FF2B5EF4-FFF2-40B4-BE49-F238E27FC236}">
                <a16:creationId xmlns:a16="http://schemas.microsoft.com/office/drawing/2014/main" id="{4098A83A-8635-4714-8B06-0659FE46CA4F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717AA576-7B81-4D3D-95E8-8F52BF1350F1}"/>
              </a:ext>
            </a:extLst>
          </p:cNvPr>
          <p:cNvPicPr>
            <a:picLocks noChangeAspect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7" name="Google Shape;383;p55">
            <a:extLst>
              <a:ext uri="{FF2B5EF4-FFF2-40B4-BE49-F238E27FC236}">
                <a16:creationId xmlns:a16="http://schemas.microsoft.com/office/drawing/2014/main" id="{00E1BD1A-9BC1-4C8F-84E8-2A7B667EBB81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5210A9A6-0C42-4290-BE4C-5E6F45415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5" name="TextBox 31">
            <a:extLst>
              <a:ext uri="{FF2B5EF4-FFF2-40B4-BE49-F238E27FC236}">
                <a16:creationId xmlns:a16="http://schemas.microsoft.com/office/drawing/2014/main" id="{39BAB314-57A0-43B3-8040-B3826FACBA85}"/>
              </a:ext>
            </a:extLst>
          </p:cNvPr>
          <p:cNvSpPr txBox="1"/>
          <p:nvPr/>
        </p:nvSpPr>
        <p:spPr>
          <a:xfrm>
            <a:off x="703704" y="3361481"/>
            <a:ext cx="21576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Archive </a:t>
            </a:r>
            <a:r>
              <a:rPr lang="en-US" altLang="zh-TW" sz="200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QuMagie</a:t>
            </a:r>
            <a:r>
              <a:rPr lang="en-US" altLang="zh-TW" sz="200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albums</a:t>
            </a:r>
          </a:p>
        </p:txBody>
      </p:sp>
      <p:sp>
        <p:nvSpPr>
          <p:cNvPr id="39" name="箭號: 五邊形 38">
            <a:extLst>
              <a:ext uri="{FF2B5EF4-FFF2-40B4-BE49-F238E27FC236}">
                <a16:creationId xmlns:a16="http://schemas.microsoft.com/office/drawing/2014/main" id="{3EB4D135-45EE-4C44-A4D5-48CEEE756EF9}"/>
              </a:ext>
            </a:extLst>
          </p:cNvPr>
          <p:cNvSpPr/>
          <p:nvPr/>
        </p:nvSpPr>
        <p:spPr>
          <a:xfrm>
            <a:off x="604907" y="2711843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12" name="Google Shape;398;p56">
            <a:extLst>
              <a:ext uri="{FF2B5EF4-FFF2-40B4-BE49-F238E27FC236}">
                <a16:creationId xmlns:a16="http://schemas.microsoft.com/office/drawing/2014/main" id="{E334C162-D1DE-4550-A15E-CB70B474FE96}"/>
              </a:ext>
            </a:extLst>
          </p:cNvPr>
          <p:cNvSpPr txBox="1"/>
          <p:nvPr/>
        </p:nvSpPr>
        <p:spPr>
          <a:xfrm>
            <a:off x="1" y="6245265"/>
            <a:ext cx="2941368" cy="4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r>
              <a:rPr lang="en-US" altLang="zh-TW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* </a:t>
            </a:r>
            <a:r>
              <a:rPr lang="en-US" altLang="zh-TW" sz="1200" b="1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QuMagie</a:t>
            </a:r>
            <a:r>
              <a:rPr lang="en-US" altLang="zh-TW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 1.3 and higher is required.</a:t>
            </a:r>
          </a:p>
          <a:p>
            <a:pPr lvl="0"/>
            <a:endParaRPr lang="en-US" altLang="zh-TW" sz="1200" b="1">
              <a:solidFill>
                <a:schemeClr val="tx1">
                  <a:lumMod val="50000"/>
                  <a:lumOff val="50000"/>
                </a:schemeClr>
              </a:solidFill>
              <a:ea typeface="Calibri"/>
              <a:cs typeface="Calibri"/>
              <a:sym typeface="Calibri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583601F8-EAE3-124B-9C28-EB9EAE88F1B2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67158" y="2491169"/>
            <a:ext cx="7681916" cy="4089700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A1D7FDB2-E06A-A94B-BFD8-97CA0542D3F4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50354" y="3900196"/>
            <a:ext cx="2237452" cy="2237452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9753294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Google Shape;384;p55">
            <a:extLst>
              <a:ext uri="{FF2B5EF4-FFF2-40B4-BE49-F238E27FC236}">
                <a16:creationId xmlns:a16="http://schemas.microsoft.com/office/drawing/2014/main" id="{44B45E4C-B616-4195-9466-A5817829D35D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2" name="Picture 2">
            <a:extLst>
              <a:ext uri="{FF2B5EF4-FFF2-40B4-BE49-F238E27FC236}">
                <a16:creationId xmlns:a16="http://schemas.microsoft.com/office/drawing/2014/main" id="{86567B00-4124-45D2-B056-F43B6FCBDB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09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Google Shape;383;p55">
            <a:extLst>
              <a:ext uri="{FF2B5EF4-FFF2-40B4-BE49-F238E27FC236}">
                <a16:creationId xmlns:a16="http://schemas.microsoft.com/office/drawing/2014/main" id="{25D99C09-A2DB-4AB8-A153-10C60AD10C3C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1" name="Picture 5">
            <a:extLst>
              <a:ext uri="{FF2B5EF4-FFF2-40B4-BE49-F238E27FC236}">
                <a16:creationId xmlns:a16="http://schemas.microsoft.com/office/drawing/2014/main" id="{02DF6818-6341-438F-B2D3-36F26CB7480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5722" y="1870232"/>
            <a:ext cx="396000" cy="396000"/>
          </a:xfrm>
          <a:prstGeom prst="rect">
            <a:avLst/>
          </a:prstGeom>
          <a:noFill/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9" name="Google Shape;383;p55">
            <a:extLst>
              <a:ext uri="{FF2B5EF4-FFF2-40B4-BE49-F238E27FC236}">
                <a16:creationId xmlns:a16="http://schemas.microsoft.com/office/drawing/2014/main" id="{E21289E4-5D17-4AA8-A498-EC25297F3580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8">
            <a:extLst>
              <a:ext uri="{FF2B5EF4-FFF2-40B4-BE49-F238E27FC236}">
                <a16:creationId xmlns:a16="http://schemas.microsoft.com/office/drawing/2014/main" id="{35A8131D-8D4D-45EA-B2E5-D1EB2A6369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2" name="TextBox 18">
            <a:extLst>
              <a:ext uri="{FF2B5EF4-FFF2-40B4-BE49-F238E27FC236}">
                <a16:creationId xmlns:a16="http://schemas.microsoft.com/office/drawing/2014/main" id="{264EB53B-1413-472C-955E-B9CD78702796}"/>
              </a:ext>
            </a:extLst>
          </p:cNvPr>
          <p:cNvSpPr txBox="1"/>
          <p:nvPr/>
        </p:nvSpPr>
        <p:spPr>
          <a:xfrm>
            <a:off x="873209" y="2576990"/>
            <a:ext cx="10810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TW" altLang="zh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Three type of scheduling tasks.</a:t>
            </a:r>
          </a:p>
        </p:txBody>
      </p:sp>
      <p:sp>
        <p:nvSpPr>
          <p:cNvPr id="34" name="矩形 83">
            <a:extLst>
              <a:ext uri="{FF2B5EF4-FFF2-40B4-BE49-F238E27FC236}">
                <a16:creationId xmlns:a16="http://schemas.microsoft.com/office/drawing/2014/main" id="{50E214D9-BB47-42CC-9C06-06F6816FA99A}"/>
              </a:ext>
            </a:extLst>
          </p:cNvPr>
          <p:cNvSpPr/>
          <p:nvPr/>
        </p:nvSpPr>
        <p:spPr>
          <a:xfrm>
            <a:off x="961900" y="2974733"/>
            <a:ext cx="8450573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73050" indent="-273050">
              <a:buFont typeface="+mj-lt"/>
              <a:buAutoNum type="arabicPeriod"/>
            </a:pPr>
            <a:r>
              <a:rPr lang="en-US" altLang="zh-TW" sz="2000" b="1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One-time task</a:t>
            </a:r>
            <a:endParaRPr lang="zh-TW" altLang="en-US" sz="2000" b="1">
              <a:solidFill>
                <a:srgbClr val="008A94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 source data will be filed once.</a:t>
            </a:r>
          </a:p>
          <a:p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73050" indent="-273050">
              <a:buFont typeface="+mj-lt"/>
              <a:buAutoNum type="arabicPeriod" startAt="2"/>
            </a:pPr>
            <a:r>
              <a:rPr lang="en-US" altLang="zh-TW" sz="2000" b="1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Scheduled task</a:t>
            </a:r>
            <a:endParaRPr lang="zh-TW" altLang="en-US" sz="2000" b="1">
              <a:solidFill>
                <a:srgbClr val="008A94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The filing task will auto start by schedule.</a:t>
            </a:r>
          </a:p>
          <a:p>
            <a:endParaRPr lang="en-US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273050" indent="-273050">
              <a:buFont typeface="+mj-lt"/>
              <a:buAutoNum type="arabicPeriod" startAt="3"/>
            </a:pPr>
            <a:r>
              <a:rPr lang="en-US" altLang="zh-TW" sz="2000" b="1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Real-time task</a:t>
            </a:r>
            <a:endParaRPr lang="zh-TW" altLang="en-US" sz="2000" b="1">
              <a:solidFill>
                <a:srgbClr val="008A94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Qfiling will monitor your source folder and automatically start the filing task when new files are added. All newly-added files will be organized immediately. </a:t>
            </a:r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9" name="文字方塊 38">
            <a:extLst>
              <a:ext uri="{FF2B5EF4-FFF2-40B4-BE49-F238E27FC236}">
                <a16:creationId xmlns:a16="http://schemas.microsoft.com/office/drawing/2014/main" id="{9622F355-9372-4261-8E4F-C8CC780B14E3}"/>
              </a:ext>
            </a:extLst>
          </p:cNvPr>
          <p:cNvSpPr txBox="1"/>
          <p:nvPr/>
        </p:nvSpPr>
        <p:spPr>
          <a:xfrm>
            <a:off x="1080559" y="5800104"/>
            <a:ext cx="6720015" cy="646331"/>
          </a:xfrm>
          <a:prstGeom prst="rect">
            <a:avLst/>
          </a:prstGeom>
          <a:noFill/>
          <a:ln w="12700">
            <a:solidFill>
              <a:schemeClr val="tx1">
                <a:lumMod val="65000"/>
                <a:lumOff val="35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Notes: 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support the local folders and the folders mounted by </a:t>
            </a:r>
            <a:r>
              <a:rPr lang="en-US" altLang="zh-TW" sz="1200" b="1" dirty="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HybridMount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as the source.</a:t>
            </a:r>
          </a:p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Only the </a:t>
            </a:r>
            <a:r>
              <a:rPr lang="en-US" altLang="zh-TW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newly 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added files will be </a:t>
            </a:r>
            <a:r>
              <a:rPr lang="en-US" altLang="zh-TW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filed</a:t>
            </a:r>
            <a:r>
              <a:rPr lang="en-US" altLang="zh-TW" sz="12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. </a:t>
            </a:r>
            <a:endParaRPr lang="zh-TW" altLang="en-US" sz="1200" b="1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箭號: 五邊形 40">
            <a:extLst>
              <a:ext uri="{FF2B5EF4-FFF2-40B4-BE49-F238E27FC236}">
                <a16:creationId xmlns:a16="http://schemas.microsoft.com/office/drawing/2014/main" id="{131B32D7-B1E1-4672-A462-8F3BBC37E4FE}"/>
              </a:ext>
            </a:extLst>
          </p:cNvPr>
          <p:cNvSpPr/>
          <p:nvPr/>
        </p:nvSpPr>
        <p:spPr>
          <a:xfrm>
            <a:off x="0" y="4666320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</p:spTree>
    <p:extLst>
      <p:ext uri="{BB962C8B-B14F-4D97-AF65-F5344CB8AC3E}">
        <p14:creationId xmlns:p14="http://schemas.microsoft.com/office/powerpoint/2010/main" val="41461650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Google Shape;383;p55">
            <a:extLst>
              <a:ext uri="{FF2B5EF4-FFF2-40B4-BE49-F238E27FC236}">
                <a16:creationId xmlns:a16="http://schemas.microsoft.com/office/drawing/2014/main" id="{D9D75765-A613-43D6-AB36-474BC5BA9232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95" name="群組 94">
            <a:extLst>
              <a:ext uri="{FF2B5EF4-FFF2-40B4-BE49-F238E27FC236}">
                <a16:creationId xmlns:a16="http://schemas.microsoft.com/office/drawing/2014/main" id="{23E4B62F-999D-4574-AFA2-012EDA207A36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96" name="Triangle 37">
              <a:extLst>
                <a:ext uri="{FF2B5EF4-FFF2-40B4-BE49-F238E27FC236}">
                  <a16:creationId xmlns:a16="http://schemas.microsoft.com/office/drawing/2014/main" id="{7A29D0A5-70EC-4DDB-813C-DB2A58D1AF72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97" name="矩形 96">
              <a:extLst>
                <a:ext uri="{FF2B5EF4-FFF2-40B4-BE49-F238E27FC236}">
                  <a16:creationId xmlns:a16="http://schemas.microsoft.com/office/drawing/2014/main" id="{B9CE6B29-E0E0-421D-AD26-00F4F1DD1640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" name="Google Shape;383;p55">
            <a:extLst>
              <a:ext uri="{FF2B5EF4-FFF2-40B4-BE49-F238E27FC236}">
                <a16:creationId xmlns:a16="http://schemas.microsoft.com/office/drawing/2014/main" id="{6AAADD11-69F5-4761-9FB0-1B74F96C7B38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10" name="Picture 5">
            <a:extLst>
              <a:ext uri="{FF2B5EF4-FFF2-40B4-BE49-F238E27FC236}">
                <a16:creationId xmlns:a16="http://schemas.microsoft.com/office/drawing/2014/main" id="{A295A05A-3FD8-4CB2-B265-6B3572051034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3589" y="1880988"/>
            <a:ext cx="396000" cy="396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2622CE3-2103-40A3-A9BA-7DE93F442A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3" name="Google Shape;384;p55">
            <a:extLst>
              <a:ext uri="{FF2B5EF4-FFF2-40B4-BE49-F238E27FC236}">
                <a16:creationId xmlns:a16="http://schemas.microsoft.com/office/drawing/2014/main" id="{FA626BEF-B852-4798-91AA-DB9124F1172A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B91A3F56-B25D-4C58-9F11-4BF767DB66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09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矩形: 圓角 15">
            <a:extLst>
              <a:ext uri="{FF2B5EF4-FFF2-40B4-BE49-F238E27FC236}">
                <a16:creationId xmlns:a16="http://schemas.microsoft.com/office/drawing/2014/main" id="{D5CCF729-3600-496B-925A-86B1FBB2D1C5}"/>
              </a:ext>
            </a:extLst>
          </p:cNvPr>
          <p:cNvSpPr/>
          <p:nvPr/>
        </p:nvSpPr>
        <p:spPr>
          <a:xfrm>
            <a:off x="2585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Filters</a:t>
            </a:r>
            <a:endParaRPr lang="en-US" altLang="zh-TW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9107C52E-2761-4833-8212-93B4BC5856C7}"/>
              </a:ext>
            </a:extLst>
          </p:cNvPr>
          <p:cNvSpPr/>
          <p:nvPr/>
        </p:nvSpPr>
        <p:spPr>
          <a:xfrm>
            <a:off x="19932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editing</a:t>
            </a:r>
          </a:p>
        </p:txBody>
      </p:sp>
      <p:sp>
        <p:nvSpPr>
          <p:cNvPr id="63" name="矩形: 圓角 62">
            <a:extLst>
              <a:ext uri="{FF2B5EF4-FFF2-40B4-BE49-F238E27FC236}">
                <a16:creationId xmlns:a16="http://schemas.microsoft.com/office/drawing/2014/main" id="{8638C85A-3DEC-4400-BAA5-8EE513856E75}"/>
              </a:ext>
            </a:extLst>
          </p:cNvPr>
          <p:cNvSpPr/>
          <p:nvPr/>
        </p:nvSpPr>
        <p:spPr>
          <a:xfrm>
            <a:off x="4149985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destination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Picture 6">
            <a:extLst>
              <a:ext uri="{FF2B5EF4-FFF2-40B4-BE49-F238E27FC236}">
                <a16:creationId xmlns:a16="http://schemas.microsoft.com/office/drawing/2014/main" id="{D8D5AC3D-D4EF-4871-84EF-70BE6F4E7051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49" y="2706376"/>
            <a:ext cx="324000" cy="324000"/>
          </a:xfrm>
          <a:prstGeom prst="rect">
            <a:avLst/>
          </a:prstGeom>
          <a:noFill/>
        </p:spPr>
      </p:pic>
      <p:pic>
        <p:nvPicPr>
          <p:cNvPr id="23" name="Picture 7">
            <a:extLst>
              <a:ext uri="{FF2B5EF4-FFF2-40B4-BE49-F238E27FC236}">
                <a16:creationId xmlns:a16="http://schemas.microsoft.com/office/drawing/2014/main" id="{D41E9AD0-AE5C-41F6-AD20-BD598310478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27694" y="2706376"/>
            <a:ext cx="324000" cy="324000"/>
          </a:xfrm>
          <a:prstGeom prst="rect">
            <a:avLst/>
          </a:prstGeom>
        </p:spPr>
      </p:pic>
      <p:pic>
        <p:nvPicPr>
          <p:cNvPr id="24" name="Picture 4">
            <a:extLst>
              <a:ext uri="{FF2B5EF4-FFF2-40B4-BE49-F238E27FC236}">
                <a16:creationId xmlns:a16="http://schemas.microsoft.com/office/drawing/2014/main" id="{59187009-90FA-4419-B1BD-74CC9FEC38E5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19" y="2706376"/>
            <a:ext cx="324000" cy="324000"/>
          </a:xfrm>
          <a:prstGeom prst="rect">
            <a:avLst/>
          </a:prstGeom>
        </p:spPr>
      </p:pic>
      <p:sp>
        <p:nvSpPr>
          <p:cNvPr id="68" name="矩形: 圓角 67">
            <a:extLst>
              <a:ext uri="{FF2B5EF4-FFF2-40B4-BE49-F238E27FC236}">
                <a16:creationId xmlns:a16="http://schemas.microsoft.com/office/drawing/2014/main" id="{D0434F9D-D0F1-4FAA-B2C2-9D7BB974BB3F}"/>
              </a:ext>
            </a:extLst>
          </p:cNvPr>
          <p:cNvSpPr/>
          <p:nvPr/>
        </p:nvSpPr>
        <p:spPr>
          <a:xfrm>
            <a:off x="69605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Folder Structure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5" name="Picture 6">
            <a:extLst>
              <a:ext uri="{FF2B5EF4-FFF2-40B4-BE49-F238E27FC236}">
                <a16:creationId xmlns:a16="http://schemas.microsoft.com/office/drawing/2014/main" id="{DC046133-49BA-4CAC-B4CE-72A5FAA2D3B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" name="矩形: 圓角 70">
            <a:extLst>
              <a:ext uri="{FF2B5EF4-FFF2-40B4-BE49-F238E27FC236}">
                <a16:creationId xmlns:a16="http://schemas.microsoft.com/office/drawing/2014/main" id="{4A48E976-CAE0-4C94-9E9C-309E78A7534A}"/>
              </a:ext>
            </a:extLst>
          </p:cNvPr>
          <p:cNvSpPr/>
          <p:nvPr/>
        </p:nvSpPr>
        <p:spPr>
          <a:xfrm>
            <a:off x="9771177" y="2630851"/>
            <a:ext cx="216287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handling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6" name="Picture 4">
            <a:extLst>
              <a:ext uri="{FF2B5EF4-FFF2-40B4-BE49-F238E27FC236}">
                <a16:creationId xmlns:a16="http://schemas.microsoft.com/office/drawing/2014/main" id="{6E50CF34-7016-48A1-9005-0B607845A3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98EF6A9C-988D-493F-9492-2EB1DFC3D7EA}"/>
              </a:ext>
            </a:extLst>
          </p:cNvPr>
          <p:cNvSpPr/>
          <p:nvPr/>
        </p:nvSpPr>
        <p:spPr>
          <a:xfrm>
            <a:off x="16692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2" name="箭號: 向右 81">
            <a:extLst>
              <a:ext uri="{FF2B5EF4-FFF2-40B4-BE49-F238E27FC236}">
                <a16:creationId xmlns:a16="http://schemas.microsoft.com/office/drawing/2014/main" id="{BDB72F18-C17D-45FB-BEA5-3BFFCB381926}"/>
              </a:ext>
            </a:extLst>
          </p:cNvPr>
          <p:cNvSpPr/>
          <p:nvPr/>
        </p:nvSpPr>
        <p:spPr>
          <a:xfrm>
            <a:off x="38247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3" name="箭號: 向右 82">
            <a:extLst>
              <a:ext uri="{FF2B5EF4-FFF2-40B4-BE49-F238E27FC236}">
                <a16:creationId xmlns:a16="http://schemas.microsoft.com/office/drawing/2014/main" id="{DFB0DDA4-B863-4FB1-87CD-A15D7C9C260A}"/>
              </a:ext>
            </a:extLst>
          </p:cNvPr>
          <p:cNvSpPr/>
          <p:nvPr/>
        </p:nvSpPr>
        <p:spPr>
          <a:xfrm>
            <a:off x="66365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84" name="箭號: 向右 83">
            <a:extLst>
              <a:ext uri="{FF2B5EF4-FFF2-40B4-BE49-F238E27FC236}">
                <a16:creationId xmlns:a16="http://schemas.microsoft.com/office/drawing/2014/main" id="{3D88F8CA-021D-446C-BBA6-748F659B5AD5}"/>
              </a:ext>
            </a:extLst>
          </p:cNvPr>
          <p:cNvSpPr/>
          <p:nvPr/>
        </p:nvSpPr>
        <p:spPr>
          <a:xfrm>
            <a:off x="94471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86" name="Picture 33">
            <a:extLst>
              <a:ext uri="{FF2B5EF4-FFF2-40B4-BE49-F238E27FC236}">
                <a16:creationId xmlns:a16="http://schemas.microsoft.com/office/drawing/2014/main" id="{561F4741-6252-4FB1-B653-24B3B2C440F9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361560" y="3259859"/>
            <a:ext cx="7315526" cy="3417921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88" name="Picture 34">
            <a:extLst>
              <a:ext uri="{FF2B5EF4-FFF2-40B4-BE49-F238E27FC236}">
                <a16:creationId xmlns:a16="http://schemas.microsoft.com/office/drawing/2014/main" id="{2ACED808-6C43-4A11-8D3A-D0B40955EDDB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61258" y="4739213"/>
            <a:ext cx="1325495" cy="1822556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90" name="語音泡泡: 圓角矩形 89">
            <a:extLst>
              <a:ext uri="{FF2B5EF4-FFF2-40B4-BE49-F238E27FC236}">
                <a16:creationId xmlns:a16="http://schemas.microsoft.com/office/drawing/2014/main" id="{4F92AEAF-058A-41F4-8D28-2C8633D9E268}"/>
              </a:ext>
            </a:extLst>
          </p:cNvPr>
          <p:cNvSpPr/>
          <p:nvPr/>
        </p:nvSpPr>
        <p:spPr>
          <a:xfrm>
            <a:off x="258558" y="3546559"/>
            <a:ext cx="2256355" cy="619641"/>
          </a:xfrm>
          <a:prstGeom prst="wedgeRoundRectCallout">
            <a:avLst>
              <a:gd name="adj1" fmla="val 57714"/>
              <a:gd name="adj2" fmla="val -20229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/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AND/OR logic.</a:t>
            </a:r>
          </a:p>
        </p:txBody>
      </p:sp>
      <p:sp>
        <p:nvSpPr>
          <p:cNvPr id="92" name="語音泡泡: 圓角矩形 91">
            <a:extLst>
              <a:ext uri="{FF2B5EF4-FFF2-40B4-BE49-F238E27FC236}">
                <a16:creationId xmlns:a16="http://schemas.microsoft.com/office/drawing/2014/main" id="{7B55D5F4-E856-47E0-9072-B51083B8EA24}"/>
              </a:ext>
            </a:extLst>
          </p:cNvPr>
          <p:cNvSpPr/>
          <p:nvPr/>
        </p:nvSpPr>
        <p:spPr>
          <a:xfrm>
            <a:off x="4346369" y="5025072"/>
            <a:ext cx="2777242" cy="1134427"/>
          </a:xfrm>
          <a:prstGeom prst="wedgeRoundRectCallout">
            <a:avLst>
              <a:gd name="adj1" fmla="val -60730"/>
              <a:gd name="adj2" fmla="val -20827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Han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Dozens of filter criteria help you pick the files you need!</a:t>
            </a:r>
          </a:p>
          <a:p>
            <a:r>
              <a:rPr lang="en-US" altLang="zh-Han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Enable more filters by installing </a:t>
            </a:r>
            <a:r>
              <a:rPr lang="en-US" altLang="zh-Hant" sz="160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Qsirch</a:t>
            </a:r>
            <a:r>
              <a:rPr lang="en-US" altLang="zh-Han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.</a:t>
            </a:r>
          </a:p>
        </p:txBody>
      </p:sp>
      <p:sp>
        <p:nvSpPr>
          <p:cNvPr id="94" name="矩形 93">
            <a:extLst>
              <a:ext uri="{FF2B5EF4-FFF2-40B4-BE49-F238E27FC236}">
                <a16:creationId xmlns:a16="http://schemas.microsoft.com/office/drawing/2014/main" id="{6C5CE8B0-0609-40F4-954E-9D0C9DC7E1C3}"/>
              </a:ext>
            </a:extLst>
          </p:cNvPr>
          <p:cNvSpPr/>
          <p:nvPr/>
        </p:nvSpPr>
        <p:spPr>
          <a:xfrm>
            <a:off x="2676274" y="3595689"/>
            <a:ext cx="1524251" cy="378604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859496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: 圓角 5">
            <a:extLst>
              <a:ext uri="{FF2B5EF4-FFF2-40B4-BE49-F238E27FC236}">
                <a16:creationId xmlns:a16="http://schemas.microsoft.com/office/drawing/2014/main" id="{A4F84C62-01E1-444F-90C1-6D56AAA9B6B6}"/>
              </a:ext>
            </a:extLst>
          </p:cNvPr>
          <p:cNvSpPr/>
          <p:nvPr/>
        </p:nvSpPr>
        <p:spPr>
          <a:xfrm>
            <a:off x="5799221" y="4074692"/>
            <a:ext cx="5678905" cy="2469698"/>
          </a:xfrm>
          <a:prstGeom prst="roundRect">
            <a:avLst>
              <a:gd name="adj" fmla="val 8130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07" name="圖形 106">
            <a:extLst>
              <a:ext uri="{FF2B5EF4-FFF2-40B4-BE49-F238E27FC236}">
                <a16:creationId xmlns:a16="http://schemas.microsoft.com/office/drawing/2014/main" id="{5C8E46FD-0743-4B22-8C77-C0E0F38E4513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590786" y="4292589"/>
            <a:ext cx="319507" cy="281918"/>
          </a:xfrm>
          <a:prstGeom prst="rect">
            <a:avLst/>
          </a:prstGeom>
        </p:spPr>
      </p:pic>
      <p:pic>
        <p:nvPicPr>
          <p:cNvPr id="109" name="圖形 108">
            <a:extLst>
              <a:ext uri="{FF2B5EF4-FFF2-40B4-BE49-F238E27FC236}">
                <a16:creationId xmlns:a16="http://schemas.microsoft.com/office/drawing/2014/main" id="{3494C5F2-678D-439D-98F0-7A612D33242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594485" y="4728763"/>
            <a:ext cx="312108" cy="342933"/>
          </a:xfrm>
          <a:prstGeom prst="rect">
            <a:avLst/>
          </a:prstGeom>
        </p:spPr>
      </p:pic>
      <p:pic>
        <p:nvPicPr>
          <p:cNvPr id="111" name="圖形 110">
            <a:extLst>
              <a:ext uri="{FF2B5EF4-FFF2-40B4-BE49-F238E27FC236}">
                <a16:creationId xmlns:a16="http://schemas.microsoft.com/office/drawing/2014/main" id="{B499AF3D-045E-4579-8DCE-6AB0FBDDF44B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8592802" y="5225952"/>
            <a:ext cx="315475" cy="287118"/>
          </a:xfrm>
          <a:prstGeom prst="rect">
            <a:avLst/>
          </a:prstGeom>
        </p:spPr>
      </p:pic>
      <p:pic>
        <p:nvPicPr>
          <p:cNvPr id="113" name="圖形 112">
            <a:extLst>
              <a:ext uri="{FF2B5EF4-FFF2-40B4-BE49-F238E27FC236}">
                <a16:creationId xmlns:a16="http://schemas.microsoft.com/office/drawing/2014/main" id="{56A35CF8-36B5-4B15-B4F9-524EA094BDDD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620903" y="5667326"/>
            <a:ext cx="259272" cy="319650"/>
          </a:xfrm>
          <a:prstGeom prst="rect">
            <a:avLst/>
          </a:prstGeom>
        </p:spPr>
      </p:pic>
      <p:pic>
        <p:nvPicPr>
          <p:cNvPr id="105" name="圖形 104">
            <a:extLst>
              <a:ext uri="{FF2B5EF4-FFF2-40B4-BE49-F238E27FC236}">
                <a16:creationId xmlns:a16="http://schemas.microsoft.com/office/drawing/2014/main" id="{AAE157ED-088B-4DDE-8A2B-7BACA446F129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6117783" y="6123086"/>
            <a:ext cx="291690" cy="291690"/>
          </a:xfrm>
          <a:prstGeom prst="rect">
            <a:avLst/>
          </a:prstGeom>
        </p:spPr>
      </p:pic>
      <p:pic>
        <p:nvPicPr>
          <p:cNvPr id="103" name="圖形 102">
            <a:extLst>
              <a:ext uri="{FF2B5EF4-FFF2-40B4-BE49-F238E27FC236}">
                <a16:creationId xmlns:a16="http://schemas.microsoft.com/office/drawing/2014/main" id="{2F74A0BC-5957-4C2B-B927-97D6691134E7}"/>
              </a:ext>
            </a:extLst>
          </p:cNvPr>
          <p:cNvPicPr>
            <a:picLocks noChangeAspect="1"/>
          </p:cNvPicPr>
          <p:nvPr/>
        </p:nvPicPr>
        <p:blipFill>
          <a:blip r:embed="rId1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6120166" y="5689342"/>
            <a:ext cx="286924" cy="294008"/>
          </a:xfrm>
          <a:prstGeom prst="rect">
            <a:avLst/>
          </a:prstGeom>
        </p:spPr>
      </p:pic>
      <p:pic>
        <p:nvPicPr>
          <p:cNvPr id="101" name="圖形 100">
            <a:extLst>
              <a:ext uri="{FF2B5EF4-FFF2-40B4-BE49-F238E27FC236}">
                <a16:creationId xmlns:a16="http://schemas.microsoft.com/office/drawing/2014/main" id="{C88739C5-FB1F-4941-A5BF-AC2F1FF76BBD}"/>
              </a:ext>
            </a:extLst>
          </p:cNvPr>
          <p:cNvPicPr>
            <a:picLocks noChangeAspect="1"/>
          </p:cNvPicPr>
          <p:nvPr/>
        </p:nvPicPr>
        <p:blipFill>
          <a:blip r:embed="rId14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6104300" y="5230950"/>
            <a:ext cx="318657" cy="318657"/>
          </a:xfrm>
          <a:prstGeom prst="rect">
            <a:avLst/>
          </a:prstGeom>
        </p:spPr>
      </p:pic>
      <p:pic>
        <p:nvPicPr>
          <p:cNvPr id="99" name="圖形 98">
            <a:extLst>
              <a:ext uri="{FF2B5EF4-FFF2-40B4-BE49-F238E27FC236}">
                <a16:creationId xmlns:a16="http://schemas.microsoft.com/office/drawing/2014/main" id="{6ED90DC8-50B4-481D-9B7A-AB96A3793686}"/>
              </a:ext>
            </a:extLst>
          </p:cNvPr>
          <p:cNvPicPr>
            <a:picLocks noChangeAspect="1"/>
          </p:cNvPicPr>
          <p:nvPr/>
        </p:nvPicPr>
        <p:blipFill>
          <a:blip r:embed="rId16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6105360" y="4774678"/>
            <a:ext cx="316537" cy="316537"/>
          </a:xfrm>
          <a:prstGeom prst="rect">
            <a:avLst/>
          </a:prstGeom>
        </p:spPr>
      </p:pic>
      <p:pic>
        <p:nvPicPr>
          <p:cNvPr id="92" name="圖形 91">
            <a:extLst>
              <a:ext uri="{FF2B5EF4-FFF2-40B4-BE49-F238E27FC236}">
                <a16:creationId xmlns:a16="http://schemas.microsoft.com/office/drawing/2014/main" id="{5DEB7342-3461-4762-85A7-696CD3FE12F7}"/>
              </a:ext>
            </a:extLst>
          </p:cNvPr>
          <p:cNvPicPr>
            <a:picLocks noChangeAspect="1"/>
          </p:cNvPicPr>
          <p:nvPr/>
        </p:nvPicPr>
        <p:blipFill>
          <a:blip r:embed="rId18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6063838" y="4235363"/>
            <a:ext cx="399580" cy="399580"/>
          </a:xfrm>
          <a:prstGeom prst="rect">
            <a:avLst/>
          </a:prstGeom>
        </p:spPr>
      </p:pic>
      <p:sp>
        <p:nvSpPr>
          <p:cNvPr id="36" name="Google Shape;383;p55">
            <a:extLst>
              <a:ext uri="{FF2B5EF4-FFF2-40B4-BE49-F238E27FC236}">
                <a16:creationId xmlns:a16="http://schemas.microsoft.com/office/drawing/2014/main" id="{706FE988-DFBF-43FC-9E85-EAC9502CE0C9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grpSp>
        <p:nvGrpSpPr>
          <p:cNvPr id="83" name="群組 82">
            <a:extLst>
              <a:ext uri="{FF2B5EF4-FFF2-40B4-BE49-F238E27FC236}">
                <a16:creationId xmlns:a16="http://schemas.microsoft.com/office/drawing/2014/main" id="{B291ECBD-7894-4E94-B49B-DD2CF5873F1B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84" name="Triangle 37">
              <a:extLst>
                <a:ext uri="{FF2B5EF4-FFF2-40B4-BE49-F238E27FC236}">
                  <a16:creationId xmlns:a16="http://schemas.microsoft.com/office/drawing/2014/main" id="{A53C661A-000F-4102-AD29-5F5C7D8C793C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85" name="矩形 84">
              <a:extLst>
                <a:ext uri="{FF2B5EF4-FFF2-40B4-BE49-F238E27FC236}">
                  <a16:creationId xmlns:a16="http://schemas.microsoft.com/office/drawing/2014/main" id="{6B5FFB7F-46E2-4038-841D-6CB040D29772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53" name="矩形 41">
            <a:extLst>
              <a:ext uri="{FF2B5EF4-FFF2-40B4-BE49-F238E27FC236}">
                <a16:creationId xmlns:a16="http://schemas.microsoft.com/office/drawing/2014/main" id="{83629AFF-058F-9C43-B5AA-52BCE4C737F2}"/>
              </a:ext>
            </a:extLst>
          </p:cNvPr>
          <p:cNvSpPr/>
          <p:nvPr/>
        </p:nvSpPr>
        <p:spPr>
          <a:xfrm>
            <a:off x="6472671" y="4290338"/>
            <a:ext cx="2111644" cy="21441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Watermark</a:t>
            </a:r>
            <a:endParaRPr lang="zh-TW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Image2PDF</a:t>
            </a: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 resize</a:t>
            </a: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Image convert</a:t>
            </a: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Face blur &amp; pixelate</a:t>
            </a:r>
          </a:p>
        </p:txBody>
      </p:sp>
      <p:sp>
        <p:nvSpPr>
          <p:cNvPr id="63" name="矩形 41">
            <a:extLst>
              <a:ext uri="{FF2B5EF4-FFF2-40B4-BE49-F238E27FC236}">
                <a16:creationId xmlns:a16="http://schemas.microsoft.com/office/drawing/2014/main" id="{2AFFE2D6-83D0-C14B-9884-DF5A5ADD5726}"/>
              </a:ext>
            </a:extLst>
          </p:cNvPr>
          <p:cNvSpPr/>
          <p:nvPr/>
        </p:nvSpPr>
        <p:spPr>
          <a:xfrm>
            <a:off x="8957928" y="4290338"/>
            <a:ext cx="2759460" cy="169277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Video transcoding</a:t>
            </a:r>
            <a:endParaRPr lang="zh-TW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Subtitle pairing</a:t>
            </a:r>
            <a:endParaRPr lang="zh-TW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Encryption &amp; Decryption</a:t>
            </a:r>
            <a:endParaRPr lang="zh-TW" alt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spcBef>
                <a:spcPts val="1600"/>
              </a:spcBef>
            </a:pP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Compression</a:t>
            </a:r>
            <a:endParaRPr lang="en-TW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4" name="Google Shape;383;p55">
            <a:extLst>
              <a:ext uri="{FF2B5EF4-FFF2-40B4-BE49-F238E27FC236}">
                <a16:creationId xmlns:a16="http://schemas.microsoft.com/office/drawing/2014/main" id="{0EAC8E92-1650-45A3-819E-21EDE88F41A0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5" name="Picture 5">
            <a:extLst>
              <a:ext uri="{FF2B5EF4-FFF2-40B4-BE49-F238E27FC236}">
                <a16:creationId xmlns:a16="http://schemas.microsoft.com/office/drawing/2014/main" id="{087E53E0-9286-416D-A78A-63CA6A811BE7}"/>
              </a:ext>
            </a:extLst>
          </p:cNvPr>
          <p:cNvPicPr>
            <a:picLocks noChangeAspect="1"/>
          </p:cNvPicPr>
          <p:nvPr/>
        </p:nvPicPr>
        <p:blipFill>
          <a:blip r:embed="rId20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3589" y="1880988"/>
            <a:ext cx="396000" cy="396000"/>
          </a:xfrm>
          <a:prstGeom prst="rect">
            <a:avLst/>
          </a:prstGeom>
        </p:spPr>
      </p:pic>
      <p:pic>
        <p:nvPicPr>
          <p:cNvPr id="37" name="Picture 8">
            <a:extLst>
              <a:ext uri="{FF2B5EF4-FFF2-40B4-BE49-F238E27FC236}">
                <a16:creationId xmlns:a16="http://schemas.microsoft.com/office/drawing/2014/main" id="{DF84AEE7-54C1-4EF7-A3A6-899A9E95877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1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8" name="Google Shape;384;p55">
            <a:extLst>
              <a:ext uri="{FF2B5EF4-FFF2-40B4-BE49-F238E27FC236}">
                <a16:creationId xmlns:a16="http://schemas.microsoft.com/office/drawing/2014/main" id="{98306468-48B4-4204-86CC-067452211BE3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" name="Picture 2">
            <a:extLst>
              <a:ext uri="{FF2B5EF4-FFF2-40B4-BE49-F238E27FC236}">
                <a16:creationId xmlns:a16="http://schemas.microsoft.com/office/drawing/2014/main" id="{9FFB6667-6579-4514-B321-07DE50A854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2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09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矩形: 圓角 42">
            <a:extLst>
              <a:ext uri="{FF2B5EF4-FFF2-40B4-BE49-F238E27FC236}">
                <a16:creationId xmlns:a16="http://schemas.microsoft.com/office/drawing/2014/main" id="{B4A00931-423F-41A5-B27A-7F1DD94E6D33}"/>
              </a:ext>
            </a:extLst>
          </p:cNvPr>
          <p:cNvSpPr/>
          <p:nvPr/>
        </p:nvSpPr>
        <p:spPr>
          <a:xfrm>
            <a:off x="2585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Filters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4" name="矩形: 圓角 43">
            <a:extLst>
              <a:ext uri="{FF2B5EF4-FFF2-40B4-BE49-F238E27FC236}">
                <a16:creationId xmlns:a16="http://schemas.microsoft.com/office/drawing/2014/main" id="{CD302607-3303-4AFF-A108-1B80C7CE0331}"/>
              </a:ext>
            </a:extLst>
          </p:cNvPr>
          <p:cNvSpPr/>
          <p:nvPr/>
        </p:nvSpPr>
        <p:spPr>
          <a:xfrm>
            <a:off x="19932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editing</a:t>
            </a:r>
          </a:p>
        </p:txBody>
      </p: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EFCE8004-C378-4372-9950-D1D4E7087D3B}"/>
              </a:ext>
            </a:extLst>
          </p:cNvPr>
          <p:cNvSpPr/>
          <p:nvPr/>
        </p:nvSpPr>
        <p:spPr>
          <a:xfrm>
            <a:off x="4149985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destination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8" name="Picture 4">
            <a:extLst>
              <a:ext uri="{FF2B5EF4-FFF2-40B4-BE49-F238E27FC236}">
                <a16:creationId xmlns:a16="http://schemas.microsoft.com/office/drawing/2014/main" id="{4D0DD1C9-0E52-4F24-9D07-7378E6DA7D92}"/>
              </a:ext>
            </a:extLst>
          </p:cNvPr>
          <p:cNvPicPr>
            <a:picLocks noChangeAspect="1"/>
          </p:cNvPicPr>
          <p:nvPr/>
        </p:nvPicPr>
        <p:blipFill>
          <a:blip r:embed="rId2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3019" y="2706376"/>
            <a:ext cx="324000" cy="324000"/>
          </a:xfrm>
          <a:prstGeom prst="rect">
            <a:avLst/>
          </a:prstGeom>
        </p:spPr>
      </p:pic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A9BDFCAB-0AC7-4032-91D1-EBEBEDC9FA02}"/>
              </a:ext>
            </a:extLst>
          </p:cNvPr>
          <p:cNvSpPr/>
          <p:nvPr/>
        </p:nvSpPr>
        <p:spPr>
          <a:xfrm>
            <a:off x="69605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Folder Structure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CEA4A7F3-90B7-4B01-B906-26470B7FEB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1CDE4D07-7224-46CA-AAB2-2046183DDE90}"/>
              </a:ext>
            </a:extLst>
          </p:cNvPr>
          <p:cNvSpPr/>
          <p:nvPr/>
        </p:nvSpPr>
        <p:spPr>
          <a:xfrm>
            <a:off x="9771177" y="2630851"/>
            <a:ext cx="216287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handling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3F62CD66-731F-4E7D-A0D7-C225D2FB8A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5" name="箭號: 向右 74">
            <a:extLst>
              <a:ext uri="{FF2B5EF4-FFF2-40B4-BE49-F238E27FC236}">
                <a16:creationId xmlns:a16="http://schemas.microsoft.com/office/drawing/2014/main" id="{B2DB54E9-8003-4947-BE28-71CB4B67698F}"/>
              </a:ext>
            </a:extLst>
          </p:cNvPr>
          <p:cNvSpPr/>
          <p:nvPr/>
        </p:nvSpPr>
        <p:spPr>
          <a:xfrm>
            <a:off x="16692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6" name="箭號: 向右 75">
            <a:extLst>
              <a:ext uri="{FF2B5EF4-FFF2-40B4-BE49-F238E27FC236}">
                <a16:creationId xmlns:a16="http://schemas.microsoft.com/office/drawing/2014/main" id="{2E784665-BF53-4F43-A003-801158D86EB2}"/>
              </a:ext>
            </a:extLst>
          </p:cNvPr>
          <p:cNvSpPr/>
          <p:nvPr/>
        </p:nvSpPr>
        <p:spPr>
          <a:xfrm>
            <a:off x="38247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7" name="箭號: 向右 76">
            <a:extLst>
              <a:ext uri="{FF2B5EF4-FFF2-40B4-BE49-F238E27FC236}">
                <a16:creationId xmlns:a16="http://schemas.microsoft.com/office/drawing/2014/main" id="{6C40B928-5828-4752-A9F1-E2382E5FC479}"/>
              </a:ext>
            </a:extLst>
          </p:cNvPr>
          <p:cNvSpPr/>
          <p:nvPr/>
        </p:nvSpPr>
        <p:spPr>
          <a:xfrm>
            <a:off x="66365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8" name="箭號: 向右 77">
            <a:extLst>
              <a:ext uri="{FF2B5EF4-FFF2-40B4-BE49-F238E27FC236}">
                <a16:creationId xmlns:a16="http://schemas.microsoft.com/office/drawing/2014/main" id="{D0357320-5EF3-4DCD-A04B-4C1132344CF6}"/>
              </a:ext>
            </a:extLst>
          </p:cNvPr>
          <p:cNvSpPr/>
          <p:nvPr/>
        </p:nvSpPr>
        <p:spPr>
          <a:xfrm>
            <a:off x="94471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4" name="Picture 7">
            <a:extLst>
              <a:ext uri="{FF2B5EF4-FFF2-40B4-BE49-F238E27FC236}">
                <a16:creationId xmlns:a16="http://schemas.microsoft.com/office/drawing/2014/main" id="{F8E559D6-B82F-40B8-B734-DFEB88785022}"/>
              </a:ext>
            </a:extLst>
          </p:cNvPr>
          <p:cNvPicPr>
            <a:picLocks noChangeAspect="1"/>
          </p:cNvPicPr>
          <p:nvPr/>
        </p:nvPicPr>
        <p:blipFill>
          <a:blip r:embed="rId26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68" y="2706376"/>
            <a:ext cx="324000" cy="324000"/>
          </a:xfrm>
          <a:prstGeom prst="rect">
            <a:avLst/>
          </a:prstGeom>
          <a:noFill/>
        </p:spPr>
      </p:pic>
      <p:pic>
        <p:nvPicPr>
          <p:cNvPr id="5" name="Picture 6">
            <a:extLst>
              <a:ext uri="{FF2B5EF4-FFF2-40B4-BE49-F238E27FC236}">
                <a16:creationId xmlns:a16="http://schemas.microsoft.com/office/drawing/2014/main" id="{52BD6FB9-C872-4964-A119-5E31C651C5B3}"/>
              </a:ext>
            </a:extLst>
          </p:cNvPr>
          <p:cNvPicPr>
            <a:picLocks noChangeAspect="1"/>
          </p:cNvPicPr>
          <p:nvPr/>
        </p:nvPicPr>
        <p:blipFill>
          <a:blip r:embed="rId2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49" y="2706376"/>
            <a:ext cx="324000" cy="324000"/>
          </a:xfrm>
          <a:prstGeom prst="rect">
            <a:avLst/>
          </a:prstGeom>
        </p:spPr>
      </p:pic>
      <p:sp>
        <p:nvSpPr>
          <p:cNvPr id="82" name="TextBox 2">
            <a:extLst>
              <a:ext uri="{FF2B5EF4-FFF2-40B4-BE49-F238E27FC236}">
                <a16:creationId xmlns:a16="http://schemas.microsoft.com/office/drawing/2014/main" id="{89AC2B9E-D1D1-4DEB-B78C-6B6BD60EA41D}"/>
              </a:ext>
            </a:extLst>
          </p:cNvPr>
          <p:cNvSpPr txBox="1"/>
          <p:nvPr/>
        </p:nvSpPr>
        <p:spPr>
          <a:xfrm>
            <a:off x="5799221" y="3305482"/>
            <a:ext cx="56789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9 file editing modules help to edit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</a:t>
            </a:r>
            <a:r>
              <a:rPr lang="en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files </a:t>
            </a:r>
            <a:r>
              <a:rPr lang="en-US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in batches </a:t>
            </a:r>
            <a:r>
              <a:rPr lang="en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when filing:</a:t>
            </a:r>
          </a:p>
        </p:txBody>
      </p:sp>
      <p:grpSp>
        <p:nvGrpSpPr>
          <p:cNvPr id="33" name="群組 32">
            <a:extLst>
              <a:ext uri="{FF2B5EF4-FFF2-40B4-BE49-F238E27FC236}">
                <a16:creationId xmlns:a16="http://schemas.microsoft.com/office/drawing/2014/main" id="{E7EB885F-ECEA-491E-850C-80FB856017EF}"/>
              </a:ext>
            </a:extLst>
          </p:cNvPr>
          <p:cNvGrpSpPr/>
          <p:nvPr/>
        </p:nvGrpSpPr>
        <p:grpSpPr>
          <a:xfrm>
            <a:off x="838200" y="4098373"/>
            <a:ext cx="5068194" cy="2446017"/>
            <a:chOff x="838200" y="4098373"/>
            <a:chExt cx="5068194" cy="2446017"/>
          </a:xfrm>
        </p:grpSpPr>
        <p:sp>
          <p:nvSpPr>
            <p:cNvPr id="8" name="箭號: 五邊形 7">
              <a:extLst>
                <a:ext uri="{FF2B5EF4-FFF2-40B4-BE49-F238E27FC236}">
                  <a16:creationId xmlns:a16="http://schemas.microsoft.com/office/drawing/2014/main" id="{998D5AC9-BA9A-40D0-A910-F132BB7AFD97}"/>
                </a:ext>
              </a:extLst>
            </p:cNvPr>
            <p:cNvSpPr/>
            <p:nvPr/>
          </p:nvSpPr>
          <p:spPr>
            <a:xfrm>
              <a:off x="838200" y="4098381"/>
              <a:ext cx="5068194" cy="2446009"/>
            </a:xfrm>
            <a:prstGeom prst="homePlate">
              <a:avLst>
                <a:gd name="adj" fmla="val 19025"/>
              </a:avLst>
            </a:prstGeom>
            <a:gradFill>
              <a:gsLst>
                <a:gs pos="100000">
                  <a:schemeClr val="bg1">
                    <a:lumMod val="85000"/>
                  </a:schemeClr>
                </a:gs>
                <a:gs pos="0">
                  <a:schemeClr val="bg1">
                    <a:lumMod val="85000"/>
                  </a:schemeClr>
                </a:gs>
                <a:gs pos="50000">
                  <a:schemeClr val="bg1"/>
                </a:gs>
              </a:gsLst>
              <a:lin ang="5400000" scaled="0"/>
            </a:gradFill>
            <a:ln>
              <a:noFill/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7" name="圖形 6">
              <a:extLst>
                <a:ext uri="{FF2B5EF4-FFF2-40B4-BE49-F238E27FC236}">
                  <a16:creationId xmlns:a16="http://schemas.microsoft.com/office/drawing/2014/main" id="{1750351D-894C-49BF-8454-FD87B21B4E95}"/>
                </a:ext>
              </a:extLst>
            </p:cNvPr>
            <p:cNvPicPr>
              <a:picLocks noChangeAspect="1"/>
            </p:cNvPicPr>
            <p:nvPr/>
          </p:nvPicPr>
          <p:blipFill>
            <a:blip r:embed="rId18">
              <a:extLst>
                <a:ext uri="{96DAC541-7B7A-43D3-8B79-37D633B846F1}">
                  <asvg:svgBlip xmlns:asvg="http://schemas.microsoft.com/office/drawing/2016/SVG/main" r:embed="rId19"/>
                </a:ext>
              </a:extLst>
            </a:blip>
            <a:stretch>
              <a:fillRect/>
            </a:stretch>
          </p:blipFill>
          <p:spPr>
            <a:xfrm>
              <a:off x="1092937" y="4867573"/>
              <a:ext cx="979772" cy="979772"/>
            </a:xfrm>
            <a:prstGeom prst="rect">
              <a:avLst/>
            </a:prstGeom>
          </p:spPr>
        </p:pic>
        <p:pic>
          <p:nvPicPr>
            <p:cNvPr id="9" name="圖形 8">
              <a:extLst>
                <a:ext uri="{FF2B5EF4-FFF2-40B4-BE49-F238E27FC236}">
                  <a16:creationId xmlns:a16="http://schemas.microsoft.com/office/drawing/2014/main" id="{53113CA4-2954-4532-A2C8-65CFDF8E245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662349" y="4306705"/>
              <a:ext cx="588571" cy="588571"/>
            </a:xfrm>
            <a:prstGeom prst="rect">
              <a:avLst/>
            </a:prstGeom>
          </p:spPr>
        </p:pic>
        <p:pic>
          <p:nvPicPr>
            <p:cNvPr id="10" name="圖形 9">
              <a:extLst>
                <a:ext uri="{FF2B5EF4-FFF2-40B4-BE49-F238E27FC236}">
                  <a16:creationId xmlns:a16="http://schemas.microsoft.com/office/drawing/2014/main" id="{5ED075EB-2FD8-4439-94E6-EB13E5B47333}"/>
                </a:ext>
              </a:extLst>
            </p:cNvPr>
            <p:cNvPicPr>
              <a:picLocks noChangeAspect="1"/>
            </p:cNvPicPr>
            <p:nvPr/>
          </p:nvPicPr>
          <p:blipFill>
            <a:blip r:embed="rId14">
              <a:extLst>
                <a:ext uri="{96DAC541-7B7A-43D3-8B79-37D633B846F1}">
                  <asvg:svgBlip xmlns:asvg="http://schemas.microsoft.com/office/drawing/2016/SVG/main" r:embed="rId15"/>
                </a:ext>
              </a:extLst>
            </a:blip>
            <a:stretch>
              <a:fillRect/>
            </a:stretch>
          </p:blipFill>
          <p:spPr>
            <a:xfrm>
              <a:off x="3421899" y="4306705"/>
              <a:ext cx="588571" cy="588571"/>
            </a:xfrm>
            <a:prstGeom prst="rect">
              <a:avLst/>
            </a:prstGeom>
          </p:spPr>
        </p:pic>
        <p:pic>
          <p:nvPicPr>
            <p:cNvPr id="11" name="圖形 10">
              <a:extLst>
                <a:ext uri="{FF2B5EF4-FFF2-40B4-BE49-F238E27FC236}">
                  <a16:creationId xmlns:a16="http://schemas.microsoft.com/office/drawing/2014/main" id="{199E3D57-3DD4-49DC-9A26-D96900A97078}"/>
                </a:ext>
              </a:extLst>
            </p:cNvPr>
            <p:cNvPicPr>
              <a:picLocks noChangeAspect="1"/>
            </p:cNvPicPr>
            <p:nvPr/>
          </p:nvPicPr>
          <p:blipFill>
            <a:blip r:embed="rId12">
              <a:extLst>
                <a:ext uri="{96DAC541-7B7A-43D3-8B79-37D633B846F1}">
                  <asvg:svgBlip xmlns:asvg="http://schemas.microsoft.com/office/drawing/2016/SVG/main" r:embed="rId13"/>
                </a:ext>
              </a:extLst>
            </a:blip>
            <a:stretch>
              <a:fillRect/>
            </a:stretch>
          </p:blipFill>
          <p:spPr>
            <a:xfrm>
              <a:off x="2669440" y="4980289"/>
              <a:ext cx="574389" cy="588571"/>
            </a:xfrm>
            <a:prstGeom prst="rect">
              <a:avLst/>
            </a:prstGeom>
          </p:spPr>
        </p:pic>
        <p:pic>
          <p:nvPicPr>
            <p:cNvPr id="12" name="圖形 11">
              <a:extLst>
                <a:ext uri="{FF2B5EF4-FFF2-40B4-BE49-F238E27FC236}">
                  <a16:creationId xmlns:a16="http://schemas.microsoft.com/office/drawing/2014/main" id="{D1579C7D-3CA5-4B2F-964B-2D36FA23E324}"/>
                </a:ext>
              </a:extLst>
            </p:cNvPr>
            <p:cNvPicPr>
              <a:picLocks noChangeAspect="1"/>
            </p:cNvPicPr>
            <p:nvPr/>
          </p:nvPicPr>
          <p:blipFill>
            <a:blip r:embed="rId16">
              <a:extLst>
                <a:ext uri="{96DAC541-7B7A-43D3-8B79-37D633B846F1}">
                  <asvg:svgBlip xmlns:asvg="http://schemas.microsoft.com/office/drawing/2016/SVG/main" r:embed="rId17"/>
                </a:ext>
              </a:extLst>
            </a:blip>
            <a:stretch>
              <a:fillRect/>
            </a:stretch>
          </p:blipFill>
          <p:spPr>
            <a:xfrm>
              <a:off x="3421899" y="4980288"/>
              <a:ext cx="588571" cy="588571"/>
            </a:xfrm>
            <a:prstGeom prst="rect">
              <a:avLst/>
            </a:prstGeom>
          </p:spPr>
        </p:pic>
        <p:pic>
          <p:nvPicPr>
            <p:cNvPr id="13" name="圖形 12">
              <a:extLst>
                <a:ext uri="{FF2B5EF4-FFF2-40B4-BE49-F238E27FC236}">
                  <a16:creationId xmlns:a16="http://schemas.microsoft.com/office/drawing/2014/main" id="{7510F3A3-F0A4-4D57-AC61-B8A62904F7D3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665706" y="5827151"/>
              <a:ext cx="581856" cy="513402"/>
            </a:xfrm>
            <a:prstGeom prst="rect">
              <a:avLst/>
            </a:prstGeom>
          </p:spPr>
        </p:pic>
        <p:pic>
          <p:nvPicPr>
            <p:cNvPr id="14" name="圖形 13">
              <a:extLst>
                <a:ext uri="{FF2B5EF4-FFF2-40B4-BE49-F238E27FC236}">
                  <a16:creationId xmlns:a16="http://schemas.microsoft.com/office/drawing/2014/main" id="{B8FB0FF0-7F9B-43B7-8224-4E652A85D64D}"/>
                </a:ext>
              </a:extLst>
            </p:cNvPr>
            <p:cNvPicPr>
              <a:picLocks noChangeAspect="1"/>
            </p:cNvPicPr>
            <p:nvPr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3450931" y="5792401"/>
              <a:ext cx="530507" cy="582902"/>
            </a:xfrm>
            <a:prstGeom prst="rect">
              <a:avLst/>
            </a:prstGeom>
          </p:spPr>
        </p:pic>
        <p:pic>
          <p:nvPicPr>
            <p:cNvPr id="15" name="圖形 14">
              <a:extLst>
                <a:ext uri="{FF2B5EF4-FFF2-40B4-BE49-F238E27FC236}">
                  <a16:creationId xmlns:a16="http://schemas.microsoft.com/office/drawing/2014/main" id="{4A38A01F-7DB0-4EF2-A6D1-F16D0C9421A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4770954" y="4706642"/>
              <a:ext cx="597244" cy="543560"/>
            </a:xfrm>
            <a:prstGeom prst="rect">
              <a:avLst/>
            </a:prstGeom>
          </p:spPr>
        </p:pic>
        <p:pic>
          <p:nvPicPr>
            <p:cNvPr id="16" name="圖形 15">
              <a:extLst>
                <a:ext uri="{FF2B5EF4-FFF2-40B4-BE49-F238E27FC236}">
                  <a16:creationId xmlns:a16="http://schemas.microsoft.com/office/drawing/2014/main" id="{35C79EA0-718A-427F-A28A-9945440DDC3A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4849132" y="5517263"/>
              <a:ext cx="440888" cy="543560"/>
            </a:xfrm>
            <a:prstGeom prst="rect">
              <a:avLst/>
            </a:prstGeom>
          </p:spPr>
        </p:pic>
        <p:grpSp>
          <p:nvGrpSpPr>
            <p:cNvPr id="30" name="群組 29">
              <a:extLst>
                <a:ext uri="{FF2B5EF4-FFF2-40B4-BE49-F238E27FC236}">
                  <a16:creationId xmlns:a16="http://schemas.microsoft.com/office/drawing/2014/main" id="{54047A98-2007-4774-96F7-85E45DBB567A}"/>
                </a:ext>
              </a:extLst>
            </p:cNvPr>
            <p:cNvGrpSpPr/>
            <p:nvPr/>
          </p:nvGrpSpPr>
          <p:grpSpPr>
            <a:xfrm>
              <a:off x="2082726" y="4098373"/>
              <a:ext cx="300044" cy="2434176"/>
              <a:chOff x="2226654" y="4098373"/>
              <a:chExt cx="300044" cy="2434176"/>
            </a:xfrm>
          </p:grpSpPr>
          <p:cxnSp>
            <p:nvCxnSpPr>
              <p:cNvPr id="24" name="直線接點 23">
                <a:extLst>
                  <a:ext uri="{FF2B5EF4-FFF2-40B4-BE49-F238E27FC236}">
                    <a16:creationId xmlns:a16="http://schemas.microsoft.com/office/drawing/2014/main" id="{C1A8CC01-3263-4D25-8680-A9B63A78F41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226654" y="4098373"/>
                <a:ext cx="300044" cy="12230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7" name="直線接點 86">
                <a:extLst>
                  <a:ext uri="{FF2B5EF4-FFF2-40B4-BE49-F238E27FC236}">
                    <a16:creationId xmlns:a16="http://schemas.microsoft.com/office/drawing/2014/main" id="{79B041BB-3C46-4434-917E-B3BB688063D2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226654" y="5321381"/>
                <a:ext cx="300044" cy="121116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88" name="群組 87">
              <a:extLst>
                <a:ext uri="{FF2B5EF4-FFF2-40B4-BE49-F238E27FC236}">
                  <a16:creationId xmlns:a16="http://schemas.microsoft.com/office/drawing/2014/main" id="{9C6C977D-7703-4FAD-A8D7-BEBF1F8BACDC}"/>
                </a:ext>
              </a:extLst>
            </p:cNvPr>
            <p:cNvGrpSpPr/>
            <p:nvPr/>
          </p:nvGrpSpPr>
          <p:grpSpPr>
            <a:xfrm>
              <a:off x="4196244" y="4098373"/>
              <a:ext cx="300044" cy="2434176"/>
              <a:chOff x="2350355" y="4098373"/>
              <a:chExt cx="300044" cy="2434176"/>
            </a:xfrm>
          </p:grpSpPr>
          <p:cxnSp>
            <p:nvCxnSpPr>
              <p:cNvPr id="89" name="直線接點 88">
                <a:extLst>
                  <a:ext uri="{FF2B5EF4-FFF2-40B4-BE49-F238E27FC236}">
                    <a16:creationId xmlns:a16="http://schemas.microsoft.com/office/drawing/2014/main" id="{8F8E28CB-14C9-4F13-8486-91AAF9425C62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350355" y="4098373"/>
                <a:ext cx="300044" cy="1223000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0" name="直線接點 89">
                <a:extLst>
                  <a:ext uri="{FF2B5EF4-FFF2-40B4-BE49-F238E27FC236}">
                    <a16:creationId xmlns:a16="http://schemas.microsoft.com/office/drawing/2014/main" id="{9BC9BA1A-C99A-4BAB-A869-DDEA6E162217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350355" y="5321381"/>
                <a:ext cx="300044" cy="1211168"/>
              </a:xfrm>
              <a:prstGeom prst="line">
                <a:avLst/>
              </a:prstGeom>
              <a:ln w="12700">
                <a:solidFill>
                  <a:schemeClr val="tx1">
                    <a:lumMod val="65000"/>
                    <a:lumOff val="3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2" name="直線接點 31">
              <a:extLst>
                <a:ext uri="{FF2B5EF4-FFF2-40B4-BE49-F238E27FC236}">
                  <a16:creationId xmlns:a16="http://schemas.microsoft.com/office/drawing/2014/main" id="{7D7F9CB6-F0AC-48CA-9C11-FC6DB666BDAC}"/>
                </a:ext>
              </a:extLst>
            </p:cNvPr>
            <p:cNvCxnSpPr/>
            <p:nvPr/>
          </p:nvCxnSpPr>
          <p:spPr>
            <a:xfrm>
              <a:off x="2588038" y="5671524"/>
              <a:ext cx="1498402" cy="0"/>
            </a:xfrm>
            <a:prstGeom prst="line">
              <a:avLst/>
            </a:prstGeom>
            <a:ln w="12700">
              <a:solidFill>
                <a:schemeClr val="tx1">
                  <a:lumMod val="65000"/>
                  <a:lumOff val="35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3520793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圖形 5">
            <a:extLst>
              <a:ext uri="{FF2B5EF4-FFF2-40B4-BE49-F238E27FC236}">
                <a16:creationId xmlns:a16="http://schemas.microsoft.com/office/drawing/2014/main" id="{16AD8C58-4769-4083-85B3-68E737012C6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718536" y="2982105"/>
            <a:ext cx="743059" cy="743059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9 File batch editing modules</a:t>
            </a:r>
            <a:endParaRPr lang="en-TW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32912-E96A-0149-B705-DFA27DEF5B34}"/>
              </a:ext>
            </a:extLst>
          </p:cNvPr>
          <p:cNvSpPr/>
          <p:nvPr/>
        </p:nvSpPr>
        <p:spPr>
          <a:xfrm>
            <a:off x="1371599" y="3228945"/>
            <a:ext cx="1846265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Watermark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057D404-9441-9F45-910B-7CCCAE88724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392803" y="2219810"/>
            <a:ext cx="8015429" cy="3948985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18FE0D13-2D6D-4D4E-98DA-6642AD10162B}"/>
              </a:ext>
            </a:extLst>
          </p:cNvPr>
          <p:cNvSpPr txBox="1"/>
          <p:nvPr/>
        </p:nvSpPr>
        <p:spPr>
          <a:xfrm>
            <a:off x="783768" y="3661366"/>
            <a:ext cx="2368865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Add text or image watermark to images and videos.</a:t>
            </a:r>
          </a:p>
        </p:txBody>
      </p:sp>
    </p:spTree>
    <p:extLst>
      <p:ext uri="{BB962C8B-B14F-4D97-AF65-F5344CB8AC3E}">
        <p14:creationId xmlns:p14="http://schemas.microsoft.com/office/powerpoint/2010/main" val="96027452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圖形 3">
            <a:extLst>
              <a:ext uri="{FF2B5EF4-FFF2-40B4-BE49-F238E27FC236}">
                <a16:creationId xmlns:a16="http://schemas.microsoft.com/office/drawing/2014/main" id="{CB5CB56D-8EF7-4B76-8977-738E2127C6F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11290" y="1803310"/>
            <a:ext cx="588571" cy="588571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File batch editing modules</a:t>
            </a:r>
            <a:endParaRPr lang="en-TW" b="1"/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1BF32912-E96A-0149-B705-DFA27DEF5B34}"/>
              </a:ext>
            </a:extLst>
          </p:cNvPr>
          <p:cNvSpPr/>
          <p:nvPr/>
        </p:nvSpPr>
        <p:spPr>
          <a:xfrm>
            <a:off x="1516658" y="1897540"/>
            <a:ext cx="1582484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Image2PDF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pic>
        <p:nvPicPr>
          <p:cNvPr id="35" name="圖片 7">
            <a:extLst>
              <a:ext uri="{FF2B5EF4-FFF2-40B4-BE49-F238E27FC236}">
                <a16:creationId xmlns:a16="http://schemas.microsoft.com/office/drawing/2014/main" id="{2659F934-1344-4145-BDBD-36840BEC19A4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69677" y="2811624"/>
            <a:ext cx="4133604" cy="2835090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6" name="圖片 13">
            <a:extLst>
              <a:ext uri="{FF2B5EF4-FFF2-40B4-BE49-F238E27FC236}">
                <a16:creationId xmlns:a16="http://schemas.microsoft.com/office/drawing/2014/main" id="{3700CBF9-E277-AE48-BF0B-78D57FE97A4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51960" y="2770226"/>
            <a:ext cx="4042639" cy="3086744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38" name="群組 20">
            <a:extLst>
              <a:ext uri="{FF2B5EF4-FFF2-40B4-BE49-F238E27FC236}">
                <a16:creationId xmlns:a16="http://schemas.microsoft.com/office/drawing/2014/main" id="{E935FBA0-3851-9348-B3FC-8AE277DA7E53}"/>
              </a:ext>
            </a:extLst>
          </p:cNvPr>
          <p:cNvGrpSpPr/>
          <p:nvPr/>
        </p:nvGrpSpPr>
        <p:grpSpPr>
          <a:xfrm>
            <a:off x="7871148" y="2192916"/>
            <a:ext cx="4001094" cy="2284217"/>
            <a:chOff x="8015623" y="1935794"/>
            <a:chExt cx="4001094" cy="2284217"/>
          </a:xfrm>
        </p:grpSpPr>
        <p:pic>
          <p:nvPicPr>
            <p:cNvPr id="39" name="圖片 14">
              <a:extLst>
                <a:ext uri="{FF2B5EF4-FFF2-40B4-BE49-F238E27FC236}">
                  <a16:creationId xmlns:a16="http://schemas.microsoft.com/office/drawing/2014/main" id="{01178C75-B694-D348-9FD0-11EC744DD70A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8015623" y="2049823"/>
              <a:ext cx="3665684" cy="2170188"/>
            </a:xfrm>
            <a:prstGeom prst="rect">
              <a:avLst/>
            </a:prstGeom>
          </p:spPr>
        </p:pic>
        <p:sp>
          <p:nvSpPr>
            <p:cNvPr id="40" name="文字方塊 15">
              <a:extLst>
                <a:ext uri="{FF2B5EF4-FFF2-40B4-BE49-F238E27FC236}">
                  <a16:creationId xmlns:a16="http://schemas.microsoft.com/office/drawing/2014/main" id="{D8A3F719-9900-0A4C-A7EE-A2A13D97246B}"/>
                </a:ext>
              </a:extLst>
            </p:cNvPr>
            <p:cNvSpPr txBox="1"/>
            <p:nvPr/>
          </p:nvSpPr>
          <p:spPr>
            <a:xfrm>
              <a:off x="8794689" y="2212583"/>
              <a:ext cx="2668563" cy="50783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>
                <a:lnSpc>
                  <a:spcPts val="1500"/>
                </a:lnSpc>
              </a:pPr>
              <a:r>
                <a:rPr lang="en" altLang="zh-TW" sz="14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Protect and encrypt files before sharing them</a:t>
              </a:r>
              <a:endParaRPr lang="en-US" altLang="zh-TW" sz="1400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sp>
          <p:nvSpPr>
            <p:cNvPr id="41" name="文字方塊 16">
              <a:extLst>
                <a:ext uri="{FF2B5EF4-FFF2-40B4-BE49-F238E27FC236}">
                  <a16:creationId xmlns:a16="http://schemas.microsoft.com/office/drawing/2014/main" id="{5952FCB1-F410-9F43-8DD1-E43063B49B0C}"/>
                </a:ext>
              </a:extLst>
            </p:cNvPr>
            <p:cNvSpPr txBox="1"/>
            <p:nvPr/>
          </p:nvSpPr>
          <p:spPr>
            <a:xfrm>
              <a:off x="8794691" y="2935427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Copy prevention​</a:t>
              </a:r>
            </a:p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Printing prevention​</a:t>
              </a:r>
            </a:p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File encryption</a:t>
              </a:r>
            </a:p>
          </p:txBody>
        </p:sp>
        <p:sp>
          <p:nvSpPr>
            <p:cNvPr id="42" name="文字方塊 17">
              <a:extLst>
                <a:ext uri="{FF2B5EF4-FFF2-40B4-BE49-F238E27FC236}">
                  <a16:creationId xmlns:a16="http://schemas.microsoft.com/office/drawing/2014/main" id="{D28FBB04-904C-314B-9786-FBD2F26F9DCF}"/>
                </a:ext>
              </a:extLst>
            </p:cNvPr>
            <p:cNvSpPr txBox="1"/>
            <p:nvPr/>
          </p:nvSpPr>
          <p:spPr>
            <a:xfrm>
              <a:off x="8794691" y="2692054"/>
              <a:ext cx="1491545" cy="338554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File protection:</a:t>
              </a:r>
              <a:endPara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  <p:pic>
          <p:nvPicPr>
            <p:cNvPr id="43" name="圖片 11">
              <a:extLst>
                <a:ext uri="{FF2B5EF4-FFF2-40B4-BE49-F238E27FC236}">
                  <a16:creationId xmlns:a16="http://schemas.microsoft.com/office/drawing/2014/main" id="{BE0B13C8-50E3-FD48-8ED5-ACBF8F2C32D3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1268513" y="1935794"/>
              <a:ext cx="748204" cy="748204"/>
            </a:xfrm>
            <a:prstGeom prst="rect">
              <a:avLst/>
            </a:prstGeom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</p:pic>
      </p:grpSp>
      <p:grpSp>
        <p:nvGrpSpPr>
          <p:cNvPr id="44" name="群組 25">
            <a:extLst>
              <a:ext uri="{FF2B5EF4-FFF2-40B4-BE49-F238E27FC236}">
                <a16:creationId xmlns:a16="http://schemas.microsoft.com/office/drawing/2014/main" id="{5E101115-1BF4-334D-9CD8-E09985C9EB6F}"/>
              </a:ext>
            </a:extLst>
          </p:cNvPr>
          <p:cNvGrpSpPr/>
          <p:nvPr/>
        </p:nvGrpSpPr>
        <p:grpSpPr>
          <a:xfrm>
            <a:off x="2366489" y="2205270"/>
            <a:ext cx="3969030" cy="2271865"/>
            <a:chOff x="1649768" y="4190603"/>
            <a:chExt cx="3969030" cy="2271865"/>
          </a:xfrm>
        </p:grpSpPr>
        <p:grpSp>
          <p:nvGrpSpPr>
            <p:cNvPr id="45" name="群組 23">
              <a:extLst>
                <a:ext uri="{FF2B5EF4-FFF2-40B4-BE49-F238E27FC236}">
                  <a16:creationId xmlns:a16="http://schemas.microsoft.com/office/drawing/2014/main" id="{9B88CDA9-F70E-7C4E-B91B-F662463B4FFB}"/>
                </a:ext>
              </a:extLst>
            </p:cNvPr>
            <p:cNvGrpSpPr/>
            <p:nvPr/>
          </p:nvGrpSpPr>
          <p:grpSpPr>
            <a:xfrm>
              <a:off x="1649768" y="4190603"/>
              <a:ext cx="3969030" cy="2271865"/>
              <a:chOff x="1649768" y="4190603"/>
              <a:chExt cx="3969030" cy="2271865"/>
            </a:xfrm>
          </p:grpSpPr>
          <p:pic>
            <p:nvPicPr>
              <p:cNvPr id="47" name="圖片 18">
                <a:extLst>
                  <a:ext uri="{FF2B5EF4-FFF2-40B4-BE49-F238E27FC236}">
                    <a16:creationId xmlns:a16="http://schemas.microsoft.com/office/drawing/2014/main" id="{D38BD364-5CA2-C640-8D46-5B5E792F089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pic>
            <p:nvPicPr>
              <p:cNvPr id="48" name="圖片 10">
                <a:extLst>
                  <a:ext uri="{FF2B5EF4-FFF2-40B4-BE49-F238E27FC236}">
                    <a16:creationId xmlns:a16="http://schemas.microsoft.com/office/drawing/2014/main" id="{1FDEB49F-10AD-964E-8622-8C3CB873E13A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4870594" y="4190603"/>
                <a:ext cx="748204" cy="748204"/>
              </a:xfrm>
              <a:prstGeom prst="rect">
                <a:avLst/>
              </a:prstGeom>
              <a:effectLst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p:spPr>
          </p:pic>
          <p:sp>
            <p:nvSpPr>
              <p:cNvPr id="49" name="矩形 22">
                <a:extLst>
                  <a:ext uri="{FF2B5EF4-FFF2-40B4-BE49-F238E27FC236}">
                    <a16:creationId xmlns:a16="http://schemas.microsoft.com/office/drawing/2014/main" id="{47CFDC02-AACA-5246-8791-0C839CAA9314}"/>
                  </a:ext>
                </a:extLst>
              </p:cNvPr>
              <p:cNvSpPr/>
              <p:nvPr/>
            </p:nvSpPr>
            <p:spPr>
              <a:xfrm>
                <a:off x="2382421" y="4523874"/>
                <a:ext cx="2488174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-US" altLang="zh-TW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Create customized layout</a:t>
                </a:r>
              </a:p>
            </p:txBody>
          </p:sp>
        </p:grpSp>
        <p:sp>
          <p:nvSpPr>
            <p:cNvPr id="46" name="文字方塊 24">
              <a:extLst>
                <a:ext uri="{FF2B5EF4-FFF2-40B4-BE49-F238E27FC236}">
                  <a16:creationId xmlns:a16="http://schemas.microsoft.com/office/drawing/2014/main" id="{7D35A182-CA75-8549-99C4-5C154478F693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Page size and orientation</a:t>
              </a:r>
            </a:p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Header and footer</a:t>
              </a:r>
            </a:p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Margin</a:t>
              </a:r>
              <a:endPara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50" name="群組 26">
            <a:extLst>
              <a:ext uri="{FF2B5EF4-FFF2-40B4-BE49-F238E27FC236}">
                <a16:creationId xmlns:a16="http://schemas.microsoft.com/office/drawing/2014/main" id="{89169694-C8FD-C141-8AD3-AFB91AA5729B}"/>
              </a:ext>
            </a:extLst>
          </p:cNvPr>
          <p:cNvGrpSpPr/>
          <p:nvPr/>
        </p:nvGrpSpPr>
        <p:grpSpPr>
          <a:xfrm>
            <a:off x="2386476" y="4313598"/>
            <a:ext cx="3665684" cy="2170188"/>
            <a:chOff x="1649768" y="4292280"/>
            <a:chExt cx="3665684" cy="2170188"/>
          </a:xfrm>
        </p:grpSpPr>
        <p:grpSp>
          <p:nvGrpSpPr>
            <p:cNvPr id="51" name="群組 27">
              <a:extLst>
                <a:ext uri="{FF2B5EF4-FFF2-40B4-BE49-F238E27FC236}">
                  <a16:creationId xmlns:a16="http://schemas.microsoft.com/office/drawing/2014/main" id="{50BD6373-EC83-9249-B00F-0B5EA5A8DCE3}"/>
                </a:ext>
              </a:extLst>
            </p:cNvPr>
            <p:cNvGrpSpPr/>
            <p:nvPr/>
          </p:nvGrpSpPr>
          <p:grpSpPr>
            <a:xfrm>
              <a:off x="1649768" y="4292280"/>
              <a:ext cx="3665684" cy="2170188"/>
              <a:chOff x="1649768" y="4292280"/>
              <a:chExt cx="3665684" cy="2170188"/>
            </a:xfrm>
          </p:grpSpPr>
          <p:pic>
            <p:nvPicPr>
              <p:cNvPr id="53" name="圖片 29">
                <a:extLst>
                  <a:ext uri="{FF2B5EF4-FFF2-40B4-BE49-F238E27FC236}">
                    <a16:creationId xmlns:a16="http://schemas.microsoft.com/office/drawing/2014/main" id="{64C3523B-4387-8648-8C56-D257D13473C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 cstate="screen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tretch>
                <a:fillRect/>
              </a:stretch>
            </p:blipFill>
            <p:spPr>
              <a:xfrm>
                <a:off x="1649768" y="4292280"/>
                <a:ext cx="3665684" cy="2170188"/>
              </a:xfrm>
              <a:prstGeom prst="rect">
                <a:avLst/>
              </a:prstGeom>
            </p:spPr>
          </p:pic>
          <p:sp>
            <p:nvSpPr>
              <p:cNvPr id="54" name="矩形 31">
                <a:extLst>
                  <a:ext uri="{FF2B5EF4-FFF2-40B4-BE49-F238E27FC236}">
                    <a16:creationId xmlns:a16="http://schemas.microsoft.com/office/drawing/2014/main" id="{E342EB6B-6EEE-A743-89B7-0BFCBEC6C05D}"/>
                  </a:ext>
                </a:extLst>
              </p:cNvPr>
              <p:cNvSpPr/>
              <p:nvPr/>
            </p:nvSpPr>
            <p:spPr>
              <a:xfrm>
                <a:off x="2362434" y="4516873"/>
                <a:ext cx="2473216" cy="351502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r>
                  <a:rPr lang="en" altLang="zh-TW" sz="1400" b="1">
                    <a:solidFill>
                      <a:schemeClr val="bg1"/>
                    </a:solidFill>
                    <a:latin typeface="Arial" panose="020B0604020202020204" pitchFamily="34" charset="0"/>
                    <a:ea typeface="微軟正黑體" panose="020B0604030504040204" pitchFamily="34" charset="-120"/>
                    <a:cs typeface="Arial" panose="020B0604020202020204" pitchFamily="34" charset="0"/>
                  </a:rPr>
                  <a:t>Adjusts image resolutions for faster file sharing</a:t>
                </a:r>
                <a:endParaRPr lang="en-US" altLang="zh-TW" sz="1400" b="1">
                  <a:solidFill>
                    <a:schemeClr val="bg1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2" name="文字方塊 28">
              <a:extLst>
                <a:ext uri="{FF2B5EF4-FFF2-40B4-BE49-F238E27FC236}">
                  <a16:creationId xmlns:a16="http://schemas.microsoft.com/office/drawing/2014/main" id="{AAC6F658-4600-0C47-85A5-8A6F912DFA6C}"/>
                </a:ext>
              </a:extLst>
            </p:cNvPr>
            <p:cNvSpPr txBox="1"/>
            <p:nvPr/>
          </p:nvSpPr>
          <p:spPr>
            <a:xfrm>
              <a:off x="2498193" y="5016631"/>
              <a:ext cx="2668562" cy="769441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121920" tIns="60960" rIns="121920" bIns="6096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609585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1219170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82875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243833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3047924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3657509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4267093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4876678" algn="l" defTabSz="1219170" rtl="0" eaLnBrk="1" latinLnBrk="0" hangingPunct="1">
                <a:defRPr sz="24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Low Resolution</a:t>
              </a:r>
            </a:p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CN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Standard Resolution</a:t>
              </a:r>
              <a:endPara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  <a:p>
              <a:pPr marL="177800" indent="-177800">
                <a:buSzPct val="80000"/>
                <a:buFont typeface="Arial" panose="020B0604020202020204" pitchFamily="34" charset="0"/>
                <a:buChar char="•"/>
              </a:pPr>
              <a:r>
                <a:rPr lang="en-US" altLang="zh-TW" sz="140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High Resolution</a:t>
              </a:r>
              <a:endParaRPr lang="zh-TW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pic>
        <p:nvPicPr>
          <p:cNvPr id="55" name="圖片 9">
            <a:extLst>
              <a:ext uri="{FF2B5EF4-FFF2-40B4-BE49-F238E27FC236}">
                <a16:creationId xmlns:a16="http://schemas.microsoft.com/office/drawing/2014/main" id="{2465B9BF-920C-9949-8C81-113E7637C762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587315" y="4221633"/>
            <a:ext cx="748204" cy="74820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56" name="直線接點 6">
            <a:extLst>
              <a:ext uri="{FF2B5EF4-FFF2-40B4-BE49-F238E27FC236}">
                <a16:creationId xmlns:a16="http://schemas.microsoft.com/office/drawing/2014/main" id="{6AF4F44C-730D-BF4B-8A6D-C917CF103B4E}"/>
              </a:ext>
            </a:extLst>
          </p:cNvPr>
          <p:cNvCxnSpPr>
            <a:cxnSpLocks/>
          </p:cNvCxnSpPr>
          <p:nvPr/>
        </p:nvCxnSpPr>
        <p:spPr>
          <a:xfrm>
            <a:off x="6524709" y="2306945"/>
            <a:ext cx="0" cy="3727486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331494863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圖形 1">
            <a:extLst>
              <a:ext uri="{FF2B5EF4-FFF2-40B4-BE49-F238E27FC236}">
                <a16:creationId xmlns:a16="http://schemas.microsoft.com/office/drawing/2014/main" id="{3688FD88-7CD1-4508-BDBB-62F74A7D04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5502" y="1818860"/>
            <a:ext cx="588571" cy="588571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File batch editing modules</a:t>
            </a:r>
            <a:endParaRPr lang="en-TW" b="1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7670D5B9-90C3-0A44-A33B-0DDA81CD1AC3}"/>
              </a:ext>
            </a:extLst>
          </p:cNvPr>
          <p:cNvGrpSpPr/>
          <p:nvPr/>
        </p:nvGrpSpPr>
        <p:grpSpPr>
          <a:xfrm>
            <a:off x="2557555" y="5164692"/>
            <a:ext cx="9633492" cy="1690582"/>
            <a:chOff x="1107185" y="4932344"/>
            <a:chExt cx="10957489" cy="1922930"/>
          </a:xfrm>
        </p:grpSpPr>
        <p:pic>
          <p:nvPicPr>
            <p:cNvPr id="38" name="Picture 37">
              <a:extLst>
                <a:ext uri="{FF2B5EF4-FFF2-40B4-BE49-F238E27FC236}">
                  <a16:creationId xmlns:a16="http://schemas.microsoft.com/office/drawing/2014/main" id="{4F88681B-6FE8-9C48-84A1-C25CBED5BA16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07185" y="4932613"/>
              <a:ext cx="971412" cy="1922661"/>
            </a:xfrm>
            <a:prstGeom prst="rect">
              <a:avLst/>
            </a:prstGeom>
          </p:spPr>
        </p:pic>
        <p:pic>
          <p:nvPicPr>
            <p:cNvPr id="39" name="Picture 38">
              <a:extLst>
                <a:ext uri="{FF2B5EF4-FFF2-40B4-BE49-F238E27FC236}">
                  <a16:creationId xmlns:a16="http://schemas.microsoft.com/office/drawing/2014/main" id="{5B7F3CAC-EF67-9841-A9D0-2340FC4C9580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5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2077035" y="4932613"/>
              <a:ext cx="971412" cy="1922661"/>
            </a:xfrm>
            <a:prstGeom prst="rect">
              <a:avLst/>
            </a:prstGeom>
          </p:spPr>
        </p:pic>
        <p:pic>
          <p:nvPicPr>
            <p:cNvPr id="40" name="Picture 39">
              <a:extLst>
                <a:ext uri="{FF2B5EF4-FFF2-40B4-BE49-F238E27FC236}">
                  <a16:creationId xmlns:a16="http://schemas.microsoft.com/office/drawing/2014/main" id="{9C89FBC5-622D-2044-B878-7E22A14AD92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044109" y="4932613"/>
              <a:ext cx="980686" cy="1922661"/>
            </a:xfrm>
            <a:prstGeom prst="rect">
              <a:avLst/>
            </a:prstGeom>
          </p:spPr>
        </p:pic>
        <p:pic>
          <p:nvPicPr>
            <p:cNvPr id="41" name="Picture 40">
              <a:extLst>
                <a:ext uri="{FF2B5EF4-FFF2-40B4-BE49-F238E27FC236}">
                  <a16:creationId xmlns:a16="http://schemas.microsoft.com/office/drawing/2014/main" id="{E2D6E4E3-C5F7-294B-9A22-7D4C1B9584D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018042" y="4932613"/>
              <a:ext cx="971412" cy="1922661"/>
            </a:xfrm>
            <a:prstGeom prst="rect">
              <a:avLst/>
            </a:prstGeom>
          </p:spPr>
        </p:pic>
        <p:pic>
          <p:nvPicPr>
            <p:cNvPr id="42" name="Picture 41">
              <a:extLst>
                <a:ext uri="{FF2B5EF4-FFF2-40B4-BE49-F238E27FC236}">
                  <a16:creationId xmlns:a16="http://schemas.microsoft.com/office/drawing/2014/main" id="{DA9F3E3C-B29E-EA47-A092-B2ED69354F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986584" y="4932613"/>
              <a:ext cx="980687" cy="1922661"/>
            </a:xfrm>
            <a:prstGeom prst="rect">
              <a:avLst/>
            </a:prstGeom>
          </p:spPr>
        </p:pic>
        <p:pic>
          <p:nvPicPr>
            <p:cNvPr id="43" name="Picture 42">
              <a:extLst>
                <a:ext uri="{FF2B5EF4-FFF2-40B4-BE49-F238E27FC236}">
                  <a16:creationId xmlns:a16="http://schemas.microsoft.com/office/drawing/2014/main" id="{1F61FB46-6B91-A64F-BEDD-4008F45732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64147" y="4932613"/>
              <a:ext cx="971412" cy="1922661"/>
            </a:xfrm>
            <a:prstGeom prst="rect">
              <a:avLst/>
            </a:prstGeom>
          </p:spPr>
        </p:pic>
        <p:pic>
          <p:nvPicPr>
            <p:cNvPr id="44" name="Picture 43">
              <a:extLst>
                <a:ext uri="{FF2B5EF4-FFF2-40B4-BE49-F238E27FC236}">
                  <a16:creationId xmlns:a16="http://schemas.microsoft.com/office/drawing/2014/main" id="{95851F7B-B234-FE41-B737-F754469A5FB1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6933997" y="4932613"/>
              <a:ext cx="971412" cy="1922661"/>
            </a:xfrm>
            <a:prstGeom prst="rect">
              <a:avLst/>
            </a:prstGeom>
          </p:spPr>
        </p:pic>
        <p:pic>
          <p:nvPicPr>
            <p:cNvPr id="45" name="Picture 44">
              <a:extLst>
                <a:ext uri="{FF2B5EF4-FFF2-40B4-BE49-F238E27FC236}">
                  <a16:creationId xmlns:a16="http://schemas.microsoft.com/office/drawing/2014/main" id="{7AE45E9D-9311-9F4C-BCA5-EB7544FA6BF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7903849" y="4932613"/>
              <a:ext cx="971412" cy="1922661"/>
            </a:xfrm>
            <a:prstGeom prst="rect">
              <a:avLst/>
            </a:prstGeom>
          </p:spPr>
        </p:pic>
        <p:pic>
          <p:nvPicPr>
            <p:cNvPr id="46" name="Picture 45">
              <a:extLst>
                <a:ext uri="{FF2B5EF4-FFF2-40B4-BE49-F238E27FC236}">
                  <a16:creationId xmlns:a16="http://schemas.microsoft.com/office/drawing/2014/main" id="{3C21274F-B01C-F84B-A855-45F6234FB395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2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8863869" y="4932612"/>
              <a:ext cx="971412" cy="1922662"/>
            </a:xfrm>
            <a:prstGeom prst="rect">
              <a:avLst/>
            </a:prstGeom>
          </p:spPr>
        </p:pic>
        <p:pic>
          <p:nvPicPr>
            <p:cNvPr id="3" name="Picture 2">
              <a:extLst>
                <a:ext uri="{FF2B5EF4-FFF2-40B4-BE49-F238E27FC236}">
                  <a16:creationId xmlns:a16="http://schemas.microsoft.com/office/drawing/2014/main" id="{98F15B3E-57A1-6E46-AD99-AD301C707B3A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3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823884" y="4932344"/>
              <a:ext cx="1120395" cy="1919411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80FF6157-EAB7-CA4A-8120-9BFED142F61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0944279" y="4932344"/>
              <a:ext cx="1120395" cy="1922400"/>
            </a:xfrm>
            <a:prstGeom prst="rect">
              <a:avLst/>
            </a:prstGeom>
          </p:spPr>
        </p:pic>
      </p:grp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D60F7201-0360-E149-8D90-428ACD47E0B4}"/>
              </a:ext>
            </a:extLst>
          </p:cNvPr>
          <p:cNvCxnSpPr>
            <a:cxnSpLocks/>
          </p:cNvCxnSpPr>
          <p:nvPr/>
        </p:nvCxnSpPr>
        <p:spPr>
          <a:xfrm flipV="1">
            <a:off x="10219157" y="4754468"/>
            <a:ext cx="0" cy="3960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9" name="TextBox 48">
            <a:extLst>
              <a:ext uri="{FF2B5EF4-FFF2-40B4-BE49-F238E27FC236}">
                <a16:creationId xmlns:a16="http://schemas.microsoft.com/office/drawing/2014/main" id="{A597DF6B-3E11-D147-BC3C-5DD7FEFA7BD2}"/>
              </a:ext>
            </a:extLst>
          </p:cNvPr>
          <p:cNvSpPr txBox="1"/>
          <p:nvPr/>
        </p:nvSpPr>
        <p:spPr>
          <a:xfrm>
            <a:off x="2601113" y="4793322"/>
            <a:ext cx="7327340" cy="276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TW"/>
            </a:defPPr>
            <a:lvl1pPr algn="ctr">
              <a:defRPr sz="1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TW"/>
              <a:t>Pixelate: You can customize the size of the pixel.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7D07669C-978A-E64E-9B58-8940F484480D}"/>
              </a:ext>
            </a:extLst>
          </p:cNvPr>
          <p:cNvSpPr txBox="1"/>
          <p:nvPr/>
        </p:nvSpPr>
        <p:spPr>
          <a:xfrm>
            <a:off x="10401559" y="4795541"/>
            <a:ext cx="606145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Blur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0EB57431-76BF-9747-9FEB-7252A9F575C6}"/>
              </a:ext>
            </a:extLst>
          </p:cNvPr>
          <p:cNvSpPr txBox="1"/>
          <p:nvPr/>
        </p:nvSpPr>
        <p:spPr>
          <a:xfrm>
            <a:off x="11217401" y="4795541"/>
            <a:ext cx="91472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 sz="1400" b="1">
                <a:solidFill>
                  <a:schemeClr val="tx1">
                    <a:lumMod val="65000"/>
                    <a:lumOff val="35000"/>
                  </a:schemeClr>
                </a:solidFill>
              </a:rPr>
              <a:t>Grayscale</a:t>
            </a:r>
          </a:p>
        </p:txBody>
      </p:sp>
      <p:pic>
        <p:nvPicPr>
          <p:cNvPr id="52" name="Picture 51">
            <a:extLst>
              <a:ext uri="{FF2B5EF4-FFF2-40B4-BE49-F238E27FC236}">
                <a16:creationId xmlns:a16="http://schemas.microsoft.com/office/drawing/2014/main" id="{77B914BA-22EA-9349-BB0E-54786D8F02E3}"/>
              </a:ext>
            </a:extLst>
          </p:cNvPr>
          <p:cNvPicPr>
            <a:picLocks noChangeAspect="1"/>
          </p:cNvPicPr>
          <p:nvPr/>
        </p:nvPicPr>
        <p:blipFill rotWithShape="1">
          <a:blip r:embed="rId1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3356592"/>
            <a:ext cx="2553294" cy="3501409"/>
          </a:xfrm>
          <a:prstGeom prst="rect">
            <a:avLst/>
          </a:prstGeom>
        </p:spPr>
      </p:pic>
      <p:sp>
        <p:nvSpPr>
          <p:cNvPr id="14" name="Half Frame 13">
            <a:extLst>
              <a:ext uri="{FF2B5EF4-FFF2-40B4-BE49-F238E27FC236}">
                <a16:creationId xmlns:a16="http://schemas.microsoft.com/office/drawing/2014/main" id="{522C3248-EBCA-C444-913F-807BF6E0A0C6}"/>
              </a:ext>
            </a:extLst>
          </p:cNvPr>
          <p:cNvSpPr/>
          <p:nvPr/>
        </p:nvSpPr>
        <p:spPr>
          <a:xfrm>
            <a:off x="559904" y="4130517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54" name="Half Frame 53">
            <a:extLst>
              <a:ext uri="{FF2B5EF4-FFF2-40B4-BE49-F238E27FC236}">
                <a16:creationId xmlns:a16="http://schemas.microsoft.com/office/drawing/2014/main" id="{E3406356-3E41-DA4A-AB94-382E6F9C2D29}"/>
              </a:ext>
            </a:extLst>
          </p:cNvPr>
          <p:cNvSpPr/>
          <p:nvPr/>
        </p:nvSpPr>
        <p:spPr>
          <a:xfrm rot="10800000">
            <a:off x="1346398" y="5056104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55" name="Half Frame 54">
            <a:extLst>
              <a:ext uri="{FF2B5EF4-FFF2-40B4-BE49-F238E27FC236}">
                <a16:creationId xmlns:a16="http://schemas.microsoft.com/office/drawing/2014/main" id="{3B83DF36-25E4-814A-9247-67E35775266C}"/>
              </a:ext>
            </a:extLst>
          </p:cNvPr>
          <p:cNvSpPr/>
          <p:nvPr/>
        </p:nvSpPr>
        <p:spPr>
          <a:xfrm rot="16200000">
            <a:off x="559904" y="5056104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sp>
        <p:nvSpPr>
          <p:cNvPr id="56" name="Half Frame 55">
            <a:extLst>
              <a:ext uri="{FF2B5EF4-FFF2-40B4-BE49-F238E27FC236}">
                <a16:creationId xmlns:a16="http://schemas.microsoft.com/office/drawing/2014/main" id="{8CC51A0C-F1F9-B448-883A-57D8B3C610C5}"/>
              </a:ext>
            </a:extLst>
          </p:cNvPr>
          <p:cNvSpPr/>
          <p:nvPr/>
        </p:nvSpPr>
        <p:spPr>
          <a:xfrm rot="5400000">
            <a:off x="1346398" y="4130517"/>
            <a:ext cx="487885" cy="487885"/>
          </a:xfrm>
          <a:prstGeom prst="halfFrame">
            <a:avLst>
              <a:gd name="adj1" fmla="val 2640"/>
              <a:gd name="adj2" fmla="val 2640"/>
            </a:avLst>
          </a:prstGeom>
          <a:solidFill>
            <a:srgbClr val="00FDFF"/>
          </a:solidFill>
          <a:ln w="19050">
            <a:solidFill>
              <a:srgbClr val="00FD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TW">
              <a:solidFill>
                <a:schemeClr val="tx1"/>
              </a:solidFill>
            </a:endParaRPr>
          </a:p>
        </p:txBody>
      </p:sp>
      <p:grpSp>
        <p:nvGrpSpPr>
          <p:cNvPr id="7226" name="Group 7225">
            <a:extLst>
              <a:ext uri="{FF2B5EF4-FFF2-40B4-BE49-F238E27FC236}">
                <a16:creationId xmlns:a16="http://schemas.microsoft.com/office/drawing/2014/main" id="{FDDE507D-DAAE-6145-831B-FDE5B6477493}"/>
              </a:ext>
            </a:extLst>
          </p:cNvPr>
          <p:cNvGrpSpPr/>
          <p:nvPr/>
        </p:nvGrpSpPr>
        <p:grpSpPr>
          <a:xfrm>
            <a:off x="579861" y="3991254"/>
            <a:ext cx="1271889" cy="1453100"/>
            <a:chOff x="673014" y="4230078"/>
            <a:chExt cx="1144969" cy="1326543"/>
          </a:xfrm>
        </p:grpSpPr>
        <p:cxnSp>
          <p:nvCxnSpPr>
            <p:cNvPr id="53" name="Straight Connector 52">
              <a:extLst>
                <a:ext uri="{FF2B5EF4-FFF2-40B4-BE49-F238E27FC236}">
                  <a16:creationId xmlns:a16="http://schemas.microsoft.com/office/drawing/2014/main" id="{A1AB5F93-23E9-0441-A358-2FFFA5FB73B8}"/>
                </a:ext>
              </a:extLst>
            </p:cNvPr>
            <p:cNvCxnSpPr/>
            <p:nvPr/>
          </p:nvCxnSpPr>
          <p:spPr>
            <a:xfrm flipV="1">
              <a:off x="805303" y="5164692"/>
              <a:ext cx="135879" cy="69196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58" name="Straight Connector 57">
              <a:extLst>
                <a:ext uri="{FF2B5EF4-FFF2-40B4-BE49-F238E27FC236}">
                  <a16:creationId xmlns:a16="http://schemas.microsoft.com/office/drawing/2014/main" id="{A96000B6-4789-1744-945A-49809A69DAFF}"/>
                </a:ext>
              </a:extLst>
            </p:cNvPr>
            <p:cNvCxnSpPr>
              <a:cxnSpLocks/>
            </p:cNvCxnSpPr>
            <p:nvPr/>
          </p:nvCxnSpPr>
          <p:spPr>
            <a:xfrm>
              <a:off x="941660" y="5164692"/>
              <a:ext cx="316625" cy="80342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Connector 60">
              <a:extLst>
                <a:ext uri="{FF2B5EF4-FFF2-40B4-BE49-F238E27FC236}">
                  <a16:creationId xmlns:a16="http://schemas.microsoft.com/office/drawing/2014/main" id="{5F38477E-8BAF-6643-AC0C-EF55CB35CBEC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99747" y="5245035"/>
              <a:ext cx="258538" cy="11344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7" name="Straight Connector 66">
              <a:extLst>
                <a:ext uri="{FF2B5EF4-FFF2-40B4-BE49-F238E27FC236}">
                  <a16:creationId xmlns:a16="http://schemas.microsoft.com/office/drawing/2014/main" id="{F0AB9744-9A1D-5644-9AC0-9897FE4FD52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02578" y="5233888"/>
              <a:ext cx="196242" cy="120452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9" name="Straight Connector 68">
              <a:extLst>
                <a:ext uri="{FF2B5EF4-FFF2-40B4-BE49-F238E27FC236}">
                  <a16:creationId xmlns:a16="http://schemas.microsoft.com/office/drawing/2014/main" id="{8C530134-8812-914C-84BE-59B7EEA5E58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940012" y="5035318"/>
              <a:ext cx="189468" cy="12770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1" name="Straight Connector 70">
              <a:extLst>
                <a:ext uri="{FF2B5EF4-FFF2-40B4-BE49-F238E27FC236}">
                  <a16:creationId xmlns:a16="http://schemas.microsoft.com/office/drawing/2014/main" id="{6B02547D-CEDC-6648-934F-1A03C2310021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852385" y="5045687"/>
              <a:ext cx="87163" cy="11905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3" name="Straight Connector 72">
              <a:extLst>
                <a:ext uri="{FF2B5EF4-FFF2-40B4-BE49-F238E27FC236}">
                  <a16:creationId xmlns:a16="http://schemas.microsoft.com/office/drawing/2014/main" id="{48DA478B-F620-D64B-AD85-B90CA835174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2385" y="4735771"/>
              <a:ext cx="128938" cy="31164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7" name="Straight Connector 76">
              <a:extLst>
                <a:ext uri="{FF2B5EF4-FFF2-40B4-BE49-F238E27FC236}">
                  <a16:creationId xmlns:a16="http://schemas.microsoft.com/office/drawing/2014/main" id="{914E6D6E-FDFF-1341-944F-09FC6E05E369}"/>
                </a:ext>
              </a:extLst>
            </p:cNvPr>
            <p:cNvCxnSpPr>
              <a:cxnSpLocks/>
            </p:cNvCxnSpPr>
            <p:nvPr/>
          </p:nvCxnSpPr>
          <p:spPr>
            <a:xfrm>
              <a:off x="981257" y="4735771"/>
              <a:ext cx="153240" cy="29954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0" name="Straight Connector 79">
              <a:extLst>
                <a:ext uri="{FF2B5EF4-FFF2-40B4-BE49-F238E27FC236}">
                  <a16:creationId xmlns:a16="http://schemas.microsoft.com/office/drawing/2014/main" id="{95D14D2D-EDFC-5345-A83B-F83566065C8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34497" y="5033594"/>
              <a:ext cx="125642" cy="211440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Straight Connector 82">
              <a:extLst>
                <a:ext uri="{FF2B5EF4-FFF2-40B4-BE49-F238E27FC236}">
                  <a16:creationId xmlns:a16="http://schemas.microsoft.com/office/drawing/2014/main" id="{09906DE3-5BFD-3042-BBE8-67F3BD5D671D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00724" y="5045688"/>
              <a:ext cx="44115" cy="186804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6" name="Straight Connector 85">
              <a:extLst>
                <a:ext uri="{FF2B5EF4-FFF2-40B4-BE49-F238E27FC236}">
                  <a16:creationId xmlns:a16="http://schemas.microsoft.com/office/drawing/2014/main" id="{58B7B940-B9CA-434F-9050-9A2FD724945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979404" y="4718962"/>
              <a:ext cx="172260" cy="1710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8" name="Straight Connector 87">
              <a:extLst>
                <a:ext uri="{FF2B5EF4-FFF2-40B4-BE49-F238E27FC236}">
                  <a16:creationId xmlns:a16="http://schemas.microsoft.com/office/drawing/2014/main" id="{A28C7FDF-CC1B-1B46-AEB3-A9EF38B55EC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84264" y="4609655"/>
              <a:ext cx="171002" cy="11733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0" name="Straight Connector 89">
              <a:extLst>
                <a:ext uri="{FF2B5EF4-FFF2-40B4-BE49-F238E27FC236}">
                  <a16:creationId xmlns:a16="http://schemas.microsoft.com/office/drawing/2014/main" id="{05E9DC8E-517E-4143-9025-3F4071933591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95135" y="4726993"/>
              <a:ext cx="160131" cy="70019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4" name="Straight Connector 93">
              <a:extLst>
                <a:ext uri="{FF2B5EF4-FFF2-40B4-BE49-F238E27FC236}">
                  <a16:creationId xmlns:a16="http://schemas.microsoft.com/office/drawing/2014/main" id="{21130F73-0336-DB40-A2BC-C5244728952B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53518" y="4723104"/>
              <a:ext cx="139763" cy="7390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Straight Connector 98">
              <a:extLst>
                <a:ext uri="{FF2B5EF4-FFF2-40B4-BE49-F238E27FC236}">
                  <a16:creationId xmlns:a16="http://schemas.microsoft.com/office/drawing/2014/main" id="{5E0F62AF-6067-5042-9D5C-94E22F80DFA8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151665" y="4609655"/>
              <a:ext cx="133717" cy="10930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2" name="Straight Connector 101">
              <a:extLst>
                <a:ext uri="{FF2B5EF4-FFF2-40B4-BE49-F238E27FC236}">
                  <a16:creationId xmlns:a16="http://schemas.microsoft.com/office/drawing/2014/main" id="{743A05B0-40EC-BB44-8132-45F23AE8179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95966" y="4735740"/>
              <a:ext cx="83439" cy="2431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" name="Straight Connector 104">
              <a:extLst>
                <a:ext uri="{FF2B5EF4-FFF2-40B4-BE49-F238E27FC236}">
                  <a16:creationId xmlns:a16="http://schemas.microsoft.com/office/drawing/2014/main" id="{C73DE6A2-82B9-6046-8D09-0ECAFDDB1CB0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70205" y="4682919"/>
              <a:ext cx="125346" cy="77861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8" name="Straight Connector 107">
              <a:extLst>
                <a:ext uri="{FF2B5EF4-FFF2-40B4-BE49-F238E27FC236}">
                  <a16:creationId xmlns:a16="http://schemas.microsoft.com/office/drawing/2014/main" id="{B761D44C-EB19-4F45-9AF0-AE4482FEF7B6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3014" y="4682920"/>
              <a:ext cx="97191" cy="93417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1" name="Straight Connector 110">
              <a:extLst>
                <a:ext uri="{FF2B5EF4-FFF2-40B4-BE49-F238E27FC236}">
                  <a16:creationId xmlns:a16="http://schemas.microsoft.com/office/drawing/2014/main" id="{F6030672-51F2-1848-84FF-0F07512488E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024" y="4778589"/>
              <a:ext cx="87677" cy="4093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4" name="Straight Connector 113">
              <a:extLst>
                <a:ext uri="{FF2B5EF4-FFF2-40B4-BE49-F238E27FC236}">
                  <a16:creationId xmlns:a16="http://schemas.microsoft.com/office/drawing/2014/main" id="{93961FC7-6FB9-BD40-8AD5-0B125886372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65553" y="4760058"/>
              <a:ext cx="127524" cy="5857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Straight Connector 116">
              <a:extLst>
                <a:ext uri="{FF2B5EF4-FFF2-40B4-BE49-F238E27FC236}">
                  <a16:creationId xmlns:a16="http://schemas.microsoft.com/office/drawing/2014/main" id="{A0D17105-68E0-D647-802F-7F1D536D034B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258285" y="4796671"/>
              <a:ext cx="40082" cy="447061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1" name="Straight Connector 120">
              <a:extLst>
                <a:ext uri="{FF2B5EF4-FFF2-40B4-BE49-F238E27FC236}">
                  <a16:creationId xmlns:a16="http://schemas.microsoft.com/office/drawing/2014/main" id="{4A45D923-7AC5-7448-8629-A007889247BC}"/>
                </a:ext>
              </a:extLst>
            </p:cNvPr>
            <p:cNvCxnSpPr>
              <a:cxnSpLocks/>
            </p:cNvCxnSpPr>
            <p:nvPr/>
          </p:nvCxnSpPr>
          <p:spPr>
            <a:xfrm>
              <a:off x="763701" y="4819522"/>
              <a:ext cx="41245" cy="412970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4" name="Straight Connector 123">
              <a:extLst>
                <a:ext uri="{FF2B5EF4-FFF2-40B4-BE49-F238E27FC236}">
                  <a16:creationId xmlns:a16="http://schemas.microsoft.com/office/drawing/2014/main" id="{31E93DDB-85C1-D147-B6B0-BA4A05C25C3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179230" y="4230078"/>
              <a:ext cx="354295" cy="125346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6" name="Straight Connector 125">
              <a:extLst>
                <a:ext uri="{FF2B5EF4-FFF2-40B4-BE49-F238E27FC236}">
                  <a16:creationId xmlns:a16="http://schemas.microsoft.com/office/drawing/2014/main" id="{AD93C9AB-251C-3640-9CCB-440E4E32CA7F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531665" y="4355424"/>
              <a:ext cx="279732" cy="52409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8" name="Straight Connector 127">
              <a:extLst>
                <a:ext uri="{FF2B5EF4-FFF2-40B4-BE49-F238E27FC236}">
                  <a16:creationId xmlns:a16="http://schemas.microsoft.com/office/drawing/2014/main" id="{21383259-6393-6846-AACD-87269C70D112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1537795" y="4879517"/>
              <a:ext cx="273603" cy="57513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1" name="Straight Connector 130">
              <a:extLst>
                <a:ext uri="{FF2B5EF4-FFF2-40B4-BE49-F238E27FC236}">
                  <a16:creationId xmlns:a16="http://schemas.microsoft.com/office/drawing/2014/main" id="{461B5BB3-41E7-6749-8A2B-3F3FB65F89D9}"/>
                </a:ext>
              </a:extLst>
            </p:cNvPr>
            <p:cNvCxnSpPr>
              <a:cxnSpLocks/>
              <a:endCxn id="55" idx="1"/>
            </p:cNvCxnSpPr>
            <p:nvPr/>
          </p:nvCxnSpPr>
          <p:spPr>
            <a:xfrm flipH="1">
              <a:off x="1123907" y="5454651"/>
              <a:ext cx="412705" cy="101970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4" name="Straight Connector 133">
              <a:extLst>
                <a:ext uri="{FF2B5EF4-FFF2-40B4-BE49-F238E27FC236}">
                  <a16:creationId xmlns:a16="http://schemas.microsoft.com/office/drawing/2014/main" id="{A3F9FFE0-95FA-BA42-A2F7-6C86E105732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87879" y="5197105"/>
              <a:ext cx="332943" cy="339391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6" name="Straight Connector 135">
              <a:extLst>
                <a:ext uri="{FF2B5EF4-FFF2-40B4-BE49-F238E27FC236}">
                  <a16:creationId xmlns:a16="http://schemas.microsoft.com/office/drawing/2014/main" id="{9C43DB7D-8C08-B247-B8CE-26B085BCBF64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76893" y="4777987"/>
              <a:ext cx="13748" cy="41911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38" name="Straight Connector 137">
              <a:extLst>
                <a:ext uri="{FF2B5EF4-FFF2-40B4-BE49-F238E27FC236}">
                  <a16:creationId xmlns:a16="http://schemas.microsoft.com/office/drawing/2014/main" id="{0E896D6C-88AC-2948-8F6B-3DE0E25111CE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74676" y="4434901"/>
              <a:ext cx="0" cy="341992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0" name="Straight Connector 139">
              <a:extLst>
                <a:ext uri="{FF2B5EF4-FFF2-40B4-BE49-F238E27FC236}">
                  <a16:creationId xmlns:a16="http://schemas.microsoft.com/office/drawing/2014/main" id="{176B07E1-642C-F54C-B169-23D7118F9F6D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673837" y="4230078"/>
              <a:ext cx="505393" cy="20577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2" name="Straight Connector 141">
              <a:extLst>
                <a:ext uri="{FF2B5EF4-FFF2-40B4-BE49-F238E27FC236}">
                  <a16:creationId xmlns:a16="http://schemas.microsoft.com/office/drawing/2014/main" id="{D0504CC3-1F57-084E-9390-DDADDA9CDA2E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452589" y="4726993"/>
              <a:ext cx="365394" cy="15252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4" name="Straight Connector 143">
              <a:extLst>
                <a:ext uri="{FF2B5EF4-FFF2-40B4-BE49-F238E27FC236}">
                  <a16:creationId xmlns:a16="http://schemas.microsoft.com/office/drawing/2014/main" id="{9CCF98A6-2A07-AF4E-AF55-099D9E8448E3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1261186" y="5244066"/>
              <a:ext cx="276608" cy="209283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6" name="Straight Connector 145">
              <a:extLst>
                <a:ext uri="{FF2B5EF4-FFF2-40B4-BE49-F238E27FC236}">
                  <a16:creationId xmlns:a16="http://schemas.microsoft.com/office/drawing/2014/main" id="{A5366EF2-98AE-6740-9F9B-DE48A4590F55}"/>
                </a:ext>
              </a:extLst>
            </p:cNvPr>
            <p:cNvCxnSpPr>
              <a:cxnSpLocks/>
            </p:cNvCxnSpPr>
            <p:nvPr/>
          </p:nvCxnSpPr>
          <p:spPr>
            <a:xfrm>
              <a:off x="1177896" y="4233274"/>
              <a:ext cx="106368" cy="376236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8" name="Straight Connector 147">
              <a:extLst>
                <a:ext uri="{FF2B5EF4-FFF2-40B4-BE49-F238E27FC236}">
                  <a16:creationId xmlns:a16="http://schemas.microsoft.com/office/drawing/2014/main" id="{232E438A-F231-EE45-981B-3B059282EE22}"/>
                </a:ext>
              </a:extLst>
            </p:cNvPr>
            <p:cNvCxnSpPr>
              <a:cxnSpLocks/>
            </p:cNvCxnSpPr>
            <p:nvPr/>
          </p:nvCxnSpPr>
          <p:spPr>
            <a:xfrm>
              <a:off x="674675" y="4431840"/>
              <a:ext cx="95517" cy="250668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0" name="Straight Connector 149">
              <a:extLst>
                <a:ext uri="{FF2B5EF4-FFF2-40B4-BE49-F238E27FC236}">
                  <a16:creationId xmlns:a16="http://schemas.microsoft.com/office/drawing/2014/main" id="{534BB00C-3EBD-1B4D-9EA9-A17A0EF40F7A}"/>
                </a:ext>
              </a:extLst>
            </p:cNvPr>
            <p:cNvCxnSpPr>
              <a:cxnSpLocks/>
              <a:stCxn id="55" idx="1"/>
            </p:cNvCxnSpPr>
            <p:nvPr/>
          </p:nvCxnSpPr>
          <p:spPr>
            <a:xfrm flipH="1" flipV="1">
              <a:off x="998529" y="5358916"/>
              <a:ext cx="125378" cy="197705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2" name="Straight Connector 151">
              <a:extLst>
                <a:ext uri="{FF2B5EF4-FFF2-40B4-BE49-F238E27FC236}">
                  <a16:creationId xmlns:a16="http://schemas.microsoft.com/office/drawing/2014/main" id="{D5FC5349-2E09-C141-8AD3-30178094C09C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690347" y="5197106"/>
              <a:ext cx="117324" cy="29289"/>
            </a:xfrm>
            <a:prstGeom prst="line">
              <a:avLst/>
            </a:prstGeom>
            <a:ln w="6350">
              <a:solidFill>
                <a:schemeClr val="bg1">
                  <a:lumMod val="85000"/>
                  <a:alpha val="84000"/>
                </a:schemeClr>
              </a:solidFill>
              <a:headEnd type="oval" w="sm" len="sm"/>
              <a:tailEnd type="oval" w="sm" len="sm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7227" name="TextBox 7226">
            <a:extLst>
              <a:ext uri="{FF2B5EF4-FFF2-40B4-BE49-F238E27FC236}">
                <a16:creationId xmlns:a16="http://schemas.microsoft.com/office/drawing/2014/main" id="{DF5F393B-853E-854E-B1DD-3DEB60672BB2}"/>
              </a:ext>
            </a:extLst>
          </p:cNvPr>
          <p:cNvSpPr txBox="1"/>
          <p:nvPr/>
        </p:nvSpPr>
        <p:spPr>
          <a:xfrm>
            <a:off x="1533694" y="2314630"/>
            <a:ext cx="913848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QNAP AI engine, QuMagie Core, will recoginize the faces in the photo.</a:t>
            </a:r>
          </a:p>
          <a:p>
            <a:r>
              <a:rPr lang="en-TW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Qfiling blur or pixelate the face areas of the photos with customized options.</a:t>
            </a:r>
          </a:p>
        </p:txBody>
      </p:sp>
      <p:sp>
        <p:nvSpPr>
          <p:cNvPr id="7228" name="Rectangle 7227">
            <a:extLst>
              <a:ext uri="{FF2B5EF4-FFF2-40B4-BE49-F238E27FC236}">
                <a16:creationId xmlns:a16="http://schemas.microsoft.com/office/drawing/2014/main" id="{A0E9FAD0-8745-384A-A1AF-0D8F966593D1}"/>
              </a:ext>
            </a:extLst>
          </p:cNvPr>
          <p:cNvSpPr/>
          <p:nvPr/>
        </p:nvSpPr>
        <p:spPr>
          <a:xfrm>
            <a:off x="1558744" y="2972571"/>
            <a:ext cx="770994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Requirement: QTS 4.5.1, </a:t>
            </a:r>
            <a:r>
              <a:rPr lang="en-TW"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QuMagie Core 2.0.1, Multimedia Console 1.3.0 (or later)</a:t>
            </a:r>
            <a:r>
              <a:rPr lang="en-US" altLang="zh-TW" sz="1200">
                <a:solidFill>
                  <a:schemeClr val="accent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TW" sz="1200">
              <a:solidFill>
                <a:schemeClr val="accent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Rectangle 1">
            <a:extLst>
              <a:ext uri="{FF2B5EF4-FFF2-40B4-BE49-F238E27FC236}">
                <a16:creationId xmlns:a16="http://schemas.microsoft.com/office/drawing/2014/main" id="{33BA0A58-ECBB-4707-801B-84A419D15169}"/>
              </a:ext>
            </a:extLst>
          </p:cNvPr>
          <p:cNvSpPr/>
          <p:nvPr/>
        </p:nvSpPr>
        <p:spPr>
          <a:xfrm>
            <a:off x="1533694" y="1909958"/>
            <a:ext cx="2648482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Face Blur &amp; Pixelate</a:t>
            </a:r>
          </a:p>
        </p:txBody>
      </p:sp>
      <p:sp>
        <p:nvSpPr>
          <p:cNvPr id="8" name="箭號: 五邊形 7">
            <a:extLst>
              <a:ext uri="{FF2B5EF4-FFF2-40B4-BE49-F238E27FC236}">
                <a16:creationId xmlns:a16="http://schemas.microsoft.com/office/drawing/2014/main" id="{C5635A7F-8F1B-452F-A005-A42EEE18B46A}"/>
              </a:ext>
            </a:extLst>
          </p:cNvPr>
          <p:cNvSpPr/>
          <p:nvPr/>
        </p:nvSpPr>
        <p:spPr>
          <a:xfrm>
            <a:off x="-14916" y="1878932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cxnSp>
        <p:nvCxnSpPr>
          <p:cNvPr id="78" name="Straight Connector 46">
            <a:extLst>
              <a:ext uri="{FF2B5EF4-FFF2-40B4-BE49-F238E27FC236}">
                <a16:creationId xmlns:a16="http://schemas.microsoft.com/office/drawing/2014/main" id="{E2264B45-3C80-4FC2-8BC4-5356864939CF}"/>
              </a:ext>
            </a:extLst>
          </p:cNvPr>
          <p:cNvCxnSpPr>
            <a:cxnSpLocks/>
          </p:cNvCxnSpPr>
          <p:nvPr/>
        </p:nvCxnSpPr>
        <p:spPr>
          <a:xfrm flipV="1">
            <a:off x="11175717" y="4754468"/>
            <a:ext cx="0" cy="396000"/>
          </a:xfrm>
          <a:prstGeom prst="line">
            <a:avLst/>
          </a:prstGeom>
          <a:ln w="254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圖形 14">
            <a:extLst>
              <a:ext uri="{FF2B5EF4-FFF2-40B4-BE49-F238E27FC236}">
                <a16:creationId xmlns:a16="http://schemas.microsoft.com/office/drawing/2014/main" id="{1130852C-1331-4E9D-9650-B055D233B52D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9767097" y="2437960"/>
            <a:ext cx="1931711" cy="1931711"/>
          </a:xfrm>
          <a:prstGeom prst="rect">
            <a:avLst/>
          </a:prstGeom>
        </p:spPr>
      </p:pic>
      <p:pic>
        <p:nvPicPr>
          <p:cNvPr id="17" name="圖形 16">
            <a:extLst>
              <a:ext uri="{FF2B5EF4-FFF2-40B4-BE49-F238E27FC236}">
                <a16:creationId xmlns:a16="http://schemas.microsoft.com/office/drawing/2014/main" id="{55B8719C-86B3-4BA2-8C2B-B03B8CC9CB3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9323307" y="3034474"/>
            <a:ext cx="646331" cy="6463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18994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圖形 8">
            <a:extLst>
              <a:ext uri="{FF2B5EF4-FFF2-40B4-BE49-F238E27FC236}">
                <a16:creationId xmlns:a16="http://schemas.microsoft.com/office/drawing/2014/main" id="{9DD140FC-A8B3-4ECA-A49C-994FB5A339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6096000" y="2306945"/>
            <a:ext cx="574389" cy="588571"/>
          </a:xfrm>
          <a:prstGeom prst="rect">
            <a:avLst/>
          </a:prstGeom>
        </p:spPr>
      </p:pic>
      <p:pic>
        <p:nvPicPr>
          <p:cNvPr id="8" name="圖形 7">
            <a:extLst>
              <a:ext uri="{FF2B5EF4-FFF2-40B4-BE49-F238E27FC236}">
                <a16:creationId xmlns:a16="http://schemas.microsoft.com/office/drawing/2014/main" id="{B7522499-5FD1-4803-8240-415E81D10E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838199" y="2306945"/>
            <a:ext cx="588571" cy="588571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File batch editing modules</a:t>
            </a:r>
            <a:endParaRPr lang="en-TW" b="1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51AD1D9A-C4F7-2C46-ACF9-2C3EFD083F7B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316717" y="3741683"/>
            <a:ext cx="4524704" cy="2212427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cxnSp>
        <p:nvCxnSpPr>
          <p:cNvPr id="14" name="直線接點 6">
            <a:extLst>
              <a:ext uri="{FF2B5EF4-FFF2-40B4-BE49-F238E27FC236}">
                <a16:creationId xmlns:a16="http://schemas.microsoft.com/office/drawing/2014/main" id="{9C54FD5B-39CE-4D15-99C8-BF3F5C1EB05D}"/>
              </a:ext>
            </a:extLst>
          </p:cNvPr>
          <p:cNvCxnSpPr>
            <a:cxnSpLocks/>
          </p:cNvCxnSpPr>
          <p:nvPr/>
        </p:nvCxnSpPr>
        <p:spPr>
          <a:xfrm>
            <a:off x="5612000" y="2306945"/>
            <a:ext cx="0" cy="3727486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15" name="Rectangle 1">
            <a:extLst>
              <a:ext uri="{FF2B5EF4-FFF2-40B4-BE49-F238E27FC236}">
                <a16:creationId xmlns:a16="http://schemas.microsoft.com/office/drawing/2014/main" id="{CDE6DC5B-BE6F-4566-9115-A7E16FB3C804}"/>
              </a:ext>
            </a:extLst>
          </p:cNvPr>
          <p:cNvSpPr/>
          <p:nvPr/>
        </p:nvSpPr>
        <p:spPr>
          <a:xfrm>
            <a:off x="1505317" y="2401175"/>
            <a:ext cx="180850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Image Resize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18" name="Rectangle 35">
            <a:extLst>
              <a:ext uri="{FF2B5EF4-FFF2-40B4-BE49-F238E27FC236}">
                <a16:creationId xmlns:a16="http://schemas.microsoft.com/office/drawing/2014/main" id="{E9DB57CC-89D8-4E69-9A04-7FDDB1450AB0}"/>
              </a:ext>
            </a:extLst>
          </p:cNvPr>
          <p:cNvSpPr/>
          <p:nvPr/>
        </p:nvSpPr>
        <p:spPr>
          <a:xfrm>
            <a:off x="6600000" y="2401175"/>
            <a:ext cx="1965603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Image Convert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5" name="箭號: 五邊形 4">
            <a:extLst>
              <a:ext uri="{FF2B5EF4-FFF2-40B4-BE49-F238E27FC236}">
                <a16:creationId xmlns:a16="http://schemas.microsoft.com/office/drawing/2014/main" id="{3C0710F4-E098-4699-AC89-6FFDFB754DBD}"/>
              </a:ext>
            </a:extLst>
          </p:cNvPr>
          <p:cNvSpPr/>
          <p:nvPr/>
        </p:nvSpPr>
        <p:spPr>
          <a:xfrm>
            <a:off x="838200" y="1789574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sp>
        <p:nvSpPr>
          <p:cNvPr id="21" name="箭號: 五邊形 20">
            <a:extLst>
              <a:ext uri="{FF2B5EF4-FFF2-40B4-BE49-F238E27FC236}">
                <a16:creationId xmlns:a16="http://schemas.microsoft.com/office/drawing/2014/main" id="{72D4EEB6-B791-4D08-A2C8-1B106B23BD29}"/>
              </a:ext>
            </a:extLst>
          </p:cNvPr>
          <p:cNvSpPr/>
          <p:nvPr/>
        </p:nvSpPr>
        <p:spPr>
          <a:xfrm>
            <a:off x="6096000" y="1789574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pic>
        <p:nvPicPr>
          <p:cNvPr id="22" name="Picture 2">
            <a:extLst>
              <a:ext uri="{FF2B5EF4-FFF2-40B4-BE49-F238E27FC236}">
                <a16:creationId xmlns:a16="http://schemas.microsoft.com/office/drawing/2014/main" id="{FB7AF062-C5D6-464C-883C-1DDC5B1A4AE2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5935" y="2984939"/>
            <a:ext cx="3915093" cy="3011214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TextBox 7226">
            <a:extLst>
              <a:ext uri="{FF2B5EF4-FFF2-40B4-BE49-F238E27FC236}">
                <a16:creationId xmlns:a16="http://schemas.microsoft.com/office/drawing/2014/main" id="{3C41E951-AFAC-481A-B69C-A504852F2717}"/>
              </a:ext>
            </a:extLst>
          </p:cNvPr>
          <p:cNvSpPr txBox="1"/>
          <p:nvPr/>
        </p:nvSpPr>
        <p:spPr>
          <a:xfrm>
            <a:off x="6096001" y="2895864"/>
            <a:ext cx="5257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177800">
              <a:buFont typeface="Arial" panose="020B0604020202020204" pitchFamily="34" charset="0"/>
              <a:buChar char="•"/>
            </a:pPr>
            <a:r>
              <a:rPr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Convert the image to </a:t>
            </a:r>
            <a:r>
              <a:rPr lang="en-US" altLang="zh-Hant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png</a:t>
            </a:r>
            <a:r>
              <a:rPr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/ jpg/ gif formats.</a:t>
            </a:r>
          </a:p>
          <a:p>
            <a:pPr indent="177800">
              <a:buFont typeface="Arial" panose="020B0604020202020204" pitchFamily="34" charset="0"/>
              <a:buChar char="•"/>
            </a:pPr>
            <a:r>
              <a:rPr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Arial"/>
              </a:rPr>
              <a:t>Adjust the quality to reduce the size of images</a:t>
            </a:r>
            <a:r>
              <a:rPr lang="en-US" altLang="zh-Hant">
                <a:ea typeface="Microsoft JhengHei" charset="0"/>
                <a:cs typeface="Microsoft JhengHei" charset="0"/>
                <a:sym typeface="Arial"/>
              </a:rPr>
              <a:t>.</a:t>
            </a:r>
            <a:endParaRPr lang="en-US" altLang="zh-Hant" sz="1600">
              <a:ea typeface="Microsoft JhengHei" charset="0"/>
              <a:cs typeface="Microsoft JhengHei" charset="0"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41139811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" name="圖形 18">
            <a:extLst>
              <a:ext uri="{FF2B5EF4-FFF2-40B4-BE49-F238E27FC236}">
                <a16:creationId xmlns:a16="http://schemas.microsoft.com/office/drawing/2014/main" id="{1330F99D-6FF6-495F-9D5C-A873AAD494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67262" y="2099857"/>
            <a:ext cx="581856" cy="513402"/>
          </a:xfrm>
          <a:prstGeom prst="rect">
            <a:avLst/>
          </a:prstGeom>
        </p:spPr>
      </p:pic>
      <p:pic>
        <p:nvPicPr>
          <p:cNvPr id="21" name="圖形 20">
            <a:extLst>
              <a:ext uri="{FF2B5EF4-FFF2-40B4-BE49-F238E27FC236}">
                <a16:creationId xmlns:a16="http://schemas.microsoft.com/office/drawing/2014/main" id="{F2EA285C-F71D-4AD3-A293-5E4D26349C4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6707807" y="2065107"/>
            <a:ext cx="530507" cy="582902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File batch editing modules</a:t>
            </a:r>
            <a:endParaRPr lang="en-TW" b="1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3A396A1-D84C-D14B-9D5D-28F336583C06}"/>
              </a:ext>
            </a:extLst>
          </p:cNvPr>
          <p:cNvSpPr txBox="1"/>
          <p:nvPr/>
        </p:nvSpPr>
        <p:spPr>
          <a:xfrm>
            <a:off x="6702169" y="3692515"/>
            <a:ext cx="5081004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Note:  </a:t>
            </a:r>
            <a:r>
              <a:rPr lang="en-US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Subtitle pairing</a:t>
            </a:r>
            <a:r>
              <a:rPr lang="en-TW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is not supported to real-time task.</a:t>
            </a:r>
            <a:endParaRPr lang="en-US"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" name="直線接點 6">
            <a:extLst>
              <a:ext uri="{FF2B5EF4-FFF2-40B4-BE49-F238E27FC236}">
                <a16:creationId xmlns:a16="http://schemas.microsoft.com/office/drawing/2014/main" id="{46082F33-4021-485E-8E06-88FAB9C0FB54}"/>
              </a:ext>
            </a:extLst>
          </p:cNvPr>
          <p:cNvCxnSpPr>
            <a:cxnSpLocks/>
          </p:cNvCxnSpPr>
          <p:nvPr/>
        </p:nvCxnSpPr>
        <p:spPr>
          <a:xfrm>
            <a:off x="6077803" y="2179945"/>
            <a:ext cx="0" cy="3727486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" name="Rectangle 1">
            <a:extLst>
              <a:ext uri="{FF2B5EF4-FFF2-40B4-BE49-F238E27FC236}">
                <a16:creationId xmlns:a16="http://schemas.microsoft.com/office/drawing/2014/main" id="{F7CB6F18-8873-42DD-8656-078CA246A365}"/>
              </a:ext>
            </a:extLst>
          </p:cNvPr>
          <p:cNvSpPr/>
          <p:nvPr/>
        </p:nvSpPr>
        <p:spPr>
          <a:xfrm>
            <a:off x="1491650" y="2156503"/>
            <a:ext cx="247580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Video Transcoding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9" name="Rectangle 35">
            <a:extLst>
              <a:ext uri="{FF2B5EF4-FFF2-40B4-BE49-F238E27FC236}">
                <a16:creationId xmlns:a16="http://schemas.microsoft.com/office/drawing/2014/main" id="{AB7B37F7-1D82-4D37-BBC6-C3B4E9E5F44B}"/>
              </a:ext>
            </a:extLst>
          </p:cNvPr>
          <p:cNvSpPr/>
          <p:nvPr/>
        </p:nvSpPr>
        <p:spPr>
          <a:xfrm>
            <a:off x="7280846" y="2156503"/>
            <a:ext cx="2063385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Subtitle Pairing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12" name="TextBox 7226">
            <a:extLst>
              <a:ext uri="{FF2B5EF4-FFF2-40B4-BE49-F238E27FC236}">
                <a16:creationId xmlns:a16="http://schemas.microsoft.com/office/drawing/2014/main" id="{FF4A51F0-33BE-4954-8C83-41181C64E6BA}"/>
              </a:ext>
            </a:extLst>
          </p:cNvPr>
          <p:cNvSpPr txBox="1"/>
          <p:nvPr/>
        </p:nvSpPr>
        <p:spPr>
          <a:xfrm>
            <a:off x="6702169" y="2708287"/>
            <a:ext cx="430359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Move same-named subtitle files (.srt) together with their corresponding videos to destination folders.</a:t>
            </a:r>
          </a:p>
        </p:txBody>
      </p:sp>
      <p:sp>
        <p:nvSpPr>
          <p:cNvPr id="29" name="TextBox 7226">
            <a:extLst>
              <a:ext uri="{FF2B5EF4-FFF2-40B4-BE49-F238E27FC236}">
                <a16:creationId xmlns:a16="http://schemas.microsoft.com/office/drawing/2014/main" id="{E6E6DA10-4184-4C11-9B51-D690ED877D84}"/>
              </a:ext>
            </a:extLst>
          </p:cNvPr>
          <p:cNvSpPr txBox="1"/>
          <p:nvPr/>
        </p:nvSpPr>
        <p:spPr>
          <a:xfrm>
            <a:off x="936113" y="2708287"/>
            <a:ext cx="46064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Transcode the video to different resolutions and mp4 format.</a:t>
            </a:r>
          </a:p>
        </p:txBody>
      </p:sp>
      <p:pic>
        <p:nvPicPr>
          <p:cNvPr id="30" name="Picture 4">
            <a:extLst>
              <a:ext uri="{FF2B5EF4-FFF2-40B4-BE49-F238E27FC236}">
                <a16:creationId xmlns:a16="http://schemas.microsoft.com/office/drawing/2014/main" id="{A0FDE80B-9EC2-4A23-A072-045E5ECDD24F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49118" y="3481627"/>
            <a:ext cx="3580488" cy="2425804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47956319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圖形 11">
            <a:extLst>
              <a:ext uri="{FF2B5EF4-FFF2-40B4-BE49-F238E27FC236}">
                <a16:creationId xmlns:a16="http://schemas.microsoft.com/office/drawing/2014/main" id="{88631A39-073C-4F09-AB35-A2A179919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838199" y="1838233"/>
            <a:ext cx="597244" cy="543560"/>
          </a:xfrm>
          <a:prstGeom prst="rect">
            <a:avLst/>
          </a:prstGeom>
        </p:spPr>
      </p:pic>
      <p:sp>
        <p:nvSpPr>
          <p:cNvPr id="10" name="矩形: 圓角 9">
            <a:extLst>
              <a:ext uri="{FF2B5EF4-FFF2-40B4-BE49-F238E27FC236}">
                <a16:creationId xmlns:a16="http://schemas.microsoft.com/office/drawing/2014/main" id="{D37F0744-B3EF-4D77-BAAC-14D7F68945B4}"/>
              </a:ext>
            </a:extLst>
          </p:cNvPr>
          <p:cNvSpPr/>
          <p:nvPr/>
        </p:nvSpPr>
        <p:spPr>
          <a:xfrm>
            <a:off x="838199" y="4075238"/>
            <a:ext cx="10515599" cy="2202731"/>
          </a:xfrm>
          <a:prstGeom prst="roundRect">
            <a:avLst>
              <a:gd name="adj" fmla="val 8130"/>
            </a:avLst>
          </a:prstGeom>
          <a:solidFill>
            <a:schemeClr val="accent6">
              <a:lumMod val="20000"/>
              <a:lumOff val="80000"/>
              <a:alpha val="70000"/>
            </a:schemeClr>
          </a:solidFill>
          <a:ln w="25400">
            <a:solidFill>
              <a:srgbClr val="008A94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36" name="Picture 6">
            <a:extLst>
              <a:ext uri="{FF2B5EF4-FFF2-40B4-BE49-F238E27FC236}">
                <a16:creationId xmlns:a16="http://schemas.microsoft.com/office/drawing/2014/main" id="{1280B996-CBB3-4DA5-AE6B-6A4F364C936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36645" y="4703107"/>
            <a:ext cx="1097284" cy="10972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2" name="圖片 5">
            <a:extLst>
              <a:ext uri="{FF2B5EF4-FFF2-40B4-BE49-F238E27FC236}">
                <a16:creationId xmlns:a16="http://schemas.microsoft.com/office/drawing/2014/main" id="{97B71924-7573-4E52-BEB7-3CBE920DE25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309248" y="4778673"/>
            <a:ext cx="961080" cy="9560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File batch editing modules</a:t>
            </a:r>
            <a:endParaRPr lang="en-TW" b="1"/>
          </a:p>
        </p:txBody>
      </p:sp>
      <p:sp>
        <p:nvSpPr>
          <p:cNvPr id="9" name="Rectangle 1">
            <a:extLst>
              <a:ext uri="{FF2B5EF4-FFF2-40B4-BE49-F238E27FC236}">
                <a16:creationId xmlns:a16="http://schemas.microsoft.com/office/drawing/2014/main" id="{7261B27E-3027-4F3E-B5A2-F04017792BAE}"/>
              </a:ext>
            </a:extLst>
          </p:cNvPr>
          <p:cNvSpPr/>
          <p:nvPr/>
        </p:nvSpPr>
        <p:spPr>
          <a:xfrm>
            <a:off x="1467342" y="1909958"/>
            <a:ext cx="3191899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Encryption &amp; Decryption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22" name="TextBox 3">
            <a:extLst>
              <a:ext uri="{FF2B5EF4-FFF2-40B4-BE49-F238E27FC236}">
                <a16:creationId xmlns:a16="http://schemas.microsoft.com/office/drawing/2014/main" id="{AB842C7A-4E09-48B3-9D93-254DF25CB202}"/>
              </a:ext>
            </a:extLst>
          </p:cNvPr>
          <p:cNvSpPr txBox="1"/>
          <p:nvPr/>
        </p:nvSpPr>
        <p:spPr>
          <a:xfrm>
            <a:off x="1485865" y="2405810"/>
            <a:ext cx="716971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Keep your data secure by encryption.</a:t>
            </a:r>
            <a:endParaRPr 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fontAlgn="base">
              <a:spcBef>
                <a:spcPts val="1200"/>
              </a:spcBef>
            </a:pPr>
            <a:r>
              <a:rPr lang="en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Encrypted file extension: .qenc</a:t>
            </a:r>
          </a:p>
          <a:p>
            <a:pPr fontAlgn="base"/>
            <a:r>
              <a:rPr lang="en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Encryption algorithm: AES 256</a:t>
            </a:r>
          </a:p>
          <a:p>
            <a:r>
              <a:rPr lang="en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Password length: Up to 32 characters, special characters allowed.</a:t>
            </a:r>
            <a:endParaRPr lang="zh-TW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26" name="Picture 2">
            <a:extLst>
              <a:ext uri="{FF2B5EF4-FFF2-40B4-BE49-F238E27FC236}">
                <a16:creationId xmlns:a16="http://schemas.microsoft.com/office/drawing/2014/main" id="{B0D3259E-2016-423B-A1B4-9E2B0046C2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1385749" y="4779102"/>
            <a:ext cx="956005" cy="956005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TextBox 5">
            <a:extLst>
              <a:ext uri="{FF2B5EF4-FFF2-40B4-BE49-F238E27FC236}">
                <a16:creationId xmlns:a16="http://schemas.microsoft.com/office/drawing/2014/main" id="{177D4850-B8B9-4B61-A0CE-C16F74E03667}"/>
              </a:ext>
            </a:extLst>
          </p:cNvPr>
          <p:cNvSpPr txBox="1"/>
          <p:nvPr/>
        </p:nvSpPr>
        <p:spPr>
          <a:xfrm>
            <a:off x="2418820" y="4703107"/>
            <a:ext cx="191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Qfiling</a:t>
            </a:r>
            <a:endParaRPr lang="en-US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r>
              <a:rPr lang="en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Create a filing task with decryption editing rule.</a:t>
            </a:r>
          </a:p>
        </p:txBody>
      </p:sp>
      <p:sp>
        <p:nvSpPr>
          <p:cNvPr id="31" name="TextBox 5">
            <a:extLst>
              <a:ext uri="{FF2B5EF4-FFF2-40B4-BE49-F238E27FC236}">
                <a16:creationId xmlns:a16="http://schemas.microsoft.com/office/drawing/2014/main" id="{66B356C2-1177-4014-A73A-534D324D225D}"/>
              </a:ext>
            </a:extLst>
          </p:cNvPr>
          <p:cNvSpPr txBox="1"/>
          <p:nvPr/>
        </p:nvSpPr>
        <p:spPr>
          <a:xfrm>
            <a:off x="5347523" y="4703107"/>
            <a:ext cx="191192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File Station</a:t>
            </a:r>
          </a:p>
          <a:p>
            <a:r>
              <a:rPr lang="en-TW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Right click on the files to decrypt in File Station.</a:t>
            </a:r>
          </a:p>
        </p:txBody>
      </p:sp>
      <p:sp>
        <p:nvSpPr>
          <p:cNvPr id="34" name="TextBox 5">
            <a:extLst>
              <a:ext uri="{FF2B5EF4-FFF2-40B4-BE49-F238E27FC236}">
                <a16:creationId xmlns:a16="http://schemas.microsoft.com/office/drawing/2014/main" id="{923DA75D-DE01-4316-8FF7-66EEC2702695}"/>
              </a:ext>
            </a:extLst>
          </p:cNvPr>
          <p:cNvSpPr txBox="1"/>
          <p:nvPr/>
        </p:nvSpPr>
        <p:spPr>
          <a:xfrm>
            <a:off x="8459747" y="4703107"/>
            <a:ext cx="2587206" cy="12311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 sz="1600">
                <a:solidFill>
                  <a:srgbClr val="008A94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QENC Decrypter</a:t>
            </a:r>
          </a:p>
          <a:p>
            <a:r>
              <a:rPr lang="en-TW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If you share the encrypted files to your friends who don’t have QNAP NAS, use QENC Decrypter to decrypt the files.</a:t>
            </a:r>
          </a:p>
        </p:txBody>
      </p:sp>
      <p:sp>
        <p:nvSpPr>
          <p:cNvPr id="11" name="矩形: 圓角 10">
            <a:extLst>
              <a:ext uri="{FF2B5EF4-FFF2-40B4-BE49-F238E27FC236}">
                <a16:creationId xmlns:a16="http://schemas.microsoft.com/office/drawing/2014/main" id="{DDBB6169-1852-4697-9D0B-32D3B3A04E26}"/>
              </a:ext>
            </a:extLst>
          </p:cNvPr>
          <p:cNvSpPr/>
          <p:nvPr/>
        </p:nvSpPr>
        <p:spPr>
          <a:xfrm>
            <a:off x="4402683" y="3842121"/>
            <a:ext cx="3386630" cy="504000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1600"/>
              </a:spcBef>
            </a:pPr>
            <a:r>
              <a:rPr lang="en-US" altLang="zh-TW" b="1">
                <a:solidFill>
                  <a:schemeClr val="bg1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Decrypt the data by 3 ways:</a:t>
            </a:r>
            <a:endParaRPr lang="zh-TW" altLang="en-US" b="1">
              <a:solidFill>
                <a:schemeClr val="bg1"/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900993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9289490-EFB7-3347-8D8A-420540D1EF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Discover </a:t>
            </a:r>
            <a:r>
              <a:rPr lang="en-US" err="1"/>
              <a:t>Qfiling</a:t>
            </a:r>
            <a:r>
              <a:rPr lang="en-US"/>
              <a:t> 3</a:t>
            </a:r>
            <a:br>
              <a:rPr lang="en-US"/>
            </a:br>
            <a:r>
              <a:rPr lang="en-US"/>
              <a:t>in four faces</a:t>
            </a:r>
            <a:endParaRPr lang="en-TW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9E0AD29-6F71-E747-8DA4-423F880397E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65113" indent="-265113">
              <a:buFont typeface="Arial" panose="020B0604020202020204" pitchFamily="34" charset="0"/>
              <a:buChar char="•"/>
            </a:pPr>
            <a:r>
              <a:rPr lang="en-TW"/>
              <a:t>Qfiling 3 helps you to organize all your files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/>
              <a:t>Start a Qfiling task in 3 steps</a:t>
            </a:r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TW"/>
              <a:t>D</a:t>
            </a:r>
            <a:r>
              <a:rPr lang="en-US" err="1"/>
              <a:t>emonstration</a:t>
            </a:r>
            <a:endParaRPr lang="en-US"/>
          </a:p>
          <a:p>
            <a:pPr marL="265113" indent="-265113">
              <a:buFont typeface="Arial" panose="020B0604020202020204" pitchFamily="34" charset="0"/>
              <a:buChar char="•"/>
            </a:pPr>
            <a:r>
              <a:rPr lang="en-US"/>
              <a:t>Examples of how to apply Qfiling in your workflow</a:t>
            </a:r>
            <a:endParaRPr lang="en-TW"/>
          </a:p>
        </p:txBody>
      </p:sp>
      <p:cxnSp>
        <p:nvCxnSpPr>
          <p:cNvPr id="7" name="直線接點 6">
            <a:extLst>
              <a:ext uri="{FF2B5EF4-FFF2-40B4-BE49-F238E27FC236}">
                <a16:creationId xmlns:a16="http://schemas.microsoft.com/office/drawing/2014/main" id="{47AF175D-7AA2-4C6F-8F8C-5A3CFD76381D}"/>
              </a:ext>
            </a:extLst>
          </p:cNvPr>
          <p:cNvCxnSpPr>
            <a:cxnSpLocks/>
          </p:cNvCxnSpPr>
          <p:nvPr/>
        </p:nvCxnSpPr>
        <p:spPr>
          <a:xfrm>
            <a:off x="4148555" y="3043990"/>
            <a:ext cx="6932529" cy="0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244459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圖形 10">
            <a:extLst>
              <a:ext uri="{FF2B5EF4-FFF2-40B4-BE49-F238E27FC236}">
                <a16:creationId xmlns:a16="http://schemas.microsoft.com/office/drawing/2014/main" id="{98F3349D-79D6-4D77-8E85-1A9870758C1A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02297" y="1838233"/>
            <a:ext cx="440888" cy="543560"/>
          </a:xfrm>
          <a:prstGeom prst="rect">
            <a:avLst/>
          </a:prstGeom>
        </p:spPr>
      </p:pic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>
                <a:ea typeface="Microsoft JhengHei" panose="020B0604030504040204" pitchFamily="34" charset="-120"/>
              </a:rPr>
              <a:t>9 File batch editing modules</a:t>
            </a:r>
            <a:endParaRPr lang="en-TW" b="1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9B77CB-BF42-1B48-B826-E565C54D03C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353969" y="2977086"/>
            <a:ext cx="4433759" cy="3342030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7" name="Rectangle 1">
            <a:extLst>
              <a:ext uri="{FF2B5EF4-FFF2-40B4-BE49-F238E27FC236}">
                <a16:creationId xmlns:a16="http://schemas.microsoft.com/office/drawing/2014/main" id="{6C81C1A0-38AF-4009-BA5F-725BBE717658}"/>
              </a:ext>
            </a:extLst>
          </p:cNvPr>
          <p:cNvSpPr/>
          <p:nvPr/>
        </p:nvSpPr>
        <p:spPr>
          <a:xfrm>
            <a:off x="1404272" y="1909958"/>
            <a:ext cx="1824538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Compression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9" name="TextBox 3">
            <a:extLst>
              <a:ext uri="{FF2B5EF4-FFF2-40B4-BE49-F238E27FC236}">
                <a16:creationId xmlns:a16="http://schemas.microsoft.com/office/drawing/2014/main" id="{CE632A69-660B-4EF5-B135-D34557BA0C12}"/>
              </a:ext>
            </a:extLst>
          </p:cNvPr>
          <p:cNvSpPr txBox="1"/>
          <p:nvPr/>
        </p:nvSpPr>
        <p:spPr>
          <a:xfrm>
            <a:off x="1422795" y="2405809"/>
            <a:ext cx="9383456" cy="22570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For all type of files, Qfiling help to compress the files in the destination folders.</a:t>
            </a:r>
          </a:p>
          <a:p>
            <a:endParaRPr lang="en-TW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Two mode of compression:</a:t>
            </a:r>
          </a:p>
          <a:p>
            <a:pPr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altLang="zh-TW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Compress all files to a single file</a:t>
            </a:r>
            <a:endParaRPr lang="en-US" altLang="zh-TW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177800">
              <a:lnSpc>
                <a:spcPct val="150000"/>
              </a:lnSpc>
            </a:pPr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(not s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</a:t>
            </a:r>
            <a:r>
              <a:rPr lang="en-TW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pported in real-time task)</a:t>
            </a:r>
            <a:r>
              <a:rPr lang="en-US" altLang="zh-TW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en-TW" altLang="zh-TW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indent="1778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TW" altLang="zh-TW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Compress each file</a:t>
            </a:r>
            <a:r>
              <a:rPr lang="en-US" altLang="zh-TW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.</a:t>
            </a:r>
            <a:endParaRPr lang="en-TW" altLang="zh-TW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4748392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34" name="Google Shape;383;p55">
            <a:extLst>
              <a:ext uri="{FF2B5EF4-FFF2-40B4-BE49-F238E27FC236}">
                <a16:creationId xmlns:a16="http://schemas.microsoft.com/office/drawing/2014/main" id="{C1D0C0AB-9CA5-43C5-9F64-8BC54DC04650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7" name="Picture 5">
            <a:extLst>
              <a:ext uri="{FF2B5EF4-FFF2-40B4-BE49-F238E27FC236}">
                <a16:creationId xmlns:a16="http://schemas.microsoft.com/office/drawing/2014/main" id="{0F6D8A09-E03C-48DE-B794-70C82BC81AB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3589" y="1880988"/>
            <a:ext cx="396000" cy="396000"/>
          </a:xfrm>
          <a:prstGeom prst="rect">
            <a:avLst/>
          </a:prstGeom>
        </p:spPr>
      </p:pic>
      <p:sp>
        <p:nvSpPr>
          <p:cNvPr id="38" name="Google Shape;383;p55">
            <a:extLst>
              <a:ext uri="{FF2B5EF4-FFF2-40B4-BE49-F238E27FC236}">
                <a16:creationId xmlns:a16="http://schemas.microsoft.com/office/drawing/2014/main" id="{78DC8025-1A78-4D7F-A9D0-EDDF5550A36A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Picture 8">
            <a:extLst>
              <a:ext uri="{FF2B5EF4-FFF2-40B4-BE49-F238E27FC236}">
                <a16:creationId xmlns:a16="http://schemas.microsoft.com/office/drawing/2014/main" id="{590120FB-D840-4163-B3A9-C24BFAB493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0" name="Google Shape;384;p55">
            <a:extLst>
              <a:ext uri="{FF2B5EF4-FFF2-40B4-BE49-F238E27FC236}">
                <a16:creationId xmlns:a16="http://schemas.microsoft.com/office/drawing/2014/main" id="{F2619E6B-7097-4E77-A116-0531208509DE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Picture 2">
            <a:extLst>
              <a:ext uri="{FF2B5EF4-FFF2-40B4-BE49-F238E27FC236}">
                <a16:creationId xmlns:a16="http://schemas.microsoft.com/office/drawing/2014/main" id="{810246DC-9F54-43B8-87EF-97FA1A1B7C7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09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2" name="群組 41">
            <a:extLst>
              <a:ext uri="{FF2B5EF4-FFF2-40B4-BE49-F238E27FC236}">
                <a16:creationId xmlns:a16="http://schemas.microsoft.com/office/drawing/2014/main" id="{152FB52A-C656-4FE2-B32C-E307F2DCE763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43" name="Triangle 37">
              <a:extLst>
                <a:ext uri="{FF2B5EF4-FFF2-40B4-BE49-F238E27FC236}">
                  <a16:creationId xmlns:a16="http://schemas.microsoft.com/office/drawing/2014/main" id="{3869D6E9-4FC7-4898-A090-50FACFF4554F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44" name="矩形 43">
              <a:extLst>
                <a:ext uri="{FF2B5EF4-FFF2-40B4-BE49-F238E27FC236}">
                  <a16:creationId xmlns:a16="http://schemas.microsoft.com/office/drawing/2014/main" id="{BC76DD1E-86B5-4D83-BAB3-1149B54BBAFF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5" name="矩形: 圓角 44">
            <a:extLst>
              <a:ext uri="{FF2B5EF4-FFF2-40B4-BE49-F238E27FC236}">
                <a16:creationId xmlns:a16="http://schemas.microsoft.com/office/drawing/2014/main" id="{2A3AF9CB-D52B-4657-A9E6-B0D6362E26CF}"/>
              </a:ext>
            </a:extLst>
          </p:cNvPr>
          <p:cNvSpPr/>
          <p:nvPr/>
        </p:nvSpPr>
        <p:spPr>
          <a:xfrm>
            <a:off x="2585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Filters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6" name="矩形: 圓角 45">
            <a:extLst>
              <a:ext uri="{FF2B5EF4-FFF2-40B4-BE49-F238E27FC236}">
                <a16:creationId xmlns:a16="http://schemas.microsoft.com/office/drawing/2014/main" id="{B279EBF4-3FE4-44DE-B7A2-7E47E405A9EA}"/>
              </a:ext>
            </a:extLst>
          </p:cNvPr>
          <p:cNvSpPr/>
          <p:nvPr/>
        </p:nvSpPr>
        <p:spPr>
          <a:xfrm>
            <a:off x="19932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editing</a:t>
            </a:r>
          </a:p>
        </p:txBody>
      </p: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76F25AC0-EFBE-42AF-B57F-55FA173DB0D3}"/>
              </a:ext>
            </a:extLst>
          </p:cNvPr>
          <p:cNvSpPr/>
          <p:nvPr/>
        </p:nvSpPr>
        <p:spPr>
          <a:xfrm>
            <a:off x="4149985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destination</a:t>
            </a:r>
            <a:endParaRPr lang="en-US" altLang="zh-TW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3ADCA1B7-0D14-4F7D-AA69-586A38D4671A}"/>
              </a:ext>
            </a:extLst>
          </p:cNvPr>
          <p:cNvSpPr/>
          <p:nvPr/>
        </p:nvSpPr>
        <p:spPr>
          <a:xfrm>
            <a:off x="69605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Folder Structure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0" name="Picture 6">
            <a:extLst>
              <a:ext uri="{FF2B5EF4-FFF2-40B4-BE49-F238E27FC236}">
                <a16:creationId xmlns:a16="http://schemas.microsoft.com/office/drawing/2014/main" id="{85AB5738-6638-46AC-B0D2-46564E70E9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A44E0D6B-1222-4A22-90E8-BD77D9B00A79}"/>
              </a:ext>
            </a:extLst>
          </p:cNvPr>
          <p:cNvSpPr/>
          <p:nvPr/>
        </p:nvSpPr>
        <p:spPr>
          <a:xfrm>
            <a:off x="9771177" y="2630851"/>
            <a:ext cx="216287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handling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2" name="Picture 4">
            <a:extLst>
              <a:ext uri="{FF2B5EF4-FFF2-40B4-BE49-F238E27FC236}">
                <a16:creationId xmlns:a16="http://schemas.microsoft.com/office/drawing/2014/main" id="{2E1CEFD4-1A5D-4068-8276-1EE27CAE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3" name="箭號: 向右 52">
            <a:extLst>
              <a:ext uri="{FF2B5EF4-FFF2-40B4-BE49-F238E27FC236}">
                <a16:creationId xmlns:a16="http://schemas.microsoft.com/office/drawing/2014/main" id="{AF9EF45A-2595-4372-AD88-6FF97DB75CDC}"/>
              </a:ext>
            </a:extLst>
          </p:cNvPr>
          <p:cNvSpPr/>
          <p:nvPr/>
        </p:nvSpPr>
        <p:spPr>
          <a:xfrm>
            <a:off x="16692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EB138A17-0331-4675-BED0-711055AA9CF4}"/>
              </a:ext>
            </a:extLst>
          </p:cNvPr>
          <p:cNvSpPr/>
          <p:nvPr/>
        </p:nvSpPr>
        <p:spPr>
          <a:xfrm>
            <a:off x="38247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51000193-129A-4EFB-B27E-C3E3C520560E}"/>
              </a:ext>
            </a:extLst>
          </p:cNvPr>
          <p:cNvSpPr/>
          <p:nvPr/>
        </p:nvSpPr>
        <p:spPr>
          <a:xfrm>
            <a:off x="66365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73BEC537-7B95-4BD9-BCB8-0FF3B0B66689}"/>
              </a:ext>
            </a:extLst>
          </p:cNvPr>
          <p:cNvSpPr/>
          <p:nvPr/>
        </p:nvSpPr>
        <p:spPr>
          <a:xfrm>
            <a:off x="94471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5897FE8B-8546-4709-9258-1DD41C477BC4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49" y="2706376"/>
            <a:ext cx="324000" cy="324000"/>
          </a:xfrm>
          <a:prstGeom prst="rect">
            <a:avLst/>
          </a:prstGeom>
        </p:spPr>
      </p:pic>
      <p:pic>
        <p:nvPicPr>
          <p:cNvPr id="4" name="Picture 4">
            <a:extLst>
              <a:ext uri="{FF2B5EF4-FFF2-40B4-BE49-F238E27FC236}">
                <a16:creationId xmlns:a16="http://schemas.microsoft.com/office/drawing/2014/main" id="{5AA2C058-EA7E-49F0-BE2B-C5E16C4B428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787" y="2703938"/>
            <a:ext cx="324000" cy="324000"/>
          </a:xfrm>
          <a:prstGeom prst="rect">
            <a:avLst/>
          </a:prstGeom>
          <a:noFill/>
        </p:spPr>
      </p:pic>
      <p:pic>
        <p:nvPicPr>
          <p:cNvPr id="61" name="Picture 7">
            <a:extLst>
              <a:ext uri="{FF2B5EF4-FFF2-40B4-BE49-F238E27FC236}">
                <a16:creationId xmlns:a16="http://schemas.microsoft.com/office/drawing/2014/main" id="{ECDAE04C-F838-4CF1-8DCD-D43EAABDF60B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68" y="2706376"/>
            <a:ext cx="324000" cy="324000"/>
          </a:xfrm>
          <a:prstGeom prst="rect">
            <a:avLst/>
          </a:prstGeom>
        </p:spPr>
      </p:pic>
      <p:pic>
        <p:nvPicPr>
          <p:cNvPr id="62" name="Picture 2">
            <a:extLst>
              <a:ext uri="{FF2B5EF4-FFF2-40B4-BE49-F238E27FC236}">
                <a16:creationId xmlns:a16="http://schemas.microsoft.com/office/drawing/2014/main" id="{E1A450C9-65F3-41CD-A79A-753D39A43BBE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67106" y="3338260"/>
            <a:ext cx="7475707" cy="3252991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5794F868-CCF8-4DD7-95EB-8BBB974D2F08}"/>
              </a:ext>
            </a:extLst>
          </p:cNvPr>
          <p:cNvSpPr/>
          <p:nvPr/>
        </p:nvSpPr>
        <p:spPr>
          <a:xfrm>
            <a:off x="8165894" y="4405496"/>
            <a:ext cx="3551494" cy="810877"/>
          </a:xfrm>
          <a:prstGeom prst="wedgeRoundRectCallout">
            <a:avLst>
              <a:gd name="adj1" fmla="val -57342"/>
              <a:gd name="adj2" fmla="val -7473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lvl="0">
              <a:lnSpc>
                <a:spcPct val="115000"/>
              </a:lnSpc>
            </a:pPr>
            <a:r>
              <a:rPr lang="en-US" altLang="zh-Hant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Select multiple destinations: one to local, one to mounted remote NAS.</a:t>
            </a:r>
            <a:endParaRPr lang="en-US" altLang="zh-TW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矩形 5">
            <a:extLst>
              <a:ext uri="{FF2B5EF4-FFF2-40B4-BE49-F238E27FC236}">
                <a16:creationId xmlns:a16="http://schemas.microsoft.com/office/drawing/2014/main" id="{5797E168-EB1E-4E2A-AD25-86C602E53918}"/>
              </a:ext>
            </a:extLst>
          </p:cNvPr>
          <p:cNvSpPr/>
          <p:nvPr/>
        </p:nvSpPr>
        <p:spPr>
          <a:xfrm>
            <a:off x="745549" y="4405497"/>
            <a:ext cx="7089967" cy="692432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243131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37" name="Google Shape;383;p55">
            <a:extLst>
              <a:ext uri="{FF2B5EF4-FFF2-40B4-BE49-F238E27FC236}">
                <a16:creationId xmlns:a16="http://schemas.microsoft.com/office/drawing/2014/main" id="{F01B2D12-7C2D-4A97-AF12-BA8238B939B2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02388653-50D3-410D-94E2-3DF9ED395C7D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3589" y="1880988"/>
            <a:ext cx="396000" cy="396000"/>
          </a:xfrm>
          <a:prstGeom prst="rect">
            <a:avLst/>
          </a:prstGeom>
        </p:spPr>
      </p:pic>
      <p:sp>
        <p:nvSpPr>
          <p:cNvPr id="40" name="Google Shape;383;p55">
            <a:extLst>
              <a:ext uri="{FF2B5EF4-FFF2-40B4-BE49-F238E27FC236}">
                <a16:creationId xmlns:a16="http://schemas.microsoft.com/office/drawing/2014/main" id="{968EAAEB-A344-498A-B4D0-A5D35D04ABFE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1" name="Picture 8">
            <a:extLst>
              <a:ext uri="{FF2B5EF4-FFF2-40B4-BE49-F238E27FC236}">
                <a16:creationId xmlns:a16="http://schemas.microsoft.com/office/drawing/2014/main" id="{BD2B0BE3-6CC7-4301-A90A-694265BA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384;p55">
            <a:extLst>
              <a:ext uri="{FF2B5EF4-FFF2-40B4-BE49-F238E27FC236}">
                <a16:creationId xmlns:a16="http://schemas.microsoft.com/office/drawing/2014/main" id="{8FE9AF1A-6A2D-4E53-BBD7-3B438C1405E9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95078B91-04E2-4836-AA6C-997538CD35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09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EBA42891-4DC2-4520-87DB-A9F97C4F8EE8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45" name="Triangle 37">
              <a:extLst>
                <a:ext uri="{FF2B5EF4-FFF2-40B4-BE49-F238E27FC236}">
                  <a16:creationId xmlns:a16="http://schemas.microsoft.com/office/drawing/2014/main" id="{727788E0-6D5C-46FB-BBD0-FFF16A68ECC3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3B9D3A45-CEB1-4954-87E6-9299A49657FB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9EAB3C43-4DF4-462A-B42E-9FA0BA3A66AD}"/>
              </a:ext>
            </a:extLst>
          </p:cNvPr>
          <p:cNvSpPr/>
          <p:nvPr/>
        </p:nvSpPr>
        <p:spPr>
          <a:xfrm>
            <a:off x="2585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Filters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7093A470-7059-4501-807F-4113F2A969E7}"/>
              </a:ext>
            </a:extLst>
          </p:cNvPr>
          <p:cNvSpPr/>
          <p:nvPr/>
        </p:nvSpPr>
        <p:spPr>
          <a:xfrm>
            <a:off x="19932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editing</a:t>
            </a: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00A0189B-0CBF-475E-B1C7-B2A0D48231F4}"/>
              </a:ext>
            </a:extLst>
          </p:cNvPr>
          <p:cNvSpPr/>
          <p:nvPr/>
        </p:nvSpPr>
        <p:spPr>
          <a:xfrm>
            <a:off x="4149985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destination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88052A4D-FD5B-45A2-B334-DA0F17677FC6}"/>
              </a:ext>
            </a:extLst>
          </p:cNvPr>
          <p:cNvSpPr/>
          <p:nvPr/>
        </p:nvSpPr>
        <p:spPr>
          <a:xfrm>
            <a:off x="69605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Folder Structure</a:t>
            </a:r>
            <a:endParaRPr lang="en-US" altLang="zh-TW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0028EB79-CAEF-4606-AA14-E09291D11E7C}"/>
              </a:ext>
            </a:extLst>
          </p:cNvPr>
          <p:cNvSpPr/>
          <p:nvPr/>
        </p:nvSpPr>
        <p:spPr>
          <a:xfrm>
            <a:off x="9771177" y="2630851"/>
            <a:ext cx="216287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handling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3" name="Picture 4">
            <a:extLst>
              <a:ext uri="{FF2B5EF4-FFF2-40B4-BE49-F238E27FC236}">
                <a16:creationId xmlns:a16="http://schemas.microsoft.com/office/drawing/2014/main" id="{604B31B3-ECF6-4B7E-9CEE-3D6E2FDBF06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8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6693DB2F-661F-4E71-8728-AF429DC134BE}"/>
              </a:ext>
            </a:extLst>
          </p:cNvPr>
          <p:cNvSpPr/>
          <p:nvPr/>
        </p:nvSpPr>
        <p:spPr>
          <a:xfrm>
            <a:off x="16692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FF3685FA-2B61-4E23-A8A3-216C788680FD}"/>
              </a:ext>
            </a:extLst>
          </p:cNvPr>
          <p:cNvSpPr/>
          <p:nvPr/>
        </p:nvSpPr>
        <p:spPr>
          <a:xfrm>
            <a:off x="38247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C4B59AB4-C0C4-4DC4-A337-E7BCEA226246}"/>
              </a:ext>
            </a:extLst>
          </p:cNvPr>
          <p:cNvSpPr/>
          <p:nvPr/>
        </p:nvSpPr>
        <p:spPr>
          <a:xfrm>
            <a:off x="66365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7" name="箭號: 向右 56">
            <a:extLst>
              <a:ext uri="{FF2B5EF4-FFF2-40B4-BE49-F238E27FC236}">
                <a16:creationId xmlns:a16="http://schemas.microsoft.com/office/drawing/2014/main" id="{20EC88B7-4CDA-409F-AB5B-F44949BE73EC}"/>
              </a:ext>
            </a:extLst>
          </p:cNvPr>
          <p:cNvSpPr/>
          <p:nvPr/>
        </p:nvSpPr>
        <p:spPr>
          <a:xfrm>
            <a:off x="94471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8" name="Picture 6">
            <a:extLst>
              <a:ext uri="{FF2B5EF4-FFF2-40B4-BE49-F238E27FC236}">
                <a16:creationId xmlns:a16="http://schemas.microsoft.com/office/drawing/2014/main" id="{4F78EC24-C3BB-4594-BB16-5014EC1668C9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49" y="2706376"/>
            <a:ext cx="324000" cy="324000"/>
          </a:xfrm>
          <a:prstGeom prst="rect">
            <a:avLst/>
          </a:prstGeom>
        </p:spPr>
      </p:pic>
      <p:pic>
        <p:nvPicPr>
          <p:cNvPr id="60" name="Picture 7">
            <a:extLst>
              <a:ext uri="{FF2B5EF4-FFF2-40B4-BE49-F238E27FC236}">
                <a16:creationId xmlns:a16="http://schemas.microsoft.com/office/drawing/2014/main" id="{E72F15C2-C1EB-4310-85FE-0D714B757B7E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68" y="2706376"/>
            <a:ext cx="324000" cy="324000"/>
          </a:xfrm>
          <a:prstGeom prst="rect">
            <a:avLst/>
          </a:prstGeom>
        </p:spPr>
      </p:pic>
      <p:pic>
        <p:nvPicPr>
          <p:cNvPr id="62" name="Picture 4">
            <a:extLst>
              <a:ext uri="{FF2B5EF4-FFF2-40B4-BE49-F238E27FC236}">
                <a16:creationId xmlns:a16="http://schemas.microsoft.com/office/drawing/2014/main" id="{8199534A-2AAC-4510-9A63-43510C53FF22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787" y="2703938"/>
            <a:ext cx="324000" cy="324000"/>
          </a:xfrm>
          <a:prstGeom prst="rect">
            <a:avLst/>
          </a:prstGeom>
        </p:spPr>
      </p:pic>
      <p:pic>
        <p:nvPicPr>
          <p:cNvPr id="61" name="Picture 6">
            <a:extLst>
              <a:ext uri="{FF2B5EF4-FFF2-40B4-BE49-F238E27FC236}">
                <a16:creationId xmlns:a16="http://schemas.microsoft.com/office/drawing/2014/main" id="{FD05EFA4-A14C-4DDF-9D50-DA0582FDE89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43" y="270637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3" name="Picture 2">
            <a:extLst>
              <a:ext uri="{FF2B5EF4-FFF2-40B4-BE49-F238E27FC236}">
                <a16:creationId xmlns:a16="http://schemas.microsoft.com/office/drawing/2014/main" id="{1FBEA3F7-C406-41C9-AFD6-5EEAF104BAF0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46926" y="3535471"/>
            <a:ext cx="6898148" cy="2782447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語音泡泡: 圓角矩形 3">
            <a:extLst>
              <a:ext uri="{FF2B5EF4-FFF2-40B4-BE49-F238E27FC236}">
                <a16:creationId xmlns:a16="http://schemas.microsoft.com/office/drawing/2014/main" id="{9CE24930-8092-49A3-B57E-2854C1186B57}"/>
              </a:ext>
            </a:extLst>
          </p:cNvPr>
          <p:cNvSpPr/>
          <p:nvPr/>
        </p:nvSpPr>
        <p:spPr>
          <a:xfrm>
            <a:off x="8771861" y="4419215"/>
            <a:ext cx="2581939" cy="1092219"/>
          </a:xfrm>
          <a:prstGeom prst="wedgeRoundRectCallout">
            <a:avLst>
              <a:gd name="adj1" fmla="val -63028"/>
              <a:gd name="adj2" fmla="val -8942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file will be filed to the destination folder with the structure you've set.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矩形 4">
            <a:extLst>
              <a:ext uri="{FF2B5EF4-FFF2-40B4-BE49-F238E27FC236}">
                <a16:creationId xmlns:a16="http://schemas.microsoft.com/office/drawing/2014/main" id="{61E526BC-3201-4C33-B9F4-4A6C2DBFE1F6}"/>
              </a:ext>
            </a:extLst>
          </p:cNvPr>
          <p:cNvSpPr/>
          <p:nvPr/>
        </p:nvSpPr>
        <p:spPr>
          <a:xfrm>
            <a:off x="6260801" y="4419215"/>
            <a:ext cx="2086515" cy="1548447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A72AC4D6-0862-442F-A5BD-B970289269DD}"/>
              </a:ext>
            </a:extLst>
          </p:cNvPr>
          <p:cNvSpPr/>
          <p:nvPr/>
        </p:nvSpPr>
        <p:spPr>
          <a:xfrm>
            <a:off x="2791977" y="4141468"/>
            <a:ext cx="2907305" cy="2031262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3" name="語音泡泡: 圓角矩形 72">
            <a:extLst>
              <a:ext uri="{FF2B5EF4-FFF2-40B4-BE49-F238E27FC236}">
                <a16:creationId xmlns:a16="http://schemas.microsoft.com/office/drawing/2014/main" id="{1ACB998B-C6AC-440C-9F99-333390DB9A28}"/>
              </a:ext>
            </a:extLst>
          </p:cNvPr>
          <p:cNvSpPr/>
          <p:nvPr/>
        </p:nvSpPr>
        <p:spPr>
          <a:xfrm>
            <a:off x="258559" y="4143200"/>
            <a:ext cx="2223075" cy="2029530"/>
          </a:xfrm>
          <a:prstGeom prst="wedgeRoundRectCallout">
            <a:avLst>
              <a:gd name="adj1" fmla="val 61803"/>
              <a:gd name="adj2" fmla="val -19357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Three ways to specify the destination folder structure: select the best way to organize the files!</a:t>
            </a:r>
          </a:p>
        </p:txBody>
      </p:sp>
    </p:spTree>
    <p:extLst>
      <p:ext uri="{BB962C8B-B14F-4D97-AF65-F5344CB8AC3E}">
        <p14:creationId xmlns:p14="http://schemas.microsoft.com/office/powerpoint/2010/main" val="35813295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37" name="Google Shape;383;p55">
            <a:extLst>
              <a:ext uri="{FF2B5EF4-FFF2-40B4-BE49-F238E27FC236}">
                <a16:creationId xmlns:a16="http://schemas.microsoft.com/office/drawing/2014/main" id="{3E0B4CFB-9DCA-4EBE-A3D4-7B08F7CE744C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39" name="Picture 5">
            <a:extLst>
              <a:ext uri="{FF2B5EF4-FFF2-40B4-BE49-F238E27FC236}">
                <a16:creationId xmlns:a16="http://schemas.microsoft.com/office/drawing/2014/main" id="{8036BE86-9886-497B-8AE4-62A1114A33B3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63589" y="1880988"/>
            <a:ext cx="396000" cy="396000"/>
          </a:xfrm>
          <a:prstGeom prst="rect">
            <a:avLst/>
          </a:prstGeom>
        </p:spPr>
      </p:pic>
      <p:sp>
        <p:nvSpPr>
          <p:cNvPr id="40" name="Google Shape;383;p55">
            <a:extLst>
              <a:ext uri="{FF2B5EF4-FFF2-40B4-BE49-F238E27FC236}">
                <a16:creationId xmlns:a16="http://schemas.microsoft.com/office/drawing/2014/main" id="{7820FBE8-860C-49DA-8F4B-C68FE040D79F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1" name="Picture 8">
            <a:extLst>
              <a:ext uri="{FF2B5EF4-FFF2-40B4-BE49-F238E27FC236}">
                <a16:creationId xmlns:a16="http://schemas.microsoft.com/office/drawing/2014/main" id="{3D066FE1-C374-43DF-9684-8DF23C655B4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2" name="Google Shape;384;p55">
            <a:extLst>
              <a:ext uri="{FF2B5EF4-FFF2-40B4-BE49-F238E27FC236}">
                <a16:creationId xmlns:a16="http://schemas.microsoft.com/office/drawing/2014/main" id="{F3A264E0-44BE-445E-9B38-46D7E3B36A34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3" name="Picture 2">
            <a:extLst>
              <a:ext uri="{FF2B5EF4-FFF2-40B4-BE49-F238E27FC236}">
                <a16:creationId xmlns:a16="http://schemas.microsoft.com/office/drawing/2014/main" id="{831DDE00-4C93-4B70-85F1-F10E0BAA52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0988"/>
            <a:ext cx="381000" cy="381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44" name="群組 43">
            <a:extLst>
              <a:ext uri="{FF2B5EF4-FFF2-40B4-BE49-F238E27FC236}">
                <a16:creationId xmlns:a16="http://schemas.microsoft.com/office/drawing/2014/main" id="{18E5CCD1-BF88-4666-BE10-1F5DA29C25A9}"/>
              </a:ext>
            </a:extLst>
          </p:cNvPr>
          <p:cNvGrpSpPr/>
          <p:nvPr/>
        </p:nvGrpSpPr>
        <p:grpSpPr>
          <a:xfrm>
            <a:off x="0" y="2349481"/>
            <a:ext cx="12192000" cy="849095"/>
            <a:chOff x="0" y="2349481"/>
            <a:chExt cx="12192000" cy="849095"/>
          </a:xfrm>
        </p:grpSpPr>
        <p:sp>
          <p:nvSpPr>
            <p:cNvPr id="45" name="Triangle 37">
              <a:extLst>
                <a:ext uri="{FF2B5EF4-FFF2-40B4-BE49-F238E27FC236}">
                  <a16:creationId xmlns:a16="http://schemas.microsoft.com/office/drawing/2014/main" id="{AD1E7F5B-37AC-4C84-B440-6A6092E0C425}"/>
                </a:ext>
              </a:extLst>
            </p:cNvPr>
            <p:cNvSpPr/>
            <p:nvPr/>
          </p:nvSpPr>
          <p:spPr>
            <a:xfrm>
              <a:off x="9188531" y="2349481"/>
              <a:ext cx="517293" cy="270076"/>
            </a:xfrm>
            <a:prstGeom prst="triangle">
              <a:avLst>
                <a:gd name="adj" fmla="val 50000"/>
              </a:avLst>
            </a:prstGeom>
            <a:solidFill>
              <a:srgbClr val="00B0F0"/>
            </a:solidFill>
            <a:ln w="25400">
              <a:solidFill>
                <a:schemeClr val="bg1"/>
              </a:solidFill>
            </a:ln>
          </p:spPr>
          <p:style>
            <a:lnRef idx="1">
              <a:schemeClr val="accent4"/>
            </a:lnRef>
            <a:fillRef idx="2">
              <a:schemeClr val="accent4"/>
            </a:fillRef>
            <a:effectRef idx="1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TW" sz="1600" b="1">
                <a:solidFill>
                  <a:schemeClr val="tx1"/>
                </a:solidFill>
                <a:ea typeface="Microsoft JhengHei" charset="0"/>
              </a:endParaRPr>
            </a:p>
          </p:txBody>
        </p:sp>
        <p:sp>
          <p:nvSpPr>
            <p:cNvPr id="46" name="矩形 45">
              <a:extLst>
                <a:ext uri="{FF2B5EF4-FFF2-40B4-BE49-F238E27FC236}">
                  <a16:creationId xmlns:a16="http://schemas.microsoft.com/office/drawing/2014/main" id="{2475E3CF-11EE-4768-A778-C54B826F312C}"/>
                </a:ext>
              </a:extLst>
            </p:cNvPr>
            <p:cNvSpPr/>
            <p:nvPr/>
          </p:nvSpPr>
          <p:spPr>
            <a:xfrm>
              <a:off x="0" y="2538176"/>
              <a:ext cx="12192000" cy="660400"/>
            </a:xfrm>
            <a:prstGeom prst="rect">
              <a:avLst/>
            </a:prstGeom>
            <a:gradFill>
              <a:gsLst>
                <a:gs pos="100000">
                  <a:schemeClr val="bg1">
                    <a:alpha val="0"/>
                  </a:schemeClr>
                </a:gs>
                <a:gs pos="95000">
                  <a:srgbClr val="00B0F0"/>
                </a:gs>
                <a:gs pos="5000">
                  <a:srgbClr val="00B0F0"/>
                </a:gs>
                <a:gs pos="0">
                  <a:schemeClr val="bg1">
                    <a:alpha val="0"/>
                  </a:schemeClr>
                </a:gs>
              </a:gsLst>
              <a:lin ang="0" scaled="0"/>
            </a:gradFill>
            <a:ln w="25400">
              <a:noFill/>
            </a:ln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spcFirstLastPara="1" wrap="square" lIns="91433" tIns="45700" rIns="91433" bIns="45700" anchor="ctr" anchorCtr="0">
              <a:noAutofit/>
            </a:bodyPr>
            <a:lstStyle/>
            <a:p>
              <a:pPr marL="11113" indent="439738">
                <a:lnSpc>
                  <a:spcPct val="80000"/>
                </a:lnSpc>
              </a:pPr>
              <a:endParaRPr lang="zh-TW" altLang="en-US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9325C264-75B5-41B2-9DF9-A2D1936535B4}"/>
              </a:ext>
            </a:extLst>
          </p:cNvPr>
          <p:cNvSpPr/>
          <p:nvPr/>
        </p:nvSpPr>
        <p:spPr>
          <a:xfrm>
            <a:off x="258559" y="2630851"/>
            <a:ext cx="1512491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Filters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矩形: 圓角 47">
            <a:extLst>
              <a:ext uri="{FF2B5EF4-FFF2-40B4-BE49-F238E27FC236}">
                <a16:creationId xmlns:a16="http://schemas.microsoft.com/office/drawing/2014/main" id="{5CC01E76-1FC9-473D-A798-F69B5F8EA33C}"/>
              </a:ext>
            </a:extLst>
          </p:cNvPr>
          <p:cNvSpPr/>
          <p:nvPr/>
        </p:nvSpPr>
        <p:spPr>
          <a:xfrm>
            <a:off x="1993288" y="2630851"/>
            <a:ext cx="1929493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editing</a:t>
            </a: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70610DCF-9F61-4DA9-8AE0-B96B0BC0202E}"/>
              </a:ext>
            </a:extLst>
          </p:cNvPr>
          <p:cNvSpPr/>
          <p:nvPr/>
        </p:nvSpPr>
        <p:spPr>
          <a:xfrm>
            <a:off x="4149985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destination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矩形: 圓角 49">
            <a:extLst>
              <a:ext uri="{FF2B5EF4-FFF2-40B4-BE49-F238E27FC236}">
                <a16:creationId xmlns:a16="http://schemas.microsoft.com/office/drawing/2014/main" id="{F7C80338-C431-45D5-A939-723802BD86C2}"/>
              </a:ext>
            </a:extLst>
          </p:cNvPr>
          <p:cNvSpPr/>
          <p:nvPr/>
        </p:nvSpPr>
        <p:spPr>
          <a:xfrm>
            <a:off x="6960581" y="2630851"/>
            <a:ext cx="2583392" cy="475050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Folder Structure</a:t>
            </a:r>
            <a:endParaRPr lang="en-US" altLang="zh-TW" sz="16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矩形: 圓角 50">
            <a:extLst>
              <a:ext uri="{FF2B5EF4-FFF2-40B4-BE49-F238E27FC236}">
                <a16:creationId xmlns:a16="http://schemas.microsoft.com/office/drawing/2014/main" id="{2DC7CF44-F614-4AEA-A2BE-379D555F08D3}"/>
              </a:ext>
            </a:extLst>
          </p:cNvPr>
          <p:cNvSpPr/>
          <p:nvPr/>
        </p:nvSpPr>
        <p:spPr>
          <a:xfrm>
            <a:off x="9771177" y="2630851"/>
            <a:ext cx="2162873" cy="475050"/>
          </a:xfrm>
          <a:prstGeom prst="roundRect">
            <a:avLst>
              <a:gd name="adj" fmla="val 50000"/>
            </a:avLst>
          </a:prstGeom>
          <a:solidFill>
            <a:srgbClr val="FFFF00"/>
          </a:solidFill>
          <a:ln>
            <a:noFill/>
          </a:ln>
          <a:effectLst>
            <a:innerShdw blurRad="114300">
              <a:prstClr val="black"/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11113" indent="165100">
              <a:lnSpc>
                <a:spcPct val="80000"/>
              </a:lnSpc>
            </a:pPr>
            <a:r>
              <a:rPr lang="en-US" altLang="zh-TW" sz="16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File handling</a:t>
            </a:r>
            <a:endParaRPr lang="en-US" altLang="zh-TW" sz="16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箭號: 向右 52">
            <a:extLst>
              <a:ext uri="{FF2B5EF4-FFF2-40B4-BE49-F238E27FC236}">
                <a16:creationId xmlns:a16="http://schemas.microsoft.com/office/drawing/2014/main" id="{8869C4CD-C867-400D-9A35-8D989CB65355}"/>
              </a:ext>
            </a:extLst>
          </p:cNvPr>
          <p:cNvSpPr/>
          <p:nvPr/>
        </p:nvSpPr>
        <p:spPr>
          <a:xfrm>
            <a:off x="1669289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4" name="箭號: 向右 53">
            <a:extLst>
              <a:ext uri="{FF2B5EF4-FFF2-40B4-BE49-F238E27FC236}">
                <a16:creationId xmlns:a16="http://schemas.microsoft.com/office/drawing/2014/main" id="{4625313B-BE08-465E-93AC-63F562261219}"/>
              </a:ext>
            </a:extLst>
          </p:cNvPr>
          <p:cNvSpPr/>
          <p:nvPr/>
        </p:nvSpPr>
        <p:spPr>
          <a:xfrm>
            <a:off x="3824754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5" name="箭號: 向右 54">
            <a:extLst>
              <a:ext uri="{FF2B5EF4-FFF2-40B4-BE49-F238E27FC236}">
                <a16:creationId xmlns:a16="http://schemas.microsoft.com/office/drawing/2014/main" id="{77DECEC6-1BC4-4461-AFBC-58F7055EC0A8}"/>
              </a:ext>
            </a:extLst>
          </p:cNvPr>
          <p:cNvSpPr/>
          <p:nvPr/>
        </p:nvSpPr>
        <p:spPr>
          <a:xfrm>
            <a:off x="6636582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6" name="箭號: 向右 55">
            <a:extLst>
              <a:ext uri="{FF2B5EF4-FFF2-40B4-BE49-F238E27FC236}">
                <a16:creationId xmlns:a16="http://schemas.microsoft.com/office/drawing/2014/main" id="{B0F7403B-DFCF-405B-8A57-F28B2C9E0A49}"/>
              </a:ext>
            </a:extLst>
          </p:cNvPr>
          <p:cNvSpPr/>
          <p:nvPr/>
        </p:nvSpPr>
        <p:spPr>
          <a:xfrm>
            <a:off x="9447178" y="2706376"/>
            <a:ext cx="323999" cy="324000"/>
          </a:xfrm>
          <a:prstGeom prst="rightArrow">
            <a:avLst/>
          </a:prstGeom>
          <a:gradFill>
            <a:gsLst>
              <a:gs pos="30000">
                <a:schemeClr val="bg1"/>
              </a:gs>
              <a:gs pos="0">
                <a:schemeClr val="bg1">
                  <a:alpha val="0"/>
                </a:schemeClr>
              </a:gs>
            </a:gsLst>
            <a:lin ang="0" scaled="0"/>
          </a:grad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7" name="Picture 6">
            <a:extLst>
              <a:ext uri="{FF2B5EF4-FFF2-40B4-BE49-F238E27FC236}">
                <a16:creationId xmlns:a16="http://schemas.microsoft.com/office/drawing/2014/main" id="{88B0E964-84C5-4E2F-A394-5343DFC5CD2A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76849" y="2706376"/>
            <a:ext cx="324000" cy="324000"/>
          </a:xfrm>
          <a:prstGeom prst="rect">
            <a:avLst/>
          </a:prstGeom>
        </p:spPr>
      </p:pic>
      <p:pic>
        <p:nvPicPr>
          <p:cNvPr id="58" name="Picture 7">
            <a:extLst>
              <a:ext uri="{FF2B5EF4-FFF2-40B4-BE49-F238E27FC236}">
                <a16:creationId xmlns:a16="http://schemas.microsoft.com/office/drawing/2014/main" id="{2F2B14F3-51D2-47B1-9248-0B070211367A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39068" y="2706376"/>
            <a:ext cx="324000" cy="324000"/>
          </a:xfrm>
          <a:prstGeom prst="rect">
            <a:avLst/>
          </a:prstGeom>
        </p:spPr>
      </p:pic>
      <p:pic>
        <p:nvPicPr>
          <p:cNvPr id="59" name="Picture 4">
            <a:extLst>
              <a:ext uri="{FF2B5EF4-FFF2-40B4-BE49-F238E27FC236}">
                <a16:creationId xmlns:a16="http://schemas.microsoft.com/office/drawing/2014/main" id="{EB332223-827D-4903-88B4-527BBBFB8B28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91787" y="2703938"/>
            <a:ext cx="324000" cy="324000"/>
          </a:xfrm>
          <a:prstGeom prst="rect">
            <a:avLst/>
          </a:prstGeom>
        </p:spPr>
      </p:pic>
      <p:pic>
        <p:nvPicPr>
          <p:cNvPr id="64" name="Picture 6">
            <a:extLst>
              <a:ext uri="{FF2B5EF4-FFF2-40B4-BE49-F238E27FC236}">
                <a16:creationId xmlns:a16="http://schemas.microsoft.com/office/drawing/2014/main" id="{C09D375C-4EA2-43E8-A21E-A147B44290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8968443" y="2706376"/>
            <a:ext cx="324000" cy="3240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" name="Picture 4">
            <a:extLst>
              <a:ext uri="{FF2B5EF4-FFF2-40B4-BE49-F238E27FC236}">
                <a16:creationId xmlns:a16="http://schemas.microsoft.com/office/drawing/2014/main" id="{47D6479F-046D-4D43-BF3E-969F306D6FF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screen">
            <a:biLevel thresh="7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393388" y="2706376"/>
            <a:ext cx="324000" cy="324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5" name="Picture 2">
            <a:extLst>
              <a:ext uri="{FF2B5EF4-FFF2-40B4-BE49-F238E27FC236}">
                <a16:creationId xmlns:a16="http://schemas.microsoft.com/office/drawing/2014/main" id="{BE4EAAC1-4BD5-4E86-B94A-6E0AA4C8DF3C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873095" y="3405098"/>
            <a:ext cx="8445809" cy="2979104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4" name="矩形 3">
            <a:extLst>
              <a:ext uri="{FF2B5EF4-FFF2-40B4-BE49-F238E27FC236}">
                <a16:creationId xmlns:a16="http://schemas.microsoft.com/office/drawing/2014/main" id="{4DB872CE-0F77-4C2B-A25C-8AE581B59FAD}"/>
              </a:ext>
            </a:extLst>
          </p:cNvPr>
          <p:cNvSpPr/>
          <p:nvPr/>
        </p:nvSpPr>
        <p:spPr>
          <a:xfrm>
            <a:off x="1955189" y="4953000"/>
            <a:ext cx="4522498" cy="1355002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5" name="語音泡泡: 圓角矩形 4">
            <a:extLst>
              <a:ext uri="{FF2B5EF4-FFF2-40B4-BE49-F238E27FC236}">
                <a16:creationId xmlns:a16="http://schemas.microsoft.com/office/drawing/2014/main" id="{1A2B27BD-B896-47B4-9B15-DADDDF55F28E}"/>
              </a:ext>
            </a:extLst>
          </p:cNvPr>
          <p:cNvSpPr/>
          <p:nvPr/>
        </p:nvSpPr>
        <p:spPr>
          <a:xfrm>
            <a:off x="6861589" y="5376128"/>
            <a:ext cx="4382864" cy="508745"/>
          </a:xfrm>
          <a:prstGeom prst="wedgeRoundRectCallout">
            <a:avLst>
              <a:gd name="adj1" fmla="val -56772"/>
              <a:gd name="adj2" fmla="val -12095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>
              <a:lnSpc>
                <a:spcPct val="115000"/>
              </a:lnSpc>
            </a:pP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easy way to batch rename all your files.</a:t>
            </a:r>
          </a:p>
        </p:txBody>
      </p:sp>
      <p:sp>
        <p:nvSpPr>
          <p:cNvPr id="68" name="語音泡泡: 圓角矩形 67">
            <a:extLst>
              <a:ext uri="{FF2B5EF4-FFF2-40B4-BE49-F238E27FC236}">
                <a16:creationId xmlns:a16="http://schemas.microsoft.com/office/drawing/2014/main" id="{B6A395D4-397D-4DE0-92AA-40DFACEBCB87}"/>
              </a:ext>
            </a:extLst>
          </p:cNvPr>
          <p:cNvSpPr/>
          <p:nvPr/>
        </p:nvSpPr>
        <p:spPr>
          <a:xfrm>
            <a:off x="6615931" y="4224913"/>
            <a:ext cx="2855768" cy="508745"/>
          </a:xfrm>
          <a:prstGeom prst="wedgeRoundRectCallout">
            <a:avLst>
              <a:gd name="adj1" fmla="val -60441"/>
              <a:gd name="adj2" fmla="val -8350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lnSpc>
                <a:spcPct val="115000"/>
              </a:lnSpc>
            </a:pP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Setup the file conflict policy.</a:t>
            </a:r>
            <a:endParaRPr lang="zh-TW" altLang="en-US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矩形 68">
            <a:extLst>
              <a:ext uri="{FF2B5EF4-FFF2-40B4-BE49-F238E27FC236}">
                <a16:creationId xmlns:a16="http://schemas.microsoft.com/office/drawing/2014/main" id="{F8B43F0B-7CE3-4ECB-8FB7-336CD3C84E98}"/>
              </a:ext>
            </a:extLst>
          </p:cNvPr>
          <p:cNvSpPr/>
          <p:nvPr/>
        </p:nvSpPr>
        <p:spPr>
          <a:xfrm>
            <a:off x="1952927" y="4233084"/>
            <a:ext cx="4375484" cy="379286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223672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矩形 11">
            <a:extLst>
              <a:ext uri="{FF2B5EF4-FFF2-40B4-BE49-F238E27FC236}">
                <a16:creationId xmlns:a16="http://schemas.microsoft.com/office/drawing/2014/main" id="{32F26F54-731E-4EB9-AB84-631A3D0070C7}"/>
              </a:ext>
            </a:extLst>
          </p:cNvPr>
          <p:cNvSpPr/>
          <p:nvPr/>
        </p:nvSpPr>
        <p:spPr>
          <a:xfrm>
            <a:off x="0" y="1949767"/>
            <a:ext cx="3023736" cy="135675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00FD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2143BA91-1022-4E33-8EDF-E92BA0F07807}"/>
              </a:ext>
            </a:extLst>
          </p:cNvPr>
          <p:cNvSpPr/>
          <p:nvPr/>
        </p:nvSpPr>
        <p:spPr>
          <a:xfrm>
            <a:off x="0" y="3485318"/>
            <a:ext cx="3023736" cy="135675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00FD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8050E468-F8CC-435C-AB57-C3226B48FC82}"/>
              </a:ext>
            </a:extLst>
          </p:cNvPr>
          <p:cNvSpPr/>
          <p:nvPr/>
        </p:nvSpPr>
        <p:spPr>
          <a:xfrm>
            <a:off x="0" y="5020869"/>
            <a:ext cx="3023736" cy="1356751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00FDFF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86AF0ED7-FA7C-FF4F-A49C-AC5EEFDAAA2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n" altLang="zh-Hant">
                <a:ea typeface="Microsoft JhengHei" panose="020B0604030504040204" pitchFamily="34" charset="-120"/>
              </a:rPr>
              <a:t>Filing status is easily accessible</a:t>
            </a: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B8EA598B-FA75-694E-B415-1DB97165F6E1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736" y="3549120"/>
            <a:ext cx="8330064" cy="1229147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4" name="圖片 23">
            <a:extLst>
              <a:ext uri="{FF2B5EF4-FFF2-40B4-BE49-F238E27FC236}">
                <a16:creationId xmlns:a16="http://schemas.microsoft.com/office/drawing/2014/main" id="{836BE0FB-E390-234D-9C92-C58011D9407F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23736" y="5020869"/>
            <a:ext cx="5734668" cy="1387160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5" name="TextBox 31">
            <a:extLst>
              <a:ext uri="{FF2B5EF4-FFF2-40B4-BE49-F238E27FC236}">
                <a16:creationId xmlns:a16="http://schemas.microsoft.com/office/drawing/2014/main" id="{076A205B-BCD4-431E-8919-B593409DE4B8}"/>
              </a:ext>
            </a:extLst>
          </p:cNvPr>
          <p:cNvSpPr txBox="1"/>
          <p:nvPr/>
        </p:nvSpPr>
        <p:spPr>
          <a:xfrm>
            <a:off x="838200" y="2428087"/>
            <a:ext cx="1703223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000" b="1">
                <a:solidFill>
                  <a:srgbClr val="008A94"/>
                </a:solidFill>
                <a:latin typeface="Arial"/>
                <a:cs typeface="Arial"/>
              </a:rPr>
              <a:t>Summary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26" name="TextBox 31">
            <a:extLst>
              <a:ext uri="{FF2B5EF4-FFF2-40B4-BE49-F238E27FC236}">
                <a16:creationId xmlns:a16="http://schemas.microsoft.com/office/drawing/2014/main" id="{F13AD22D-6F7C-450B-B6DB-11EE2AF97A78}"/>
              </a:ext>
            </a:extLst>
          </p:cNvPr>
          <p:cNvSpPr txBox="1"/>
          <p:nvPr/>
        </p:nvSpPr>
        <p:spPr>
          <a:xfrm>
            <a:off x="838200" y="3963638"/>
            <a:ext cx="190998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2000" b="1">
                <a:solidFill>
                  <a:srgbClr val="008A94"/>
                </a:solidFill>
                <a:latin typeface="Arial"/>
                <a:cs typeface="Arial"/>
              </a:rPr>
              <a:t>System logs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27" name="TextBox 31">
            <a:extLst>
              <a:ext uri="{FF2B5EF4-FFF2-40B4-BE49-F238E27FC236}">
                <a16:creationId xmlns:a16="http://schemas.microsoft.com/office/drawing/2014/main" id="{A6877289-3BF0-4352-B638-F796740AE1E0}"/>
              </a:ext>
            </a:extLst>
          </p:cNvPr>
          <p:cNvSpPr txBox="1"/>
          <p:nvPr/>
        </p:nvSpPr>
        <p:spPr>
          <a:xfrm>
            <a:off x="838200" y="5514394"/>
            <a:ext cx="155867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Hant" sz="2000" b="1">
                <a:solidFill>
                  <a:srgbClr val="008A94"/>
                </a:solidFill>
                <a:latin typeface="Arial"/>
                <a:cs typeface="Arial"/>
              </a:rPr>
              <a:t>Task logs</a:t>
            </a:r>
            <a:endParaRPr lang="zh-TW" altLang="en-US" sz="2000" b="1">
              <a:solidFill>
                <a:srgbClr val="008A94"/>
              </a:solidFill>
              <a:latin typeface="Arial"/>
              <a:cs typeface="Arial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7EB9F9B-72B8-7647-917E-99EA847CA516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23736" y="1890854"/>
            <a:ext cx="7175500" cy="1470229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25353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905">
            <a:extLst>
              <a:ext uri="{FF2B5EF4-FFF2-40B4-BE49-F238E27FC236}">
                <a16:creationId xmlns:a16="http://schemas.microsoft.com/office/drawing/2014/main" id="{F04D0B40-989E-4CC1-AB87-A73569FB724D}"/>
              </a:ext>
            </a:extLst>
          </p:cNvPr>
          <p:cNvSpPr/>
          <p:nvPr/>
        </p:nvSpPr>
        <p:spPr>
          <a:xfrm>
            <a:off x="5799963" y="2546315"/>
            <a:ext cx="5587307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rgbClr val="92D050"/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</a:pPr>
            <a:endParaRPr sz="14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" name="Shape 905">
            <a:extLst>
              <a:ext uri="{FF2B5EF4-FFF2-40B4-BE49-F238E27FC236}">
                <a16:creationId xmlns:a16="http://schemas.microsoft.com/office/drawing/2014/main" id="{55137ED7-2D0D-4BDD-98D9-99DA96C149F0}"/>
              </a:ext>
            </a:extLst>
          </p:cNvPr>
          <p:cNvSpPr/>
          <p:nvPr/>
        </p:nvSpPr>
        <p:spPr>
          <a:xfrm>
            <a:off x="536476" y="2546315"/>
            <a:ext cx="5120163" cy="4087887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accent5">
                  <a:lumMod val="60000"/>
                  <a:lumOff val="40000"/>
                </a:schemeClr>
              </a:gs>
            </a:gsLst>
          </a:gradFill>
          <a:ln>
            <a:noFill/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lIns="91425" tIns="45700" rIns="91425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endParaRPr sz="1400">
              <a:latin typeface="Arial"/>
              <a:cs typeface="Arial"/>
              <a:sym typeface="Arial"/>
            </a:endParaRPr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2C0E9BC2-1249-EA43-A3E6-278CF412CD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" altLang="zh-Hant" sz="3600">
                <a:ea typeface="Microsoft JhengHei" panose="020B0604030504040204" pitchFamily="34" charset="-120"/>
                <a:sym typeface="Amatic SC"/>
              </a:rPr>
              <a:t>With recipes, tasks are done with just one click</a:t>
            </a:r>
            <a:endParaRPr lang="zh-TW" altLang="en-US" sz="3600">
              <a:ea typeface="Microsoft JhengHei" panose="020B0604030504040204" pitchFamily="34" charset="-120"/>
            </a:endParaRPr>
          </a:p>
        </p:txBody>
      </p:sp>
      <p:sp>
        <p:nvSpPr>
          <p:cNvPr id="13" name="五邊形 6">
            <a:extLst>
              <a:ext uri="{FF2B5EF4-FFF2-40B4-BE49-F238E27FC236}">
                <a16:creationId xmlns:a16="http://schemas.microsoft.com/office/drawing/2014/main" id="{E660A395-CBAC-4318-B592-25E23A56108E}"/>
              </a:ext>
            </a:extLst>
          </p:cNvPr>
          <p:cNvSpPr/>
          <p:nvPr/>
        </p:nvSpPr>
        <p:spPr>
          <a:xfrm>
            <a:off x="536476" y="1895269"/>
            <a:ext cx="5445430" cy="660395"/>
          </a:xfrm>
          <a:prstGeom prst="homePlate">
            <a:avLst/>
          </a:prstGeom>
          <a:gradFill>
            <a:gsLst>
              <a:gs pos="100000">
                <a:schemeClr val="accent5">
                  <a:lumMod val="50000"/>
                </a:schemeClr>
              </a:gs>
              <a:gs pos="0">
                <a:srgbClr val="00B0F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Select a recipe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4" name="＞形箭號 8">
            <a:extLst>
              <a:ext uri="{FF2B5EF4-FFF2-40B4-BE49-F238E27FC236}">
                <a16:creationId xmlns:a16="http://schemas.microsoft.com/office/drawing/2014/main" id="{3A3D6C4B-3E1D-4012-9F8E-9D19BED76E20}"/>
              </a:ext>
            </a:extLst>
          </p:cNvPr>
          <p:cNvSpPr/>
          <p:nvPr/>
        </p:nvSpPr>
        <p:spPr>
          <a:xfrm>
            <a:off x="5799963" y="1895269"/>
            <a:ext cx="5900382" cy="660395"/>
          </a:xfrm>
          <a:prstGeom prst="chevron">
            <a:avLst/>
          </a:prstGeom>
          <a:gradFill>
            <a:gsLst>
              <a:gs pos="100000">
                <a:schemeClr val="accent6">
                  <a:lumMod val="50000"/>
                </a:schemeClr>
              </a:gs>
              <a:gs pos="0">
                <a:srgbClr val="00B050"/>
              </a:gs>
            </a:gsLst>
            <a:lin ang="5400000" scaled="1"/>
          </a:gra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>
              <a:lnSpc>
                <a:spcPct val="80000"/>
              </a:lnSpc>
            </a:pPr>
            <a:r>
              <a:rPr kumimoji="1" lang="en-US" altLang="zh-Hant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Create a task</a:t>
            </a:r>
            <a:endParaRPr kumimoji="1" lang="zh-TW" altLang="en-US" sz="28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5" name="圖片 14">
            <a:extLst>
              <a:ext uri="{FF2B5EF4-FFF2-40B4-BE49-F238E27FC236}">
                <a16:creationId xmlns:a16="http://schemas.microsoft.com/office/drawing/2014/main" id="{C935F91B-4998-6B4F-AA64-C9732E338ECE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93179" y="3024140"/>
            <a:ext cx="4693709" cy="2547196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731278D4-50A9-2245-AF50-B8A6E088D1F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922"/>
          <a:stretch/>
        </p:blipFill>
        <p:spPr>
          <a:xfrm>
            <a:off x="1719792" y="4323273"/>
            <a:ext cx="1501080" cy="1501080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7B301EB5-986F-8144-A029-9D5A8EEE6ADD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51550" y="3004262"/>
            <a:ext cx="5016690" cy="2639774"/>
          </a:xfrm>
          <a:prstGeom prst="roundRect">
            <a:avLst>
              <a:gd name="adj" fmla="val 3779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D6364CE4-CD81-AD42-BD93-CCA6BE176F2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-30935"/>
          <a:stretch/>
        </p:blipFill>
        <p:spPr>
          <a:xfrm>
            <a:off x="9157648" y="4683009"/>
            <a:ext cx="1409625" cy="1409625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89823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07900618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5A7BE0-1C7A-854B-BBCD-4990E0F2B1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3148" y="866275"/>
            <a:ext cx="4814302" cy="4752472"/>
          </a:xfrm>
        </p:spPr>
        <p:txBody>
          <a:bodyPr>
            <a:normAutofit/>
          </a:bodyPr>
          <a:lstStyle/>
          <a:p>
            <a:r>
              <a:rPr lang="en-US" dirty="0"/>
              <a:t>Apply </a:t>
            </a:r>
            <a:r>
              <a:rPr lang="en-US" dirty="0" err="1"/>
              <a:t>Qfiling</a:t>
            </a:r>
            <a:r>
              <a:rPr lang="en-US" dirty="0"/>
              <a:t> in your workflow</a:t>
            </a:r>
            <a:endParaRPr lang="en-TW" dirty="0"/>
          </a:p>
        </p:txBody>
      </p:sp>
    </p:spTree>
    <p:extLst>
      <p:ext uri="{BB962C8B-B14F-4D97-AF65-F5344CB8AC3E}">
        <p14:creationId xmlns:p14="http://schemas.microsoft.com/office/powerpoint/2010/main" val="246843957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橢圓 74">
            <a:extLst>
              <a:ext uri="{FF2B5EF4-FFF2-40B4-BE49-F238E27FC236}">
                <a16:creationId xmlns:a16="http://schemas.microsoft.com/office/drawing/2014/main" id="{F43B28C2-B180-4795-9857-47F9D4342E67}"/>
              </a:ext>
            </a:extLst>
          </p:cNvPr>
          <p:cNvSpPr/>
          <p:nvPr/>
        </p:nvSpPr>
        <p:spPr>
          <a:xfrm>
            <a:off x="9073507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2" name="圖形 21">
            <a:extLst>
              <a:ext uri="{FF2B5EF4-FFF2-40B4-BE49-F238E27FC236}">
                <a16:creationId xmlns:a16="http://schemas.microsoft.com/office/drawing/2014/main" id="{CD2F422E-BD3A-4440-990D-A0E77D6A8B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94189" y="2433484"/>
            <a:ext cx="686730" cy="846652"/>
          </a:xfrm>
          <a:prstGeom prst="rect">
            <a:avLst/>
          </a:prstGeom>
        </p:spPr>
      </p:pic>
      <p:sp>
        <p:nvSpPr>
          <p:cNvPr id="11" name="橢圓 10">
            <a:extLst>
              <a:ext uri="{FF2B5EF4-FFF2-40B4-BE49-F238E27FC236}">
                <a16:creationId xmlns:a16="http://schemas.microsoft.com/office/drawing/2014/main" id="{03AF225A-D3A8-4CD4-AFF4-BA2C89341CD4}"/>
              </a:ext>
            </a:extLst>
          </p:cNvPr>
          <p:cNvSpPr/>
          <p:nvPr/>
        </p:nvSpPr>
        <p:spPr>
          <a:xfrm>
            <a:off x="6639116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21" name="圖形 20">
            <a:extLst>
              <a:ext uri="{FF2B5EF4-FFF2-40B4-BE49-F238E27FC236}">
                <a16:creationId xmlns:a16="http://schemas.microsoft.com/office/drawing/2014/main" id="{86E12FAD-F513-402A-B67F-75997D4734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630419" y="2463692"/>
            <a:ext cx="930270" cy="846652"/>
          </a:xfrm>
          <a:prstGeom prst="rect">
            <a:avLst/>
          </a:prstGeom>
        </p:spPr>
      </p:pic>
      <p:pic>
        <p:nvPicPr>
          <p:cNvPr id="6" name="圖片 5">
            <a:extLst>
              <a:ext uri="{FF2B5EF4-FFF2-40B4-BE49-F238E27FC236}">
                <a16:creationId xmlns:a16="http://schemas.microsoft.com/office/drawing/2014/main" id="{975E51A3-027E-4FC8-B6CB-67C318443545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-151887" y="-87646"/>
            <a:ext cx="1823946" cy="2126364"/>
          </a:xfrm>
          <a:prstGeom prst="rect">
            <a:avLst/>
          </a:prstGeom>
          <a:ln>
            <a:noFill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pic>
      <p:pic>
        <p:nvPicPr>
          <p:cNvPr id="492" name="Google Shape;492;p64"/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452" y="4609676"/>
            <a:ext cx="3525285" cy="1053222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494" name="Google Shape;494;p64"/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630706" y="4609323"/>
            <a:ext cx="3537600" cy="1384800"/>
          </a:xfrm>
          <a:prstGeom prst="roundRect">
            <a:avLst>
              <a:gd name="adj" fmla="val 5951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495" name="Google Shape;495;p64"/>
          <p:cNvSpPr txBox="1"/>
          <p:nvPr/>
        </p:nvSpPr>
        <p:spPr>
          <a:xfrm>
            <a:off x="7022093" y="3890016"/>
            <a:ext cx="175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 sz="1600"/>
          </a:p>
        </p:txBody>
      </p:sp>
      <p:pic>
        <p:nvPicPr>
          <p:cNvPr id="496" name="Google Shape;496;p64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553399" y="2249724"/>
            <a:ext cx="3537600" cy="1498800"/>
          </a:xfrm>
          <a:prstGeom prst="roundRect">
            <a:avLst>
              <a:gd name="adj" fmla="val 5548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501" name="Google Shape;501;p64"/>
          <p:cNvPicPr preferRelativeResize="0"/>
          <p:nvPr/>
        </p:nvPicPr>
        <p:blipFill rotWithShape="1"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48452" y="4675104"/>
            <a:ext cx="1042936" cy="1042936"/>
          </a:xfrm>
          <a:prstGeom prst="ellipse">
            <a:avLst/>
          </a:prstGeom>
          <a:noFill/>
          <a:ln w="9525" cap="flat" cmpd="sng">
            <a:solidFill>
              <a:srgbClr val="FAF9F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516" name="Google Shape;516;p64"/>
          <p:cNvSpPr txBox="1"/>
          <p:nvPr/>
        </p:nvSpPr>
        <p:spPr>
          <a:xfrm>
            <a:off x="6551537" y="3890864"/>
            <a:ext cx="4000000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Setting </a:t>
            </a:r>
            <a:r>
              <a:rPr lang="en" sz="1400">
                <a:solidFill>
                  <a:srgbClr val="008A94"/>
                </a:solidFill>
                <a:latin typeface="Arial"/>
                <a:cs typeface="Arial"/>
              </a:rPr>
              <a:t>encryption</a:t>
            </a:r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and </a:t>
            </a:r>
            <a:r>
              <a:rPr lang="en" sz="1400">
                <a:solidFill>
                  <a:srgbClr val="008A94"/>
                </a:solidFill>
                <a:latin typeface="Arial"/>
                <a:cs typeface="Arial"/>
              </a:rPr>
              <a:t>compression</a:t>
            </a:r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options.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82AA3887-A0B3-944D-A601-1C6024626EAA}"/>
              </a:ext>
            </a:extLst>
          </p:cNvPr>
          <p:cNvSpPr/>
          <p:nvPr/>
        </p:nvSpPr>
        <p:spPr>
          <a:xfrm>
            <a:off x="7651860" y="2601551"/>
            <a:ext cx="12624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Encryption &amp; Decryption</a:t>
            </a:r>
            <a:endParaRPr lang="zh-TW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84FCBC65-3A89-437E-8C0F-9360AFA234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80666" y="112461"/>
            <a:ext cx="10073133" cy="1427581"/>
          </a:xfrm>
        </p:spPr>
        <p:txBody>
          <a:bodyPr/>
          <a:lstStyle/>
          <a:p>
            <a:r>
              <a:rPr lang="en-US" altLang="zh-TW" sz="4400"/>
              <a:t>Archive the files with the keyword </a:t>
            </a:r>
            <a:br>
              <a:rPr lang="en-US" altLang="zh-TW" sz="4400"/>
            </a:br>
            <a:r>
              <a:rPr lang="en-US" altLang="zh-TW" sz="4400"/>
              <a:t>in the content in safe</a:t>
            </a:r>
          </a:p>
        </p:txBody>
      </p:sp>
      <p:sp>
        <p:nvSpPr>
          <p:cNvPr id="7" name="TextBox 18">
            <a:extLst>
              <a:ext uri="{FF2B5EF4-FFF2-40B4-BE49-F238E27FC236}">
                <a16:creationId xmlns:a16="http://schemas.microsoft.com/office/drawing/2014/main" id="{93D6E53C-F3DE-4119-A00C-10A5EBD6EF90}"/>
              </a:ext>
            </a:extLst>
          </p:cNvPr>
          <p:cNvSpPr txBox="1"/>
          <p:nvPr/>
        </p:nvSpPr>
        <p:spPr>
          <a:xfrm>
            <a:off x="873209" y="1786708"/>
            <a:ext cx="10810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A94"/>
                </a:solidFill>
                <a:latin typeface="Arial"/>
                <a:cs typeface="Arial"/>
                <a:sym typeface="Arial"/>
              </a:rPr>
              <a:t>Good assistant for office workers.</a:t>
            </a:r>
            <a:endParaRPr lang="en-US" altLang="zh-TW" sz="2000" dirty="0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515" name="Google Shape;515;p64"/>
          <p:cNvSpPr txBox="1"/>
          <p:nvPr/>
        </p:nvSpPr>
        <p:spPr>
          <a:xfrm>
            <a:off x="837075" y="3890864"/>
            <a:ext cx="4548893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Create filing task </a:t>
            </a:r>
            <a:r>
              <a:rPr lang="en" sz="1400">
                <a:solidFill>
                  <a:srgbClr val="008A94"/>
                </a:solidFill>
                <a:latin typeface="Arial"/>
                <a:cs typeface="Arial"/>
              </a:rPr>
              <a:t>by importing Qsirch search results.</a:t>
            </a:r>
            <a:endParaRPr sz="1400">
              <a:solidFill>
                <a:srgbClr val="008A94"/>
              </a:solidFill>
              <a:latin typeface="Arial"/>
              <a:cs typeface="Arial"/>
            </a:endParaRPr>
          </a:p>
        </p:txBody>
      </p:sp>
      <p:sp>
        <p:nvSpPr>
          <p:cNvPr id="8" name="矩形: 圓角 7">
            <a:extLst>
              <a:ext uri="{FF2B5EF4-FFF2-40B4-BE49-F238E27FC236}">
                <a16:creationId xmlns:a16="http://schemas.microsoft.com/office/drawing/2014/main" id="{42A43DEB-089C-4FCE-8316-B7AA0D3B041D}"/>
              </a:ext>
            </a:extLst>
          </p:cNvPr>
          <p:cNvSpPr/>
          <p:nvPr/>
        </p:nvSpPr>
        <p:spPr>
          <a:xfrm>
            <a:off x="906015" y="3490027"/>
            <a:ext cx="2347244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from </a:t>
            </a:r>
            <a:r>
              <a:rPr lang="en-US" altLang="zh-TW" sz="1600" b="1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Qsirch</a:t>
            </a:r>
            <a:endParaRPr lang="en-US" altLang="zh-TW" sz="1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橢圓 8">
            <a:extLst>
              <a:ext uri="{FF2B5EF4-FFF2-40B4-BE49-F238E27FC236}">
                <a16:creationId xmlns:a16="http://schemas.microsoft.com/office/drawing/2014/main" id="{26FE8275-3549-48F7-A541-A436A76010F8}"/>
              </a:ext>
            </a:extLst>
          </p:cNvPr>
          <p:cNvSpPr/>
          <p:nvPr/>
        </p:nvSpPr>
        <p:spPr>
          <a:xfrm>
            <a:off x="837075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Rectangle 1">
            <a:extLst>
              <a:ext uri="{FF2B5EF4-FFF2-40B4-BE49-F238E27FC236}">
                <a16:creationId xmlns:a16="http://schemas.microsoft.com/office/drawing/2014/main" id="{D611D56A-D95A-41A6-B5DE-C404D7418C04}"/>
              </a:ext>
            </a:extLst>
          </p:cNvPr>
          <p:cNvSpPr/>
          <p:nvPr/>
        </p:nvSpPr>
        <p:spPr>
          <a:xfrm>
            <a:off x="10080521" y="2699475"/>
            <a:ext cx="123944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Compression</a:t>
            </a:r>
            <a:endParaRPr lang="en-TW" altLang="zh-TW"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78" name="矩形: 圓角 77">
            <a:extLst>
              <a:ext uri="{FF2B5EF4-FFF2-40B4-BE49-F238E27FC236}">
                <a16:creationId xmlns:a16="http://schemas.microsoft.com/office/drawing/2014/main" id="{066029CC-E557-4EBC-A9A6-94C9EB821CDC}"/>
              </a:ext>
            </a:extLst>
          </p:cNvPr>
          <p:cNvSpPr/>
          <p:nvPr/>
        </p:nvSpPr>
        <p:spPr>
          <a:xfrm>
            <a:off x="6620476" y="3490027"/>
            <a:ext cx="1820463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Editing</a:t>
            </a:r>
          </a:p>
        </p:txBody>
      </p:sp>
      <p:sp>
        <p:nvSpPr>
          <p:cNvPr id="79" name="橢圓 78">
            <a:extLst>
              <a:ext uri="{FF2B5EF4-FFF2-40B4-BE49-F238E27FC236}">
                <a16:creationId xmlns:a16="http://schemas.microsoft.com/office/drawing/2014/main" id="{F2AE8358-311F-448C-B289-75387A2A79D6}"/>
              </a:ext>
            </a:extLst>
          </p:cNvPr>
          <p:cNvSpPr/>
          <p:nvPr/>
        </p:nvSpPr>
        <p:spPr>
          <a:xfrm>
            <a:off x="6551537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0" name="直線接點 6">
            <a:extLst>
              <a:ext uri="{FF2B5EF4-FFF2-40B4-BE49-F238E27FC236}">
                <a16:creationId xmlns:a16="http://schemas.microsoft.com/office/drawing/2014/main" id="{E50412BF-122C-4B78-99FA-16AAC044AA6F}"/>
              </a:ext>
            </a:extLst>
          </p:cNvPr>
          <p:cNvCxnSpPr>
            <a:cxnSpLocks/>
          </p:cNvCxnSpPr>
          <p:nvPr/>
        </p:nvCxnSpPr>
        <p:spPr>
          <a:xfrm>
            <a:off x="6077803" y="2179945"/>
            <a:ext cx="0" cy="4343685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81" name="直線接點 6">
            <a:extLst>
              <a:ext uri="{FF2B5EF4-FFF2-40B4-BE49-F238E27FC236}">
                <a16:creationId xmlns:a16="http://schemas.microsoft.com/office/drawing/2014/main" id="{D4B3211B-FDDB-4321-B7FF-44801CAE0012}"/>
              </a:ext>
            </a:extLst>
          </p:cNvPr>
          <p:cNvCxnSpPr>
            <a:cxnSpLocks/>
          </p:cNvCxnSpPr>
          <p:nvPr/>
        </p:nvCxnSpPr>
        <p:spPr>
          <a:xfrm>
            <a:off x="832633" y="4420192"/>
            <a:ext cx="10490340" cy="15884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89" name="Google Shape;515;p64">
            <a:extLst>
              <a:ext uri="{FF2B5EF4-FFF2-40B4-BE49-F238E27FC236}">
                <a16:creationId xmlns:a16="http://schemas.microsoft.com/office/drawing/2014/main" id="{9F6FAB50-EC63-40C9-A1DA-F864497A6086}"/>
              </a:ext>
            </a:extLst>
          </p:cNvPr>
          <p:cNvSpPr txBox="1"/>
          <p:nvPr/>
        </p:nvSpPr>
        <p:spPr>
          <a:xfrm>
            <a:off x="837075" y="6209018"/>
            <a:ext cx="5240723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rgbClr val="008A94"/>
                </a:solidFill>
                <a:latin typeface="Arial"/>
                <a:cs typeface="Arial"/>
              </a:rPr>
              <a:t>Automatically filter out specific 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files from multiple source folders.</a:t>
            </a:r>
          </a:p>
        </p:txBody>
      </p:sp>
      <p:sp>
        <p:nvSpPr>
          <p:cNvPr id="90" name="矩形: 圓角 89">
            <a:extLst>
              <a:ext uri="{FF2B5EF4-FFF2-40B4-BE49-F238E27FC236}">
                <a16:creationId xmlns:a16="http://schemas.microsoft.com/office/drawing/2014/main" id="{52FF444E-6E5C-4E95-AADF-50A656C243E2}"/>
              </a:ext>
            </a:extLst>
          </p:cNvPr>
          <p:cNvSpPr/>
          <p:nvPr/>
        </p:nvSpPr>
        <p:spPr>
          <a:xfrm>
            <a:off x="906015" y="5808181"/>
            <a:ext cx="2455037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File Filters</a:t>
            </a:r>
          </a:p>
        </p:txBody>
      </p:sp>
      <p:sp>
        <p:nvSpPr>
          <p:cNvPr id="91" name="橢圓 90">
            <a:extLst>
              <a:ext uri="{FF2B5EF4-FFF2-40B4-BE49-F238E27FC236}">
                <a16:creationId xmlns:a16="http://schemas.microsoft.com/office/drawing/2014/main" id="{84F9FFD5-CEA3-485A-9BF7-E9F630CD3334}"/>
              </a:ext>
            </a:extLst>
          </p:cNvPr>
          <p:cNvSpPr/>
          <p:nvPr/>
        </p:nvSpPr>
        <p:spPr>
          <a:xfrm>
            <a:off x="837075" y="580939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2" name="Google Shape;516;p64">
            <a:extLst>
              <a:ext uri="{FF2B5EF4-FFF2-40B4-BE49-F238E27FC236}">
                <a16:creationId xmlns:a16="http://schemas.microsoft.com/office/drawing/2014/main" id="{26E3B78B-0110-4C58-8987-561358AA8C1D}"/>
              </a:ext>
            </a:extLst>
          </p:cNvPr>
          <p:cNvSpPr txBox="1"/>
          <p:nvPr/>
        </p:nvSpPr>
        <p:spPr>
          <a:xfrm>
            <a:off x="6551537" y="6206378"/>
            <a:ext cx="4477828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Re-classify all kinds of files in the most suitable way.</a:t>
            </a:r>
          </a:p>
        </p:txBody>
      </p:sp>
      <p:sp>
        <p:nvSpPr>
          <p:cNvPr id="93" name="矩形: 圓角 92">
            <a:extLst>
              <a:ext uri="{FF2B5EF4-FFF2-40B4-BE49-F238E27FC236}">
                <a16:creationId xmlns:a16="http://schemas.microsoft.com/office/drawing/2014/main" id="{D412B8D6-22C8-46EE-9C79-4C4A19B9F436}"/>
              </a:ext>
            </a:extLst>
          </p:cNvPr>
          <p:cNvSpPr/>
          <p:nvPr/>
        </p:nvSpPr>
        <p:spPr>
          <a:xfrm>
            <a:off x="6620478" y="5805541"/>
            <a:ext cx="3006258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&amp; Structure</a:t>
            </a:r>
          </a:p>
        </p:txBody>
      </p:sp>
      <p:sp>
        <p:nvSpPr>
          <p:cNvPr id="94" name="橢圓 93">
            <a:extLst>
              <a:ext uri="{FF2B5EF4-FFF2-40B4-BE49-F238E27FC236}">
                <a16:creationId xmlns:a16="http://schemas.microsoft.com/office/drawing/2014/main" id="{2FCCB90D-D45C-4639-8E06-A68D099A1550}"/>
              </a:ext>
            </a:extLst>
          </p:cNvPr>
          <p:cNvSpPr/>
          <p:nvPr/>
        </p:nvSpPr>
        <p:spPr>
          <a:xfrm>
            <a:off x="6551537" y="580675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72856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橢圓 58">
            <a:extLst>
              <a:ext uri="{FF2B5EF4-FFF2-40B4-BE49-F238E27FC236}">
                <a16:creationId xmlns:a16="http://schemas.microsoft.com/office/drawing/2014/main" id="{81A1DF5E-9B93-41D3-B3EA-810ED046CEDB}"/>
              </a:ext>
            </a:extLst>
          </p:cNvPr>
          <p:cNvSpPr/>
          <p:nvPr/>
        </p:nvSpPr>
        <p:spPr>
          <a:xfrm>
            <a:off x="9073507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47" name="橢圓 46">
            <a:extLst>
              <a:ext uri="{FF2B5EF4-FFF2-40B4-BE49-F238E27FC236}">
                <a16:creationId xmlns:a16="http://schemas.microsoft.com/office/drawing/2014/main" id="{CE5B5568-0473-46CB-8FFD-D448759BD364}"/>
              </a:ext>
            </a:extLst>
          </p:cNvPr>
          <p:cNvSpPr/>
          <p:nvPr/>
        </p:nvSpPr>
        <p:spPr>
          <a:xfrm>
            <a:off x="6639116" y="2385843"/>
            <a:ext cx="928095" cy="928095"/>
          </a:xfrm>
          <a:prstGeom prst="ellipse">
            <a:avLst/>
          </a:prstGeom>
          <a:solidFill>
            <a:srgbClr val="FFC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13" name="圖形 12">
            <a:extLst>
              <a:ext uri="{FF2B5EF4-FFF2-40B4-BE49-F238E27FC236}">
                <a16:creationId xmlns:a16="http://schemas.microsoft.com/office/drawing/2014/main" id="{0A16219D-1C96-4C8D-9A3C-8A917BBD59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6568297" y="2300401"/>
            <a:ext cx="1119905" cy="1119905"/>
          </a:xfrm>
          <a:prstGeom prst="rect">
            <a:avLst/>
          </a:prstGeom>
        </p:spPr>
      </p:pic>
      <p:pic>
        <p:nvPicPr>
          <p:cNvPr id="14" name="圖形 13">
            <a:extLst>
              <a:ext uri="{FF2B5EF4-FFF2-40B4-BE49-F238E27FC236}">
                <a16:creationId xmlns:a16="http://schemas.microsoft.com/office/drawing/2014/main" id="{BCF191C8-F574-40B4-A59A-29F47D43EB7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49424" y="2490525"/>
            <a:ext cx="764196" cy="764196"/>
          </a:xfrm>
          <a:prstGeom prst="rect">
            <a:avLst/>
          </a:prstGeom>
        </p:spPr>
      </p:pic>
      <p:pic>
        <p:nvPicPr>
          <p:cNvPr id="12" name="Google Shape;523;p65">
            <a:extLst>
              <a:ext uri="{FF2B5EF4-FFF2-40B4-BE49-F238E27FC236}">
                <a16:creationId xmlns:a16="http://schemas.microsoft.com/office/drawing/2014/main" id="{860AE631-2AC1-4B5B-BE51-5E08ECA03633}"/>
              </a:ext>
            </a:extLst>
          </p:cNvPr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640220" y="4620651"/>
            <a:ext cx="4231760" cy="144037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6" name="Google Shape;524;p65">
            <a:extLst>
              <a:ext uri="{FF2B5EF4-FFF2-40B4-BE49-F238E27FC236}">
                <a16:creationId xmlns:a16="http://schemas.microsoft.com/office/drawing/2014/main" id="{500C0970-6902-4C9C-A9B0-3D07CE6C6EC1}"/>
              </a:ext>
            </a:extLst>
          </p:cNvPr>
          <p:cNvPicPr preferRelativeResize="0"/>
          <p:nvPr/>
        </p:nvPicPr>
        <p:blipFill rotWithShape="1"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388460" y="4616353"/>
            <a:ext cx="3732666" cy="1435166"/>
          </a:xfrm>
          <a:prstGeom prst="roundRect">
            <a:avLst>
              <a:gd name="adj" fmla="val 8594"/>
            </a:avLst>
          </a:prstGeom>
          <a:solidFill>
            <a:srgbClr val="ECECEC"/>
          </a:solidFill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11" name="Google Shape;525;p65">
            <a:extLst>
              <a:ext uri="{FF2B5EF4-FFF2-40B4-BE49-F238E27FC236}">
                <a16:creationId xmlns:a16="http://schemas.microsoft.com/office/drawing/2014/main" id="{0A8CF377-C299-4436-9E08-A479D246BA82}"/>
              </a:ext>
            </a:extLst>
          </p:cNvPr>
          <p:cNvPicPr preferRelativeResize="0"/>
          <p:nvPr/>
        </p:nvPicPr>
        <p:blipFill rotWithShape="1">
          <a:blip r:embed="rId9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592958" y="4557071"/>
            <a:ext cx="1315027" cy="1315027"/>
          </a:xfrm>
          <a:prstGeom prst="ellipse">
            <a:avLst/>
          </a:prstGeom>
          <a:noFill/>
          <a:ln w="9525" cap="flat" cmpd="sng">
            <a:solidFill>
              <a:srgbClr val="FAF9F9"/>
            </a:solidFill>
            <a:prstDash val="solid"/>
            <a:round/>
            <a:headEnd type="none" w="sm" len="sm"/>
            <a:tailEnd type="none" w="sm" len="sm"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72" name="Google Shape;526;p65">
            <a:extLst>
              <a:ext uri="{FF2B5EF4-FFF2-40B4-BE49-F238E27FC236}">
                <a16:creationId xmlns:a16="http://schemas.microsoft.com/office/drawing/2014/main" id="{5AA56108-BC6E-4A86-99FA-3D2CA54C52CE}"/>
              </a:ext>
            </a:extLst>
          </p:cNvPr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81390" y="2248156"/>
            <a:ext cx="4540838" cy="1390569"/>
          </a:xfrm>
          <a:prstGeom prst="roundRect">
            <a:avLst>
              <a:gd name="adj" fmla="val 7116"/>
            </a:avLst>
          </a:prstGeom>
          <a:noFill/>
          <a:ln>
            <a:noFill/>
          </a:ln>
          <a:effectLst>
            <a:outerShdw blurRad="50800" dist="38100" dir="2700000" algn="tl" rotWithShape="0">
              <a:srgbClr val="000000">
                <a:alpha val="40000"/>
              </a:srgbClr>
            </a:outerShdw>
          </a:effectLst>
        </p:spPr>
      </p:pic>
      <p:pic>
        <p:nvPicPr>
          <p:cNvPr id="8" name="圖片 7">
            <a:extLst>
              <a:ext uri="{FF2B5EF4-FFF2-40B4-BE49-F238E27FC236}">
                <a16:creationId xmlns:a16="http://schemas.microsoft.com/office/drawing/2014/main" id="{83879A2D-B6C4-4883-943E-44B2F17CDD4D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-81886" y="-79926"/>
            <a:ext cx="1789450" cy="2086147"/>
          </a:xfrm>
          <a:prstGeom prst="rect">
            <a:avLst/>
          </a:prstGeom>
        </p:spPr>
      </p:pic>
      <p:sp>
        <p:nvSpPr>
          <p:cNvPr id="528" name="Google Shape;528;p65"/>
          <p:cNvSpPr txBox="1">
            <a:spLocks noGrp="1"/>
          </p:cNvSpPr>
          <p:nvPr>
            <p:ph type="title"/>
          </p:nvPr>
        </p:nvSpPr>
        <p:spPr>
          <a:xfrm>
            <a:off x="1341067" y="112461"/>
            <a:ext cx="10012732" cy="1427581"/>
          </a:xfrm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 dirty="0"/>
              <a:t>Archive the photos classified by </a:t>
            </a:r>
            <a:r>
              <a:rPr lang="en-US" dirty="0" err="1"/>
              <a:t>QuMagie</a:t>
            </a:r>
            <a:r>
              <a:rPr lang="en-US" dirty="0"/>
              <a:t> AI recognition</a:t>
            </a:r>
          </a:p>
        </p:txBody>
      </p:sp>
      <p:sp>
        <p:nvSpPr>
          <p:cNvPr id="9" name="TextBox 18">
            <a:extLst>
              <a:ext uri="{FF2B5EF4-FFF2-40B4-BE49-F238E27FC236}">
                <a16:creationId xmlns:a16="http://schemas.microsoft.com/office/drawing/2014/main" id="{3C9E64CD-CF57-4688-8DE1-DC2F961F1709}"/>
              </a:ext>
            </a:extLst>
          </p:cNvPr>
          <p:cNvSpPr txBox="1"/>
          <p:nvPr/>
        </p:nvSpPr>
        <p:spPr>
          <a:xfrm>
            <a:off x="873209" y="1786708"/>
            <a:ext cx="10810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marL="176213" indent="-176213">
              <a:buFont typeface="Arial" panose="020B0604020202020204" pitchFamily="34" charset="0"/>
              <a:buChar char="•"/>
            </a:pPr>
            <a:r>
              <a:rPr lang="en-US" altLang="zh-TW" sz="2000">
                <a:solidFill>
                  <a:srgbClr val="008A94"/>
                </a:solidFill>
                <a:latin typeface="Arial"/>
                <a:cs typeface="Arial"/>
              </a:rPr>
              <a:t>Best tool to organize photos.</a:t>
            </a:r>
          </a:p>
        </p:txBody>
      </p:sp>
      <p:sp>
        <p:nvSpPr>
          <p:cNvPr id="50" name="Google Shape;495;p64">
            <a:extLst>
              <a:ext uri="{FF2B5EF4-FFF2-40B4-BE49-F238E27FC236}">
                <a16:creationId xmlns:a16="http://schemas.microsoft.com/office/drawing/2014/main" id="{49D9B045-4CA9-4FD4-A1A4-49A44FBBA9EE}"/>
              </a:ext>
            </a:extLst>
          </p:cNvPr>
          <p:cNvSpPr txBox="1"/>
          <p:nvPr/>
        </p:nvSpPr>
        <p:spPr>
          <a:xfrm>
            <a:off x="7022093" y="3890016"/>
            <a:ext cx="1756400" cy="70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t" anchorCtr="0">
            <a:noAutofit/>
          </a:bodyPr>
          <a:lstStyle/>
          <a:p>
            <a:endParaRPr sz="1600"/>
          </a:p>
        </p:txBody>
      </p:sp>
      <p:sp>
        <p:nvSpPr>
          <p:cNvPr id="53" name="Google Shape;516;p64">
            <a:extLst>
              <a:ext uri="{FF2B5EF4-FFF2-40B4-BE49-F238E27FC236}">
                <a16:creationId xmlns:a16="http://schemas.microsoft.com/office/drawing/2014/main" id="{54DFF630-5CBE-42C5-AC2E-7E1260857745}"/>
              </a:ext>
            </a:extLst>
          </p:cNvPr>
          <p:cNvSpPr txBox="1"/>
          <p:nvPr/>
        </p:nvSpPr>
        <p:spPr>
          <a:xfrm>
            <a:off x="6551537" y="3890864"/>
            <a:ext cx="4000000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Setting </a:t>
            </a:r>
            <a:r>
              <a:rPr lang="en-US" altLang="zh-TW" sz="1400">
                <a:solidFill>
                  <a:srgbClr val="008A94"/>
                </a:solidFill>
                <a:latin typeface="Arial"/>
                <a:cs typeface="Arial"/>
              </a:rPr>
              <a:t>watermark, face blur 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option.</a:t>
            </a:r>
          </a:p>
        </p:txBody>
      </p:sp>
      <p:sp>
        <p:nvSpPr>
          <p:cNvPr id="55" name="Rectangle 1">
            <a:extLst>
              <a:ext uri="{FF2B5EF4-FFF2-40B4-BE49-F238E27FC236}">
                <a16:creationId xmlns:a16="http://schemas.microsoft.com/office/drawing/2014/main" id="{82B71AE3-F8B5-4072-849A-954DC745B771}"/>
              </a:ext>
            </a:extLst>
          </p:cNvPr>
          <p:cNvSpPr/>
          <p:nvPr/>
        </p:nvSpPr>
        <p:spPr>
          <a:xfrm>
            <a:off x="7651860" y="2730216"/>
            <a:ext cx="126245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Watermark</a:t>
            </a:r>
            <a:endParaRPr lang="zh-TW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</p:txBody>
      </p:sp>
      <p:sp>
        <p:nvSpPr>
          <p:cNvPr id="56" name="Google Shape;515;p64">
            <a:extLst>
              <a:ext uri="{FF2B5EF4-FFF2-40B4-BE49-F238E27FC236}">
                <a16:creationId xmlns:a16="http://schemas.microsoft.com/office/drawing/2014/main" id="{91D8FC61-D009-4A06-8D21-99A11AA5A69D}"/>
              </a:ext>
            </a:extLst>
          </p:cNvPr>
          <p:cNvSpPr txBox="1"/>
          <p:nvPr/>
        </p:nvSpPr>
        <p:spPr>
          <a:xfrm>
            <a:off x="837075" y="3890864"/>
            <a:ext cx="4903168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Create filing task by </a:t>
            </a:r>
            <a:r>
              <a:rPr lang="en-US" altLang="zh-TW" sz="1400">
                <a:solidFill>
                  <a:srgbClr val="008A94"/>
                </a:solidFill>
                <a:latin typeface="Arial"/>
                <a:cs typeface="Arial"/>
              </a:rPr>
              <a:t>importing </a:t>
            </a:r>
            <a:r>
              <a:rPr lang="en-US" altLang="zh-TW" sz="1400" err="1">
                <a:solidFill>
                  <a:srgbClr val="008A94"/>
                </a:solidFill>
                <a:latin typeface="Arial"/>
                <a:cs typeface="Arial"/>
              </a:rPr>
              <a:t>QuMagie</a:t>
            </a:r>
            <a:r>
              <a:rPr lang="en-US" altLang="zh-TW" sz="1400">
                <a:solidFill>
                  <a:srgbClr val="008A94"/>
                </a:solidFill>
                <a:latin typeface="Arial"/>
                <a:cs typeface="Arial"/>
              </a:rPr>
              <a:t> AI or smart album.</a:t>
            </a:r>
          </a:p>
        </p:txBody>
      </p:sp>
      <p:sp>
        <p:nvSpPr>
          <p:cNvPr id="57" name="矩形: 圓角 56">
            <a:extLst>
              <a:ext uri="{FF2B5EF4-FFF2-40B4-BE49-F238E27FC236}">
                <a16:creationId xmlns:a16="http://schemas.microsoft.com/office/drawing/2014/main" id="{9281D37C-82E9-437C-A9EC-DA4379ED9726}"/>
              </a:ext>
            </a:extLst>
          </p:cNvPr>
          <p:cNvSpPr/>
          <p:nvPr/>
        </p:nvSpPr>
        <p:spPr>
          <a:xfrm>
            <a:off x="906014" y="3490027"/>
            <a:ext cx="2588863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Task from </a:t>
            </a:r>
            <a:r>
              <a:rPr lang="en-US" altLang="zh-TW" sz="1600" b="1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QuMagie</a:t>
            </a:r>
            <a:endParaRPr lang="en-US" altLang="zh-TW" sz="1600"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8" name="橢圓 57">
            <a:extLst>
              <a:ext uri="{FF2B5EF4-FFF2-40B4-BE49-F238E27FC236}">
                <a16:creationId xmlns:a16="http://schemas.microsoft.com/office/drawing/2014/main" id="{99727D1E-734E-4B2B-A51F-6DC3A350BFE1}"/>
              </a:ext>
            </a:extLst>
          </p:cNvPr>
          <p:cNvSpPr/>
          <p:nvPr/>
        </p:nvSpPr>
        <p:spPr>
          <a:xfrm>
            <a:off x="837075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0" name="Rectangle 1">
            <a:extLst>
              <a:ext uri="{FF2B5EF4-FFF2-40B4-BE49-F238E27FC236}">
                <a16:creationId xmlns:a16="http://schemas.microsoft.com/office/drawing/2014/main" id="{C349F720-D978-485B-9346-52F3F52E317D}"/>
              </a:ext>
            </a:extLst>
          </p:cNvPr>
          <p:cNvSpPr/>
          <p:nvPr/>
        </p:nvSpPr>
        <p:spPr>
          <a:xfrm>
            <a:off x="10080521" y="2586440"/>
            <a:ext cx="127327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ts val="1600"/>
              </a:spcBef>
            </a:pP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Face blur &amp; pixelate</a:t>
            </a:r>
          </a:p>
        </p:txBody>
      </p:sp>
      <p:sp>
        <p:nvSpPr>
          <p:cNvPr id="62" name="矩形: 圓角 61">
            <a:extLst>
              <a:ext uri="{FF2B5EF4-FFF2-40B4-BE49-F238E27FC236}">
                <a16:creationId xmlns:a16="http://schemas.microsoft.com/office/drawing/2014/main" id="{C88C9A30-811A-444E-9299-505E9627A769}"/>
              </a:ext>
            </a:extLst>
          </p:cNvPr>
          <p:cNvSpPr/>
          <p:nvPr/>
        </p:nvSpPr>
        <p:spPr>
          <a:xfrm>
            <a:off x="6620476" y="3490027"/>
            <a:ext cx="1820463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File Editing</a:t>
            </a:r>
          </a:p>
        </p:txBody>
      </p:sp>
      <p:sp>
        <p:nvSpPr>
          <p:cNvPr id="63" name="橢圓 62">
            <a:extLst>
              <a:ext uri="{FF2B5EF4-FFF2-40B4-BE49-F238E27FC236}">
                <a16:creationId xmlns:a16="http://schemas.microsoft.com/office/drawing/2014/main" id="{DACEFAA9-3378-4A6C-A873-04CD7253B93D}"/>
              </a:ext>
            </a:extLst>
          </p:cNvPr>
          <p:cNvSpPr/>
          <p:nvPr/>
        </p:nvSpPr>
        <p:spPr>
          <a:xfrm>
            <a:off x="6551537" y="349124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64" name="直線接點 6">
            <a:extLst>
              <a:ext uri="{FF2B5EF4-FFF2-40B4-BE49-F238E27FC236}">
                <a16:creationId xmlns:a16="http://schemas.microsoft.com/office/drawing/2014/main" id="{FF6D2E96-C2AF-4DDA-8AF4-17776BEE06C6}"/>
              </a:ext>
            </a:extLst>
          </p:cNvPr>
          <p:cNvCxnSpPr>
            <a:cxnSpLocks/>
          </p:cNvCxnSpPr>
          <p:nvPr/>
        </p:nvCxnSpPr>
        <p:spPr>
          <a:xfrm>
            <a:off x="6077803" y="2179945"/>
            <a:ext cx="0" cy="4343685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cxnSp>
        <p:nvCxnSpPr>
          <p:cNvPr id="65" name="直線接點 6">
            <a:extLst>
              <a:ext uri="{FF2B5EF4-FFF2-40B4-BE49-F238E27FC236}">
                <a16:creationId xmlns:a16="http://schemas.microsoft.com/office/drawing/2014/main" id="{405ED320-BBC2-454A-8BF3-53247DE96984}"/>
              </a:ext>
            </a:extLst>
          </p:cNvPr>
          <p:cNvCxnSpPr>
            <a:cxnSpLocks/>
          </p:cNvCxnSpPr>
          <p:nvPr/>
        </p:nvCxnSpPr>
        <p:spPr>
          <a:xfrm>
            <a:off x="832633" y="4420192"/>
            <a:ext cx="10490340" cy="15884"/>
          </a:xfrm>
          <a:prstGeom prst="line">
            <a:avLst/>
          </a:prstGeom>
          <a:noFill/>
          <a:ln w="25400">
            <a:solidFill>
              <a:schemeClr val="tx1">
                <a:lumMod val="65000"/>
                <a:lumOff val="35000"/>
              </a:schemeClr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66" name="Google Shape;515;p64">
            <a:extLst>
              <a:ext uri="{FF2B5EF4-FFF2-40B4-BE49-F238E27FC236}">
                <a16:creationId xmlns:a16="http://schemas.microsoft.com/office/drawing/2014/main" id="{8012F2F4-6995-417D-8DBF-F782B142F6E7}"/>
              </a:ext>
            </a:extLst>
          </p:cNvPr>
          <p:cNvSpPr txBox="1"/>
          <p:nvPr/>
        </p:nvSpPr>
        <p:spPr>
          <a:xfrm>
            <a:off x="837075" y="6209018"/>
            <a:ext cx="5240723" cy="4354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rgbClr val="008A94"/>
                </a:solidFill>
                <a:latin typeface="Arial"/>
                <a:cs typeface="Arial"/>
              </a:rPr>
              <a:t>Automatically filter out specific files.</a:t>
            </a:r>
          </a:p>
        </p:txBody>
      </p:sp>
      <p:sp>
        <p:nvSpPr>
          <p:cNvPr id="67" name="矩形: 圓角 66">
            <a:extLst>
              <a:ext uri="{FF2B5EF4-FFF2-40B4-BE49-F238E27FC236}">
                <a16:creationId xmlns:a16="http://schemas.microsoft.com/office/drawing/2014/main" id="{7911D3C5-F07C-4B46-BB58-AC4161BECD96}"/>
              </a:ext>
            </a:extLst>
          </p:cNvPr>
          <p:cNvSpPr/>
          <p:nvPr/>
        </p:nvSpPr>
        <p:spPr>
          <a:xfrm>
            <a:off x="906015" y="5808181"/>
            <a:ext cx="2455037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/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Source File Filters</a:t>
            </a:r>
          </a:p>
        </p:txBody>
      </p:sp>
      <p:sp>
        <p:nvSpPr>
          <p:cNvPr id="68" name="橢圓 67">
            <a:extLst>
              <a:ext uri="{FF2B5EF4-FFF2-40B4-BE49-F238E27FC236}">
                <a16:creationId xmlns:a16="http://schemas.microsoft.com/office/drawing/2014/main" id="{048E4003-B55F-42F1-A3BB-FB1313468A5D}"/>
              </a:ext>
            </a:extLst>
          </p:cNvPr>
          <p:cNvSpPr/>
          <p:nvPr/>
        </p:nvSpPr>
        <p:spPr>
          <a:xfrm>
            <a:off x="837075" y="580939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Google Shape;516;p64">
            <a:extLst>
              <a:ext uri="{FF2B5EF4-FFF2-40B4-BE49-F238E27FC236}">
                <a16:creationId xmlns:a16="http://schemas.microsoft.com/office/drawing/2014/main" id="{A39BCF7A-242F-4E65-809F-0454DE1DE604}"/>
              </a:ext>
            </a:extLst>
          </p:cNvPr>
          <p:cNvSpPr txBox="1"/>
          <p:nvPr/>
        </p:nvSpPr>
        <p:spPr>
          <a:xfrm>
            <a:off x="6551538" y="6206378"/>
            <a:ext cx="3450064" cy="408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Duplicated files are backed up only once. </a:t>
            </a:r>
            <a:r>
              <a:rPr lang="en-US" altLang="zh-TW" sz="1400">
                <a:solidFill>
                  <a:srgbClr val="008A94"/>
                </a:solidFill>
                <a:latin typeface="Arial"/>
                <a:cs typeface="Arial"/>
              </a:rPr>
              <a:t>Batch renaming files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is also possible!</a:t>
            </a:r>
          </a:p>
        </p:txBody>
      </p:sp>
      <p:sp>
        <p:nvSpPr>
          <p:cNvPr id="70" name="矩形: 圓角 69">
            <a:extLst>
              <a:ext uri="{FF2B5EF4-FFF2-40B4-BE49-F238E27FC236}">
                <a16:creationId xmlns:a16="http://schemas.microsoft.com/office/drawing/2014/main" id="{6BBF048F-FA81-4170-B693-7F6B30F78CAE}"/>
              </a:ext>
            </a:extLst>
          </p:cNvPr>
          <p:cNvSpPr/>
          <p:nvPr/>
        </p:nvSpPr>
        <p:spPr>
          <a:xfrm>
            <a:off x="6620478" y="5805541"/>
            <a:ext cx="3006258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&amp; Structure</a:t>
            </a:r>
          </a:p>
        </p:txBody>
      </p:sp>
      <p:sp>
        <p:nvSpPr>
          <p:cNvPr id="71" name="橢圓 70">
            <a:extLst>
              <a:ext uri="{FF2B5EF4-FFF2-40B4-BE49-F238E27FC236}">
                <a16:creationId xmlns:a16="http://schemas.microsoft.com/office/drawing/2014/main" id="{59544867-7E5A-4468-8C39-8C5DB60E552D}"/>
              </a:ext>
            </a:extLst>
          </p:cNvPr>
          <p:cNvSpPr/>
          <p:nvPr/>
        </p:nvSpPr>
        <p:spPr>
          <a:xfrm>
            <a:off x="6551537" y="5806756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511574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圖形 2">
            <a:extLst>
              <a:ext uri="{FF2B5EF4-FFF2-40B4-BE49-F238E27FC236}">
                <a16:creationId xmlns:a16="http://schemas.microsoft.com/office/drawing/2014/main" id="{9938C164-0ECB-4834-AB7E-F39259A810A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73791" y="2216188"/>
            <a:ext cx="3795562" cy="3805524"/>
          </a:xfrm>
          <a:prstGeom prst="rect">
            <a:avLst/>
          </a:prstGeom>
        </p:spPr>
      </p:pic>
      <p:pic>
        <p:nvPicPr>
          <p:cNvPr id="12" name="圖形 11">
            <a:extLst>
              <a:ext uri="{FF2B5EF4-FFF2-40B4-BE49-F238E27FC236}">
                <a16:creationId xmlns:a16="http://schemas.microsoft.com/office/drawing/2014/main" id="{CD1314B0-5C36-464F-A235-7D97147540A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4160566" y="2216188"/>
            <a:ext cx="3795562" cy="3805524"/>
          </a:xfrm>
          <a:prstGeom prst="rect">
            <a:avLst/>
          </a:prstGeom>
        </p:spPr>
      </p:pic>
      <p:pic>
        <p:nvPicPr>
          <p:cNvPr id="13" name="圖形 12">
            <a:extLst>
              <a:ext uri="{FF2B5EF4-FFF2-40B4-BE49-F238E27FC236}">
                <a16:creationId xmlns:a16="http://schemas.microsoft.com/office/drawing/2014/main" id="{0DE398F7-C319-44F8-A6AD-4308445FFB8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147341" y="2216188"/>
            <a:ext cx="3795562" cy="3805524"/>
          </a:xfrm>
          <a:prstGeom prst="rect">
            <a:avLst/>
          </a:prstGeom>
        </p:spPr>
      </p:pic>
      <p:sp>
        <p:nvSpPr>
          <p:cNvPr id="311" name="Google Shape;311;p5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noFill/>
          <a:ln>
            <a:noFill/>
          </a:ln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r>
              <a:rPr lang="en-US"/>
              <a:t>Qfiling can help you!</a:t>
            </a:r>
          </a:p>
        </p:txBody>
      </p:sp>
      <p:sp>
        <p:nvSpPr>
          <p:cNvPr id="14" name="Google Shape;313;p53">
            <a:extLst>
              <a:ext uri="{FF2B5EF4-FFF2-40B4-BE49-F238E27FC236}">
                <a16:creationId xmlns:a16="http://schemas.microsoft.com/office/drawing/2014/main" id="{F1F6A01D-0F37-4CB8-9DB0-DD71664FFF6C}"/>
              </a:ext>
            </a:extLst>
          </p:cNvPr>
          <p:cNvSpPr txBox="1"/>
          <p:nvPr/>
        </p:nvSpPr>
        <p:spPr>
          <a:xfrm>
            <a:off x="693956" y="3153459"/>
            <a:ext cx="2755232" cy="19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ea typeface="Arial"/>
                <a:cs typeface="Arial"/>
                <a:sym typeface="Arial"/>
              </a:rPr>
              <a:t>Files are scattered everywhere and it is difficult to organize them!</a:t>
            </a:r>
            <a:endParaRPr sz="140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5" name="Google Shape;313;p53">
            <a:extLst>
              <a:ext uri="{FF2B5EF4-FFF2-40B4-BE49-F238E27FC236}">
                <a16:creationId xmlns:a16="http://schemas.microsoft.com/office/drawing/2014/main" id="{972BC839-0E94-4797-9AA5-0C352A12ED6C}"/>
              </a:ext>
            </a:extLst>
          </p:cNvPr>
          <p:cNvSpPr txBox="1"/>
          <p:nvPr/>
        </p:nvSpPr>
        <p:spPr>
          <a:xfrm>
            <a:off x="4680731" y="3153459"/>
            <a:ext cx="2755232" cy="19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After traveling, 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organizing </a:t>
            </a:r>
            <a:endParaRPr lang="en-US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/>
              <a:cs typeface="Arial"/>
            </a:endParaRPr>
          </a:p>
          <a:p>
            <a:pPr algn="ctr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thousands of photos can become a real headache.</a:t>
            </a:r>
          </a:p>
        </p:txBody>
      </p:sp>
      <p:sp>
        <p:nvSpPr>
          <p:cNvPr id="16" name="Google Shape;313;p53">
            <a:extLst>
              <a:ext uri="{FF2B5EF4-FFF2-40B4-BE49-F238E27FC236}">
                <a16:creationId xmlns:a16="http://schemas.microsoft.com/office/drawing/2014/main" id="{5090DD27-E574-4CBA-AC5D-FBCE74D7653B}"/>
              </a:ext>
            </a:extLst>
          </p:cNvPr>
          <p:cNvSpPr txBox="1"/>
          <p:nvPr/>
        </p:nvSpPr>
        <p:spPr>
          <a:xfrm>
            <a:off x="8667506" y="3153459"/>
            <a:ext cx="2755232" cy="1930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altLang="zh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The storage capacity is almost full, and I need quick help to remove </a:t>
            </a:r>
            <a:br>
              <a:rPr lang="en-US" altLang="zh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</a:br>
            <a:r>
              <a:rPr lang="en-US" altLang="zh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  <a:sym typeface="Arial"/>
              </a:rPr>
              <a:t>unnecessary files!</a:t>
            </a:r>
          </a:p>
        </p:txBody>
      </p:sp>
    </p:spTree>
    <p:extLst>
      <p:ext uri="{BB962C8B-B14F-4D97-AF65-F5344CB8AC3E}">
        <p14:creationId xmlns:p14="http://schemas.microsoft.com/office/powerpoint/2010/main" val="382668018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" name="Picture 44">
            <a:extLst>
              <a:ext uri="{FF2B5EF4-FFF2-40B4-BE49-F238E27FC236}">
                <a16:creationId xmlns:a16="http://schemas.microsoft.com/office/drawing/2014/main" id="{8D490645-F151-4B60-8BC3-7243737E3614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43441" y="2931115"/>
            <a:ext cx="2507317" cy="2282929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55" name="Picture 4">
            <a:extLst>
              <a:ext uri="{FF2B5EF4-FFF2-40B4-BE49-F238E27FC236}">
                <a16:creationId xmlns:a16="http://schemas.microsoft.com/office/drawing/2014/main" id="{1CCBE61D-F7A8-461E-99EB-1F212D37C16E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51646" y="2953173"/>
            <a:ext cx="2732315" cy="2257841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pic>
        <p:nvPicPr>
          <p:cNvPr id="22530" name="Picture 2" descr="Free Icon | Smartphone">
            <a:extLst>
              <a:ext uri="{FF2B5EF4-FFF2-40B4-BE49-F238E27FC236}">
                <a16:creationId xmlns:a16="http://schemas.microsoft.com/office/drawing/2014/main" id="{7FB0C1A9-F3C9-9843-BDEA-8E0D745B9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484422" y="3247570"/>
            <a:ext cx="1697997" cy="16979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圖片 5" descr="一張含有 電腦, 火車 的圖片&#10;&#10;自動產生的描述">
            <a:extLst>
              <a:ext uri="{FF2B5EF4-FFF2-40B4-BE49-F238E27FC236}">
                <a16:creationId xmlns:a16="http://schemas.microsoft.com/office/drawing/2014/main" id="{F191770F-2078-644A-AD7D-7D990011BDD0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03550" y="3780802"/>
            <a:ext cx="629479" cy="626155"/>
          </a:xfrm>
          <a:prstGeom prst="roundRect">
            <a:avLst>
              <a:gd name="adj" fmla="val 50000"/>
            </a:avLst>
          </a:prstGeom>
        </p:spPr>
      </p:pic>
      <p:pic>
        <p:nvPicPr>
          <p:cNvPr id="39" name="圖形 14">
            <a:extLst>
              <a:ext uri="{FF2B5EF4-FFF2-40B4-BE49-F238E27FC236}">
                <a16:creationId xmlns:a16="http://schemas.microsoft.com/office/drawing/2014/main" id="{BCA259E9-6A03-2D46-8AC1-EA51174F72AF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2227280" y="3747665"/>
            <a:ext cx="1191656" cy="1191656"/>
          </a:xfrm>
          <a:prstGeom prst="rect">
            <a:avLst/>
          </a:prstGeom>
        </p:spPr>
      </p:pic>
      <p:grpSp>
        <p:nvGrpSpPr>
          <p:cNvPr id="14" name="群組 13">
            <a:extLst>
              <a:ext uri="{FF2B5EF4-FFF2-40B4-BE49-F238E27FC236}">
                <a16:creationId xmlns:a16="http://schemas.microsoft.com/office/drawing/2014/main" id="{1FE878A1-A6AD-4FAC-A599-C493A3127574}"/>
              </a:ext>
            </a:extLst>
          </p:cNvPr>
          <p:cNvGrpSpPr/>
          <p:nvPr/>
        </p:nvGrpSpPr>
        <p:grpSpPr>
          <a:xfrm>
            <a:off x="2701547" y="3106792"/>
            <a:ext cx="1012094" cy="1012094"/>
            <a:chOff x="3024864" y="2790302"/>
            <a:chExt cx="1012094" cy="1012094"/>
          </a:xfrm>
        </p:grpSpPr>
        <p:pic>
          <p:nvPicPr>
            <p:cNvPr id="22532" name="Picture 4" descr="Folder icon - Icons8 Flat Color Icons - 398">
              <a:extLst>
                <a:ext uri="{FF2B5EF4-FFF2-40B4-BE49-F238E27FC236}">
                  <a16:creationId xmlns:a16="http://schemas.microsoft.com/office/drawing/2014/main" id="{622FC547-E34C-F746-9159-72BC7F32B54B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9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024864" y="2790302"/>
              <a:ext cx="1012094" cy="1012094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F4094123-90DD-2548-A60A-70948EA2B036}"/>
                </a:ext>
              </a:extLst>
            </p:cNvPr>
            <p:cNvSpPr txBox="1"/>
            <p:nvPr/>
          </p:nvSpPr>
          <p:spPr>
            <a:xfrm>
              <a:off x="3232787" y="3161991"/>
              <a:ext cx="697735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1200" b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/>
                </a:rPr>
                <a:t>A</a:t>
              </a:r>
              <a:r>
                <a:rPr lang="en-TW" sz="1200" b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/>
                </a:rPr>
                <a:t>uto</a:t>
              </a:r>
            </a:p>
            <a:p>
              <a:pPr algn="ctr"/>
              <a:r>
                <a:rPr lang="en-TW" sz="1200" b="1">
                  <a:solidFill>
                    <a:schemeClr val="accent2">
                      <a:lumMod val="50000"/>
                    </a:schemeClr>
                  </a:solidFill>
                  <a:latin typeface="Arial"/>
                  <a:cs typeface="Arial"/>
                </a:rPr>
                <a:t>upload</a:t>
              </a:r>
            </a:p>
          </p:txBody>
        </p:sp>
      </p:grp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id="{25373666-2A99-8243-B97C-802DC139B426}"/>
              </a:ext>
            </a:extLst>
          </p:cNvPr>
          <p:cNvCxnSpPr/>
          <p:nvPr/>
        </p:nvCxnSpPr>
        <p:spPr>
          <a:xfrm>
            <a:off x="1828800" y="4093879"/>
            <a:ext cx="308758" cy="0"/>
          </a:xfrm>
          <a:prstGeom prst="straightConnector1">
            <a:avLst/>
          </a:prstGeom>
          <a:ln w="50800"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標題 1">
            <a:extLst>
              <a:ext uri="{FF2B5EF4-FFF2-40B4-BE49-F238E27FC236}">
                <a16:creationId xmlns:a16="http://schemas.microsoft.com/office/drawing/2014/main" id="{D3569C95-FD55-4D8F-9E2F-6DD0B794E8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1066" y="112461"/>
            <a:ext cx="10012733" cy="1427581"/>
          </a:xfrm>
        </p:spPr>
        <p:txBody>
          <a:bodyPr/>
          <a:lstStyle/>
          <a:p>
            <a:r>
              <a:rPr lang="en-US" altLang="zh-TW" sz="4400" dirty="0"/>
              <a:t>Automatically organize photos </a:t>
            </a:r>
            <a:br>
              <a:rPr lang="en-US" altLang="zh-TW" sz="4400" dirty="0"/>
            </a:br>
            <a:r>
              <a:rPr lang="en-US" altLang="zh-TW" sz="4400" dirty="0"/>
              <a:t>taken with your phone</a:t>
            </a:r>
          </a:p>
        </p:txBody>
      </p:sp>
      <p:sp>
        <p:nvSpPr>
          <p:cNvPr id="8" name="TextBox 18">
            <a:extLst>
              <a:ext uri="{FF2B5EF4-FFF2-40B4-BE49-F238E27FC236}">
                <a16:creationId xmlns:a16="http://schemas.microsoft.com/office/drawing/2014/main" id="{279E9727-874A-400A-B5CA-13D8CECE9D7D}"/>
              </a:ext>
            </a:extLst>
          </p:cNvPr>
          <p:cNvSpPr txBox="1"/>
          <p:nvPr/>
        </p:nvSpPr>
        <p:spPr>
          <a:xfrm>
            <a:off x="873209" y="1786708"/>
            <a:ext cx="10810225" cy="707886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 indent="176213">
              <a:buFont typeface="Arial" panose="020B0604020202020204" pitchFamily="34" charset="0"/>
              <a:buChar char="•"/>
            </a:pPr>
            <a:r>
              <a:rPr lang="en-US" altLang="zh-TW" sz="2000" dirty="0">
                <a:solidFill>
                  <a:srgbClr val="008A94"/>
                </a:solidFill>
                <a:latin typeface="Arial"/>
                <a:cs typeface="Arial"/>
              </a:rPr>
              <a:t>Auto organize photos taken by mobile</a:t>
            </a:r>
          </a:p>
          <a:p>
            <a:pPr indent="176213"/>
            <a:r>
              <a:rPr lang="en-US" altLang="zh-TW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When taking a photo by mobile, the photo will be filed to the folder you want automatically. </a:t>
            </a:r>
          </a:p>
        </p:txBody>
      </p:sp>
      <p:sp>
        <p:nvSpPr>
          <p:cNvPr id="11" name="Google Shape;515;p64">
            <a:extLst>
              <a:ext uri="{FF2B5EF4-FFF2-40B4-BE49-F238E27FC236}">
                <a16:creationId xmlns:a16="http://schemas.microsoft.com/office/drawing/2014/main" id="{14465B8F-FAA3-4EF6-9EE9-184EECB248FF}"/>
              </a:ext>
            </a:extLst>
          </p:cNvPr>
          <p:cNvSpPr txBox="1"/>
          <p:nvPr/>
        </p:nvSpPr>
        <p:spPr>
          <a:xfrm>
            <a:off x="780447" y="5508784"/>
            <a:ext cx="3376587" cy="8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Setup auto upload by </a:t>
            </a:r>
            <a:r>
              <a:rPr lang="en-US" altLang="zh-TW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Qfile</a:t>
            </a:r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 to upload your photo to NAS.</a:t>
            </a:r>
          </a:p>
        </p:txBody>
      </p:sp>
      <p:sp>
        <p:nvSpPr>
          <p:cNvPr id="12" name="矩形: 圓角 11">
            <a:extLst>
              <a:ext uri="{FF2B5EF4-FFF2-40B4-BE49-F238E27FC236}">
                <a16:creationId xmlns:a16="http://schemas.microsoft.com/office/drawing/2014/main" id="{47942824-7C00-4E3A-8F5E-F8CE72DFE223}"/>
              </a:ext>
            </a:extLst>
          </p:cNvPr>
          <p:cNvSpPr/>
          <p:nvPr/>
        </p:nvSpPr>
        <p:spPr>
          <a:xfrm>
            <a:off x="849387" y="5107947"/>
            <a:ext cx="2870839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 photo by </a:t>
            </a:r>
            <a:r>
              <a:rPr lang="en-US" altLang="zh-TW" sz="1600" b="1" err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Qfile</a:t>
            </a:r>
            <a:endParaRPr lang="en-US" altLang="zh-TW" sz="1600"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橢圓 12">
            <a:extLst>
              <a:ext uri="{FF2B5EF4-FFF2-40B4-BE49-F238E27FC236}">
                <a16:creationId xmlns:a16="http://schemas.microsoft.com/office/drawing/2014/main" id="{10A2AC8F-BD5A-422F-BADA-2C019A36F009}"/>
              </a:ext>
            </a:extLst>
          </p:cNvPr>
          <p:cNvSpPr/>
          <p:nvPr/>
        </p:nvSpPr>
        <p:spPr>
          <a:xfrm>
            <a:off x="780447" y="510916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Google Shape;515;p64">
            <a:extLst>
              <a:ext uri="{FF2B5EF4-FFF2-40B4-BE49-F238E27FC236}">
                <a16:creationId xmlns:a16="http://schemas.microsoft.com/office/drawing/2014/main" id="{2E08D111-DF86-4D86-8235-5EB2F106FA6F}"/>
              </a:ext>
            </a:extLst>
          </p:cNvPr>
          <p:cNvSpPr txBox="1"/>
          <p:nvPr/>
        </p:nvSpPr>
        <p:spPr>
          <a:xfrm>
            <a:off x="4398086" y="5508784"/>
            <a:ext cx="3376587" cy="8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Select “Auto upload” as source folder and create a </a:t>
            </a:r>
            <a:r>
              <a:rPr lang="en-US" altLang="zh-TW" sz="1400">
                <a:solidFill>
                  <a:srgbClr val="008A94"/>
                </a:solidFill>
                <a:latin typeface="Arial"/>
                <a:cs typeface="Arial"/>
              </a:rPr>
              <a:t>real-time task.</a:t>
            </a:r>
          </a:p>
        </p:txBody>
      </p:sp>
      <p:sp>
        <p:nvSpPr>
          <p:cNvPr id="49" name="矩形: 圓角 48">
            <a:extLst>
              <a:ext uri="{FF2B5EF4-FFF2-40B4-BE49-F238E27FC236}">
                <a16:creationId xmlns:a16="http://schemas.microsoft.com/office/drawing/2014/main" id="{CC0A3349-3EBD-49DF-8953-6CFCE5A3A5F3}"/>
              </a:ext>
            </a:extLst>
          </p:cNvPr>
          <p:cNvSpPr/>
          <p:nvPr/>
        </p:nvSpPr>
        <p:spPr>
          <a:xfrm>
            <a:off x="4467026" y="5107947"/>
            <a:ext cx="2870839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real-time task</a:t>
            </a:r>
          </a:p>
        </p:txBody>
      </p:sp>
      <p:sp>
        <p:nvSpPr>
          <p:cNvPr id="50" name="橢圓 49">
            <a:extLst>
              <a:ext uri="{FF2B5EF4-FFF2-40B4-BE49-F238E27FC236}">
                <a16:creationId xmlns:a16="http://schemas.microsoft.com/office/drawing/2014/main" id="{010D2572-DCF2-4CCD-A205-58B70EF6661D}"/>
              </a:ext>
            </a:extLst>
          </p:cNvPr>
          <p:cNvSpPr/>
          <p:nvPr/>
        </p:nvSpPr>
        <p:spPr>
          <a:xfrm>
            <a:off x="4398086" y="510916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Google Shape;515;p64">
            <a:extLst>
              <a:ext uri="{FF2B5EF4-FFF2-40B4-BE49-F238E27FC236}">
                <a16:creationId xmlns:a16="http://schemas.microsoft.com/office/drawing/2014/main" id="{4327F3B6-DB19-488C-BA7C-1A7786D370D7}"/>
              </a:ext>
            </a:extLst>
          </p:cNvPr>
          <p:cNvSpPr txBox="1"/>
          <p:nvPr/>
        </p:nvSpPr>
        <p:spPr>
          <a:xfrm>
            <a:off x="7988413" y="5508784"/>
            <a:ext cx="3695021" cy="8328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t" anchorCtr="0">
            <a:noAutofit/>
          </a:bodyPr>
          <a:lstStyle/>
          <a:p>
            <a:r>
              <a:rPr lang="en-US" altLang="zh-TW" sz="14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The photo taken by the mobile will be filing to the folder with the structure you setup.</a:t>
            </a:r>
          </a:p>
        </p:txBody>
      </p:sp>
      <p:sp>
        <p:nvSpPr>
          <p:cNvPr id="52" name="矩形: 圓角 51">
            <a:extLst>
              <a:ext uri="{FF2B5EF4-FFF2-40B4-BE49-F238E27FC236}">
                <a16:creationId xmlns:a16="http://schemas.microsoft.com/office/drawing/2014/main" id="{CFF4EC93-7C21-4C21-9698-0C07234F2D1C}"/>
              </a:ext>
            </a:extLst>
          </p:cNvPr>
          <p:cNvSpPr/>
          <p:nvPr/>
        </p:nvSpPr>
        <p:spPr>
          <a:xfrm>
            <a:off x="8057354" y="5107947"/>
            <a:ext cx="2755026" cy="476071"/>
          </a:xfrm>
          <a:prstGeom prst="roundRect">
            <a:avLst>
              <a:gd name="adj" fmla="val 50000"/>
            </a:avLst>
          </a:prstGeom>
          <a:solidFill>
            <a:srgbClr val="008A94"/>
          </a:solidFill>
          <a:ln w="25400">
            <a:solidFill>
              <a:schemeClr val="bg1"/>
            </a:solidFill>
          </a:ln>
        </p:spPr>
        <p:txBody>
          <a:bodyPr wrap="square" rtlCol="0" anchor="ctr">
            <a:spAutoFit/>
          </a:bodyPr>
          <a:lstStyle/>
          <a:p>
            <a:pPr algn="r">
              <a:buSzPts val="1100"/>
            </a:pPr>
            <a:r>
              <a:rPr lang="en-US" altLang="zh-TW" sz="16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Destination Structure</a:t>
            </a:r>
          </a:p>
        </p:txBody>
      </p:sp>
      <p:sp>
        <p:nvSpPr>
          <p:cNvPr id="53" name="橢圓 52">
            <a:extLst>
              <a:ext uri="{FF2B5EF4-FFF2-40B4-BE49-F238E27FC236}">
                <a16:creationId xmlns:a16="http://schemas.microsoft.com/office/drawing/2014/main" id="{E3BD0EA0-1049-4DE7-9209-28337C8525AE}"/>
              </a:ext>
            </a:extLst>
          </p:cNvPr>
          <p:cNvSpPr/>
          <p:nvPr/>
        </p:nvSpPr>
        <p:spPr>
          <a:xfrm>
            <a:off x="7988413" y="5109162"/>
            <a:ext cx="472216" cy="472216"/>
          </a:xfrm>
          <a:prstGeom prst="ellipse">
            <a:avLst/>
          </a:prstGeom>
          <a:solidFill>
            <a:srgbClr val="008A94"/>
          </a:solidFill>
          <a:ln w="25400">
            <a:solidFill>
              <a:schemeClr val="bg1"/>
            </a:solidFill>
            <a:round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zh-TW" altLang="en-US" sz="2000" b="1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0BA092C4-4349-4EB2-AE09-8FC0A46EE74E}"/>
              </a:ext>
            </a:extLst>
      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-57045" y="-80210"/>
            <a:ext cx="1795502" cy="2093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694312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5" name="Google Shape;585;p68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/>
              <a:t>Qfiling License Plan</a:t>
            </a:r>
            <a:endParaRPr/>
          </a:p>
        </p:txBody>
      </p:sp>
      <p:graphicFrame>
        <p:nvGraphicFramePr>
          <p:cNvPr id="587" name="Google Shape;587;p68"/>
          <p:cNvGraphicFramePr/>
          <p:nvPr>
            <p:extLst>
              <p:ext uri="{D42A27DB-BD31-4B8C-83A1-F6EECF244321}">
                <p14:modId xmlns:p14="http://schemas.microsoft.com/office/powerpoint/2010/main" val="4006072352"/>
              </p:ext>
            </p:extLst>
          </p:nvPr>
        </p:nvGraphicFramePr>
        <p:xfrm>
          <a:off x="1121959" y="2376570"/>
          <a:ext cx="9948081" cy="3419504"/>
        </p:xfrm>
        <a:graphic>
          <a:graphicData uri="http://schemas.openxmlformats.org/drawingml/2006/table">
            <a:tbl>
              <a:tblPr>
                <a:noFill/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tblPr>
              <a:tblGrid>
                <a:gridCol w="3316027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31602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602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34925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Lite</a:t>
                      </a:r>
                      <a:endParaRPr sz="2800" b="1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chemeClr val="accent6">
                            <a:lumMod val="75000"/>
                          </a:schemeClr>
                        </a:gs>
                        <a:gs pos="0">
                          <a:srgbClr val="92D050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Plus</a:t>
                      </a:r>
                      <a:endParaRPr sz="2800" b="1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chemeClr val="accent5">
                            <a:lumMod val="75000"/>
                          </a:schemeClr>
                        </a:gs>
                        <a:gs pos="0">
                          <a:srgbClr val="00FDFF"/>
                        </a:gs>
                      </a:gsLst>
                      <a:lin ang="5400000" scaled="0"/>
                    </a:gra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 kern="1200">
                          <a:solidFill>
                            <a:schemeClr val="bg1"/>
                          </a:solidFill>
                          <a:effectLst>
                            <a:outerShdw blurRad="38100" dist="38100" dir="2700000" algn="tl">
                              <a:srgbClr val="000000">
                                <a:alpha val="43137"/>
                              </a:srgbClr>
                            </a:outerShdw>
                          </a:effectLst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Premium</a:t>
                      </a:r>
                      <a:endParaRPr sz="2800" b="1" kern="1200">
                        <a:solidFill>
                          <a:schemeClr val="bg1"/>
                        </a:solidFill>
                        <a:effectLst>
                          <a:outerShdw blurRad="38100" dist="38100" dir="2700000" algn="tl">
                            <a:srgbClr val="000000">
                              <a:alpha val="43137"/>
                            </a:srgbClr>
                          </a:outerShdw>
                        </a:effectLst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gradFill>
                      <a:gsLst>
                        <a:gs pos="100000">
                          <a:srgbClr val="002060"/>
                        </a:gs>
                        <a:gs pos="0">
                          <a:srgbClr val="7030A0"/>
                        </a:gs>
                      </a:gsLst>
                      <a:lin ang="5400000" scaled="0"/>
                    </a:gra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50373"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2800" b="1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Free</a:t>
                      </a:r>
                      <a:endParaRPr sz="2800" b="1">
                        <a:solidFill>
                          <a:schemeClr val="accent6">
                            <a:lumMod val="50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$ 3.99 / NAS / month</a:t>
                      </a:r>
                      <a:endParaRPr sz="1800" b="1" kern="120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ctr" defTabSz="914400" rtl="0" eaLnBrk="1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kern="1200">
                          <a:solidFill>
                            <a:srgbClr val="0070C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$ 39.99 / NAS / year</a:t>
                      </a:r>
                      <a:endParaRPr sz="1800" b="1" kern="1200">
                        <a:solidFill>
                          <a:srgbClr val="0070C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8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$ 10 / NAS / month</a:t>
                      </a:r>
                      <a:endParaRPr sz="1800" b="1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800" b="1" kern="1200">
                          <a:solidFill>
                            <a:srgbClr val="002060"/>
                          </a:solidFill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</a:rPr>
                        <a:t>$ 100 / NAS / year</a:t>
                      </a:r>
                      <a:endParaRPr sz="1800" b="1" kern="1200">
                        <a:solidFill>
                          <a:srgbClr val="002060"/>
                        </a:solidFill>
                        <a:latin typeface="Arial" panose="020B0604020202020204" pitchFamily="34" charset="0"/>
                        <a:ea typeface="+mn-ea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CCCC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956544"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One-time Task: 8</a:t>
                      </a:r>
                      <a:endParaRPr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Scheduled Task: 8</a:t>
                      </a: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Task: 8</a:t>
                      </a:r>
                      <a:endParaRPr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Filing Recipe: 8 </a:t>
                      </a:r>
                      <a:endParaRPr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mpd="sng">
                      <a:noFill/>
                      <a:prstDash val="soli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One-time Task: 30</a:t>
                      </a:r>
                      <a:endPara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Scheduled Task: 30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Task: 30</a:t>
                      </a:r>
                      <a:endPara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Filing Recipe: 30</a:t>
                      </a:r>
                      <a:endParaRPr sz="160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One-time Task: 100</a:t>
                      </a:r>
                      <a:endParaRPr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Scheduled Task: 100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  <a:tabLst/>
                        <a:defRPr/>
                      </a:pPr>
                      <a:r>
                        <a:rPr lang="en-US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Real-time Task: 100</a:t>
                      </a:r>
                      <a:endParaRPr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marL="0" lvl="0" indent="0" algn="ctr" rtl="0">
                        <a:lnSpc>
                          <a:spcPct val="15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1600" dirty="0">
                          <a:solidFill>
                            <a:schemeClr val="tx1">
                              <a:lumMod val="65000"/>
                              <a:lumOff val="35000"/>
                            </a:schemeClr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Filing Recipe: 100</a:t>
                      </a:r>
                      <a:endParaRPr sz="1600" dirty="0">
                        <a:solidFill>
                          <a:schemeClr val="tx1">
                            <a:lumMod val="65000"/>
                            <a:lumOff val="35000"/>
                          </a:schemeClr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21900" marR="121900" marT="121900" marB="121900" anchor="ctr">
                    <a:lnL w="12700" cap="flat" cmpd="sng" algn="ctr">
                      <a:solidFill>
                        <a:schemeClr val="tx1">
                          <a:lumMod val="65000"/>
                          <a:lumOff val="3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  <a:prstDash val="solid"/>
                    </a:lnR>
                    <a:lnT w="12700" cmpd="sng">
                      <a:noFill/>
                      <a:prstDash val="solid"/>
                    </a:lnT>
                    <a:lnB w="12700" cmpd="sng">
                      <a:noFill/>
                      <a:prstDash val="soli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1794066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>
            <a:extLst>
              <a:ext uri="{FF2B5EF4-FFF2-40B4-BE49-F238E27FC236}">
                <a16:creationId xmlns:a16="http://schemas.microsoft.com/office/drawing/2014/main" id="{D484C5C3-C46B-478B-A464-31ABD8D671D4}"/>
              </a:ext>
            </a:extLst>
          </p:cNvPr>
          <p:cNvSpPr/>
          <p:nvPr/>
        </p:nvSpPr>
        <p:spPr>
          <a:xfrm>
            <a:off x="-15247" y="1976036"/>
            <a:ext cx="12207242" cy="4881964"/>
          </a:xfrm>
          <a:prstGeom prst="rect">
            <a:avLst/>
          </a:prstGeom>
          <a:gradFill>
            <a:gsLst>
              <a:gs pos="100000">
                <a:schemeClr val="bg1">
                  <a:alpha val="0"/>
                </a:schemeClr>
              </a:gs>
              <a:gs pos="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1F613B54-44BE-47A8-BE4F-D08ACE4529AE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270143" y="4580179"/>
            <a:ext cx="2991293" cy="354314"/>
          </a:xfrm>
          <a:prstGeom prst="rect">
            <a:avLst/>
          </a:prstGeom>
        </p:spPr>
      </p:pic>
      <p:pic>
        <p:nvPicPr>
          <p:cNvPr id="9" name="圖片 8">
            <a:extLst>
              <a:ext uri="{FF2B5EF4-FFF2-40B4-BE49-F238E27FC236}">
                <a16:creationId xmlns:a16="http://schemas.microsoft.com/office/drawing/2014/main" id="{7D9DF312-9EDE-494B-9BB0-98CC8B982712}"/>
              </a:ext>
            </a:extLst>
          </p:cNvPr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88388" y="4576657"/>
            <a:ext cx="2991293" cy="357835"/>
          </a:xfrm>
          <a:prstGeom prst="rect">
            <a:avLst/>
          </a:prstGeom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80D88DEE-9A2B-4875-8A08-A623D1400102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35860" y="4577153"/>
            <a:ext cx="2991293" cy="357835"/>
          </a:xfrm>
          <a:prstGeom prst="rect">
            <a:avLst/>
          </a:prstGeom>
          <a:solidFill>
            <a:schemeClr val="bg1"/>
          </a:solidFill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0FC0D12B-6695-431F-A87F-21F336999F4C}"/>
              </a:ext>
            </a:extLst>
          </p:cNvPr>
          <p:cNvSpPr txBox="1"/>
          <p:nvPr/>
        </p:nvSpPr>
        <p:spPr>
          <a:xfrm>
            <a:off x="8230376" y="4950153"/>
            <a:ext cx="3356517" cy="738664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bays,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4-24TB</a:t>
            </a:r>
            <a:endParaRPr lang="en-US" altLang="zh-CN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Celeron 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4-core </a:t>
            </a:r>
            <a:r>
              <a:rPr lang="en-US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2.0 GHz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GB/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 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GB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RAM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CDEF2AC2-06E8-47A7-97E7-B6A68B5746CE}"/>
              </a:ext>
            </a:extLst>
          </p:cNvPr>
          <p:cNvSpPr txBox="1"/>
          <p:nvPr/>
        </p:nvSpPr>
        <p:spPr>
          <a:xfrm>
            <a:off x="4505578" y="4950153"/>
            <a:ext cx="3356518" cy="1384995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 bays, 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4-64TB</a:t>
            </a:r>
            <a:endParaRPr lang="en-US" altLang="zh-CN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i3-8100T 4-core 3.1 GHz</a:t>
            </a:r>
            <a:endParaRPr lang="zh-CN" altLang="en-US" sz="14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 GB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RAM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(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up to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</a:t>
            </a: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32</a:t>
            </a:r>
            <a:r>
              <a:rPr lang="zh-CN" altLang="en-US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GB)</a:t>
            </a:r>
          </a:p>
          <a:p>
            <a:pPr marL="177800" indent="-177800">
              <a:buFont typeface="Arial"/>
              <a:buChar char="•"/>
            </a:pPr>
            <a:r>
              <a:rPr lang="en-US" altLang="zh-CN" sz="14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M.2 SATA 6Gb/s SSD slots for caching or caching pools to accelerate system performance.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20195772-B3BC-44F7-A815-D15DBC0F6F15}"/>
              </a:ext>
            </a:extLst>
          </p:cNvPr>
          <p:cNvSpPr txBox="1"/>
          <p:nvPr/>
        </p:nvSpPr>
        <p:spPr>
          <a:xfrm>
            <a:off x="1002847" y="4950153"/>
            <a:ext cx="3231870" cy="1600438"/>
          </a:xfrm>
          <a:prstGeom prst="rect">
            <a:avLst/>
          </a:prstGeom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marL="177800" indent="-177800">
              <a:buFont typeface="Arial"/>
              <a:buChar char="•"/>
            </a:pP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bays,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16-96 TB</a:t>
            </a: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Intel Xeon 6-core 3.3 GHz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32</a:t>
            </a:r>
            <a:r>
              <a:rPr lang="zh-CN" altLang="en-US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GB 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RAM (up to 128 GB)</a:t>
            </a:r>
            <a:endParaRPr lang="zh-CN" altLang="en-US" sz="14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  <a:p>
            <a:pPr marL="177800" indent="-177800">
              <a:buFont typeface="Arial"/>
              <a:buChar char="•"/>
            </a:pP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2 M.2 SATA 6Gb/s SSD slots for caching or caching pools to accelerate system performance.</a:t>
            </a:r>
          </a:p>
          <a:p>
            <a:pPr marL="177800" indent="-177800">
              <a:buFont typeface="Arial"/>
              <a:buChar char="•"/>
            </a:pPr>
            <a:r>
              <a:rPr lang="en-US" altLang="zh-CN" sz="14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QuTS</a:t>
            </a:r>
            <a:r>
              <a:rPr lang="en-US" altLang="zh-CN" sz="14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 hero operating system</a:t>
            </a:r>
          </a:p>
        </p:txBody>
      </p:sp>
      <p:sp>
        <p:nvSpPr>
          <p:cNvPr id="4" name="標題 3">
            <a:extLst>
              <a:ext uri="{FF2B5EF4-FFF2-40B4-BE49-F238E27FC236}">
                <a16:creationId xmlns:a16="http://schemas.microsoft.com/office/drawing/2014/main" id="{380613F7-62D8-407A-A0D3-09F6BE276B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lvl="0" algn="ctr"/>
            <a:r>
              <a:rPr lang="en-US" altLang="zh-Hant">
                <a:latin typeface="Arial" panose="020B0604020202020204" pitchFamily="34" charset="0"/>
                <a:ea typeface="Microsoft JhengHei"/>
                <a:cs typeface="Arial" panose="020B0604020202020204" pitchFamily="34" charset="0"/>
              </a:rPr>
              <a:t>The best partner for efficient work</a:t>
            </a:r>
            <a:endParaRPr lang="zh-TW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2" name="群組 1">
            <a:extLst>
              <a:ext uri="{FF2B5EF4-FFF2-40B4-BE49-F238E27FC236}">
                <a16:creationId xmlns:a16="http://schemas.microsoft.com/office/drawing/2014/main" id="{CE4E6540-C896-4256-BAE6-F4ECF8B9D74B}"/>
              </a:ext>
            </a:extLst>
          </p:cNvPr>
          <p:cNvGrpSpPr/>
          <p:nvPr/>
        </p:nvGrpSpPr>
        <p:grpSpPr>
          <a:xfrm>
            <a:off x="-15248" y="1728892"/>
            <a:ext cx="4965715" cy="1353295"/>
            <a:chOff x="2650239" y="2993645"/>
            <a:chExt cx="4965715" cy="1353295"/>
          </a:xfrm>
        </p:grpSpPr>
        <p:pic>
          <p:nvPicPr>
            <p:cNvPr id="17" name="圖片 16">
              <a:extLst>
                <a:ext uri="{FF2B5EF4-FFF2-40B4-BE49-F238E27FC236}">
                  <a16:creationId xmlns:a16="http://schemas.microsoft.com/office/drawing/2014/main" id="{00636C40-E245-400E-8BD0-0AD8B35D6CD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0239" y="2993645"/>
              <a:ext cx="4965715" cy="1353295"/>
            </a:xfrm>
            <a:prstGeom prst="rect">
              <a:avLst/>
            </a:prstGeom>
          </p:spPr>
        </p:pic>
        <p:sp>
          <p:nvSpPr>
            <p:cNvPr id="18" name="矩形 17">
              <a:extLst>
                <a:ext uri="{FF2B5EF4-FFF2-40B4-BE49-F238E27FC236}">
                  <a16:creationId xmlns:a16="http://schemas.microsoft.com/office/drawing/2014/main" id="{4A7FA88E-8E5A-4ECB-A829-59A622188316}"/>
                </a:ext>
              </a:extLst>
            </p:cNvPr>
            <p:cNvSpPr/>
            <p:nvPr/>
          </p:nvSpPr>
          <p:spPr>
            <a:xfrm>
              <a:off x="3169883" y="3053244"/>
              <a:ext cx="39185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en-US" altLang="zh-TW" sz="2800" b="1" dirty="0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  <a:sym typeface="Arial"/>
                </a:rPr>
                <a:t>Enterprise</a:t>
              </a:r>
              <a:endParaRPr lang="zh-TW" altLang="en-US" sz="2800" b="1" dirty="0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1" name="TextBox 18">
              <a:extLst>
                <a:ext uri="{FF2B5EF4-FFF2-40B4-BE49-F238E27FC236}">
                  <a16:creationId xmlns:a16="http://schemas.microsoft.com/office/drawing/2014/main" id="{CF702993-D272-421D-B6B9-B51388A27178}"/>
                </a:ext>
              </a:extLst>
            </p:cNvPr>
            <p:cNvSpPr txBox="1"/>
            <p:nvPr/>
          </p:nvSpPr>
          <p:spPr>
            <a:xfrm>
              <a:off x="3761916" y="3515138"/>
              <a:ext cx="2743200" cy="584775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chemeClr val="accent2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High-capacity with exceptional performance</a:t>
              </a:r>
              <a:endParaRPr lang="zh-CN" altLang="en-US" sz="1600" b="1" dirty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3" name="群組 22">
            <a:extLst>
              <a:ext uri="{FF2B5EF4-FFF2-40B4-BE49-F238E27FC236}">
                <a16:creationId xmlns:a16="http://schemas.microsoft.com/office/drawing/2014/main" id="{079D9161-866C-4934-A76E-8755FEC9E3D1}"/>
              </a:ext>
            </a:extLst>
          </p:cNvPr>
          <p:cNvGrpSpPr/>
          <p:nvPr/>
        </p:nvGrpSpPr>
        <p:grpSpPr>
          <a:xfrm>
            <a:off x="3605098" y="1728892"/>
            <a:ext cx="4965715" cy="1353294"/>
            <a:chOff x="2650239" y="2993645"/>
            <a:chExt cx="4965715" cy="1353294"/>
          </a:xfrm>
        </p:grpSpPr>
        <p:pic>
          <p:nvPicPr>
            <p:cNvPr id="24" name="圖片 23">
              <a:extLst>
                <a:ext uri="{FF2B5EF4-FFF2-40B4-BE49-F238E27FC236}">
                  <a16:creationId xmlns:a16="http://schemas.microsoft.com/office/drawing/2014/main" id="{C02A31AD-5B83-4242-ADA9-7450CF397C5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0239" y="2993645"/>
              <a:ext cx="4965715" cy="1353294"/>
            </a:xfrm>
            <a:prstGeom prst="rect">
              <a:avLst/>
            </a:prstGeom>
          </p:spPr>
        </p:pic>
        <p:sp>
          <p:nvSpPr>
            <p:cNvPr id="26" name="矩形 25">
              <a:extLst>
                <a:ext uri="{FF2B5EF4-FFF2-40B4-BE49-F238E27FC236}">
                  <a16:creationId xmlns:a16="http://schemas.microsoft.com/office/drawing/2014/main" id="{7601E32F-5027-4155-A38B-B0DB215CB7E3}"/>
                </a:ext>
              </a:extLst>
            </p:cNvPr>
            <p:cNvSpPr/>
            <p:nvPr/>
          </p:nvSpPr>
          <p:spPr>
            <a:xfrm>
              <a:off x="3169883" y="3053244"/>
              <a:ext cx="39185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en-US" altLang="zh-TW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  <a:sym typeface="Arial"/>
                </a:rPr>
                <a:t>SMB</a:t>
              </a:r>
              <a:endParaRPr lang="zh-TW" alt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28" name="TextBox 18">
              <a:extLst>
                <a:ext uri="{FF2B5EF4-FFF2-40B4-BE49-F238E27FC236}">
                  <a16:creationId xmlns:a16="http://schemas.microsoft.com/office/drawing/2014/main" id="{3F73C999-02B8-4ABE-8C32-E2F35E44D735}"/>
                </a:ext>
              </a:extLst>
            </p:cNvPr>
            <p:cNvSpPr txBox="1"/>
            <p:nvPr/>
          </p:nvSpPr>
          <p:spPr>
            <a:xfrm>
              <a:off x="3761916" y="3515138"/>
              <a:ext cx="2743200" cy="584775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TW" sz="1600" b="1" dirty="0">
                  <a:solidFill>
                    <a:schemeClr val="accent6">
                      <a:lumMod val="50000"/>
                    </a:schemeClr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High-end business NAS for greater performance</a:t>
              </a:r>
              <a:endParaRPr lang="zh-TW" altLang="en-US" sz="1600" b="1" dirty="0">
                <a:solidFill>
                  <a:schemeClr val="accent6">
                    <a:lumMod val="50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grpSp>
        <p:nvGrpSpPr>
          <p:cNvPr id="29" name="群組 28">
            <a:extLst>
              <a:ext uri="{FF2B5EF4-FFF2-40B4-BE49-F238E27FC236}">
                <a16:creationId xmlns:a16="http://schemas.microsoft.com/office/drawing/2014/main" id="{B4584583-B720-4BB1-BA01-E430A55CA7B0}"/>
              </a:ext>
            </a:extLst>
          </p:cNvPr>
          <p:cNvGrpSpPr/>
          <p:nvPr/>
        </p:nvGrpSpPr>
        <p:grpSpPr>
          <a:xfrm>
            <a:off x="7226285" y="1728891"/>
            <a:ext cx="4965715" cy="1353295"/>
            <a:chOff x="2650239" y="2993644"/>
            <a:chExt cx="4965715" cy="1353295"/>
          </a:xfrm>
        </p:grpSpPr>
        <p:pic>
          <p:nvPicPr>
            <p:cNvPr id="30" name="圖片 29">
              <a:extLst>
                <a:ext uri="{FF2B5EF4-FFF2-40B4-BE49-F238E27FC236}">
                  <a16:creationId xmlns:a16="http://schemas.microsoft.com/office/drawing/2014/main" id="{0CEDC330-BBF0-42EB-ABF8-137405F5E0EC}"/>
                </a:ext>
              </a:extLst>
            </p:cNvPr>
            <p:cNvPicPr>
              <a:picLocks noChangeAspect="1"/>
            </p:cNvPicPr>
            <p:nvPr/>
          </p:nvPicPr>
          <p:blipFill>
            <a:blip r:embed="rId8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650239" y="2993644"/>
              <a:ext cx="4965715" cy="1353295"/>
            </a:xfrm>
            <a:prstGeom prst="rect">
              <a:avLst/>
            </a:prstGeom>
          </p:spPr>
        </p:pic>
        <p:sp>
          <p:nvSpPr>
            <p:cNvPr id="31" name="矩形 30">
              <a:extLst>
                <a:ext uri="{FF2B5EF4-FFF2-40B4-BE49-F238E27FC236}">
                  <a16:creationId xmlns:a16="http://schemas.microsoft.com/office/drawing/2014/main" id="{2A084096-27CD-479F-8287-2FEA151FE6FB}"/>
                </a:ext>
              </a:extLst>
            </p:cNvPr>
            <p:cNvSpPr/>
            <p:nvPr/>
          </p:nvSpPr>
          <p:spPr>
            <a:xfrm>
              <a:off x="3169883" y="3053244"/>
              <a:ext cx="3918586" cy="52322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ctr">
                <a:buClr>
                  <a:srgbClr val="000000"/>
                </a:buClr>
              </a:pPr>
              <a:r>
                <a:rPr lang="en-US" altLang="zh-TW" sz="2800" b="1">
                  <a:solidFill>
                    <a:prstClr val="white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  <a:sym typeface="Arial"/>
                </a:rPr>
                <a:t>SOHO</a:t>
              </a:r>
              <a:endParaRPr lang="zh-TW" altLang="en-US" sz="2800" b="1">
                <a:solidFill>
                  <a:prstClr val="white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  <a:sym typeface="Arial"/>
              </a:endParaRPr>
            </a:p>
          </p:txBody>
        </p:sp>
        <p:sp>
          <p:nvSpPr>
            <p:cNvPr id="32" name="TextBox 18">
              <a:extLst>
                <a:ext uri="{FF2B5EF4-FFF2-40B4-BE49-F238E27FC236}">
                  <a16:creationId xmlns:a16="http://schemas.microsoft.com/office/drawing/2014/main" id="{31333269-F238-4F3C-AEE9-F306D8E74AC1}"/>
                </a:ext>
              </a:extLst>
            </p:cNvPr>
            <p:cNvSpPr txBox="1"/>
            <p:nvPr/>
          </p:nvSpPr>
          <p:spPr>
            <a:xfrm>
              <a:off x="3761916" y="3531788"/>
              <a:ext cx="2743200" cy="584775"/>
            </a:xfrm>
            <a:prstGeom prst="rect">
              <a:avLst/>
            </a:prstGeom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pPr algn="ctr"/>
              <a:r>
                <a:rPr lang="en-US" altLang="zh-CN" sz="1600" b="1" dirty="0">
                  <a:solidFill>
                    <a:srgbClr val="00FDFF"/>
                  </a:solidFill>
                  <a:latin typeface="Arial" panose="020B0604020202020204" pitchFamily="34" charset="0"/>
                  <a:ea typeface="微軟正黑體" panose="020B0604030504040204" pitchFamily="34" charset="-120"/>
                  <a:cs typeface="Arial" panose="020B0604020202020204" pitchFamily="34" charset="0"/>
                </a:rPr>
                <a:t>High performance 4-core studio</a:t>
              </a:r>
              <a:endParaRPr lang="zh-CN" altLang="en-US" sz="1600" b="1" dirty="0">
                <a:solidFill>
                  <a:srgbClr val="00FDFF"/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endParaRPr>
            </a:p>
          </p:txBody>
        </p:sp>
      </p:grpSp>
      <p:sp>
        <p:nvSpPr>
          <p:cNvPr id="5" name="矩形 4">
            <a:extLst>
              <a:ext uri="{FF2B5EF4-FFF2-40B4-BE49-F238E27FC236}">
                <a16:creationId xmlns:a16="http://schemas.microsoft.com/office/drawing/2014/main" id="{59F095EC-2234-48D9-A28B-9B6148465098}"/>
              </a:ext>
            </a:extLst>
          </p:cNvPr>
          <p:cNvSpPr/>
          <p:nvPr/>
        </p:nvSpPr>
        <p:spPr>
          <a:xfrm>
            <a:off x="1629168" y="4553208"/>
            <a:ext cx="1669047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V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S-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h</a:t>
            </a:r>
            <a:r>
              <a:rPr lang="zh-CN" altLang="en-US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168</a:t>
            </a:r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8X</a:t>
            </a:r>
            <a:endParaRPr lang="zh-CN" altLang="en-US" sz="2000" b="1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35" name="矩形 34">
            <a:extLst>
              <a:ext uri="{FF2B5EF4-FFF2-40B4-BE49-F238E27FC236}">
                <a16:creationId xmlns:a16="http://schemas.microsoft.com/office/drawing/2014/main" id="{039F12EA-A68F-44B4-A06B-9E53A1470C39}"/>
              </a:ext>
            </a:extLst>
          </p:cNvPr>
          <p:cNvSpPr/>
          <p:nvPr/>
        </p:nvSpPr>
        <p:spPr>
          <a:xfrm>
            <a:off x="5345785" y="4553208"/>
            <a:ext cx="152477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TVS - 872N</a:t>
            </a:r>
          </a:p>
        </p:txBody>
      </p:sp>
      <p:sp>
        <p:nvSpPr>
          <p:cNvPr id="36" name="矩形 35">
            <a:extLst>
              <a:ext uri="{FF2B5EF4-FFF2-40B4-BE49-F238E27FC236}">
                <a16:creationId xmlns:a16="http://schemas.microsoft.com/office/drawing/2014/main" id="{A594E5DF-B44C-40A2-B8C1-24DE1F98E01A}"/>
              </a:ext>
            </a:extLst>
          </p:cNvPr>
          <p:cNvSpPr/>
          <p:nvPr/>
        </p:nvSpPr>
        <p:spPr>
          <a:xfrm>
            <a:off x="9064806" y="4553208"/>
            <a:ext cx="135325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altLang="zh-CN" sz="2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</a:rPr>
              <a:t>TS - 453D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D2CFB26-9B19-764F-948D-B98689D2216C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490931" y="2993123"/>
            <a:ext cx="2500282" cy="1562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568F44DC-F757-6945-AC91-D0829C9C582D}"/>
              </a:ext>
            </a:extLst>
          </p:cNvPr>
          <p:cNvPicPr>
            <a:picLocks noChangeAspect="1"/>
          </p:cNvPicPr>
          <p:nvPr/>
        </p:nvPicPr>
        <p:blipFill>
          <a:blip r:embed="rId10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860812" y="2993123"/>
            <a:ext cx="2570347" cy="1606467"/>
          </a:xfrm>
          <a:prstGeom prst="rect">
            <a:avLst/>
          </a:prstGeom>
        </p:spPr>
      </p:pic>
      <p:grpSp>
        <p:nvGrpSpPr>
          <p:cNvPr id="13" name="群組 12">
            <a:extLst>
              <a:ext uri="{FF2B5EF4-FFF2-40B4-BE49-F238E27FC236}">
                <a16:creationId xmlns:a16="http://schemas.microsoft.com/office/drawing/2014/main" id="{BD67428E-A0D0-431E-B9F9-B2F911CFC515}"/>
              </a:ext>
            </a:extLst>
          </p:cNvPr>
          <p:cNvGrpSpPr/>
          <p:nvPr/>
        </p:nvGrpSpPr>
        <p:grpSpPr>
          <a:xfrm>
            <a:off x="4144194" y="1900732"/>
            <a:ext cx="3812089" cy="5303520"/>
            <a:chOff x="3965650" y="2130160"/>
            <a:chExt cx="3812089" cy="4262127"/>
          </a:xfrm>
        </p:grpSpPr>
        <p:pic>
          <p:nvPicPr>
            <p:cNvPr id="39" name="圖形 38">
              <a:extLst>
                <a:ext uri="{FF2B5EF4-FFF2-40B4-BE49-F238E27FC236}">
                  <a16:creationId xmlns:a16="http://schemas.microsoft.com/office/drawing/2014/main" id="{D89D0D31-2287-45B5-97FB-C5AFDEC75F7B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62821"/>
            <a:stretch/>
          </p:blipFill>
          <p:spPr>
            <a:xfrm rot="5400000">
              <a:off x="1962999" y="4132811"/>
              <a:ext cx="4157454" cy="152151"/>
            </a:xfrm>
            <a:prstGeom prst="rect">
              <a:avLst/>
            </a:prstGeom>
          </p:spPr>
        </p:pic>
        <p:pic>
          <p:nvPicPr>
            <p:cNvPr id="42" name="圖形 41">
              <a:extLst>
                <a:ext uri="{FF2B5EF4-FFF2-40B4-BE49-F238E27FC236}">
                  <a16:creationId xmlns:a16="http://schemas.microsoft.com/office/drawing/2014/main" id="{31E411E1-7426-456F-8B55-E6AC707D1A3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1" cstate="screen">
              <a:alphaModFix amt="53000"/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12"/>
                </a:ext>
              </a:extLst>
            </a:blip>
            <a:srcRect t="62821"/>
            <a:stretch/>
          </p:blipFill>
          <p:spPr>
            <a:xfrm rot="5400000">
              <a:off x="5622937" y="4237484"/>
              <a:ext cx="4157454" cy="152151"/>
            </a:xfrm>
            <a:prstGeom prst="rect">
              <a:avLst/>
            </a:prstGeom>
          </p:spPr>
        </p:pic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7F54E7C0-AE17-B74A-8C1E-69D41902D03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113580" y="2884242"/>
            <a:ext cx="2848700" cy="1780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9883797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字方塊 4">
            <a:extLst>
              <a:ext uri="{FF2B5EF4-FFF2-40B4-BE49-F238E27FC236}">
                <a16:creationId xmlns:a16="http://schemas.microsoft.com/office/drawing/2014/main" id="{9F32B668-F5A5-4499-A1FB-019A3BB3CD25}"/>
              </a:ext>
            </a:extLst>
          </p:cNvPr>
          <p:cNvSpPr txBox="1"/>
          <p:nvPr/>
        </p:nvSpPr>
        <p:spPr>
          <a:xfrm>
            <a:off x="886867" y="4292325"/>
            <a:ext cx="5209133" cy="4616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spcBef>
                <a:spcPts val="500"/>
              </a:spcBef>
            </a:pPr>
            <a:r>
              <a:rPr lang="en-US" altLang="zh-TW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©</a:t>
            </a:r>
            <a:r>
              <a:rPr lang="zh-TW" altLang="en-US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</a:t>
            </a:r>
            <a:r>
              <a:rPr lang="en-US" altLang="zh-TW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2020</a:t>
            </a:r>
            <a:r>
              <a:rPr lang="zh-TW" altLang="zh-TW" sz="8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軟正黑體" panose="020B0604030504040204" pitchFamily="34" charset="-120"/>
                <a:cs typeface="Arial" panose="020B0604020202020204" pitchFamily="34" charset="0"/>
                <a:sym typeface="Microsoft JhengHei"/>
              </a:rPr>
              <a:t> Copyright is owned by QNAP Technology Co., Ltd. QNAP Technology reserves all rights. A trademark or mark used or registered by QNAP Technology Co., Ltd. The products and company names mentioned in the file may be trademarks owned by other companies.</a:t>
            </a:r>
            <a:endParaRPr lang="zh-TW" altLang="zh-TW" sz="8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軟正黑體" panose="020B0604030504040204" pitchFamily="34" charset="-12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250107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群組 6">
            <a:extLst>
              <a:ext uri="{FF2B5EF4-FFF2-40B4-BE49-F238E27FC236}">
                <a16:creationId xmlns:a16="http://schemas.microsoft.com/office/drawing/2014/main" id="{97811C6B-1E53-4B15-A92D-552E1E01A8F5}"/>
              </a:ext>
            </a:extLst>
          </p:cNvPr>
          <p:cNvGrpSpPr/>
          <p:nvPr/>
        </p:nvGrpSpPr>
        <p:grpSpPr>
          <a:xfrm>
            <a:off x="1121698" y="1890224"/>
            <a:ext cx="9714133" cy="1803756"/>
            <a:chOff x="969909" y="1878597"/>
            <a:chExt cx="9714133" cy="1803756"/>
          </a:xfrm>
        </p:grpSpPr>
        <p:sp>
          <p:nvSpPr>
            <p:cNvPr id="6" name="矩形: 圓角 5">
              <a:extLst>
                <a:ext uri="{FF2B5EF4-FFF2-40B4-BE49-F238E27FC236}">
                  <a16:creationId xmlns:a16="http://schemas.microsoft.com/office/drawing/2014/main" id="{EC6F7FEE-90D9-426E-8444-748D2993021A}"/>
                </a:ext>
              </a:extLst>
            </p:cNvPr>
            <p:cNvSpPr/>
            <p:nvPr/>
          </p:nvSpPr>
          <p:spPr>
            <a:xfrm>
              <a:off x="1869426" y="1980375"/>
              <a:ext cx="8814616" cy="1600200"/>
            </a:xfrm>
            <a:prstGeom prst="roundRect">
              <a:avLst>
                <a:gd name="adj" fmla="val 9148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" name="圖形 4">
              <a:extLst>
                <a:ext uri="{FF2B5EF4-FFF2-40B4-BE49-F238E27FC236}">
                  <a16:creationId xmlns:a16="http://schemas.microsoft.com/office/drawing/2014/main" id="{19CC66A7-A2D6-48F5-A34E-C1904507CA7F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14" name="標題 2">
            <a:extLst>
              <a:ext uri="{FF2B5EF4-FFF2-40B4-BE49-F238E27FC236}">
                <a16:creationId xmlns:a16="http://schemas.microsoft.com/office/drawing/2014/main" id="{16F4EEEB-5391-1547-B26E-E3B9B229CC7F}"/>
              </a:ext>
            </a:extLst>
          </p:cNvPr>
          <p:cNvSpPr>
            <a:spLocks noGrp="1"/>
          </p:cNvSpPr>
          <p:nvPr>
            <p:ph type="title"/>
          </p:nvPr>
        </p:nvSpPr>
        <p:spPr>
          <a:noFill/>
          <a:ln>
            <a:noFill/>
          </a:ln>
        </p:spPr>
        <p:txBody>
          <a:bodyPr spcFirstLastPara="1" wrap="square" lIns="91425" tIns="91425" rIns="91425" bIns="91425" anchor="ctr" anchorCtr="0"/>
          <a:lstStyle/>
          <a:p>
            <a:pPr>
              <a:buClr>
                <a:srgbClr val="F55D4B"/>
              </a:buClr>
              <a:buSzPts val="2800"/>
            </a:pPr>
            <a:r>
              <a:rPr lang="en-US" altLang="zh-Hant" err="1">
                <a:sym typeface="Amatic SC"/>
              </a:rPr>
              <a:t>Qfiling</a:t>
            </a:r>
            <a:r>
              <a:rPr lang="en-US" altLang="zh-Hant">
                <a:sym typeface="Amatic SC"/>
              </a:rPr>
              <a:t> core competencies</a:t>
            </a:r>
            <a:endParaRPr lang="zh-TW" altLang="en-US">
              <a:sym typeface="Amatic SC"/>
            </a:endParaRPr>
          </a:p>
        </p:txBody>
      </p:sp>
      <p:pic>
        <p:nvPicPr>
          <p:cNvPr id="23" name="圖片 22" descr="彈性客製.png">
            <a:extLst>
              <a:ext uri="{FF2B5EF4-FFF2-40B4-BE49-F238E27FC236}">
                <a16:creationId xmlns:a16="http://schemas.microsoft.com/office/drawing/2014/main" id="{0E236C9A-DA4D-4663-B629-DDEEBFCFCC43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680981" y="2421908"/>
            <a:ext cx="680467" cy="680467"/>
          </a:xfrm>
          <a:prstGeom prst="rect">
            <a:avLst/>
          </a:prstGeom>
        </p:spPr>
      </p:pic>
      <p:sp>
        <p:nvSpPr>
          <p:cNvPr id="8" name="矩形: 圓角 7">
            <a:extLst>
              <a:ext uri="{FF2B5EF4-FFF2-40B4-BE49-F238E27FC236}">
                <a16:creationId xmlns:a16="http://schemas.microsoft.com/office/drawing/2014/main" id="{7FD37DD7-301B-45EE-81B3-20925ECF803F}"/>
              </a:ext>
            </a:extLst>
          </p:cNvPr>
          <p:cNvSpPr/>
          <p:nvPr/>
        </p:nvSpPr>
        <p:spPr>
          <a:xfrm>
            <a:off x="1260033" y="3298550"/>
            <a:ext cx="1522361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Flexible</a:t>
            </a:r>
          </a:p>
        </p:txBody>
      </p:sp>
      <p:grpSp>
        <p:nvGrpSpPr>
          <p:cNvPr id="41" name="群組 40">
            <a:extLst>
              <a:ext uri="{FF2B5EF4-FFF2-40B4-BE49-F238E27FC236}">
                <a16:creationId xmlns:a16="http://schemas.microsoft.com/office/drawing/2014/main" id="{769B215B-93B3-4D0D-B850-83E1287489BD}"/>
              </a:ext>
            </a:extLst>
          </p:cNvPr>
          <p:cNvGrpSpPr/>
          <p:nvPr/>
        </p:nvGrpSpPr>
        <p:grpSpPr>
          <a:xfrm>
            <a:off x="169734" y="4165504"/>
            <a:ext cx="3775154" cy="1803756"/>
            <a:chOff x="969909" y="1878597"/>
            <a:chExt cx="3775154" cy="1803756"/>
          </a:xfrm>
        </p:grpSpPr>
        <p:sp>
          <p:nvSpPr>
            <p:cNvPr id="43" name="矩形: 圓角 42">
              <a:extLst>
                <a:ext uri="{FF2B5EF4-FFF2-40B4-BE49-F238E27FC236}">
                  <a16:creationId xmlns:a16="http://schemas.microsoft.com/office/drawing/2014/main" id="{393DD342-E632-41FE-BE86-B868589FAAE7}"/>
                </a:ext>
              </a:extLst>
            </p:cNvPr>
            <p:cNvSpPr/>
            <p:nvPr/>
          </p:nvSpPr>
          <p:spPr>
            <a:xfrm>
              <a:off x="1869426" y="1980375"/>
              <a:ext cx="2875637" cy="1600200"/>
            </a:xfrm>
            <a:prstGeom prst="roundRect">
              <a:avLst>
                <a:gd name="adj" fmla="val 6746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44" name="圖形 43">
              <a:extLst>
                <a:ext uri="{FF2B5EF4-FFF2-40B4-BE49-F238E27FC236}">
                  <a16:creationId xmlns:a16="http://schemas.microsoft.com/office/drawing/2014/main" id="{D96B0859-C5F5-4286-9017-85325A0BEDEA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47" name="矩形: 圓角 46">
            <a:extLst>
              <a:ext uri="{FF2B5EF4-FFF2-40B4-BE49-F238E27FC236}">
                <a16:creationId xmlns:a16="http://schemas.microsoft.com/office/drawing/2014/main" id="{D43C144E-DC9A-4215-BFFE-7C88CEAE626B}"/>
              </a:ext>
            </a:extLst>
          </p:cNvPr>
          <p:cNvSpPr/>
          <p:nvPr/>
        </p:nvSpPr>
        <p:spPr>
          <a:xfrm>
            <a:off x="308069" y="5573830"/>
            <a:ext cx="1522361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Efficient</a:t>
            </a:r>
          </a:p>
        </p:txBody>
      </p:sp>
      <p:sp>
        <p:nvSpPr>
          <p:cNvPr id="48" name="Rectangle 3">
            <a:extLst>
              <a:ext uri="{FF2B5EF4-FFF2-40B4-BE49-F238E27FC236}">
                <a16:creationId xmlns:a16="http://schemas.microsoft.com/office/drawing/2014/main" id="{A539163E-591D-4E78-8672-6A297256E5E8}"/>
              </a:ext>
            </a:extLst>
          </p:cNvPr>
          <p:cNvSpPr/>
          <p:nvPr/>
        </p:nvSpPr>
        <p:spPr>
          <a:xfrm>
            <a:off x="2037261" y="4731188"/>
            <a:ext cx="190762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kumimoji="1"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Scheduling for auto filing</a:t>
            </a:r>
            <a:endParaRPr kumimoji="1" lang="zh-TW" altLang="en-US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pic>
        <p:nvPicPr>
          <p:cNvPr id="11" name="圖片 10" descr="效率大增.png">
            <a:extLst>
              <a:ext uri="{FF2B5EF4-FFF2-40B4-BE49-F238E27FC236}">
                <a16:creationId xmlns:a16="http://schemas.microsoft.com/office/drawing/2014/main" id="{CE2171D4-9036-4A5E-A396-46CDBBF184AD}"/>
              </a:ext>
            </a:extLst>
          </p:cNvPr>
          <p:cNvPicPr>
            <a:picLocks noChangeAspect="1"/>
          </p:cNvPicPr>
          <p:nvPr/>
        </p:nvPicPr>
        <p:blipFill>
          <a:blip r:embed="rId6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86197" y="4578590"/>
            <a:ext cx="566107" cy="846877"/>
          </a:xfrm>
          <a:prstGeom prst="rect">
            <a:avLst/>
          </a:prstGeom>
        </p:spPr>
      </p:pic>
      <p:grpSp>
        <p:nvGrpSpPr>
          <p:cNvPr id="51" name="群組 50">
            <a:extLst>
              <a:ext uri="{FF2B5EF4-FFF2-40B4-BE49-F238E27FC236}">
                <a16:creationId xmlns:a16="http://schemas.microsoft.com/office/drawing/2014/main" id="{6305BD10-C9EC-4C3F-9DE6-C814464691D1}"/>
              </a:ext>
            </a:extLst>
          </p:cNvPr>
          <p:cNvGrpSpPr/>
          <p:nvPr/>
        </p:nvGrpSpPr>
        <p:grpSpPr>
          <a:xfrm>
            <a:off x="4053938" y="4165504"/>
            <a:ext cx="3775154" cy="1803756"/>
            <a:chOff x="969909" y="1878597"/>
            <a:chExt cx="3775154" cy="1803756"/>
          </a:xfrm>
        </p:grpSpPr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9876D6DA-9152-4EBA-B7F8-502D6C35FEAB}"/>
                </a:ext>
              </a:extLst>
            </p:cNvPr>
            <p:cNvSpPr/>
            <p:nvPr/>
          </p:nvSpPr>
          <p:spPr>
            <a:xfrm>
              <a:off x="1869426" y="1980375"/>
              <a:ext cx="2875637" cy="1600200"/>
            </a:xfrm>
            <a:prstGeom prst="roundRect">
              <a:avLst>
                <a:gd name="adj" fmla="val 6746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3" name="圖形 52">
              <a:extLst>
                <a:ext uri="{FF2B5EF4-FFF2-40B4-BE49-F238E27FC236}">
                  <a16:creationId xmlns:a16="http://schemas.microsoft.com/office/drawing/2014/main" id="{93FFA689-671F-4557-8471-98C0E3C7673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54" name="矩形: 圓角 53">
            <a:extLst>
              <a:ext uri="{FF2B5EF4-FFF2-40B4-BE49-F238E27FC236}">
                <a16:creationId xmlns:a16="http://schemas.microsoft.com/office/drawing/2014/main" id="{1A0F3E80-8C80-4442-958B-40EDBA54A990}"/>
              </a:ext>
            </a:extLst>
          </p:cNvPr>
          <p:cNvSpPr/>
          <p:nvPr/>
        </p:nvSpPr>
        <p:spPr>
          <a:xfrm>
            <a:off x="4192273" y="5573830"/>
            <a:ext cx="2018523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algn="ctr"/>
            <a:r>
              <a:rPr kumimoji="1"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Total control</a:t>
            </a:r>
          </a:p>
        </p:txBody>
      </p:sp>
      <p:sp>
        <p:nvSpPr>
          <p:cNvPr id="55" name="Rectangle 3">
            <a:extLst>
              <a:ext uri="{FF2B5EF4-FFF2-40B4-BE49-F238E27FC236}">
                <a16:creationId xmlns:a16="http://schemas.microsoft.com/office/drawing/2014/main" id="{6607779A-A9C3-4154-A614-0331EE5E4C72}"/>
              </a:ext>
            </a:extLst>
          </p:cNvPr>
          <p:cNvSpPr/>
          <p:nvPr/>
        </p:nvSpPr>
        <p:spPr>
          <a:xfrm>
            <a:off x="6030058" y="4454189"/>
            <a:ext cx="17971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With system logs, filing status is easily accessible</a:t>
            </a:r>
          </a:p>
        </p:txBody>
      </p:sp>
      <p:grpSp>
        <p:nvGrpSpPr>
          <p:cNvPr id="57" name="群組 56">
            <a:extLst>
              <a:ext uri="{FF2B5EF4-FFF2-40B4-BE49-F238E27FC236}">
                <a16:creationId xmlns:a16="http://schemas.microsoft.com/office/drawing/2014/main" id="{DE736A13-D510-45E4-8D21-E4226EEFC73B}"/>
              </a:ext>
            </a:extLst>
          </p:cNvPr>
          <p:cNvGrpSpPr/>
          <p:nvPr/>
        </p:nvGrpSpPr>
        <p:grpSpPr>
          <a:xfrm>
            <a:off x="8076477" y="4165504"/>
            <a:ext cx="3775154" cy="1803756"/>
            <a:chOff x="969909" y="1878597"/>
            <a:chExt cx="3775154" cy="1803756"/>
          </a:xfrm>
        </p:grpSpPr>
        <p:sp>
          <p:nvSpPr>
            <p:cNvPr id="58" name="矩形: 圓角 57">
              <a:extLst>
                <a:ext uri="{FF2B5EF4-FFF2-40B4-BE49-F238E27FC236}">
                  <a16:creationId xmlns:a16="http://schemas.microsoft.com/office/drawing/2014/main" id="{8A8C9C07-A8C9-4218-ABA2-3D4BBEC15CB1}"/>
                </a:ext>
              </a:extLst>
            </p:cNvPr>
            <p:cNvSpPr/>
            <p:nvPr/>
          </p:nvSpPr>
          <p:spPr>
            <a:xfrm>
              <a:off x="1869426" y="1980375"/>
              <a:ext cx="2875637" cy="1600200"/>
            </a:xfrm>
            <a:prstGeom prst="roundRect">
              <a:avLst>
                <a:gd name="adj" fmla="val 6746"/>
              </a:avLst>
            </a:prstGeom>
            <a:noFill/>
            <a:ln w="25400">
              <a:solidFill>
                <a:srgbClr val="008A9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pic>
          <p:nvPicPr>
            <p:cNvPr id="59" name="圖形 58">
              <a:extLst>
                <a:ext uri="{FF2B5EF4-FFF2-40B4-BE49-F238E27FC236}">
                  <a16:creationId xmlns:a16="http://schemas.microsoft.com/office/drawing/2014/main" id="{B1785400-B37C-4F27-BF5F-4697C3049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extLst>
                <a:ext uri="{28A0092B-C50C-407E-A947-70E740481C1C}">
                  <a14:useLocalDpi xmlns:a14="http://schemas.microsoft.com/office/drawing/2010/main"/>
                </a:ex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969909" y="1878597"/>
              <a:ext cx="1799034" cy="1803756"/>
            </a:xfrm>
            <a:prstGeom prst="rect">
              <a:avLst/>
            </a:prstGeom>
          </p:spPr>
        </p:pic>
      </p:grpSp>
      <p:sp>
        <p:nvSpPr>
          <p:cNvPr id="60" name="矩形: 圓角 59">
            <a:extLst>
              <a:ext uri="{FF2B5EF4-FFF2-40B4-BE49-F238E27FC236}">
                <a16:creationId xmlns:a16="http://schemas.microsoft.com/office/drawing/2014/main" id="{C0BD8FF0-E744-40C4-81DF-772C279D94D3}"/>
              </a:ext>
            </a:extLst>
          </p:cNvPr>
          <p:cNvSpPr/>
          <p:nvPr/>
        </p:nvSpPr>
        <p:spPr>
          <a:xfrm>
            <a:off x="8214812" y="5573830"/>
            <a:ext cx="1522361" cy="562630"/>
          </a:xfrm>
          <a:prstGeom prst="roundRect">
            <a:avLst>
              <a:gd name="adj" fmla="val 50000"/>
            </a:avLst>
          </a:prstGeom>
          <a:solidFill>
            <a:srgbClr val="008A94"/>
          </a:solidFill>
        </p:spPr>
        <p:txBody>
          <a:bodyPr wrap="square" rtlCol="0" anchor="ctr">
            <a:spAutoFit/>
          </a:bodyPr>
          <a:lstStyle/>
          <a:p>
            <a:pPr lvl="0" algn="ctr"/>
            <a:r>
              <a:rPr kumimoji="1" lang="en-US" altLang="zh-Hant" sz="2000" b="1">
                <a:solidFill>
                  <a:schemeClr val="bg1"/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Fast</a:t>
            </a:r>
          </a:p>
        </p:txBody>
      </p:sp>
      <p:sp>
        <p:nvSpPr>
          <p:cNvPr id="61" name="Rectangle 3">
            <a:extLst>
              <a:ext uri="{FF2B5EF4-FFF2-40B4-BE49-F238E27FC236}">
                <a16:creationId xmlns:a16="http://schemas.microsoft.com/office/drawing/2014/main" id="{6647AC89-F5A1-4B2A-AA41-E76D8CE28697}"/>
              </a:ext>
            </a:extLst>
          </p:cNvPr>
          <p:cNvSpPr/>
          <p:nvPr/>
        </p:nvSpPr>
        <p:spPr>
          <a:xfrm>
            <a:off x="9944004" y="4592688"/>
            <a:ext cx="1907627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Hant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With recipes, tasks are done with one click</a:t>
            </a:r>
          </a:p>
        </p:txBody>
      </p:sp>
      <p:pic>
        <p:nvPicPr>
          <p:cNvPr id="12" name="圖片 11" descr="安心掌握.png">
            <a:extLst>
              <a:ext uri="{FF2B5EF4-FFF2-40B4-BE49-F238E27FC236}">
                <a16:creationId xmlns:a16="http://schemas.microsoft.com/office/drawing/2014/main" id="{A24180E4-DB58-4949-82EB-AA38646F394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540652" y="4662711"/>
            <a:ext cx="753989" cy="748860"/>
          </a:xfrm>
          <a:prstGeom prst="rect">
            <a:avLst/>
          </a:prstGeom>
        </p:spPr>
      </p:pic>
      <p:pic>
        <p:nvPicPr>
          <p:cNvPr id="13" name="圖片 12" descr="簡單快速.png">
            <a:extLst>
              <a:ext uri="{FF2B5EF4-FFF2-40B4-BE49-F238E27FC236}">
                <a16:creationId xmlns:a16="http://schemas.microsoft.com/office/drawing/2014/main" id="{7810BF4C-039A-4B9D-8DEC-DA92785FFAD3}"/>
              </a:ext>
            </a:extLst>
          </p:cNvPr>
          <p:cNvPicPr>
            <a:picLocks noChangeAspect="1"/>
          </p:cNvPicPr>
          <p:nvPr/>
        </p:nvPicPr>
        <p:blipFill>
          <a:blip r:embed="rId8" cstate="screen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608766" y="4662710"/>
            <a:ext cx="734451" cy="734451"/>
          </a:xfrm>
          <a:prstGeom prst="rect">
            <a:avLst/>
          </a:prstGeom>
        </p:spPr>
      </p:pic>
      <p:sp>
        <p:nvSpPr>
          <p:cNvPr id="63" name="TextBox 2">
            <a:extLst>
              <a:ext uri="{FF2B5EF4-FFF2-40B4-BE49-F238E27FC236}">
                <a16:creationId xmlns:a16="http://schemas.microsoft.com/office/drawing/2014/main" id="{F7D995F0-E82F-4A0E-92C0-16C174D67C2C}"/>
              </a:ext>
            </a:extLst>
          </p:cNvPr>
          <p:cNvSpPr txBox="1"/>
          <p:nvPr/>
        </p:nvSpPr>
        <p:spPr>
          <a:xfrm>
            <a:off x="3142180" y="2161976"/>
            <a:ext cx="80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7200" b="1" dirty="0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64" name="Rectangle 3">
            <a:extLst>
              <a:ext uri="{FF2B5EF4-FFF2-40B4-BE49-F238E27FC236}">
                <a16:creationId xmlns:a16="http://schemas.microsoft.com/office/drawing/2014/main" id="{44A2D531-15A0-44D7-99E4-0AF5AF511D00}"/>
              </a:ext>
            </a:extLst>
          </p:cNvPr>
          <p:cNvSpPr/>
          <p:nvPr/>
        </p:nvSpPr>
        <p:spPr>
          <a:xfrm>
            <a:off x="3778858" y="2562085"/>
            <a:ext cx="166204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Han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type of tasks</a:t>
            </a:r>
            <a:endParaRPr kumimoji="1" lang="en-TW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5" name="TextBox 2">
            <a:extLst>
              <a:ext uri="{FF2B5EF4-FFF2-40B4-BE49-F238E27FC236}">
                <a16:creationId xmlns:a16="http://schemas.microsoft.com/office/drawing/2014/main" id="{3EAF9D39-85D4-4C5A-BAB3-602434C183E2}"/>
              </a:ext>
            </a:extLst>
          </p:cNvPr>
          <p:cNvSpPr txBox="1"/>
          <p:nvPr/>
        </p:nvSpPr>
        <p:spPr>
          <a:xfrm>
            <a:off x="5776958" y="2161976"/>
            <a:ext cx="80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 dirty="0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en-TW" sz="7200" b="1" dirty="0">
              <a:solidFill>
                <a:srgbClr val="00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6" name="Rectangle 3">
            <a:extLst>
              <a:ext uri="{FF2B5EF4-FFF2-40B4-BE49-F238E27FC236}">
                <a16:creationId xmlns:a16="http://schemas.microsoft.com/office/drawing/2014/main" id="{5943E060-A395-4D67-8F16-BDA90D23ED0A}"/>
              </a:ext>
            </a:extLst>
          </p:cNvPr>
          <p:cNvSpPr/>
          <p:nvPr/>
        </p:nvSpPr>
        <p:spPr>
          <a:xfrm>
            <a:off x="6381550" y="2408197"/>
            <a:ext cx="1533365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Han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scheduling rules</a:t>
            </a:r>
            <a:endParaRPr kumimoji="1" lang="en-TW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sp>
        <p:nvSpPr>
          <p:cNvPr id="67" name="TextBox 2">
            <a:extLst>
              <a:ext uri="{FF2B5EF4-FFF2-40B4-BE49-F238E27FC236}">
                <a16:creationId xmlns:a16="http://schemas.microsoft.com/office/drawing/2014/main" id="{1DC435F6-631E-41E4-8B69-F2AF28B23B5D}"/>
              </a:ext>
            </a:extLst>
          </p:cNvPr>
          <p:cNvSpPr txBox="1"/>
          <p:nvPr/>
        </p:nvSpPr>
        <p:spPr>
          <a:xfrm>
            <a:off x="8475079" y="2161976"/>
            <a:ext cx="80875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200" b="1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  <a:endParaRPr lang="en-TW" sz="7200" b="1">
              <a:solidFill>
                <a:srgbClr val="00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Rectangle 3">
            <a:extLst>
              <a:ext uri="{FF2B5EF4-FFF2-40B4-BE49-F238E27FC236}">
                <a16:creationId xmlns:a16="http://schemas.microsoft.com/office/drawing/2014/main" id="{721E6C8F-0D72-4FF6-AEC1-CACE1333CFCB}"/>
              </a:ext>
            </a:extLst>
          </p:cNvPr>
          <p:cNvSpPr/>
          <p:nvPr/>
        </p:nvSpPr>
        <p:spPr>
          <a:xfrm>
            <a:off x="9063630" y="2408197"/>
            <a:ext cx="165517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kumimoji="1" lang="en-US" altLang="zh-Hant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Microsoft JhengHei" panose="020B0604030504040204" pitchFamily="34" charset="-120"/>
                <a:cs typeface="Arial" panose="020B0604020202020204" pitchFamily="34" charset="0"/>
              </a:rPr>
              <a:t>editing modules</a:t>
            </a:r>
            <a:endParaRPr kumimoji="1" lang="en-TW" altLang="zh-TW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Microsoft JhengHei" panose="020B0604030504040204" pitchFamily="34" charset="-120"/>
              <a:cs typeface="Arial" panose="020B0604020202020204" pitchFamily="34" charset="0"/>
            </a:endParaRPr>
          </a:p>
        </p:txBody>
      </p:sp>
      <p:cxnSp>
        <p:nvCxnSpPr>
          <p:cNvPr id="69" name="直線接點 68">
            <a:extLst>
              <a:ext uri="{FF2B5EF4-FFF2-40B4-BE49-F238E27FC236}">
                <a16:creationId xmlns:a16="http://schemas.microsoft.com/office/drawing/2014/main" id="{3104DC36-E9BA-498A-B10C-BFF1EE83BC0C}"/>
              </a:ext>
            </a:extLst>
          </p:cNvPr>
          <p:cNvCxnSpPr>
            <a:cxnSpLocks/>
          </p:cNvCxnSpPr>
          <p:nvPr/>
        </p:nvCxnSpPr>
        <p:spPr>
          <a:xfrm>
            <a:off x="5521112" y="2209520"/>
            <a:ext cx="0" cy="110524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0" name="直線接點 69">
            <a:extLst>
              <a:ext uri="{FF2B5EF4-FFF2-40B4-BE49-F238E27FC236}">
                <a16:creationId xmlns:a16="http://schemas.microsoft.com/office/drawing/2014/main" id="{0D037D12-1042-4181-807B-8E795B4C242C}"/>
              </a:ext>
            </a:extLst>
          </p:cNvPr>
          <p:cNvCxnSpPr>
            <a:cxnSpLocks/>
          </p:cNvCxnSpPr>
          <p:nvPr/>
        </p:nvCxnSpPr>
        <p:spPr>
          <a:xfrm>
            <a:off x="8206584" y="2209520"/>
            <a:ext cx="0" cy="1105241"/>
          </a:xfrm>
          <a:prstGeom prst="line">
            <a:avLst/>
          </a:prstGeom>
          <a:ln w="12700">
            <a:solidFill>
              <a:schemeClr val="tx1">
                <a:lumMod val="65000"/>
                <a:lumOff val="3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39913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2" name="Straight Connector 5">
            <a:extLst>
              <a:ext uri="{FF2B5EF4-FFF2-40B4-BE49-F238E27FC236}">
                <a16:creationId xmlns:a16="http://schemas.microsoft.com/office/drawing/2014/main" id="{31ED421F-5181-8B47-A6C2-37BDC4407D02}"/>
              </a:ext>
            </a:extLst>
          </p:cNvPr>
          <p:cNvCxnSpPr>
            <a:cxnSpLocks/>
          </p:cNvCxnSpPr>
          <p:nvPr/>
        </p:nvCxnSpPr>
        <p:spPr>
          <a:xfrm>
            <a:off x="2950553" y="5363647"/>
            <a:ext cx="6878468" cy="27073"/>
          </a:xfrm>
          <a:prstGeom prst="line">
            <a:avLst/>
          </a:prstGeom>
          <a:noFill/>
          <a:ln w="25400">
            <a:solidFill>
              <a:srgbClr val="008A94"/>
            </a:solidFill>
            <a:prstDash val="sysDot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  <p:sp>
        <p:nvSpPr>
          <p:cNvPr id="328" name="Google Shape;328;p54"/>
          <p:cNvSpPr/>
          <p:nvPr/>
        </p:nvSpPr>
        <p:spPr>
          <a:xfrm>
            <a:off x="6752006" y="2287336"/>
            <a:ext cx="3044238" cy="4570664"/>
          </a:xfrm>
          <a:prstGeom prst="rect">
            <a:avLst/>
          </a:prstGeom>
          <a:gradFill>
            <a:gsLst>
              <a:gs pos="0">
                <a:schemeClr val="accent6">
                  <a:lumMod val="60000"/>
                  <a:lumOff val="40000"/>
                </a:schemeClr>
              </a:gs>
              <a:gs pos="100000">
                <a:srgbClr val="FFFFFF">
                  <a:alpha val="0"/>
                </a:srgbClr>
              </a:gs>
            </a:gsLst>
            <a:lin ang="5400012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  <a:buSzPts val="1100"/>
            </a:pPr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9" name="Google Shape;329;p54"/>
          <p:cNvSpPr/>
          <p:nvPr/>
        </p:nvSpPr>
        <p:spPr>
          <a:xfrm>
            <a:off x="610430" y="2287332"/>
            <a:ext cx="2235249" cy="4421650"/>
          </a:xfrm>
          <a:prstGeom prst="rect">
            <a:avLst/>
          </a:prstGeom>
          <a:gradFill>
            <a:gsLst>
              <a:gs pos="0">
                <a:schemeClr val="accent5">
                  <a:lumMod val="60000"/>
                  <a:lumOff val="40000"/>
                </a:schemeClr>
              </a:gs>
              <a:gs pos="100000">
                <a:schemeClr val="bg1">
                  <a:alpha val="7000"/>
                </a:schemeClr>
              </a:gs>
            </a:gsLst>
            <a:lin ang="5400000" scaled="0"/>
          </a:gradFill>
          <a:ln>
            <a:noFill/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endParaRPr sz="12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" name="矩形 18">
            <a:extLst>
              <a:ext uri="{FF2B5EF4-FFF2-40B4-BE49-F238E27FC236}">
                <a16:creationId xmlns:a16="http://schemas.microsoft.com/office/drawing/2014/main" id="{073F0A60-BDA6-4506-901D-424B23345FAA}"/>
              </a:ext>
            </a:extLst>
          </p:cNvPr>
          <p:cNvSpPr/>
          <p:nvPr/>
        </p:nvSpPr>
        <p:spPr>
          <a:xfrm>
            <a:off x="9841056" y="1758294"/>
            <a:ext cx="2013691" cy="3595869"/>
          </a:xfrm>
          <a:prstGeom prst="rect">
            <a:avLst/>
          </a:prstGeom>
          <a:solidFill>
            <a:srgbClr val="00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b="1">
                <a:solidFill>
                  <a:schemeClr val="bg1"/>
                </a:solidFill>
                <a:latin typeface="Arial"/>
                <a:cs typeface="Arial"/>
              </a:rPr>
              <a:t>Filing Task</a:t>
            </a:r>
            <a:endParaRPr lang="en-TW" altLang="zh-TW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TW" altLang="zh-TW" sz="1400">
                <a:solidFill>
                  <a:schemeClr val="bg1"/>
                </a:solidFill>
                <a:latin typeface="Arial"/>
                <a:cs typeface="Arial"/>
              </a:rPr>
              <a:t>Automatically origanize all your data!</a:t>
            </a:r>
          </a:p>
        </p:txBody>
      </p:sp>
      <p:sp>
        <p:nvSpPr>
          <p:cNvPr id="323" name="Google Shape;323;p54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spcFirstLastPara="1" vert="horz" wrap="square" lIns="91433" tIns="45700" rIns="91433" bIns="45700" rtlCol="0" anchor="ctr" anchorCtr="0">
            <a:noAutofit/>
          </a:bodyPr>
          <a:lstStyle/>
          <a:p>
            <a:pPr>
              <a:spcBef>
                <a:spcPts val="0"/>
              </a:spcBef>
            </a:pPr>
            <a:r>
              <a:rPr lang="en" sz="4000"/>
              <a:t>How do two types of Qfiling tasks work?</a:t>
            </a:r>
            <a:endParaRPr sz="4000"/>
          </a:p>
        </p:txBody>
      </p:sp>
      <p:sp>
        <p:nvSpPr>
          <p:cNvPr id="324" name="Google Shape;324;p54"/>
          <p:cNvSpPr/>
          <p:nvPr/>
        </p:nvSpPr>
        <p:spPr>
          <a:xfrm>
            <a:off x="600042" y="1758308"/>
            <a:ext cx="2511838" cy="536626"/>
          </a:xfrm>
          <a:prstGeom prst="homePlate">
            <a:avLst>
              <a:gd name="adj" fmla="val 50000"/>
            </a:avLst>
          </a:prstGeom>
          <a:gradFill>
            <a:gsLst>
              <a:gs pos="0">
                <a:srgbClr val="00B0F0"/>
              </a:gs>
              <a:gs pos="100000">
                <a:srgbClr val="1E4E79"/>
              </a:gs>
            </a:gsLst>
            <a:lin ang="5400012" scaled="0"/>
          </a:gradFill>
          <a:ln w="12700"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Select source</a:t>
            </a:r>
            <a:endParaRPr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5" name="Google Shape;325;p54"/>
          <p:cNvSpPr/>
          <p:nvPr/>
        </p:nvSpPr>
        <p:spPr>
          <a:xfrm>
            <a:off x="6752006" y="1758295"/>
            <a:ext cx="3299387" cy="53662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00B050"/>
              </a:gs>
              <a:gs pos="100000">
                <a:srgbClr val="385623"/>
              </a:gs>
            </a:gsLst>
            <a:lin ang="5400012" scaled="0"/>
          </a:gradFill>
          <a:ln w="12700"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Select destination</a:t>
            </a:r>
            <a:endParaRPr sz="120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26" name="Google Shape;326;p54"/>
          <p:cNvSpPr/>
          <p:nvPr/>
        </p:nvSpPr>
        <p:spPr>
          <a:xfrm>
            <a:off x="4579256" y="1758295"/>
            <a:ext cx="2337621" cy="53662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F48208"/>
              </a:gs>
              <a:gs pos="100000">
                <a:srgbClr val="703E08"/>
              </a:gs>
            </a:gsLst>
            <a:lin ang="5400012" scaled="0"/>
          </a:gradFill>
          <a:ln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/>
                <a:ea typeface="Arial"/>
                <a:cs typeface="Arial"/>
                <a:sym typeface="Arial"/>
              </a:rPr>
              <a:t>File editing</a:t>
            </a:r>
            <a:endParaRPr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7" name="Google Shape;327;p54"/>
          <p:cNvSpPr/>
          <p:nvPr/>
        </p:nvSpPr>
        <p:spPr>
          <a:xfrm>
            <a:off x="2950553" y="1758295"/>
            <a:ext cx="1800670" cy="536626"/>
          </a:xfrm>
          <a:prstGeom prst="chevron">
            <a:avLst>
              <a:gd name="adj" fmla="val 50000"/>
            </a:avLst>
          </a:prstGeom>
          <a:gradFill>
            <a:gsLst>
              <a:gs pos="0">
                <a:srgbClr val="FFC002"/>
              </a:gs>
              <a:gs pos="100000">
                <a:srgbClr val="795B04"/>
              </a:gs>
            </a:gsLst>
            <a:lin ang="5400012" scaled="0"/>
          </a:gradFill>
          <a:ln w="12700">
            <a:solidFill>
              <a:schemeClr val="bg1"/>
            </a:solidFill>
          </a:ln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lnSpc>
                <a:spcPct val="80000"/>
              </a:lnSpc>
            </a:pPr>
            <a:r>
              <a:rPr lang="en" b="1">
                <a:solidFill>
                  <a:schemeClr val="l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Source file filters</a:t>
            </a:r>
            <a:endParaRPr b="1">
              <a:solidFill>
                <a:schemeClr val="l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33" name="Google Shape;333;p54" descr="DVD.png"/>
          <p:cNvPicPr preferRelativeResize="0"/>
          <p:nvPr/>
        </p:nvPicPr>
        <p:blipFill rotWithShape="1">
          <a:blip r:embed="rId3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84983" y="5493564"/>
            <a:ext cx="370698" cy="37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Google Shape;337;p54" descr="tandberg_data_8586_rdx_rdx_quikstor_1tb_remvble_1070111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763" y="4902914"/>
            <a:ext cx="507138" cy="37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9" name="Google Shape;339;p54" descr="iSCSI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6768" y="3065909"/>
            <a:ext cx="507129" cy="33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40" name="Google Shape;340;p54" descr="USB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30" y="3620363"/>
            <a:ext cx="301005" cy="4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41" name="Google Shape;341;p54" descr="Mobile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119834" y="4244971"/>
            <a:ext cx="300996" cy="43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42" name="Google Shape;342;p54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03937" y="6084212"/>
            <a:ext cx="532791" cy="313605"/>
          </a:xfrm>
          <a:prstGeom prst="rect">
            <a:avLst/>
          </a:prstGeom>
          <a:noFill/>
          <a:ln>
            <a:noFill/>
          </a:ln>
        </p:spPr>
      </p:pic>
      <p:sp>
        <p:nvSpPr>
          <p:cNvPr id="344" name="Google Shape;344;p54"/>
          <p:cNvSpPr/>
          <p:nvPr/>
        </p:nvSpPr>
        <p:spPr>
          <a:xfrm>
            <a:off x="2060619" y="3484317"/>
            <a:ext cx="1741840" cy="43814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cxnSp>
        <p:nvCxnSpPr>
          <p:cNvPr id="345" name="Google Shape;345;p54"/>
          <p:cNvCxnSpPr>
            <a:cxnSpLocks/>
          </p:cNvCxnSpPr>
          <p:nvPr/>
        </p:nvCxnSpPr>
        <p:spPr>
          <a:xfrm flipV="1">
            <a:off x="5319233" y="2856567"/>
            <a:ext cx="1756606" cy="717789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7" name="Google Shape;347;p54"/>
          <p:cNvCxnSpPr>
            <a:cxnSpLocks/>
          </p:cNvCxnSpPr>
          <p:nvPr/>
        </p:nvCxnSpPr>
        <p:spPr>
          <a:xfrm>
            <a:off x="4833968" y="3694526"/>
            <a:ext cx="2323498" cy="3251"/>
          </a:xfrm>
          <a:prstGeom prst="straightConnector1">
            <a:avLst/>
          </a:prstGeom>
          <a:noFill/>
          <a:ln w="63500" cap="flat" cmpd="sng">
            <a:solidFill>
              <a:srgbClr val="38761D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349" name="Google Shape;349;p54"/>
          <p:cNvCxnSpPr>
            <a:cxnSpLocks/>
          </p:cNvCxnSpPr>
          <p:nvPr/>
        </p:nvCxnSpPr>
        <p:spPr>
          <a:xfrm>
            <a:off x="5319233" y="3802977"/>
            <a:ext cx="1782788" cy="765543"/>
          </a:xfrm>
          <a:prstGeom prst="bentConnector3">
            <a:avLst>
              <a:gd name="adj1" fmla="val 50000"/>
            </a:avLst>
          </a:prstGeom>
          <a:noFill/>
          <a:ln w="63500" cap="flat" cmpd="sng">
            <a:solidFill>
              <a:schemeClr val="accent5"/>
            </a:solidFill>
            <a:prstDash val="solid"/>
            <a:round/>
            <a:headEnd type="none" w="med" len="med"/>
            <a:tailEnd type="none" w="med" len="med"/>
          </a:ln>
        </p:spPr>
      </p:cxnSp>
      <p:grpSp>
        <p:nvGrpSpPr>
          <p:cNvPr id="351" name="Google Shape;351;p54"/>
          <p:cNvGrpSpPr/>
          <p:nvPr/>
        </p:nvGrpSpPr>
        <p:grpSpPr>
          <a:xfrm>
            <a:off x="6968290" y="2467296"/>
            <a:ext cx="1036061" cy="2361619"/>
            <a:chOff x="5901929" y="2019875"/>
            <a:chExt cx="956274" cy="2179750"/>
          </a:xfrm>
        </p:grpSpPr>
        <p:pic>
          <p:nvPicPr>
            <p:cNvPr id="352" name="Google Shape;352;p54" descr="P5.png"/>
            <p:cNvPicPr preferRelativeResize="0"/>
            <p:nvPr/>
          </p:nvPicPr>
          <p:blipFill rotWithShape="1">
            <a:blip r:embed="rId9" cstate="screen">
              <a:alphaModFix/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5901929" y="2019875"/>
              <a:ext cx="956274" cy="2179750"/>
            </a:xfrm>
            <a:prstGeom prst="rect">
              <a:avLst/>
            </a:prstGeom>
            <a:noFill/>
            <a:ln>
              <a:noFill/>
            </a:ln>
            <a:effectLst>
              <a:outerShdw blurRad="50800" dist="38100" dir="2700000" algn="tl" rotWithShape="0">
                <a:srgbClr val="000000">
                  <a:alpha val="40000"/>
                </a:srgbClr>
              </a:outerShdw>
            </a:effectLst>
          </p:spPr>
        </p:pic>
        <p:sp>
          <p:nvSpPr>
            <p:cNvPr id="346" name="Google Shape;346;p54"/>
            <p:cNvSpPr txBox="1"/>
            <p:nvPr/>
          </p:nvSpPr>
          <p:spPr>
            <a:xfrm>
              <a:off x="6001196" y="2260286"/>
              <a:ext cx="823805" cy="219569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r>
                <a:rPr lang="en" sz="11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Document</a:t>
              </a:r>
              <a:endParaRPr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48" name="Google Shape;348;p54"/>
            <p:cNvSpPr txBox="1"/>
            <p:nvPr/>
          </p:nvSpPr>
          <p:spPr>
            <a:xfrm>
              <a:off x="6066722" y="3028524"/>
              <a:ext cx="644459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Image</a:t>
              </a:r>
              <a:endParaRPr sz="12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  <p:sp>
          <p:nvSpPr>
            <p:cNvPr id="350" name="Google Shape;350;p54"/>
            <p:cNvSpPr txBox="1"/>
            <p:nvPr/>
          </p:nvSpPr>
          <p:spPr>
            <a:xfrm>
              <a:off x="6025361" y="3831335"/>
              <a:ext cx="760415" cy="2307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91433" tIns="45700" rIns="91433" bIns="45700" anchor="t" anchorCtr="0">
              <a:noAutofit/>
            </a:bodyPr>
            <a:lstStyle/>
            <a:p>
              <a:pPr algn="ctr"/>
              <a:r>
                <a:rPr lang="en" sz="1200" b="1">
                  <a:solidFill>
                    <a:schemeClr val="lt1"/>
                  </a:solidFill>
                  <a:latin typeface="Arial" panose="020B0604020202020204" pitchFamily="34" charset="0"/>
                  <a:ea typeface="Calibri"/>
                  <a:cs typeface="Arial" panose="020B0604020202020204" pitchFamily="34" charset="0"/>
                  <a:sym typeface="Calibri"/>
                </a:rPr>
                <a:t>Video</a:t>
              </a:r>
              <a:endParaRPr sz="12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endParaRPr>
            </a:p>
          </p:txBody>
        </p:sp>
      </p:grpSp>
      <p:sp>
        <p:nvSpPr>
          <p:cNvPr id="353" name="Google Shape;353;p54"/>
          <p:cNvSpPr txBox="1"/>
          <p:nvPr/>
        </p:nvSpPr>
        <p:spPr>
          <a:xfrm>
            <a:off x="3272948" y="4018646"/>
            <a:ext cx="1030858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File Filter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4" name="Google Shape;354;p54"/>
          <p:cNvSpPr txBox="1"/>
          <p:nvPr/>
        </p:nvSpPr>
        <p:spPr>
          <a:xfrm>
            <a:off x="4750485" y="4018637"/>
            <a:ext cx="1213948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Batch Editing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5" name="Google Shape;355;p54"/>
          <p:cNvSpPr txBox="1"/>
          <p:nvPr/>
        </p:nvSpPr>
        <p:spPr>
          <a:xfrm>
            <a:off x="6470067" y="4954235"/>
            <a:ext cx="2123266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 b="1" dirty="0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Destination Folder Structure &amp; File Handling</a:t>
            </a:r>
            <a:endParaRPr sz="1200" b="1" dirty="0">
              <a:solidFill>
                <a:srgbClr val="008A94"/>
              </a:solidFill>
              <a:latin typeface="Arial" panose="020B0604020202020204" pitchFamily="34" charset="0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6" name="Google Shape;356;p54"/>
          <p:cNvSpPr/>
          <p:nvPr/>
        </p:nvSpPr>
        <p:spPr>
          <a:xfrm>
            <a:off x="8968286" y="2538505"/>
            <a:ext cx="683999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NAS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7" name="Google Shape;357;p54"/>
          <p:cNvSpPr/>
          <p:nvPr/>
        </p:nvSpPr>
        <p:spPr>
          <a:xfrm>
            <a:off x="8968286" y="3011512"/>
            <a:ext cx="683999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iSCSI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8" name="Google Shape;358;p54"/>
          <p:cNvSpPr/>
          <p:nvPr/>
        </p:nvSpPr>
        <p:spPr>
          <a:xfrm>
            <a:off x="8968285" y="3484519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USB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59" name="Google Shape;359;p54"/>
          <p:cNvSpPr/>
          <p:nvPr/>
        </p:nvSpPr>
        <p:spPr>
          <a:xfrm>
            <a:off x="8968286" y="3957526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Mobile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60" name="Google Shape;360;p54"/>
          <p:cNvSpPr/>
          <p:nvPr/>
        </p:nvSpPr>
        <p:spPr>
          <a:xfrm>
            <a:off x="8968286" y="4430533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RDX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361" name="Google Shape;361;p54" descr="tandberg_data_8586_rdx_rdx_quikstor_1tb_remvble_1070111.png"/>
          <p:cNvPicPr preferRelativeResize="0"/>
          <p:nvPr/>
        </p:nvPicPr>
        <p:blipFill rotWithShape="1">
          <a:blip r:embed="rId4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715" y="4374962"/>
            <a:ext cx="507138" cy="370698"/>
          </a:xfrm>
          <a:prstGeom prst="rect">
            <a:avLst/>
          </a:prstGeom>
          <a:noFill/>
          <a:ln>
            <a:noFill/>
          </a:ln>
        </p:spPr>
      </p:pic>
      <p:pic>
        <p:nvPicPr>
          <p:cNvPr id="363" name="Google Shape;363;p54" descr="iSCSI.png"/>
          <p:cNvPicPr preferRelativeResize="0"/>
          <p:nvPr/>
        </p:nvPicPr>
        <p:blipFill rotWithShape="1">
          <a:blip r:embed="rId5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387720" y="2933921"/>
            <a:ext cx="507129" cy="334502"/>
          </a:xfrm>
          <a:prstGeom prst="rect">
            <a:avLst/>
          </a:prstGeom>
          <a:noFill/>
          <a:ln>
            <a:noFill/>
          </a:ln>
        </p:spPr>
      </p:pic>
      <p:pic>
        <p:nvPicPr>
          <p:cNvPr id="364" name="Google Shape;364;p54" descr="USB.png"/>
          <p:cNvPicPr preferRelativeResize="0"/>
          <p:nvPr/>
        </p:nvPicPr>
        <p:blipFill rotWithShape="1">
          <a:blip r:embed="rId6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782" y="3356387"/>
            <a:ext cx="301005" cy="404656"/>
          </a:xfrm>
          <a:prstGeom prst="rect">
            <a:avLst/>
          </a:prstGeom>
          <a:noFill/>
          <a:ln>
            <a:noFill/>
          </a:ln>
        </p:spPr>
      </p:pic>
      <p:pic>
        <p:nvPicPr>
          <p:cNvPr id="365" name="Google Shape;365;p54" descr="Mobile.png"/>
          <p:cNvPicPr preferRelativeResize="0"/>
          <p:nvPr/>
        </p:nvPicPr>
        <p:blipFill rotWithShape="1">
          <a:blip r:embed="rId7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490786" y="3849007"/>
            <a:ext cx="300996" cy="437991"/>
          </a:xfrm>
          <a:prstGeom prst="rect">
            <a:avLst/>
          </a:prstGeom>
          <a:noFill/>
          <a:ln>
            <a:noFill/>
          </a:ln>
        </p:spPr>
      </p:pic>
      <p:pic>
        <p:nvPicPr>
          <p:cNvPr id="366" name="Google Shape;366;p54"/>
          <p:cNvPicPr preferRelativeResize="0"/>
          <p:nvPr/>
        </p:nvPicPr>
        <p:blipFill>
          <a:blip r:embed="rId8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74889" y="4833622"/>
            <a:ext cx="532791" cy="313605"/>
          </a:xfrm>
          <a:prstGeom prst="rect">
            <a:avLst/>
          </a:prstGeom>
          <a:noFill/>
          <a:ln>
            <a:noFill/>
          </a:ln>
        </p:spPr>
      </p:pic>
      <p:sp>
        <p:nvSpPr>
          <p:cNvPr id="367" name="Google Shape;367;p54"/>
          <p:cNvSpPr/>
          <p:nvPr/>
        </p:nvSpPr>
        <p:spPr>
          <a:xfrm>
            <a:off x="8968286" y="4903542"/>
            <a:ext cx="684000" cy="1894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Cloud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0" name="Google Shape;370;p54"/>
          <p:cNvSpPr/>
          <p:nvPr/>
        </p:nvSpPr>
        <p:spPr>
          <a:xfrm>
            <a:off x="3802485" y="3580255"/>
            <a:ext cx="1388856" cy="246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pic>
        <p:nvPicPr>
          <p:cNvPr id="371" name="Google Shape;371;p54"/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080" y="3339420"/>
            <a:ext cx="702554" cy="702554"/>
          </a:xfrm>
          <a:prstGeom prst="rect">
            <a:avLst/>
          </a:prstGeom>
          <a:noFill/>
          <a:ln>
            <a:noFill/>
          </a:ln>
        </p:spPr>
      </p:pic>
      <p:pic>
        <p:nvPicPr>
          <p:cNvPr id="372" name="Google Shape;372;p54"/>
          <p:cNvPicPr preferRelativeResize="0"/>
          <p:nvPr/>
        </p:nvPicPr>
        <p:blipFill>
          <a:blip r:embed="rId11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115527" y="3453102"/>
            <a:ext cx="475222" cy="475222"/>
          </a:xfrm>
          <a:prstGeom prst="rect">
            <a:avLst/>
          </a:prstGeom>
          <a:noFill/>
          <a:ln>
            <a:noFill/>
          </a:ln>
        </p:spPr>
      </p:pic>
      <p:sp>
        <p:nvSpPr>
          <p:cNvPr id="58" name="Google Shape;344;p54">
            <a:extLst>
              <a:ext uri="{FF2B5EF4-FFF2-40B4-BE49-F238E27FC236}">
                <a16:creationId xmlns:a16="http://schemas.microsoft.com/office/drawing/2014/main" id="{DD77463E-A344-9D42-8D5F-D7874876683C}"/>
              </a:ext>
            </a:extLst>
          </p:cNvPr>
          <p:cNvSpPr/>
          <p:nvPr/>
        </p:nvSpPr>
        <p:spPr>
          <a:xfrm>
            <a:off x="2060619" y="5985410"/>
            <a:ext cx="1741840" cy="438141"/>
          </a:xfrm>
          <a:prstGeom prst="rect">
            <a:avLst/>
          </a:prstGeom>
          <a:gradFill>
            <a:gsLst>
              <a:gs pos="0">
                <a:schemeClr val="bg1">
                  <a:alpha val="0"/>
                </a:schemeClr>
              </a:gs>
              <a:gs pos="100000">
                <a:schemeClr val="tx1">
                  <a:lumMod val="65000"/>
                  <a:lumOff val="35000"/>
                </a:schemeClr>
              </a:gs>
            </a:gsLst>
            <a:lin ang="0" scaled="0"/>
          </a:gra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sp>
        <p:nvSpPr>
          <p:cNvPr id="60" name="Google Shape;370;p54">
            <a:extLst>
              <a:ext uri="{FF2B5EF4-FFF2-40B4-BE49-F238E27FC236}">
                <a16:creationId xmlns:a16="http://schemas.microsoft.com/office/drawing/2014/main" id="{F5187E07-91B5-4A4B-BF32-A584E2707CDA}"/>
              </a:ext>
            </a:extLst>
          </p:cNvPr>
          <p:cNvSpPr/>
          <p:nvPr/>
        </p:nvSpPr>
        <p:spPr>
          <a:xfrm>
            <a:off x="3802485" y="6081348"/>
            <a:ext cx="3456000" cy="246048"/>
          </a:xfrm>
          <a:prstGeom prst="rect">
            <a:avLst/>
          </a:prstGeom>
          <a:solidFill>
            <a:schemeClr val="tx1">
              <a:lumMod val="50000"/>
              <a:lumOff val="50000"/>
            </a:schemeClr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endParaRPr/>
          </a:p>
        </p:txBody>
      </p:sp>
      <p:pic>
        <p:nvPicPr>
          <p:cNvPr id="368" name="Google Shape;368;p54"/>
          <p:cNvPicPr preferRelativeResize="0"/>
          <p:nvPr/>
        </p:nvPicPr>
        <p:blipFill>
          <a:blip r:embed="rId12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102021" y="5833980"/>
            <a:ext cx="646979" cy="646979"/>
          </a:xfrm>
          <a:prstGeom prst="rect">
            <a:avLst/>
          </a:prstGeom>
          <a:noFill/>
          <a:ln>
            <a:noFill/>
          </a:ln>
        </p:spPr>
      </p:pic>
      <p:sp>
        <p:nvSpPr>
          <p:cNvPr id="369" name="Google Shape;369;p54"/>
          <p:cNvSpPr/>
          <p:nvPr/>
        </p:nvSpPr>
        <p:spPr>
          <a:xfrm>
            <a:off x="7746621" y="6075519"/>
            <a:ext cx="684000" cy="203993"/>
          </a:xfrm>
          <a:prstGeom prst="roundRect">
            <a:avLst>
              <a:gd name="adj" fmla="val 16667"/>
            </a:avLst>
          </a:prstGeom>
          <a:solidFill>
            <a:schemeClr val="accent6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cs typeface="Arial" panose="020B0604020202020204" pitchFamily="34" charset="0"/>
                <a:sym typeface="Calibri"/>
              </a:rPr>
              <a:t>Trash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8" name="圖形 17">
            <a:extLst>
              <a:ext uri="{FF2B5EF4-FFF2-40B4-BE49-F238E27FC236}">
                <a16:creationId xmlns:a16="http://schemas.microsoft.com/office/drawing/2014/main" id="{915E2451-7D11-4570-9627-68FFC3A5199B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8405122" y="2393186"/>
            <a:ext cx="472323" cy="452771"/>
          </a:xfrm>
          <a:prstGeom prst="rect">
            <a:avLst/>
          </a:prstGeom>
        </p:spPr>
      </p:pic>
      <p:pic>
        <p:nvPicPr>
          <p:cNvPr id="76" name="圖形 75">
            <a:extLst>
              <a:ext uri="{FF2B5EF4-FFF2-40B4-BE49-F238E27FC236}">
                <a16:creationId xmlns:a16="http://schemas.microsoft.com/office/drawing/2014/main" id="{F895E580-7D56-4CC9-8207-AD2C61A96809}"/>
              </a:ext>
            </a:extLst>
          </p:cNvPr>
          <p:cNvPicPr>
            <a:picLocks noChangeAspect="1"/>
          </p:cNvPicPr>
          <p:nvPr/>
        </p:nvPicPr>
        <p:blipFill>
          <a:blip r:embed="rId13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034171" y="2393186"/>
            <a:ext cx="472323" cy="452771"/>
          </a:xfrm>
          <a:prstGeom prst="rect">
            <a:avLst/>
          </a:prstGeom>
        </p:spPr>
      </p:pic>
      <p:sp>
        <p:nvSpPr>
          <p:cNvPr id="77" name="Google Shape;356;p54">
            <a:extLst>
              <a:ext uri="{FF2B5EF4-FFF2-40B4-BE49-F238E27FC236}">
                <a16:creationId xmlns:a16="http://schemas.microsoft.com/office/drawing/2014/main" id="{61AAEEAD-1653-44CD-95D0-3CA7B88F3E58}"/>
              </a:ext>
            </a:extLst>
          </p:cNvPr>
          <p:cNvSpPr/>
          <p:nvPr/>
        </p:nvSpPr>
        <p:spPr>
          <a:xfrm>
            <a:off x="1763253" y="2538505"/>
            <a:ext cx="683999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NAS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8" name="Google Shape;357;p54">
            <a:extLst>
              <a:ext uri="{FF2B5EF4-FFF2-40B4-BE49-F238E27FC236}">
                <a16:creationId xmlns:a16="http://schemas.microsoft.com/office/drawing/2014/main" id="{710D8832-896C-42EA-889C-60826AE5C451}"/>
              </a:ext>
            </a:extLst>
          </p:cNvPr>
          <p:cNvSpPr/>
          <p:nvPr/>
        </p:nvSpPr>
        <p:spPr>
          <a:xfrm>
            <a:off x="1763253" y="3141136"/>
            <a:ext cx="683999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iSCSI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79" name="Google Shape;358;p54">
            <a:extLst>
              <a:ext uri="{FF2B5EF4-FFF2-40B4-BE49-F238E27FC236}">
                <a16:creationId xmlns:a16="http://schemas.microsoft.com/office/drawing/2014/main" id="{6200E124-4B2B-40B9-B088-2FEABB8ABCD8}"/>
              </a:ext>
            </a:extLst>
          </p:cNvPr>
          <p:cNvSpPr/>
          <p:nvPr/>
        </p:nvSpPr>
        <p:spPr>
          <a:xfrm>
            <a:off x="1763252" y="3743767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>
              <a:buClr>
                <a:srgbClr val="000000"/>
              </a:buClr>
            </a:pPr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USB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0" name="Google Shape;359;p54">
            <a:extLst>
              <a:ext uri="{FF2B5EF4-FFF2-40B4-BE49-F238E27FC236}">
                <a16:creationId xmlns:a16="http://schemas.microsoft.com/office/drawing/2014/main" id="{67DF4975-01F1-4EB5-AFC1-BEE490300CF1}"/>
              </a:ext>
            </a:extLst>
          </p:cNvPr>
          <p:cNvSpPr/>
          <p:nvPr/>
        </p:nvSpPr>
        <p:spPr>
          <a:xfrm>
            <a:off x="1763252" y="4346398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Mobile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1" name="Google Shape;360;p54">
            <a:extLst>
              <a:ext uri="{FF2B5EF4-FFF2-40B4-BE49-F238E27FC236}">
                <a16:creationId xmlns:a16="http://schemas.microsoft.com/office/drawing/2014/main" id="{5C5AE9D1-A621-4E43-A77A-C6B18246BA8B}"/>
              </a:ext>
            </a:extLst>
          </p:cNvPr>
          <p:cNvSpPr/>
          <p:nvPr/>
        </p:nvSpPr>
        <p:spPr>
          <a:xfrm>
            <a:off x="1763252" y="4949029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RDX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2" name="Google Shape;360;p54">
            <a:extLst>
              <a:ext uri="{FF2B5EF4-FFF2-40B4-BE49-F238E27FC236}">
                <a16:creationId xmlns:a16="http://schemas.microsoft.com/office/drawing/2014/main" id="{03E36F1A-D809-4477-923C-A489B8FE4D19}"/>
              </a:ext>
            </a:extLst>
          </p:cNvPr>
          <p:cNvSpPr/>
          <p:nvPr/>
        </p:nvSpPr>
        <p:spPr>
          <a:xfrm>
            <a:off x="1763252" y="5551660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-US" altLang="zh-TW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DVD</a:t>
            </a:r>
            <a:endParaRPr sz="1100" b="1">
              <a:solidFill>
                <a:schemeClr val="lt1"/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83" name="Google Shape;367;p54">
            <a:extLst>
              <a:ext uri="{FF2B5EF4-FFF2-40B4-BE49-F238E27FC236}">
                <a16:creationId xmlns:a16="http://schemas.microsoft.com/office/drawing/2014/main" id="{1BF1EADC-9FDB-46DC-8A90-776CD4DC8829}"/>
              </a:ext>
            </a:extLst>
          </p:cNvPr>
          <p:cNvSpPr/>
          <p:nvPr/>
        </p:nvSpPr>
        <p:spPr>
          <a:xfrm>
            <a:off x="1763252" y="6154289"/>
            <a:ext cx="684000" cy="189493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/>
        </p:spPr>
        <p:txBody>
          <a:bodyPr spcFirstLastPara="1" wrap="square" lIns="91433" tIns="45700" rIns="91433" bIns="45700" anchor="ctr" anchorCtr="0">
            <a:noAutofit/>
          </a:bodyPr>
          <a:lstStyle/>
          <a:p>
            <a:pPr algn="ctr"/>
            <a:r>
              <a:rPr lang="en" sz="1100" b="1">
                <a:solidFill>
                  <a:schemeClr val="lt1"/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Cloud</a:t>
            </a:r>
            <a:endParaRPr sz="11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Google Shape;353;p54">
            <a:extLst>
              <a:ext uri="{FF2B5EF4-FFF2-40B4-BE49-F238E27FC236}">
                <a16:creationId xmlns:a16="http://schemas.microsoft.com/office/drawing/2014/main" id="{F098F4E8-DB9B-47FF-A92D-A91E25C08139}"/>
              </a:ext>
            </a:extLst>
          </p:cNvPr>
          <p:cNvSpPr txBox="1"/>
          <p:nvPr/>
        </p:nvSpPr>
        <p:spPr>
          <a:xfrm>
            <a:off x="3272948" y="5569959"/>
            <a:ext cx="1030858" cy="3136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algn="ctr"/>
            <a:r>
              <a:rPr lang="en" sz="12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File Filter</a:t>
            </a:r>
            <a:endParaRPr sz="12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pic>
        <p:nvPicPr>
          <p:cNvPr id="85" name="Google Shape;371;p54">
            <a:extLst>
              <a:ext uri="{FF2B5EF4-FFF2-40B4-BE49-F238E27FC236}">
                <a16:creationId xmlns:a16="http://schemas.microsoft.com/office/drawing/2014/main" id="{48EF290A-B126-41AE-960B-D365D530CD5C}"/>
              </a:ext>
            </a:extLst>
          </p:cNvPr>
          <p:cNvPicPr preferRelativeResize="0"/>
          <p:nvPr/>
        </p:nvPicPr>
        <p:blipFill>
          <a:blip r:embed="rId10" cstate="screen">
            <a:alphaModFix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080" y="5834258"/>
            <a:ext cx="702554" cy="702554"/>
          </a:xfrm>
          <a:prstGeom prst="rect">
            <a:avLst/>
          </a:prstGeom>
          <a:noFill/>
          <a:ln>
            <a:noFill/>
          </a:ln>
        </p:spPr>
      </p:pic>
      <p:sp>
        <p:nvSpPr>
          <p:cNvPr id="87" name="矩形 86">
            <a:extLst>
              <a:ext uri="{FF2B5EF4-FFF2-40B4-BE49-F238E27FC236}">
                <a16:creationId xmlns:a16="http://schemas.microsoft.com/office/drawing/2014/main" id="{670AFB7A-873F-437B-8EBD-7E8EB59B773F}"/>
              </a:ext>
            </a:extLst>
          </p:cNvPr>
          <p:cNvSpPr/>
          <p:nvPr/>
        </p:nvSpPr>
        <p:spPr>
          <a:xfrm>
            <a:off x="9841056" y="5354163"/>
            <a:ext cx="2013691" cy="1503837"/>
          </a:xfrm>
          <a:prstGeom prst="rect">
            <a:avLst/>
          </a:prstGeom>
          <a:solidFill>
            <a:srgbClr val="008A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TW" altLang="zh-TW" b="1" dirty="0">
                <a:solidFill>
                  <a:schemeClr val="bg1"/>
                </a:solidFill>
                <a:latin typeface="Arial"/>
                <a:cs typeface="Arial"/>
              </a:rPr>
              <a:t>Recycling Task</a:t>
            </a:r>
            <a:endParaRPr lang="en-US" altLang="zh-TW" b="1" dirty="0">
              <a:solidFill>
                <a:schemeClr val="bg1"/>
              </a:solidFill>
              <a:latin typeface="Arial"/>
              <a:cs typeface="Arial"/>
            </a:endParaRPr>
          </a:p>
          <a:p>
            <a:pPr algn="ctr"/>
            <a:r>
              <a:rPr lang="en-TW" altLang="zh-TW" sz="1400" dirty="0">
                <a:solidFill>
                  <a:schemeClr val="bg1"/>
                </a:solidFill>
                <a:latin typeface="Arial"/>
                <a:cs typeface="Arial"/>
              </a:rPr>
              <a:t>Remove the data you don’t need.</a:t>
            </a:r>
          </a:p>
        </p:txBody>
      </p:sp>
      <p:cxnSp>
        <p:nvCxnSpPr>
          <p:cNvPr id="93" name="Straight Connector 5">
            <a:extLst>
              <a:ext uri="{FF2B5EF4-FFF2-40B4-BE49-F238E27FC236}">
                <a16:creationId xmlns:a16="http://schemas.microsoft.com/office/drawing/2014/main" id="{A465175D-4FE8-479D-9809-B03861F774EA}"/>
              </a:ext>
            </a:extLst>
          </p:cNvPr>
          <p:cNvCxnSpPr>
            <a:cxnSpLocks/>
          </p:cNvCxnSpPr>
          <p:nvPr/>
        </p:nvCxnSpPr>
        <p:spPr>
          <a:xfrm>
            <a:off x="9882665" y="5392263"/>
            <a:ext cx="1898323" cy="0"/>
          </a:xfrm>
          <a:prstGeom prst="line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cxnSp>
    </p:spTree>
    <p:extLst>
      <p:ext uri="{BB962C8B-B14F-4D97-AF65-F5344CB8AC3E}">
        <p14:creationId xmlns:p14="http://schemas.microsoft.com/office/powerpoint/2010/main" val="252113884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" name="群組 14">
            <a:extLst>
              <a:ext uri="{FF2B5EF4-FFF2-40B4-BE49-F238E27FC236}">
                <a16:creationId xmlns:a16="http://schemas.microsoft.com/office/drawing/2014/main" id="{B80AA622-6D22-4226-88B2-7C096C6F7CDE}"/>
              </a:ext>
            </a:extLst>
          </p:cNvPr>
          <p:cNvGrpSpPr/>
          <p:nvPr/>
        </p:nvGrpSpPr>
        <p:grpSpPr>
          <a:xfrm>
            <a:off x="512973" y="2348217"/>
            <a:ext cx="3586868" cy="3854676"/>
            <a:chOff x="796367" y="2348217"/>
            <a:chExt cx="3586868" cy="3854676"/>
          </a:xfrm>
        </p:grpSpPr>
        <p:sp>
          <p:nvSpPr>
            <p:cNvPr id="12" name="矩形: 圓角 11">
              <a:extLst>
                <a:ext uri="{FF2B5EF4-FFF2-40B4-BE49-F238E27FC236}">
                  <a16:creationId xmlns:a16="http://schemas.microsoft.com/office/drawing/2014/main" id="{AEE24218-133D-49ED-A3E8-292AF0747FA1}"/>
                </a:ext>
              </a:extLst>
            </p:cNvPr>
            <p:cNvSpPr/>
            <p:nvPr/>
          </p:nvSpPr>
          <p:spPr>
            <a:xfrm>
              <a:off x="796367" y="2634490"/>
              <a:ext cx="3586868" cy="3568403"/>
            </a:xfrm>
            <a:prstGeom prst="roundRect">
              <a:avLst>
                <a:gd name="adj" fmla="val 4452"/>
              </a:avLst>
            </a:prstGeom>
            <a:noFill/>
            <a:ln w="25400">
              <a:gradFill>
                <a:gsLst>
                  <a:gs pos="50000">
                    <a:schemeClr val="bg1"/>
                  </a:gs>
                  <a:gs pos="0">
                    <a:srgbClr val="008A94"/>
                  </a:gs>
                  <a:gs pos="100000">
                    <a:srgbClr val="00FD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矩形: 圓角 6">
              <a:extLst>
                <a:ext uri="{FF2B5EF4-FFF2-40B4-BE49-F238E27FC236}">
                  <a16:creationId xmlns:a16="http://schemas.microsoft.com/office/drawing/2014/main" id="{911FC99F-D1B8-402C-8BD5-09F320DCD40F}"/>
                </a:ext>
              </a:extLst>
            </p:cNvPr>
            <p:cNvSpPr/>
            <p:nvPr/>
          </p:nvSpPr>
          <p:spPr>
            <a:xfrm>
              <a:off x="1499269" y="2348217"/>
              <a:ext cx="2181064" cy="562630"/>
            </a:xfrm>
            <a:prstGeom prst="roundRect">
              <a:avLst>
                <a:gd name="adj" fmla="val 50000"/>
              </a:avLst>
            </a:prstGeom>
            <a:solidFill>
              <a:srgbClr val="008A9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TW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Filing source</a:t>
              </a:r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DE05F00-77A6-9549-B6E2-3B521CA935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Qfiling 3 enables more possibilities</a:t>
            </a:r>
            <a:endParaRPr lang="en-TW"/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4B41BE63-E0AD-5C4F-AF80-EC83E9208D40}"/>
              </a:ext>
            </a:extLst>
          </p:cNvPr>
          <p:cNvSpPr txBox="1"/>
          <p:nvPr/>
        </p:nvSpPr>
        <p:spPr>
          <a:xfrm>
            <a:off x="873209" y="1786708"/>
            <a:ext cx="10810225" cy="400110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TW" sz="2000">
                <a:solidFill>
                  <a:schemeClr val="tx1">
                    <a:lumMod val="65000"/>
                    <a:lumOff val="35000"/>
                  </a:schemeClr>
                </a:solidFill>
                <a:latin typeface="Arial"/>
                <a:cs typeface="Arial"/>
              </a:rPr>
              <a:t>See what’s new on Qfiling 3:</a:t>
            </a:r>
          </a:p>
        </p:txBody>
      </p:sp>
      <p:sp>
        <p:nvSpPr>
          <p:cNvPr id="46" name="TextBox 10">
            <a:extLst>
              <a:ext uri="{FF2B5EF4-FFF2-40B4-BE49-F238E27FC236}">
                <a16:creationId xmlns:a16="http://schemas.microsoft.com/office/drawing/2014/main" id="{73159C3A-CAA6-4A37-A804-32CAEE75190F}"/>
              </a:ext>
            </a:extLst>
          </p:cNvPr>
          <p:cNvSpPr txBox="1"/>
          <p:nvPr/>
        </p:nvSpPr>
        <p:spPr>
          <a:xfrm>
            <a:off x="512974" y="3106520"/>
            <a:ext cx="35868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TW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the data of applications:</a:t>
            </a:r>
          </a:p>
        </p:txBody>
      </p:sp>
      <p:pic>
        <p:nvPicPr>
          <p:cNvPr id="47" name="Picture 2">
            <a:extLst>
              <a:ext uri="{FF2B5EF4-FFF2-40B4-BE49-F238E27FC236}">
                <a16:creationId xmlns:a16="http://schemas.microsoft.com/office/drawing/2014/main" id="{15560B33-78A7-45CE-B7FD-17B90A559F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01" y="3823967"/>
            <a:ext cx="651494" cy="65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8" name="TextBox 16">
            <a:extLst>
              <a:ext uri="{FF2B5EF4-FFF2-40B4-BE49-F238E27FC236}">
                <a16:creationId xmlns:a16="http://schemas.microsoft.com/office/drawing/2014/main" id="{EFBFC398-2328-48FB-8C44-BA8F6C579D51}"/>
              </a:ext>
            </a:extLst>
          </p:cNvPr>
          <p:cNvSpPr txBox="1"/>
          <p:nvPr/>
        </p:nvSpPr>
        <p:spPr>
          <a:xfrm>
            <a:off x="1594148" y="3850613"/>
            <a:ext cx="199126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</a:t>
            </a:r>
            <a:r>
              <a:rPr lang="en-US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Qsirch</a:t>
            </a:r>
            <a:r>
              <a:rPr lang="en-US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search results</a:t>
            </a:r>
          </a:p>
        </p:txBody>
      </p:sp>
      <p:pic>
        <p:nvPicPr>
          <p:cNvPr id="49" name="Picture 4">
            <a:extLst>
              <a:ext uri="{FF2B5EF4-FFF2-40B4-BE49-F238E27FC236}">
                <a16:creationId xmlns:a16="http://schemas.microsoft.com/office/drawing/2014/main" id="{B666F7AC-A00C-4046-973A-F902FC6CFF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98501" y="4689895"/>
            <a:ext cx="651494" cy="651494"/>
          </a:xfrm>
          <a:prstGeom prst="rect">
            <a:avLst/>
          </a:prstGeom>
          <a:noFill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0" name="TextBox 16">
            <a:extLst>
              <a:ext uri="{FF2B5EF4-FFF2-40B4-BE49-F238E27FC236}">
                <a16:creationId xmlns:a16="http://schemas.microsoft.com/office/drawing/2014/main" id="{7782C2D0-E56C-43A5-9FC7-07AA30CFC489}"/>
              </a:ext>
            </a:extLst>
          </p:cNvPr>
          <p:cNvSpPr txBox="1"/>
          <p:nvPr/>
        </p:nvSpPr>
        <p:spPr>
          <a:xfrm>
            <a:off x="1594148" y="4716541"/>
            <a:ext cx="22252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Archive </a:t>
            </a:r>
            <a:r>
              <a:rPr lang="en-US" altLang="zh-TW" sz="1600" err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QuMagie</a:t>
            </a:r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albums</a:t>
            </a:r>
          </a:p>
        </p:txBody>
      </p:sp>
      <p:grpSp>
        <p:nvGrpSpPr>
          <p:cNvPr id="51" name="群組 50">
            <a:extLst>
              <a:ext uri="{FF2B5EF4-FFF2-40B4-BE49-F238E27FC236}">
                <a16:creationId xmlns:a16="http://schemas.microsoft.com/office/drawing/2014/main" id="{EBC7360F-E6E1-4434-857A-EDF8F88B8562}"/>
              </a:ext>
            </a:extLst>
          </p:cNvPr>
          <p:cNvGrpSpPr/>
          <p:nvPr/>
        </p:nvGrpSpPr>
        <p:grpSpPr>
          <a:xfrm>
            <a:off x="4304769" y="2348217"/>
            <a:ext cx="3586868" cy="3872064"/>
            <a:chOff x="796367" y="2348217"/>
            <a:chExt cx="3586868" cy="3872064"/>
          </a:xfrm>
        </p:grpSpPr>
        <p:sp>
          <p:nvSpPr>
            <p:cNvPr id="52" name="矩形: 圓角 51">
              <a:extLst>
                <a:ext uri="{FF2B5EF4-FFF2-40B4-BE49-F238E27FC236}">
                  <a16:creationId xmlns:a16="http://schemas.microsoft.com/office/drawing/2014/main" id="{FF38ECEE-CA96-477C-802F-D804CF7B676F}"/>
                </a:ext>
              </a:extLst>
            </p:cNvPr>
            <p:cNvSpPr/>
            <p:nvPr/>
          </p:nvSpPr>
          <p:spPr>
            <a:xfrm>
              <a:off x="796367" y="2634490"/>
              <a:ext cx="3586868" cy="3585791"/>
            </a:xfrm>
            <a:prstGeom prst="roundRect">
              <a:avLst>
                <a:gd name="adj" fmla="val 4452"/>
              </a:avLst>
            </a:prstGeom>
            <a:noFill/>
            <a:ln w="25400">
              <a:gradFill>
                <a:gsLst>
                  <a:gs pos="50000">
                    <a:schemeClr val="bg1"/>
                  </a:gs>
                  <a:gs pos="0">
                    <a:srgbClr val="008A94"/>
                  </a:gs>
                  <a:gs pos="100000">
                    <a:srgbClr val="00FD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53" name="矩形: 圓角 52">
              <a:extLst>
                <a:ext uri="{FF2B5EF4-FFF2-40B4-BE49-F238E27FC236}">
                  <a16:creationId xmlns:a16="http://schemas.microsoft.com/office/drawing/2014/main" id="{F6BA4EE7-8EC1-4EDD-AE09-BFF42381F406}"/>
                </a:ext>
              </a:extLst>
            </p:cNvPr>
            <p:cNvSpPr/>
            <p:nvPr/>
          </p:nvSpPr>
          <p:spPr>
            <a:xfrm>
              <a:off x="1499269" y="2348217"/>
              <a:ext cx="2181064" cy="562630"/>
            </a:xfrm>
            <a:prstGeom prst="roundRect">
              <a:avLst>
                <a:gd name="adj" fmla="val 50000"/>
              </a:avLst>
            </a:prstGeom>
            <a:solidFill>
              <a:srgbClr val="008A9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TW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Task trigger</a:t>
              </a:r>
            </a:p>
          </p:txBody>
        </p:sp>
      </p:grpSp>
      <p:sp>
        <p:nvSpPr>
          <p:cNvPr id="54" name="TextBox 10">
            <a:extLst>
              <a:ext uri="{FF2B5EF4-FFF2-40B4-BE49-F238E27FC236}">
                <a16:creationId xmlns:a16="http://schemas.microsoft.com/office/drawing/2014/main" id="{201DEB27-8D3F-4563-AB0C-7BB805DAFCA2}"/>
              </a:ext>
            </a:extLst>
          </p:cNvPr>
          <p:cNvSpPr txBox="1"/>
          <p:nvPr/>
        </p:nvSpPr>
        <p:spPr>
          <a:xfrm>
            <a:off x="5543485" y="3106520"/>
            <a:ext cx="23481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altLang="zh-TW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Real-time task</a:t>
            </a:r>
          </a:p>
        </p:txBody>
      </p:sp>
      <p:sp>
        <p:nvSpPr>
          <p:cNvPr id="56" name="TextBox 16">
            <a:extLst>
              <a:ext uri="{FF2B5EF4-FFF2-40B4-BE49-F238E27FC236}">
                <a16:creationId xmlns:a16="http://schemas.microsoft.com/office/drawing/2014/main" id="{BC356AAA-EAB9-40D6-AE49-9EF66E4BF665}"/>
              </a:ext>
            </a:extLst>
          </p:cNvPr>
          <p:cNvSpPr txBox="1"/>
          <p:nvPr/>
        </p:nvSpPr>
        <p:spPr>
          <a:xfrm>
            <a:off x="4547937" y="3826549"/>
            <a:ext cx="306323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Qfiling will monitor the source folder and automatically start the filing task when new files are added.</a:t>
            </a:r>
          </a:p>
          <a:p>
            <a:endParaRPr lang="en-US" altLang="zh-TW" sz="160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 newly-added files will be organized immediately.</a:t>
            </a:r>
          </a:p>
        </p:txBody>
      </p:sp>
      <p:grpSp>
        <p:nvGrpSpPr>
          <p:cNvPr id="67" name="群組 66">
            <a:extLst>
              <a:ext uri="{FF2B5EF4-FFF2-40B4-BE49-F238E27FC236}">
                <a16:creationId xmlns:a16="http://schemas.microsoft.com/office/drawing/2014/main" id="{41594476-92BB-4CF0-9128-0199657252A4}"/>
              </a:ext>
            </a:extLst>
          </p:cNvPr>
          <p:cNvGrpSpPr/>
          <p:nvPr/>
        </p:nvGrpSpPr>
        <p:grpSpPr>
          <a:xfrm>
            <a:off x="8096566" y="2348217"/>
            <a:ext cx="3586868" cy="3854678"/>
            <a:chOff x="796367" y="2348217"/>
            <a:chExt cx="3586868" cy="3854678"/>
          </a:xfrm>
        </p:grpSpPr>
        <p:sp>
          <p:nvSpPr>
            <p:cNvPr id="68" name="矩形: 圓角 67">
              <a:extLst>
                <a:ext uri="{FF2B5EF4-FFF2-40B4-BE49-F238E27FC236}">
                  <a16:creationId xmlns:a16="http://schemas.microsoft.com/office/drawing/2014/main" id="{93F7D2C4-EF88-489E-8EBB-5EA35801D0D0}"/>
                </a:ext>
              </a:extLst>
            </p:cNvPr>
            <p:cNvSpPr/>
            <p:nvPr/>
          </p:nvSpPr>
          <p:spPr>
            <a:xfrm>
              <a:off x="796367" y="2634490"/>
              <a:ext cx="3586868" cy="3568405"/>
            </a:xfrm>
            <a:prstGeom prst="roundRect">
              <a:avLst>
                <a:gd name="adj" fmla="val 4452"/>
              </a:avLst>
            </a:prstGeom>
            <a:noFill/>
            <a:ln w="25400">
              <a:gradFill>
                <a:gsLst>
                  <a:gs pos="50000">
                    <a:schemeClr val="bg1"/>
                  </a:gs>
                  <a:gs pos="0">
                    <a:srgbClr val="008A94"/>
                  </a:gs>
                  <a:gs pos="100000">
                    <a:srgbClr val="00FDFF"/>
                  </a:gs>
                </a:gsLst>
                <a:lin ang="5400000" scaled="1"/>
              </a:gra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69" name="矩形: 圓角 68">
              <a:extLst>
                <a:ext uri="{FF2B5EF4-FFF2-40B4-BE49-F238E27FC236}">
                  <a16:creationId xmlns:a16="http://schemas.microsoft.com/office/drawing/2014/main" id="{0CF753C5-3B72-4107-94DF-500399D507CD}"/>
                </a:ext>
              </a:extLst>
            </p:cNvPr>
            <p:cNvSpPr/>
            <p:nvPr/>
          </p:nvSpPr>
          <p:spPr>
            <a:xfrm>
              <a:off x="1499269" y="2348217"/>
              <a:ext cx="2181064" cy="562630"/>
            </a:xfrm>
            <a:prstGeom prst="roundRect">
              <a:avLst>
                <a:gd name="adj" fmla="val 50000"/>
              </a:avLst>
            </a:prstGeom>
            <a:solidFill>
              <a:srgbClr val="008A94"/>
            </a:solidFill>
          </p:spPr>
          <p:txBody>
            <a:bodyPr wrap="square" rtlCol="0" anchor="ctr">
              <a:spAutoFit/>
            </a:bodyPr>
            <a:lstStyle/>
            <a:p>
              <a:pPr algn="ctr"/>
              <a:r>
                <a:rPr kumimoji="1" lang="en-TW" altLang="zh-TW" sz="2000" b="1">
                  <a:solidFill>
                    <a:schemeClr val="bg1"/>
                  </a:solidFill>
                  <a:latin typeface="Arial" panose="020B0604020202020204" pitchFamily="34" charset="0"/>
                  <a:ea typeface="Microsoft JhengHei" panose="020B0604030504040204" pitchFamily="34" charset="-120"/>
                  <a:cs typeface="Arial" panose="020B0604020202020204" pitchFamily="34" charset="0"/>
                </a:rPr>
                <a:t>File editing</a:t>
              </a:r>
            </a:p>
          </p:txBody>
        </p:sp>
      </p:grpSp>
      <p:sp>
        <p:nvSpPr>
          <p:cNvPr id="72" name="TextBox 16">
            <a:extLst>
              <a:ext uri="{FF2B5EF4-FFF2-40B4-BE49-F238E27FC236}">
                <a16:creationId xmlns:a16="http://schemas.microsoft.com/office/drawing/2014/main" id="{5BB92E1E-3980-4035-8C7A-916CA736A04F}"/>
              </a:ext>
            </a:extLst>
          </p:cNvPr>
          <p:cNvSpPr txBox="1"/>
          <p:nvPr/>
        </p:nvSpPr>
        <p:spPr>
          <a:xfrm>
            <a:off x="8841265" y="3106520"/>
            <a:ext cx="255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Face Blur &amp; Pixelate</a:t>
            </a:r>
          </a:p>
        </p:txBody>
      </p:sp>
      <p:pic>
        <p:nvPicPr>
          <p:cNvPr id="75" name="圖形 74">
            <a:extLst>
              <a:ext uri="{FF2B5EF4-FFF2-40B4-BE49-F238E27FC236}">
                <a16:creationId xmlns:a16="http://schemas.microsoft.com/office/drawing/2014/main" id="{6C9553D1-C192-4DF0-91D2-3DDC1C70FCD9}"/>
              </a:ext>
            </a:extLst>
          </p:cNvPr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849047" y="2968998"/>
            <a:ext cx="622361" cy="622361"/>
          </a:xfrm>
          <a:prstGeom prst="rect">
            <a:avLst/>
          </a:prstGeom>
        </p:spPr>
      </p:pic>
      <p:sp>
        <p:nvSpPr>
          <p:cNvPr id="77" name="TextBox 16">
            <a:extLst>
              <a:ext uri="{FF2B5EF4-FFF2-40B4-BE49-F238E27FC236}">
                <a16:creationId xmlns:a16="http://schemas.microsoft.com/office/drawing/2014/main" id="{42ED77EC-BB7C-47EC-B09F-3F4A2CF1A4B1}"/>
              </a:ext>
            </a:extLst>
          </p:cNvPr>
          <p:cNvSpPr txBox="1"/>
          <p:nvPr/>
        </p:nvSpPr>
        <p:spPr>
          <a:xfrm>
            <a:off x="8867895" y="3441093"/>
            <a:ext cx="25522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AI face recognition to blur or pixelate for privacy. </a:t>
            </a:r>
          </a:p>
        </p:txBody>
      </p:sp>
      <p:sp>
        <p:nvSpPr>
          <p:cNvPr id="78" name="TextBox 16">
            <a:extLst>
              <a:ext uri="{FF2B5EF4-FFF2-40B4-BE49-F238E27FC236}">
                <a16:creationId xmlns:a16="http://schemas.microsoft.com/office/drawing/2014/main" id="{6693C759-90E6-44FB-AD65-3566FE58E1C9}"/>
              </a:ext>
            </a:extLst>
          </p:cNvPr>
          <p:cNvSpPr txBox="1"/>
          <p:nvPr/>
        </p:nvSpPr>
        <p:spPr>
          <a:xfrm>
            <a:off x="8841265" y="4108422"/>
            <a:ext cx="255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Resize</a:t>
            </a:r>
            <a:endParaRPr lang="zh-TW" altLang="en-US">
              <a:solidFill>
                <a:srgbClr val="00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16">
            <a:extLst>
              <a:ext uri="{FF2B5EF4-FFF2-40B4-BE49-F238E27FC236}">
                <a16:creationId xmlns:a16="http://schemas.microsoft.com/office/drawing/2014/main" id="{D2FDE505-ED5E-413A-9340-82DD3D32A437}"/>
              </a:ext>
            </a:extLst>
          </p:cNvPr>
          <p:cNvSpPr txBox="1"/>
          <p:nvPr/>
        </p:nvSpPr>
        <p:spPr>
          <a:xfrm>
            <a:off x="8867895" y="4442995"/>
            <a:ext cx="2552235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Batch resize all images.</a:t>
            </a:r>
          </a:p>
        </p:txBody>
      </p:sp>
      <p:sp>
        <p:nvSpPr>
          <p:cNvPr id="83" name="TextBox 16">
            <a:extLst>
              <a:ext uri="{FF2B5EF4-FFF2-40B4-BE49-F238E27FC236}">
                <a16:creationId xmlns:a16="http://schemas.microsoft.com/office/drawing/2014/main" id="{A3BD6327-F2D0-4E4E-870B-86BBA26143D7}"/>
              </a:ext>
            </a:extLst>
          </p:cNvPr>
          <p:cNvSpPr txBox="1"/>
          <p:nvPr/>
        </p:nvSpPr>
        <p:spPr>
          <a:xfrm>
            <a:off x="8841265" y="4889069"/>
            <a:ext cx="255223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>
                <a:solidFill>
                  <a:srgbClr val="008A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Image Convert</a:t>
            </a:r>
            <a:endParaRPr lang="zh-TW" altLang="en-US">
              <a:solidFill>
                <a:srgbClr val="008A94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16">
            <a:extLst>
              <a:ext uri="{FF2B5EF4-FFF2-40B4-BE49-F238E27FC236}">
                <a16:creationId xmlns:a16="http://schemas.microsoft.com/office/drawing/2014/main" id="{764250CD-80D0-4B69-9928-F3721894F1C1}"/>
              </a:ext>
            </a:extLst>
          </p:cNvPr>
          <p:cNvSpPr txBox="1"/>
          <p:nvPr/>
        </p:nvSpPr>
        <p:spPr>
          <a:xfrm>
            <a:off x="8867895" y="5223642"/>
            <a:ext cx="27305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160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Adjust the quality to reduce the size of images and convert the image formats.</a:t>
            </a:r>
          </a:p>
        </p:txBody>
      </p:sp>
      <p:pic>
        <p:nvPicPr>
          <p:cNvPr id="3" name="圖形 2">
            <a:extLst>
              <a:ext uri="{FF2B5EF4-FFF2-40B4-BE49-F238E27FC236}">
                <a16:creationId xmlns:a16="http://schemas.microsoft.com/office/drawing/2014/main" id="{97677418-233D-47B3-8397-05F46A6ADC1D}"/>
              </a:ext>
            </a:extLst>
          </p:cNvPr>
          <p:cNvPicPr>
            <a:picLocks noChangeAspect="1"/>
          </p:cNvPicPr>
          <p:nvPr/>
        </p:nvPicPr>
        <p:blipFill>
          <a:blip r:embed="rId7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8398536" y="3140013"/>
            <a:ext cx="403075" cy="403075"/>
          </a:xfrm>
          <a:prstGeom prst="rect">
            <a:avLst/>
          </a:prstGeom>
        </p:spPr>
      </p:pic>
      <p:pic>
        <p:nvPicPr>
          <p:cNvPr id="4" name="圖形 3">
            <a:extLst>
              <a:ext uri="{FF2B5EF4-FFF2-40B4-BE49-F238E27FC236}">
                <a16:creationId xmlns:a16="http://schemas.microsoft.com/office/drawing/2014/main" id="{B1176EC8-CA97-4DBB-BDF9-FBEFE82B844F}"/>
              </a:ext>
            </a:extLst>
          </p:cNvPr>
          <p:cNvPicPr>
            <a:picLocks noChangeAspect="1"/>
          </p:cNvPicPr>
          <p:nvPr/>
        </p:nvPicPr>
        <p:blipFill>
          <a:blip r:embed="rId9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390866" y="4903850"/>
            <a:ext cx="418415" cy="428745"/>
          </a:xfrm>
          <a:prstGeom prst="rect">
            <a:avLst/>
          </a:prstGeom>
        </p:spPr>
      </p:pic>
      <p:pic>
        <p:nvPicPr>
          <p:cNvPr id="5" name="圖形 4">
            <a:extLst>
              <a:ext uri="{FF2B5EF4-FFF2-40B4-BE49-F238E27FC236}">
                <a16:creationId xmlns:a16="http://schemas.microsoft.com/office/drawing/2014/main" id="{DB1BDC43-22AE-4275-8375-89D07FF4D5A5}"/>
              </a:ext>
            </a:extLst>
          </p:cNvPr>
          <p:cNvPicPr>
            <a:picLocks noChangeAspect="1"/>
          </p:cNvPicPr>
          <p:nvPr/>
        </p:nvPicPr>
        <p:blipFill>
          <a:blip r:embed="rId11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8379903" y="4117636"/>
            <a:ext cx="440340" cy="4403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2557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35339E29-E81E-5644-8ACC-BD5FCD211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77326" y="866275"/>
            <a:ext cx="6003758" cy="2081461"/>
          </a:xfrm>
        </p:spPr>
        <p:txBody>
          <a:bodyPr>
            <a:normAutofit/>
          </a:bodyPr>
          <a:lstStyle/>
          <a:p>
            <a:pPr algn="ctr"/>
            <a:r>
              <a:rPr lang="en-TW" dirty="0"/>
              <a:t>Start a Qfiling Task!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FECC6555-4686-EC4B-BEC1-504C8B219D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497053" y="2947736"/>
            <a:ext cx="4584032" cy="3141915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Create </a:t>
            </a:r>
            <a:r>
              <a:rPr lang="en-US" dirty="0" err="1"/>
              <a:t>Qfiling</a:t>
            </a:r>
            <a:r>
              <a:rPr lang="en-US" dirty="0"/>
              <a:t> tasks in 3 steps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Easily access filing status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/>
              <a:t>One click to create tasks with recipes</a:t>
            </a:r>
          </a:p>
        </p:txBody>
      </p:sp>
      <p:cxnSp>
        <p:nvCxnSpPr>
          <p:cNvPr id="6" name="直線接點 5">
            <a:extLst>
              <a:ext uri="{FF2B5EF4-FFF2-40B4-BE49-F238E27FC236}">
                <a16:creationId xmlns:a16="http://schemas.microsoft.com/office/drawing/2014/main" id="{41053125-2D24-4B95-A68F-58BD6C45EC6A}"/>
              </a:ext>
            </a:extLst>
          </p:cNvPr>
          <p:cNvCxnSpPr>
            <a:cxnSpLocks/>
          </p:cNvCxnSpPr>
          <p:nvPr/>
        </p:nvCxnSpPr>
        <p:spPr>
          <a:xfrm>
            <a:off x="5077326" y="2562727"/>
            <a:ext cx="6003758" cy="0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8008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pic>
        <p:nvPicPr>
          <p:cNvPr id="16" name="Picture 22">
            <a:extLst>
              <a:ext uri="{FF2B5EF4-FFF2-40B4-BE49-F238E27FC236}">
                <a16:creationId xmlns:a16="http://schemas.microsoft.com/office/drawing/2014/main" id="{A20EB774-6851-43C4-929C-0E356695DE3B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016331" y="2545537"/>
            <a:ext cx="6154933" cy="4029051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grpSp>
        <p:nvGrpSpPr>
          <p:cNvPr id="9" name="群組 8">
            <a:extLst>
              <a:ext uri="{FF2B5EF4-FFF2-40B4-BE49-F238E27FC236}">
                <a16:creationId xmlns:a16="http://schemas.microsoft.com/office/drawing/2014/main" id="{70412598-2361-46D7-8F18-D89A7F675E8C}"/>
              </a:ext>
            </a:extLst>
          </p:cNvPr>
          <p:cNvGrpSpPr/>
          <p:nvPr/>
        </p:nvGrpSpPr>
        <p:grpSpPr>
          <a:xfrm>
            <a:off x="568185" y="2433095"/>
            <a:ext cx="1014173" cy="1182327"/>
            <a:chOff x="242561" y="2532344"/>
            <a:chExt cx="1538262" cy="1793311"/>
          </a:xfrm>
        </p:grpSpPr>
        <p:pic>
          <p:nvPicPr>
            <p:cNvPr id="8" name="圖片 7">
              <a:extLst>
                <a:ext uri="{FF2B5EF4-FFF2-40B4-BE49-F238E27FC236}">
                  <a16:creationId xmlns:a16="http://schemas.microsoft.com/office/drawing/2014/main" id="{CB7BE897-801E-418F-83C1-C52672192C6E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48967" y="2734876"/>
              <a:ext cx="1125451" cy="1125450"/>
            </a:xfrm>
            <a:prstGeom prst="rect">
              <a:avLst/>
            </a:prstGeom>
          </p:spPr>
        </p:pic>
        <p:pic>
          <p:nvPicPr>
            <p:cNvPr id="4" name="圖片 3">
              <a:extLst>
                <a:ext uri="{FF2B5EF4-FFF2-40B4-BE49-F238E27FC236}">
                  <a16:creationId xmlns:a16="http://schemas.microsoft.com/office/drawing/2014/main" id="{56D6A881-D5B1-4505-B382-46ACADA347D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42561" y="2532344"/>
              <a:ext cx="1538262" cy="1793311"/>
            </a:xfrm>
            <a:prstGeom prst="rect">
              <a:avLst/>
            </a:prstGeom>
            <a:ln>
              <a:noFill/>
            </a:ln>
          </p:spPr>
          <p:style>
            <a:lnRef idx="1">
              <a:schemeClr val="accent2"/>
            </a:lnRef>
            <a:fillRef idx="0">
              <a:schemeClr val="accent2"/>
            </a:fillRef>
            <a:effectRef idx="0">
              <a:schemeClr val="accent2"/>
            </a:effectRef>
            <a:fontRef idx="minor">
              <a:schemeClr val="tx1"/>
            </a:fontRef>
          </p:style>
        </p:pic>
      </p:grpSp>
      <p:sp>
        <p:nvSpPr>
          <p:cNvPr id="10" name="TextBox 31">
            <a:extLst>
              <a:ext uri="{FF2B5EF4-FFF2-40B4-BE49-F238E27FC236}">
                <a16:creationId xmlns:a16="http://schemas.microsoft.com/office/drawing/2014/main" id="{DCA1BD14-FE8A-444C-8D34-2FF06BAF5FBA}"/>
              </a:ext>
            </a:extLst>
          </p:cNvPr>
          <p:cNvSpPr txBox="1"/>
          <p:nvPr/>
        </p:nvSpPr>
        <p:spPr>
          <a:xfrm>
            <a:off x="1534206" y="2586214"/>
            <a:ext cx="162713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TW" sz="200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Manually Select</a:t>
            </a:r>
          </a:p>
        </p:txBody>
      </p:sp>
      <p:sp>
        <p:nvSpPr>
          <p:cNvPr id="39" name="Rounded Rectangle 23">
            <a:extLst>
              <a:ext uri="{FF2B5EF4-FFF2-40B4-BE49-F238E27FC236}">
                <a16:creationId xmlns:a16="http://schemas.microsoft.com/office/drawing/2014/main" id="{26846CCC-E762-4FF0-8364-9D63488EEAD5}"/>
              </a:ext>
            </a:extLst>
          </p:cNvPr>
          <p:cNvSpPr/>
          <p:nvPr/>
        </p:nvSpPr>
        <p:spPr>
          <a:xfrm>
            <a:off x="742143" y="3549370"/>
            <a:ext cx="2493818" cy="2565487"/>
          </a:xfrm>
          <a:prstGeom prst="roundRect">
            <a:avLst>
              <a:gd name="adj" fmla="val 7619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273050" indent="-273050"/>
            <a:r>
              <a:rPr lang="en-TW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Support:</a:t>
            </a:r>
          </a:p>
          <a:p>
            <a:pPr marL="273050" indent="-273050">
              <a:buAutoNum type="arabicPeriod"/>
            </a:pPr>
            <a:r>
              <a:rPr lang="en-TW" altLang="zh-TW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Local NAS</a:t>
            </a:r>
          </a:p>
          <a:p>
            <a:pPr marL="273050" indent="-273050">
              <a:buAutoNum type="arabicPeriod"/>
            </a:pPr>
            <a:r>
              <a:rPr lang="en-TW" altLang="zh-TW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External Devices</a:t>
            </a:r>
            <a:br>
              <a:rPr lang="en-TW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USB, Mobile, DVD, RDX</a:t>
            </a:r>
          </a:p>
          <a:p>
            <a:pPr marL="273050" indent="-273050">
              <a:buAutoNum type="arabicPeriod"/>
            </a:pPr>
            <a:r>
              <a:rPr lang="en-US" altLang="zh-TW" sz="1600" b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Remote Storage</a:t>
            </a:r>
            <a:b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iSCSI, Remote NAS, Public Cloud</a:t>
            </a:r>
          </a:p>
        </p:txBody>
      </p:sp>
      <p:sp>
        <p:nvSpPr>
          <p:cNvPr id="13" name="語音泡泡: 圓角矩形 12">
            <a:extLst>
              <a:ext uri="{FF2B5EF4-FFF2-40B4-BE49-F238E27FC236}">
                <a16:creationId xmlns:a16="http://schemas.microsoft.com/office/drawing/2014/main" id="{F8EED8C9-DD8D-4E8C-9DED-BF7187CA2344}"/>
              </a:ext>
            </a:extLst>
          </p:cNvPr>
          <p:cNvSpPr/>
          <p:nvPr/>
        </p:nvSpPr>
        <p:spPr>
          <a:xfrm>
            <a:off x="9164029" y="3970689"/>
            <a:ext cx="2493818" cy="1608530"/>
          </a:xfrm>
          <a:prstGeom prst="wedgeRoundRectCallout">
            <a:avLst>
              <a:gd name="adj1" fmla="val -99639"/>
              <a:gd name="adj2" fmla="val -3680"/>
              <a:gd name="adj3" fmla="val 16667"/>
            </a:avLst>
          </a:prstGeom>
          <a:gradFill>
            <a:gsLst>
              <a:gs pos="0">
                <a:schemeClr val="accent6"/>
              </a:gs>
              <a:gs pos="100000">
                <a:schemeClr val="accent6">
                  <a:lumMod val="50000"/>
                </a:schemeClr>
              </a:gs>
            </a:gsLst>
          </a:gradFill>
          <a:ln w="25400">
            <a:gradFill>
              <a:gsLst>
                <a:gs pos="50000">
                  <a:schemeClr val="bg1"/>
                </a:gs>
                <a:gs pos="0">
                  <a:srgbClr val="92D050"/>
                </a:gs>
                <a:gs pos="100000">
                  <a:srgbClr val="66FF99"/>
                </a:gs>
              </a:gsLst>
              <a:lin ang="5400000" scaled="1"/>
            </a:gradFill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altLang="zh-TW" sz="160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Free up source storage space by setting to “delete" the source files after the filing task is completed.</a:t>
            </a:r>
            <a:endParaRPr lang="en-TW" altLang="zh-TW" sz="160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1" name="Google Shape;384;p55">
            <a:extLst>
              <a:ext uri="{FF2B5EF4-FFF2-40B4-BE49-F238E27FC236}">
                <a16:creationId xmlns:a16="http://schemas.microsoft.com/office/drawing/2014/main" id="{3EF84A6D-B59F-476C-A7D3-9838F8AA532A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2" name="Picture 2">
            <a:extLst>
              <a:ext uri="{FF2B5EF4-FFF2-40B4-BE49-F238E27FC236}">
                <a16:creationId xmlns:a16="http://schemas.microsoft.com/office/drawing/2014/main" id="{49154CFF-6A41-44CC-832D-19C44C5B14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3" name="Google Shape;383;p55">
            <a:extLst>
              <a:ext uri="{FF2B5EF4-FFF2-40B4-BE49-F238E27FC236}">
                <a16:creationId xmlns:a16="http://schemas.microsoft.com/office/drawing/2014/main" id="{2F82EC0A-586F-41A9-833E-C80E72AE302D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4" name="Picture 5">
            <a:extLst>
              <a:ext uri="{FF2B5EF4-FFF2-40B4-BE49-F238E27FC236}">
                <a16:creationId xmlns:a16="http://schemas.microsoft.com/office/drawing/2014/main" id="{CA2331D7-1FBC-4C35-8808-7706261EB35B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45" name="Google Shape;383;p55">
            <a:extLst>
              <a:ext uri="{FF2B5EF4-FFF2-40B4-BE49-F238E27FC236}">
                <a16:creationId xmlns:a16="http://schemas.microsoft.com/office/drawing/2014/main" id="{2B61DD8B-7717-479E-B15C-B7C54AF28417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46" name="Picture 8">
            <a:extLst>
              <a:ext uri="{FF2B5EF4-FFF2-40B4-BE49-F238E27FC236}">
                <a16:creationId xmlns:a16="http://schemas.microsoft.com/office/drawing/2014/main" id="{2A0E9A57-CE1F-4CA0-8849-B0EF092C97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791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矩形 13">
            <a:extLst>
              <a:ext uri="{FF2B5EF4-FFF2-40B4-BE49-F238E27FC236}">
                <a16:creationId xmlns:a16="http://schemas.microsoft.com/office/drawing/2014/main" id="{1C89A78C-C928-4294-B63E-B4A55CFAA25F}"/>
              </a:ext>
            </a:extLst>
          </p:cNvPr>
          <p:cNvSpPr/>
          <p:nvPr/>
        </p:nvSpPr>
        <p:spPr>
          <a:xfrm>
            <a:off x="6545180" y="4355432"/>
            <a:ext cx="1431758" cy="637673"/>
          </a:xfrm>
          <a:prstGeom prst="rect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67618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Title 27">
            <a:extLst>
              <a:ext uri="{FF2B5EF4-FFF2-40B4-BE49-F238E27FC236}">
                <a16:creationId xmlns:a16="http://schemas.microsoft.com/office/drawing/2014/main" id="{74CCDB5A-E58F-BE4B-908D-7156AEE276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kumimoji="1" lang="en-US" altLang="zh-Hant" b="1">
                <a:ea typeface="Microsoft JhengHei" panose="020B0604030504040204" pitchFamily="34" charset="-120"/>
              </a:rPr>
              <a:t>Create your </a:t>
            </a:r>
            <a:r>
              <a:rPr kumimoji="1" lang="en-US" altLang="zh-Hant" b="1" err="1">
                <a:ea typeface="Microsoft JhengHei" panose="020B0604030504040204" pitchFamily="34" charset="-120"/>
              </a:rPr>
              <a:t>Qfiling</a:t>
            </a:r>
            <a:r>
              <a:rPr kumimoji="1" lang="en-US" altLang="zh-Hant" b="1">
                <a:ea typeface="Microsoft JhengHei" panose="020B0604030504040204" pitchFamily="34" charset="-120"/>
              </a:rPr>
              <a:t> tasks in 3 steps</a:t>
            </a:r>
            <a:endParaRPr lang="en-TW" b="1"/>
          </a:p>
        </p:txBody>
      </p:sp>
      <p:sp>
        <p:nvSpPr>
          <p:cNvPr id="3" name="Google Shape;384;p55">
            <a:extLst>
              <a:ext uri="{FF2B5EF4-FFF2-40B4-BE49-F238E27FC236}">
                <a16:creationId xmlns:a16="http://schemas.microsoft.com/office/drawing/2014/main" id="{2FE34F09-ED78-4CA2-B1E9-C223A69AF255}"/>
              </a:ext>
            </a:extLst>
          </p:cNvPr>
          <p:cNvSpPr/>
          <p:nvPr/>
        </p:nvSpPr>
        <p:spPr>
          <a:xfrm>
            <a:off x="783768" y="1754504"/>
            <a:ext cx="3562601" cy="660400"/>
          </a:xfrm>
          <a:prstGeom prst="homePlate">
            <a:avLst>
              <a:gd name="adj" fmla="val 50000"/>
            </a:avLst>
          </a:prstGeom>
          <a:gradFill>
            <a:gsLst>
              <a:gs pos="100000">
                <a:srgbClr val="00B0F0"/>
              </a:gs>
              <a:gs pos="0">
                <a:schemeClr val="bg1"/>
              </a:gs>
            </a:gsLst>
            <a:lin ang="5400000" scaled="0"/>
          </a:gradFill>
          <a:ln w="19050">
            <a:solidFill>
              <a:srgbClr val="00B0F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marL="11113" indent="439738">
              <a:lnSpc>
                <a:spcPct val="80000"/>
              </a:lnSpc>
            </a:pPr>
            <a:r>
              <a:rPr lang="en"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  <a:sym typeface="Arial"/>
              </a:rPr>
              <a:t>Select source</a:t>
            </a:r>
            <a:endParaRPr sz="200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Picture 2">
            <a:extLst>
              <a:ext uri="{FF2B5EF4-FFF2-40B4-BE49-F238E27FC236}">
                <a16:creationId xmlns:a16="http://schemas.microsoft.com/office/drawing/2014/main" id="{18EC75BF-ED6E-4583-8099-ADDED9A7A87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161339" y="1886688"/>
            <a:ext cx="381000" cy="381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Google Shape;383;p55">
            <a:extLst>
              <a:ext uri="{FF2B5EF4-FFF2-40B4-BE49-F238E27FC236}">
                <a16:creationId xmlns:a16="http://schemas.microsoft.com/office/drawing/2014/main" id="{5C439C33-2AD2-4B36-AB7C-00091F52B4D8}"/>
              </a:ext>
            </a:extLst>
          </p:cNvPr>
          <p:cNvSpPr/>
          <p:nvPr/>
        </p:nvSpPr>
        <p:spPr>
          <a:xfrm>
            <a:off x="4238072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Scheduling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A8EAB62-4EE5-4FA6-B2C9-E4D9961CA722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tretch>
            <a:fillRect/>
          </a:stretch>
        </p:blipFill>
        <p:spPr>
          <a:xfrm>
            <a:off x="6655722" y="1879188"/>
            <a:ext cx="396000" cy="396000"/>
          </a:xfrm>
          <a:prstGeom prst="rect">
            <a:avLst/>
          </a:prstGeom>
        </p:spPr>
      </p:pic>
      <p:sp>
        <p:nvSpPr>
          <p:cNvPr id="7" name="Google Shape;383;p55">
            <a:extLst>
              <a:ext uri="{FF2B5EF4-FFF2-40B4-BE49-F238E27FC236}">
                <a16:creationId xmlns:a16="http://schemas.microsoft.com/office/drawing/2014/main" id="{26B5E519-8078-4330-A59F-76B10299CD80}"/>
              </a:ext>
            </a:extLst>
          </p:cNvPr>
          <p:cNvSpPr/>
          <p:nvPr/>
        </p:nvSpPr>
        <p:spPr>
          <a:xfrm>
            <a:off x="7681916" y="1754488"/>
            <a:ext cx="3562502" cy="660400"/>
          </a:xfrm>
          <a:prstGeom prst="chevron">
            <a:avLst>
              <a:gd name="adj" fmla="val 50000"/>
            </a:avLst>
          </a:prstGeom>
          <a:ln w="19050">
            <a:solidFill>
              <a:schemeClr val="bg1">
                <a:lumMod val="65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spcFirstLastPara="1" wrap="square" lIns="91433" tIns="45700" rIns="91433" bIns="45700" anchor="ctr" anchorCtr="0">
            <a:noAutofit/>
          </a:bodyPr>
          <a:lstStyle/>
          <a:p>
            <a:pPr indent="450850">
              <a:lnSpc>
                <a:spcPct val="80000"/>
              </a:lnSpc>
            </a:pPr>
            <a:r>
              <a:rPr lang="en" sz="200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Filing rules</a:t>
            </a:r>
            <a:endParaRPr sz="200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  <a:sym typeface="Arial"/>
            </a:endParaRP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AEF20E38-4B11-4B0F-920F-5216B6096F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9994869" y="1880988"/>
            <a:ext cx="392400" cy="392400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Google Shape;394;p56">
            <a:extLst>
              <a:ext uri="{FF2B5EF4-FFF2-40B4-BE49-F238E27FC236}">
                <a16:creationId xmlns:a16="http://schemas.microsoft.com/office/drawing/2014/main" id="{282BD5C3-D9BF-42E0-839D-4964783BC98D}"/>
              </a:ext>
            </a:extLst>
          </p:cNvPr>
          <p:cNvPicPr preferRelativeResize="0"/>
          <p:nvPr/>
        </p:nvPicPr>
        <p:blipFill rotWithShape="1"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038013" y="2629334"/>
            <a:ext cx="8026429" cy="3960031"/>
          </a:xfrm>
          <a:prstGeom prst="roundRect">
            <a:avLst>
              <a:gd name="adj" fmla="val 3513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35" name="Google Shape;398;p56">
            <a:extLst>
              <a:ext uri="{FF2B5EF4-FFF2-40B4-BE49-F238E27FC236}">
                <a16:creationId xmlns:a16="http://schemas.microsoft.com/office/drawing/2014/main" id="{F6043D9A-9D66-4631-8190-E1F6381C0F02}"/>
              </a:ext>
            </a:extLst>
          </p:cNvPr>
          <p:cNvSpPr txBox="1"/>
          <p:nvPr/>
        </p:nvSpPr>
        <p:spPr>
          <a:xfrm>
            <a:off x="216131" y="6245265"/>
            <a:ext cx="2725237" cy="4621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 b="1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Calibri"/>
                <a:cs typeface="Arial" panose="020B0604020202020204" pitchFamily="34" charset="0"/>
                <a:sym typeface="Calibri"/>
              </a:rPr>
              <a:t>* Qsirch 5.0 and higher is required.</a:t>
            </a:r>
            <a:endParaRPr sz="1200" b="1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Calibri"/>
              <a:cs typeface="Arial" panose="020B0604020202020204" pitchFamily="34" charset="0"/>
              <a:sym typeface="Calibri"/>
            </a:endParaRPr>
          </a:p>
        </p:txBody>
      </p:sp>
      <p:sp>
        <p:nvSpPr>
          <p:cNvPr id="39" name="TextBox 31">
            <a:extLst>
              <a:ext uri="{FF2B5EF4-FFF2-40B4-BE49-F238E27FC236}">
                <a16:creationId xmlns:a16="http://schemas.microsoft.com/office/drawing/2014/main" id="{A482CC5C-F34F-4910-A304-4BBAC79E94C0}"/>
              </a:ext>
            </a:extLst>
          </p:cNvPr>
          <p:cNvSpPr txBox="1"/>
          <p:nvPr/>
        </p:nvSpPr>
        <p:spPr>
          <a:xfrm>
            <a:off x="737867" y="3361481"/>
            <a:ext cx="203964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Archive </a:t>
            </a:r>
            <a:r>
              <a:rPr lang="en-US" altLang="zh-TW" sz="2000" dirty="0" err="1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Qsirch’s</a:t>
            </a:r>
            <a:r>
              <a:rPr lang="en-US" altLang="zh-TW" sz="2000" dirty="0">
                <a:solidFill>
                  <a:schemeClr val="accent6">
                    <a:lumMod val="50000"/>
                  </a:schemeClr>
                </a:solidFill>
                <a:latin typeface="Arial"/>
                <a:cs typeface="Arial"/>
              </a:rPr>
              <a:t> search results</a:t>
            </a:r>
          </a:p>
        </p:txBody>
      </p:sp>
      <p:grpSp>
        <p:nvGrpSpPr>
          <p:cNvPr id="15" name="群組 14">
            <a:extLst>
              <a:ext uri="{FF2B5EF4-FFF2-40B4-BE49-F238E27FC236}">
                <a16:creationId xmlns:a16="http://schemas.microsoft.com/office/drawing/2014/main" id="{ECD22625-D1F9-40A0-8C0E-B9F7CEAFBAE9}"/>
              </a:ext>
            </a:extLst>
          </p:cNvPr>
          <p:cNvGrpSpPr/>
          <p:nvPr/>
        </p:nvGrpSpPr>
        <p:grpSpPr>
          <a:xfrm>
            <a:off x="1412958" y="2497253"/>
            <a:ext cx="797669" cy="929926"/>
            <a:chOff x="1412958" y="2497253"/>
            <a:chExt cx="797669" cy="929926"/>
          </a:xfrm>
        </p:grpSpPr>
        <p:pic>
          <p:nvPicPr>
            <p:cNvPr id="38" name="圖片 37">
              <a:extLst>
                <a:ext uri="{FF2B5EF4-FFF2-40B4-BE49-F238E27FC236}">
                  <a16:creationId xmlns:a16="http://schemas.microsoft.com/office/drawing/2014/main" id="{533E82A1-6EFC-45D5-9EFD-5979FE3E6A40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screen">
              <a:duotone>
                <a:prstClr val="black"/>
                <a:schemeClr val="accent6">
                  <a:tint val="45000"/>
                  <a:satMod val="400000"/>
                </a:schemeClr>
              </a:duotone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442926" y="2566624"/>
              <a:ext cx="742008" cy="742007"/>
            </a:xfrm>
            <a:prstGeom prst="rect">
              <a:avLst/>
            </a:prstGeom>
          </p:spPr>
        </p:pic>
        <p:pic>
          <p:nvPicPr>
            <p:cNvPr id="13" name="圖片 12">
              <a:extLst>
                <a:ext uri="{FF2B5EF4-FFF2-40B4-BE49-F238E27FC236}">
                  <a16:creationId xmlns:a16="http://schemas.microsoft.com/office/drawing/2014/main" id="{DDEE35DD-90AE-448E-8622-5A5F9A5AD57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screen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412958" y="2497253"/>
              <a:ext cx="797669" cy="929926"/>
            </a:xfrm>
            <a:prstGeom prst="rect">
              <a:avLst/>
            </a:prstGeom>
          </p:spPr>
        </p:pic>
      </p:grpSp>
      <p:sp>
        <p:nvSpPr>
          <p:cNvPr id="12" name="箭號: 五邊形 11">
            <a:extLst>
              <a:ext uri="{FF2B5EF4-FFF2-40B4-BE49-F238E27FC236}">
                <a16:creationId xmlns:a16="http://schemas.microsoft.com/office/drawing/2014/main" id="{BFB4FCE4-D7B0-49F5-B813-297A7242F537}"/>
              </a:ext>
            </a:extLst>
          </p:cNvPr>
          <p:cNvSpPr/>
          <p:nvPr/>
        </p:nvSpPr>
        <p:spPr>
          <a:xfrm>
            <a:off x="604907" y="2711843"/>
            <a:ext cx="933517" cy="462162"/>
          </a:xfrm>
          <a:prstGeom prst="homePlate">
            <a:avLst/>
          </a:prstGeom>
          <a:gradFill>
            <a:gsLst>
              <a:gs pos="0">
                <a:schemeClr val="accent2"/>
              </a:gs>
              <a:gs pos="100000">
                <a:srgbClr val="C00000"/>
              </a:gs>
            </a:gsLst>
            <a:lin ang="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TW" sz="2000" b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微軟正黑體"/>
                <a:cs typeface="Arial" panose="020B0604020202020204" pitchFamily="34" charset="0"/>
              </a:rPr>
              <a:t>NEW</a:t>
            </a:r>
          </a:p>
        </p:txBody>
      </p:sp>
      <p:pic>
        <p:nvPicPr>
          <p:cNvPr id="42" name="Google Shape;394;p56">
            <a:extLst>
              <a:ext uri="{FF2B5EF4-FFF2-40B4-BE49-F238E27FC236}">
                <a16:creationId xmlns:a16="http://schemas.microsoft.com/office/drawing/2014/main" id="{CC6FD6CA-7D09-432E-9372-FB2445B88AFA}"/>
              </a:ext>
            </a:extLst>
          </p:cNvPr>
          <p:cNvPicPr preferRelativeResize="0"/>
          <p:nvPr/>
        </p:nvPicPr>
        <p:blipFill rotWithShape="1">
          <a:blip r:embed="rId8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129148" y="3337417"/>
            <a:ext cx="1754293" cy="1754293"/>
          </a:xfrm>
          <a:prstGeom prst="ellipse">
            <a:avLst/>
          </a:prstGeom>
          <a:noFill/>
          <a:ln w="25400">
            <a:solidFill>
              <a:srgbClr val="92D050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5738999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1625</Words>
  <Application>Microsoft Office PowerPoint</Application>
  <PresentationFormat>寬螢幕</PresentationFormat>
  <Paragraphs>342</Paragraphs>
  <Slides>33</Slides>
  <Notes>9</Notes>
  <HiddenSlides>0</HiddenSlides>
  <MMClips>0</MMClips>
  <ScaleCrop>false</ScaleCrop>
  <HeadingPairs>
    <vt:vector size="6" baseType="variant">
      <vt:variant>
        <vt:lpstr>使用字型</vt:lpstr>
      </vt:variant>
      <vt:variant>
        <vt:i4>2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33</vt:i4>
      </vt:variant>
    </vt:vector>
  </HeadingPairs>
  <TitlesOfParts>
    <vt:vector size="36" baseType="lpstr">
      <vt:lpstr>Arial</vt:lpstr>
      <vt:lpstr>Calibri</vt:lpstr>
      <vt:lpstr>Office Theme</vt:lpstr>
      <vt:lpstr>PowerPoint 簡報</vt:lpstr>
      <vt:lpstr>Discover Qfiling 3 in four faces</vt:lpstr>
      <vt:lpstr>Qfiling can help you!</vt:lpstr>
      <vt:lpstr>Qfiling core competencies</vt:lpstr>
      <vt:lpstr>How do two types of Qfiling tasks work?</vt:lpstr>
      <vt:lpstr>Qfiling 3 enables more possibilities</vt:lpstr>
      <vt:lpstr>Start a Qfiling Task!</vt:lpstr>
      <vt:lpstr>Create your Qfiling tasks in 3 steps</vt:lpstr>
      <vt:lpstr>Create your Qfiling tasks in 3 steps</vt:lpstr>
      <vt:lpstr>Create your Qfiling tasks in 3 steps</vt:lpstr>
      <vt:lpstr>Create your Qfiling tasks in 3 steps</vt:lpstr>
      <vt:lpstr>Create your Qfiling tasks in 3 steps</vt:lpstr>
      <vt:lpstr>Create your Qfiling tasks in 3 steps</vt:lpstr>
      <vt:lpstr>9 File batch editing modules</vt:lpstr>
      <vt:lpstr>9 File batch editing modules</vt:lpstr>
      <vt:lpstr>9 File batch editing modules</vt:lpstr>
      <vt:lpstr>9 File batch editing modules</vt:lpstr>
      <vt:lpstr>9 File batch editing modules</vt:lpstr>
      <vt:lpstr>9 File batch editing modules</vt:lpstr>
      <vt:lpstr>9 File batch editing modules</vt:lpstr>
      <vt:lpstr>Create your Qfiling tasks in 3 steps</vt:lpstr>
      <vt:lpstr>Create your Qfiling tasks in 3 steps</vt:lpstr>
      <vt:lpstr>Create your Qfiling tasks in 3 steps</vt:lpstr>
      <vt:lpstr>Filing status is easily accessible</vt:lpstr>
      <vt:lpstr>With recipes, tasks are done with just one click</vt:lpstr>
      <vt:lpstr>PowerPoint 簡報</vt:lpstr>
      <vt:lpstr>Apply Qfiling in your workflow</vt:lpstr>
      <vt:lpstr>Archive the files with the keyword  in the content in safe</vt:lpstr>
      <vt:lpstr>Archive the photos classified by QuMagie AI recognition</vt:lpstr>
      <vt:lpstr>Automatically organize photos  taken with your phone</vt:lpstr>
      <vt:lpstr>Qfiling License Plan</vt:lpstr>
      <vt:lpstr>The best partner for efficient work</vt:lpstr>
      <vt:lpstr>PowerPoint 簡報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QNAP_Josh Chen</dc:creator>
  <cp:lastModifiedBy>QNAP_Mili Wang</cp:lastModifiedBy>
  <cp:revision>2</cp:revision>
  <dcterms:created xsi:type="dcterms:W3CDTF">2020-09-30T07:57:27Z</dcterms:created>
  <dcterms:modified xsi:type="dcterms:W3CDTF">2020-10-20T06:30:16Z</dcterms:modified>
</cp:coreProperties>
</file>