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91"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04" r:id="rId29"/>
    <p:sldId id="280" r:id="rId30"/>
    <p:sldId id="281" r:id="rId31"/>
    <p:sldId id="282" r:id="rId32"/>
    <p:sldId id="283" r:id="rId33"/>
    <p:sldId id="284" r:id="rId34"/>
    <p:sldId id="367" r:id="rId35"/>
    <p:sldId id="286" r:id="rId36"/>
    <p:sldId id="287" r:id="rId37"/>
    <p:sldId id="288" r:id="rId38"/>
    <p:sldId id="365" r:id="rId39"/>
    <p:sldId id="290"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136">
          <p15:clr>
            <a:srgbClr val="A4A3A4"/>
          </p15:clr>
        </p15:guide>
        <p15:guide id="3" orient="horz" pos="243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gaOd8+GnJ/lvBHinxlwpEVFw9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D7E"/>
    <a:srgbClr val="0A63A2"/>
    <a:srgbClr val="FBB146"/>
    <a:srgbClr val="E9631B"/>
    <a:srgbClr val="086E1B"/>
    <a:srgbClr val="0B8322"/>
    <a:srgbClr val="0E41CA"/>
    <a:srgbClr val="088BF4"/>
    <a:srgbClr val="0E42CA"/>
    <a:srgbClr val="0A7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F48A1-F853-490F-AA44-65B04A89D57A}" v="4" dt="2020-10-14T10:22:34.594"/>
    <p1510:client id="{4B70C048-C873-4F78-AD6B-757625DF7FFD}" v="1347" dt="2020-10-14T06:30:10.793"/>
    <p1510:client id="{721B20BA-678A-0919-4995-378E1E6C727E}" v="4" dt="2020-10-15T03:17:26.568"/>
    <p1510:client id="{A01D78BD-2D11-644D-B679-C96F5EE9A81E}" v="2" dt="2020-10-15T00:43:27.476"/>
  </p1510:revLst>
</p1510:revInfo>
</file>

<file path=ppt/tableStyles.xml><?xml version="1.0" encoding="utf-8"?>
<a:tblStyleLst xmlns:a="http://schemas.openxmlformats.org/drawingml/2006/main" def="{E3AF1A8A-315C-4A68-967F-A093D118F7E6}">
  <a:tblStyle styleId="{E3AF1A8A-315C-4A68-967F-A093D118F7E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660"/>
  </p:normalViewPr>
  <p:slideViewPr>
    <p:cSldViewPr snapToGrid="0">
      <p:cViewPr>
        <p:scale>
          <a:sx n="100" d="100"/>
          <a:sy n="100" d="100"/>
        </p:scale>
        <p:origin x="1656" y="932"/>
      </p:cViewPr>
      <p:guideLst>
        <p:guide pos="2880"/>
        <p:guide pos="136"/>
        <p:guide orient="horz" pos="24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customschemas.google.com/relationships/presentationmetadata" Target="meta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c7701d8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g9c7701d8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8126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9c7701d810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0" name="Google Shape;820;g9c7701d810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c7701d810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g9c7701d810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9c7701d810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8" name="Google Shape;838;g9c7701d810_0_6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9c7701d81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9c7701d810_0_6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c7701d810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9c7701d810_0_6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9c7701d810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g9c7701d810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4" name="Google Shape;8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8" name="Google Shape;10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1" name="Google Shape;105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2400">
                <a:solidFill>
                  <a:srgbClr val="FFC000"/>
                </a:solidFill>
              </a:rPr>
              <a:t>Notification Center</a:t>
            </a:r>
            <a:br>
              <a:rPr lang="en-US" sz="2400">
                <a:solidFill>
                  <a:srgbClr val="FFC000"/>
                </a:solidFill>
              </a:rPr>
            </a:br>
            <a:r>
              <a:rPr lang="en-US" sz="1100"/>
              <a:t>Provide you with a variety of delivery options, allowing you to choose the most appropriate notification method based on different messages and use cases!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8" name="Google Shape;10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9" name="Google Shape;11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8" name="Google Shape;11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9" name="Google Shape;122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a:latin typeface="Calibri"/>
                <a:ea typeface="Calibri"/>
                <a:cs typeface="Calibri"/>
                <a:sym typeface="Calibri"/>
              </a:rPr>
              <a:t>The HBS3 application of QTScloud has QuDedupe functionality which deduplicates the data before performing the backup. So, if the customer uses HBS to backup data from QTScloud to any other destionation, then the network throughput will be lot more. Not just that, it will also save the space for the end customer as there won't be any duplicate data.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0" name="Google Shape;1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4" name="Google Shape;133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4" name="Google Shape;137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5" name="Google Shape;138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8474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1" name="Google Shape;146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9c7701d81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9c7701d8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標題投影片">
  <p:cSld name="12_標題投影片">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7_標題投影片">
  <p:cSld name="17_標題投影片">
    <p:spTree>
      <p:nvGrpSpPr>
        <p:cNvPr id="1" name="Shape 41"/>
        <p:cNvGrpSpPr/>
        <p:nvPr/>
      </p:nvGrpSpPr>
      <p:grpSpPr>
        <a:xfrm>
          <a:off x="0" y="0"/>
          <a:ext cx="0" cy="0"/>
          <a:chOff x="0" y="0"/>
          <a:chExt cx="0" cy="0"/>
        </a:xfrm>
      </p:grpSpPr>
      <p:sp>
        <p:nvSpPr>
          <p:cNvPr id="42" name="Google Shape;42;p43"/>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0">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3"/>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4" name="Google Shape;44;p43"/>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標題投影片">
  <p:cSld name="標題投影片 2">
    <p:spTree>
      <p:nvGrpSpPr>
        <p:cNvPr id="1" name="Shape 45"/>
        <p:cNvGrpSpPr/>
        <p:nvPr/>
      </p:nvGrpSpPr>
      <p:grpSpPr>
        <a:xfrm>
          <a:off x="0" y="0"/>
          <a:ext cx="0" cy="0"/>
          <a:chOff x="0" y="0"/>
          <a:chExt cx="0" cy="0"/>
        </a:xfrm>
      </p:grpSpPr>
      <p:sp>
        <p:nvSpPr>
          <p:cNvPr id="46" name="Google Shape;46;p44"/>
          <p:cNvSpPr txBox="1">
            <a:spLocks noGrp="1"/>
          </p:cNvSpPr>
          <p:nvPr>
            <p:ph type="title"/>
          </p:nvPr>
        </p:nvSpPr>
        <p:spPr>
          <a:xfrm>
            <a:off x="28575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5400"/>
              <a:buFont typeface="Arial"/>
              <a:buNone/>
              <a:defRPr sz="54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 name="Google Shape;47;p44"/>
          <p:cNvPicPr preferRelativeResize="0"/>
          <p:nvPr/>
        </p:nvPicPr>
        <p:blipFill rotWithShape="1">
          <a:blip r:embed="rId2">
            <a:alphaModFix/>
          </a:blip>
          <a:srcRect/>
          <a:stretch/>
        </p:blipFill>
        <p:spPr>
          <a:xfrm>
            <a:off x="479709" y="426606"/>
            <a:ext cx="1030436" cy="18735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標題投影片">
  <p:cSld name="1_標題投影片 2">
    <p:spTree>
      <p:nvGrpSpPr>
        <p:cNvPr id="1" name="Shape 48"/>
        <p:cNvGrpSpPr/>
        <p:nvPr/>
      </p:nvGrpSpPr>
      <p:grpSpPr>
        <a:xfrm>
          <a:off x="0" y="0"/>
          <a:ext cx="0" cy="0"/>
          <a:chOff x="0" y="0"/>
          <a:chExt cx="0" cy="0"/>
        </a:xfrm>
      </p:grpSpPr>
      <p:sp>
        <p:nvSpPr>
          <p:cNvPr id="49" name="Google Shape;49;p45"/>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5"/>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375"/>
              </a:spcBef>
              <a:spcAft>
                <a:spcPts val="0"/>
              </a:spcAft>
              <a:buClr>
                <a:schemeClr val="lt1"/>
              </a:buClr>
              <a:buSzPts val="1500"/>
              <a:buChar char="•"/>
              <a:defRPr>
                <a:solidFill>
                  <a:schemeClr val="lt1"/>
                </a:solidFill>
                <a:latin typeface="Arial"/>
                <a:ea typeface="Arial"/>
                <a:cs typeface="Arial"/>
                <a:sym typeface="Arial"/>
              </a:defRPr>
            </a:lvl3pPr>
            <a:lvl4pPr marL="1828800" lvl="3"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4pPr>
            <a:lvl5pPr marL="2286000" lvl="4"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45"/>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標題投影片">
  <p:cSld name="11_標題投影片 2">
    <p:spTree>
      <p:nvGrpSpPr>
        <p:cNvPr id="1" name="Shape 52"/>
        <p:cNvGrpSpPr/>
        <p:nvPr/>
      </p:nvGrpSpPr>
      <p:grpSpPr>
        <a:xfrm>
          <a:off x="0" y="0"/>
          <a:ext cx="0" cy="0"/>
          <a:chOff x="0" y="0"/>
          <a:chExt cx="0" cy="0"/>
        </a:xfrm>
      </p:grpSpPr>
      <p:sp>
        <p:nvSpPr>
          <p:cNvPr id="53" name="Google Shape;53;p46"/>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2D25"/>
              </a:buClr>
              <a:buSzPts val="3600"/>
              <a:buFont typeface="Arial"/>
              <a:buNone/>
              <a:defRPr sz="3600" b="0">
                <a:solidFill>
                  <a:srgbClr val="2F2D2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6"/>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標題投影片">
  <p:cSld name="12_標題投影片 2">
    <p:spTree>
      <p:nvGrpSpPr>
        <p:cNvPr id="1" name="Shape 55"/>
        <p:cNvGrpSpPr/>
        <p:nvPr/>
      </p:nvGrpSpPr>
      <p:grpSpPr>
        <a:xfrm>
          <a:off x="0" y="0"/>
          <a:ext cx="0" cy="0"/>
          <a:chOff x="0" y="0"/>
          <a:chExt cx="0" cy="0"/>
        </a:xfrm>
      </p:grpSpPr>
      <p:sp>
        <p:nvSpPr>
          <p:cNvPr id="56" name="Google Shape;56;p47"/>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7"/>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58" name="Google Shape;58;p47"/>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標題投影片">
  <p:cSld name="13_標題投影片 2">
    <p:spTree>
      <p:nvGrpSpPr>
        <p:cNvPr id="1" name="Shape 59"/>
        <p:cNvGrpSpPr/>
        <p:nvPr/>
      </p:nvGrpSpPr>
      <p:grpSpPr>
        <a:xfrm>
          <a:off x="0" y="0"/>
          <a:ext cx="0" cy="0"/>
          <a:chOff x="0" y="0"/>
          <a:chExt cx="0" cy="0"/>
        </a:xfrm>
      </p:grpSpPr>
      <p:sp>
        <p:nvSpPr>
          <p:cNvPr id="60" name="Google Shape;60;p48"/>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8"/>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62" name="Google Shape;62;p48"/>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標題投影片">
  <p:cSld name="3_標題投影片">
    <p:spTree>
      <p:nvGrpSpPr>
        <p:cNvPr id="1" name="Shape 6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0" y="67377"/>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dirty="0"/>
              <a:t>Click to edit Master title style</a:t>
            </a:r>
            <a:endParaRPr lang="zh-TW" altLang="en-US" dirty="0"/>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3" name="圖片 2" descr="一張含有 螢幕擷取畫面 的圖片&#10;&#10;自動產生的描述">
            <a:extLst>
              <a:ext uri="{FF2B5EF4-FFF2-40B4-BE49-F238E27FC236}">
                <a16:creationId xmlns:a16="http://schemas.microsoft.com/office/drawing/2014/main" id="{3CF706FC-5C76-40C2-AE48-FC7AD237EA02}"/>
              </a:ext>
            </a:extLst>
          </p:cNvPr>
          <p:cNvPicPr>
            <a:picLocks noChangeAspect="1"/>
          </p:cNvPicPr>
          <p:nvPr userDrawn="1"/>
        </p:nvPicPr>
        <p:blipFill rotWithShape="1">
          <a:blip r:embed="rId2">
            <a:alphaModFix amt="40000"/>
          </a:blip>
          <a:srcRect t="18980" b="9058"/>
          <a:stretch/>
        </p:blipFill>
        <p:spPr>
          <a:xfrm>
            <a:off x="273050" y="1066646"/>
            <a:ext cx="8616950" cy="4076854"/>
          </a:xfrm>
          <a:prstGeom prst="rect">
            <a:avLst/>
          </a:prstGeom>
        </p:spPr>
      </p:pic>
    </p:spTree>
    <p:extLst>
      <p:ext uri="{BB962C8B-B14F-4D97-AF65-F5344CB8AC3E}">
        <p14:creationId xmlns:p14="http://schemas.microsoft.com/office/powerpoint/2010/main" val="28384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3D5AA92-568C-45AA-8714-94BC4B54021D}"/>
              </a:ext>
            </a:extLst>
          </p:cNvPr>
          <p:cNvPicPr>
            <a:picLocks noChangeAspect="1"/>
          </p:cNvPicPr>
          <p:nvPr userDrawn="1"/>
        </p:nvPicPr>
        <p:blipFill>
          <a:blip r:embed="rId2"/>
          <a:srcRect/>
          <a:stretch/>
        </p:blipFill>
        <p:spPr>
          <a:xfrm>
            <a:off x="888" y="500"/>
            <a:ext cx="9142223" cy="5142500"/>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249107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標題投影片">
  <p:cSld name="5_標題投影片">
    <p:spTree>
      <p:nvGrpSpPr>
        <p:cNvPr id="1" name="Shape 14"/>
        <p:cNvGrpSpPr/>
        <p:nvPr/>
      </p:nvGrpSpPr>
      <p:grpSpPr>
        <a:xfrm>
          <a:off x="0" y="0"/>
          <a:ext cx="0" cy="0"/>
          <a:chOff x="0" y="0"/>
          <a:chExt cx="0" cy="0"/>
        </a:xfrm>
      </p:grpSpPr>
      <p:pic>
        <p:nvPicPr>
          <p:cNvPr id="2" name="圖片 1">
            <a:extLst>
              <a:ext uri="{FF2B5EF4-FFF2-40B4-BE49-F238E27FC236}">
                <a16:creationId xmlns:a16="http://schemas.microsoft.com/office/drawing/2014/main" id="{C49ED371-CD1D-4A63-8852-3DCEC1B61109}"/>
              </a:ext>
            </a:extLst>
          </p:cNvPr>
          <p:cNvPicPr>
            <a:picLocks noChangeAspect="1"/>
          </p:cNvPicPr>
          <p:nvPr userDrawn="1"/>
        </p:nvPicPr>
        <p:blipFill>
          <a:blip r:embed="rId2"/>
          <a:srcRect/>
          <a:stretch/>
        </p:blipFill>
        <p:spPr>
          <a:xfrm>
            <a:off x="0" y="0"/>
            <a:ext cx="9144000" cy="5143499"/>
          </a:xfrm>
          <a:prstGeom prst="rect">
            <a:avLst/>
          </a:prstGeom>
        </p:spPr>
      </p:pic>
      <p:sp>
        <p:nvSpPr>
          <p:cNvPr id="16" name="Google Shape;16;p35"/>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35"/>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275B283-D8F4-48DA-BC7F-FCD54A7BF076}"/>
              </a:ext>
            </a:extLst>
          </p:cNvPr>
          <p:cNvPicPr>
            <a:picLocks noChangeAspect="1"/>
          </p:cNvPicPr>
          <p:nvPr userDrawn="1"/>
        </p:nvPicPr>
        <p:blipFill>
          <a:blip r:embed="rId2"/>
          <a:stretch>
            <a:fillRect/>
          </a:stretch>
        </p:blipFill>
        <p:spPr>
          <a:xfrm>
            <a:off x="8113" y="0"/>
            <a:ext cx="9144000" cy="5143500"/>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294925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FF48900-D237-471F-8D7E-574BA6FB7397}"/>
              </a:ext>
            </a:extLst>
          </p:cNvPr>
          <p:cNvPicPr>
            <a:picLocks noChangeAspect="1"/>
          </p:cNvPicPr>
          <p:nvPr userDrawn="1"/>
        </p:nvPicPr>
        <p:blipFill>
          <a:blip r:embed="rId2"/>
          <a:srcRect/>
          <a:stretch/>
        </p:blipFill>
        <p:spPr>
          <a:xfrm>
            <a:off x="8114" y="0"/>
            <a:ext cx="9135886" cy="5143500"/>
          </a:xfrm>
          <a:prstGeom prst="rect">
            <a:avLst/>
          </a:prstGeom>
        </p:spPr>
      </p:pic>
    </p:spTree>
    <p:extLst>
      <p:ext uri="{BB962C8B-B14F-4D97-AF65-F5344CB8AC3E}">
        <p14:creationId xmlns:p14="http://schemas.microsoft.com/office/powerpoint/2010/main" val="32954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6985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dirty="0"/>
              <a:t>Click to edit Master title style</a:t>
            </a:r>
            <a:endParaRPr lang="zh-TW" altLang="en-US" dirty="0"/>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129022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標題投影片" userDrawn="1">
  <p:cSld name="6_標題投影片">
    <p:spTree>
      <p:nvGrpSpPr>
        <p:cNvPr id="1" name="Shape 19"/>
        <p:cNvGrpSpPr/>
        <p:nvPr/>
      </p:nvGrpSpPr>
      <p:grpSpPr>
        <a:xfrm>
          <a:off x="0" y="0"/>
          <a:ext cx="0" cy="0"/>
          <a:chOff x="0" y="0"/>
          <a:chExt cx="0" cy="0"/>
        </a:xfrm>
      </p:grpSpPr>
      <p:pic>
        <p:nvPicPr>
          <p:cNvPr id="20" name="Google Shape;20;p36"/>
          <p:cNvPicPr preferRelativeResize="0"/>
          <p:nvPr/>
        </p:nvPicPr>
        <p:blipFill>
          <a:blip r:embed="rId2"/>
          <a:srcRect/>
          <a:stretch/>
        </p:blipFill>
        <p:spPr>
          <a:xfrm>
            <a:off x="0" y="252"/>
            <a:ext cx="9144000" cy="51424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標題投影片" preserve="1" userDrawn="1">
  <p:cSld name="8_標題投影片">
    <p:spTree>
      <p:nvGrpSpPr>
        <p:cNvPr id="1" name="Shape 19"/>
        <p:cNvGrpSpPr/>
        <p:nvPr/>
      </p:nvGrpSpPr>
      <p:grpSpPr>
        <a:xfrm>
          <a:off x="0" y="0"/>
          <a:ext cx="0" cy="0"/>
          <a:chOff x="0" y="0"/>
          <a:chExt cx="0" cy="0"/>
        </a:xfrm>
      </p:grpSpPr>
      <p:pic>
        <p:nvPicPr>
          <p:cNvPr id="2" name="圖片 1">
            <a:extLst>
              <a:ext uri="{FF2B5EF4-FFF2-40B4-BE49-F238E27FC236}">
                <a16:creationId xmlns:a16="http://schemas.microsoft.com/office/drawing/2014/main" id="{2AE4912E-E3C6-48FE-BA29-5E1D0899F0CB}"/>
              </a:ext>
            </a:extLst>
          </p:cNvPr>
          <p:cNvPicPr>
            <a:picLocks noChangeAspect="1"/>
          </p:cNvPicPr>
          <p:nvPr userDrawn="1"/>
        </p:nvPicPr>
        <p:blipFill>
          <a:blip r:embed="rId2"/>
          <a:srcRect/>
          <a:stretch/>
        </p:blipFill>
        <p:spPr>
          <a:xfrm>
            <a:off x="0" y="252"/>
            <a:ext cx="9144000" cy="5143248"/>
          </a:xfrm>
          <a:prstGeom prst="rect">
            <a:avLst/>
          </a:prstGeom>
        </p:spPr>
      </p:pic>
    </p:spTree>
    <p:extLst>
      <p:ext uri="{BB962C8B-B14F-4D97-AF65-F5344CB8AC3E}">
        <p14:creationId xmlns:p14="http://schemas.microsoft.com/office/powerpoint/2010/main" val="36895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標題投影片">
  <p:cSld name="11_標題投影片">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7"/>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38"/>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3_標題投影片">
  <p:cSld name="13_標題投影片">
    <p:spTree>
      <p:nvGrpSpPr>
        <p:cNvPr id="1" name="Shape 29"/>
        <p:cNvGrpSpPr/>
        <p:nvPr/>
      </p:nvGrpSpPr>
      <p:grpSpPr>
        <a:xfrm>
          <a:off x="0" y="0"/>
          <a:ext cx="0" cy="0"/>
          <a:chOff x="0" y="0"/>
          <a:chExt cx="0" cy="0"/>
        </a:xfrm>
      </p:grpSpPr>
      <p:sp>
        <p:nvSpPr>
          <p:cNvPr id="30" name="Google Shape;30;p39"/>
          <p:cNvSpPr txBox="1">
            <a:spLocks noGrp="1"/>
          </p:cNvSpPr>
          <p:nvPr>
            <p:ph type="title"/>
          </p:nvPr>
        </p:nvSpPr>
        <p:spPr>
          <a:xfrm>
            <a:off x="0" y="1"/>
            <a:ext cx="9143999"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9"/>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投影片">
  <p:cSld name="標題投影片">
    <p:spTree>
      <p:nvGrpSpPr>
        <p:cNvPr id="1" name="Shape 32"/>
        <p:cNvGrpSpPr/>
        <p:nvPr/>
      </p:nvGrpSpPr>
      <p:grpSpPr>
        <a:xfrm>
          <a:off x="0" y="0"/>
          <a:ext cx="0" cy="0"/>
          <a:chOff x="0" y="0"/>
          <a:chExt cx="0" cy="0"/>
        </a:xfrm>
      </p:grpSpPr>
      <p:sp>
        <p:nvSpPr>
          <p:cNvPr id="33" name="Google Shape;33;p40"/>
          <p:cNvSpPr txBox="1">
            <a:spLocks noGrp="1"/>
          </p:cNvSpPr>
          <p:nvPr>
            <p:ph type="title"/>
          </p:nvPr>
        </p:nvSpPr>
        <p:spPr>
          <a:xfrm>
            <a:off x="28575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6000"/>
              <a:buFont typeface="Arial"/>
              <a:buNone/>
              <a:defRPr sz="60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 name="Google Shape;34;p40"/>
          <p:cNvPicPr preferRelativeResize="0"/>
          <p:nvPr/>
        </p:nvPicPr>
        <p:blipFill rotWithShape="1">
          <a:blip r:embed="rId2">
            <a:alphaModFix/>
          </a:blip>
          <a:srcRect/>
          <a:stretch/>
        </p:blipFill>
        <p:spPr>
          <a:xfrm>
            <a:off x="479709" y="426606"/>
            <a:ext cx="1030436" cy="1873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8_標題投影片">
  <p:cSld name="18_標題投影片">
    <p:spTree>
      <p:nvGrpSpPr>
        <p:cNvPr id="1" name="Shape 35"/>
        <p:cNvGrpSpPr/>
        <p:nvPr/>
      </p:nvGrpSpPr>
      <p:grpSpPr>
        <a:xfrm>
          <a:off x="0" y="0"/>
          <a:ext cx="0" cy="0"/>
          <a:chOff x="0" y="0"/>
          <a:chExt cx="0" cy="0"/>
        </a:xfrm>
      </p:grpSpPr>
      <p:sp>
        <p:nvSpPr>
          <p:cNvPr id="36" name="Google Shape;36;p41"/>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0">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1"/>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圖片 1">
            <a:extLst>
              <a:ext uri="{FF2B5EF4-FFF2-40B4-BE49-F238E27FC236}">
                <a16:creationId xmlns:a16="http://schemas.microsoft.com/office/drawing/2014/main" id="{A2AAA80D-C5B1-4342-BD68-FC7C98F069D0}"/>
              </a:ext>
            </a:extLst>
          </p:cNvPr>
          <p:cNvPicPr>
            <a:picLocks noChangeAspect="1"/>
          </p:cNvPicPr>
          <p:nvPr userDrawn="1"/>
        </p:nvPicPr>
        <p:blipFill>
          <a:blip r:embed="rId24"/>
          <a:srcRect/>
          <a:stretch/>
        </p:blipFill>
        <p:spPr>
          <a:xfrm>
            <a:off x="445" y="0"/>
            <a:ext cx="9143999" cy="5143500"/>
          </a:xfrm>
          <a:prstGeom prst="rect">
            <a:avLst/>
          </a:prstGeom>
        </p:spPr>
      </p:pic>
      <p:sp>
        <p:nvSpPr>
          <p:cNvPr id="7" name="Google Shape;7;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3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Microsoft JhengHei"/>
                <a:ea typeface="Microsoft JhengHei"/>
                <a:cs typeface="Microsoft JhengHei"/>
                <a:sym typeface="Microsoft JhengHe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Microsoft JhengHei"/>
                <a:ea typeface="Microsoft JhengHei"/>
                <a:cs typeface="Microsoft JhengHei"/>
                <a:sym typeface="Microsoft JhengHe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795"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797" r:id="rId18"/>
    <p:sldLayoutId id="2147483793" r:id="rId19"/>
    <p:sldLayoutId id="2147483798" r:id="rId20"/>
    <p:sldLayoutId id="2147483794" r:id="rId21"/>
    <p:sldLayoutId id="21474837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0.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2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81.png"/><Relationship Id="rId3" Type="http://schemas.openxmlformats.org/officeDocument/2006/relationships/image" Target="../media/image37.png"/><Relationship Id="rId7" Type="http://schemas.openxmlformats.org/officeDocument/2006/relationships/image" Target="../media/image78.png"/><Relationship Id="rId12"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79.jpeg"/><Relationship Id="rId5" Type="http://schemas.openxmlformats.org/officeDocument/2006/relationships/image" Target="../media/image76.png"/><Relationship Id="rId15" Type="http://schemas.openxmlformats.org/officeDocument/2006/relationships/image" Target="../media/image83.png"/><Relationship Id="rId10" Type="http://schemas.openxmlformats.org/officeDocument/2006/relationships/image" Target="../media/image46.png"/><Relationship Id="rId4" Type="http://schemas.openxmlformats.org/officeDocument/2006/relationships/image" Target="../media/image75.png"/><Relationship Id="rId9" Type="http://schemas.openxmlformats.org/officeDocument/2006/relationships/image" Target="../media/image38.png"/><Relationship Id="rId1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57.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91.png"/><Relationship Id="rId5" Type="http://schemas.openxmlformats.org/officeDocument/2006/relationships/image" Target="../media/image14.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svg"/></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95.sv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image" Target="../media/image104.png"/><Relationship Id="rId4" Type="http://schemas.openxmlformats.org/officeDocument/2006/relationships/image" Target="../media/image10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106.png"/><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20.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108.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107.pn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82.png"/><Relationship Id="rId19" Type="http://schemas.openxmlformats.org/officeDocument/2006/relationships/image" Target="../media/image66.png"/><Relationship Id="rId4" Type="http://schemas.openxmlformats.org/officeDocument/2006/relationships/image" Target="../media/image46.png"/><Relationship Id="rId9" Type="http://schemas.openxmlformats.org/officeDocument/2006/relationships/image" Target="../media/image81.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1.png"/><Relationship Id="rId7"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116.png"/><Relationship Id="rId17" Type="http://schemas.openxmlformats.org/officeDocument/2006/relationships/image" Target="../media/image69.png"/><Relationship Id="rId2" Type="http://schemas.openxmlformats.org/officeDocument/2006/relationships/notesSlide" Target="../notesSlides/notesSlide26.xml"/><Relationship Id="rId16" Type="http://schemas.openxmlformats.org/officeDocument/2006/relationships/image" Target="../media/image68.png"/><Relationship Id="rId20" Type="http://schemas.openxmlformats.org/officeDocument/2006/relationships/image" Target="../media/image117.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svg"/><Relationship Id="rId12" Type="http://schemas.openxmlformats.org/officeDocument/2006/relationships/image" Target="../media/image128.sv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svg"/><Relationship Id="rId9" Type="http://schemas.openxmlformats.org/officeDocument/2006/relationships/image" Target="../media/image125.svg"/><Relationship Id="rId14" Type="http://schemas.openxmlformats.org/officeDocument/2006/relationships/image" Target="../media/image130.sv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4.png"/><Relationship Id="rId7"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31.svg"/><Relationship Id="rId5" Type="http://schemas.openxmlformats.org/officeDocument/2006/relationships/image" Target="../media/image40.png"/><Relationship Id="rId4" Type="http://schemas.openxmlformats.org/officeDocument/2006/relationships/image" Target="../media/image95.svg"/><Relationship Id="rId9" Type="http://schemas.openxmlformats.org/officeDocument/2006/relationships/image" Target="../media/image1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3" Type="http://schemas.openxmlformats.org/officeDocument/2006/relationships/image" Target="../media/image143.png"/><Relationship Id="rId7" Type="http://schemas.openxmlformats.org/officeDocument/2006/relationships/image" Target="../media/image45.png"/><Relationship Id="rId12" Type="http://schemas.openxmlformats.org/officeDocument/2006/relationships/image" Target="../media/image150.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145.png"/><Relationship Id="rId11" Type="http://schemas.openxmlformats.org/officeDocument/2006/relationships/image" Target="../media/image149.svg"/><Relationship Id="rId5" Type="http://schemas.openxmlformats.org/officeDocument/2006/relationships/image" Target="../media/image144.png"/><Relationship Id="rId10" Type="http://schemas.openxmlformats.org/officeDocument/2006/relationships/image" Target="../media/image148.png"/><Relationship Id="rId4" Type="http://schemas.microsoft.com/office/2007/relationships/hdphoto" Target="../media/hdphoto1.wdp"/><Relationship Id="rId9" Type="http://schemas.openxmlformats.org/officeDocument/2006/relationships/image" Target="../media/image147.tiff"/></Relationships>
</file>

<file path=ppt/slides/_rels/slide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95.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9.png"/><Relationship Id="rId11" Type="http://schemas.openxmlformats.org/officeDocument/2006/relationships/image" Target="../media/image28.png"/><Relationship Id="rId5" Type="http://schemas.openxmlformats.org/officeDocument/2006/relationships/image" Target="../media/image48.png"/><Relationship Id="rId10" Type="http://schemas.openxmlformats.org/officeDocument/2006/relationships/image" Target="../media/image52.pn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a:extLst>
              <a:ext uri="{FF2B5EF4-FFF2-40B4-BE49-F238E27FC236}">
                <a16:creationId xmlns:a16="http://schemas.microsoft.com/office/drawing/2014/main" id="{9E92597E-1262-4098-84C2-F9F910C734C4}"/>
              </a:ext>
            </a:extLst>
          </p:cNvPr>
          <p:cNvPicPr>
            <a:picLocks noChangeAspect="1"/>
          </p:cNvPicPr>
          <p:nvPr/>
        </p:nvPicPr>
        <p:blipFill>
          <a:blip r:embed="rId3"/>
          <a:srcRect/>
          <a:stretch/>
        </p:blipFill>
        <p:spPr>
          <a:xfrm>
            <a:off x="3783913" y="1793672"/>
            <a:ext cx="2330559" cy="2220911"/>
          </a:xfrm>
          <a:prstGeom prst="rect">
            <a:avLst/>
          </a:prstGeom>
        </p:spPr>
      </p:pic>
      <p:sp>
        <p:nvSpPr>
          <p:cNvPr id="47" name="Google Shape;186;p29">
            <a:extLst>
              <a:ext uri="{FF2B5EF4-FFF2-40B4-BE49-F238E27FC236}">
                <a16:creationId xmlns:a16="http://schemas.microsoft.com/office/drawing/2014/main" id="{249C053B-C633-438C-96B5-C7E49BEDB45D}"/>
              </a:ext>
            </a:extLst>
          </p:cNvPr>
          <p:cNvSpPr/>
          <p:nvPr/>
        </p:nvSpPr>
        <p:spPr>
          <a:xfrm>
            <a:off x="5782028" y="1707353"/>
            <a:ext cx="2914554" cy="1048508"/>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49" name="Google Shape;186;p29">
            <a:extLst>
              <a:ext uri="{FF2B5EF4-FFF2-40B4-BE49-F238E27FC236}">
                <a16:creationId xmlns:a16="http://schemas.microsoft.com/office/drawing/2014/main" id="{FAAE59E5-BEB0-4026-AF7D-38A1C46EA2F8}"/>
              </a:ext>
            </a:extLst>
          </p:cNvPr>
          <p:cNvSpPr/>
          <p:nvPr/>
        </p:nvSpPr>
        <p:spPr>
          <a:xfrm>
            <a:off x="5794645" y="3092461"/>
            <a:ext cx="2914554" cy="1578109"/>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0" y="0"/>
            <a:ext cx="9144000" cy="1193617"/>
          </a:xfrm>
        </p:spPr>
        <p:txBody>
          <a:bodyPr>
            <a:normAutofit/>
          </a:bodyPr>
          <a:lstStyle/>
          <a:p>
            <a:r>
              <a:rPr lang="en-US" altLang="zh-TW" dirty="0" err="1">
                <a:latin typeface="微軟正黑體" panose="020B0604030504040204" pitchFamily="34" charset="-120"/>
                <a:ea typeface="微軟正黑體" panose="020B0604030504040204" pitchFamily="34" charset="-120"/>
                <a:cs typeface="Arial"/>
              </a:rPr>
              <a:t>搭配</a:t>
            </a:r>
            <a:r>
              <a:rPr lang="en-US" altLang="zh-TW" dirty="0">
                <a:latin typeface="Arial"/>
                <a:ea typeface="微軟正黑體"/>
                <a:cs typeface="Arial"/>
              </a:rPr>
              <a:t> Contabo </a:t>
            </a:r>
            <a:r>
              <a:rPr lang="en-US" altLang="zh-TW" dirty="0" err="1">
                <a:latin typeface="微軟正黑體" panose="020B0604030504040204" pitchFamily="34" charset="-120"/>
                <a:ea typeface="微軟正黑體" panose="020B0604030504040204" pitchFamily="34" charset="-120"/>
                <a:cs typeface="Arial"/>
              </a:rPr>
              <a:t>降低維持費用</a:t>
            </a:r>
            <a:endParaRPr lang="en-US" altLang="zh-TW" dirty="0">
              <a:latin typeface="微軟正黑體" panose="020B0604030504040204" pitchFamily="34" charset="-120"/>
              <a:ea typeface="微軟正黑體" panose="020B0604030504040204" pitchFamily="34" charset="-120"/>
            </a:endParaRPr>
          </a:p>
        </p:txBody>
      </p:sp>
      <p:pic>
        <p:nvPicPr>
          <p:cNvPr id="52" name="圖片 8">
            <a:extLst>
              <a:ext uri="{FF2B5EF4-FFF2-40B4-BE49-F238E27FC236}">
                <a16:creationId xmlns:a16="http://schemas.microsoft.com/office/drawing/2014/main" id="{2E30AE1B-7D8C-440B-895C-06DD7D94A9BB}"/>
              </a:ext>
            </a:extLst>
          </p:cNvPr>
          <p:cNvPicPr>
            <a:picLocks noChangeAspect="1"/>
          </p:cNvPicPr>
          <p:nvPr/>
        </p:nvPicPr>
        <p:blipFill>
          <a:blip r:embed="rId4"/>
          <a:stretch>
            <a:fillRect/>
          </a:stretch>
        </p:blipFill>
        <p:spPr>
          <a:xfrm>
            <a:off x="562695" y="1676875"/>
            <a:ext cx="3073940" cy="2344232"/>
          </a:xfrm>
          <a:prstGeom prst="rect">
            <a:avLst/>
          </a:prstGeom>
        </p:spPr>
      </p:pic>
      <p:sp>
        <p:nvSpPr>
          <p:cNvPr id="79" name="TextBox 4">
            <a:extLst>
              <a:ext uri="{FF2B5EF4-FFF2-40B4-BE49-F238E27FC236}">
                <a16:creationId xmlns:a16="http://schemas.microsoft.com/office/drawing/2014/main" id="{50D5B3E3-68E8-4C3D-83DE-0A10B117952F}"/>
              </a:ext>
            </a:extLst>
          </p:cNvPr>
          <p:cNvSpPr txBox="1"/>
          <p:nvPr/>
        </p:nvSpPr>
        <p:spPr>
          <a:xfrm>
            <a:off x="3751164" y="2704771"/>
            <a:ext cx="223311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1300" dirty="0">
                <a:solidFill>
                  <a:schemeClr val="bg1"/>
                </a:solidFill>
                <a:latin typeface="微軟正黑體" panose="020B0604030504040204" pitchFamily="34" charset="-120"/>
                <a:ea typeface="微軟正黑體" panose="020B0604030504040204" pitchFamily="34" charset="-120"/>
              </a:rPr>
              <a:t>掛載額外的儲存空間</a:t>
            </a:r>
            <a:endParaRPr lang="en-US" sz="1300" dirty="0">
              <a:solidFill>
                <a:schemeClr val="bg1"/>
              </a:solidFill>
              <a:latin typeface="微軟正黑體" panose="020B0604030504040204" pitchFamily="34" charset="-120"/>
              <a:ea typeface="微軟正黑體" panose="020B0604030504040204" pitchFamily="34" charset="-120"/>
            </a:endParaRPr>
          </a:p>
        </p:txBody>
      </p:sp>
      <p:sp>
        <p:nvSpPr>
          <p:cNvPr id="80" name="TextBox 4">
            <a:extLst>
              <a:ext uri="{FF2B5EF4-FFF2-40B4-BE49-F238E27FC236}">
                <a16:creationId xmlns:a16="http://schemas.microsoft.com/office/drawing/2014/main" id="{D5FD3507-FBB7-432D-987B-86110086A54D}"/>
              </a:ext>
            </a:extLst>
          </p:cNvPr>
          <p:cNvSpPr txBox="1"/>
          <p:nvPr/>
        </p:nvSpPr>
        <p:spPr>
          <a:xfrm>
            <a:off x="3774743" y="3419171"/>
            <a:ext cx="18335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1200" dirty="0">
                <a:solidFill>
                  <a:schemeClr val="tx1"/>
                </a:solidFill>
                <a:latin typeface="微軟正黑體" panose="020B0604030504040204" pitchFamily="34" charset="-120"/>
                <a:ea typeface="微軟正黑體" panose="020B0604030504040204" pitchFamily="34" charset="-120"/>
              </a:rPr>
              <a:t>搭配</a:t>
            </a:r>
            <a:r>
              <a:rPr lang="en-US" sz="1200" dirty="0">
                <a:solidFill>
                  <a:schemeClr val="tx1"/>
                </a:solidFill>
              </a:rPr>
              <a:t> </a:t>
            </a:r>
            <a:r>
              <a:rPr lang="en-US" sz="1200" dirty="0" err="1">
                <a:solidFill>
                  <a:schemeClr val="tx1"/>
                </a:solidFill>
              </a:rPr>
              <a:t>HybridMount</a:t>
            </a:r>
          </a:p>
        </p:txBody>
      </p:sp>
      <p:pic>
        <p:nvPicPr>
          <p:cNvPr id="81" name="圖片 16">
            <a:extLst>
              <a:ext uri="{FF2B5EF4-FFF2-40B4-BE49-F238E27FC236}">
                <a16:creationId xmlns:a16="http://schemas.microsoft.com/office/drawing/2014/main" id="{77979B6D-4390-4490-9109-480911FC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934" y="3700444"/>
            <a:ext cx="1002993" cy="1002993"/>
          </a:xfrm>
          <a:prstGeom prst="rect">
            <a:avLst/>
          </a:prstGeom>
          <a:effectLst>
            <a:outerShdw blurRad="50800" dist="38100" dir="2700000" algn="tl" rotWithShape="0">
              <a:prstClr val="black">
                <a:alpha val="40000"/>
              </a:prstClr>
            </a:outerShdw>
          </a:effectLst>
        </p:spPr>
      </p:pic>
      <p:sp>
        <p:nvSpPr>
          <p:cNvPr id="86" name="矩形 58">
            <a:extLst>
              <a:ext uri="{FF2B5EF4-FFF2-40B4-BE49-F238E27FC236}">
                <a16:creationId xmlns:a16="http://schemas.microsoft.com/office/drawing/2014/main" id="{09F6F5FA-603B-4ECA-A280-D048C0BC3C38}"/>
              </a:ext>
            </a:extLst>
          </p:cNvPr>
          <p:cNvSpPr/>
          <p:nvPr/>
        </p:nvSpPr>
        <p:spPr>
          <a:xfrm>
            <a:off x="5884002" y="3108264"/>
            <a:ext cx="2723365" cy="44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p>
            <a:pPr algn="ctr"/>
            <a:endParaRPr lang="en-US" altLang="zh-TW" sz="1600" b="1">
              <a:solidFill>
                <a:srgbClr val="284EA6"/>
              </a:solidFill>
              <a:latin typeface="Arial"/>
              <a:ea typeface="新細明體"/>
              <a:cs typeface="Arial"/>
            </a:endParaRPr>
          </a:p>
        </p:txBody>
      </p:sp>
      <p:grpSp>
        <p:nvGrpSpPr>
          <p:cNvPr id="87" name="群組 59">
            <a:extLst>
              <a:ext uri="{FF2B5EF4-FFF2-40B4-BE49-F238E27FC236}">
                <a16:creationId xmlns:a16="http://schemas.microsoft.com/office/drawing/2014/main" id="{2C0AFFC3-10F9-4126-BB13-354144F582F3}"/>
              </a:ext>
            </a:extLst>
          </p:cNvPr>
          <p:cNvGrpSpPr/>
          <p:nvPr/>
        </p:nvGrpSpPr>
        <p:grpSpPr>
          <a:xfrm>
            <a:off x="5849285" y="2306464"/>
            <a:ext cx="2756404" cy="356400"/>
            <a:chOff x="3277722" y="-1247261"/>
            <a:chExt cx="2756404" cy="356400"/>
          </a:xfrm>
          <a:effectLst>
            <a:outerShdw blurRad="50800" dist="38100" dir="2700000" algn="tl" rotWithShape="0">
              <a:prstClr val="black">
                <a:alpha val="40000"/>
              </a:prstClr>
            </a:outerShdw>
          </a:effectLst>
        </p:grpSpPr>
        <p:pic>
          <p:nvPicPr>
            <p:cNvPr id="88"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6" cstate="print"/>
            <a:srcRect/>
            <a:stretch>
              <a:fillRect/>
            </a:stretch>
          </p:blipFill>
          <p:spPr bwMode="auto">
            <a:xfrm>
              <a:off x="4877723" y="-1247261"/>
              <a:ext cx="356402" cy="356400"/>
            </a:xfrm>
            <a:prstGeom prst="rect">
              <a:avLst/>
            </a:prstGeom>
            <a:noFill/>
          </p:spPr>
        </p:pic>
        <p:pic>
          <p:nvPicPr>
            <p:cNvPr id="89"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7" cstate="print"/>
            <a:srcRect/>
            <a:stretch>
              <a:fillRect/>
            </a:stretch>
          </p:blipFill>
          <p:spPr bwMode="auto">
            <a:xfrm>
              <a:off x="4477723" y="-1247261"/>
              <a:ext cx="356402" cy="356400"/>
            </a:xfrm>
            <a:prstGeom prst="rect">
              <a:avLst/>
            </a:prstGeom>
            <a:noFill/>
          </p:spPr>
        </p:pic>
        <p:pic>
          <p:nvPicPr>
            <p:cNvPr id="90"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8" cstate="print"/>
            <a:srcRect/>
            <a:stretch>
              <a:fillRect/>
            </a:stretch>
          </p:blipFill>
          <p:spPr bwMode="auto">
            <a:xfrm>
              <a:off x="5277723" y="-1247261"/>
              <a:ext cx="356402" cy="356400"/>
            </a:xfrm>
            <a:prstGeom prst="rect">
              <a:avLst/>
            </a:prstGeom>
            <a:noFill/>
          </p:spPr>
        </p:pic>
        <p:pic>
          <p:nvPicPr>
            <p:cNvPr id="9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9" cstate="print"/>
            <a:srcRect/>
            <a:stretch>
              <a:fillRect/>
            </a:stretch>
          </p:blipFill>
          <p:spPr bwMode="auto">
            <a:xfrm>
              <a:off x="3277722" y="-1247261"/>
              <a:ext cx="356402" cy="356400"/>
            </a:xfrm>
            <a:prstGeom prst="rect">
              <a:avLst/>
            </a:prstGeom>
            <a:noFill/>
          </p:spPr>
        </p:pic>
        <p:pic>
          <p:nvPicPr>
            <p:cNvPr id="9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10" cstate="print"/>
            <a:srcRect/>
            <a:stretch>
              <a:fillRect/>
            </a:stretch>
          </p:blipFill>
          <p:spPr bwMode="auto">
            <a:xfrm>
              <a:off x="5677724" y="-1247261"/>
              <a:ext cx="356402" cy="356400"/>
            </a:xfrm>
            <a:prstGeom prst="rect">
              <a:avLst/>
            </a:prstGeom>
            <a:noFill/>
          </p:spPr>
        </p:pic>
        <p:pic>
          <p:nvPicPr>
            <p:cNvPr id="9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11" cstate="print"/>
            <a:srcRect/>
            <a:stretch>
              <a:fillRect/>
            </a:stretch>
          </p:blipFill>
          <p:spPr bwMode="auto">
            <a:xfrm>
              <a:off x="4077721" y="-1247261"/>
              <a:ext cx="356404" cy="356400"/>
            </a:xfrm>
            <a:prstGeom prst="rect">
              <a:avLst/>
            </a:prstGeom>
            <a:noFill/>
          </p:spPr>
        </p:pic>
        <p:pic>
          <p:nvPicPr>
            <p:cNvPr id="94"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95" name="群組 67">
            <a:extLst>
              <a:ext uri="{FF2B5EF4-FFF2-40B4-BE49-F238E27FC236}">
                <a16:creationId xmlns:a16="http://schemas.microsoft.com/office/drawing/2014/main" id="{388A954D-2E5B-456F-9DBA-E9716237D3FA}"/>
              </a:ext>
            </a:extLst>
          </p:cNvPr>
          <p:cNvGrpSpPr/>
          <p:nvPr/>
        </p:nvGrpSpPr>
        <p:grpSpPr>
          <a:xfrm>
            <a:off x="5980069" y="3578659"/>
            <a:ext cx="2494836" cy="931024"/>
            <a:chOff x="5378370" y="-649057"/>
            <a:chExt cx="2045616" cy="763384"/>
          </a:xfrm>
        </p:grpSpPr>
        <p:pic>
          <p:nvPicPr>
            <p:cNvPr id="96"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3"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9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4"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98"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5"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99"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6"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100"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7"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101"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8"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102"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9"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103"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104" name="Google Shape;106;p17">
              <a:extLst>
                <a:ext uri="{FF2B5EF4-FFF2-40B4-BE49-F238E27FC236}">
                  <a16:creationId xmlns:a16="http://schemas.microsoft.com/office/drawing/2014/main" id="{49D27428-9819-44FA-96F2-6D78C2D02849}"/>
                </a:ext>
              </a:extLst>
            </p:cNvPr>
            <p:cNvPicPr preferRelativeResize="0"/>
            <p:nvPr/>
          </p:nvPicPr>
          <p:blipFill>
            <a:blip r:embed="rId21"/>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105" name="Google Shape;109;p17">
              <a:extLst>
                <a:ext uri="{FF2B5EF4-FFF2-40B4-BE49-F238E27FC236}">
                  <a16:creationId xmlns:a16="http://schemas.microsoft.com/office/drawing/2014/main" id="{1BC84C95-1791-4832-B576-8CAA3F6B28B7}"/>
                </a:ext>
              </a:extLst>
            </p:cNvPr>
            <p:cNvPicPr preferRelativeResize="0"/>
            <p:nvPr/>
          </p:nvPicPr>
          <p:blipFill>
            <a:blip r:embed="rId22"/>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3" name="Rectangle 2"/>
          <p:cNvSpPr/>
          <p:nvPr/>
        </p:nvSpPr>
        <p:spPr>
          <a:xfrm>
            <a:off x="145112" y="1183799"/>
            <a:ext cx="8791281" cy="338554"/>
          </a:xfrm>
          <a:prstGeom prst="rect">
            <a:avLst/>
          </a:prstGeom>
        </p:spPr>
        <p:txBody>
          <a:bodyPr wrap="square" lIns="91440" tIns="45720" rIns="91440" bIns="45720" anchor="t">
            <a:spAutoFit/>
          </a:bodyPr>
          <a:lstStyle/>
          <a:p>
            <a:pPr algn="ctr"/>
            <a:r>
              <a:rPr lang="en-US" sz="1600" dirty="0" err="1">
                <a:solidFill>
                  <a:srgbClr val="020462"/>
                </a:solidFill>
              </a:rPr>
              <a:t>QuTScloud</a:t>
            </a:r>
            <a:r>
              <a:rPr lang="en-US" sz="1600" dirty="0">
                <a:solidFill>
                  <a:srgbClr val="020462"/>
                </a:solidFill>
              </a:rPr>
              <a:t> </a:t>
            </a:r>
            <a:r>
              <a:rPr lang="zh-CN" altLang="en-US" sz="1600" dirty="0">
                <a:solidFill>
                  <a:srgbClr val="020462"/>
                </a:solidFill>
              </a:rPr>
              <a:t> 搭配 Contabo 提供全球成本效益最高的雲</a:t>
            </a:r>
            <a:r>
              <a:rPr lang="en-US" sz="1600" dirty="0">
                <a:solidFill>
                  <a:srgbClr val="020462"/>
                </a:solidFill>
              </a:rPr>
              <a:t> NAS </a:t>
            </a:r>
            <a:r>
              <a:rPr lang="ja-JP" altLang="en-US" sz="1600" dirty="0">
                <a:solidFill>
                  <a:srgbClr val="020462"/>
                </a:solidFill>
              </a:rPr>
              <a:t>解決方案</a:t>
            </a:r>
            <a:endParaRPr lang="en-US" sz="1600" dirty="0">
              <a:solidFill>
                <a:srgbClr val="020462"/>
              </a:solidFill>
            </a:endParaRPr>
          </a:p>
        </p:txBody>
      </p:sp>
      <p:sp>
        <p:nvSpPr>
          <p:cNvPr id="59" name="Google Shape;186;p29">
            <a:extLst>
              <a:ext uri="{FF2B5EF4-FFF2-40B4-BE49-F238E27FC236}">
                <a16:creationId xmlns:a16="http://schemas.microsoft.com/office/drawing/2014/main" id="{1A05ED21-0FA9-4167-B806-B90D67372E61}"/>
              </a:ext>
            </a:extLst>
          </p:cNvPr>
          <p:cNvSpPr/>
          <p:nvPr/>
        </p:nvSpPr>
        <p:spPr>
          <a:xfrm>
            <a:off x="5782028" y="1707353"/>
            <a:ext cx="2914554" cy="1048508"/>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60" name="Google Shape;186;p29">
            <a:extLst>
              <a:ext uri="{FF2B5EF4-FFF2-40B4-BE49-F238E27FC236}">
                <a16:creationId xmlns:a16="http://schemas.microsoft.com/office/drawing/2014/main" id="{50D92996-3C3D-499E-8036-7136481D2750}"/>
              </a:ext>
            </a:extLst>
          </p:cNvPr>
          <p:cNvSpPr/>
          <p:nvPr/>
        </p:nvSpPr>
        <p:spPr>
          <a:xfrm>
            <a:off x="5794645" y="3092461"/>
            <a:ext cx="2914554" cy="1578109"/>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pic>
        <p:nvPicPr>
          <p:cNvPr id="6" name="Picture 22" descr="Logo&#10;&#10;Description automatically generated">
            <a:extLst>
              <a:ext uri="{FF2B5EF4-FFF2-40B4-BE49-F238E27FC236}">
                <a16:creationId xmlns:a16="http://schemas.microsoft.com/office/drawing/2014/main" id="{A5A61C90-58E3-4DDD-8E45-5E9781D2416E}"/>
              </a:ext>
            </a:extLst>
          </p:cNvPr>
          <p:cNvPicPr>
            <a:picLocks noChangeAspect="1" noChangeArrowheads="1"/>
          </p:cNvPicPr>
          <p:nvPr/>
        </p:nvPicPr>
        <p:blipFill>
          <a:blip r:embed="rId23"/>
          <a:srcRect/>
          <a:stretch/>
        </p:blipFill>
        <p:spPr bwMode="auto">
          <a:xfrm>
            <a:off x="938546" y="3576271"/>
            <a:ext cx="2436767" cy="939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62B9F4-7E08-4265-875E-25472D80ED86}"/>
              </a:ext>
            </a:extLst>
          </p:cNvPr>
          <p:cNvSpPr txBox="1"/>
          <p:nvPr/>
        </p:nvSpPr>
        <p:spPr>
          <a:xfrm>
            <a:off x="316469" y="4508326"/>
            <a:ext cx="3844381" cy="292388"/>
          </a:xfrm>
          <a:prstGeom prst="rect">
            <a:avLst/>
          </a:prstGeom>
          <a:noFill/>
        </p:spPr>
        <p:txBody>
          <a:bodyPr wrap="square" lIns="91440" tIns="45720" rIns="91440" bIns="45720" rtlCol="0" anchor="t">
            <a:spAutoFit/>
          </a:bodyPr>
          <a:lstStyle/>
          <a:p>
            <a:pPr algn="ctr"/>
            <a:r>
              <a:rPr lang="ja-JP" altLang="en-US" sz="1300">
                <a:solidFill>
                  <a:schemeClr val="tx1"/>
                </a:solidFill>
                <a:latin typeface="微軟正黑體"/>
                <a:ea typeface="微軟正黑體"/>
              </a:rPr>
              <a:t>以每月</a:t>
            </a:r>
            <a:r>
              <a:rPr lang="ja-JP" altLang="en-US" sz="1300" b="1" i="1">
                <a:solidFill>
                  <a:srgbClr val="020462"/>
                </a:solidFill>
                <a:latin typeface="微軟正黑體"/>
                <a:ea typeface="微軟正黑體"/>
              </a:rPr>
              <a:t>不到 </a:t>
            </a:r>
            <a:r>
              <a:rPr lang="ja-JP" altLang="en-US" sz="1300" b="1" i="1">
                <a:solidFill>
                  <a:srgbClr val="020462"/>
                </a:solidFill>
              </a:rPr>
              <a:t>15 </a:t>
            </a:r>
            <a:r>
              <a:rPr lang="ja-JP" altLang="en-US" sz="1300" b="1" i="1">
                <a:solidFill>
                  <a:srgbClr val="020462"/>
                </a:solidFill>
                <a:latin typeface="微軟正黑體"/>
                <a:ea typeface="微軟正黑體"/>
              </a:rPr>
              <a:t>美元* </a:t>
            </a:r>
            <a:r>
              <a:rPr lang="ja-JP" altLang="en-US" sz="1300">
                <a:solidFill>
                  <a:schemeClr val="tx1"/>
                </a:solidFill>
                <a:latin typeface="微軟正黑體"/>
                <a:ea typeface="微軟正黑體"/>
              </a:rPr>
              <a:t>的費用來使用雲 </a:t>
            </a:r>
            <a:r>
              <a:rPr lang="ja-JP" altLang="en-US" sz="1300">
                <a:solidFill>
                  <a:schemeClr val="tx1"/>
                </a:solidFill>
              </a:rPr>
              <a:t>NAS</a:t>
            </a:r>
            <a:endParaRPr lang="en-US" sz="1300">
              <a:solidFill>
                <a:schemeClr val="tx1"/>
              </a:solidFill>
            </a:endParaRPr>
          </a:p>
        </p:txBody>
      </p:sp>
      <p:sp>
        <p:nvSpPr>
          <p:cNvPr id="40" name="TextBox 39">
            <a:extLst>
              <a:ext uri="{FF2B5EF4-FFF2-40B4-BE49-F238E27FC236}">
                <a16:creationId xmlns:a16="http://schemas.microsoft.com/office/drawing/2014/main" id="{B7ED82E4-0F98-4B17-AB85-09B62A792EA2}"/>
              </a:ext>
            </a:extLst>
          </p:cNvPr>
          <p:cNvSpPr txBox="1"/>
          <p:nvPr/>
        </p:nvSpPr>
        <p:spPr>
          <a:xfrm>
            <a:off x="6402228" y="1844094"/>
            <a:ext cx="16452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dirty="0">
                <a:solidFill>
                  <a:srgbClr val="284EA6"/>
                </a:solidFill>
                <a:latin typeface="微軟正黑體" panose="020B0604030504040204" pitchFamily="34" charset="-120"/>
                <a:ea typeface="微軟正黑體" panose="020B0604030504040204" pitchFamily="34" charset="-120"/>
              </a:rPr>
              <a:t>雲端檔案儲存</a:t>
            </a:r>
            <a:endParaRPr lang="ja-JP" dirty="0">
              <a:latin typeface="微軟正黑體" panose="020B0604030504040204" pitchFamily="34" charset="-120"/>
              <a:ea typeface="微軟正黑體" panose="020B0604030504040204" pitchFamily="34" charset="-120"/>
            </a:endParaRPr>
          </a:p>
        </p:txBody>
      </p:sp>
      <p:sp>
        <p:nvSpPr>
          <p:cNvPr id="41" name="TextBox 40">
            <a:extLst>
              <a:ext uri="{FF2B5EF4-FFF2-40B4-BE49-F238E27FC236}">
                <a16:creationId xmlns:a16="http://schemas.microsoft.com/office/drawing/2014/main" id="{A1C4F081-69C1-437D-804C-305B3319FFFB}"/>
              </a:ext>
            </a:extLst>
          </p:cNvPr>
          <p:cNvSpPr txBox="1"/>
          <p:nvPr/>
        </p:nvSpPr>
        <p:spPr>
          <a:xfrm>
            <a:off x="6416166" y="3175270"/>
            <a:ext cx="16452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rgbClr val="284EA6"/>
                </a:solidFill>
                <a:latin typeface="微軟正黑體" panose="020B0604030504040204" pitchFamily="34" charset="-120"/>
                <a:ea typeface="微軟正黑體" panose="020B0604030504040204" pitchFamily="34" charset="-120"/>
              </a:rPr>
              <a:t>雲端物件儲存</a:t>
            </a:r>
            <a:endParaRPr lang="ja-JP">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9922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
          <p:cNvSpPr/>
          <p:nvPr/>
        </p:nvSpPr>
        <p:spPr>
          <a:xfrm>
            <a:off x="4019990" y="1792530"/>
            <a:ext cx="53046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800" b="1" dirty="0" err="1">
                <a:solidFill>
                  <a:schemeClr val="lt1"/>
                </a:solidFill>
                <a:latin typeface="微軟正黑體" panose="020B0604030504040204" pitchFamily="34" charset="-120"/>
                <a:ea typeface="微軟正黑體" panose="020B0604030504040204" pitchFamily="34" charset="-120"/>
              </a:rPr>
              <a:t>使用案例</a:t>
            </a:r>
            <a:r>
              <a:rPr lang="en-US" sz="3600" b="1" dirty="0">
                <a:solidFill>
                  <a:schemeClr val="lt1"/>
                </a:solidFill>
              </a:rPr>
              <a:t> </a:t>
            </a:r>
            <a:r>
              <a:rPr lang="en-US" sz="2200" dirty="0">
                <a:solidFill>
                  <a:schemeClr val="lt1"/>
                </a:solidFill>
              </a:rPr>
              <a:t>&amp;</a:t>
            </a:r>
            <a:r>
              <a:rPr lang="en-US" sz="3600" b="1" dirty="0">
                <a:solidFill>
                  <a:schemeClr val="lt1"/>
                </a:solidFill>
              </a:rPr>
              <a:t> </a:t>
            </a:r>
            <a:r>
              <a:rPr lang="en-US" sz="3800" b="1" dirty="0" err="1">
                <a:solidFill>
                  <a:schemeClr val="lt1"/>
                </a:solidFill>
                <a:latin typeface="微軟正黑體" panose="020B0604030504040204" pitchFamily="34" charset="-120"/>
                <a:ea typeface="微軟正黑體" panose="020B0604030504040204" pitchFamily="34" charset="-120"/>
              </a:rPr>
              <a:t>成功案例</a:t>
            </a:r>
            <a:endParaRPr sz="38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pic>
        <p:nvPicPr>
          <p:cNvPr id="714" name="Google Shape;714;p9"/>
          <p:cNvPicPr preferRelativeResize="0"/>
          <p:nvPr/>
        </p:nvPicPr>
        <p:blipFill rotWithShape="1">
          <a:blip r:embed="rId3">
            <a:alphaModFix/>
          </a:blip>
          <a:srcRect/>
          <a:stretch/>
        </p:blipFill>
        <p:spPr>
          <a:xfrm>
            <a:off x="5784240" y="3184016"/>
            <a:ext cx="2056623" cy="356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10"/>
          <p:cNvPicPr preferRelativeResize="0"/>
          <p:nvPr/>
        </p:nvPicPr>
        <p:blipFill rotWithShape="1">
          <a:blip r:embed="rId3">
            <a:alphaModFix/>
          </a:blip>
          <a:srcRect/>
          <a:stretch/>
        </p:blipFill>
        <p:spPr>
          <a:xfrm>
            <a:off x="3493533" y="2444898"/>
            <a:ext cx="2500911" cy="2701278"/>
          </a:xfrm>
          <a:prstGeom prst="rect">
            <a:avLst/>
          </a:prstGeom>
          <a:noFill/>
          <a:ln>
            <a:noFill/>
          </a:ln>
          <a:effectLst>
            <a:outerShdw blurRad="50800" dist="38100" dir="5400000" algn="t" rotWithShape="0">
              <a:srgbClr val="000000">
                <a:alpha val="40000"/>
              </a:srgbClr>
            </a:outerShdw>
          </a:effectLst>
        </p:spPr>
      </p:pic>
      <p:sp>
        <p:nvSpPr>
          <p:cNvPr id="723" name="Google Shape;723;p10"/>
          <p:cNvSpPr txBox="1">
            <a:spLocks noGrp="1"/>
          </p:cNvSpPr>
          <p:nvPr>
            <p:ph type="title"/>
          </p:nvPr>
        </p:nvSpPr>
        <p:spPr>
          <a:xfrm>
            <a:off x="0" y="66041"/>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雲端與</a:t>
            </a:r>
            <a:r>
              <a:rPr lang="en-US" dirty="0">
                <a:latin typeface="微軟正黑體" panose="020B0604030504040204" pitchFamily="34" charset="-120"/>
                <a:ea typeface="微軟正黑體" panose="020B0604030504040204" pitchFamily="34" charset="-120"/>
                <a:cs typeface="Arial"/>
                <a:sym typeface="Arial"/>
              </a:rPr>
              <a:t> </a:t>
            </a:r>
            <a:r>
              <a:rPr lang="en-US" dirty="0">
                <a:latin typeface="Arial"/>
                <a:ea typeface="Arial"/>
                <a:cs typeface="Arial"/>
                <a:sym typeface="Arial"/>
              </a:rPr>
              <a:t>IT </a:t>
            </a:r>
            <a:r>
              <a:rPr lang="en-US" dirty="0" err="1">
                <a:latin typeface="微軟正黑體" panose="020B0604030504040204" pitchFamily="34" charset="-120"/>
                <a:ea typeface="微軟正黑體" panose="020B0604030504040204" pitchFamily="34" charset="-120"/>
                <a:cs typeface="Arial"/>
                <a:sym typeface="Arial"/>
              </a:rPr>
              <a:t>內部環境的通透新架構</a:t>
            </a:r>
            <a:endParaRPr dirty="0">
              <a:latin typeface="微軟正黑體" panose="020B0604030504040204" pitchFamily="34" charset="-120"/>
              <a:ea typeface="微軟正黑體" panose="020B0604030504040204" pitchFamily="34" charset="-120"/>
            </a:endParaRPr>
          </a:p>
        </p:txBody>
      </p:sp>
      <p:sp>
        <p:nvSpPr>
          <p:cNvPr id="724" name="Google Shape;724;p10"/>
          <p:cNvSpPr/>
          <p:nvPr/>
        </p:nvSpPr>
        <p:spPr>
          <a:xfrm>
            <a:off x="340712" y="1092696"/>
            <a:ext cx="8482000" cy="1256231"/>
          </a:xfrm>
          <a:prstGeom prst="roundRect">
            <a:avLst>
              <a:gd name="adj" fmla="val 4734"/>
            </a:avLst>
          </a:prstGeom>
          <a:gradFill>
            <a:gsLst>
              <a:gs pos="0">
                <a:srgbClr val="2C6FD0"/>
              </a:gs>
              <a:gs pos="100000">
                <a:srgbClr val="193D7D"/>
              </a:gs>
            </a:gsLst>
            <a:path path="circle">
              <a:fillToRect l="100000" t="100000"/>
            </a:path>
            <a:tileRect r="-100000" b="-100000"/>
          </a:gradFill>
          <a:ln w="19050" cap="flat" cmpd="sng">
            <a:no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1" i="0" u="none" strike="noStrike" cap="none">
              <a:solidFill>
                <a:schemeClr val="dk1"/>
              </a:solidFill>
              <a:latin typeface="Arial"/>
              <a:ea typeface="Arial"/>
              <a:cs typeface="Arial"/>
              <a:sym typeface="Arial"/>
            </a:endParaRPr>
          </a:p>
        </p:txBody>
      </p:sp>
      <p:grpSp>
        <p:nvGrpSpPr>
          <p:cNvPr id="725" name="Google Shape;725;p10"/>
          <p:cNvGrpSpPr/>
          <p:nvPr/>
        </p:nvGrpSpPr>
        <p:grpSpPr>
          <a:xfrm rot="-5400000">
            <a:off x="4257605" y="-2862368"/>
            <a:ext cx="640611" cy="8481996"/>
            <a:chOff x="1228775" y="1396279"/>
            <a:chExt cx="640611" cy="1139591"/>
          </a:xfrm>
        </p:grpSpPr>
        <p:sp>
          <p:nvSpPr>
            <p:cNvPr id="726" name="Google Shape;726;p10"/>
            <p:cNvSpPr/>
            <p:nvPr/>
          </p:nvSpPr>
          <p:spPr>
            <a:xfrm>
              <a:off x="1233729" y="1399748"/>
              <a:ext cx="635657" cy="1136121"/>
            </a:xfrm>
            <a:prstGeom prst="rect">
              <a:avLst/>
            </a:prstGeom>
            <a:gradFill>
              <a:gsLst>
                <a:gs pos="0">
                  <a:srgbClr val="000000">
                    <a:alpha val="20000"/>
                  </a:srgbClr>
                </a:gs>
                <a:gs pos="58000">
                  <a:srgbClr val="7F7F7F">
                    <a:alpha val="0"/>
                  </a:srgbClr>
                </a:gs>
                <a:gs pos="100000">
                  <a:srgbClr val="7F7F7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1" i="0" u="none" strike="noStrike" cap="none" dirty="0">
                <a:solidFill>
                  <a:schemeClr val="lt1"/>
                </a:solidFill>
                <a:latin typeface="Arial"/>
                <a:ea typeface="Arial"/>
                <a:cs typeface="Arial"/>
                <a:sym typeface="Arial"/>
              </a:endParaRPr>
            </a:p>
          </p:txBody>
        </p:sp>
        <p:cxnSp>
          <p:nvCxnSpPr>
            <p:cNvPr id="727" name="Google Shape;727;p10"/>
            <p:cNvCxnSpPr/>
            <p:nvPr/>
          </p:nvCxnSpPr>
          <p:spPr>
            <a:xfrm rot="5400000">
              <a:off x="659116" y="1965937"/>
              <a:ext cx="1139317" cy="0"/>
            </a:xfrm>
            <a:prstGeom prst="straightConnector1">
              <a:avLst/>
            </a:prstGeom>
            <a:noFill/>
            <a:ln w="9525" cap="flat" cmpd="sng">
              <a:solidFill>
                <a:schemeClr val="bg1"/>
              </a:solidFill>
              <a:prstDash val="solid"/>
              <a:miter lim="800000"/>
              <a:headEnd type="none" w="sm" len="sm"/>
              <a:tailEnd type="none" w="sm" len="sm"/>
            </a:ln>
          </p:spPr>
        </p:cxnSp>
      </p:grpSp>
      <p:cxnSp>
        <p:nvCxnSpPr>
          <p:cNvPr id="728" name="Google Shape;728;p10"/>
          <p:cNvCxnSpPr/>
          <p:nvPr/>
        </p:nvCxnSpPr>
        <p:spPr>
          <a:xfrm>
            <a:off x="1105362" y="1803055"/>
            <a:ext cx="0" cy="428705"/>
          </a:xfrm>
          <a:prstGeom prst="straightConnector1">
            <a:avLst/>
          </a:prstGeom>
          <a:noFill/>
          <a:ln w="9525" cap="flat" cmpd="sng">
            <a:solidFill>
              <a:schemeClr val="bg1"/>
            </a:solidFill>
            <a:prstDash val="solid"/>
            <a:miter lim="800000"/>
            <a:headEnd type="none" w="sm" len="sm"/>
            <a:tailEnd type="none" w="sm" len="sm"/>
          </a:ln>
        </p:spPr>
      </p:cxnSp>
      <p:sp>
        <p:nvSpPr>
          <p:cNvPr id="729" name="Google Shape;729;p10"/>
          <p:cNvSpPr txBox="1"/>
          <p:nvPr/>
        </p:nvSpPr>
        <p:spPr>
          <a:xfrm>
            <a:off x="470733" y="1173281"/>
            <a:ext cx="66784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none" strike="noStrike" cap="none">
              <a:solidFill>
                <a:srgbClr val="0093D4"/>
              </a:solidFill>
              <a:latin typeface="Arial"/>
              <a:ea typeface="Arial"/>
              <a:cs typeface="Arial"/>
              <a:sym typeface="Arial"/>
            </a:endParaRPr>
          </a:p>
        </p:txBody>
      </p:sp>
      <p:sp>
        <p:nvSpPr>
          <p:cNvPr id="730" name="Google Shape;730;p10"/>
          <p:cNvSpPr/>
          <p:nvPr/>
        </p:nvSpPr>
        <p:spPr>
          <a:xfrm>
            <a:off x="1250737" y="1738058"/>
            <a:ext cx="7471610" cy="537135"/>
          </a:xfrm>
          <a:prstGeom prst="rect">
            <a:avLst/>
          </a:prstGeom>
          <a:noFill/>
          <a:ln>
            <a:noFill/>
          </a:ln>
        </p:spPr>
        <p:txBody>
          <a:bodyPr spcFirstLastPara="1" wrap="square" lIns="91425" tIns="45700" rIns="91425" bIns="45700" anchor="t" anchorCtr="0">
            <a:spAutoFit/>
          </a:bodyPr>
          <a:lstStyle/>
          <a:p>
            <a:pPr marL="0" marR="0" lvl="0" indent="0" algn="l" rtl="0">
              <a:lnSpc>
                <a:spcPct val="128571"/>
              </a:lnSpc>
              <a:spcBef>
                <a:spcPts val="0"/>
              </a:spcBef>
              <a:spcAft>
                <a:spcPts val="0"/>
              </a:spcAft>
              <a:buNone/>
            </a:pPr>
            <a:r>
              <a:rPr lang="en-US" sz="1200" b="0" i="0" u="none" strike="noStrike" cap="none">
                <a:solidFill>
                  <a:srgbClr val="FFFFFF"/>
                </a:solidFill>
                <a:latin typeface="Arial"/>
                <a:ea typeface="Arial"/>
                <a:cs typeface="Arial"/>
                <a:sym typeface="Arial"/>
              </a:rPr>
              <a:t>QuTScloud 是建構在雲端的檔案系統，搭配 HybridMount 網關功能可讓 IT 內部環境透過 CIFS/SMB、NFS以及 iSCSI 等通訊協定直接存取公有雲上的資料，IT 管理員亦可使用行動應用 Qfile 直接瀏覽、下載檔案。</a:t>
            </a:r>
            <a:r>
              <a:rPr lang="en-US" sz="1400" b="0" i="0" u="none" strike="noStrike" cap="none">
                <a:solidFill>
                  <a:srgbClr val="FFFFFF"/>
                </a:solidFill>
                <a:latin typeface="Arial"/>
                <a:ea typeface="Arial"/>
                <a:cs typeface="Arial"/>
                <a:sym typeface="Arial"/>
              </a:rPr>
              <a:t> </a:t>
            </a:r>
            <a:endParaRPr/>
          </a:p>
        </p:txBody>
      </p:sp>
      <p:sp>
        <p:nvSpPr>
          <p:cNvPr id="736" name="Google Shape;736;p10"/>
          <p:cNvSpPr/>
          <p:nvPr/>
        </p:nvSpPr>
        <p:spPr>
          <a:xfrm>
            <a:off x="4848013" y="4777239"/>
            <a:ext cx="419052" cy="212025"/>
          </a:xfrm>
          <a:prstGeom prst="roundRect">
            <a:avLst>
              <a:gd name="adj" fmla="val 18993"/>
            </a:avLst>
          </a:prstGeom>
          <a:solidFill>
            <a:srgbClr val="7570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37" name="Google Shape;737;p10" descr="Image result for aws transparent logo"/>
          <p:cNvPicPr preferRelativeResize="0"/>
          <p:nvPr/>
        </p:nvPicPr>
        <p:blipFill rotWithShape="1">
          <a:blip r:embed="rId4">
            <a:alphaModFix/>
          </a:blip>
          <a:srcRect/>
          <a:stretch/>
        </p:blipFill>
        <p:spPr>
          <a:xfrm>
            <a:off x="4342111" y="4748635"/>
            <a:ext cx="401878" cy="251070"/>
          </a:xfrm>
          <a:prstGeom prst="rect">
            <a:avLst/>
          </a:prstGeom>
          <a:noFill/>
          <a:ln>
            <a:noFill/>
          </a:ln>
        </p:spPr>
      </p:pic>
      <p:pic>
        <p:nvPicPr>
          <p:cNvPr id="738" name="Google Shape;738;p10" descr="A picture containing drawing&#10;&#10;Description generated with very high confidence"/>
          <p:cNvPicPr preferRelativeResize="0"/>
          <p:nvPr/>
        </p:nvPicPr>
        <p:blipFill rotWithShape="1">
          <a:blip r:embed="rId5">
            <a:alphaModFix/>
          </a:blip>
          <a:srcRect l="12363" r="12763"/>
          <a:stretch/>
        </p:blipFill>
        <p:spPr>
          <a:xfrm>
            <a:off x="4870975" y="4791161"/>
            <a:ext cx="374355" cy="175105"/>
          </a:xfrm>
          <a:prstGeom prst="rect">
            <a:avLst/>
          </a:prstGeom>
          <a:solidFill>
            <a:srgbClr val="757070"/>
          </a:solidFill>
          <a:ln>
            <a:noFill/>
          </a:ln>
        </p:spPr>
      </p:pic>
      <p:pic>
        <p:nvPicPr>
          <p:cNvPr id="739" name="Google Shape;739;p10" descr="Image result for digital ocean transparent"/>
          <p:cNvPicPr preferRelativeResize="0"/>
          <p:nvPr/>
        </p:nvPicPr>
        <p:blipFill rotWithShape="1">
          <a:blip r:embed="rId6">
            <a:alphaModFix/>
          </a:blip>
          <a:srcRect/>
          <a:stretch/>
        </p:blipFill>
        <p:spPr>
          <a:xfrm>
            <a:off x="5344846" y="4719712"/>
            <a:ext cx="330720" cy="319047"/>
          </a:xfrm>
          <a:prstGeom prst="rect">
            <a:avLst/>
          </a:prstGeom>
          <a:noFill/>
          <a:ln>
            <a:noFill/>
          </a:ln>
        </p:spPr>
      </p:pic>
      <p:pic>
        <p:nvPicPr>
          <p:cNvPr id="740" name="Google Shape;740;p10" descr="Image result for MS Azure"/>
          <p:cNvPicPr preferRelativeResize="0"/>
          <p:nvPr/>
        </p:nvPicPr>
        <p:blipFill rotWithShape="1">
          <a:blip r:embed="rId7">
            <a:alphaModFix/>
          </a:blip>
          <a:srcRect/>
          <a:stretch/>
        </p:blipFill>
        <p:spPr>
          <a:xfrm>
            <a:off x="3836429" y="4813378"/>
            <a:ext cx="437275" cy="135642"/>
          </a:xfrm>
          <a:prstGeom prst="rect">
            <a:avLst/>
          </a:prstGeom>
          <a:noFill/>
          <a:ln>
            <a:noFill/>
          </a:ln>
        </p:spPr>
      </p:pic>
      <p:sp>
        <p:nvSpPr>
          <p:cNvPr id="741" name="Google Shape;741;p10"/>
          <p:cNvSpPr/>
          <p:nvPr/>
        </p:nvSpPr>
        <p:spPr>
          <a:xfrm>
            <a:off x="3784866" y="3602553"/>
            <a:ext cx="869783" cy="299124"/>
          </a:xfrm>
          <a:prstGeom prst="rect">
            <a:avLst/>
          </a:prstGeom>
          <a:solidFill>
            <a:srgbClr val="2259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CIFS,NFS, iSCSI </a:t>
            </a:r>
            <a:endParaRPr/>
          </a:p>
        </p:txBody>
      </p:sp>
      <p:sp>
        <p:nvSpPr>
          <p:cNvPr id="742" name="Google Shape;742;p10"/>
          <p:cNvSpPr/>
          <p:nvPr/>
        </p:nvSpPr>
        <p:spPr>
          <a:xfrm>
            <a:off x="4734353" y="3599838"/>
            <a:ext cx="941213" cy="299124"/>
          </a:xfrm>
          <a:prstGeom prst="rect">
            <a:avLst/>
          </a:prstGeom>
          <a:solidFill>
            <a:srgbClr val="2259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 b="0" i="0" u="none" strike="noStrike" cap="none">
                <a:solidFill>
                  <a:schemeClr val="lt1"/>
                </a:solidFill>
                <a:latin typeface="Arial"/>
                <a:ea typeface="Arial"/>
                <a:cs typeface="Arial"/>
                <a:sym typeface="Arial"/>
              </a:rPr>
              <a:t>CIFS,NFS, iSCSI </a:t>
            </a:r>
            <a:endParaRPr/>
          </a:p>
        </p:txBody>
      </p:sp>
      <p:sp>
        <p:nvSpPr>
          <p:cNvPr id="743" name="Google Shape;743;p10"/>
          <p:cNvSpPr/>
          <p:nvPr/>
        </p:nvSpPr>
        <p:spPr>
          <a:xfrm>
            <a:off x="4152561" y="4073564"/>
            <a:ext cx="107112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chemeClr val="dk1"/>
                </a:solidFill>
                <a:latin typeface="Arial"/>
                <a:ea typeface="Arial"/>
                <a:cs typeface="Arial"/>
                <a:sym typeface="Arial"/>
              </a:rPr>
              <a:t>Storage Pools</a:t>
            </a:r>
            <a:endParaRPr/>
          </a:p>
        </p:txBody>
      </p:sp>
      <p:sp>
        <p:nvSpPr>
          <p:cNvPr id="744" name="Google Shape;744;p10"/>
          <p:cNvSpPr/>
          <p:nvPr/>
        </p:nvSpPr>
        <p:spPr>
          <a:xfrm>
            <a:off x="4392718" y="3322886"/>
            <a:ext cx="66396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chemeClr val="dk1"/>
                </a:solidFill>
                <a:latin typeface="Arial"/>
                <a:ea typeface="Arial"/>
                <a:cs typeface="Arial"/>
                <a:sym typeface="Arial"/>
              </a:rPr>
              <a:t>Volume</a:t>
            </a:r>
            <a:endParaRPr/>
          </a:p>
        </p:txBody>
      </p:sp>
      <p:sp>
        <p:nvSpPr>
          <p:cNvPr id="745" name="Google Shape;745;p10"/>
          <p:cNvSpPr/>
          <p:nvPr/>
        </p:nvSpPr>
        <p:spPr>
          <a:xfrm>
            <a:off x="5962873" y="3236680"/>
            <a:ext cx="95571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dirty="0">
                <a:solidFill>
                  <a:schemeClr val="dk1"/>
                </a:solidFill>
                <a:latin typeface="Arial"/>
                <a:ea typeface="Arial"/>
                <a:cs typeface="Arial"/>
                <a:sym typeface="Arial"/>
              </a:rPr>
              <a:t>CIFS/SMB </a:t>
            </a:r>
            <a:endParaRPr sz="1000" dirty="0"/>
          </a:p>
          <a:p>
            <a:pPr marL="0" marR="0" lvl="0" indent="0" algn="ctr" rtl="0">
              <a:lnSpc>
                <a:spcPct val="100000"/>
              </a:lnSpc>
              <a:spcBef>
                <a:spcPts val="0"/>
              </a:spcBef>
              <a:spcAft>
                <a:spcPts val="0"/>
              </a:spcAft>
              <a:buNone/>
            </a:pPr>
            <a:r>
              <a:rPr lang="en-US" sz="1000" b="0" i="0" u="none" strike="noStrike" cap="none" dirty="0">
                <a:solidFill>
                  <a:schemeClr val="dk1"/>
                </a:solidFill>
                <a:latin typeface="Arial"/>
                <a:ea typeface="Arial"/>
                <a:cs typeface="Arial"/>
                <a:sym typeface="Arial"/>
              </a:rPr>
              <a:t>NFS </a:t>
            </a:r>
            <a:r>
              <a:rPr lang="en-US" sz="1000" b="0" i="0" u="none" strike="noStrike" cap="none" dirty="0" err="1">
                <a:solidFill>
                  <a:schemeClr val="dk1"/>
                </a:solidFill>
                <a:latin typeface="Microsoft JhengHei"/>
                <a:ea typeface="Microsoft JhengHei"/>
                <a:cs typeface="Microsoft JhengHei"/>
                <a:sym typeface="Microsoft JhengHei"/>
              </a:rPr>
              <a:t>存取</a:t>
            </a:r>
            <a:endParaRPr sz="1000" dirty="0"/>
          </a:p>
        </p:txBody>
      </p:sp>
      <p:sp>
        <p:nvSpPr>
          <p:cNvPr id="746" name="Google Shape;746;p10"/>
          <p:cNvSpPr/>
          <p:nvPr/>
        </p:nvSpPr>
        <p:spPr>
          <a:xfrm rot="5400000">
            <a:off x="6353876" y="3235186"/>
            <a:ext cx="238066" cy="1032031"/>
          </a:xfrm>
          <a:prstGeom prst="upDownArrow">
            <a:avLst>
              <a:gd name="adj1" fmla="val 41634"/>
              <a:gd name="adj2" fmla="val 66851"/>
            </a:avLst>
          </a:prstGeom>
          <a:gradFill>
            <a:gsLst>
              <a:gs pos="0">
                <a:srgbClr val="0093D4"/>
              </a:gs>
              <a:gs pos="2000">
                <a:srgbClr val="0093D4"/>
              </a:gs>
              <a:gs pos="100000">
                <a:srgbClr val="3D84D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47" name="Google Shape;747;p10"/>
          <p:cNvPicPr preferRelativeResize="0"/>
          <p:nvPr/>
        </p:nvPicPr>
        <p:blipFill rotWithShape="1">
          <a:blip r:embed="rId8">
            <a:alphaModFix/>
          </a:blip>
          <a:srcRect/>
          <a:stretch/>
        </p:blipFill>
        <p:spPr>
          <a:xfrm>
            <a:off x="3194083" y="2451861"/>
            <a:ext cx="510587" cy="510587"/>
          </a:xfrm>
          <a:prstGeom prst="rect">
            <a:avLst/>
          </a:prstGeom>
          <a:noFill/>
          <a:ln>
            <a:noFill/>
          </a:ln>
          <a:effectLst>
            <a:outerShdw blurRad="50800" dist="38100" dir="2700000" algn="tl" rotWithShape="0">
              <a:srgbClr val="000000">
                <a:alpha val="40000"/>
              </a:srgbClr>
            </a:outerShdw>
          </a:effectLst>
        </p:spPr>
      </p:pic>
      <p:sp>
        <p:nvSpPr>
          <p:cNvPr id="748" name="Google Shape;748;p10"/>
          <p:cNvSpPr/>
          <p:nvPr/>
        </p:nvSpPr>
        <p:spPr>
          <a:xfrm rot="5400000">
            <a:off x="2593948" y="2411013"/>
            <a:ext cx="241055" cy="822548"/>
          </a:xfrm>
          <a:prstGeom prst="upDownArrow">
            <a:avLst>
              <a:gd name="adj1" fmla="val 41634"/>
              <a:gd name="adj2" fmla="val 66851"/>
            </a:avLst>
          </a:prstGeom>
          <a:gradFill>
            <a:gsLst>
              <a:gs pos="0">
                <a:srgbClr val="0093D4"/>
              </a:gs>
              <a:gs pos="2000">
                <a:srgbClr val="0093D4"/>
              </a:gs>
              <a:gs pos="100000">
                <a:srgbClr val="3D84D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9" name="Google Shape;749;p10"/>
          <p:cNvSpPr/>
          <p:nvPr/>
        </p:nvSpPr>
        <p:spPr>
          <a:xfrm>
            <a:off x="-64218" y="230307"/>
            <a:ext cx="769856" cy="579182"/>
          </a:xfrm>
          <a:prstGeom prst="roundRect">
            <a:avLst>
              <a:gd name="adj" fmla="val 5458"/>
            </a:avLst>
          </a:prstGeom>
          <a:gradFill>
            <a:gsLst>
              <a:gs pos="0">
                <a:srgbClr val="FC8123"/>
              </a:gs>
              <a:gs pos="100000">
                <a:srgbClr val="F6B21A"/>
              </a:gs>
            </a:gsLst>
            <a:lin ang="5400000"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0" name="Google Shape;750;p10"/>
          <p:cNvSpPr/>
          <p:nvPr/>
        </p:nvSpPr>
        <p:spPr>
          <a:xfrm>
            <a:off x="65218" y="247232"/>
            <a:ext cx="595035"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使用案例</a:t>
            </a:r>
            <a:endParaRPr/>
          </a:p>
        </p:txBody>
      </p:sp>
      <p:sp>
        <p:nvSpPr>
          <p:cNvPr id="751" name="Google Shape;751;p10"/>
          <p:cNvSpPr/>
          <p:nvPr/>
        </p:nvSpPr>
        <p:spPr>
          <a:xfrm>
            <a:off x="146458" y="324899"/>
            <a:ext cx="3850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1</a:t>
            </a:r>
            <a:endParaRPr sz="2800" b="1" i="0" u="none" strike="noStrike" cap="none">
              <a:solidFill>
                <a:schemeClr val="lt1"/>
              </a:solidFill>
              <a:latin typeface="Arial"/>
              <a:ea typeface="Arial"/>
              <a:cs typeface="Arial"/>
              <a:sym typeface="Arial"/>
            </a:endParaRPr>
          </a:p>
        </p:txBody>
      </p:sp>
      <p:sp>
        <p:nvSpPr>
          <p:cNvPr id="722" name="Google Shape;722;p10"/>
          <p:cNvSpPr/>
          <p:nvPr/>
        </p:nvSpPr>
        <p:spPr>
          <a:xfrm>
            <a:off x="6928681" y="3246610"/>
            <a:ext cx="1827163" cy="242452"/>
          </a:xfrm>
          <a:prstGeom prst="roundRect">
            <a:avLst>
              <a:gd name="adj" fmla="val 30562"/>
            </a:avLst>
          </a:prstGeom>
          <a:gradFill>
            <a:gsLst>
              <a:gs pos="0">
                <a:srgbClr val="1A3F80"/>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Microsoft JhengHei"/>
              <a:ea typeface="Microsoft JhengHei"/>
              <a:cs typeface="Microsoft JhengHei"/>
              <a:sym typeface="Microsoft JhengHei"/>
            </a:endParaRPr>
          </a:p>
        </p:txBody>
      </p:sp>
      <p:grpSp>
        <p:nvGrpSpPr>
          <p:cNvPr id="731" name="Google Shape;731;p10"/>
          <p:cNvGrpSpPr/>
          <p:nvPr/>
        </p:nvGrpSpPr>
        <p:grpSpPr>
          <a:xfrm>
            <a:off x="7364135" y="3730959"/>
            <a:ext cx="892194" cy="668269"/>
            <a:chOff x="-1775127" y="4074893"/>
            <a:chExt cx="620255" cy="492852"/>
          </a:xfrm>
        </p:grpSpPr>
        <p:sp>
          <p:nvSpPr>
            <p:cNvPr id="732" name="Google Shape;732;p10"/>
            <p:cNvSpPr/>
            <p:nvPr/>
          </p:nvSpPr>
          <p:spPr>
            <a:xfrm>
              <a:off x="-1775127" y="4074893"/>
              <a:ext cx="620255"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10"/>
            <p:cNvSpPr/>
            <p:nvPr/>
          </p:nvSpPr>
          <p:spPr>
            <a:xfrm>
              <a:off x="-1617130" y="4548187"/>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10"/>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35" name="Google Shape;735;p10"/>
          <p:cNvSpPr/>
          <p:nvPr/>
        </p:nvSpPr>
        <p:spPr>
          <a:xfrm>
            <a:off x="6933761" y="3240445"/>
            <a:ext cx="1818020"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dirty="0" err="1">
                <a:solidFill>
                  <a:schemeClr val="lt1"/>
                </a:solidFill>
                <a:latin typeface="Arial"/>
                <a:ea typeface="Arial"/>
                <a:cs typeface="Arial"/>
                <a:sym typeface="Arial"/>
              </a:rPr>
              <a:t>應用程式與資料伺服器</a:t>
            </a:r>
            <a:endParaRPr sz="1100" b="0" i="0" u="none" strike="noStrike" cap="none" dirty="0">
              <a:solidFill>
                <a:schemeClr val="lt1"/>
              </a:solidFill>
              <a:latin typeface="Arial"/>
              <a:ea typeface="Arial"/>
              <a:cs typeface="Arial"/>
              <a:sym typeface="Arial"/>
            </a:endParaRPr>
          </a:p>
        </p:txBody>
      </p:sp>
      <p:grpSp>
        <p:nvGrpSpPr>
          <p:cNvPr id="752" name="Google Shape;752;p10"/>
          <p:cNvGrpSpPr/>
          <p:nvPr/>
        </p:nvGrpSpPr>
        <p:grpSpPr>
          <a:xfrm>
            <a:off x="6930739" y="2788800"/>
            <a:ext cx="1783915" cy="341905"/>
            <a:chOff x="4388896" y="4191428"/>
            <a:chExt cx="1165610" cy="223402"/>
          </a:xfrm>
        </p:grpSpPr>
        <p:sp>
          <p:nvSpPr>
            <p:cNvPr id="753" name="Google Shape;753;p10"/>
            <p:cNvSpPr/>
            <p:nvPr/>
          </p:nvSpPr>
          <p:spPr>
            <a:xfrm>
              <a:off x="4390689" y="4193221"/>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10"/>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10"/>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10"/>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10"/>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10"/>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10"/>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10"/>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10"/>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10"/>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10"/>
            <p:cNvSpPr/>
            <p:nvPr/>
          </p:nvSpPr>
          <p:spPr>
            <a:xfrm>
              <a:off x="4978049"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10"/>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10"/>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10"/>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10"/>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10"/>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10"/>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10"/>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10"/>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10"/>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10"/>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10"/>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10"/>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10"/>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10"/>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10"/>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10"/>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10"/>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10"/>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10"/>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10"/>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10"/>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10"/>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10"/>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10"/>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10"/>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10"/>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10"/>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10"/>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10"/>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10"/>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94" name="Google Shape;794;p10"/>
          <p:cNvSpPr/>
          <p:nvPr/>
        </p:nvSpPr>
        <p:spPr>
          <a:xfrm>
            <a:off x="6932669" y="4485775"/>
            <a:ext cx="1827163" cy="242452"/>
          </a:xfrm>
          <a:prstGeom prst="roundRect">
            <a:avLst>
              <a:gd name="adj" fmla="val 18414"/>
            </a:avLst>
          </a:prstGeom>
          <a:gradFill>
            <a:gsLst>
              <a:gs pos="0">
                <a:srgbClr val="1A3F80"/>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Microsoft JhengHei"/>
              <a:ea typeface="Microsoft JhengHei"/>
              <a:cs typeface="Microsoft JhengHei"/>
              <a:sym typeface="Microsoft JhengHei"/>
            </a:endParaRPr>
          </a:p>
        </p:txBody>
      </p:sp>
      <p:sp>
        <p:nvSpPr>
          <p:cNvPr id="795" name="Google Shape;795;p10"/>
          <p:cNvSpPr/>
          <p:nvPr/>
        </p:nvSpPr>
        <p:spPr>
          <a:xfrm>
            <a:off x="6933760" y="4484540"/>
            <a:ext cx="1843675"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dirty="0" err="1">
                <a:solidFill>
                  <a:schemeClr val="lt1"/>
                </a:solidFill>
                <a:latin typeface="Arial"/>
                <a:ea typeface="Arial"/>
                <a:cs typeface="Arial"/>
                <a:sym typeface="Arial"/>
              </a:rPr>
              <a:t>使用者電腦或其他裝置</a:t>
            </a:r>
            <a:endParaRPr sz="1100" b="0" i="0" u="none" strike="noStrike" cap="none" dirty="0">
              <a:solidFill>
                <a:srgbClr val="000000"/>
              </a:solidFill>
              <a:latin typeface="Arial"/>
              <a:ea typeface="Arial"/>
              <a:cs typeface="Arial"/>
              <a:sym typeface="Arial"/>
            </a:endParaRPr>
          </a:p>
        </p:txBody>
      </p:sp>
      <p:pic>
        <p:nvPicPr>
          <p:cNvPr id="796" name="Google Shape;796;p10"/>
          <p:cNvPicPr preferRelativeResize="0"/>
          <p:nvPr/>
        </p:nvPicPr>
        <p:blipFill rotWithShape="1">
          <a:blip r:embed="rId9">
            <a:alphaModFix/>
          </a:blip>
          <a:srcRect l="21179" t="33129" r="18215" b="28890"/>
          <a:stretch/>
        </p:blipFill>
        <p:spPr>
          <a:xfrm>
            <a:off x="3702377" y="2685022"/>
            <a:ext cx="885401" cy="554852"/>
          </a:xfrm>
          <a:prstGeom prst="rect">
            <a:avLst/>
          </a:prstGeom>
          <a:noFill/>
          <a:ln>
            <a:noFill/>
          </a:ln>
          <a:effectLst>
            <a:outerShdw blurRad="50800" dist="38100" dir="2700000" algn="tl" rotWithShape="0">
              <a:srgbClr val="000000">
                <a:alpha val="40000"/>
              </a:srgbClr>
            </a:outerShdw>
          </a:effectLst>
        </p:spPr>
      </p:pic>
      <p:pic>
        <p:nvPicPr>
          <p:cNvPr id="797" name="Google Shape;797;p10"/>
          <p:cNvPicPr preferRelativeResize="0"/>
          <p:nvPr/>
        </p:nvPicPr>
        <p:blipFill rotWithShape="1">
          <a:blip r:embed="rId10">
            <a:alphaModFix/>
          </a:blip>
          <a:srcRect/>
          <a:stretch/>
        </p:blipFill>
        <p:spPr>
          <a:xfrm>
            <a:off x="4595479" y="2975971"/>
            <a:ext cx="1167743" cy="202597"/>
          </a:xfrm>
          <a:prstGeom prst="rect">
            <a:avLst/>
          </a:prstGeom>
          <a:noFill/>
          <a:ln>
            <a:noFill/>
          </a:ln>
        </p:spPr>
      </p:pic>
      <p:sp>
        <p:nvSpPr>
          <p:cNvPr id="721" name="Google Shape;721;p10"/>
          <p:cNvSpPr/>
          <p:nvPr/>
        </p:nvSpPr>
        <p:spPr>
          <a:xfrm>
            <a:off x="397299" y="2582997"/>
            <a:ext cx="2496915" cy="902605"/>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98" name="Google Shape;798;p10"/>
          <p:cNvSpPr/>
          <p:nvPr/>
        </p:nvSpPr>
        <p:spPr>
          <a:xfrm>
            <a:off x="395332" y="3679655"/>
            <a:ext cx="2496915" cy="1298095"/>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799" name="Google Shape;799;p10" descr="一張含有 畫畫 的圖片&#10;&#10;自動產生的描述"/>
          <p:cNvPicPr preferRelativeResize="0"/>
          <p:nvPr/>
        </p:nvPicPr>
        <p:blipFill rotWithShape="1">
          <a:blip r:embed="rId11">
            <a:alphaModFix/>
          </a:blip>
          <a:srcRect/>
          <a:stretch/>
        </p:blipFill>
        <p:spPr>
          <a:xfrm>
            <a:off x="456357" y="3055669"/>
            <a:ext cx="2400327" cy="388320"/>
          </a:xfrm>
          <a:prstGeom prst="rect">
            <a:avLst/>
          </a:prstGeom>
          <a:noFill/>
          <a:ln>
            <a:noFill/>
          </a:ln>
        </p:spPr>
      </p:pic>
      <p:pic>
        <p:nvPicPr>
          <p:cNvPr id="800" name="Google Shape;800;p10" descr="一張含有 畫畫 的圖片&#10;&#10;自動產生的描述"/>
          <p:cNvPicPr preferRelativeResize="0"/>
          <p:nvPr/>
        </p:nvPicPr>
        <p:blipFill rotWithShape="1">
          <a:blip r:embed="rId12">
            <a:alphaModFix/>
          </a:blip>
          <a:srcRect/>
          <a:stretch/>
        </p:blipFill>
        <p:spPr>
          <a:xfrm>
            <a:off x="503515" y="4024765"/>
            <a:ext cx="2337903" cy="917041"/>
          </a:xfrm>
          <a:prstGeom prst="rect">
            <a:avLst/>
          </a:prstGeom>
          <a:noFill/>
          <a:ln>
            <a:noFill/>
          </a:ln>
        </p:spPr>
      </p:pic>
      <p:sp>
        <p:nvSpPr>
          <p:cNvPr id="801" name="Google Shape;801;p10"/>
          <p:cNvSpPr/>
          <p:nvPr/>
        </p:nvSpPr>
        <p:spPr>
          <a:xfrm>
            <a:off x="738227" y="2657807"/>
            <a:ext cx="1939795" cy="2832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err="1">
                <a:solidFill>
                  <a:srgbClr val="284EA6"/>
                </a:solidFill>
                <a:latin typeface="Microsoft JhengHei"/>
                <a:ea typeface="Microsoft JhengHei"/>
                <a:cs typeface="Microsoft JhengHei"/>
                <a:sym typeface="Microsoft JhengHei"/>
              </a:rPr>
              <a:t>雲端檔案儲存</a:t>
            </a:r>
            <a:endParaRPr sz="1400" b="1" i="0" u="none" strike="noStrike" cap="none" dirty="0">
              <a:solidFill>
                <a:srgbClr val="284EA6"/>
              </a:solidFill>
              <a:latin typeface="Microsoft JhengHei"/>
              <a:ea typeface="Microsoft JhengHei"/>
              <a:cs typeface="Microsoft JhengHei"/>
              <a:sym typeface="Microsoft JhengHei"/>
            </a:endParaRPr>
          </a:p>
        </p:txBody>
      </p:sp>
      <p:sp>
        <p:nvSpPr>
          <p:cNvPr id="802" name="Google Shape;802;p10"/>
          <p:cNvSpPr/>
          <p:nvPr/>
        </p:nvSpPr>
        <p:spPr>
          <a:xfrm>
            <a:off x="533397" y="3711453"/>
            <a:ext cx="2232472" cy="2832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284EA6"/>
                </a:solidFill>
                <a:latin typeface="Microsoft JhengHei"/>
                <a:ea typeface="Microsoft JhengHei"/>
                <a:cs typeface="Microsoft JhengHei"/>
                <a:sym typeface="Microsoft JhengHei"/>
              </a:rPr>
              <a:t>物件儲存服務</a:t>
            </a:r>
            <a:endParaRPr sz="1400" b="1" i="0" u="none" strike="noStrike" cap="none">
              <a:solidFill>
                <a:srgbClr val="284EA6"/>
              </a:solidFill>
              <a:latin typeface="Microsoft JhengHei"/>
              <a:ea typeface="Microsoft JhengHei"/>
              <a:cs typeface="Microsoft JhengHei"/>
              <a:sym typeface="Microsoft JhengHei"/>
            </a:endParaRPr>
          </a:p>
        </p:txBody>
      </p:sp>
      <p:sp>
        <p:nvSpPr>
          <p:cNvPr id="803" name="Google Shape;803;p10"/>
          <p:cNvSpPr/>
          <p:nvPr/>
        </p:nvSpPr>
        <p:spPr>
          <a:xfrm>
            <a:off x="2481852" y="2485105"/>
            <a:ext cx="492444" cy="178385"/>
          </a:xfrm>
          <a:prstGeom prst="roundRect">
            <a:avLst>
              <a:gd name="adj" fmla="val 50000"/>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4" name="Google Shape;804;p10"/>
          <p:cNvSpPr/>
          <p:nvPr/>
        </p:nvSpPr>
        <p:spPr>
          <a:xfrm>
            <a:off x="2488851" y="2448740"/>
            <a:ext cx="441146"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dirty="0" err="1">
                <a:solidFill>
                  <a:schemeClr val="lt1"/>
                </a:solidFill>
                <a:latin typeface="Microsoft JhengHei"/>
                <a:ea typeface="Microsoft JhengHei"/>
                <a:cs typeface="Microsoft JhengHei"/>
                <a:sym typeface="Microsoft JhengHei"/>
              </a:rPr>
              <a:t>掛載</a:t>
            </a:r>
            <a:endParaRPr dirty="0"/>
          </a:p>
        </p:txBody>
      </p:sp>
      <p:cxnSp>
        <p:nvCxnSpPr>
          <p:cNvPr id="805" name="Google Shape;805;p10"/>
          <p:cNvCxnSpPr/>
          <p:nvPr/>
        </p:nvCxnSpPr>
        <p:spPr>
          <a:xfrm>
            <a:off x="1105362" y="1160962"/>
            <a:ext cx="0" cy="428705"/>
          </a:xfrm>
          <a:prstGeom prst="straightConnector1">
            <a:avLst/>
          </a:prstGeom>
          <a:noFill/>
          <a:ln w="9525" cap="flat" cmpd="sng">
            <a:solidFill>
              <a:schemeClr val="bg1"/>
            </a:solidFill>
            <a:prstDash val="solid"/>
            <a:miter lim="800000"/>
            <a:headEnd type="none" w="sm" len="sm"/>
            <a:tailEnd type="none" w="sm" len="sm"/>
          </a:ln>
        </p:spPr>
      </p:cxnSp>
      <p:sp>
        <p:nvSpPr>
          <p:cNvPr id="806" name="Google Shape;806;p10"/>
          <p:cNvSpPr/>
          <p:nvPr/>
        </p:nvSpPr>
        <p:spPr>
          <a:xfrm>
            <a:off x="1239525" y="1240548"/>
            <a:ext cx="7541739" cy="306559"/>
          </a:xfrm>
          <a:prstGeom prst="rect">
            <a:avLst/>
          </a:prstGeom>
          <a:noFill/>
          <a:ln>
            <a:noFill/>
          </a:ln>
        </p:spPr>
        <p:txBody>
          <a:bodyPr spcFirstLastPara="1" wrap="square" lIns="91425" tIns="45700" rIns="91425" bIns="45700" anchor="t" anchorCtr="0">
            <a:spAutoFit/>
          </a:bodyPr>
          <a:lstStyle/>
          <a:p>
            <a:pPr marL="0" marR="0" lvl="0" indent="0" algn="l" rtl="0">
              <a:lnSpc>
                <a:spcPct val="128571"/>
              </a:lnSpc>
              <a:spcBef>
                <a:spcPts val="0"/>
              </a:spcBef>
              <a:spcAft>
                <a:spcPts val="0"/>
              </a:spcAft>
              <a:buNone/>
            </a:pPr>
            <a:r>
              <a:rPr lang="en-US" sz="1400" b="0" i="0" u="none" strike="noStrike" cap="none">
                <a:solidFill>
                  <a:schemeClr val="lt1"/>
                </a:solidFill>
                <a:latin typeface="Arial"/>
                <a:ea typeface="Arial"/>
                <a:cs typeface="Arial"/>
                <a:sym typeface="Arial"/>
              </a:rPr>
              <a:t>IT 管理員希望將儲存基礎架構擴展到公有雲以集中管理所有資料。</a:t>
            </a:r>
            <a:endParaRPr sz="1400" b="0" i="0" u="none" strike="noStrike" cap="none">
              <a:solidFill>
                <a:schemeClr val="lt1"/>
              </a:solidFill>
              <a:latin typeface="Arial"/>
              <a:ea typeface="Arial"/>
              <a:cs typeface="Arial"/>
              <a:sym typeface="Arial"/>
            </a:endParaRPr>
          </a:p>
        </p:txBody>
      </p:sp>
      <p:sp>
        <p:nvSpPr>
          <p:cNvPr id="807" name="Google Shape;807;p10"/>
          <p:cNvSpPr/>
          <p:nvPr/>
        </p:nvSpPr>
        <p:spPr>
          <a:xfrm>
            <a:off x="3699769" y="3306046"/>
            <a:ext cx="2049861" cy="685467"/>
          </a:xfrm>
          <a:prstGeom prst="roundRect">
            <a:avLst>
              <a:gd name="adj" fmla="val 9806"/>
            </a:avLst>
          </a:prstGeom>
          <a:noFill/>
          <a:ln w="12700" cap="flat" cmpd="sng">
            <a:solidFill>
              <a:srgbClr val="1A408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8" name="Google Shape;808;p10"/>
          <p:cNvSpPr/>
          <p:nvPr/>
        </p:nvSpPr>
        <p:spPr>
          <a:xfrm>
            <a:off x="3699769" y="4041947"/>
            <a:ext cx="2068979" cy="642370"/>
          </a:xfrm>
          <a:prstGeom prst="roundRect">
            <a:avLst>
              <a:gd name="adj" fmla="val 7493"/>
            </a:avLst>
          </a:prstGeom>
          <a:noFill/>
          <a:ln w="12700" cap="flat" cmpd="sng">
            <a:solidFill>
              <a:srgbClr val="9D4627"/>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09" name="Google Shape;809;p10"/>
          <p:cNvPicPr preferRelativeResize="0"/>
          <p:nvPr/>
        </p:nvPicPr>
        <p:blipFill rotWithShape="1">
          <a:blip r:embed="rId13">
            <a:alphaModFix/>
          </a:blip>
          <a:srcRect/>
          <a:stretch/>
        </p:blipFill>
        <p:spPr>
          <a:xfrm>
            <a:off x="519696" y="1201861"/>
            <a:ext cx="428706" cy="428706"/>
          </a:xfrm>
          <a:prstGeom prst="rect">
            <a:avLst/>
          </a:prstGeom>
          <a:noFill/>
          <a:ln>
            <a:noFill/>
          </a:ln>
          <a:effectLst>
            <a:outerShdw blurRad="50800" dist="38100" dir="2700000" algn="tl" rotWithShape="0">
              <a:srgbClr val="000000">
                <a:alpha val="40000"/>
              </a:srgbClr>
            </a:outerShdw>
          </a:effectLst>
        </p:spPr>
      </p:pic>
      <p:pic>
        <p:nvPicPr>
          <p:cNvPr id="810" name="Google Shape;810;p10"/>
          <p:cNvPicPr preferRelativeResize="0"/>
          <p:nvPr/>
        </p:nvPicPr>
        <p:blipFill rotWithShape="1">
          <a:blip r:embed="rId14">
            <a:alphaModFix/>
          </a:blip>
          <a:srcRect/>
          <a:stretch/>
        </p:blipFill>
        <p:spPr>
          <a:xfrm>
            <a:off x="519696" y="1812348"/>
            <a:ext cx="428706" cy="428706"/>
          </a:xfrm>
          <a:prstGeom prst="rect">
            <a:avLst/>
          </a:prstGeom>
          <a:noFill/>
          <a:ln>
            <a:noFill/>
          </a:ln>
          <a:effectLst>
            <a:outerShdw blurRad="50800" dist="38100" dir="2700000" algn="tl" rotWithShape="0">
              <a:srgbClr val="000000">
                <a:alpha val="40000"/>
              </a:srgbClr>
            </a:outerShdw>
          </a:effectLst>
        </p:spPr>
      </p:pic>
      <p:pic>
        <p:nvPicPr>
          <p:cNvPr id="811" name="Google Shape;811;p10" descr="一張含有 桌, 畫畫 的圖片&#10;&#10;自動產生的描述"/>
          <p:cNvPicPr preferRelativeResize="0"/>
          <p:nvPr/>
        </p:nvPicPr>
        <p:blipFill rotWithShape="1">
          <a:blip r:embed="rId15">
            <a:alphaModFix/>
          </a:blip>
          <a:srcRect/>
          <a:stretch/>
        </p:blipFill>
        <p:spPr>
          <a:xfrm>
            <a:off x="2808038" y="3024697"/>
            <a:ext cx="635459" cy="1543258"/>
          </a:xfrm>
          <a:prstGeom prst="rect">
            <a:avLst/>
          </a:prstGeom>
          <a:noFill/>
          <a:ln>
            <a:noFill/>
          </a:ln>
        </p:spPr>
      </p:pic>
      <p:sp>
        <p:nvSpPr>
          <p:cNvPr id="812" name="Google Shape;812;p10"/>
          <p:cNvSpPr/>
          <p:nvPr/>
        </p:nvSpPr>
        <p:spPr>
          <a:xfrm>
            <a:off x="2771108" y="4154350"/>
            <a:ext cx="492444" cy="178385"/>
          </a:xfrm>
          <a:prstGeom prst="roundRect">
            <a:avLst>
              <a:gd name="adj" fmla="val 50000"/>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3" name="Google Shape;813;p10"/>
          <p:cNvSpPr/>
          <p:nvPr/>
        </p:nvSpPr>
        <p:spPr>
          <a:xfrm>
            <a:off x="2778107" y="4117985"/>
            <a:ext cx="441146"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Microsoft JhengHei"/>
                <a:ea typeface="Microsoft JhengHei"/>
                <a:cs typeface="Microsoft JhengHei"/>
                <a:sym typeface="Microsoft JhengHei"/>
              </a:rPr>
              <a:t>掛載</a:t>
            </a:r>
            <a:endParaRPr/>
          </a:p>
        </p:txBody>
      </p:sp>
      <p:sp>
        <p:nvSpPr>
          <p:cNvPr id="814" name="Google Shape;814;p10"/>
          <p:cNvSpPr/>
          <p:nvPr/>
        </p:nvSpPr>
        <p:spPr>
          <a:xfrm>
            <a:off x="4085194" y="4371889"/>
            <a:ext cx="208746" cy="227773"/>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815" name="Google Shape;815;p10"/>
          <p:cNvSpPr/>
          <p:nvPr/>
        </p:nvSpPr>
        <p:spPr>
          <a:xfrm>
            <a:off x="4415827" y="4372899"/>
            <a:ext cx="208746" cy="227773"/>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816" name="Google Shape;816;p10"/>
          <p:cNvSpPr/>
          <p:nvPr/>
        </p:nvSpPr>
        <p:spPr>
          <a:xfrm>
            <a:off x="4756964" y="4372899"/>
            <a:ext cx="208746" cy="227773"/>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817" name="Google Shape;817;p10"/>
          <p:cNvSpPr/>
          <p:nvPr/>
        </p:nvSpPr>
        <p:spPr>
          <a:xfrm>
            <a:off x="5088990" y="4372899"/>
            <a:ext cx="208746" cy="227773"/>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9c7701d810_0_5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b="1" dirty="0" err="1">
                <a:latin typeface="微軟正黑體" panose="020B0604030504040204" pitchFamily="34" charset="-120"/>
                <a:ea typeface="微軟正黑體" panose="020B0604030504040204" pitchFamily="34" charset="-120"/>
                <a:cs typeface="Arial"/>
                <a:sym typeface="Arial"/>
              </a:rPr>
              <a:t>成功案例</a:t>
            </a:r>
            <a:r>
              <a:rPr lang="en-US" b="1" dirty="0">
                <a:latin typeface="Arial"/>
                <a:ea typeface="Arial"/>
                <a:cs typeface="Arial"/>
                <a:sym typeface="Arial"/>
              </a:rPr>
              <a:t> - Synapse IT (</a:t>
            </a:r>
            <a:r>
              <a:rPr lang="en-US" b="1" dirty="0" err="1">
                <a:latin typeface="微軟正黑體" panose="020B0604030504040204" pitchFamily="34" charset="-120"/>
                <a:ea typeface="微軟正黑體" panose="020B0604030504040204" pitchFamily="34" charset="-120"/>
                <a:cs typeface="Arial"/>
                <a:sym typeface="Arial"/>
              </a:rPr>
              <a:t>英國</a:t>
            </a:r>
            <a:r>
              <a:rPr lang="en-US" b="1" dirty="0">
                <a:latin typeface="Arial"/>
                <a:ea typeface="Arial"/>
                <a:cs typeface="Arial"/>
                <a:sym typeface="Arial"/>
              </a:rPr>
              <a:t>)</a:t>
            </a:r>
            <a:endParaRPr b="1" dirty="0"/>
          </a:p>
        </p:txBody>
      </p:sp>
      <p:sp>
        <p:nvSpPr>
          <p:cNvPr id="15" name="TextBox 2">
            <a:extLst>
              <a:ext uri="{FF2B5EF4-FFF2-40B4-BE49-F238E27FC236}">
                <a16:creationId xmlns:a16="http://schemas.microsoft.com/office/drawing/2014/main" id="{E6B4D9BD-7EED-4908-BC0E-F5197CFE09A8}"/>
              </a:ext>
            </a:extLst>
          </p:cNvPr>
          <p:cNvSpPr txBox="1"/>
          <p:nvPr/>
        </p:nvSpPr>
        <p:spPr>
          <a:xfrm>
            <a:off x="527477" y="1245071"/>
            <a:ext cx="3151674" cy="338554"/>
          </a:xfrm>
          <a:prstGeom prst="rect">
            <a:avLst/>
          </a:prstGeom>
          <a:noFill/>
        </p:spPr>
        <p:txBody>
          <a:bodyPr wrap="square" rtlCol="0">
            <a:spAutoFit/>
          </a:bodyPr>
          <a:lstStyle/>
          <a:p>
            <a:r>
              <a:rPr lang="zh-TW" altLang="en-US" sz="1600" b="1" dirty="0">
                <a:solidFill>
                  <a:schemeClr val="tx1"/>
                </a:solidFill>
                <a:latin typeface="微軟正黑體" panose="020B0604030504040204" pitchFamily="34" charset="-120"/>
                <a:ea typeface="微軟正黑體" panose="020B0604030504040204" pitchFamily="34" charset="-120"/>
              </a:rPr>
              <a:t>故事背景</a:t>
            </a:r>
          </a:p>
        </p:txBody>
      </p:sp>
      <p:sp>
        <p:nvSpPr>
          <p:cNvPr id="16" name="TextBox 2">
            <a:extLst>
              <a:ext uri="{FF2B5EF4-FFF2-40B4-BE49-F238E27FC236}">
                <a16:creationId xmlns:a16="http://schemas.microsoft.com/office/drawing/2014/main" id="{CCD116D4-3936-4994-9632-029A638064D8}"/>
              </a:ext>
            </a:extLst>
          </p:cNvPr>
          <p:cNvSpPr txBox="1"/>
          <p:nvPr/>
        </p:nvSpPr>
        <p:spPr>
          <a:xfrm>
            <a:off x="535426" y="1569608"/>
            <a:ext cx="3947674" cy="976678"/>
          </a:xfrm>
          <a:prstGeom prst="rect">
            <a:avLst/>
          </a:prstGeom>
          <a:noFill/>
        </p:spPr>
        <p:txBody>
          <a:bodyPr wrap="square" rtlCol="0">
            <a:spAutoFit/>
          </a:bodyPr>
          <a:lstStyle/>
          <a:p>
            <a:pPr marL="177800" indent="-177800">
              <a:lnSpc>
                <a:spcPts val="21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使用 </a:t>
            </a:r>
            <a:r>
              <a:rPr lang="en-US" dirty="0">
                <a:solidFill>
                  <a:schemeClr val="tx1"/>
                </a:solidFill>
                <a:latin typeface="+mj-lt"/>
                <a:ea typeface="微軟正黑體" panose="020B0604030504040204" pitchFamily="34" charset="-120"/>
              </a:rPr>
              <a:t>Wasabi Storage </a:t>
            </a:r>
            <a:r>
              <a:rPr lang="zh-TW" altLang="en-US" dirty="0">
                <a:solidFill>
                  <a:schemeClr val="tx1"/>
                </a:solidFill>
                <a:latin typeface="微軟正黑體" panose="020B0604030504040204" pitchFamily="34" charset="-120"/>
                <a:ea typeface="微軟正黑體" panose="020B0604030504040204" pitchFamily="34" charset="-120"/>
              </a:rPr>
              <a:t>儲存所有資料</a:t>
            </a:r>
            <a:endParaRPr lang="en-US" altLang="zh-TW" dirty="0">
              <a:solidFill>
                <a:schemeClr val="tx1"/>
              </a:solidFill>
              <a:latin typeface="微軟正黑體" panose="020B0604030504040204" pitchFamily="34" charset="-120"/>
              <a:ea typeface="微軟正黑體" panose="020B0604030504040204" pitchFamily="34" charset="-120"/>
            </a:endParaRPr>
          </a:p>
          <a:p>
            <a:pPr marL="177800" indent="-177800">
              <a:lnSpc>
                <a:spcPts val="800"/>
              </a:lnSpc>
              <a:buFont typeface="Arial" panose="020B0604020202020204" pitchFamily="34" charset="0"/>
              <a:buChar char="•"/>
            </a:pPr>
            <a:endParaRPr lang="en-US" sz="500" dirty="0">
              <a:solidFill>
                <a:schemeClr val="tx1"/>
              </a:solidFill>
              <a:latin typeface="微軟正黑體" panose="020B0604030504040204" pitchFamily="34" charset="-120"/>
              <a:ea typeface="微軟正黑體" panose="020B0604030504040204" pitchFamily="34" charset="-120"/>
            </a:endParaRPr>
          </a:p>
          <a:p>
            <a:pPr marL="177800" indent="-177800">
              <a:lnSpc>
                <a:spcPts val="21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讓一般用戶透過</a:t>
            </a:r>
            <a:r>
              <a:rPr lang="zh-TW" altLang="en-US" dirty="0">
                <a:solidFill>
                  <a:schemeClr val="tx1"/>
                </a:solidFill>
                <a:latin typeface="Arial (標題)"/>
                <a:ea typeface="微軟正黑體" panose="020B0604030504040204" pitchFamily="34" charset="-120"/>
              </a:rPr>
              <a:t> </a:t>
            </a:r>
            <a:r>
              <a:rPr lang="en-US" dirty="0" err="1">
                <a:solidFill>
                  <a:schemeClr val="tx1"/>
                </a:solidFill>
                <a:latin typeface="Arial (標題)"/>
                <a:ea typeface="微軟正黑體" panose="020B0604030504040204" pitchFamily="34" charset="-120"/>
              </a:rPr>
              <a:t>CentreStack</a:t>
            </a:r>
            <a:r>
              <a:rPr lang="en-US" dirty="0">
                <a:solidFill>
                  <a:schemeClr val="tx1"/>
                </a:solidFill>
                <a:latin typeface="Arial (標題)"/>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存取 </a:t>
            </a:r>
            <a:r>
              <a:rPr lang="en-US" dirty="0">
                <a:solidFill>
                  <a:schemeClr val="tx1"/>
                </a:solidFill>
                <a:latin typeface="Arial (標題)"/>
                <a:ea typeface="微軟正黑體" panose="020B0604030504040204" pitchFamily="34" charset="-120"/>
              </a:rPr>
              <a:t>Wasabi Bucket</a:t>
            </a:r>
            <a:r>
              <a:rPr lang="en-US"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上的資料</a:t>
            </a:r>
            <a:endParaRPr lang="en-US" dirty="0">
              <a:solidFill>
                <a:schemeClr val="tx1"/>
              </a:solidFill>
              <a:latin typeface="微軟正黑體" panose="020B0604030504040204" pitchFamily="34" charset="-120"/>
              <a:ea typeface="微軟正黑體" panose="020B0604030504040204" pitchFamily="34" charset="-120"/>
            </a:endParaRPr>
          </a:p>
        </p:txBody>
      </p:sp>
      <p:sp>
        <p:nvSpPr>
          <p:cNvPr id="17" name="TextBox 2">
            <a:extLst>
              <a:ext uri="{FF2B5EF4-FFF2-40B4-BE49-F238E27FC236}">
                <a16:creationId xmlns:a16="http://schemas.microsoft.com/office/drawing/2014/main" id="{E8AE6EB8-18ED-47D9-B7AE-2DEDF967C7E9}"/>
              </a:ext>
            </a:extLst>
          </p:cNvPr>
          <p:cNvSpPr txBox="1"/>
          <p:nvPr/>
        </p:nvSpPr>
        <p:spPr>
          <a:xfrm>
            <a:off x="4708535" y="1245071"/>
            <a:ext cx="3151674" cy="338554"/>
          </a:xfrm>
          <a:prstGeom prst="rect">
            <a:avLst/>
          </a:prstGeom>
          <a:noFill/>
        </p:spPr>
        <p:txBody>
          <a:bodyPr wrap="square" rtlCol="0">
            <a:spAutoFit/>
          </a:bodyPr>
          <a:lstStyle/>
          <a:p>
            <a:r>
              <a:rPr lang="zh-TW" altLang="en-US" sz="1600" b="1" dirty="0">
                <a:solidFill>
                  <a:schemeClr val="tx1"/>
                </a:solidFill>
                <a:latin typeface="微軟正黑體" panose="020B0604030504040204" pitchFamily="34" charset="-120"/>
                <a:ea typeface="微軟正黑體" panose="020B0604030504040204" pitchFamily="34" charset="-120"/>
              </a:rPr>
              <a:t>挑戰</a:t>
            </a:r>
            <a:endParaRPr lang="en-US" sz="1600" b="1" dirty="0">
              <a:solidFill>
                <a:schemeClr val="tx1"/>
              </a:solidFill>
              <a:latin typeface="微軟正黑體" panose="020B0604030504040204" pitchFamily="34" charset="-120"/>
              <a:ea typeface="微軟正黑體" panose="020B0604030504040204" pitchFamily="34" charset="-120"/>
            </a:endParaRPr>
          </a:p>
        </p:txBody>
      </p:sp>
      <p:sp>
        <p:nvSpPr>
          <p:cNvPr id="18" name="TextBox 2">
            <a:extLst>
              <a:ext uri="{FF2B5EF4-FFF2-40B4-BE49-F238E27FC236}">
                <a16:creationId xmlns:a16="http://schemas.microsoft.com/office/drawing/2014/main" id="{F78C9E42-DD81-4F4B-B6B4-54824FFB2B95}"/>
              </a:ext>
            </a:extLst>
          </p:cNvPr>
          <p:cNvSpPr txBox="1"/>
          <p:nvPr/>
        </p:nvSpPr>
        <p:spPr>
          <a:xfrm>
            <a:off x="4716484" y="1569608"/>
            <a:ext cx="3947674" cy="874085"/>
          </a:xfrm>
          <a:prstGeom prst="rect">
            <a:avLst/>
          </a:prstGeom>
          <a:noFill/>
        </p:spPr>
        <p:txBody>
          <a:bodyPr wrap="square" rtlCol="0">
            <a:spAutoFit/>
          </a:bodyPr>
          <a:lstStyle/>
          <a:p>
            <a:pPr marL="177800" indent="-177800">
              <a:lnSpc>
                <a:spcPts val="2100"/>
              </a:lnSpc>
              <a:buFont typeface="Arial" panose="020B0604020202020204" pitchFamily="34" charset="0"/>
              <a:buChar char="•"/>
            </a:pPr>
            <a:r>
              <a:rPr lang="en-US" altLang="zh-TW" dirty="0" err="1">
                <a:solidFill>
                  <a:schemeClr val="tx1"/>
                </a:solidFill>
                <a:latin typeface="Arial (標題)"/>
                <a:ea typeface="微軟正黑體" panose="020B0604030504040204" pitchFamily="34" charset="-120"/>
              </a:rPr>
              <a:t>CentreStack</a:t>
            </a:r>
            <a:r>
              <a:rPr lang="en-US" altLang="zh-TW" dirty="0">
                <a:solidFill>
                  <a:schemeClr val="tx1"/>
                </a:solidFill>
                <a:latin typeface="Arial (標題)"/>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提供的介面以檔案為基礎，並沒有考慮到多媒體的顯示，例如照片或影片導致客戶瀏覽此類媒體時受到限制</a:t>
            </a:r>
            <a:endParaRPr lang="en-US" dirty="0">
              <a:solidFill>
                <a:schemeClr val="tx1"/>
              </a:solidFill>
              <a:latin typeface="微軟正黑體" panose="020B0604030504040204" pitchFamily="34" charset="-120"/>
              <a:ea typeface="微軟正黑體" panose="020B0604030504040204" pitchFamily="34" charset="-120"/>
            </a:endParaRPr>
          </a:p>
        </p:txBody>
      </p:sp>
      <p:cxnSp>
        <p:nvCxnSpPr>
          <p:cNvPr id="112" name="Straight Connector 6">
            <a:extLst>
              <a:ext uri="{FF2B5EF4-FFF2-40B4-BE49-F238E27FC236}">
                <a16:creationId xmlns:a16="http://schemas.microsoft.com/office/drawing/2014/main" id="{819411BB-7999-4DE9-8A8B-5F240CA4370A}"/>
              </a:ext>
            </a:extLst>
          </p:cNvPr>
          <p:cNvCxnSpPr>
            <a:cxnSpLocks/>
            <a:endCxn id="120" idx="13"/>
          </p:cNvCxnSpPr>
          <p:nvPr/>
        </p:nvCxnSpPr>
        <p:spPr>
          <a:xfrm flipH="1" flipV="1">
            <a:off x="1961421" y="3462362"/>
            <a:ext cx="2400725" cy="307456"/>
          </a:xfrm>
          <a:prstGeom prst="line">
            <a:avLst/>
          </a:prstGeom>
          <a:ln w="20320">
            <a:gradFill>
              <a:gsLst>
                <a:gs pos="0">
                  <a:srgbClr val="2C2C2C"/>
                </a:gs>
                <a:gs pos="10000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113" name="Straight Connector 6">
            <a:extLst>
              <a:ext uri="{FF2B5EF4-FFF2-40B4-BE49-F238E27FC236}">
                <a16:creationId xmlns:a16="http://schemas.microsoft.com/office/drawing/2014/main" id="{C6620F8E-ADBF-4A79-933B-AA41698D3E82}"/>
              </a:ext>
            </a:extLst>
          </p:cNvPr>
          <p:cNvCxnSpPr>
            <a:cxnSpLocks/>
            <a:endCxn id="153" idx="9"/>
          </p:cNvCxnSpPr>
          <p:nvPr/>
        </p:nvCxnSpPr>
        <p:spPr>
          <a:xfrm flipH="1" flipV="1">
            <a:off x="2223972" y="2840709"/>
            <a:ext cx="2038506" cy="863825"/>
          </a:xfrm>
          <a:prstGeom prst="line">
            <a:avLst/>
          </a:prstGeom>
          <a:ln w="20320">
            <a:gradFill>
              <a:gsLst>
                <a:gs pos="0">
                  <a:srgbClr val="2C2C2C"/>
                </a:gs>
                <a:gs pos="10000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114" name="直線接點 113">
            <a:extLst>
              <a:ext uri="{FF2B5EF4-FFF2-40B4-BE49-F238E27FC236}">
                <a16:creationId xmlns:a16="http://schemas.microsoft.com/office/drawing/2014/main" id="{669F0DDA-4AB4-4B90-BCA1-43EB63DEA7D3}"/>
              </a:ext>
            </a:extLst>
          </p:cNvPr>
          <p:cNvCxnSpPr/>
          <p:nvPr/>
        </p:nvCxnSpPr>
        <p:spPr>
          <a:xfrm>
            <a:off x="4710134" y="3727402"/>
            <a:ext cx="2229533" cy="0"/>
          </a:xfrm>
          <a:prstGeom prst="line">
            <a:avLst/>
          </a:prstGeom>
          <a:ln w="20320">
            <a:gradFill>
              <a:gsLst>
                <a:gs pos="0">
                  <a:srgbClr val="665DCC"/>
                </a:gs>
                <a:gs pos="100000">
                  <a:srgbClr val="1E53C8"/>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5" name="Straight Connector 6">
            <a:extLst>
              <a:ext uri="{FF2B5EF4-FFF2-40B4-BE49-F238E27FC236}">
                <a16:creationId xmlns:a16="http://schemas.microsoft.com/office/drawing/2014/main" id="{549F2C48-DB53-483A-9799-84D72C788B5A}"/>
              </a:ext>
            </a:extLst>
          </p:cNvPr>
          <p:cNvCxnSpPr>
            <a:cxnSpLocks/>
          </p:cNvCxnSpPr>
          <p:nvPr/>
        </p:nvCxnSpPr>
        <p:spPr>
          <a:xfrm flipV="1">
            <a:off x="2021235" y="3687074"/>
            <a:ext cx="2273663" cy="449396"/>
          </a:xfrm>
          <a:prstGeom prst="line">
            <a:avLst/>
          </a:prstGeom>
          <a:ln w="20320">
            <a:gradFill>
              <a:gsLst>
                <a:gs pos="100000">
                  <a:srgbClr val="2C2C2C"/>
                </a:gs>
                <a:gs pos="0">
                  <a:srgbClr val="404040"/>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116" name="Straight Connector 6">
            <a:extLst>
              <a:ext uri="{FF2B5EF4-FFF2-40B4-BE49-F238E27FC236}">
                <a16:creationId xmlns:a16="http://schemas.microsoft.com/office/drawing/2014/main" id="{5751322A-703F-4641-9975-6292B8092170}"/>
              </a:ext>
            </a:extLst>
          </p:cNvPr>
          <p:cNvCxnSpPr>
            <a:cxnSpLocks/>
          </p:cNvCxnSpPr>
          <p:nvPr/>
        </p:nvCxnSpPr>
        <p:spPr>
          <a:xfrm flipV="1">
            <a:off x="2170984" y="3668810"/>
            <a:ext cx="2159908" cy="1046154"/>
          </a:xfrm>
          <a:prstGeom prst="line">
            <a:avLst/>
          </a:prstGeom>
          <a:ln w="20320">
            <a:gradFill>
              <a:gsLst>
                <a:gs pos="100000">
                  <a:srgbClr val="2C2C2C"/>
                </a:gs>
                <a:gs pos="0">
                  <a:srgbClr val="404040"/>
                </a:gs>
              </a:gsLst>
              <a:lin ang="5400000" scaled="1"/>
            </a:gradFill>
          </a:ln>
        </p:spPr>
        <p:style>
          <a:lnRef idx="3">
            <a:schemeClr val="accent1"/>
          </a:lnRef>
          <a:fillRef idx="0">
            <a:schemeClr val="accent1"/>
          </a:fillRef>
          <a:effectRef idx="2">
            <a:schemeClr val="accent1"/>
          </a:effectRef>
          <a:fontRef idx="minor">
            <a:schemeClr val="tx1"/>
          </a:fontRef>
        </p:style>
      </p:cxnSp>
      <p:grpSp>
        <p:nvGrpSpPr>
          <p:cNvPr id="117" name="群組 577">
            <a:extLst>
              <a:ext uri="{FF2B5EF4-FFF2-40B4-BE49-F238E27FC236}">
                <a16:creationId xmlns:a16="http://schemas.microsoft.com/office/drawing/2014/main" id="{8C0FC710-83FA-4716-A2D0-2402A7797A69}"/>
              </a:ext>
            </a:extLst>
          </p:cNvPr>
          <p:cNvGrpSpPr/>
          <p:nvPr/>
        </p:nvGrpSpPr>
        <p:grpSpPr>
          <a:xfrm>
            <a:off x="1607365" y="3226613"/>
            <a:ext cx="552308" cy="428648"/>
            <a:chOff x="2576400" y="4606784"/>
            <a:chExt cx="461812" cy="358415"/>
          </a:xfrm>
          <a:solidFill>
            <a:srgbClr val="21428B"/>
          </a:solidFill>
          <a:effectLst>
            <a:outerShdw blurRad="50800" dist="38100" dir="2700000" sx="98000" sy="98000" algn="tl" rotWithShape="0">
              <a:prstClr val="black">
                <a:alpha val="25000"/>
              </a:prstClr>
            </a:outerShdw>
          </a:effectLst>
        </p:grpSpPr>
        <p:grpSp>
          <p:nvGrpSpPr>
            <p:cNvPr id="118" name="群組 611">
              <a:extLst>
                <a:ext uri="{FF2B5EF4-FFF2-40B4-BE49-F238E27FC236}">
                  <a16:creationId xmlns:a16="http://schemas.microsoft.com/office/drawing/2014/main" id="{4DE496B8-0A0A-41D3-B1CF-A6B618A7DF18}"/>
                </a:ext>
              </a:extLst>
            </p:cNvPr>
            <p:cNvGrpSpPr/>
            <p:nvPr/>
          </p:nvGrpSpPr>
          <p:grpSpPr>
            <a:xfrm>
              <a:off x="2576400" y="4695452"/>
              <a:ext cx="283914" cy="261772"/>
              <a:chOff x="722665" y="4079208"/>
              <a:chExt cx="439105" cy="404845"/>
            </a:xfrm>
            <a:grpFill/>
          </p:grpSpPr>
          <p:sp>
            <p:nvSpPr>
              <p:cNvPr id="125" name="手繪多邊形: 圖案 1175">
                <a:extLst>
                  <a:ext uri="{FF2B5EF4-FFF2-40B4-BE49-F238E27FC236}">
                    <a16:creationId xmlns:a16="http://schemas.microsoft.com/office/drawing/2014/main" id="{FF791940-9C9A-4F7D-B747-AE221BDF08D4}"/>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6" name="手繪多邊形: 圖案 1177">
                <a:extLst>
                  <a:ext uri="{FF2B5EF4-FFF2-40B4-BE49-F238E27FC236}">
                    <a16:creationId xmlns:a16="http://schemas.microsoft.com/office/drawing/2014/main" id="{28ACB3BA-8EB6-47F3-B89A-FD5DFA62EB93}"/>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7" name="手繪多邊形: 圖案 1178">
                <a:extLst>
                  <a:ext uri="{FF2B5EF4-FFF2-40B4-BE49-F238E27FC236}">
                    <a16:creationId xmlns:a16="http://schemas.microsoft.com/office/drawing/2014/main" id="{BC09C375-DBC1-44C6-AA8C-18C1CF6DD26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19" name="群組 612">
              <a:extLst>
                <a:ext uri="{FF2B5EF4-FFF2-40B4-BE49-F238E27FC236}">
                  <a16:creationId xmlns:a16="http://schemas.microsoft.com/office/drawing/2014/main" id="{6B4F2E74-3E18-4353-B8C0-7558F91EDBDE}"/>
                </a:ext>
              </a:extLst>
            </p:cNvPr>
            <p:cNvGrpSpPr/>
            <p:nvPr/>
          </p:nvGrpSpPr>
          <p:grpSpPr>
            <a:xfrm>
              <a:off x="2787536" y="4606784"/>
              <a:ext cx="250676" cy="358415"/>
              <a:chOff x="1721878" y="4497009"/>
              <a:chExt cx="356195" cy="509281"/>
            </a:xfrm>
            <a:grpFill/>
          </p:grpSpPr>
          <p:sp>
            <p:nvSpPr>
              <p:cNvPr id="120" name="手繪多邊形: 圖案 613">
                <a:extLst>
                  <a:ext uri="{FF2B5EF4-FFF2-40B4-BE49-F238E27FC236}">
                    <a16:creationId xmlns:a16="http://schemas.microsoft.com/office/drawing/2014/main" id="{A4E6AE3B-AB38-4A3E-B4C8-9911DBA60403}"/>
                  </a:ext>
                </a:extLst>
              </p:cNvPr>
              <p:cNvSpPr/>
              <p:nvPr/>
            </p:nvSpPr>
            <p:spPr>
              <a:xfrm>
                <a:off x="1721878" y="4687905"/>
                <a:ext cx="356195" cy="318385"/>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1" name="手繪多邊形: 圖案 614">
                <a:extLst>
                  <a:ext uri="{FF2B5EF4-FFF2-40B4-BE49-F238E27FC236}">
                    <a16:creationId xmlns:a16="http://schemas.microsoft.com/office/drawing/2014/main" id="{CDCFB6E4-F026-4690-97D0-024DD41346D6}"/>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2" name="手繪多邊形: 圖案 615">
                <a:extLst>
                  <a:ext uri="{FF2B5EF4-FFF2-40B4-BE49-F238E27FC236}">
                    <a16:creationId xmlns:a16="http://schemas.microsoft.com/office/drawing/2014/main" id="{365D13F8-3BF6-43E5-A667-241591799611}"/>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 name="手繪多邊形: 圖案 616">
                <a:extLst>
                  <a:ext uri="{FF2B5EF4-FFF2-40B4-BE49-F238E27FC236}">
                    <a16:creationId xmlns:a16="http://schemas.microsoft.com/office/drawing/2014/main" id="{45DA0724-BD4C-49B5-9C2E-E03F92A00BF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4" name="手繪多邊形: 圖案 617">
                <a:extLst>
                  <a:ext uri="{FF2B5EF4-FFF2-40B4-BE49-F238E27FC236}">
                    <a16:creationId xmlns:a16="http://schemas.microsoft.com/office/drawing/2014/main" id="{D13BBC16-FAE1-456F-AFD9-E38D8CD0181D}"/>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28" name="群組 578">
            <a:extLst>
              <a:ext uri="{FF2B5EF4-FFF2-40B4-BE49-F238E27FC236}">
                <a16:creationId xmlns:a16="http://schemas.microsoft.com/office/drawing/2014/main" id="{D0AC58CB-959B-40CF-850D-67E07453E5C8}"/>
              </a:ext>
            </a:extLst>
          </p:cNvPr>
          <p:cNvGrpSpPr/>
          <p:nvPr/>
        </p:nvGrpSpPr>
        <p:grpSpPr>
          <a:xfrm>
            <a:off x="1554876" y="3914516"/>
            <a:ext cx="579050" cy="404051"/>
            <a:chOff x="1943855" y="4626573"/>
            <a:chExt cx="484171" cy="337845"/>
          </a:xfrm>
          <a:solidFill>
            <a:srgbClr val="21428B"/>
          </a:solidFill>
          <a:effectLst>
            <a:outerShdw blurRad="50800" dist="38100" dir="2700000" sx="98000" sy="98000" algn="tl" rotWithShape="0">
              <a:prstClr val="black">
                <a:alpha val="25000"/>
              </a:prstClr>
            </a:outerShdw>
          </a:effectLst>
        </p:grpSpPr>
        <p:sp>
          <p:nvSpPr>
            <p:cNvPr id="129" name="手繪多邊形: 圖案 597">
              <a:extLst>
                <a:ext uri="{FF2B5EF4-FFF2-40B4-BE49-F238E27FC236}">
                  <a16:creationId xmlns:a16="http://schemas.microsoft.com/office/drawing/2014/main" id="{EF9FFA53-2357-4693-938F-C81D849E36BB}"/>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0" name="手繪多邊形: 圖案 598">
              <a:extLst>
                <a:ext uri="{FF2B5EF4-FFF2-40B4-BE49-F238E27FC236}">
                  <a16:creationId xmlns:a16="http://schemas.microsoft.com/office/drawing/2014/main" id="{FE21A722-C178-492B-8BD0-E495644048AF}"/>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1" name="手繪多邊形: 圖案 599">
              <a:extLst>
                <a:ext uri="{FF2B5EF4-FFF2-40B4-BE49-F238E27FC236}">
                  <a16:creationId xmlns:a16="http://schemas.microsoft.com/office/drawing/2014/main" id="{5011B41B-80D6-470F-BFF1-56DE9D00627B}"/>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32" name="群組 600">
              <a:extLst>
                <a:ext uri="{FF2B5EF4-FFF2-40B4-BE49-F238E27FC236}">
                  <a16:creationId xmlns:a16="http://schemas.microsoft.com/office/drawing/2014/main" id="{B14BAEDC-D0AA-4237-B6AD-8F282506C44E}"/>
                </a:ext>
              </a:extLst>
            </p:cNvPr>
            <p:cNvGrpSpPr/>
            <p:nvPr/>
          </p:nvGrpSpPr>
          <p:grpSpPr>
            <a:xfrm>
              <a:off x="2186076" y="4626573"/>
              <a:ext cx="241950" cy="337845"/>
              <a:chOff x="2248972" y="4626573"/>
              <a:chExt cx="241950" cy="337845"/>
            </a:xfrm>
            <a:grpFill/>
          </p:grpSpPr>
          <p:sp>
            <p:nvSpPr>
              <p:cNvPr id="133" name="手繪多邊形: 圖案 601">
                <a:extLst>
                  <a:ext uri="{FF2B5EF4-FFF2-40B4-BE49-F238E27FC236}">
                    <a16:creationId xmlns:a16="http://schemas.microsoft.com/office/drawing/2014/main" id="{74A03151-29BB-4A55-BC8E-B39B44D4FA4B}"/>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4" name="手繪多邊形: 圖案 602">
                <a:extLst>
                  <a:ext uri="{FF2B5EF4-FFF2-40B4-BE49-F238E27FC236}">
                    <a16:creationId xmlns:a16="http://schemas.microsoft.com/office/drawing/2014/main" id="{2024101C-1C17-4CD3-A4E8-3734C042DE7B}"/>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5" name="手繪多邊形: 圖案 603">
                <a:extLst>
                  <a:ext uri="{FF2B5EF4-FFF2-40B4-BE49-F238E27FC236}">
                    <a16:creationId xmlns:a16="http://schemas.microsoft.com/office/drawing/2014/main" id="{249B4792-A9B2-44C4-B21D-B807614DA649}"/>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6" name="手繪多邊形: 圖案 604">
                <a:extLst>
                  <a:ext uri="{FF2B5EF4-FFF2-40B4-BE49-F238E27FC236}">
                    <a16:creationId xmlns:a16="http://schemas.microsoft.com/office/drawing/2014/main" id="{25FBE72D-A14A-4BA2-9FA5-68D6A23CD81B}"/>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7" name="手繪多邊形: 圖案 605">
                <a:extLst>
                  <a:ext uri="{FF2B5EF4-FFF2-40B4-BE49-F238E27FC236}">
                    <a16:creationId xmlns:a16="http://schemas.microsoft.com/office/drawing/2014/main" id="{2443D2BC-2C02-4C02-BA5B-BCE5B415DC2F}"/>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606">
                <a:extLst>
                  <a:ext uri="{FF2B5EF4-FFF2-40B4-BE49-F238E27FC236}">
                    <a16:creationId xmlns:a16="http://schemas.microsoft.com/office/drawing/2014/main" id="{2D6B5AC7-BB23-4856-9586-720EB5ED6F48}"/>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9" name="手繪多邊形: 圖案 607">
                <a:extLst>
                  <a:ext uri="{FF2B5EF4-FFF2-40B4-BE49-F238E27FC236}">
                    <a16:creationId xmlns:a16="http://schemas.microsoft.com/office/drawing/2014/main" id="{65391B1C-7D1C-4F3A-A796-B6C95A25FD5A}"/>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0" name="手繪多邊形: 圖案 608">
                <a:extLst>
                  <a:ext uri="{FF2B5EF4-FFF2-40B4-BE49-F238E27FC236}">
                    <a16:creationId xmlns:a16="http://schemas.microsoft.com/office/drawing/2014/main" id="{E29515E4-8176-484B-BFD5-16D082CA1F9F}"/>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609">
                <a:extLst>
                  <a:ext uri="{FF2B5EF4-FFF2-40B4-BE49-F238E27FC236}">
                    <a16:creationId xmlns:a16="http://schemas.microsoft.com/office/drawing/2014/main" id="{0DA580C1-077A-47B8-BFEC-29D62C10739E}"/>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610">
                <a:extLst>
                  <a:ext uri="{FF2B5EF4-FFF2-40B4-BE49-F238E27FC236}">
                    <a16:creationId xmlns:a16="http://schemas.microsoft.com/office/drawing/2014/main" id="{BF2AE8DD-F9B4-437E-982D-E5283468F3F8}"/>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43" name="群組 579">
            <a:extLst>
              <a:ext uri="{FF2B5EF4-FFF2-40B4-BE49-F238E27FC236}">
                <a16:creationId xmlns:a16="http://schemas.microsoft.com/office/drawing/2014/main" id="{F03A7669-C6BD-48BB-8EE1-0CBC292AB2E5}"/>
              </a:ext>
            </a:extLst>
          </p:cNvPr>
          <p:cNvGrpSpPr/>
          <p:nvPr/>
        </p:nvGrpSpPr>
        <p:grpSpPr>
          <a:xfrm>
            <a:off x="1850634" y="2636569"/>
            <a:ext cx="549665" cy="414753"/>
            <a:chOff x="3164294" y="4614579"/>
            <a:chExt cx="459604" cy="346795"/>
          </a:xfrm>
          <a:solidFill>
            <a:srgbClr val="21428B"/>
          </a:solidFill>
          <a:effectLst>
            <a:outerShdw blurRad="50800" dist="38100" dir="2700000" sx="98000" sy="98000" algn="tl" rotWithShape="0">
              <a:prstClr val="black">
                <a:alpha val="25000"/>
              </a:prstClr>
            </a:outerShdw>
          </a:effectLst>
        </p:grpSpPr>
        <p:sp>
          <p:nvSpPr>
            <p:cNvPr id="144" name="手繪多邊形: 圖案 1177">
              <a:extLst>
                <a:ext uri="{FF2B5EF4-FFF2-40B4-BE49-F238E27FC236}">
                  <a16:creationId xmlns:a16="http://schemas.microsoft.com/office/drawing/2014/main" id="{8C3A8403-9521-4220-9278-B28F5419A101}"/>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5" name="手繪多邊形: 圖案 1178">
              <a:extLst>
                <a:ext uri="{FF2B5EF4-FFF2-40B4-BE49-F238E27FC236}">
                  <a16:creationId xmlns:a16="http://schemas.microsoft.com/office/drawing/2014/main" id="{6EFB204D-2406-4BB4-845F-6FB4574BF34C}"/>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46" name="群組 586">
              <a:extLst>
                <a:ext uri="{FF2B5EF4-FFF2-40B4-BE49-F238E27FC236}">
                  <a16:creationId xmlns:a16="http://schemas.microsoft.com/office/drawing/2014/main" id="{A04659A2-57BF-402F-9099-5208B991DFC7}"/>
                </a:ext>
              </a:extLst>
            </p:cNvPr>
            <p:cNvGrpSpPr/>
            <p:nvPr/>
          </p:nvGrpSpPr>
          <p:grpSpPr>
            <a:xfrm>
              <a:off x="3373222" y="4614579"/>
              <a:ext cx="250676" cy="346795"/>
              <a:chOff x="3373222" y="4614579"/>
              <a:chExt cx="250676" cy="346795"/>
            </a:xfrm>
            <a:grpFill/>
          </p:grpSpPr>
          <p:grpSp>
            <p:nvGrpSpPr>
              <p:cNvPr id="147" name="群組 587">
                <a:extLst>
                  <a:ext uri="{FF2B5EF4-FFF2-40B4-BE49-F238E27FC236}">
                    <a16:creationId xmlns:a16="http://schemas.microsoft.com/office/drawing/2014/main" id="{000DA2DA-4F57-4437-A76F-963156E4265E}"/>
                  </a:ext>
                </a:extLst>
              </p:cNvPr>
              <p:cNvGrpSpPr/>
              <p:nvPr/>
            </p:nvGrpSpPr>
            <p:grpSpPr>
              <a:xfrm>
                <a:off x="3373222" y="4614579"/>
                <a:ext cx="250676" cy="346795"/>
                <a:chOff x="3373222" y="4614579"/>
                <a:chExt cx="250676" cy="346795"/>
              </a:xfrm>
              <a:grpFill/>
            </p:grpSpPr>
            <p:grpSp>
              <p:nvGrpSpPr>
                <p:cNvPr id="149" name="群組 589">
                  <a:extLst>
                    <a:ext uri="{FF2B5EF4-FFF2-40B4-BE49-F238E27FC236}">
                      <a16:creationId xmlns:a16="http://schemas.microsoft.com/office/drawing/2014/main" id="{3ABC808A-E3A6-4842-87BD-BF26BACBEC6F}"/>
                    </a:ext>
                  </a:extLst>
                </p:cNvPr>
                <p:cNvGrpSpPr/>
                <p:nvPr/>
              </p:nvGrpSpPr>
              <p:grpSpPr>
                <a:xfrm>
                  <a:off x="3373222" y="4614579"/>
                  <a:ext cx="250676" cy="346795"/>
                  <a:chOff x="1713187" y="4497010"/>
                  <a:chExt cx="356195" cy="492773"/>
                </a:xfrm>
                <a:grpFill/>
              </p:grpSpPr>
              <p:sp>
                <p:nvSpPr>
                  <p:cNvPr id="152" name="手繪多邊形: 圖案 592">
                    <a:extLst>
                      <a:ext uri="{FF2B5EF4-FFF2-40B4-BE49-F238E27FC236}">
                        <a16:creationId xmlns:a16="http://schemas.microsoft.com/office/drawing/2014/main" id="{254FF909-14E0-406A-8D00-EAE4D8B2ED7C}"/>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53" name="手繪多邊形: 圖案 593">
                    <a:extLst>
                      <a:ext uri="{FF2B5EF4-FFF2-40B4-BE49-F238E27FC236}">
                        <a16:creationId xmlns:a16="http://schemas.microsoft.com/office/drawing/2014/main" id="{9FE2E905-4799-4789-A133-C17E86051007}"/>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54" name="手繪多邊形: 圖案 594">
                    <a:extLst>
                      <a:ext uri="{FF2B5EF4-FFF2-40B4-BE49-F238E27FC236}">
                        <a16:creationId xmlns:a16="http://schemas.microsoft.com/office/drawing/2014/main" id="{7DF0EBC7-DB42-49CE-B5D1-873858257F6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55" name="手繪多邊形: 圖案 595">
                    <a:extLst>
                      <a:ext uri="{FF2B5EF4-FFF2-40B4-BE49-F238E27FC236}">
                        <a16:creationId xmlns:a16="http://schemas.microsoft.com/office/drawing/2014/main" id="{648EAADE-FF13-49A8-97A2-E5A2F36CC4A0}"/>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56" name="手繪多邊形: 圖案 596">
                    <a:extLst>
                      <a:ext uri="{FF2B5EF4-FFF2-40B4-BE49-F238E27FC236}">
                        <a16:creationId xmlns:a16="http://schemas.microsoft.com/office/drawing/2014/main" id="{53E7F8A5-552B-42B8-87F5-595DF8D16CCF}"/>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50" name="橢圓 394">
                  <a:extLst>
                    <a:ext uri="{FF2B5EF4-FFF2-40B4-BE49-F238E27FC236}">
                      <a16:creationId xmlns:a16="http://schemas.microsoft.com/office/drawing/2014/main" id="{B320008A-7F8B-4236-8740-24611C0FDC7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1" name="橢圓 394">
                  <a:extLst>
                    <a:ext uri="{FF2B5EF4-FFF2-40B4-BE49-F238E27FC236}">
                      <a16:creationId xmlns:a16="http://schemas.microsoft.com/office/drawing/2014/main" id="{F82D92AD-432F-4BC3-AEE9-EE44B9A34A5C}"/>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48" name="直線接點 588">
                <a:extLst>
                  <a:ext uri="{FF2B5EF4-FFF2-40B4-BE49-F238E27FC236}">
                    <a16:creationId xmlns:a16="http://schemas.microsoft.com/office/drawing/2014/main" id="{6B81F9F6-7E0C-4D75-81D9-3C55F4557629}"/>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7" name="群組 577">
            <a:extLst>
              <a:ext uri="{FF2B5EF4-FFF2-40B4-BE49-F238E27FC236}">
                <a16:creationId xmlns:a16="http://schemas.microsoft.com/office/drawing/2014/main" id="{7696E40D-9ED9-41B3-9459-511815132F12}"/>
              </a:ext>
            </a:extLst>
          </p:cNvPr>
          <p:cNvGrpSpPr/>
          <p:nvPr/>
        </p:nvGrpSpPr>
        <p:grpSpPr>
          <a:xfrm>
            <a:off x="1838859" y="4510559"/>
            <a:ext cx="544993" cy="428677"/>
            <a:chOff x="2576400" y="4606766"/>
            <a:chExt cx="455696" cy="358439"/>
          </a:xfrm>
          <a:solidFill>
            <a:srgbClr val="21428B"/>
          </a:solidFill>
          <a:effectLst>
            <a:outerShdw blurRad="50800" dist="38100" dir="2700000" sx="98000" sy="98000" algn="tl" rotWithShape="0">
              <a:prstClr val="black">
                <a:alpha val="25000"/>
              </a:prstClr>
            </a:outerShdw>
          </a:effectLst>
        </p:grpSpPr>
        <p:grpSp>
          <p:nvGrpSpPr>
            <p:cNvPr id="158" name="群組 611">
              <a:extLst>
                <a:ext uri="{FF2B5EF4-FFF2-40B4-BE49-F238E27FC236}">
                  <a16:creationId xmlns:a16="http://schemas.microsoft.com/office/drawing/2014/main" id="{AF1B6A39-2293-438D-8760-EF2B87477829}"/>
                </a:ext>
              </a:extLst>
            </p:cNvPr>
            <p:cNvGrpSpPr/>
            <p:nvPr/>
          </p:nvGrpSpPr>
          <p:grpSpPr>
            <a:xfrm>
              <a:off x="2576400" y="4695452"/>
              <a:ext cx="283914" cy="261772"/>
              <a:chOff x="722665" y="4079208"/>
              <a:chExt cx="439105" cy="404845"/>
            </a:xfrm>
            <a:grpFill/>
          </p:grpSpPr>
          <p:sp>
            <p:nvSpPr>
              <p:cNvPr id="165" name="手繪多邊形: 圖案 1175">
                <a:extLst>
                  <a:ext uri="{FF2B5EF4-FFF2-40B4-BE49-F238E27FC236}">
                    <a16:creationId xmlns:a16="http://schemas.microsoft.com/office/drawing/2014/main" id="{0C27035B-8E49-4D11-9482-1852F2A9745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6" name="手繪多邊形: 圖案 1177">
                <a:extLst>
                  <a:ext uri="{FF2B5EF4-FFF2-40B4-BE49-F238E27FC236}">
                    <a16:creationId xmlns:a16="http://schemas.microsoft.com/office/drawing/2014/main" id="{4E781BAB-C923-465A-B328-13EB094969AC}"/>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7" name="手繪多邊形: 圖案 1178">
                <a:extLst>
                  <a:ext uri="{FF2B5EF4-FFF2-40B4-BE49-F238E27FC236}">
                    <a16:creationId xmlns:a16="http://schemas.microsoft.com/office/drawing/2014/main" id="{0FF648F1-DF19-4045-B61C-8C7429FA6501}"/>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59" name="群組 612">
              <a:extLst>
                <a:ext uri="{FF2B5EF4-FFF2-40B4-BE49-F238E27FC236}">
                  <a16:creationId xmlns:a16="http://schemas.microsoft.com/office/drawing/2014/main" id="{0DF9D136-B45D-44AE-8A77-5EA172CE11F1}"/>
                </a:ext>
              </a:extLst>
            </p:cNvPr>
            <p:cNvGrpSpPr/>
            <p:nvPr/>
          </p:nvGrpSpPr>
          <p:grpSpPr>
            <a:xfrm>
              <a:off x="2781420" y="4606766"/>
              <a:ext cx="250676" cy="358439"/>
              <a:chOff x="1713187" y="4497009"/>
              <a:chExt cx="356195" cy="509318"/>
            </a:xfrm>
            <a:grpFill/>
          </p:grpSpPr>
          <p:sp>
            <p:nvSpPr>
              <p:cNvPr id="160" name="手繪多邊形: 圖案 613">
                <a:extLst>
                  <a:ext uri="{FF2B5EF4-FFF2-40B4-BE49-F238E27FC236}">
                    <a16:creationId xmlns:a16="http://schemas.microsoft.com/office/drawing/2014/main" id="{2E60AE97-84E4-4225-BBC3-9C63A7B69313}"/>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1" name="手繪多邊形: 圖案 614">
                <a:extLst>
                  <a:ext uri="{FF2B5EF4-FFF2-40B4-BE49-F238E27FC236}">
                    <a16:creationId xmlns:a16="http://schemas.microsoft.com/office/drawing/2014/main" id="{DF635238-F9BD-404C-BD32-A9BE7BC8AF76}"/>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2" name="手繪多邊形: 圖案 615">
                <a:extLst>
                  <a:ext uri="{FF2B5EF4-FFF2-40B4-BE49-F238E27FC236}">
                    <a16:creationId xmlns:a16="http://schemas.microsoft.com/office/drawing/2014/main" id="{FF67746C-D257-4A12-9589-DA932D719235}"/>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3" name="手繪多邊形: 圖案 616">
                <a:extLst>
                  <a:ext uri="{FF2B5EF4-FFF2-40B4-BE49-F238E27FC236}">
                    <a16:creationId xmlns:a16="http://schemas.microsoft.com/office/drawing/2014/main" id="{A0D30575-C49C-4941-8C63-069A40045332}"/>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64" name="手繪多邊形: 圖案 617">
                <a:extLst>
                  <a:ext uri="{FF2B5EF4-FFF2-40B4-BE49-F238E27FC236}">
                    <a16:creationId xmlns:a16="http://schemas.microsoft.com/office/drawing/2014/main" id="{43DA1806-15F0-462E-A6E8-27C929A20568}"/>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sp>
        <p:nvSpPr>
          <p:cNvPr id="168" name="文字方塊 167">
            <a:extLst>
              <a:ext uri="{FF2B5EF4-FFF2-40B4-BE49-F238E27FC236}">
                <a16:creationId xmlns:a16="http://schemas.microsoft.com/office/drawing/2014/main" id="{F4DF54D0-0FE9-4BC2-8972-76ED704879B9}"/>
              </a:ext>
            </a:extLst>
          </p:cNvPr>
          <p:cNvSpPr txBox="1"/>
          <p:nvPr/>
        </p:nvSpPr>
        <p:spPr>
          <a:xfrm>
            <a:off x="6459788" y="4215078"/>
            <a:ext cx="1417380" cy="430887"/>
          </a:xfrm>
          <a:prstGeom prst="rect">
            <a:avLst/>
          </a:prstGeom>
          <a:noFill/>
        </p:spPr>
        <p:txBody>
          <a:bodyPr wrap="square">
            <a:spAutoFit/>
          </a:bodyPr>
          <a:lstStyle/>
          <a:p>
            <a:pPr algn="ctr"/>
            <a:r>
              <a:rPr lang="en-US" altLang="zh-TW" sz="1100" dirty="0">
                <a:solidFill>
                  <a:schemeClr val="tx1">
                    <a:lumMod val="75000"/>
                    <a:lumOff val="25000"/>
                  </a:schemeClr>
                </a:solidFill>
              </a:rPr>
              <a:t>Data saved at Wasabi Storage</a:t>
            </a:r>
          </a:p>
        </p:txBody>
      </p:sp>
      <p:sp>
        <p:nvSpPr>
          <p:cNvPr id="169" name="圖形 100">
            <a:extLst>
              <a:ext uri="{FF2B5EF4-FFF2-40B4-BE49-F238E27FC236}">
                <a16:creationId xmlns:a16="http://schemas.microsoft.com/office/drawing/2014/main" id="{D17C244A-5C75-4705-8C58-6361D45444A3}"/>
              </a:ext>
            </a:extLst>
          </p:cNvPr>
          <p:cNvSpPr/>
          <p:nvPr/>
        </p:nvSpPr>
        <p:spPr>
          <a:xfrm>
            <a:off x="3585099" y="3073841"/>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0BA8F9"/>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89" name="圖片 188">
            <a:extLst>
              <a:ext uri="{FF2B5EF4-FFF2-40B4-BE49-F238E27FC236}">
                <a16:creationId xmlns:a16="http://schemas.microsoft.com/office/drawing/2014/main" id="{4CA34386-093A-4371-9B92-E30244FA8C52}"/>
              </a:ext>
            </a:extLst>
          </p:cNvPr>
          <p:cNvPicPr>
            <a:picLocks noChangeAspect="1"/>
          </p:cNvPicPr>
          <p:nvPr/>
        </p:nvPicPr>
        <p:blipFill>
          <a:blip r:embed="rId3">
            <a:biLevel thresh="25000"/>
          </a:blip>
          <a:stretch>
            <a:fillRect/>
          </a:stretch>
        </p:blipFill>
        <p:spPr>
          <a:xfrm>
            <a:off x="3805484" y="3789849"/>
            <a:ext cx="1337857" cy="222348"/>
          </a:xfrm>
          <a:prstGeom prst="rect">
            <a:avLst/>
          </a:prstGeom>
        </p:spPr>
      </p:pic>
      <p:sp>
        <p:nvSpPr>
          <p:cNvPr id="190" name="圖形 100">
            <a:extLst>
              <a:ext uri="{FF2B5EF4-FFF2-40B4-BE49-F238E27FC236}">
                <a16:creationId xmlns:a16="http://schemas.microsoft.com/office/drawing/2014/main" id="{92EC243F-1E1D-4D9B-91A3-76ABEBB216B6}"/>
              </a:ext>
            </a:extLst>
          </p:cNvPr>
          <p:cNvSpPr/>
          <p:nvPr/>
        </p:nvSpPr>
        <p:spPr>
          <a:xfrm>
            <a:off x="6241285" y="3062866"/>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2A9028"/>
              </a:gs>
              <a:gs pos="100000">
                <a:srgbClr val="32B83C"/>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91" name="圖片 190" descr="一張含有 畫畫 的圖片&#10;&#10;自動產生的描述">
            <a:extLst>
              <a:ext uri="{FF2B5EF4-FFF2-40B4-BE49-F238E27FC236}">
                <a16:creationId xmlns:a16="http://schemas.microsoft.com/office/drawing/2014/main" id="{74588F94-2906-46D6-973F-2145F3076057}"/>
              </a:ext>
            </a:extLst>
          </p:cNvPr>
          <p:cNvPicPr>
            <a:picLocks noChangeAspect="1"/>
          </p:cNvPicPr>
          <p:nvPr/>
        </p:nvPicPr>
        <p:blipFill>
          <a:blip r:embed="rId4"/>
          <a:stretch>
            <a:fillRect/>
          </a:stretch>
        </p:blipFill>
        <p:spPr>
          <a:xfrm>
            <a:off x="6484165" y="3716224"/>
            <a:ext cx="1296476" cy="334491"/>
          </a:xfrm>
          <a:prstGeom prst="rect">
            <a:avLst/>
          </a:prstGeom>
        </p:spPr>
      </p:pic>
      <p:pic>
        <p:nvPicPr>
          <p:cNvPr id="192" name="圖形 191">
            <a:extLst>
              <a:ext uri="{FF2B5EF4-FFF2-40B4-BE49-F238E27FC236}">
                <a16:creationId xmlns:a16="http://schemas.microsoft.com/office/drawing/2014/main" id="{82150D97-137D-4EEB-9706-97F573F5F9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5838" y="3292548"/>
            <a:ext cx="271172" cy="361783"/>
          </a:xfrm>
          <a:prstGeom prst="rect">
            <a:avLst/>
          </a:prstGeom>
        </p:spPr>
      </p:pic>
      <p:sp>
        <p:nvSpPr>
          <p:cNvPr id="193" name="文字方塊 192">
            <a:extLst>
              <a:ext uri="{FF2B5EF4-FFF2-40B4-BE49-F238E27FC236}">
                <a16:creationId xmlns:a16="http://schemas.microsoft.com/office/drawing/2014/main" id="{8135A1A0-E4F7-449D-A42D-D5EE168D3331}"/>
              </a:ext>
            </a:extLst>
          </p:cNvPr>
          <p:cNvSpPr txBox="1"/>
          <p:nvPr/>
        </p:nvSpPr>
        <p:spPr>
          <a:xfrm>
            <a:off x="3785561" y="4269722"/>
            <a:ext cx="1377701" cy="261610"/>
          </a:xfrm>
          <a:prstGeom prst="rect">
            <a:avLst/>
          </a:prstGeom>
          <a:noFill/>
        </p:spPr>
        <p:txBody>
          <a:bodyPr wrap="square">
            <a:spAutoFit/>
          </a:bodyPr>
          <a:lstStyle/>
          <a:p>
            <a:pPr algn="ctr"/>
            <a:r>
              <a:rPr lang="en-US" altLang="zh-TW" sz="1100" dirty="0" err="1">
                <a:solidFill>
                  <a:schemeClr val="tx1">
                    <a:lumMod val="75000"/>
                    <a:lumOff val="25000"/>
                  </a:schemeClr>
                </a:solidFill>
              </a:rPr>
              <a:t>CentreStack</a:t>
            </a:r>
            <a:endParaRPr lang="en-US" altLang="zh-TW" sz="1100" dirty="0">
              <a:solidFill>
                <a:schemeClr val="tx1">
                  <a:lumMod val="75000"/>
                  <a:lumOff val="25000"/>
                </a:schemeClr>
              </a:solidFill>
            </a:endParaRPr>
          </a:p>
        </p:txBody>
      </p:sp>
      <p:pic>
        <p:nvPicPr>
          <p:cNvPr id="203" name="Picture 6" descr="Image result for file icon">
            <a:extLst>
              <a:ext uri="{FF2B5EF4-FFF2-40B4-BE49-F238E27FC236}">
                <a16:creationId xmlns:a16="http://schemas.microsoft.com/office/drawing/2014/main" id="{55EDC47F-26EA-47B1-9D8F-46EDD68EF127}"/>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175663" y="3256821"/>
            <a:ext cx="476422" cy="476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9c7701d810_0_6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b="1" dirty="0" err="1">
                <a:latin typeface="微軟正黑體" panose="020B0604030504040204" pitchFamily="34" charset="-120"/>
                <a:ea typeface="微軟正黑體" panose="020B0604030504040204" pitchFamily="34" charset="-120"/>
                <a:cs typeface="Arial"/>
                <a:sym typeface="Arial"/>
              </a:rPr>
              <a:t>成功案例</a:t>
            </a:r>
            <a:r>
              <a:rPr lang="en-US" b="1" dirty="0">
                <a:latin typeface="Arial"/>
                <a:ea typeface="Arial"/>
                <a:cs typeface="Arial"/>
                <a:sym typeface="Arial"/>
              </a:rPr>
              <a:t> - </a:t>
            </a:r>
            <a:r>
              <a:rPr lang="en-US" b="1" dirty="0">
                <a:latin typeface="Arial"/>
                <a:ea typeface="微軟正黑體" panose="020B0604030504040204" pitchFamily="34" charset="-120"/>
                <a:cs typeface="Arial"/>
                <a:sym typeface="Arial"/>
              </a:rPr>
              <a:t>Synapse IT (</a:t>
            </a:r>
            <a:r>
              <a:rPr lang="en-US" b="1" dirty="0" err="1">
                <a:latin typeface="微軟正黑體" panose="020B0604030504040204" pitchFamily="34" charset="-120"/>
                <a:ea typeface="微軟正黑體" panose="020B0604030504040204" pitchFamily="34" charset="-120"/>
                <a:cs typeface="Arial"/>
                <a:sym typeface="Arial"/>
              </a:rPr>
              <a:t>英國</a:t>
            </a:r>
            <a:r>
              <a:rPr lang="en-US" b="1" dirty="0">
                <a:latin typeface="Arial"/>
                <a:ea typeface="微軟正黑體" panose="020B0604030504040204" pitchFamily="34" charset="-120"/>
                <a:cs typeface="Arial"/>
                <a:sym typeface="Arial"/>
              </a:rPr>
              <a:t>)</a:t>
            </a:r>
            <a:endParaRPr b="1" dirty="0"/>
          </a:p>
        </p:txBody>
      </p:sp>
      <p:sp>
        <p:nvSpPr>
          <p:cNvPr id="2" name="TextBox 2">
            <a:extLst>
              <a:ext uri="{FF2B5EF4-FFF2-40B4-BE49-F238E27FC236}">
                <a16:creationId xmlns:a16="http://schemas.microsoft.com/office/drawing/2014/main" id="{3CAB51F8-56A8-428E-8F04-0C49908EDD97}"/>
              </a:ext>
            </a:extLst>
          </p:cNvPr>
          <p:cNvSpPr txBox="1"/>
          <p:nvPr/>
        </p:nvSpPr>
        <p:spPr>
          <a:xfrm>
            <a:off x="527477" y="1245071"/>
            <a:ext cx="3151674" cy="338554"/>
          </a:xfrm>
          <a:prstGeom prst="rect">
            <a:avLst/>
          </a:prstGeom>
          <a:noFill/>
        </p:spPr>
        <p:txBody>
          <a:bodyPr wrap="square" rtlCol="0">
            <a:spAutoFit/>
          </a:bodyPr>
          <a:lstStyle/>
          <a:p>
            <a:r>
              <a:rPr lang="zh-TW" altLang="en-US" sz="1600" b="1" dirty="0">
                <a:solidFill>
                  <a:schemeClr val="tx1"/>
                </a:solidFill>
                <a:latin typeface="微軟正黑體" panose="020B0604030504040204" pitchFamily="34" charset="-120"/>
                <a:ea typeface="微軟正黑體" panose="020B0604030504040204" pitchFamily="34" charset="-120"/>
              </a:rPr>
              <a:t>解決方法</a:t>
            </a:r>
          </a:p>
        </p:txBody>
      </p:sp>
      <p:sp>
        <p:nvSpPr>
          <p:cNvPr id="3" name="TextBox 2">
            <a:extLst>
              <a:ext uri="{FF2B5EF4-FFF2-40B4-BE49-F238E27FC236}">
                <a16:creationId xmlns:a16="http://schemas.microsoft.com/office/drawing/2014/main" id="{3FF91235-B499-447F-BDBB-86856EFB7BEA}"/>
              </a:ext>
            </a:extLst>
          </p:cNvPr>
          <p:cNvSpPr txBox="1"/>
          <p:nvPr/>
        </p:nvSpPr>
        <p:spPr>
          <a:xfrm>
            <a:off x="586226" y="1569608"/>
            <a:ext cx="7859274" cy="649601"/>
          </a:xfrm>
          <a:prstGeom prst="rect">
            <a:avLst/>
          </a:prstGeom>
          <a:noFill/>
        </p:spPr>
        <p:txBody>
          <a:bodyPr wrap="square" rtlCol="0">
            <a:spAutoFit/>
          </a:bodyPr>
          <a:lstStyle/>
          <a:p>
            <a:pPr marL="177800" indent="-177800">
              <a:lnSpc>
                <a:spcPts val="23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使用 </a:t>
            </a:r>
            <a:r>
              <a:rPr lang="en-US" altLang="zh-TW" dirty="0" err="1">
                <a:solidFill>
                  <a:schemeClr val="tx1"/>
                </a:solidFill>
                <a:latin typeface="+mj-lt"/>
                <a:ea typeface="微軟正黑體" panose="020B0604030504040204" pitchFamily="34" charset="-120"/>
              </a:rPr>
              <a:t>HybridMount</a:t>
            </a:r>
            <a:r>
              <a:rPr lang="en-US" altLang="zh-TW"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將 </a:t>
            </a:r>
            <a:r>
              <a:rPr lang="en-US" altLang="zh-TW" dirty="0">
                <a:solidFill>
                  <a:schemeClr val="tx1"/>
                </a:solidFill>
                <a:latin typeface="+mj-lt"/>
                <a:ea typeface="微軟正黑體" panose="020B0604030504040204" pitchFamily="34" charset="-120"/>
              </a:rPr>
              <a:t>Wasabi Buckets </a:t>
            </a:r>
            <a:r>
              <a:rPr lang="zh-TW" altLang="en-US" dirty="0">
                <a:solidFill>
                  <a:schemeClr val="tx1"/>
                </a:solidFill>
                <a:latin typeface="微軟正黑體" panose="020B0604030504040204" pitchFamily="34" charset="-120"/>
                <a:ea typeface="微軟正黑體" panose="020B0604030504040204" pitchFamily="34" charset="-120"/>
              </a:rPr>
              <a:t>掛載在 </a:t>
            </a:r>
            <a:r>
              <a:rPr lang="en-US" altLang="zh-TW" dirty="0" err="1">
                <a:solidFill>
                  <a:schemeClr val="tx1"/>
                </a:solidFill>
                <a:latin typeface="+mj-lt"/>
                <a:ea typeface="微軟正黑體" panose="020B0604030504040204" pitchFamily="34" charset="-120"/>
              </a:rPr>
              <a:t>QuTScloud</a:t>
            </a:r>
            <a:r>
              <a:rPr lang="en-US" altLang="zh-TW"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上</a:t>
            </a:r>
            <a:endParaRPr lang="en-US" sz="200" dirty="0">
              <a:solidFill>
                <a:schemeClr val="tx1"/>
              </a:solidFill>
              <a:latin typeface="微軟正黑體" panose="020B0604030504040204" pitchFamily="34" charset="-120"/>
              <a:ea typeface="微軟正黑體" panose="020B0604030504040204" pitchFamily="34" charset="-120"/>
            </a:endParaRPr>
          </a:p>
          <a:p>
            <a:pPr marL="177800" indent="-177800">
              <a:lnSpc>
                <a:spcPts val="23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使用 </a:t>
            </a:r>
            <a:r>
              <a:rPr lang="en-US" altLang="zh-TW" dirty="0" err="1">
                <a:solidFill>
                  <a:schemeClr val="tx1"/>
                </a:solidFill>
                <a:latin typeface="+mj-lt"/>
                <a:ea typeface="微軟正黑體" panose="020B0604030504040204" pitchFamily="34" charset="-120"/>
              </a:rPr>
              <a:t>QuMagie</a:t>
            </a:r>
            <a:r>
              <a:rPr lang="en-US" altLang="zh-TW" dirty="0">
                <a:solidFill>
                  <a:schemeClr val="tx1"/>
                </a:solidFill>
                <a:latin typeface="+mj-lt"/>
                <a:ea typeface="微軟正黑體" panose="020B0604030504040204" pitchFamily="34" charset="-120"/>
              </a:rPr>
              <a:t>, Photo Station, Video Station </a:t>
            </a:r>
            <a:r>
              <a:rPr lang="zh-TW" altLang="en-US" dirty="0">
                <a:solidFill>
                  <a:schemeClr val="tx1"/>
                </a:solidFill>
                <a:latin typeface="微軟正黑體" panose="020B0604030504040204" pitchFamily="34" charset="-120"/>
                <a:ea typeface="微軟正黑體" panose="020B0604030504040204" pitchFamily="34" charset="-120"/>
              </a:rPr>
              <a:t>以瀏覽儲存在 </a:t>
            </a:r>
            <a:r>
              <a:rPr lang="en-US" altLang="zh-TW" dirty="0">
                <a:solidFill>
                  <a:schemeClr val="tx1"/>
                </a:solidFill>
                <a:latin typeface="+mj-lt"/>
                <a:ea typeface="微軟正黑體" panose="020B0604030504040204" pitchFamily="34" charset="-120"/>
              </a:rPr>
              <a:t>Wasabi</a:t>
            </a:r>
            <a:r>
              <a:rPr lang="en-US" altLang="zh-TW"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上的照片和影片</a:t>
            </a:r>
            <a:endParaRPr lang="en-US" dirty="0">
              <a:solidFill>
                <a:schemeClr val="tx1"/>
              </a:solidFill>
              <a:latin typeface="微軟正黑體" panose="020B0604030504040204" pitchFamily="34" charset="-120"/>
              <a:ea typeface="微軟正黑體" panose="020B0604030504040204" pitchFamily="34" charset="-120"/>
            </a:endParaRPr>
          </a:p>
        </p:txBody>
      </p:sp>
      <p:cxnSp>
        <p:nvCxnSpPr>
          <p:cNvPr id="83" name="直線接點 82">
            <a:extLst>
              <a:ext uri="{FF2B5EF4-FFF2-40B4-BE49-F238E27FC236}">
                <a16:creationId xmlns:a16="http://schemas.microsoft.com/office/drawing/2014/main" id="{AC09597B-7578-4F45-B316-C9AA08513477}"/>
              </a:ext>
            </a:extLst>
          </p:cNvPr>
          <p:cNvCxnSpPr/>
          <p:nvPr/>
        </p:nvCxnSpPr>
        <p:spPr>
          <a:xfrm>
            <a:off x="4769618" y="3630208"/>
            <a:ext cx="2229533" cy="0"/>
          </a:xfrm>
          <a:prstGeom prst="line">
            <a:avLst/>
          </a:prstGeom>
          <a:ln w="20320">
            <a:gradFill>
              <a:gsLst>
                <a:gs pos="0">
                  <a:srgbClr val="665DCC"/>
                </a:gs>
                <a:gs pos="100000">
                  <a:srgbClr val="1E53C8"/>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4" name="Straight Connector 6">
            <a:extLst>
              <a:ext uri="{FF2B5EF4-FFF2-40B4-BE49-F238E27FC236}">
                <a16:creationId xmlns:a16="http://schemas.microsoft.com/office/drawing/2014/main" id="{80BCE74C-99BC-4A9A-B7BD-A53625D35F31}"/>
              </a:ext>
            </a:extLst>
          </p:cNvPr>
          <p:cNvCxnSpPr>
            <a:cxnSpLocks/>
            <a:endCxn id="93" idx="1"/>
          </p:cNvCxnSpPr>
          <p:nvPr/>
        </p:nvCxnSpPr>
        <p:spPr>
          <a:xfrm flipH="1" flipV="1">
            <a:off x="1243341" y="3347391"/>
            <a:ext cx="2938080" cy="172668"/>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85" name="Straight Connector 6">
            <a:extLst>
              <a:ext uri="{FF2B5EF4-FFF2-40B4-BE49-F238E27FC236}">
                <a16:creationId xmlns:a16="http://schemas.microsoft.com/office/drawing/2014/main" id="{BCCE24CB-3708-430A-A3F0-515C74BCCC67}"/>
              </a:ext>
            </a:extLst>
          </p:cNvPr>
          <p:cNvCxnSpPr>
            <a:cxnSpLocks/>
          </p:cNvCxnSpPr>
          <p:nvPr/>
        </p:nvCxnSpPr>
        <p:spPr>
          <a:xfrm flipH="1" flipV="1">
            <a:off x="1492378" y="2701905"/>
            <a:ext cx="2786769" cy="807337"/>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86" name="Straight Connector 6">
            <a:extLst>
              <a:ext uri="{FF2B5EF4-FFF2-40B4-BE49-F238E27FC236}">
                <a16:creationId xmlns:a16="http://schemas.microsoft.com/office/drawing/2014/main" id="{5C3BBC31-DE18-4E3A-BC74-FB6F0F62B954}"/>
              </a:ext>
            </a:extLst>
          </p:cNvPr>
          <p:cNvCxnSpPr>
            <a:cxnSpLocks/>
            <a:stCxn id="109" idx="3"/>
          </p:cNvCxnSpPr>
          <p:nvPr/>
        </p:nvCxnSpPr>
        <p:spPr>
          <a:xfrm flipV="1">
            <a:off x="1310747" y="3529221"/>
            <a:ext cx="2806351" cy="506542"/>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cxnSp>
        <p:nvCxnSpPr>
          <p:cNvPr id="87" name="Straight Connector 6">
            <a:extLst>
              <a:ext uri="{FF2B5EF4-FFF2-40B4-BE49-F238E27FC236}">
                <a16:creationId xmlns:a16="http://schemas.microsoft.com/office/drawing/2014/main" id="{95A06284-377F-4E5D-8B9A-61F8B585CA9F}"/>
              </a:ext>
            </a:extLst>
          </p:cNvPr>
          <p:cNvCxnSpPr>
            <a:cxnSpLocks/>
          </p:cNvCxnSpPr>
          <p:nvPr/>
        </p:nvCxnSpPr>
        <p:spPr>
          <a:xfrm flipV="1">
            <a:off x="1460880" y="3503757"/>
            <a:ext cx="2735002" cy="1201863"/>
          </a:xfrm>
          <a:prstGeom prst="line">
            <a:avLst/>
          </a:prstGeom>
          <a:ln w="20320">
            <a:gradFill>
              <a:gsLst>
                <a:gs pos="0">
                  <a:srgbClr val="404040"/>
                </a:gs>
                <a:gs pos="100000">
                  <a:srgbClr val="2C2C2C"/>
                </a:gs>
              </a:gsLst>
              <a:lin ang="5400000" scaled="1"/>
            </a:gradFill>
          </a:ln>
        </p:spPr>
        <p:style>
          <a:lnRef idx="3">
            <a:schemeClr val="accent1"/>
          </a:lnRef>
          <a:fillRef idx="0">
            <a:schemeClr val="accent1"/>
          </a:fillRef>
          <a:effectRef idx="2">
            <a:schemeClr val="accent1"/>
          </a:effectRef>
          <a:fontRef idx="minor">
            <a:schemeClr val="tx1"/>
          </a:fontRef>
        </p:style>
      </p:cxnSp>
      <p:grpSp>
        <p:nvGrpSpPr>
          <p:cNvPr id="88" name="群組 577">
            <a:extLst>
              <a:ext uri="{FF2B5EF4-FFF2-40B4-BE49-F238E27FC236}">
                <a16:creationId xmlns:a16="http://schemas.microsoft.com/office/drawing/2014/main" id="{C9B2D2E8-D7CF-40BA-8D7A-641931F6F3F5}"/>
              </a:ext>
            </a:extLst>
          </p:cNvPr>
          <p:cNvGrpSpPr/>
          <p:nvPr/>
        </p:nvGrpSpPr>
        <p:grpSpPr>
          <a:xfrm>
            <a:off x="849100" y="3059869"/>
            <a:ext cx="552308" cy="428648"/>
            <a:chOff x="2576400" y="4606784"/>
            <a:chExt cx="461812" cy="358415"/>
          </a:xfrm>
          <a:solidFill>
            <a:srgbClr val="274DA5"/>
          </a:solidFill>
          <a:effectLst>
            <a:outerShdw blurRad="50800" dist="38100" dir="2700000" sx="98000" sy="98000" algn="tl" rotWithShape="0">
              <a:prstClr val="black">
                <a:alpha val="25000"/>
              </a:prstClr>
            </a:outerShdw>
          </a:effectLst>
        </p:grpSpPr>
        <p:grpSp>
          <p:nvGrpSpPr>
            <p:cNvPr id="89" name="群組 611">
              <a:extLst>
                <a:ext uri="{FF2B5EF4-FFF2-40B4-BE49-F238E27FC236}">
                  <a16:creationId xmlns:a16="http://schemas.microsoft.com/office/drawing/2014/main" id="{10D00F9B-A2BB-4A67-A140-06F9B076AEEC}"/>
                </a:ext>
              </a:extLst>
            </p:cNvPr>
            <p:cNvGrpSpPr/>
            <p:nvPr/>
          </p:nvGrpSpPr>
          <p:grpSpPr>
            <a:xfrm>
              <a:off x="2576400" y="4695452"/>
              <a:ext cx="283914" cy="261772"/>
              <a:chOff x="722665" y="4079208"/>
              <a:chExt cx="439105" cy="404845"/>
            </a:xfrm>
            <a:grpFill/>
          </p:grpSpPr>
          <p:sp>
            <p:nvSpPr>
              <p:cNvPr id="96" name="手繪多邊形: 圖案 1175">
                <a:extLst>
                  <a:ext uri="{FF2B5EF4-FFF2-40B4-BE49-F238E27FC236}">
                    <a16:creationId xmlns:a16="http://schemas.microsoft.com/office/drawing/2014/main" id="{95325155-AFF4-45D2-9EC1-481B11A9596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 name="手繪多邊形: 圖案 1177">
                <a:extLst>
                  <a:ext uri="{FF2B5EF4-FFF2-40B4-BE49-F238E27FC236}">
                    <a16:creationId xmlns:a16="http://schemas.microsoft.com/office/drawing/2014/main" id="{EF8F836B-AF74-4AD4-B281-298BE12E610B}"/>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 name="手繪多邊形: 圖案 1178">
                <a:extLst>
                  <a:ext uri="{FF2B5EF4-FFF2-40B4-BE49-F238E27FC236}">
                    <a16:creationId xmlns:a16="http://schemas.microsoft.com/office/drawing/2014/main" id="{542C48A0-6F85-427D-B119-67ACEBBD571E}"/>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90" name="群組 612">
              <a:extLst>
                <a:ext uri="{FF2B5EF4-FFF2-40B4-BE49-F238E27FC236}">
                  <a16:creationId xmlns:a16="http://schemas.microsoft.com/office/drawing/2014/main" id="{C0C47881-BB4A-4C74-B130-73957EB199C2}"/>
                </a:ext>
              </a:extLst>
            </p:cNvPr>
            <p:cNvGrpSpPr/>
            <p:nvPr/>
          </p:nvGrpSpPr>
          <p:grpSpPr>
            <a:xfrm>
              <a:off x="2787536" y="4606784"/>
              <a:ext cx="250676" cy="358415"/>
              <a:chOff x="1721878" y="4497009"/>
              <a:chExt cx="356195" cy="509281"/>
            </a:xfrm>
            <a:grpFill/>
          </p:grpSpPr>
          <p:sp>
            <p:nvSpPr>
              <p:cNvPr id="91" name="手繪多邊形: 圖案 613">
                <a:extLst>
                  <a:ext uri="{FF2B5EF4-FFF2-40B4-BE49-F238E27FC236}">
                    <a16:creationId xmlns:a16="http://schemas.microsoft.com/office/drawing/2014/main" id="{EA1A13F7-593C-4A2F-BBC6-560153347C0C}"/>
                  </a:ext>
                </a:extLst>
              </p:cNvPr>
              <p:cNvSpPr/>
              <p:nvPr/>
            </p:nvSpPr>
            <p:spPr>
              <a:xfrm>
                <a:off x="1721878" y="4687905"/>
                <a:ext cx="356195" cy="318385"/>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92" name="手繪多邊形: 圖案 614">
                <a:extLst>
                  <a:ext uri="{FF2B5EF4-FFF2-40B4-BE49-F238E27FC236}">
                    <a16:creationId xmlns:a16="http://schemas.microsoft.com/office/drawing/2014/main" id="{C22CE264-97FF-4DD5-BEBD-FC26766CEA9A}"/>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93" name="手繪多邊形: 圖案 615">
                <a:extLst>
                  <a:ext uri="{FF2B5EF4-FFF2-40B4-BE49-F238E27FC236}">
                    <a16:creationId xmlns:a16="http://schemas.microsoft.com/office/drawing/2014/main" id="{8C65D6B2-3DD4-4C09-9742-17DBCDA4CBA7}"/>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94" name="手繪多邊形: 圖案 616">
                <a:extLst>
                  <a:ext uri="{FF2B5EF4-FFF2-40B4-BE49-F238E27FC236}">
                    <a16:creationId xmlns:a16="http://schemas.microsoft.com/office/drawing/2014/main" id="{B145FCCE-A32E-4CC2-9684-1A6DEE4BB320}"/>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95" name="手繪多邊形: 圖案 617">
                <a:extLst>
                  <a:ext uri="{FF2B5EF4-FFF2-40B4-BE49-F238E27FC236}">
                    <a16:creationId xmlns:a16="http://schemas.microsoft.com/office/drawing/2014/main" id="{6619457D-023A-4EAB-A4C7-A43518812026}"/>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99" name="群組 578">
            <a:extLst>
              <a:ext uri="{FF2B5EF4-FFF2-40B4-BE49-F238E27FC236}">
                <a16:creationId xmlns:a16="http://schemas.microsoft.com/office/drawing/2014/main" id="{8801807A-F070-49EC-BA11-BF2D5B1122CC}"/>
              </a:ext>
            </a:extLst>
          </p:cNvPr>
          <p:cNvGrpSpPr/>
          <p:nvPr/>
        </p:nvGrpSpPr>
        <p:grpSpPr>
          <a:xfrm>
            <a:off x="816931" y="3769362"/>
            <a:ext cx="579050" cy="404051"/>
            <a:chOff x="1943855" y="4626573"/>
            <a:chExt cx="484171" cy="337845"/>
          </a:xfrm>
          <a:solidFill>
            <a:srgbClr val="274DA5"/>
          </a:solidFill>
          <a:effectLst>
            <a:outerShdw blurRad="50800" dist="38100" dir="2700000" sx="98000" sy="98000" algn="tl" rotWithShape="0">
              <a:prstClr val="black">
                <a:alpha val="25000"/>
              </a:prstClr>
            </a:outerShdw>
          </a:effectLst>
        </p:grpSpPr>
        <p:sp>
          <p:nvSpPr>
            <p:cNvPr id="100" name="手繪多邊形: 圖案 597">
              <a:extLst>
                <a:ext uri="{FF2B5EF4-FFF2-40B4-BE49-F238E27FC236}">
                  <a16:creationId xmlns:a16="http://schemas.microsoft.com/office/drawing/2014/main" id="{D1FFF267-0E8B-4392-B16F-6976BBE29D12}"/>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598">
              <a:extLst>
                <a:ext uri="{FF2B5EF4-FFF2-40B4-BE49-F238E27FC236}">
                  <a16:creationId xmlns:a16="http://schemas.microsoft.com/office/drawing/2014/main" id="{99DE7FBC-A296-4DFA-8C8F-093F18930CE5}"/>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599">
              <a:extLst>
                <a:ext uri="{FF2B5EF4-FFF2-40B4-BE49-F238E27FC236}">
                  <a16:creationId xmlns:a16="http://schemas.microsoft.com/office/drawing/2014/main" id="{EBF53D0E-65D4-44CC-A074-DDCA896166DE}"/>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03" name="群組 600">
              <a:extLst>
                <a:ext uri="{FF2B5EF4-FFF2-40B4-BE49-F238E27FC236}">
                  <a16:creationId xmlns:a16="http://schemas.microsoft.com/office/drawing/2014/main" id="{4275B919-628B-4405-84F2-ECE02CD52AA1}"/>
                </a:ext>
              </a:extLst>
            </p:cNvPr>
            <p:cNvGrpSpPr/>
            <p:nvPr/>
          </p:nvGrpSpPr>
          <p:grpSpPr>
            <a:xfrm>
              <a:off x="2186076" y="4626573"/>
              <a:ext cx="241950" cy="337845"/>
              <a:chOff x="2248972" y="4626573"/>
              <a:chExt cx="241950" cy="337845"/>
            </a:xfrm>
            <a:grpFill/>
          </p:grpSpPr>
          <p:sp>
            <p:nvSpPr>
              <p:cNvPr id="104" name="手繪多邊形: 圖案 601">
                <a:extLst>
                  <a:ext uri="{FF2B5EF4-FFF2-40B4-BE49-F238E27FC236}">
                    <a16:creationId xmlns:a16="http://schemas.microsoft.com/office/drawing/2014/main" id="{2B79DEE2-1BBD-4974-8733-A89D98F4FB77}"/>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5" name="手繪多邊形: 圖案 602">
                <a:extLst>
                  <a:ext uri="{FF2B5EF4-FFF2-40B4-BE49-F238E27FC236}">
                    <a16:creationId xmlns:a16="http://schemas.microsoft.com/office/drawing/2014/main" id="{E16DF55C-45C3-4775-9FF1-561C350D113A}"/>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6" name="手繪多邊形: 圖案 603">
                <a:extLst>
                  <a:ext uri="{FF2B5EF4-FFF2-40B4-BE49-F238E27FC236}">
                    <a16:creationId xmlns:a16="http://schemas.microsoft.com/office/drawing/2014/main" id="{C45D6876-3B53-4C61-BA89-E26B79B890D1}"/>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7" name="手繪多邊形: 圖案 604">
                <a:extLst>
                  <a:ext uri="{FF2B5EF4-FFF2-40B4-BE49-F238E27FC236}">
                    <a16:creationId xmlns:a16="http://schemas.microsoft.com/office/drawing/2014/main" id="{B566F820-FC82-49D8-A433-1C1B03C7BA4C}"/>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8" name="手繪多邊形: 圖案 605">
                <a:extLst>
                  <a:ext uri="{FF2B5EF4-FFF2-40B4-BE49-F238E27FC236}">
                    <a16:creationId xmlns:a16="http://schemas.microsoft.com/office/drawing/2014/main" id="{6AC80C5E-E0B8-4034-AF8F-8B1F80CF9EF8}"/>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9" name="手繪多邊形: 圖案 606">
                <a:extLst>
                  <a:ext uri="{FF2B5EF4-FFF2-40B4-BE49-F238E27FC236}">
                    <a16:creationId xmlns:a16="http://schemas.microsoft.com/office/drawing/2014/main" id="{8655E3D8-5A4A-4B30-AA2A-464CE821AB52}"/>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0" name="手繪多邊形: 圖案 607">
                <a:extLst>
                  <a:ext uri="{FF2B5EF4-FFF2-40B4-BE49-F238E27FC236}">
                    <a16:creationId xmlns:a16="http://schemas.microsoft.com/office/drawing/2014/main" id="{664BA67A-42A4-4DD8-8ECE-F8D96CB90AC2}"/>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1" name="手繪多邊形: 圖案 608">
                <a:extLst>
                  <a:ext uri="{FF2B5EF4-FFF2-40B4-BE49-F238E27FC236}">
                    <a16:creationId xmlns:a16="http://schemas.microsoft.com/office/drawing/2014/main" id="{EE50132C-7965-42F4-B059-36BE087DB3FF}"/>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2" name="手繪多邊形: 圖案 609">
                <a:extLst>
                  <a:ext uri="{FF2B5EF4-FFF2-40B4-BE49-F238E27FC236}">
                    <a16:creationId xmlns:a16="http://schemas.microsoft.com/office/drawing/2014/main" id="{822C46B6-605D-402D-9FB8-CDE04B40FEB1}"/>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3" name="手繪多邊形: 圖案 610">
                <a:extLst>
                  <a:ext uri="{FF2B5EF4-FFF2-40B4-BE49-F238E27FC236}">
                    <a16:creationId xmlns:a16="http://schemas.microsoft.com/office/drawing/2014/main" id="{1EB0069D-EBED-4EA2-8E93-2B63B008C4B7}"/>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14" name="群組 579">
            <a:extLst>
              <a:ext uri="{FF2B5EF4-FFF2-40B4-BE49-F238E27FC236}">
                <a16:creationId xmlns:a16="http://schemas.microsoft.com/office/drawing/2014/main" id="{49F1CB83-D1D3-4C7E-A297-1E75172E24A5}"/>
              </a:ext>
            </a:extLst>
          </p:cNvPr>
          <p:cNvGrpSpPr/>
          <p:nvPr/>
        </p:nvGrpSpPr>
        <p:grpSpPr>
          <a:xfrm>
            <a:off x="1092369" y="2422835"/>
            <a:ext cx="549665" cy="414753"/>
            <a:chOff x="3164294" y="4614579"/>
            <a:chExt cx="459604" cy="346795"/>
          </a:xfrm>
          <a:solidFill>
            <a:srgbClr val="274DA5"/>
          </a:solidFill>
          <a:effectLst>
            <a:outerShdw blurRad="50800" dist="38100" dir="2700000" sx="98000" sy="98000" algn="tl" rotWithShape="0">
              <a:prstClr val="black">
                <a:alpha val="25000"/>
              </a:prstClr>
            </a:outerShdw>
          </a:effectLst>
        </p:grpSpPr>
        <p:sp>
          <p:nvSpPr>
            <p:cNvPr id="115" name="手繪多邊形: 圖案 1177">
              <a:extLst>
                <a:ext uri="{FF2B5EF4-FFF2-40B4-BE49-F238E27FC236}">
                  <a16:creationId xmlns:a16="http://schemas.microsoft.com/office/drawing/2014/main" id="{4A57BD69-3C86-415A-8A13-5D6019D42709}"/>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6" name="手繪多邊形: 圖案 1178">
              <a:extLst>
                <a:ext uri="{FF2B5EF4-FFF2-40B4-BE49-F238E27FC236}">
                  <a16:creationId xmlns:a16="http://schemas.microsoft.com/office/drawing/2014/main" id="{B26D681A-85EA-41F0-9FA8-63C8C5212CD6}"/>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17" name="群組 586">
              <a:extLst>
                <a:ext uri="{FF2B5EF4-FFF2-40B4-BE49-F238E27FC236}">
                  <a16:creationId xmlns:a16="http://schemas.microsoft.com/office/drawing/2014/main" id="{4A42E240-79CC-4F86-BAC7-ED77C3CFFC15}"/>
                </a:ext>
              </a:extLst>
            </p:cNvPr>
            <p:cNvGrpSpPr/>
            <p:nvPr/>
          </p:nvGrpSpPr>
          <p:grpSpPr>
            <a:xfrm>
              <a:off x="3373222" y="4614579"/>
              <a:ext cx="250676" cy="346795"/>
              <a:chOff x="3373222" y="4614579"/>
              <a:chExt cx="250676" cy="346795"/>
            </a:xfrm>
            <a:grpFill/>
          </p:grpSpPr>
          <p:grpSp>
            <p:nvGrpSpPr>
              <p:cNvPr id="118" name="群組 587">
                <a:extLst>
                  <a:ext uri="{FF2B5EF4-FFF2-40B4-BE49-F238E27FC236}">
                    <a16:creationId xmlns:a16="http://schemas.microsoft.com/office/drawing/2014/main" id="{654DD3A7-FCCF-4A1F-AAD8-F2ABD3501F40}"/>
                  </a:ext>
                </a:extLst>
              </p:cNvPr>
              <p:cNvGrpSpPr/>
              <p:nvPr/>
            </p:nvGrpSpPr>
            <p:grpSpPr>
              <a:xfrm>
                <a:off x="3373222" y="4614579"/>
                <a:ext cx="250676" cy="346795"/>
                <a:chOff x="3373222" y="4614579"/>
                <a:chExt cx="250676" cy="346795"/>
              </a:xfrm>
              <a:grpFill/>
            </p:grpSpPr>
            <p:grpSp>
              <p:nvGrpSpPr>
                <p:cNvPr id="120" name="群組 589">
                  <a:extLst>
                    <a:ext uri="{FF2B5EF4-FFF2-40B4-BE49-F238E27FC236}">
                      <a16:creationId xmlns:a16="http://schemas.microsoft.com/office/drawing/2014/main" id="{2E886CC5-D177-4D46-AD5A-E00152D89697}"/>
                    </a:ext>
                  </a:extLst>
                </p:cNvPr>
                <p:cNvGrpSpPr/>
                <p:nvPr/>
              </p:nvGrpSpPr>
              <p:grpSpPr>
                <a:xfrm>
                  <a:off x="3373222" y="4614579"/>
                  <a:ext cx="250676" cy="346795"/>
                  <a:chOff x="1713187" y="4497010"/>
                  <a:chExt cx="356195" cy="492773"/>
                </a:xfrm>
                <a:grpFill/>
              </p:grpSpPr>
              <p:sp>
                <p:nvSpPr>
                  <p:cNvPr id="123" name="手繪多邊形: 圖案 592">
                    <a:extLst>
                      <a:ext uri="{FF2B5EF4-FFF2-40B4-BE49-F238E27FC236}">
                        <a16:creationId xmlns:a16="http://schemas.microsoft.com/office/drawing/2014/main" id="{D5021C04-351D-4ED2-9175-C4683235F341}"/>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4" name="手繪多邊形: 圖案 593">
                    <a:extLst>
                      <a:ext uri="{FF2B5EF4-FFF2-40B4-BE49-F238E27FC236}">
                        <a16:creationId xmlns:a16="http://schemas.microsoft.com/office/drawing/2014/main" id="{3E1F76BF-AF5A-4376-AB15-4D05514B9521}"/>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5" name="手繪多邊形: 圖案 594">
                    <a:extLst>
                      <a:ext uri="{FF2B5EF4-FFF2-40B4-BE49-F238E27FC236}">
                        <a16:creationId xmlns:a16="http://schemas.microsoft.com/office/drawing/2014/main" id="{362B3E3C-B3DB-4C50-B443-D23CB5E6E225}"/>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6" name="手繪多邊形: 圖案 595">
                    <a:extLst>
                      <a:ext uri="{FF2B5EF4-FFF2-40B4-BE49-F238E27FC236}">
                        <a16:creationId xmlns:a16="http://schemas.microsoft.com/office/drawing/2014/main" id="{DE567134-B63C-4A99-B715-E25CAD72E6A0}"/>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7" name="手繪多邊形: 圖案 596">
                    <a:extLst>
                      <a:ext uri="{FF2B5EF4-FFF2-40B4-BE49-F238E27FC236}">
                        <a16:creationId xmlns:a16="http://schemas.microsoft.com/office/drawing/2014/main" id="{B05B30F7-2FDF-473F-A9DF-8D703BEEB88D}"/>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21" name="橢圓 394">
                  <a:extLst>
                    <a:ext uri="{FF2B5EF4-FFF2-40B4-BE49-F238E27FC236}">
                      <a16:creationId xmlns:a16="http://schemas.microsoft.com/office/drawing/2014/main" id="{A3F79CDF-F74E-4F5D-891E-A3C877D9AAC8}"/>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2" name="橢圓 394">
                  <a:extLst>
                    <a:ext uri="{FF2B5EF4-FFF2-40B4-BE49-F238E27FC236}">
                      <a16:creationId xmlns:a16="http://schemas.microsoft.com/office/drawing/2014/main" id="{F3EB1376-7267-4741-9470-E9787F44F4F7}"/>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19" name="直線接點 588">
                <a:extLst>
                  <a:ext uri="{FF2B5EF4-FFF2-40B4-BE49-F238E27FC236}">
                    <a16:creationId xmlns:a16="http://schemas.microsoft.com/office/drawing/2014/main" id="{EE8EC720-B1BC-4947-8EE6-283DF2E5CE28}"/>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8" name="群組 577">
            <a:extLst>
              <a:ext uri="{FF2B5EF4-FFF2-40B4-BE49-F238E27FC236}">
                <a16:creationId xmlns:a16="http://schemas.microsoft.com/office/drawing/2014/main" id="{F800D2AF-030E-4E43-8E3E-CFBA3B4445CB}"/>
              </a:ext>
            </a:extLst>
          </p:cNvPr>
          <p:cNvGrpSpPr/>
          <p:nvPr/>
        </p:nvGrpSpPr>
        <p:grpSpPr>
          <a:xfrm>
            <a:off x="1092024" y="4416205"/>
            <a:ext cx="544993" cy="428677"/>
            <a:chOff x="2576400" y="4606766"/>
            <a:chExt cx="455696" cy="358439"/>
          </a:xfrm>
          <a:solidFill>
            <a:srgbClr val="274DA5"/>
          </a:solidFill>
          <a:effectLst>
            <a:outerShdw blurRad="50800" dist="38100" dir="2700000" sx="98000" sy="98000" algn="tl" rotWithShape="0">
              <a:prstClr val="black">
                <a:alpha val="25000"/>
              </a:prstClr>
            </a:outerShdw>
          </a:effectLst>
        </p:grpSpPr>
        <p:grpSp>
          <p:nvGrpSpPr>
            <p:cNvPr id="129" name="群組 611">
              <a:extLst>
                <a:ext uri="{FF2B5EF4-FFF2-40B4-BE49-F238E27FC236}">
                  <a16:creationId xmlns:a16="http://schemas.microsoft.com/office/drawing/2014/main" id="{4418ABD6-D916-4B1E-9A43-1D3F2E72BDDF}"/>
                </a:ext>
              </a:extLst>
            </p:cNvPr>
            <p:cNvGrpSpPr/>
            <p:nvPr/>
          </p:nvGrpSpPr>
          <p:grpSpPr>
            <a:xfrm>
              <a:off x="2576400" y="4695452"/>
              <a:ext cx="283914" cy="261772"/>
              <a:chOff x="722665" y="4079208"/>
              <a:chExt cx="439105" cy="404845"/>
            </a:xfrm>
            <a:grpFill/>
          </p:grpSpPr>
          <p:sp>
            <p:nvSpPr>
              <p:cNvPr id="136" name="手繪多邊形: 圖案 1175">
                <a:extLst>
                  <a:ext uri="{FF2B5EF4-FFF2-40B4-BE49-F238E27FC236}">
                    <a16:creationId xmlns:a16="http://schemas.microsoft.com/office/drawing/2014/main" id="{B566225C-C6D6-4CF4-A946-80C9AAC18BE0}"/>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7" name="手繪多邊形: 圖案 1177">
                <a:extLst>
                  <a:ext uri="{FF2B5EF4-FFF2-40B4-BE49-F238E27FC236}">
                    <a16:creationId xmlns:a16="http://schemas.microsoft.com/office/drawing/2014/main" id="{BF761B93-8FAC-4989-9E56-3B288226DADC}"/>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8" name="手繪多邊形: 圖案 1178">
                <a:extLst>
                  <a:ext uri="{FF2B5EF4-FFF2-40B4-BE49-F238E27FC236}">
                    <a16:creationId xmlns:a16="http://schemas.microsoft.com/office/drawing/2014/main" id="{5EA8E39A-1602-40AF-8DD1-85726EAF208E}"/>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30" name="群組 612">
              <a:extLst>
                <a:ext uri="{FF2B5EF4-FFF2-40B4-BE49-F238E27FC236}">
                  <a16:creationId xmlns:a16="http://schemas.microsoft.com/office/drawing/2014/main" id="{8B903407-A08C-4944-A982-A596E138A966}"/>
                </a:ext>
              </a:extLst>
            </p:cNvPr>
            <p:cNvGrpSpPr/>
            <p:nvPr/>
          </p:nvGrpSpPr>
          <p:grpSpPr>
            <a:xfrm>
              <a:off x="2781420" y="4606766"/>
              <a:ext cx="250676" cy="358439"/>
              <a:chOff x="1713187" y="4497009"/>
              <a:chExt cx="356195" cy="509318"/>
            </a:xfrm>
            <a:grpFill/>
          </p:grpSpPr>
          <p:sp>
            <p:nvSpPr>
              <p:cNvPr id="131" name="手繪多邊形: 圖案 613">
                <a:extLst>
                  <a:ext uri="{FF2B5EF4-FFF2-40B4-BE49-F238E27FC236}">
                    <a16:creationId xmlns:a16="http://schemas.microsoft.com/office/drawing/2014/main" id="{F2796A29-021E-4957-A67F-323D99AD7296}"/>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 name="手繪多邊形: 圖案 614">
                <a:extLst>
                  <a:ext uri="{FF2B5EF4-FFF2-40B4-BE49-F238E27FC236}">
                    <a16:creationId xmlns:a16="http://schemas.microsoft.com/office/drawing/2014/main" id="{D21E35AF-B512-4B2B-895E-C47F0D01F194}"/>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3" name="手繪多邊形: 圖案 615">
                <a:extLst>
                  <a:ext uri="{FF2B5EF4-FFF2-40B4-BE49-F238E27FC236}">
                    <a16:creationId xmlns:a16="http://schemas.microsoft.com/office/drawing/2014/main" id="{433E93D7-35AF-48DD-B440-DEDC778CEAEF}"/>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 name="手繪多邊形: 圖案 616">
                <a:extLst>
                  <a:ext uri="{FF2B5EF4-FFF2-40B4-BE49-F238E27FC236}">
                    <a16:creationId xmlns:a16="http://schemas.microsoft.com/office/drawing/2014/main" id="{E3507622-53D1-4F6C-B445-BE28377E97B0}"/>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5" name="手繪多邊形: 圖案 617">
                <a:extLst>
                  <a:ext uri="{FF2B5EF4-FFF2-40B4-BE49-F238E27FC236}">
                    <a16:creationId xmlns:a16="http://schemas.microsoft.com/office/drawing/2014/main" id="{36D42BB2-F69B-44DD-97DF-92648D4BC105}"/>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sp>
        <p:nvSpPr>
          <p:cNvPr id="139" name="矩形: 圓角 138">
            <a:extLst>
              <a:ext uri="{FF2B5EF4-FFF2-40B4-BE49-F238E27FC236}">
                <a16:creationId xmlns:a16="http://schemas.microsoft.com/office/drawing/2014/main" id="{4F6144EF-F68F-4F2D-8C6E-DF4D9BFD7615}"/>
              </a:ext>
            </a:extLst>
          </p:cNvPr>
          <p:cNvSpPr/>
          <p:nvPr/>
        </p:nvSpPr>
        <p:spPr>
          <a:xfrm rot="20238232">
            <a:off x="1746334" y="4156814"/>
            <a:ext cx="1168137" cy="393461"/>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TextBox 58">
            <a:extLst>
              <a:ext uri="{FF2B5EF4-FFF2-40B4-BE49-F238E27FC236}">
                <a16:creationId xmlns:a16="http://schemas.microsoft.com/office/drawing/2014/main" id="{EBEC09D4-48AA-4B0B-A1F2-73C7E22BA273}"/>
              </a:ext>
            </a:extLst>
          </p:cNvPr>
          <p:cNvSpPr txBox="1"/>
          <p:nvPr/>
        </p:nvSpPr>
        <p:spPr>
          <a:xfrm rot="20237723">
            <a:off x="1377234" y="4115015"/>
            <a:ext cx="1902647" cy="477054"/>
          </a:xfrm>
          <a:prstGeom prst="rect">
            <a:avLst/>
          </a:prstGeom>
          <a:noFill/>
        </p:spPr>
        <p:txBody>
          <a:bodyPr wrap="square" rtlCol="0">
            <a:spAutoFit/>
          </a:bodyPr>
          <a:lstStyle/>
          <a:p>
            <a:pPr algn="ctr"/>
            <a:r>
              <a:rPr lang="en-US" sz="1200" dirty="0" err="1">
                <a:solidFill>
                  <a:schemeClr val="bg1"/>
                </a:solidFill>
              </a:rPr>
              <a:t>Qfile</a:t>
            </a:r>
            <a:r>
              <a:rPr lang="en-US" sz="1200" dirty="0">
                <a:solidFill>
                  <a:schemeClr val="bg1"/>
                </a:solidFill>
              </a:rPr>
              <a:t>, </a:t>
            </a:r>
            <a:r>
              <a:rPr lang="en-US" sz="1200" dirty="0" err="1">
                <a:solidFill>
                  <a:schemeClr val="bg1"/>
                </a:solidFill>
              </a:rPr>
              <a:t>Qphoto</a:t>
            </a:r>
            <a:r>
              <a:rPr lang="en-US" sz="1200" dirty="0">
                <a:solidFill>
                  <a:schemeClr val="bg1"/>
                </a:solidFill>
              </a:rPr>
              <a:t>, </a:t>
            </a:r>
          </a:p>
          <a:p>
            <a:pPr algn="ctr"/>
            <a:r>
              <a:rPr lang="en-US" sz="1200" dirty="0" err="1">
                <a:solidFill>
                  <a:schemeClr val="bg1"/>
                </a:solidFill>
              </a:rPr>
              <a:t>Qvideo</a:t>
            </a:r>
            <a:endParaRPr lang="en-US" sz="1200" dirty="0">
              <a:solidFill>
                <a:schemeClr val="bg1"/>
              </a:solidFill>
            </a:endParaRPr>
          </a:p>
        </p:txBody>
      </p:sp>
      <p:sp>
        <p:nvSpPr>
          <p:cNvPr id="141" name="矩形: 圓角 140">
            <a:extLst>
              <a:ext uri="{FF2B5EF4-FFF2-40B4-BE49-F238E27FC236}">
                <a16:creationId xmlns:a16="http://schemas.microsoft.com/office/drawing/2014/main" id="{02CB751D-B455-4D59-8456-564D55F99DD8}"/>
              </a:ext>
            </a:extLst>
          </p:cNvPr>
          <p:cNvSpPr/>
          <p:nvPr/>
        </p:nvSpPr>
        <p:spPr>
          <a:xfrm rot="20976907">
            <a:off x="1599748" y="3736344"/>
            <a:ext cx="1143078"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TextBox 57">
            <a:extLst>
              <a:ext uri="{FF2B5EF4-FFF2-40B4-BE49-F238E27FC236}">
                <a16:creationId xmlns:a16="http://schemas.microsoft.com/office/drawing/2014/main" id="{13BFB008-AE28-4578-A572-D22DC82A7061}"/>
              </a:ext>
            </a:extLst>
          </p:cNvPr>
          <p:cNvSpPr txBox="1"/>
          <p:nvPr/>
        </p:nvSpPr>
        <p:spPr>
          <a:xfrm rot="20989678">
            <a:off x="1434936" y="3718097"/>
            <a:ext cx="1443789" cy="276999"/>
          </a:xfrm>
          <a:prstGeom prst="rect">
            <a:avLst/>
          </a:prstGeom>
          <a:noFill/>
        </p:spPr>
        <p:txBody>
          <a:bodyPr wrap="square" rtlCol="0">
            <a:spAutoFit/>
          </a:bodyPr>
          <a:lstStyle/>
          <a:p>
            <a:pPr algn="ctr"/>
            <a:r>
              <a:rPr lang="en-US" sz="1200" dirty="0">
                <a:solidFill>
                  <a:schemeClr val="bg1"/>
                </a:solidFill>
              </a:rPr>
              <a:t>Video Station</a:t>
            </a:r>
          </a:p>
        </p:txBody>
      </p:sp>
      <p:sp>
        <p:nvSpPr>
          <p:cNvPr id="143" name="矩形: 圓角 142">
            <a:extLst>
              <a:ext uri="{FF2B5EF4-FFF2-40B4-BE49-F238E27FC236}">
                <a16:creationId xmlns:a16="http://schemas.microsoft.com/office/drawing/2014/main" id="{1BC22F79-4736-472E-B9BF-ABC32EEC473C}"/>
              </a:ext>
            </a:extLst>
          </p:cNvPr>
          <p:cNvSpPr/>
          <p:nvPr/>
        </p:nvSpPr>
        <p:spPr>
          <a:xfrm rot="182617">
            <a:off x="1623548" y="3265671"/>
            <a:ext cx="1056580"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矩形: 圓角 143">
            <a:extLst>
              <a:ext uri="{FF2B5EF4-FFF2-40B4-BE49-F238E27FC236}">
                <a16:creationId xmlns:a16="http://schemas.microsoft.com/office/drawing/2014/main" id="{CBAC60FC-FAA7-47ED-AC59-8607C6F36AE5}"/>
              </a:ext>
            </a:extLst>
          </p:cNvPr>
          <p:cNvSpPr/>
          <p:nvPr/>
        </p:nvSpPr>
        <p:spPr>
          <a:xfrm rot="993134">
            <a:off x="1776104" y="2808707"/>
            <a:ext cx="1042366" cy="240504"/>
          </a:xfrm>
          <a:prstGeom prst="roundRect">
            <a:avLst>
              <a:gd name="adj" fmla="val 16480"/>
            </a:avLst>
          </a:prstGeom>
          <a:solidFill>
            <a:schemeClr val="tx1">
              <a:lumMod val="75000"/>
              <a:lumOff val="2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TextBox 56">
            <a:extLst>
              <a:ext uri="{FF2B5EF4-FFF2-40B4-BE49-F238E27FC236}">
                <a16:creationId xmlns:a16="http://schemas.microsoft.com/office/drawing/2014/main" id="{BBD1F4CB-7A93-42DC-B448-470DD4EF751A}"/>
              </a:ext>
            </a:extLst>
          </p:cNvPr>
          <p:cNvSpPr txBox="1"/>
          <p:nvPr/>
        </p:nvSpPr>
        <p:spPr>
          <a:xfrm rot="211320">
            <a:off x="1673393" y="3242204"/>
            <a:ext cx="1042817" cy="276999"/>
          </a:xfrm>
          <a:prstGeom prst="rect">
            <a:avLst/>
          </a:prstGeom>
          <a:noFill/>
        </p:spPr>
        <p:txBody>
          <a:bodyPr wrap="square" rtlCol="0">
            <a:spAutoFit/>
          </a:bodyPr>
          <a:lstStyle/>
          <a:p>
            <a:pPr algn="ctr"/>
            <a:r>
              <a:rPr lang="en-US" sz="1200" dirty="0" err="1">
                <a:solidFill>
                  <a:schemeClr val="bg1"/>
                </a:solidFill>
              </a:rPr>
              <a:t>QuMagie</a:t>
            </a:r>
            <a:endParaRPr lang="en-US" sz="1200" dirty="0">
              <a:solidFill>
                <a:schemeClr val="bg1"/>
              </a:solidFill>
            </a:endParaRPr>
          </a:p>
        </p:txBody>
      </p:sp>
      <p:sp>
        <p:nvSpPr>
          <p:cNvPr id="146" name="TextBox 55">
            <a:extLst>
              <a:ext uri="{FF2B5EF4-FFF2-40B4-BE49-F238E27FC236}">
                <a16:creationId xmlns:a16="http://schemas.microsoft.com/office/drawing/2014/main" id="{C9B7271A-3392-46C9-BEB2-0D898C49268F}"/>
              </a:ext>
            </a:extLst>
          </p:cNvPr>
          <p:cNvSpPr txBox="1"/>
          <p:nvPr/>
        </p:nvSpPr>
        <p:spPr>
          <a:xfrm rot="937581">
            <a:off x="1560231" y="2788611"/>
            <a:ext cx="1443789" cy="276999"/>
          </a:xfrm>
          <a:prstGeom prst="rect">
            <a:avLst/>
          </a:prstGeom>
          <a:noFill/>
        </p:spPr>
        <p:txBody>
          <a:bodyPr wrap="square" rtlCol="0">
            <a:spAutoFit/>
          </a:bodyPr>
          <a:lstStyle/>
          <a:p>
            <a:pPr algn="ctr"/>
            <a:r>
              <a:rPr lang="en-US" sz="1200" dirty="0">
                <a:solidFill>
                  <a:schemeClr val="bg1"/>
                </a:solidFill>
              </a:rPr>
              <a:t>NFS/SMB</a:t>
            </a:r>
          </a:p>
        </p:txBody>
      </p:sp>
      <p:sp>
        <p:nvSpPr>
          <p:cNvPr id="147" name="圖形 100">
            <a:extLst>
              <a:ext uri="{FF2B5EF4-FFF2-40B4-BE49-F238E27FC236}">
                <a16:creationId xmlns:a16="http://schemas.microsoft.com/office/drawing/2014/main" id="{7BA234FD-6E21-4671-9871-9E253E55C10A}"/>
              </a:ext>
            </a:extLst>
          </p:cNvPr>
          <p:cNvSpPr/>
          <p:nvPr/>
        </p:nvSpPr>
        <p:spPr>
          <a:xfrm>
            <a:off x="3492042" y="2866520"/>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0BA8F9"/>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48" name="圖片 16">
            <a:extLst>
              <a:ext uri="{FF2B5EF4-FFF2-40B4-BE49-F238E27FC236}">
                <a16:creationId xmlns:a16="http://schemas.microsoft.com/office/drawing/2014/main" id="{837EB5F3-736C-495C-82BC-A9F6D6D31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340" y="3134993"/>
            <a:ext cx="778005" cy="764128"/>
          </a:xfrm>
          <a:prstGeom prst="rect">
            <a:avLst/>
          </a:prstGeom>
          <a:effectLst>
            <a:outerShdw blurRad="152400" dist="88900" dir="7200000" algn="tl" rotWithShape="0">
              <a:prstClr val="black">
                <a:alpha val="55000"/>
              </a:prstClr>
            </a:outerShdw>
          </a:effectLst>
        </p:spPr>
      </p:pic>
      <p:sp>
        <p:nvSpPr>
          <p:cNvPr id="149" name="文字方塊 148">
            <a:extLst>
              <a:ext uri="{FF2B5EF4-FFF2-40B4-BE49-F238E27FC236}">
                <a16:creationId xmlns:a16="http://schemas.microsoft.com/office/drawing/2014/main" id="{976A1A48-4A68-471F-85B0-0FD487AB18DB}"/>
              </a:ext>
            </a:extLst>
          </p:cNvPr>
          <p:cNvSpPr txBox="1"/>
          <p:nvPr/>
        </p:nvSpPr>
        <p:spPr>
          <a:xfrm>
            <a:off x="6723892" y="4046109"/>
            <a:ext cx="1463292" cy="430887"/>
          </a:xfrm>
          <a:prstGeom prst="rect">
            <a:avLst/>
          </a:prstGeom>
          <a:noFill/>
        </p:spPr>
        <p:txBody>
          <a:bodyPr wrap="square">
            <a:spAutoFit/>
          </a:bodyPr>
          <a:lstStyle/>
          <a:p>
            <a:pPr algn="ctr"/>
            <a:r>
              <a:rPr lang="en-US" altLang="zh-TW" sz="1100" dirty="0">
                <a:solidFill>
                  <a:schemeClr val="tx1">
                    <a:lumMod val="75000"/>
                    <a:lumOff val="25000"/>
                  </a:schemeClr>
                </a:solidFill>
              </a:rPr>
              <a:t>Data saved at Wasabi Storage</a:t>
            </a:r>
          </a:p>
        </p:txBody>
      </p:sp>
      <p:sp>
        <p:nvSpPr>
          <p:cNvPr id="150" name="圖形 100">
            <a:extLst>
              <a:ext uri="{FF2B5EF4-FFF2-40B4-BE49-F238E27FC236}">
                <a16:creationId xmlns:a16="http://schemas.microsoft.com/office/drawing/2014/main" id="{FC78A35F-5C4E-40CA-98EB-68C5344CFEE8}"/>
              </a:ext>
            </a:extLst>
          </p:cNvPr>
          <p:cNvSpPr/>
          <p:nvPr/>
        </p:nvSpPr>
        <p:spPr>
          <a:xfrm>
            <a:off x="6484312" y="2874847"/>
            <a:ext cx="1842757" cy="1104380"/>
          </a:xfrm>
          <a:custGeom>
            <a:avLst/>
            <a:gdLst>
              <a:gd name="connsiteX0" fmla="*/ 7621574 w 8583920"/>
              <a:gd name="connsiteY0" fmla="*/ 3166332 h 5144415"/>
              <a:gd name="connsiteX1" fmla="*/ 7712648 w 8583920"/>
              <a:gd name="connsiteY1" fmla="*/ 2639405 h 5144415"/>
              <a:gd name="connsiteX2" fmla="*/ 6149215 w 8583920"/>
              <a:gd name="connsiteY2" fmla="*/ 1075972 h 5144415"/>
              <a:gd name="connsiteX3" fmla="*/ 5378991 w 8583920"/>
              <a:gd name="connsiteY3" fmla="*/ 1278502 h 5144415"/>
              <a:gd name="connsiteX4" fmla="*/ 5271871 w 8583920"/>
              <a:gd name="connsiteY4" fmla="*/ 1062094 h 5144415"/>
              <a:gd name="connsiteX5" fmla="*/ 3459936 w 8583920"/>
              <a:gd name="connsiteY5" fmla="*/ 0 h 5144415"/>
              <a:gd name="connsiteX6" fmla="*/ 1382587 w 8583920"/>
              <a:gd name="connsiteY6" fmla="*/ 2077350 h 5144415"/>
              <a:gd name="connsiteX7" fmla="*/ 1402970 w 8583920"/>
              <a:gd name="connsiteY7" fmla="*/ 2368352 h 5144415"/>
              <a:gd name="connsiteX8" fmla="*/ 1382587 w 8583920"/>
              <a:gd name="connsiteY8" fmla="*/ 2367918 h 5144415"/>
              <a:gd name="connsiteX9" fmla="*/ 6505 w 8583920"/>
              <a:gd name="connsiteY9" fmla="*/ 3617364 h 5144415"/>
              <a:gd name="connsiteX10" fmla="*/ 2168 w 8583920"/>
              <a:gd name="connsiteY10" fmla="*/ 3638614 h 5144415"/>
              <a:gd name="connsiteX11" fmla="*/ 2168 w 8583920"/>
              <a:gd name="connsiteY11" fmla="*/ 3669406 h 5144415"/>
              <a:gd name="connsiteX12" fmla="*/ 0 w 8583920"/>
              <a:gd name="connsiteY12" fmla="*/ 3750505 h 5144415"/>
              <a:gd name="connsiteX13" fmla="*/ 153091 w 8583920"/>
              <a:gd name="connsiteY13" fmla="*/ 4383251 h 5144415"/>
              <a:gd name="connsiteX14" fmla="*/ 1255083 w 8583920"/>
              <a:gd name="connsiteY14" fmla="*/ 5139597 h 5144415"/>
              <a:gd name="connsiteX15" fmla="*/ 7617237 w 8583920"/>
              <a:gd name="connsiteY15" fmla="*/ 5139597 h 5144415"/>
              <a:gd name="connsiteX16" fmla="*/ 8568741 w 8583920"/>
              <a:gd name="connsiteY16" fmla="*/ 4317765 h 5144415"/>
              <a:gd name="connsiteX17" fmla="*/ 8583920 w 8583920"/>
              <a:gd name="connsiteY17" fmla="*/ 4143857 h 5144415"/>
              <a:gd name="connsiteX18" fmla="*/ 7621574 w 8583920"/>
              <a:gd name="connsiteY18" fmla="*/ 3166332 h 51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3920" h="5144415">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2A9028"/>
              </a:gs>
              <a:gs pos="100000">
                <a:srgbClr val="32B83C"/>
              </a:gs>
            </a:gsLst>
            <a:lin ang="0" scaled="0"/>
          </a:gradFill>
          <a:ln w="4337"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151" name="圖片 150" descr="一張含有 畫畫 的圖片&#10;&#10;自動產生的描述">
            <a:extLst>
              <a:ext uri="{FF2B5EF4-FFF2-40B4-BE49-F238E27FC236}">
                <a16:creationId xmlns:a16="http://schemas.microsoft.com/office/drawing/2014/main" id="{FA0FAB97-6772-4B99-9550-DC52B71E5238}"/>
              </a:ext>
            </a:extLst>
          </p:cNvPr>
          <p:cNvPicPr>
            <a:picLocks noChangeAspect="1"/>
          </p:cNvPicPr>
          <p:nvPr/>
        </p:nvPicPr>
        <p:blipFill>
          <a:blip r:embed="rId4"/>
          <a:stretch>
            <a:fillRect/>
          </a:stretch>
        </p:blipFill>
        <p:spPr>
          <a:xfrm>
            <a:off x="6720842" y="3528205"/>
            <a:ext cx="1296476" cy="334491"/>
          </a:xfrm>
          <a:prstGeom prst="rect">
            <a:avLst/>
          </a:prstGeom>
        </p:spPr>
      </p:pic>
      <p:pic>
        <p:nvPicPr>
          <p:cNvPr id="152" name="圖形 151">
            <a:extLst>
              <a:ext uri="{FF2B5EF4-FFF2-40B4-BE49-F238E27FC236}">
                <a16:creationId xmlns:a16="http://schemas.microsoft.com/office/drawing/2014/main" id="{C7F6B979-E2A8-4900-9750-5681C643D6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8865" y="3104529"/>
            <a:ext cx="271172" cy="361783"/>
          </a:xfrm>
          <a:prstGeom prst="rect">
            <a:avLst/>
          </a:prstGeom>
        </p:spPr>
      </p:pic>
      <p:sp>
        <p:nvSpPr>
          <p:cNvPr id="153" name="文字方塊 152">
            <a:extLst>
              <a:ext uri="{FF2B5EF4-FFF2-40B4-BE49-F238E27FC236}">
                <a16:creationId xmlns:a16="http://schemas.microsoft.com/office/drawing/2014/main" id="{B2490165-6268-46B9-98A9-1BEC5F8EB321}"/>
              </a:ext>
            </a:extLst>
          </p:cNvPr>
          <p:cNvSpPr txBox="1"/>
          <p:nvPr/>
        </p:nvSpPr>
        <p:spPr>
          <a:xfrm>
            <a:off x="4656277" y="3926025"/>
            <a:ext cx="1572333" cy="223138"/>
          </a:xfrm>
          <a:prstGeom prst="rect">
            <a:avLst/>
          </a:prstGeom>
          <a:noFill/>
        </p:spPr>
        <p:txBody>
          <a:bodyPr wrap="square">
            <a:spAutoFit/>
          </a:bodyPr>
          <a:lstStyle/>
          <a:p>
            <a:pPr algn="ctr"/>
            <a:r>
              <a:rPr lang="en-US" altLang="zh-TW" sz="850" i="1" dirty="0" err="1">
                <a:solidFill>
                  <a:srgbClr val="0D1B39"/>
                </a:solidFill>
              </a:rPr>
              <a:t>HybridMount</a:t>
            </a:r>
            <a:endParaRPr lang="en-US" altLang="zh-TW" sz="850" i="1" dirty="0">
              <a:solidFill>
                <a:srgbClr val="0D1B39"/>
              </a:solidFill>
            </a:endParaRPr>
          </a:p>
        </p:txBody>
      </p:sp>
      <p:sp>
        <p:nvSpPr>
          <p:cNvPr id="154" name="文字方塊 153">
            <a:extLst>
              <a:ext uri="{FF2B5EF4-FFF2-40B4-BE49-F238E27FC236}">
                <a16:creationId xmlns:a16="http://schemas.microsoft.com/office/drawing/2014/main" id="{F4F5351C-1D84-4697-B330-63E62A73425D}"/>
              </a:ext>
            </a:extLst>
          </p:cNvPr>
          <p:cNvSpPr txBox="1"/>
          <p:nvPr/>
        </p:nvSpPr>
        <p:spPr>
          <a:xfrm>
            <a:off x="3772238" y="4046838"/>
            <a:ext cx="1377701" cy="430887"/>
          </a:xfrm>
          <a:prstGeom prst="rect">
            <a:avLst/>
          </a:prstGeom>
          <a:noFill/>
        </p:spPr>
        <p:txBody>
          <a:bodyPr wrap="square">
            <a:spAutoFit/>
          </a:bodyPr>
          <a:lstStyle/>
          <a:p>
            <a:pPr algn="ctr"/>
            <a:r>
              <a:rPr lang="en-US" altLang="zh-TW" sz="1100" dirty="0" err="1">
                <a:solidFill>
                  <a:schemeClr val="tx1">
                    <a:lumMod val="75000"/>
                    <a:lumOff val="25000"/>
                  </a:schemeClr>
                </a:solidFill>
              </a:rPr>
              <a:t>QuTScloud</a:t>
            </a:r>
            <a:r>
              <a:rPr lang="en-US" altLang="zh-TW" sz="1100" dirty="0">
                <a:solidFill>
                  <a:schemeClr val="tx1">
                    <a:lumMod val="75000"/>
                    <a:lumOff val="25000"/>
                  </a:schemeClr>
                </a:solidFill>
              </a:rPr>
              <a:t> on Digital Ocean</a:t>
            </a:r>
          </a:p>
        </p:txBody>
      </p:sp>
      <p:pic>
        <p:nvPicPr>
          <p:cNvPr id="155" name="圖片 154" descr="一張含有 畫畫 的圖片&#10;&#10;自動產生的描述">
            <a:extLst>
              <a:ext uri="{FF2B5EF4-FFF2-40B4-BE49-F238E27FC236}">
                <a16:creationId xmlns:a16="http://schemas.microsoft.com/office/drawing/2014/main" id="{062204DD-8250-4B33-ABA4-E2BE52AA2E44}"/>
              </a:ext>
            </a:extLst>
          </p:cNvPr>
          <p:cNvPicPr>
            <a:picLocks noChangeAspect="1"/>
          </p:cNvPicPr>
          <p:nvPr/>
        </p:nvPicPr>
        <p:blipFill rotWithShape="1">
          <a:blip r:embed="rId7"/>
          <a:srcRect t="65418"/>
          <a:stretch/>
        </p:blipFill>
        <p:spPr>
          <a:xfrm>
            <a:off x="4158096" y="3719026"/>
            <a:ext cx="713833" cy="246860"/>
          </a:xfrm>
          <a:prstGeom prst="rect">
            <a:avLst/>
          </a:prstGeom>
        </p:spPr>
      </p:pic>
      <p:pic>
        <p:nvPicPr>
          <p:cNvPr id="156" name="圖片 155" descr="一張含有 畫畫 的圖片&#10;&#10;自動產生的描述">
            <a:extLst>
              <a:ext uri="{FF2B5EF4-FFF2-40B4-BE49-F238E27FC236}">
                <a16:creationId xmlns:a16="http://schemas.microsoft.com/office/drawing/2014/main" id="{52E0BC0D-0D3F-4DC6-BB29-7A7E310D84F6}"/>
              </a:ext>
            </a:extLst>
          </p:cNvPr>
          <p:cNvPicPr>
            <a:picLocks noChangeAspect="1"/>
          </p:cNvPicPr>
          <p:nvPr/>
        </p:nvPicPr>
        <p:blipFill rotWithShape="1">
          <a:blip r:embed="rId7"/>
          <a:srcRect b="34306"/>
          <a:stretch/>
        </p:blipFill>
        <p:spPr>
          <a:xfrm>
            <a:off x="3908591" y="3702019"/>
            <a:ext cx="274286" cy="180191"/>
          </a:xfrm>
          <a:prstGeom prst="rect">
            <a:avLst/>
          </a:prstGeom>
        </p:spPr>
      </p:pic>
      <p:pic>
        <p:nvPicPr>
          <p:cNvPr id="157" name="圖形 156">
            <a:extLst>
              <a:ext uri="{FF2B5EF4-FFF2-40B4-BE49-F238E27FC236}">
                <a16:creationId xmlns:a16="http://schemas.microsoft.com/office/drawing/2014/main" id="{04BC45B0-44A9-4186-95EF-A8FA0FD682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61151" y="3398970"/>
            <a:ext cx="1096206" cy="190186"/>
          </a:xfrm>
          <a:prstGeom prst="rect">
            <a:avLst/>
          </a:prstGeom>
        </p:spPr>
      </p:pic>
      <p:pic>
        <p:nvPicPr>
          <p:cNvPr id="158"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5759373C-252F-45F2-9098-9109D0483FC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19451715">
            <a:off x="3676842" y="2972083"/>
            <a:ext cx="243000" cy="243000"/>
          </a:xfrm>
          <a:prstGeom prst="rect">
            <a:avLst/>
          </a:prstGeom>
          <a:noFill/>
          <a:effectLst>
            <a:outerShdw blurRad="50800" dist="38100" dir="2700000" algn="tl" rotWithShape="0">
              <a:prstClr val="black">
                <a:alpha val="40000"/>
              </a:prstClr>
            </a:outerShdw>
          </a:effectLst>
        </p:spPr>
      </p:pic>
      <p:pic>
        <p:nvPicPr>
          <p:cNvPr id="159"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02653C94-93A6-4C75-813F-68CAEA0F635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20802262">
            <a:off x="4011462" y="2775031"/>
            <a:ext cx="243000" cy="243000"/>
          </a:xfrm>
          <a:prstGeom prst="rect">
            <a:avLst/>
          </a:prstGeom>
          <a:noFill/>
          <a:effectLst>
            <a:outerShdw blurRad="50800" dist="38100" dir="2700000" algn="tl" rotWithShape="0">
              <a:prstClr val="black">
                <a:alpha val="40000"/>
              </a:prstClr>
            </a:outerShdw>
          </a:effectLst>
        </p:spPr>
      </p:pic>
      <p:pic>
        <p:nvPicPr>
          <p:cNvPr id="160" name="Google Shape;261;p27">
            <a:extLst>
              <a:ext uri="{FF2B5EF4-FFF2-40B4-BE49-F238E27FC236}">
                <a16:creationId xmlns:a16="http://schemas.microsoft.com/office/drawing/2014/main" id="{C78AEB0E-C826-4894-90C0-90D96C9ADC99}"/>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rot="978968">
            <a:off x="4382228" y="2792708"/>
            <a:ext cx="243000" cy="243000"/>
          </a:xfrm>
          <a:prstGeom prst="rect">
            <a:avLst/>
          </a:prstGeom>
          <a:noFill/>
          <a:ln>
            <a:noFill/>
          </a:ln>
          <a:effectLst>
            <a:outerShdw blurRad="50800" dist="38100" dir="2700000" algn="tl" rotWithShape="0">
              <a:prstClr val="black">
                <a:alpha val="40000"/>
              </a:prstClr>
            </a:outerShdw>
          </a:effectLst>
        </p:spPr>
      </p:pic>
      <p:pic>
        <p:nvPicPr>
          <p:cNvPr id="161" name="圖片 160">
            <a:extLst>
              <a:ext uri="{FF2B5EF4-FFF2-40B4-BE49-F238E27FC236}">
                <a16:creationId xmlns:a16="http://schemas.microsoft.com/office/drawing/2014/main" id="{445EDE2F-8480-4454-808B-9D44FD2B6A71}"/>
              </a:ext>
            </a:extLst>
          </p:cNvPr>
          <p:cNvPicPr>
            <a:picLocks noChangeAspect="1"/>
          </p:cNvPicPr>
          <p:nvPr/>
        </p:nvPicPr>
        <p:blipFill>
          <a:blip r:embed="rId13"/>
          <a:stretch>
            <a:fillRect/>
          </a:stretch>
        </p:blipFill>
        <p:spPr>
          <a:xfrm rot="2203285">
            <a:off x="4721831" y="2951395"/>
            <a:ext cx="248185" cy="248185"/>
          </a:xfrm>
          <a:prstGeom prst="rect">
            <a:avLst/>
          </a:prstGeom>
          <a:effectLst>
            <a:outerShdw blurRad="50800" dist="38100" dir="2700000" algn="t"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9c7701d810_0_648"/>
          <p:cNvSpPr txBox="1">
            <a:spLocks noGrp="1"/>
          </p:cNvSpPr>
          <p:nvPr>
            <p:ph type="title"/>
          </p:nvPr>
        </p:nvSpPr>
        <p:spPr>
          <a:xfrm>
            <a:off x="1" y="110240"/>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b="1" dirty="0" err="1">
                <a:solidFill>
                  <a:schemeClr val="bg1"/>
                </a:solidFill>
                <a:latin typeface="微軟正黑體" panose="020B0604030504040204" pitchFamily="34" charset="-120"/>
                <a:cs typeface="Arial"/>
                <a:sym typeface="Arial"/>
              </a:rPr>
              <a:t>成功案例</a:t>
            </a:r>
            <a:r>
              <a:rPr lang="en-US" b="1" dirty="0">
                <a:solidFill>
                  <a:schemeClr val="bg1"/>
                </a:solidFill>
                <a:latin typeface="Arial"/>
                <a:ea typeface="Arial"/>
                <a:cs typeface="Arial"/>
                <a:sym typeface="Arial"/>
              </a:rPr>
              <a:t> - </a:t>
            </a:r>
            <a:r>
              <a:rPr lang="en-US" b="1" dirty="0" err="1">
                <a:solidFill>
                  <a:schemeClr val="bg1"/>
                </a:solidFill>
                <a:latin typeface="Arial"/>
                <a:ea typeface="Arial"/>
                <a:cs typeface="Arial"/>
                <a:sym typeface="Arial"/>
              </a:rPr>
              <a:t>Qvest</a:t>
            </a:r>
            <a:r>
              <a:rPr lang="en-US" b="1" dirty="0">
                <a:solidFill>
                  <a:schemeClr val="bg1"/>
                </a:solidFill>
                <a:latin typeface="Arial"/>
                <a:ea typeface="Arial"/>
                <a:cs typeface="Arial"/>
                <a:sym typeface="Arial"/>
              </a:rPr>
              <a:t> Media (</a:t>
            </a:r>
            <a:r>
              <a:rPr lang="en-US" b="1" dirty="0" err="1">
                <a:solidFill>
                  <a:schemeClr val="bg1"/>
                </a:solidFill>
                <a:latin typeface="微軟正黑體" panose="020B0604030504040204" pitchFamily="34" charset="-120"/>
                <a:cs typeface="Arial"/>
                <a:sym typeface="Arial"/>
              </a:rPr>
              <a:t>德國</a:t>
            </a:r>
            <a:r>
              <a:rPr lang="en-US" b="1" dirty="0">
                <a:solidFill>
                  <a:schemeClr val="bg1"/>
                </a:solidFill>
                <a:latin typeface="Arial"/>
                <a:ea typeface="Arial"/>
                <a:cs typeface="Arial"/>
                <a:sym typeface="Arial"/>
              </a:rPr>
              <a:t>)</a:t>
            </a:r>
            <a:endParaRPr b="1" dirty="0">
              <a:solidFill>
                <a:schemeClr val="bg1"/>
              </a:solidFill>
            </a:endParaRPr>
          </a:p>
        </p:txBody>
      </p:sp>
      <p:grpSp>
        <p:nvGrpSpPr>
          <p:cNvPr id="7" name="群組 6">
            <a:extLst>
              <a:ext uri="{FF2B5EF4-FFF2-40B4-BE49-F238E27FC236}">
                <a16:creationId xmlns:a16="http://schemas.microsoft.com/office/drawing/2014/main" id="{01DB4400-B0AF-47F3-A201-E0944E2C8E20}"/>
              </a:ext>
            </a:extLst>
          </p:cNvPr>
          <p:cNvGrpSpPr/>
          <p:nvPr/>
        </p:nvGrpSpPr>
        <p:grpSpPr>
          <a:xfrm>
            <a:off x="416871" y="1320814"/>
            <a:ext cx="4611335" cy="3822686"/>
            <a:chOff x="576844" y="2275242"/>
            <a:chExt cx="3080756" cy="4754880"/>
          </a:xfrm>
        </p:grpSpPr>
        <p:sp>
          <p:nvSpPr>
            <p:cNvPr id="8" name="矩形 7">
              <a:extLst>
                <a:ext uri="{FF2B5EF4-FFF2-40B4-BE49-F238E27FC236}">
                  <a16:creationId xmlns:a16="http://schemas.microsoft.com/office/drawing/2014/main" id="{74423CD6-F0E1-4FC6-B0AA-E1EC803446E6}"/>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 name="圖形 8">
              <a:extLst>
                <a:ext uri="{FF2B5EF4-FFF2-40B4-BE49-F238E27FC236}">
                  <a16:creationId xmlns:a16="http://schemas.microsoft.com/office/drawing/2014/main" id="{8CD5F58A-21BC-4FCF-ACB2-9C678D18283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0" name="直線接點 9">
            <a:extLst>
              <a:ext uri="{FF2B5EF4-FFF2-40B4-BE49-F238E27FC236}">
                <a16:creationId xmlns:a16="http://schemas.microsoft.com/office/drawing/2014/main" id="{963E400C-1266-43ED-8ACE-3B6010F9E078}"/>
              </a:ext>
            </a:extLst>
          </p:cNvPr>
          <p:cNvCxnSpPr>
            <a:cxnSpLocks/>
          </p:cNvCxnSpPr>
          <p:nvPr/>
        </p:nvCxnSpPr>
        <p:spPr>
          <a:xfrm>
            <a:off x="486532" y="2110464"/>
            <a:ext cx="3916135"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D68C5784-A0D6-4898-BE47-BA9C214121A4}"/>
              </a:ext>
            </a:extLst>
          </p:cNvPr>
          <p:cNvGrpSpPr/>
          <p:nvPr/>
        </p:nvGrpSpPr>
        <p:grpSpPr>
          <a:xfrm>
            <a:off x="4658671" y="1320814"/>
            <a:ext cx="4611335" cy="3822686"/>
            <a:chOff x="576844" y="2275242"/>
            <a:chExt cx="3080756" cy="4754880"/>
          </a:xfrm>
        </p:grpSpPr>
        <p:sp>
          <p:nvSpPr>
            <p:cNvPr id="12" name="矩形 11">
              <a:extLst>
                <a:ext uri="{FF2B5EF4-FFF2-40B4-BE49-F238E27FC236}">
                  <a16:creationId xmlns:a16="http://schemas.microsoft.com/office/drawing/2014/main" id="{E9276F5D-A370-4B4C-8416-B6A3161844F6}"/>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3" name="圖形 12">
              <a:extLst>
                <a:ext uri="{FF2B5EF4-FFF2-40B4-BE49-F238E27FC236}">
                  <a16:creationId xmlns:a16="http://schemas.microsoft.com/office/drawing/2014/main" id="{E8892D08-EC26-4236-9106-04B7E018361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4" name="直線接點 13">
            <a:extLst>
              <a:ext uri="{FF2B5EF4-FFF2-40B4-BE49-F238E27FC236}">
                <a16:creationId xmlns:a16="http://schemas.microsoft.com/office/drawing/2014/main" id="{57E58237-33E7-471D-9D56-8D5FF3ED8FC2}"/>
              </a:ext>
            </a:extLst>
          </p:cNvPr>
          <p:cNvCxnSpPr>
            <a:cxnSpLocks/>
          </p:cNvCxnSpPr>
          <p:nvPr/>
        </p:nvCxnSpPr>
        <p:spPr>
          <a:xfrm>
            <a:off x="4728332" y="2110464"/>
            <a:ext cx="3916135"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332BCF3-6911-4AB7-9730-C0A1E802B830}"/>
              </a:ext>
            </a:extLst>
          </p:cNvPr>
          <p:cNvSpPr/>
          <p:nvPr/>
        </p:nvSpPr>
        <p:spPr>
          <a:xfrm>
            <a:off x="416870" y="1519446"/>
            <a:ext cx="4106076" cy="446276"/>
          </a:xfrm>
          <a:prstGeom prst="rect">
            <a:avLst/>
          </a:prstGeom>
        </p:spPr>
        <p:txBody>
          <a:bodyPr wrap="square">
            <a:spAutoFit/>
          </a:bodyPr>
          <a:lstStyle/>
          <a:p>
            <a:pPr algn="ctr"/>
            <a:r>
              <a:rPr lang="zh-TW" altLang="en-US" sz="2300" b="1" dirty="0">
                <a:latin typeface="微軟正黑體" panose="020B0604030504040204" pitchFamily="34" charset="-120"/>
                <a:ea typeface="微軟正黑體" panose="020B0604030504040204" pitchFamily="34" charset="-120"/>
                <a:cs typeface="Arial" panose="020B0604020202020204" pitchFamily="34" charset="0"/>
              </a:rPr>
              <a:t>故事背景</a:t>
            </a:r>
          </a:p>
        </p:txBody>
      </p:sp>
      <p:sp>
        <p:nvSpPr>
          <p:cNvPr id="16" name="矩形 15">
            <a:extLst>
              <a:ext uri="{FF2B5EF4-FFF2-40B4-BE49-F238E27FC236}">
                <a16:creationId xmlns:a16="http://schemas.microsoft.com/office/drawing/2014/main" id="{DF9B9360-E984-4CE9-9D45-FAB65244C70F}"/>
              </a:ext>
            </a:extLst>
          </p:cNvPr>
          <p:cNvSpPr/>
          <p:nvPr/>
        </p:nvSpPr>
        <p:spPr>
          <a:xfrm>
            <a:off x="4659153" y="1519446"/>
            <a:ext cx="4106076" cy="446276"/>
          </a:xfrm>
          <a:prstGeom prst="rect">
            <a:avLst/>
          </a:prstGeom>
        </p:spPr>
        <p:txBody>
          <a:bodyPr wrap="square">
            <a:spAutoFit/>
          </a:bodyPr>
          <a:lstStyle/>
          <a:p>
            <a:pPr algn="ctr"/>
            <a:r>
              <a:rPr lang="zh-TW" altLang="en-US" sz="2300" b="1" dirty="0">
                <a:latin typeface="微軟正黑體" panose="020B0604030504040204" pitchFamily="34" charset="-120"/>
                <a:ea typeface="微軟正黑體" panose="020B0604030504040204" pitchFamily="34" charset="-120"/>
                <a:cs typeface="Arial" panose="020B0604020202020204" pitchFamily="34" charset="0"/>
              </a:rPr>
              <a:t>挑戰</a:t>
            </a:r>
          </a:p>
        </p:txBody>
      </p:sp>
      <p:sp>
        <p:nvSpPr>
          <p:cNvPr id="17" name="矩形 16">
            <a:extLst>
              <a:ext uri="{FF2B5EF4-FFF2-40B4-BE49-F238E27FC236}">
                <a16:creationId xmlns:a16="http://schemas.microsoft.com/office/drawing/2014/main" id="{4D14C684-3B72-4561-B974-42235034BD93}"/>
              </a:ext>
            </a:extLst>
          </p:cNvPr>
          <p:cNvSpPr/>
          <p:nvPr/>
        </p:nvSpPr>
        <p:spPr>
          <a:xfrm>
            <a:off x="4938338" y="2475927"/>
            <a:ext cx="3648021" cy="1838324"/>
          </a:xfrm>
          <a:prstGeom prst="rect">
            <a:avLst/>
          </a:prstGeom>
        </p:spPr>
        <p:txBody>
          <a:bodyPr wrap="square">
            <a:spAutoFit/>
          </a:bodyPr>
          <a:lstStyle/>
          <a:p>
            <a:pPr marL="177800" indent="-177800">
              <a:lnSpc>
                <a:spcPts val="2300"/>
              </a:lnSpc>
              <a:buFont typeface="Arial" panose="020B0604020202020204" pitchFamily="34" charset="0"/>
              <a:buChar char="•"/>
            </a:pP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影音編輯會高速存取需要極度大量的資料，並且希望能夠減少讀取的等待時間</a:t>
            </a:r>
            <a:endPar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marL="177800" indent="-177800">
              <a:lnSpc>
                <a:spcPts val="2300"/>
              </a:lnSpc>
              <a:buFont typeface="Arial" panose="020B0604020202020204" pitchFamily="34" charset="0"/>
              <a:buChar char="•"/>
            </a:pPr>
            <a:endPar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marL="177800" indent="-177800">
              <a:lnSpc>
                <a:spcPts val="2300"/>
              </a:lnSpc>
              <a:buFont typeface="Arial" panose="020B0604020202020204" pitchFamily="34" charset="0"/>
              <a:buChar char="•"/>
            </a:pP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大部分影音編輯工具並不支援直接存取 </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S3</a:t>
            </a:r>
            <a:r>
              <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等特殊的方式</a:t>
            </a:r>
            <a:endPar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8657AB07-BD84-4DBF-9F74-EFBB00EA75CB}"/>
              </a:ext>
            </a:extLst>
          </p:cNvPr>
          <p:cNvSpPr/>
          <p:nvPr/>
        </p:nvSpPr>
        <p:spPr>
          <a:xfrm>
            <a:off x="645897" y="2520757"/>
            <a:ext cx="3648021" cy="1838324"/>
          </a:xfrm>
          <a:prstGeom prst="rect">
            <a:avLst/>
          </a:prstGeom>
        </p:spPr>
        <p:txBody>
          <a:bodyPr wrap="square">
            <a:spAutoFit/>
          </a:bodyPr>
          <a:lstStyle/>
          <a:p>
            <a:pPr marL="177800" indent="-177800">
              <a:lnSpc>
                <a:spcPts val="2300"/>
              </a:lnSpc>
              <a:buFont typeface="Arial" panose="020B0604020202020204" pitchFamily="34" charset="0"/>
              <a:buChar char="•"/>
            </a:pPr>
            <a:r>
              <a:rPr lang="en-US" altLang="zh-TW" sz="1700" dirty="0" err="1">
                <a:solidFill>
                  <a:schemeClr val="tx1">
                    <a:lumMod val="85000"/>
                    <a:lumOff val="15000"/>
                  </a:schemeClr>
                </a:solidFill>
                <a:latin typeface="+mj-lt"/>
                <a:ea typeface="微軟正黑體" panose="020B0604030504040204" pitchFamily="34" charset="-120"/>
                <a:cs typeface="Arial" panose="020B0604020202020204" pitchFamily="34" charset="0"/>
              </a:rPr>
              <a:t>Qvest</a:t>
            </a:r>
            <a:r>
              <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提供建立於</a:t>
            </a:r>
            <a:r>
              <a:rPr lang="zh-TW" altLang="en-US" sz="1700" dirty="0">
                <a:solidFill>
                  <a:schemeClr val="tx1">
                    <a:lumMod val="85000"/>
                    <a:lumOff val="15000"/>
                  </a:schemeClr>
                </a:solidFill>
                <a:latin typeface="+mj-lt"/>
                <a:ea typeface="微軟正黑體" panose="020B0604030504040204" pitchFamily="34" charset="-120"/>
                <a:cs typeface="Arial" panose="020B0604020202020204" pitchFamily="34" charset="0"/>
              </a:rPr>
              <a:t> </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AWS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的線上影音編輯解決方案 </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(SaaS)</a:t>
            </a:r>
          </a:p>
          <a:p>
            <a:pPr marL="177800" indent="-177800">
              <a:lnSpc>
                <a:spcPts val="2300"/>
              </a:lnSpc>
              <a:buFont typeface="Arial" panose="020B0604020202020204" pitchFamily="34" charset="0"/>
              <a:buChar char="•"/>
            </a:pPr>
            <a:endPar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marL="177800" indent="-177800">
              <a:lnSpc>
                <a:spcPts val="2300"/>
              </a:lnSpc>
              <a:buFont typeface="Arial" panose="020B0604020202020204" pitchFamily="34" charset="0"/>
              <a:buChar char="•"/>
            </a:pP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使用遠端桌面服務連結在 </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AWS</a:t>
            </a:r>
            <a:r>
              <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的 </a:t>
            </a:r>
            <a:r>
              <a:rPr lang="zh-TW" altLang="en-US" sz="1700" dirty="0">
                <a:solidFill>
                  <a:schemeClr val="tx1">
                    <a:lumMod val="85000"/>
                    <a:lumOff val="15000"/>
                  </a:schemeClr>
                </a:solidFill>
                <a:latin typeface="+mj-lt"/>
                <a:ea typeface="微軟正黑體" panose="020B0604030504040204" pitchFamily="34" charset="-120"/>
                <a:cs typeface="Arial" panose="020B0604020202020204" pitchFamily="34" charset="0"/>
              </a:rPr>
              <a:t>Ｗ</a:t>
            </a:r>
            <a:r>
              <a:rPr lang="en-US" altLang="zh-TW" sz="1700" dirty="0" err="1">
                <a:solidFill>
                  <a:schemeClr val="tx1">
                    <a:lumMod val="85000"/>
                    <a:lumOff val="15000"/>
                  </a:schemeClr>
                </a:solidFill>
                <a:latin typeface="+mj-lt"/>
                <a:ea typeface="微軟正黑體" panose="020B0604030504040204" pitchFamily="34" charset="-120"/>
                <a:cs typeface="Arial" panose="020B0604020202020204" pitchFamily="34" charset="0"/>
              </a:rPr>
              <a:t>indows</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 VM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上執行 </a:t>
            </a:r>
            <a:r>
              <a:rPr lang="en-US" altLang="zh-TW" sz="1700" dirty="0">
                <a:solidFill>
                  <a:schemeClr val="tx1">
                    <a:lumMod val="85000"/>
                    <a:lumOff val="15000"/>
                  </a:schemeClr>
                </a:solidFill>
                <a:latin typeface="+mj-lt"/>
                <a:ea typeface="微軟正黑體" panose="020B0604030504040204" pitchFamily="34" charset="-120"/>
                <a:cs typeface="Arial" panose="020B0604020202020204" pitchFamily="34" charset="0"/>
              </a:rPr>
              <a:t>Adobe Premiere</a:t>
            </a:r>
            <a:r>
              <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以及其他編輯軟體</a:t>
            </a:r>
            <a:endParaRPr lang="en-US" altLang="zh-TW" sz="1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9c7701d810_0_657"/>
          <p:cNvSpPr txBox="1"/>
          <p:nvPr/>
        </p:nvSpPr>
        <p:spPr>
          <a:xfrm>
            <a:off x="399975" y="1208650"/>
            <a:ext cx="80940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err="1">
                <a:latin typeface="Microsoft JhengHei"/>
                <a:ea typeface="Microsoft JhengHei"/>
                <a:cs typeface="Microsoft JhengHei"/>
                <a:sym typeface="Microsoft JhengHei"/>
              </a:rPr>
              <a:t>解決方法</a:t>
            </a:r>
            <a:endParaRPr sz="1800" b="1" dirty="0">
              <a:latin typeface="Microsoft JhengHei"/>
              <a:ea typeface="Microsoft JhengHei"/>
              <a:cs typeface="Microsoft JhengHei"/>
              <a:sym typeface="Microsoft JhengHei"/>
            </a:endParaRPr>
          </a:p>
        </p:txBody>
      </p:sp>
      <p:sp>
        <p:nvSpPr>
          <p:cNvPr id="851" name="Google Shape;851;g9c7701d810_0_657"/>
          <p:cNvSpPr txBox="1">
            <a:spLocks noGrp="1"/>
          </p:cNvSpPr>
          <p:nvPr>
            <p:ph type="title"/>
          </p:nvPr>
        </p:nvSpPr>
        <p:spPr>
          <a:xfrm>
            <a:off x="0" y="101602"/>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dirty="0" err="1">
                <a:solidFill>
                  <a:schemeClr val="bg1"/>
                </a:solidFill>
                <a:latin typeface="微軟正黑體" panose="020B0604030504040204" pitchFamily="34" charset="-120"/>
                <a:ea typeface="微軟正黑體" panose="020B0604030504040204" pitchFamily="34" charset="-120"/>
                <a:cs typeface="Arial"/>
                <a:sym typeface="Arial"/>
              </a:rPr>
              <a:t>成功案例</a:t>
            </a:r>
            <a:r>
              <a:rPr lang="en-US" dirty="0">
                <a:solidFill>
                  <a:schemeClr val="bg1"/>
                </a:solidFill>
                <a:latin typeface="Arial"/>
                <a:ea typeface="Arial"/>
                <a:cs typeface="Arial"/>
                <a:sym typeface="Arial"/>
              </a:rPr>
              <a:t> - </a:t>
            </a:r>
            <a:r>
              <a:rPr lang="en-US" dirty="0" err="1">
                <a:solidFill>
                  <a:schemeClr val="bg1"/>
                </a:solidFill>
                <a:latin typeface="Arial"/>
                <a:ea typeface="Arial"/>
                <a:cs typeface="Arial"/>
                <a:sym typeface="Arial"/>
              </a:rPr>
              <a:t>Qvest</a:t>
            </a:r>
            <a:r>
              <a:rPr lang="en-US" dirty="0">
                <a:solidFill>
                  <a:schemeClr val="bg1"/>
                </a:solidFill>
                <a:latin typeface="Arial"/>
                <a:ea typeface="Arial"/>
                <a:cs typeface="Arial"/>
                <a:sym typeface="Arial"/>
              </a:rPr>
              <a:t> Media (</a:t>
            </a:r>
            <a:r>
              <a:rPr lang="en-US" dirty="0" err="1">
                <a:solidFill>
                  <a:schemeClr val="bg1"/>
                </a:solidFill>
                <a:latin typeface="微軟正黑體" panose="020B0604030504040204" pitchFamily="34" charset="-120"/>
                <a:ea typeface="微軟正黑體" panose="020B0604030504040204" pitchFamily="34" charset="-120"/>
                <a:cs typeface="Arial"/>
                <a:sym typeface="Arial"/>
              </a:rPr>
              <a:t>德國</a:t>
            </a:r>
            <a:r>
              <a:rPr lang="en-US" dirty="0">
                <a:solidFill>
                  <a:schemeClr val="bg1"/>
                </a:solidFill>
                <a:latin typeface="Arial"/>
                <a:ea typeface="Arial"/>
                <a:cs typeface="Arial"/>
                <a:sym typeface="Arial"/>
              </a:rPr>
              <a:t>)</a:t>
            </a:r>
            <a:endParaRPr dirty="0">
              <a:solidFill>
                <a:schemeClr val="bg1"/>
              </a:solidFill>
            </a:endParaRPr>
          </a:p>
        </p:txBody>
      </p:sp>
      <p:pic>
        <p:nvPicPr>
          <p:cNvPr id="2" name="Picture 2" descr="https://lh3.googleusercontent.com/b4JHM8KVcYkmvhZHpLMgD5c4YUKPjRqUqV5gxTvPoGDuWYiKnhkT-EeOeAwN9-5iYrSuAE_md9AzoKVJQEtlCxAyECIvDQdqUrNBWxdZBrpXPciGfqjKeNMZ3-H8zuKhDykNUZxqMY4">
            <a:extLst>
              <a:ext uri="{FF2B5EF4-FFF2-40B4-BE49-F238E27FC236}">
                <a16:creationId xmlns:a16="http://schemas.microsoft.com/office/drawing/2014/main" id="{B1FAE475-5C6D-4864-B5D6-3BD65AA8BD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 t="498" r="1" b="1"/>
          <a:stretch/>
        </p:blipFill>
        <p:spPr bwMode="auto">
          <a:xfrm>
            <a:off x="3656880" y="1512060"/>
            <a:ext cx="5580820" cy="3256789"/>
          </a:xfrm>
          <a:prstGeom prst="rect">
            <a:avLst/>
          </a:prstGeom>
          <a:solidFill>
            <a:schemeClr val="bg1"/>
          </a:solidFill>
          <a:ln w="25400">
            <a:gradFill>
              <a:gsLst>
                <a:gs pos="0">
                  <a:schemeClr val="accent1">
                    <a:lumMod val="5000"/>
                    <a:lumOff val="95000"/>
                  </a:schemeClr>
                </a:gs>
                <a:gs pos="100000">
                  <a:srgbClr val="08EDFD"/>
                </a:gs>
              </a:gsLst>
              <a:lin ang="5400000" scaled="1"/>
            </a:gradFill>
          </a:ln>
          <a:effectLst>
            <a:outerShdw blurRad="342900" dist="177800" dir="3600000" algn="ctr" rotWithShape="0">
              <a:schemeClr val="tx1">
                <a:alpha val="40000"/>
              </a:schemeClr>
            </a:outerShdw>
          </a:effectLst>
        </p:spPr>
      </p:pic>
      <p:sp>
        <p:nvSpPr>
          <p:cNvPr id="3" name="TextBox 3">
            <a:extLst>
              <a:ext uri="{FF2B5EF4-FFF2-40B4-BE49-F238E27FC236}">
                <a16:creationId xmlns:a16="http://schemas.microsoft.com/office/drawing/2014/main" id="{EE068CD8-88C1-4BB0-9F57-4969C835C263}"/>
              </a:ext>
            </a:extLst>
          </p:cNvPr>
          <p:cNvSpPr txBox="1"/>
          <p:nvPr/>
        </p:nvSpPr>
        <p:spPr>
          <a:xfrm>
            <a:off x="343495" y="1496119"/>
            <a:ext cx="3276006" cy="3136949"/>
          </a:xfrm>
          <a:prstGeom prst="rect">
            <a:avLst/>
          </a:prstGeom>
          <a:noFill/>
        </p:spPr>
        <p:txBody>
          <a:bodyPr wrap="square" rtlCol="0">
            <a:spAutoFit/>
          </a:bodyPr>
          <a:lstStyle/>
          <a:p>
            <a:pPr>
              <a:lnSpc>
                <a:spcPts val="2400"/>
              </a:lnSpc>
            </a:pPr>
            <a:endParaRPr lang="en-US" sz="15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177800" indent="-177800">
              <a:lnSpc>
                <a:spcPts val="2400"/>
              </a:lnSpc>
              <a:buFont typeface="Arial" panose="020B0604020202020204" pitchFamily="34" charset="0"/>
              <a:buChar char="•"/>
            </a:pP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尋找能從 </a:t>
            </a:r>
            <a:r>
              <a:rPr lang="en-US" altLang="zh-TW" sz="1500" dirty="0">
                <a:solidFill>
                  <a:schemeClr val="tx1">
                    <a:lumMod val="85000"/>
                    <a:lumOff val="15000"/>
                  </a:schemeClr>
                </a:solidFill>
                <a:latin typeface="+mj-lt"/>
                <a:ea typeface="微軟正黑體" panose="020B0604030504040204" pitchFamily="34" charset="-120"/>
              </a:rPr>
              <a:t>AWS EBS </a:t>
            </a: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磁碟區中存取影片的雲 </a:t>
            </a:r>
            <a:r>
              <a:rPr lang="en-US" altLang="zh-TW" sz="1500" dirty="0">
                <a:solidFill>
                  <a:schemeClr val="tx1">
                    <a:lumMod val="85000"/>
                    <a:lumOff val="15000"/>
                  </a:schemeClr>
                </a:solidFill>
                <a:latin typeface="+mj-lt"/>
                <a:ea typeface="微軟正黑體" panose="020B0604030504040204" pitchFamily="34" charset="-120"/>
              </a:rPr>
              <a:t>NAS</a:t>
            </a:r>
            <a:r>
              <a:rPr lang="en-US" altLang="zh-TW" sz="1500" dirty="0">
                <a:solidFill>
                  <a:schemeClr val="tx1">
                    <a:lumMod val="85000"/>
                    <a:lumOff val="15000"/>
                  </a:schemeClr>
                </a:solidFill>
                <a:latin typeface="微軟正黑體" panose="020B0604030504040204" pitchFamily="34" charset="-120"/>
                <a:ea typeface="微軟正黑體" panose="020B0604030504040204" pitchFamily="34" charset="-120"/>
              </a:rPr>
              <a:t> </a:t>
            </a: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解決方案</a:t>
            </a:r>
            <a:endParaRPr lang="en-US" altLang="zh-TW" sz="15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177800" indent="-177800">
              <a:lnSpc>
                <a:spcPts val="2400"/>
              </a:lnSpc>
              <a:buFont typeface="Arial" panose="020B0604020202020204" pitchFamily="34" charset="0"/>
              <a:buChar char="•"/>
            </a:pPr>
            <a:endParaRPr lang="en-US" sz="15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177800" indent="-177800">
              <a:lnSpc>
                <a:spcPts val="2400"/>
              </a:lnSpc>
              <a:buFont typeface="Arial" panose="020B0604020202020204" pitchFamily="34" charset="0"/>
              <a:buChar char="•"/>
            </a:pP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在雲端的影音編輯環境中直接透過 </a:t>
            </a:r>
            <a:r>
              <a:rPr lang="en-US" altLang="zh-TW" sz="1500" dirty="0">
                <a:solidFill>
                  <a:schemeClr val="tx1">
                    <a:lumMod val="85000"/>
                    <a:lumOff val="15000"/>
                  </a:schemeClr>
                </a:solidFill>
                <a:latin typeface="+mj-lt"/>
                <a:ea typeface="微軟正黑體" panose="020B0604030504040204" pitchFamily="34" charset="-120"/>
              </a:rPr>
              <a:t>SMB</a:t>
            </a:r>
            <a:r>
              <a:rPr lang="en-US" altLang="zh-TW" sz="1500" dirty="0">
                <a:solidFill>
                  <a:schemeClr val="tx1">
                    <a:lumMod val="85000"/>
                    <a:lumOff val="15000"/>
                  </a:schemeClr>
                </a:solidFill>
                <a:latin typeface="微軟正黑體" panose="020B0604030504040204" pitchFamily="34" charset="-120"/>
                <a:ea typeface="微軟正黑體" panose="020B0604030504040204" pitchFamily="34" charset="-120"/>
              </a:rPr>
              <a:t> </a:t>
            </a: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將影片直接拖曳到 </a:t>
            </a:r>
            <a:r>
              <a:rPr lang="en-US" altLang="zh-TW" sz="1500" dirty="0">
                <a:solidFill>
                  <a:schemeClr val="tx1">
                    <a:lumMod val="85000"/>
                    <a:lumOff val="15000"/>
                  </a:schemeClr>
                </a:solidFill>
                <a:latin typeface="+mj-lt"/>
                <a:ea typeface="微軟正黑體" panose="020B0604030504040204" pitchFamily="34" charset="-120"/>
              </a:rPr>
              <a:t>Adobe Premiere</a:t>
            </a: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，讀取速度高達 </a:t>
            </a:r>
            <a:r>
              <a:rPr lang="en-US" altLang="zh-TW" sz="1500" dirty="0">
                <a:solidFill>
                  <a:schemeClr val="tx1">
                    <a:lumMod val="85000"/>
                    <a:lumOff val="15000"/>
                  </a:schemeClr>
                </a:solidFill>
                <a:latin typeface="+mj-lt"/>
                <a:ea typeface="微軟正黑體" panose="020B0604030504040204" pitchFamily="34" charset="-120"/>
              </a:rPr>
              <a:t>100 Mbps</a:t>
            </a:r>
            <a:r>
              <a:rPr lang="en-US" altLang="zh-TW" sz="1500" dirty="0">
                <a:solidFill>
                  <a:schemeClr val="tx1">
                    <a:lumMod val="85000"/>
                    <a:lumOff val="15000"/>
                  </a:schemeClr>
                </a:solidFill>
                <a:latin typeface="微軟正黑體" panose="020B0604030504040204" pitchFamily="34" charset="-120"/>
                <a:ea typeface="微軟正黑體" panose="020B0604030504040204" pitchFamily="34" charset="-120"/>
              </a:rPr>
              <a:t> </a:t>
            </a:r>
            <a:r>
              <a:rPr lang="zh-TW" altLang="en-US" sz="1500" dirty="0">
                <a:solidFill>
                  <a:schemeClr val="tx1">
                    <a:lumMod val="85000"/>
                    <a:lumOff val="15000"/>
                  </a:schemeClr>
                </a:solidFill>
                <a:latin typeface="微軟正黑體" panose="020B0604030504040204" pitchFamily="34" charset="-120"/>
                <a:ea typeface="微軟正黑體" panose="020B0604030504040204" pitchFamily="34" charset="-120"/>
              </a:rPr>
              <a:t>，且可以讓多個雲端虛擬機共享同一資源</a:t>
            </a:r>
            <a:endParaRPr lang="en-US" sz="1500" dirty="0">
              <a:solidFill>
                <a:schemeClr val="tx1">
                  <a:lumMod val="85000"/>
                  <a:lumOff val="15000"/>
                </a:schemeClr>
              </a:solidFill>
            </a:endParaRPr>
          </a:p>
          <a:p>
            <a:pPr marL="342900" indent="-342900">
              <a:lnSpc>
                <a:spcPts val="2400"/>
              </a:lnSpc>
              <a:buFont typeface="Arial" panose="020B0604020202020204" pitchFamily="34" charset="0"/>
              <a:buChar char="•"/>
            </a:pPr>
            <a:endParaRPr lang="en-US" sz="1500" dirty="0">
              <a:solidFill>
                <a:schemeClr val="tx1">
                  <a:lumMod val="85000"/>
                  <a:lumOff val="1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24" name="矩形: 圓角 23">
            <a:extLst>
              <a:ext uri="{FF2B5EF4-FFF2-40B4-BE49-F238E27FC236}">
                <a16:creationId xmlns:a16="http://schemas.microsoft.com/office/drawing/2014/main" id="{1B04E746-D102-45F9-9181-7FAFEF1A7C0C}"/>
              </a:ext>
            </a:extLst>
          </p:cNvPr>
          <p:cNvSpPr/>
          <p:nvPr/>
        </p:nvSpPr>
        <p:spPr>
          <a:xfrm>
            <a:off x="492267" y="3194438"/>
            <a:ext cx="1774752" cy="1175991"/>
          </a:xfrm>
          <a:prstGeom prst="roundRect">
            <a:avLst>
              <a:gd name="adj" fmla="val 7916"/>
            </a:avLst>
          </a:prstGeom>
          <a:gradFill>
            <a:gsLst>
              <a:gs pos="0">
                <a:srgbClr val="086E1B"/>
              </a:gs>
              <a:gs pos="100000">
                <a:srgbClr val="0B8322"/>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p>
        </p:txBody>
      </p:sp>
      <p:sp>
        <p:nvSpPr>
          <p:cNvPr id="857" name="Google Shape;857;p13"/>
          <p:cNvSpPr/>
          <p:nvPr/>
        </p:nvSpPr>
        <p:spPr>
          <a:xfrm>
            <a:off x="-64218" y="240467"/>
            <a:ext cx="769856" cy="579182"/>
          </a:xfrm>
          <a:prstGeom prst="roundRect">
            <a:avLst>
              <a:gd name="adj" fmla="val 5458"/>
            </a:avLst>
          </a:prstGeom>
          <a:gradFill>
            <a:gsLst>
              <a:gs pos="0">
                <a:srgbClr val="FC8123"/>
              </a:gs>
              <a:gs pos="100000">
                <a:srgbClr val="F6B21A"/>
              </a:gs>
            </a:gsLst>
            <a:lin ang="5400000"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8" name="Google Shape;858;p13"/>
          <p:cNvSpPr txBox="1">
            <a:spLocks noGrp="1"/>
          </p:cNvSpPr>
          <p:nvPr>
            <p:ph type="title"/>
          </p:nvPr>
        </p:nvSpPr>
        <p:spPr>
          <a:xfrm>
            <a:off x="59182" y="337848"/>
            <a:ext cx="9084817" cy="48084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雲上的災難備援機</a:t>
            </a:r>
            <a:endParaRPr dirty="0">
              <a:latin typeface="微軟正黑體" panose="020B0604030504040204" pitchFamily="34" charset="-120"/>
              <a:ea typeface="微軟正黑體" panose="020B0604030504040204" pitchFamily="34" charset="-120"/>
            </a:endParaRPr>
          </a:p>
        </p:txBody>
      </p:sp>
      <p:sp>
        <p:nvSpPr>
          <p:cNvPr id="859" name="Google Shape;859;p13"/>
          <p:cNvSpPr/>
          <p:nvPr/>
        </p:nvSpPr>
        <p:spPr>
          <a:xfrm>
            <a:off x="331000" y="1258408"/>
            <a:ext cx="8482000" cy="1256231"/>
          </a:xfrm>
          <a:prstGeom prst="roundRect">
            <a:avLst>
              <a:gd name="adj" fmla="val 7231"/>
            </a:avLst>
          </a:prstGeom>
          <a:gradFill>
            <a:gsLst>
              <a:gs pos="0">
                <a:srgbClr val="2C6FD0"/>
              </a:gs>
              <a:gs pos="100000">
                <a:srgbClr val="1B4082"/>
              </a:gs>
            </a:gsLst>
            <a:path path="circle">
              <a:fillToRect l="100000" t="100000"/>
            </a:path>
            <a:tileRect r="-100000" b="-100000"/>
          </a:gradFill>
          <a:ln w="19050" cap="flat" cmpd="sng">
            <a:no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1" i="0" u="none" strike="noStrike" cap="none" dirty="0">
              <a:solidFill>
                <a:schemeClr val="dk1"/>
              </a:solidFill>
              <a:latin typeface="Arial"/>
              <a:ea typeface="Arial"/>
              <a:cs typeface="Arial"/>
              <a:sym typeface="Arial"/>
            </a:endParaRPr>
          </a:p>
        </p:txBody>
      </p:sp>
      <p:cxnSp>
        <p:nvCxnSpPr>
          <p:cNvPr id="860" name="Google Shape;860;p13"/>
          <p:cNvCxnSpPr/>
          <p:nvPr/>
        </p:nvCxnSpPr>
        <p:spPr>
          <a:xfrm>
            <a:off x="1095650" y="1356306"/>
            <a:ext cx="0" cy="428705"/>
          </a:xfrm>
          <a:prstGeom prst="straightConnector1">
            <a:avLst/>
          </a:prstGeom>
          <a:noFill/>
          <a:ln w="9525" cap="flat" cmpd="sng">
            <a:solidFill>
              <a:schemeClr val="bg1"/>
            </a:solidFill>
            <a:prstDash val="solid"/>
            <a:miter lim="800000"/>
            <a:headEnd type="none" w="sm" len="sm"/>
            <a:tailEnd type="none" w="sm" len="sm"/>
          </a:ln>
        </p:spPr>
      </p:cxnSp>
      <p:cxnSp>
        <p:nvCxnSpPr>
          <p:cNvPr id="861" name="Google Shape;861;p13"/>
          <p:cNvCxnSpPr/>
          <p:nvPr/>
        </p:nvCxnSpPr>
        <p:spPr>
          <a:xfrm>
            <a:off x="1095650" y="1991189"/>
            <a:ext cx="0" cy="428705"/>
          </a:xfrm>
          <a:prstGeom prst="straightConnector1">
            <a:avLst/>
          </a:prstGeom>
          <a:noFill/>
          <a:ln w="9525" cap="flat" cmpd="sng">
            <a:solidFill>
              <a:schemeClr val="bg1"/>
            </a:solidFill>
            <a:prstDash val="solid"/>
            <a:miter lim="800000"/>
            <a:headEnd type="none" w="sm" len="sm"/>
            <a:tailEnd type="none" w="sm" len="sm"/>
          </a:ln>
        </p:spPr>
      </p:cxnSp>
      <p:sp>
        <p:nvSpPr>
          <p:cNvPr id="862" name="Google Shape;862;p13"/>
          <p:cNvSpPr txBox="1"/>
          <p:nvPr/>
        </p:nvSpPr>
        <p:spPr>
          <a:xfrm>
            <a:off x="461021" y="1338993"/>
            <a:ext cx="66784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none" strike="noStrike" cap="none">
              <a:solidFill>
                <a:srgbClr val="0093D4"/>
              </a:solidFill>
              <a:latin typeface="Arial"/>
              <a:ea typeface="Arial"/>
              <a:cs typeface="Arial"/>
              <a:sym typeface="Arial"/>
            </a:endParaRPr>
          </a:p>
        </p:txBody>
      </p:sp>
      <p:sp>
        <p:nvSpPr>
          <p:cNvPr id="863" name="Google Shape;863;p13"/>
          <p:cNvSpPr/>
          <p:nvPr/>
        </p:nvSpPr>
        <p:spPr>
          <a:xfrm>
            <a:off x="1235138" y="1930117"/>
            <a:ext cx="747161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864" name="Google Shape;864;p13"/>
          <p:cNvSpPr/>
          <p:nvPr/>
        </p:nvSpPr>
        <p:spPr>
          <a:xfrm>
            <a:off x="1155488" y="1402261"/>
            <a:ext cx="757676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err="1">
                <a:solidFill>
                  <a:schemeClr val="lt1"/>
                </a:solidFill>
                <a:latin typeface="微軟正黑體" panose="020B0604030504040204" pitchFamily="34" charset="-120"/>
                <a:ea typeface="微軟正黑體" panose="020B0604030504040204" pitchFamily="34" charset="-120"/>
                <a:sym typeface="Arial"/>
              </a:rPr>
              <a:t>儲存空間需要有足夠的保護且當儲存空間發生意外時，需要有效率的災難復原方法</a:t>
            </a:r>
            <a:endParaRPr sz="1600" b="0"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sp>
        <p:nvSpPr>
          <p:cNvPr id="865" name="Google Shape;865;p13"/>
          <p:cNvSpPr/>
          <p:nvPr/>
        </p:nvSpPr>
        <p:spPr>
          <a:xfrm>
            <a:off x="1194140" y="1907085"/>
            <a:ext cx="7374055" cy="605254"/>
          </a:xfrm>
          <a:prstGeom prst="rect">
            <a:avLst/>
          </a:prstGeom>
          <a:noFill/>
          <a:ln>
            <a:noFill/>
          </a:ln>
        </p:spPr>
        <p:txBody>
          <a:bodyPr spcFirstLastPara="1" wrap="square" lIns="91425" tIns="45700" rIns="91425" bIns="45700" anchor="t" anchorCtr="0">
            <a:spAutoFit/>
          </a:bodyPr>
          <a:lstStyle/>
          <a:p>
            <a:pPr marL="0" marR="0" lvl="0" indent="0" algn="l" rtl="0">
              <a:lnSpc>
                <a:spcPts val="2000"/>
              </a:lnSpc>
              <a:spcBef>
                <a:spcPts val="0"/>
              </a:spcBef>
              <a:spcAft>
                <a:spcPts val="0"/>
              </a:spcAft>
              <a:buNone/>
            </a:pPr>
            <a:r>
              <a:rPr lang="en-US" sz="1400" b="0" i="0" u="none" strike="noStrike" cap="none" dirty="0">
                <a:solidFill>
                  <a:schemeClr val="lt1"/>
                </a:solidFill>
                <a:latin typeface="微軟正黑體" panose="020B0604030504040204" pitchFamily="34" charset="-120"/>
                <a:ea typeface="微軟正黑體" panose="020B0604030504040204" pitchFamily="34" charset="-120"/>
                <a:sym typeface="Arial"/>
              </a:rPr>
              <a:t>IT </a:t>
            </a:r>
            <a:r>
              <a:rPr lang="en-US" sz="1400" b="0" i="0" u="none" strike="noStrike" cap="none" dirty="0" err="1">
                <a:solidFill>
                  <a:schemeClr val="lt1"/>
                </a:solidFill>
                <a:latin typeface="微軟正黑體" panose="020B0604030504040204" pitchFamily="34" charset="-120"/>
                <a:ea typeface="微軟正黑體" panose="020B0604030504040204" pitchFamily="34" charset="-120"/>
                <a:sym typeface="Arial"/>
              </a:rPr>
              <a:t>團隊可透過雲</a:t>
            </a:r>
            <a:r>
              <a:rPr lang="en-US" sz="1400" b="0" i="0" u="none" strike="noStrike" cap="none" dirty="0">
                <a:solidFill>
                  <a:schemeClr val="lt1"/>
                </a:solidFill>
                <a:latin typeface="微軟正黑體" panose="020B0604030504040204" pitchFamily="34" charset="-120"/>
                <a:ea typeface="微軟正黑體" panose="020B0604030504040204" pitchFamily="34" charset="-120"/>
                <a:sym typeface="Arial"/>
              </a:rPr>
              <a:t> </a:t>
            </a:r>
            <a:r>
              <a:rPr lang="en-US" sz="1400" b="0" i="0" u="none" strike="noStrike" cap="none" dirty="0" err="1">
                <a:solidFill>
                  <a:schemeClr val="lt1"/>
                </a:solidFill>
                <a:latin typeface="微軟正黑體" panose="020B0604030504040204" pitchFamily="34" charset="-120"/>
                <a:ea typeface="微軟正黑體" panose="020B0604030504040204" pitchFamily="34" charset="-120"/>
                <a:sym typeface="Arial"/>
              </a:rPr>
              <a:t>NAS內建的備份機制定期備份主儲存上的資料至公有雲上作為異地備援，當意外發生時可立在雲</a:t>
            </a:r>
            <a:r>
              <a:rPr lang="en-US" sz="1400" b="0" i="0" u="none" strike="noStrike" cap="none" dirty="0">
                <a:solidFill>
                  <a:schemeClr val="lt1"/>
                </a:solidFill>
                <a:latin typeface="微軟正黑體" panose="020B0604030504040204" pitchFamily="34" charset="-120"/>
                <a:ea typeface="微軟正黑體" panose="020B0604030504040204" pitchFamily="34" charset="-120"/>
                <a:sym typeface="Arial"/>
              </a:rPr>
              <a:t> NAS </a:t>
            </a:r>
            <a:r>
              <a:rPr lang="en-US" sz="1400" b="0" i="0" u="none" strike="noStrike" cap="none" dirty="0" err="1">
                <a:solidFill>
                  <a:schemeClr val="lt1"/>
                </a:solidFill>
                <a:latin typeface="微軟正黑體" panose="020B0604030504040204" pitchFamily="34" charset="-120"/>
                <a:ea typeface="微軟正黑體" panose="020B0604030504040204" pitchFamily="34" charset="-120"/>
                <a:sym typeface="Arial"/>
              </a:rPr>
              <a:t>上復原資料</a:t>
            </a:r>
            <a:r>
              <a:rPr lang="en-US" sz="1400" b="0" i="0" u="none" strike="noStrike" cap="none" dirty="0">
                <a:solidFill>
                  <a:schemeClr val="lt1"/>
                </a:solidFill>
                <a:latin typeface="微軟正黑體" panose="020B0604030504040204" pitchFamily="34" charset="-120"/>
                <a:ea typeface="微軟正黑體" panose="020B0604030504040204" pitchFamily="34" charset="-120"/>
                <a:sym typeface="Arial"/>
              </a:rPr>
              <a:t>。</a:t>
            </a:r>
            <a:endParaRPr sz="1400" b="0"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sp>
        <p:nvSpPr>
          <p:cNvPr id="866" name="Google Shape;866;p13"/>
          <p:cNvSpPr/>
          <p:nvPr/>
        </p:nvSpPr>
        <p:spPr>
          <a:xfrm>
            <a:off x="59182" y="257091"/>
            <a:ext cx="595035"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dirty="0" err="1">
                <a:solidFill>
                  <a:schemeClr val="lt1"/>
                </a:solidFill>
                <a:latin typeface="微軟正黑體" panose="020B0604030504040204" pitchFamily="34" charset="-120"/>
                <a:ea typeface="微軟正黑體" panose="020B0604030504040204" pitchFamily="34" charset="-120"/>
                <a:sym typeface="Arial"/>
              </a:rPr>
              <a:t>使用案例</a:t>
            </a:r>
            <a:endParaRPr dirty="0">
              <a:latin typeface="微軟正黑體" panose="020B0604030504040204" pitchFamily="34" charset="-120"/>
              <a:ea typeface="微軟正黑體" panose="020B0604030504040204" pitchFamily="34" charset="-120"/>
            </a:endParaRPr>
          </a:p>
        </p:txBody>
      </p:sp>
      <p:sp>
        <p:nvSpPr>
          <p:cNvPr id="867" name="Google Shape;867;p13"/>
          <p:cNvSpPr/>
          <p:nvPr/>
        </p:nvSpPr>
        <p:spPr>
          <a:xfrm>
            <a:off x="146458" y="335059"/>
            <a:ext cx="3850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a:solidFill>
                  <a:schemeClr val="lt1"/>
                </a:solidFill>
              </a:rPr>
              <a:t>2</a:t>
            </a:r>
            <a:endParaRPr sz="2800" b="1" i="0" u="none" strike="noStrike" cap="none">
              <a:solidFill>
                <a:schemeClr val="lt1"/>
              </a:solidFill>
              <a:latin typeface="Arial"/>
              <a:ea typeface="Arial"/>
              <a:cs typeface="Arial"/>
              <a:sym typeface="Arial"/>
            </a:endParaRPr>
          </a:p>
        </p:txBody>
      </p:sp>
      <p:grpSp>
        <p:nvGrpSpPr>
          <p:cNvPr id="868" name="Google Shape;868;p13"/>
          <p:cNvGrpSpPr/>
          <p:nvPr/>
        </p:nvGrpSpPr>
        <p:grpSpPr>
          <a:xfrm>
            <a:off x="330986" y="1618320"/>
            <a:ext cx="8482000" cy="271376"/>
            <a:chOff x="430306" y="1378323"/>
            <a:chExt cx="8087155" cy="271376"/>
          </a:xfrm>
        </p:grpSpPr>
        <p:sp>
          <p:nvSpPr>
            <p:cNvPr id="869" name="Google Shape;869;p13"/>
            <p:cNvSpPr/>
            <p:nvPr/>
          </p:nvSpPr>
          <p:spPr>
            <a:xfrm rot="-5400000">
              <a:off x="4338196" y="-2529566"/>
              <a:ext cx="271376" cy="8087155"/>
            </a:xfrm>
            <a:prstGeom prst="rect">
              <a:avLst/>
            </a:prstGeom>
            <a:gradFill>
              <a:gsLst>
                <a:gs pos="0">
                  <a:srgbClr val="000000">
                    <a:alpha val="20000"/>
                  </a:srgbClr>
                </a:gs>
                <a:gs pos="58000">
                  <a:srgbClr val="7F7F7F">
                    <a:alpha val="0"/>
                  </a:srgbClr>
                </a:gs>
                <a:gs pos="100000">
                  <a:srgbClr val="7F7F7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1" i="0" u="none" strike="noStrike" cap="none">
                <a:solidFill>
                  <a:schemeClr val="lt1"/>
                </a:solidFill>
                <a:latin typeface="Arial"/>
                <a:ea typeface="Arial"/>
                <a:cs typeface="Arial"/>
                <a:sym typeface="Arial"/>
              </a:endParaRPr>
            </a:p>
          </p:txBody>
        </p:sp>
        <p:cxnSp>
          <p:nvCxnSpPr>
            <p:cNvPr id="870" name="Google Shape;870;p13"/>
            <p:cNvCxnSpPr/>
            <p:nvPr/>
          </p:nvCxnSpPr>
          <p:spPr>
            <a:xfrm>
              <a:off x="439074" y="1639044"/>
              <a:ext cx="8066973" cy="0"/>
            </a:xfrm>
            <a:prstGeom prst="straightConnector1">
              <a:avLst/>
            </a:prstGeom>
            <a:noFill/>
            <a:ln w="9525" cap="flat" cmpd="sng">
              <a:solidFill>
                <a:schemeClr val="bg1"/>
              </a:solidFill>
              <a:prstDash val="solid"/>
              <a:miter lim="800000"/>
              <a:headEnd type="none" w="sm" len="sm"/>
              <a:tailEnd type="none" w="sm" len="sm"/>
            </a:ln>
          </p:spPr>
        </p:cxnSp>
      </p:grpSp>
      <p:pic>
        <p:nvPicPr>
          <p:cNvPr id="871" name="Google Shape;871;p13"/>
          <p:cNvPicPr preferRelativeResize="0"/>
          <p:nvPr/>
        </p:nvPicPr>
        <p:blipFill rotWithShape="1">
          <a:blip r:embed="rId3">
            <a:alphaModFix/>
          </a:blip>
          <a:srcRect/>
          <a:stretch/>
        </p:blipFill>
        <p:spPr>
          <a:xfrm>
            <a:off x="519696" y="1357986"/>
            <a:ext cx="428706" cy="428706"/>
          </a:xfrm>
          <a:prstGeom prst="rect">
            <a:avLst/>
          </a:prstGeom>
          <a:noFill/>
          <a:ln>
            <a:noFill/>
          </a:ln>
          <a:effectLst>
            <a:outerShdw blurRad="50800" dist="38100" dir="2700000" algn="tl" rotWithShape="0">
              <a:srgbClr val="000000">
                <a:alpha val="40000"/>
              </a:srgbClr>
            </a:outerShdw>
          </a:effectLst>
        </p:spPr>
      </p:pic>
      <p:pic>
        <p:nvPicPr>
          <p:cNvPr id="872" name="Google Shape;872;p13"/>
          <p:cNvPicPr preferRelativeResize="0"/>
          <p:nvPr/>
        </p:nvPicPr>
        <p:blipFill rotWithShape="1">
          <a:blip r:embed="rId4">
            <a:alphaModFix/>
          </a:blip>
          <a:srcRect/>
          <a:stretch/>
        </p:blipFill>
        <p:spPr>
          <a:xfrm>
            <a:off x="519696" y="1968473"/>
            <a:ext cx="428706" cy="428706"/>
          </a:xfrm>
          <a:prstGeom prst="rect">
            <a:avLst/>
          </a:prstGeom>
          <a:noFill/>
          <a:ln>
            <a:noFill/>
          </a:ln>
          <a:effectLst>
            <a:outerShdw blurRad="50800" dist="38100" dir="2700000" algn="tl" rotWithShape="0">
              <a:srgbClr val="000000">
                <a:alpha val="40000"/>
              </a:srgbClr>
            </a:outerShdw>
          </a:effectLst>
        </p:spPr>
      </p:pic>
      <p:sp>
        <p:nvSpPr>
          <p:cNvPr id="3" name="圖形 7">
            <a:extLst>
              <a:ext uri="{FF2B5EF4-FFF2-40B4-BE49-F238E27FC236}">
                <a16:creationId xmlns:a16="http://schemas.microsoft.com/office/drawing/2014/main" id="{1C8F8CBE-10D7-494F-8411-FD2E957A5084}"/>
              </a:ext>
            </a:extLst>
          </p:cNvPr>
          <p:cNvSpPr/>
          <p:nvPr/>
        </p:nvSpPr>
        <p:spPr>
          <a:xfrm>
            <a:off x="6466769" y="2977736"/>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0E40C9"/>
              </a:gs>
              <a:gs pos="100000">
                <a:srgbClr val="088BF4"/>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pic>
        <p:nvPicPr>
          <p:cNvPr id="4" name="Picture 28">
            <a:extLst>
              <a:ext uri="{FF2B5EF4-FFF2-40B4-BE49-F238E27FC236}">
                <a16:creationId xmlns:a16="http://schemas.microsoft.com/office/drawing/2014/main" id="{AFE26972-F164-47FF-AAD1-136B08377F7B}"/>
              </a:ext>
            </a:extLst>
          </p:cNvPr>
          <p:cNvPicPr>
            <a:picLocks noChangeAspect="1"/>
          </p:cNvPicPr>
          <p:nvPr/>
        </p:nvPicPr>
        <p:blipFill rotWithShape="1">
          <a:blip r:embed="rId5"/>
          <a:srcRect l="10266" t="7849" r="6567" b="17931"/>
          <a:stretch/>
        </p:blipFill>
        <p:spPr>
          <a:xfrm>
            <a:off x="3006697" y="2915904"/>
            <a:ext cx="2742948" cy="1485905"/>
          </a:xfrm>
          <a:prstGeom prst="rect">
            <a:avLst/>
          </a:prstGeom>
        </p:spPr>
      </p:pic>
      <p:sp>
        <p:nvSpPr>
          <p:cNvPr id="5" name="文字方塊 14">
            <a:extLst>
              <a:ext uri="{FF2B5EF4-FFF2-40B4-BE49-F238E27FC236}">
                <a16:creationId xmlns:a16="http://schemas.microsoft.com/office/drawing/2014/main" id="{33963027-2C91-4713-9B90-389A0B2A4F46}"/>
              </a:ext>
            </a:extLst>
          </p:cNvPr>
          <p:cNvSpPr txBox="1"/>
          <p:nvPr/>
        </p:nvSpPr>
        <p:spPr>
          <a:xfrm>
            <a:off x="6423625" y="4389479"/>
            <a:ext cx="2375123" cy="276999"/>
          </a:xfrm>
          <a:prstGeom prst="rect">
            <a:avLst/>
          </a:prstGeom>
          <a:noFill/>
        </p:spPr>
        <p:txBody>
          <a:bodyPr wrap="square" rtlCol="0" anchor="t">
            <a:spAutoFit/>
          </a:bodyPr>
          <a:lstStyle/>
          <a:p>
            <a:pPr algn="ctr"/>
            <a:r>
              <a:rPr lang="en-US" altLang="zh-TW" sz="1200">
                <a:solidFill>
                  <a:srgbClr val="020576"/>
                </a:solidFill>
              </a:rPr>
              <a:t>Offsite Storage or Cloud</a:t>
            </a:r>
            <a:endParaRPr lang="zh-TW" altLang="en-US" sz="1200">
              <a:solidFill>
                <a:srgbClr val="020576"/>
              </a:solidFill>
            </a:endParaRPr>
          </a:p>
        </p:txBody>
      </p:sp>
      <p:pic>
        <p:nvPicPr>
          <p:cNvPr id="6" name="圖片 20">
            <a:extLst>
              <a:ext uri="{FF2B5EF4-FFF2-40B4-BE49-F238E27FC236}">
                <a16:creationId xmlns:a16="http://schemas.microsoft.com/office/drawing/2014/main" id="{C49FE3CF-BE2F-409F-8E89-C89091B7F4D3}"/>
              </a:ext>
            </a:extLst>
          </p:cNvPr>
          <p:cNvPicPr>
            <a:picLocks noChangeAspect="1"/>
          </p:cNvPicPr>
          <p:nvPr/>
        </p:nvPicPr>
        <p:blipFill>
          <a:blip r:embed="rId6"/>
          <a:stretch>
            <a:fillRect/>
          </a:stretch>
        </p:blipFill>
        <p:spPr>
          <a:xfrm>
            <a:off x="7226888" y="3252395"/>
            <a:ext cx="642281" cy="720000"/>
          </a:xfrm>
          <a:prstGeom prst="rect">
            <a:avLst/>
          </a:prstGeom>
        </p:spPr>
      </p:pic>
      <p:sp>
        <p:nvSpPr>
          <p:cNvPr id="7" name="文字方塊 21">
            <a:extLst>
              <a:ext uri="{FF2B5EF4-FFF2-40B4-BE49-F238E27FC236}">
                <a16:creationId xmlns:a16="http://schemas.microsoft.com/office/drawing/2014/main" id="{BE1C2351-90C9-4C97-A7F8-4CE787DCF976}"/>
              </a:ext>
            </a:extLst>
          </p:cNvPr>
          <p:cNvSpPr txBox="1"/>
          <p:nvPr/>
        </p:nvSpPr>
        <p:spPr>
          <a:xfrm>
            <a:off x="6640157" y="3989267"/>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8" name="文字方塊 22">
            <a:extLst>
              <a:ext uri="{FF2B5EF4-FFF2-40B4-BE49-F238E27FC236}">
                <a16:creationId xmlns:a16="http://schemas.microsoft.com/office/drawing/2014/main" id="{F8C85F3D-1EBB-4377-8D57-214787150B88}"/>
              </a:ext>
            </a:extLst>
          </p:cNvPr>
          <p:cNvSpPr txBox="1"/>
          <p:nvPr/>
        </p:nvSpPr>
        <p:spPr>
          <a:xfrm>
            <a:off x="624969" y="4463329"/>
            <a:ext cx="1496074" cy="276999"/>
          </a:xfrm>
          <a:prstGeom prst="rect">
            <a:avLst/>
          </a:prstGeom>
          <a:noFill/>
        </p:spPr>
        <p:txBody>
          <a:bodyPr wrap="square" rtlCol="0" anchor="t">
            <a:spAutoFit/>
          </a:bodyPr>
          <a:lstStyle/>
          <a:p>
            <a:pPr algn="ctr"/>
            <a:r>
              <a:rPr lang="en-US" altLang="zh-TW" sz="1200" dirty="0">
                <a:solidFill>
                  <a:srgbClr val="020576"/>
                </a:solidFill>
              </a:rPr>
              <a:t>Onsite Storage</a:t>
            </a:r>
            <a:endParaRPr lang="zh-TW" altLang="en-US" sz="1200" dirty="0">
              <a:solidFill>
                <a:srgbClr val="020576"/>
              </a:solidFill>
            </a:endParaRPr>
          </a:p>
        </p:txBody>
      </p:sp>
      <p:sp>
        <p:nvSpPr>
          <p:cNvPr id="10" name="文字方塊 24">
            <a:extLst>
              <a:ext uri="{FF2B5EF4-FFF2-40B4-BE49-F238E27FC236}">
                <a16:creationId xmlns:a16="http://schemas.microsoft.com/office/drawing/2014/main" id="{32BFA177-8A98-4795-BC3D-2A2729288544}"/>
              </a:ext>
            </a:extLst>
          </p:cNvPr>
          <p:cNvSpPr txBox="1"/>
          <p:nvPr/>
        </p:nvSpPr>
        <p:spPr>
          <a:xfrm>
            <a:off x="492268"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11" name="圖片 25">
            <a:extLst>
              <a:ext uri="{FF2B5EF4-FFF2-40B4-BE49-F238E27FC236}">
                <a16:creationId xmlns:a16="http://schemas.microsoft.com/office/drawing/2014/main" id="{0668E3D7-5B21-4BF3-92D3-3D3AE3B9F5B8}"/>
              </a:ext>
            </a:extLst>
          </p:cNvPr>
          <p:cNvPicPr>
            <a:picLocks noChangeAspect="1"/>
          </p:cNvPicPr>
          <p:nvPr/>
        </p:nvPicPr>
        <p:blipFill>
          <a:blip r:embed="rId6"/>
          <a:stretch>
            <a:fillRect/>
          </a:stretch>
        </p:blipFill>
        <p:spPr>
          <a:xfrm>
            <a:off x="1058504" y="3318270"/>
            <a:ext cx="642280" cy="720000"/>
          </a:xfrm>
          <a:prstGeom prst="rect">
            <a:avLst/>
          </a:prstGeom>
        </p:spPr>
      </p:pic>
      <p:sp>
        <p:nvSpPr>
          <p:cNvPr id="18" name="箭號: 向右 17">
            <a:extLst>
              <a:ext uri="{FF2B5EF4-FFF2-40B4-BE49-F238E27FC236}">
                <a16:creationId xmlns:a16="http://schemas.microsoft.com/office/drawing/2014/main" id="{07E59126-A6EA-4F8D-A917-DF484365FABC}"/>
              </a:ext>
            </a:extLst>
          </p:cNvPr>
          <p:cNvSpPr/>
          <p:nvPr/>
        </p:nvSpPr>
        <p:spPr>
          <a:xfrm>
            <a:off x="5702300" y="3757363"/>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 name="箭號: 向右 21">
            <a:extLst>
              <a:ext uri="{FF2B5EF4-FFF2-40B4-BE49-F238E27FC236}">
                <a16:creationId xmlns:a16="http://schemas.microsoft.com/office/drawing/2014/main" id="{5C6F6831-7D65-4146-98CF-A5F4DBD8C2E2}"/>
              </a:ext>
            </a:extLst>
          </p:cNvPr>
          <p:cNvSpPr/>
          <p:nvPr/>
        </p:nvSpPr>
        <p:spPr>
          <a:xfrm rot="10800000">
            <a:off x="2353765" y="3757363"/>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9c7701d810_0_667"/>
          <p:cNvSpPr txBox="1">
            <a:spLocks noGrp="1"/>
          </p:cNvSpPr>
          <p:nvPr>
            <p:ph type="title"/>
          </p:nvPr>
        </p:nvSpPr>
        <p:spPr>
          <a:xfrm>
            <a:off x="0" y="106562"/>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dirty="0" err="1">
                <a:solidFill>
                  <a:schemeClr val="bg1"/>
                </a:solidFill>
                <a:latin typeface="微軟正黑體" panose="020B0604030504040204" pitchFamily="34" charset="-120"/>
                <a:ea typeface="微軟正黑體" panose="020B0604030504040204" pitchFamily="34" charset="-120"/>
                <a:cs typeface="Arial"/>
                <a:sym typeface="Arial"/>
              </a:rPr>
              <a:t>成功案例</a:t>
            </a:r>
            <a:r>
              <a:rPr lang="en-US" dirty="0">
                <a:solidFill>
                  <a:schemeClr val="bg1"/>
                </a:solidFill>
                <a:latin typeface="Arial"/>
                <a:ea typeface="Arial"/>
                <a:cs typeface="Arial"/>
                <a:sym typeface="Arial"/>
              </a:rPr>
              <a:t> - Lion </a:t>
            </a:r>
            <a:r>
              <a:rPr lang="en-US" dirty="0" err="1">
                <a:solidFill>
                  <a:schemeClr val="bg1"/>
                </a:solidFill>
                <a:latin typeface="Arial"/>
                <a:ea typeface="Arial"/>
                <a:cs typeface="Arial"/>
                <a:sym typeface="Arial"/>
              </a:rPr>
              <a:t>Re:Sources</a:t>
            </a:r>
            <a:r>
              <a:rPr lang="en-US" dirty="0">
                <a:solidFill>
                  <a:schemeClr val="bg1"/>
                </a:solidFill>
                <a:latin typeface="Arial"/>
                <a:ea typeface="Arial"/>
                <a:cs typeface="Arial"/>
                <a:sym typeface="Arial"/>
              </a:rPr>
              <a:t> (</a:t>
            </a:r>
            <a:r>
              <a:rPr lang="en-US" dirty="0" err="1">
                <a:solidFill>
                  <a:schemeClr val="bg1"/>
                </a:solidFill>
                <a:latin typeface="微軟正黑體" panose="020B0604030504040204" pitchFamily="34" charset="-120"/>
                <a:ea typeface="微軟正黑體" panose="020B0604030504040204" pitchFamily="34" charset="-120"/>
                <a:cs typeface="Arial"/>
                <a:sym typeface="Arial"/>
              </a:rPr>
              <a:t>英國</a:t>
            </a:r>
            <a:r>
              <a:rPr lang="en-US" dirty="0">
                <a:solidFill>
                  <a:schemeClr val="bg1"/>
                </a:solidFill>
                <a:latin typeface="Arial"/>
                <a:ea typeface="Arial"/>
                <a:cs typeface="Arial"/>
                <a:sym typeface="Arial"/>
              </a:rPr>
              <a:t>)</a:t>
            </a:r>
            <a:endParaRPr dirty="0">
              <a:solidFill>
                <a:schemeClr val="bg1"/>
              </a:solidFill>
            </a:endParaRPr>
          </a:p>
        </p:txBody>
      </p:sp>
      <p:grpSp>
        <p:nvGrpSpPr>
          <p:cNvPr id="8" name="Group 13">
            <a:extLst>
              <a:ext uri="{FF2B5EF4-FFF2-40B4-BE49-F238E27FC236}">
                <a16:creationId xmlns:a16="http://schemas.microsoft.com/office/drawing/2014/main" id="{4A8ECD01-17F3-4617-8830-6746151989B7}"/>
              </a:ext>
            </a:extLst>
          </p:cNvPr>
          <p:cNvGrpSpPr/>
          <p:nvPr/>
        </p:nvGrpSpPr>
        <p:grpSpPr>
          <a:xfrm>
            <a:off x="3286380" y="2757778"/>
            <a:ext cx="2142082" cy="2282046"/>
            <a:chOff x="2839908" y="2300467"/>
            <a:chExt cx="2142082" cy="2282046"/>
          </a:xfrm>
          <a:effectLst>
            <a:outerShdw blurRad="50800" dist="38100" dir="2700000" algn="tl" rotWithShape="0">
              <a:prstClr val="black">
                <a:alpha val="19000"/>
              </a:prstClr>
            </a:outerShdw>
          </a:effectLst>
        </p:grpSpPr>
        <p:grpSp>
          <p:nvGrpSpPr>
            <p:cNvPr id="9" name="Group 14">
              <a:extLst>
                <a:ext uri="{FF2B5EF4-FFF2-40B4-BE49-F238E27FC236}">
                  <a16:creationId xmlns:a16="http://schemas.microsoft.com/office/drawing/2014/main" id="{33D0C7B1-CC9B-4D49-A4FE-B29791FA9F73}"/>
                </a:ext>
              </a:extLst>
            </p:cNvPr>
            <p:cNvGrpSpPr/>
            <p:nvPr/>
          </p:nvGrpSpPr>
          <p:grpSpPr>
            <a:xfrm>
              <a:off x="2839908" y="2300467"/>
              <a:ext cx="2101476" cy="2202194"/>
              <a:chOff x="3035421" y="2380970"/>
              <a:chExt cx="2101476" cy="2202194"/>
            </a:xfrm>
          </p:grpSpPr>
          <p:pic>
            <p:nvPicPr>
              <p:cNvPr id="16" name="Picture 6" descr="TS-451U - Features - QNAP">
                <a:extLst>
                  <a:ext uri="{FF2B5EF4-FFF2-40B4-BE49-F238E27FC236}">
                    <a16:creationId xmlns:a16="http://schemas.microsoft.com/office/drawing/2014/main" id="{427B5155-4581-49CB-B6D0-ADF32D927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35421" y="3475593"/>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S-451U - Features - QNAP">
                <a:extLst>
                  <a:ext uri="{FF2B5EF4-FFF2-40B4-BE49-F238E27FC236}">
                    <a16:creationId xmlns:a16="http://schemas.microsoft.com/office/drawing/2014/main" id="{C809E385-0CC0-4886-B12D-7D5AFB6593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37823" y="3140120"/>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S-451U - Features - QNAP">
                <a:extLst>
                  <a:ext uri="{FF2B5EF4-FFF2-40B4-BE49-F238E27FC236}">
                    <a16:creationId xmlns:a16="http://schemas.microsoft.com/office/drawing/2014/main" id="{3B10A6A7-D08F-4897-A69E-50831E6C13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35421" y="2760545"/>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S-451U - Features - QNAP">
                <a:extLst>
                  <a:ext uri="{FF2B5EF4-FFF2-40B4-BE49-F238E27FC236}">
                    <a16:creationId xmlns:a16="http://schemas.microsoft.com/office/drawing/2014/main" id="{36C8AD8F-D69B-4883-9E23-B6513F967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64913" y="2380970"/>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S-451U - Features - QNAP">
                <a:extLst>
                  <a:ext uri="{FF2B5EF4-FFF2-40B4-BE49-F238E27FC236}">
                    <a16:creationId xmlns:a16="http://schemas.microsoft.com/office/drawing/2014/main" id="{CE4BBF7D-5202-4185-A416-4CF72CE391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35421" y="3855168"/>
                <a:ext cx="2071984" cy="3484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TS-451U - Features - QNAP">
                <a:extLst>
                  <a:ext uri="{FF2B5EF4-FFF2-40B4-BE49-F238E27FC236}">
                    <a16:creationId xmlns:a16="http://schemas.microsoft.com/office/drawing/2014/main" id="{AD8EBC77-33AA-448A-8727-6B58678AE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84" b="33810"/>
              <a:stretch/>
            </p:blipFill>
            <p:spPr bwMode="auto">
              <a:xfrm>
                <a:off x="3035421" y="4234743"/>
                <a:ext cx="2071984" cy="34842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8">
              <a:extLst>
                <a:ext uri="{FF2B5EF4-FFF2-40B4-BE49-F238E27FC236}">
                  <a16:creationId xmlns:a16="http://schemas.microsoft.com/office/drawing/2014/main" id="{5B31402B-B354-4EE4-9E14-39ABC22ED9D6}"/>
                </a:ext>
              </a:extLst>
            </p:cNvPr>
            <p:cNvPicPr>
              <a:picLocks noChangeAspect="1"/>
            </p:cNvPicPr>
            <p:nvPr/>
          </p:nvPicPr>
          <p:blipFill>
            <a:blip r:embed="rId4"/>
            <a:stretch>
              <a:fillRect/>
            </a:stretch>
          </p:blipFill>
          <p:spPr>
            <a:xfrm>
              <a:off x="4658634" y="2347167"/>
              <a:ext cx="323356" cy="323356"/>
            </a:xfrm>
            <a:prstGeom prst="rect">
              <a:avLst/>
            </a:prstGeom>
            <a:effectLst/>
          </p:spPr>
        </p:pic>
        <p:pic>
          <p:nvPicPr>
            <p:cNvPr id="11" name="Picture 28">
              <a:extLst>
                <a:ext uri="{FF2B5EF4-FFF2-40B4-BE49-F238E27FC236}">
                  <a16:creationId xmlns:a16="http://schemas.microsoft.com/office/drawing/2014/main" id="{84D5A131-FAB4-4324-B5B8-79AC2B1CE648}"/>
                </a:ext>
              </a:extLst>
            </p:cNvPr>
            <p:cNvPicPr>
              <a:picLocks noChangeAspect="1"/>
            </p:cNvPicPr>
            <p:nvPr/>
          </p:nvPicPr>
          <p:blipFill>
            <a:blip r:embed="rId4"/>
            <a:stretch>
              <a:fillRect/>
            </a:stretch>
          </p:blipFill>
          <p:spPr>
            <a:xfrm>
              <a:off x="4653189" y="2737127"/>
              <a:ext cx="323356" cy="323356"/>
            </a:xfrm>
            <a:prstGeom prst="rect">
              <a:avLst/>
            </a:prstGeom>
            <a:effectLst/>
          </p:spPr>
        </p:pic>
        <p:pic>
          <p:nvPicPr>
            <p:cNvPr id="12" name="Picture 28">
              <a:extLst>
                <a:ext uri="{FF2B5EF4-FFF2-40B4-BE49-F238E27FC236}">
                  <a16:creationId xmlns:a16="http://schemas.microsoft.com/office/drawing/2014/main" id="{C0A8098C-3008-465E-B167-D2F4097AB673}"/>
                </a:ext>
              </a:extLst>
            </p:cNvPr>
            <p:cNvPicPr>
              <a:picLocks noChangeAspect="1"/>
            </p:cNvPicPr>
            <p:nvPr/>
          </p:nvPicPr>
          <p:blipFill>
            <a:blip r:embed="rId4"/>
            <a:stretch>
              <a:fillRect/>
            </a:stretch>
          </p:blipFill>
          <p:spPr>
            <a:xfrm>
              <a:off x="4658634" y="3115627"/>
              <a:ext cx="323356" cy="323356"/>
            </a:xfrm>
            <a:prstGeom prst="rect">
              <a:avLst/>
            </a:prstGeom>
            <a:effectLst/>
          </p:spPr>
        </p:pic>
        <p:pic>
          <p:nvPicPr>
            <p:cNvPr id="13" name="Picture 28">
              <a:extLst>
                <a:ext uri="{FF2B5EF4-FFF2-40B4-BE49-F238E27FC236}">
                  <a16:creationId xmlns:a16="http://schemas.microsoft.com/office/drawing/2014/main" id="{7DA0D59F-D5A0-4672-8221-2705BB992A7F}"/>
                </a:ext>
              </a:extLst>
            </p:cNvPr>
            <p:cNvPicPr>
              <a:picLocks noChangeAspect="1"/>
            </p:cNvPicPr>
            <p:nvPr/>
          </p:nvPicPr>
          <p:blipFill>
            <a:blip r:embed="rId4"/>
            <a:stretch>
              <a:fillRect/>
            </a:stretch>
          </p:blipFill>
          <p:spPr>
            <a:xfrm>
              <a:off x="4646916" y="3494127"/>
              <a:ext cx="323356" cy="323356"/>
            </a:xfrm>
            <a:prstGeom prst="rect">
              <a:avLst/>
            </a:prstGeom>
            <a:effectLst/>
          </p:spPr>
        </p:pic>
        <p:pic>
          <p:nvPicPr>
            <p:cNvPr id="14" name="Picture 28">
              <a:extLst>
                <a:ext uri="{FF2B5EF4-FFF2-40B4-BE49-F238E27FC236}">
                  <a16:creationId xmlns:a16="http://schemas.microsoft.com/office/drawing/2014/main" id="{9E979739-33E0-4E5E-AFDD-89989780603B}"/>
                </a:ext>
              </a:extLst>
            </p:cNvPr>
            <p:cNvPicPr>
              <a:picLocks noChangeAspect="1"/>
            </p:cNvPicPr>
            <p:nvPr/>
          </p:nvPicPr>
          <p:blipFill>
            <a:blip r:embed="rId4"/>
            <a:stretch>
              <a:fillRect/>
            </a:stretch>
          </p:blipFill>
          <p:spPr>
            <a:xfrm>
              <a:off x="4646916" y="3872627"/>
              <a:ext cx="323356" cy="323356"/>
            </a:xfrm>
            <a:prstGeom prst="rect">
              <a:avLst/>
            </a:prstGeom>
            <a:effectLst/>
          </p:spPr>
        </p:pic>
        <p:pic>
          <p:nvPicPr>
            <p:cNvPr id="15" name="Picture 20">
              <a:extLst>
                <a:ext uri="{FF2B5EF4-FFF2-40B4-BE49-F238E27FC236}">
                  <a16:creationId xmlns:a16="http://schemas.microsoft.com/office/drawing/2014/main" id="{0D0D9468-6508-451A-8EBB-664A02241D1E}"/>
                </a:ext>
              </a:extLst>
            </p:cNvPr>
            <p:cNvPicPr>
              <a:picLocks noChangeAspect="1"/>
            </p:cNvPicPr>
            <p:nvPr/>
          </p:nvPicPr>
          <p:blipFill>
            <a:blip r:embed="rId4"/>
            <a:stretch>
              <a:fillRect/>
            </a:stretch>
          </p:blipFill>
          <p:spPr>
            <a:xfrm>
              <a:off x="4646916" y="4259157"/>
              <a:ext cx="323356" cy="323356"/>
            </a:xfrm>
            <a:prstGeom prst="rect">
              <a:avLst/>
            </a:prstGeom>
            <a:effectLst/>
          </p:spPr>
        </p:pic>
      </p:grpSp>
      <p:sp>
        <p:nvSpPr>
          <p:cNvPr id="22" name="圖形 7">
            <a:extLst>
              <a:ext uri="{FF2B5EF4-FFF2-40B4-BE49-F238E27FC236}">
                <a16:creationId xmlns:a16="http://schemas.microsoft.com/office/drawing/2014/main" id="{0570428B-245A-4503-AB35-4580D061CB10}"/>
              </a:ext>
            </a:extLst>
          </p:cNvPr>
          <p:cNvSpPr/>
          <p:nvPr/>
        </p:nvSpPr>
        <p:spPr>
          <a:xfrm>
            <a:off x="6346665" y="3012584"/>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0E42CA"/>
              </a:gs>
              <a:gs pos="100000">
                <a:srgbClr val="088BF4"/>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sp>
        <p:nvSpPr>
          <p:cNvPr id="23" name="文字方塊 14">
            <a:extLst>
              <a:ext uri="{FF2B5EF4-FFF2-40B4-BE49-F238E27FC236}">
                <a16:creationId xmlns:a16="http://schemas.microsoft.com/office/drawing/2014/main" id="{1047867F-B974-4A9F-8454-104F86D86E8E}"/>
              </a:ext>
            </a:extLst>
          </p:cNvPr>
          <p:cNvSpPr txBox="1"/>
          <p:nvPr/>
        </p:nvSpPr>
        <p:spPr>
          <a:xfrm>
            <a:off x="6348157" y="4393656"/>
            <a:ext cx="2375123" cy="276999"/>
          </a:xfrm>
          <a:prstGeom prst="rect">
            <a:avLst/>
          </a:prstGeom>
          <a:noFill/>
        </p:spPr>
        <p:txBody>
          <a:bodyPr wrap="square" rtlCol="0" anchor="t">
            <a:spAutoFit/>
          </a:bodyPr>
          <a:lstStyle/>
          <a:p>
            <a:pPr algn="ctr"/>
            <a:r>
              <a:rPr lang="en-US" altLang="zh-TW" sz="1200" dirty="0">
                <a:solidFill>
                  <a:srgbClr val="020576"/>
                </a:solidFill>
              </a:rPr>
              <a:t>Offsite Storage or Cloud</a:t>
            </a:r>
            <a:endParaRPr lang="zh-TW" altLang="en-US" sz="1200" dirty="0">
              <a:solidFill>
                <a:srgbClr val="020576"/>
              </a:solidFill>
            </a:endParaRPr>
          </a:p>
        </p:txBody>
      </p:sp>
      <p:pic>
        <p:nvPicPr>
          <p:cNvPr id="24" name="圖片 20">
            <a:extLst>
              <a:ext uri="{FF2B5EF4-FFF2-40B4-BE49-F238E27FC236}">
                <a16:creationId xmlns:a16="http://schemas.microsoft.com/office/drawing/2014/main" id="{4E6C7FA8-0F10-4104-99B9-ED7494B45B7B}"/>
              </a:ext>
            </a:extLst>
          </p:cNvPr>
          <p:cNvPicPr>
            <a:picLocks noChangeAspect="1"/>
          </p:cNvPicPr>
          <p:nvPr/>
        </p:nvPicPr>
        <p:blipFill>
          <a:blip r:embed="rId5"/>
          <a:stretch>
            <a:fillRect/>
          </a:stretch>
        </p:blipFill>
        <p:spPr>
          <a:xfrm>
            <a:off x="7139804" y="3262555"/>
            <a:ext cx="642281" cy="720000"/>
          </a:xfrm>
          <a:prstGeom prst="rect">
            <a:avLst/>
          </a:prstGeom>
        </p:spPr>
      </p:pic>
      <p:sp>
        <p:nvSpPr>
          <p:cNvPr id="25" name="文字方塊 21">
            <a:extLst>
              <a:ext uri="{FF2B5EF4-FFF2-40B4-BE49-F238E27FC236}">
                <a16:creationId xmlns:a16="http://schemas.microsoft.com/office/drawing/2014/main" id="{CD33E24C-3683-4899-B520-C1885C46D1EE}"/>
              </a:ext>
            </a:extLst>
          </p:cNvPr>
          <p:cNvSpPr txBox="1"/>
          <p:nvPr/>
        </p:nvSpPr>
        <p:spPr>
          <a:xfrm>
            <a:off x="6573393" y="3999427"/>
            <a:ext cx="1815742" cy="276999"/>
          </a:xfrm>
          <a:prstGeom prst="rect">
            <a:avLst/>
          </a:prstGeom>
          <a:noFill/>
        </p:spPr>
        <p:txBody>
          <a:bodyPr wrap="square" rtlCol="0">
            <a:spAutoFit/>
          </a:bodyPr>
          <a:lstStyle/>
          <a:p>
            <a:pPr algn="ctr"/>
            <a:r>
              <a:rPr lang="en-US" altLang="zh-TW" sz="1200" b="1" dirty="0">
                <a:solidFill>
                  <a:schemeClr val="bg1"/>
                </a:solidFill>
              </a:rPr>
              <a:t>Backup Repository B</a:t>
            </a:r>
            <a:endParaRPr lang="zh-TW" altLang="en-US" sz="1200" b="1" dirty="0">
              <a:solidFill>
                <a:schemeClr val="bg1"/>
              </a:solidFill>
            </a:endParaRPr>
          </a:p>
        </p:txBody>
      </p:sp>
      <p:sp>
        <p:nvSpPr>
          <p:cNvPr id="26" name="文字方塊 22">
            <a:extLst>
              <a:ext uri="{FF2B5EF4-FFF2-40B4-BE49-F238E27FC236}">
                <a16:creationId xmlns:a16="http://schemas.microsoft.com/office/drawing/2014/main" id="{D7B00CB5-B732-4FAF-BB64-60AFBDCF8F29}"/>
              </a:ext>
            </a:extLst>
          </p:cNvPr>
          <p:cNvSpPr txBox="1"/>
          <p:nvPr/>
        </p:nvSpPr>
        <p:spPr>
          <a:xfrm>
            <a:off x="925187" y="4467506"/>
            <a:ext cx="1496074" cy="276999"/>
          </a:xfrm>
          <a:prstGeom prst="rect">
            <a:avLst/>
          </a:prstGeom>
          <a:noFill/>
        </p:spPr>
        <p:txBody>
          <a:bodyPr wrap="square" rtlCol="0" anchor="t">
            <a:spAutoFit/>
          </a:bodyPr>
          <a:lstStyle/>
          <a:p>
            <a:r>
              <a:rPr lang="en-US" altLang="zh-TW" sz="1200" dirty="0">
                <a:solidFill>
                  <a:srgbClr val="020576"/>
                </a:solidFill>
              </a:rPr>
              <a:t>Onsite Storage</a:t>
            </a:r>
            <a:endParaRPr lang="zh-TW" altLang="en-US" sz="1200" dirty="0">
              <a:solidFill>
                <a:srgbClr val="020576"/>
              </a:solidFill>
            </a:endParaRPr>
          </a:p>
        </p:txBody>
      </p:sp>
      <p:sp>
        <p:nvSpPr>
          <p:cNvPr id="27" name="矩形: 圓角 23">
            <a:extLst>
              <a:ext uri="{FF2B5EF4-FFF2-40B4-BE49-F238E27FC236}">
                <a16:creationId xmlns:a16="http://schemas.microsoft.com/office/drawing/2014/main" id="{0172ACEA-F5B9-4CD0-82B8-AB23D839E3FC}"/>
              </a:ext>
            </a:extLst>
          </p:cNvPr>
          <p:cNvSpPr/>
          <p:nvPr/>
        </p:nvSpPr>
        <p:spPr>
          <a:xfrm>
            <a:off x="655141" y="3194437"/>
            <a:ext cx="1774752" cy="1175991"/>
          </a:xfrm>
          <a:prstGeom prst="roundRect">
            <a:avLst>
              <a:gd name="adj" fmla="val 7916"/>
            </a:avLst>
          </a:prstGeom>
          <a:gradFill>
            <a:gsLst>
              <a:gs pos="0">
                <a:srgbClr val="086E1B"/>
              </a:gs>
              <a:gs pos="100000">
                <a:srgbClr val="0B8322"/>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p>
        </p:txBody>
      </p:sp>
      <p:sp>
        <p:nvSpPr>
          <p:cNvPr id="28" name="文字方塊 24">
            <a:extLst>
              <a:ext uri="{FF2B5EF4-FFF2-40B4-BE49-F238E27FC236}">
                <a16:creationId xmlns:a16="http://schemas.microsoft.com/office/drawing/2014/main" id="{20A61B29-D0BB-4F81-8741-DE3F1C0C7214}"/>
              </a:ext>
            </a:extLst>
          </p:cNvPr>
          <p:cNvSpPr txBox="1"/>
          <p:nvPr/>
        </p:nvSpPr>
        <p:spPr>
          <a:xfrm>
            <a:off x="648790"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sp>
        <p:nvSpPr>
          <p:cNvPr id="2" name="TextBox 27">
            <a:extLst>
              <a:ext uri="{FF2B5EF4-FFF2-40B4-BE49-F238E27FC236}">
                <a16:creationId xmlns:a16="http://schemas.microsoft.com/office/drawing/2014/main" id="{92A29317-E1CB-41A3-9BEA-CF09F4A42479}"/>
              </a:ext>
            </a:extLst>
          </p:cNvPr>
          <p:cNvSpPr txBox="1"/>
          <p:nvPr/>
        </p:nvSpPr>
        <p:spPr>
          <a:xfrm>
            <a:off x="655140" y="1298176"/>
            <a:ext cx="3345360" cy="944554"/>
          </a:xfrm>
          <a:prstGeom prst="rect">
            <a:avLst/>
          </a:prstGeom>
          <a:noFill/>
        </p:spPr>
        <p:txBody>
          <a:bodyPr wrap="square" rtlCol="0">
            <a:spAutoFit/>
          </a:bodyPr>
          <a:lstStyle/>
          <a:p>
            <a:pPr>
              <a:lnSpc>
                <a:spcPts val="2300"/>
              </a:lnSpc>
            </a:pPr>
            <a:endParaRPr lang="en-US" sz="1800" dirty="0">
              <a:solidFill>
                <a:schemeClr val="tx1"/>
              </a:solidFill>
              <a:latin typeface="微軟正黑體" panose="020B0604030504040204" pitchFamily="34" charset="-120"/>
              <a:ea typeface="微軟正黑體" panose="020B0604030504040204" pitchFamily="34" charset="-120"/>
            </a:endParaRPr>
          </a:p>
          <a:p>
            <a:pPr marL="177800" indent="-177800">
              <a:lnSpc>
                <a:spcPts val="23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使用 </a:t>
            </a:r>
            <a:r>
              <a:rPr lang="en-US" dirty="0">
                <a:solidFill>
                  <a:schemeClr val="tx1"/>
                </a:solidFill>
                <a:latin typeface="+mj-lt"/>
                <a:ea typeface="微軟正黑體" panose="020B0604030504040204" pitchFamily="34" charset="-120"/>
              </a:rPr>
              <a:t>Hybrid Backup Sync </a:t>
            </a:r>
            <a:r>
              <a:rPr lang="zh-TW" altLang="en-US" dirty="0">
                <a:solidFill>
                  <a:schemeClr val="tx1"/>
                </a:solidFill>
                <a:latin typeface="微軟正黑體" panose="020B0604030504040204" pitchFamily="34" charset="-120"/>
                <a:ea typeface="微軟正黑體" panose="020B0604030504040204" pitchFamily="34" charset="-120"/>
              </a:rPr>
              <a:t>將多組 </a:t>
            </a:r>
            <a:r>
              <a:rPr lang="en-US" dirty="0">
                <a:solidFill>
                  <a:schemeClr val="tx1"/>
                </a:solidFill>
                <a:latin typeface="+mj-lt"/>
                <a:ea typeface="微軟正黑體" panose="020B0604030504040204" pitchFamily="34" charset="-120"/>
              </a:rPr>
              <a:t>QNAP NAS </a:t>
            </a:r>
            <a:r>
              <a:rPr lang="zh-TW" altLang="en-US" dirty="0">
                <a:solidFill>
                  <a:schemeClr val="tx1"/>
                </a:solidFill>
                <a:latin typeface="微軟正黑體" panose="020B0604030504040204" pitchFamily="34" charset="-120"/>
                <a:ea typeface="微軟正黑體" panose="020B0604030504040204" pitchFamily="34" charset="-120"/>
              </a:rPr>
              <a:t>資料從地端備份到雲端</a:t>
            </a:r>
            <a:endParaRPr lang="en-US" dirty="0">
              <a:solidFill>
                <a:schemeClr val="tx1"/>
              </a:solidFill>
              <a:latin typeface="微軟正黑體" panose="020B0604030504040204" pitchFamily="34" charset="-120"/>
              <a:ea typeface="微軟正黑體" panose="020B0604030504040204" pitchFamily="34" charset="-120"/>
            </a:endParaRPr>
          </a:p>
        </p:txBody>
      </p:sp>
      <p:sp>
        <p:nvSpPr>
          <p:cNvPr id="3" name="TextBox 28">
            <a:extLst>
              <a:ext uri="{FF2B5EF4-FFF2-40B4-BE49-F238E27FC236}">
                <a16:creationId xmlns:a16="http://schemas.microsoft.com/office/drawing/2014/main" id="{481B4125-8314-4FC0-9ADE-26CBCA6A1827}"/>
              </a:ext>
            </a:extLst>
          </p:cNvPr>
          <p:cNvSpPr txBox="1"/>
          <p:nvPr/>
        </p:nvSpPr>
        <p:spPr>
          <a:xfrm>
            <a:off x="5230140" y="1328344"/>
            <a:ext cx="3494759" cy="1390509"/>
          </a:xfrm>
          <a:prstGeom prst="rect">
            <a:avLst/>
          </a:prstGeom>
          <a:noFill/>
        </p:spPr>
        <p:txBody>
          <a:bodyPr wrap="square" rtlCol="0">
            <a:spAutoFit/>
          </a:bodyPr>
          <a:lstStyle/>
          <a:p>
            <a:pPr>
              <a:lnSpc>
                <a:spcPts val="1900"/>
              </a:lnSpc>
            </a:pPr>
            <a:endParaRPr lang="en-US" sz="1300" dirty="0">
              <a:solidFill>
                <a:schemeClr val="tx1"/>
              </a:solidFill>
              <a:latin typeface="微軟正黑體" panose="020B0604030504040204" pitchFamily="34" charset="-120"/>
              <a:ea typeface="微軟正黑體" panose="020B0604030504040204" pitchFamily="34" charset="-120"/>
            </a:endParaRPr>
          </a:p>
          <a:p>
            <a:pPr marL="177800" indent="-177800">
              <a:lnSpc>
                <a:spcPts val="1900"/>
              </a:lnSpc>
              <a:buFont typeface="Arial" panose="020B0604020202020204" pitchFamily="34" charset="0"/>
              <a:buChar char="•"/>
            </a:pPr>
            <a:r>
              <a:rPr lang="en-US" sz="1300" dirty="0">
                <a:solidFill>
                  <a:schemeClr val="tx1"/>
                </a:solidFill>
                <a:latin typeface="+mj-lt"/>
                <a:ea typeface="微軟正黑體" panose="020B0604030504040204" pitchFamily="34" charset="-120"/>
              </a:rPr>
              <a:t>Hybrid Backup Sync </a:t>
            </a:r>
            <a:r>
              <a:rPr lang="zh-TW" altLang="en-US" sz="1300" dirty="0">
                <a:solidFill>
                  <a:schemeClr val="tx1"/>
                </a:solidFill>
                <a:latin typeface="微軟正黑體" panose="020B0604030504040204" pitchFamily="34" charset="-120"/>
                <a:ea typeface="微軟正黑體" panose="020B0604030504040204" pitchFamily="34" charset="-120"/>
              </a:rPr>
              <a:t>有同時最多執行 </a:t>
            </a:r>
            <a:r>
              <a:rPr lang="en-US" altLang="zh-TW" sz="1300" dirty="0">
                <a:solidFill>
                  <a:schemeClr val="tx1"/>
                </a:solidFill>
                <a:latin typeface="+mj-lt"/>
                <a:ea typeface="微軟正黑體" panose="020B0604030504040204" pitchFamily="34" charset="-120"/>
              </a:rPr>
              <a:t>10</a:t>
            </a:r>
            <a:r>
              <a:rPr lang="en-US" altLang="zh-TW" sz="1300" dirty="0">
                <a:solidFill>
                  <a:schemeClr val="tx1"/>
                </a:solidFill>
                <a:latin typeface="微軟正黑體" panose="020B0604030504040204" pitchFamily="34" charset="-120"/>
                <a:ea typeface="微軟正黑體" panose="020B0604030504040204" pitchFamily="34" charset="-120"/>
              </a:rPr>
              <a:t> </a:t>
            </a:r>
            <a:r>
              <a:rPr lang="zh-TW" altLang="en-US" sz="1300" dirty="0">
                <a:solidFill>
                  <a:schemeClr val="tx1"/>
                </a:solidFill>
                <a:latin typeface="微軟正黑體" panose="020B0604030504040204" pitchFamily="34" charset="-120"/>
                <a:ea typeface="微軟正黑體" panose="020B0604030504040204" pitchFamily="34" charset="-120"/>
              </a:rPr>
              <a:t>組備份的限制</a:t>
            </a:r>
            <a:endParaRPr lang="en-US" altLang="zh-TW" sz="1300" dirty="0">
              <a:solidFill>
                <a:schemeClr val="tx1"/>
              </a:solidFill>
              <a:latin typeface="微軟正黑體" panose="020B0604030504040204" pitchFamily="34" charset="-120"/>
              <a:ea typeface="微軟正黑體" panose="020B0604030504040204" pitchFamily="34" charset="-120"/>
            </a:endParaRPr>
          </a:p>
          <a:p>
            <a:pPr marL="177800" indent="-177800">
              <a:lnSpc>
                <a:spcPts val="800"/>
              </a:lnSpc>
              <a:buFont typeface="Arial" panose="020B0604020202020204" pitchFamily="34" charset="0"/>
              <a:buChar char="•"/>
            </a:pPr>
            <a:endParaRPr lang="en-US" sz="200" dirty="0">
              <a:solidFill>
                <a:schemeClr val="tx1"/>
              </a:solidFill>
              <a:latin typeface="微軟正黑體" panose="020B0604030504040204" pitchFamily="34" charset="-120"/>
              <a:ea typeface="微軟正黑體" panose="020B0604030504040204" pitchFamily="34" charset="-120"/>
            </a:endParaRPr>
          </a:p>
          <a:p>
            <a:pPr marL="177800" indent="-177800">
              <a:lnSpc>
                <a:spcPts val="1900"/>
              </a:lnSpc>
              <a:buFont typeface="Arial" panose="020B0604020202020204" pitchFamily="34" charset="0"/>
              <a:buChar char="•"/>
            </a:pPr>
            <a:r>
              <a:rPr lang="zh-TW" altLang="en-US" sz="1300" dirty="0">
                <a:solidFill>
                  <a:schemeClr val="tx1"/>
                </a:solidFill>
                <a:latin typeface="微軟正黑體" panose="020B0604030504040204" pitchFamily="34" charset="-120"/>
                <a:ea typeface="微軟正黑體" panose="020B0604030504040204" pitchFamily="34" charset="-120"/>
              </a:rPr>
              <a:t>如果備份的規模有變化時，很難及時調整系統規模</a:t>
            </a:r>
            <a:endParaRPr lang="en-US" sz="1300" dirty="0">
              <a:solidFill>
                <a:schemeClr val="tx1"/>
              </a:solidFill>
              <a:latin typeface="微軟正黑體" panose="020B0604030504040204" pitchFamily="34" charset="-120"/>
              <a:ea typeface="微軟正黑體" panose="020B0604030504040204" pitchFamily="34" charset="-120"/>
            </a:endParaRPr>
          </a:p>
        </p:txBody>
      </p:sp>
      <p:sp>
        <p:nvSpPr>
          <p:cNvPr id="4" name="TextBox 27">
            <a:extLst>
              <a:ext uri="{FF2B5EF4-FFF2-40B4-BE49-F238E27FC236}">
                <a16:creationId xmlns:a16="http://schemas.microsoft.com/office/drawing/2014/main" id="{6D873EBA-A99E-4A4F-85AD-033A58FD4757}"/>
              </a:ext>
            </a:extLst>
          </p:cNvPr>
          <p:cNvSpPr txBox="1"/>
          <p:nvPr/>
        </p:nvSpPr>
        <p:spPr>
          <a:xfrm>
            <a:off x="648790" y="1244838"/>
            <a:ext cx="3151674" cy="353943"/>
          </a:xfrm>
          <a:prstGeom prst="rect">
            <a:avLst/>
          </a:prstGeom>
          <a:noFill/>
        </p:spPr>
        <p:txBody>
          <a:bodyPr wrap="square" rtlCol="0">
            <a:spAutoFit/>
          </a:bodyPr>
          <a:lstStyle/>
          <a:p>
            <a:r>
              <a:rPr lang="zh-TW" altLang="en-US" sz="1700" b="1" dirty="0">
                <a:solidFill>
                  <a:schemeClr val="tx1"/>
                </a:solidFill>
                <a:latin typeface="微軟正黑體" panose="020B0604030504040204" pitchFamily="34" charset="-120"/>
                <a:ea typeface="微軟正黑體" panose="020B0604030504040204" pitchFamily="34" charset="-120"/>
              </a:rPr>
              <a:t>故事背景</a:t>
            </a:r>
          </a:p>
        </p:txBody>
      </p:sp>
      <p:sp>
        <p:nvSpPr>
          <p:cNvPr id="5" name="TextBox 28">
            <a:extLst>
              <a:ext uri="{FF2B5EF4-FFF2-40B4-BE49-F238E27FC236}">
                <a16:creationId xmlns:a16="http://schemas.microsoft.com/office/drawing/2014/main" id="{54CA6041-BE73-416E-A2E4-5D8D42C53781}"/>
              </a:ext>
            </a:extLst>
          </p:cNvPr>
          <p:cNvSpPr txBox="1"/>
          <p:nvPr/>
        </p:nvSpPr>
        <p:spPr>
          <a:xfrm>
            <a:off x="5223791" y="1222732"/>
            <a:ext cx="3151674" cy="353943"/>
          </a:xfrm>
          <a:prstGeom prst="rect">
            <a:avLst/>
          </a:prstGeom>
          <a:noFill/>
        </p:spPr>
        <p:txBody>
          <a:bodyPr wrap="square" rtlCol="0">
            <a:spAutoFit/>
          </a:bodyPr>
          <a:lstStyle/>
          <a:p>
            <a:r>
              <a:rPr lang="zh-TW" altLang="en-US" sz="1700" b="1" dirty="0">
                <a:solidFill>
                  <a:schemeClr val="tx1"/>
                </a:solidFill>
                <a:latin typeface="微軟正黑體" panose="020B0604030504040204" pitchFamily="34" charset="-120"/>
                <a:ea typeface="微軟正黑體" panose="020B0604030504040204" pitchFamily="34" charset="-120"/>
              </a:rPr>
              <a:t>挑戰</a:t>
            </a:r>
          </a:p>
        </p:txBody>
      </p:sp>
      <p:pic>
        <p:nvPicPr>
          <p:cNvPr id="56" name="圖形 55">
            <a:extLst>
              <a:ext uri="{FF2B5EF4-FFF2-40B4-BE49-F238E27FC236}">
                <a16:creationId xmlns:a16="http://schemas.microsoft.com/office/drawing/2014/main" id="{C640F035-C755-4E50-A2F8-E53B8B15B46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44727" y="2885084"/>
            <a:ext cx="689981" cy="689981"/>
          </a:xfrm>
          <a:prstGeom prst="rect">
            <a:avLst/>
          </a:prstGeom>
        </p:spPr>
      </p:pic>
      <p:grpSp>
        <p:nvGrpSpPr>
          <p:cNvPr id="37" name="群組 36">
            <a:extLst>
              <a:ext uri="{FF2B5EF4-FFF2-40B4-BE49-F238E27FC236}">
                <a16:creationId xmlns:a16="http://schemas.microsoft.com/office/drawing/2014/main" id="{6751C904-16E9-497F-8AA3-C5F6C0927CBA}"/>
              </a:ext>
            </a:extLst>
          </p:cNvPr>
          <p:cNvGrpSpPr/>
          <p:nvPr/>
        </p:nvGrpSpPr>
        <p:grpSpPr>
          <a:xfrm>
            <a:off x="930267" y="3253735"/>
            <a:ext cx="552515" cy="552515"/>
            <a:chOff x="930267" y="3253735"/>
            <a:chExt cx="552515" cy="552515"/>
          </a:xfrm>
        </p:grpSpPr>
        <p:sp>
          <p:nvSpPr>
            <p:cNvPr id="35" name="矩形 34">
              <a:extLst>
                <a:ext uri="{FF2B5EF4-FFF2-40B4-BE49-F238E27FC236}">
                  <a16:creationId xmlns:a16="http://schemas.microsoft.com/office/drawing/2014/main" id="{21DE3A46-B896-4CAB-B380-97609432782D}"/>
                </a:ext>
              </a:extLst>
            </p:cNvPr>
            <p:cNvSpPr/>
            <p:nvPr/>
          </p:nvSpPr>
          <p:spPr>
            <a:xfrm>
              <a:off x="934190" y="3311387"/>
              <a:ext cx="529738" cy="451817"/>
            </a:xfrm>
            <a:custGeom>
              <a:avLst/>
              <a:gdLst>
                <a:gd name="connsiteX0" fmla="*/ 0 w 597890"/>
                <a:gd name="connsiteY0" fmla="*/ 0 h 481013"/>
                <a:gd name="connsiteX1" fmla="*/ 597890 w 597890"/>
                <a:gd name="connsiteY1" fmla="*/ 0 h 481013"/>
                <a:gd name="connsiteX2" fmla="*/ 597890 w 597890"/>
                <a:gd name="connsiteY2" fmla="*/ 481013 h 481013"/>
                <a:gd name="connsiteX3" fmla="*/ 0 w 597890"/>
                <a:gd name="connsiteY3" fmla="*/ 481013 h 481013"/>
                <a:gd name="connsiteX4" fmla="*/ 0 w 597890"/>
                <a:gd name="connsiteY4" fmla="*/ 0 h 481013"/>
                <a:gd name="connsiteX0" fmla="*/ 0 w 597890"/>
                <a:gd name="connsiteY0" fmla="*/ 0 h 481013"/>
                <a:gd name="connsiteX1" fmla="*/ 540740 w 597890"/>
                <a:gd name="connsiteY1" fmla="*/ 47625 h 481013"/>
                <a:gd name="connsiteX2" fmla="*/ 597890 w 597890"/>
                <a:gd name="connsiteY2" fmla="*/ 481013 h 481013"/>
                <a:gd name="connsiteX3" fmla="*/ 0 w 597890"/>
                <a:gd name="connsiteY3" fmla="*/ 481013 h 481013"/>
                <a:gd name="connsiteX4" fmla="*/ 0 w 597890"/>
                <a:gd name="connsiteY4" fmla="*/ 0 h 481013"/>
                <a:gd name="connsiteX0" fmla="*/ 0 w 597890"/>
                <a:gd name="connsiteY0" fmla="*/ 0 h 481013"/>
                <a:gd name="connsiteX1" fmla="*/ 540740 w 597890"/>
                <a:gd name="connsiteY1" fmla="*/ 47625 h 481013"/>
                <a:gd name="connsiteX2" fmla="*/ 534501 w 597890"/>
                <a:gd name="connsiteY2" fmla="*/ 4665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540740 w 597890"/>
                <a:gd name="connsiteY1" fmla="*/ 47625 h 481013"/>
                <a:gd name="connsiteX2" fmla="*/ 544026 w 597890"/>
                <a:gd name="connsiteY2" fmla="*/ 14190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44026 w 597890"/>
                <a:gd name="connsiteY2" fmla="*/ 141900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02751 w 597890"/>
                <a:gd name="connsiteY2" fmla="*/ 132375 h 481013"/>
                <a:gd name="connsiteX3" fmla="*/ 597890 w 597890"/>
                <a:gd name="connsiteY3" fmla="*/ 481013 h 481013"/>
                <a:gd name="connsiteX4" fmla="*/ 0 w 597890"/>
                <a:gd name="connsiteY4" fmla="*/ 481013 h 481013"/>
                <a:gd name="connsiteX5" fmla="*/ 0 w 597890"/>
                <a:gd name="connsiteY5" fmla="*/ 0 h 481013"/>
                <a:gd name="connsiteX0" fmla="*/ 0 w 597890"/>
                <a:gd name="connsiteY0" fmla="*/ 0 h 481013"/>
                <a:gd name="connsiteX1" fmla="*/ 488352 w 597890"/>
                <a:gd name="connsiteY1" fmla="*/ 58738 h 481013"/>
                <a:gd name="connsiteX2" fmla="*/ 502751 w 597890"/>
                <a:gd name="connsiteY2" fmla="*/ 132375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510689 w 597890"/>
                <a:gd name="connsiteY2" fmla="*/ 133963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74176 w 597890"/>
                <a:gd name="connsiteY2" fmla="*/ 135550 h 481013"/>
                <a:gd name="connsiteX3" fmla="*/ 502751 w 597890"/>
                <a:gd name="connsiteY3" fmla="*/ 11173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74176 w 597890"/>
                <a:gd name="connsiteY2" fmla="*/ 135550 h 481013"/>
                <a:gd name="connsiteX3" fmla="*/ 532913 w 597890"/>
                <a:gd name="connsiteY3" fmla="*/ 143488 h 481013"/>
                <a:gd name="connsiteX4" fmla="*/ 597890 w 597890"/>
                <a:gd name="connsiteY4" fmla="*/ 481013 h 481013"/>
                <a:gd name="connsiteX5" fmla="*/ 0 w 597890"/>
                <a:gd name="connsiteY5" fmla="*/ 481013 h 481013"/>
                <a:gd name="connsiteX6" fmla="*/ 0 w 597890"/>
                <a:gd name="connsiteY6" fmla="*/ 0 h 481013"/>
                <a:gd name="connsiteX0" fmla="*/ 0 w 597890"/>
                <a:gd name="connsiteY0" fmla="*/ 0 h 481013"/>
                <a:gd name="connsiteX1" fmla="*/ 488352 w 597890"/>
                <a:gd name="connsiteY1" fmla="*/ 58738 h 481013"/>
                <a:gd name="connsiteX2" fmla="*/ 499576 w 597890"/>
                <a:gd name="connsiteY2" fmla="*/ 122850 h 481013"/>
                <a:gd name="connsiteX3" fmla="*/ 532913 w 597890"/>
                <a:gd name="connsiteY3" fmla="*/ 143488 h 481013"/>
                <a:gd name="connsiteX4" fmla="*/ 597890 w 597890"/>
                <a:gd name="connsiteY4" fmla="*/ 481013 h 481013"/>
                <a:gd name="connsiteX5" fmla="*/ 0 w 597890"/>
                <a:gd name="connsiteY5" fmla="*/ 481013 h 481013"/>
                <a:gd name="connsiteX6" fmla="*/ 0 w 597890"/>
                <a:gd name="connsiteY6" fmla="*/ 0 h 481013"/>
                <a:gd name="connsiteX0" fmla="*/ 0 w 532913"/>
                <a:gd name="connsiteY0" fmla="*/ 0 h 481013"/>
                <a:gd name="connsiteX1" fmla="*/ 488352 w 532913"/>
                <a:gd name="connsiteY1" fmla="*/ 58738 h 481013"/>
                <a:gd name="connsiteX2" fmla="*/ 499576 w 532913"/>
                <a:gd name="connsiteY2" fmla="*/ 122850 h 481013"/>
                <a:gd name="connsiteX3" fmla="*/ 532913 w 532913"/>
                <a:gd name="connsiteY3" fmla="*/ 143488 h 481013"/>
                <a:gd name="connsiteX4" fmla="*/ 458190 w 532913"/>
                <a:gd name="connsiteY4" fmla="*/ 452438 h 481013"/>
                <a:gd name="connsiteX5" fmla="*/ 0 w 532913"/>
                <a:gd name="connsiteY5" fmla="*/ 481013 h 481013"/>
                <a:gd name="connsiteX6" fmla="*/ 0 w 532913"/>
                <a:gd name="connsiteY6" fmla="*/ 0 h 481013"/>
                <a:gd name="connsiteX0" fmla="*/ 0 w 532913"/>
                <a:gd name="connsiteY0" fmla="*/ 0 h 457201"/>
                <a:gd name="connsiteX1" fmla="*/ 488352 w 532913"/>
                <a:gd name="connsiteY1" fmla="*/ 58738 h 457201"/>
                <a:gd name="connsiteX2" fmla="*/ 499576 w 532913"/>
                <a:gd name="connsiteY2" fmla="*/ 122850 h 457201"/>
                <a:gd name="connsiteX3" fmla="*/ 532913 w 532913"/>
                <a:gd name="connsiteY3" fmla="*/ 143488 h 457201"/>
                <a:gd name="connsiteX4" fmla="*/ 458190 w 532913"/>
                <a:gd name="connsiteY4" fmla="*/ 452438 h 457201"/>
                <a:gd name="connsiteX5" fmla="*/ 20637 w 532913"/>
                <a:gd name="connsiteY5" fmla="*/ 457201 h 457201"/>
                <a:gd name="connsiteX6" fmla="*/ 0 w 532913"/>
                <a:gd name="connsiteY6" fmla="*/ 0 h 457201"/>
                <a:gd name="connsiteX0" fmla="*/ 50800 w 512276"/>
                <a:gd name="connsiteY0" fmla="*/ 103187 h 398463"/>
                <a:gd name="connsiteX1" fmla="*/ 467715 w 512276"/>
                <a:gd name="connsiteY1" fmla="*/ 0 h 398463"/>
                <a:gd name="connsiteX2" fmla="*/ 478939 w 512276"/>
                <a:gd name="connsiteY2" fmla="*/ 64112 h 398463"/>
                <a:gd name="connsiteX3" fmla="*/ 512276 w 512276"/>
                <a:gd name="connsiteY3" fmla="*/ 84750 h 398463"/>
                <a:gd name="connsiteX4" fmla="*/ 437553 w 512276"/>
                <a:gd name="connsiteY4" fmla="*/ 393700 h 398463"/>
                <a:gd name="connsiteX5" fmla="*/ 0 w 512276"/>
                <a:gd name="connsiteY5" fmla="*/ 398463 h 398463"/>
                <a:gd name="connsiteX6" fmla="*/ 50800 w 512276"/>
                <a:gd name="connsiteY6" fmla="*/ 103187 h 398463"/>
                <a:gd name="connsiteX0" fmla="*/ 0 w 528151"/>
                <a:gd name="connsiteY0" fmla="*/ 0 h 438151"/>
                <a:gd name="connsiteX1" fmla="*/ 483590 w 528151"/>
                <a:gd name="connsiteY1" fmla="*/ 39688 h 438151"/>
                <a:gd name="connsiteX2" fmla="*/ 494814 w 528151"/>
                <a:gd name="connsiteY2" fmla="*/ 103800 h 438151"/>
                <a:gd name="connsiteX3" fmla="*/ 528151 w 528151"/>
                <a:gd name="connsiteY3" fmla="*/ 124438 h 438151"/>
                <a:gd name="connsiteX4" fmla="*/ 453428 w 528151"/>
                <a:gd name="connsiteY4" fmla="*/ 433388 h 438151"/>
                <a:gd name="connsiteX5" fmla="*/ 15875 w 528151"/>
                <a:gd name="connsiteY5" fmla="*/ 438151 h 438151"/>
                <a:gd name="connsiteX6" fmla="*/ 0 w 528151"/>
                <a:gd name="connsiteY6" fmla="*/ 0 h 438151"/>
                <a:gd name="connsiteX0" fmla="*/ 485 w 528636"/>
                <a:gd name="connsiteY0" fmla="*/ 0 h 438151"/>
                <a:gd name="connsiteX1" fmla="*/ 0 w 528636"/>
                <a:gd name="connsiteY1" fmla="*/ 613 h 438151"/>
                <a:gd name="connsiteX2" fmla="*/ 484075 w 528636"/>
                <a:gd name="connsiteY2" fmla="*/ 39688 h 438151"/>
                <a:gd name="connsiteX3" fmla="*/ 495299 w 528636"/>
                <a:gd name="connsiteY3" fmla="*/ 103800 h 438151"/>
                <a:gd name="connsiteX4" fmla="*/ 528636 w 528636"/>
                <a:gd name="connsiteY4" fmla="*/ 124438 h 438151"/>
                <a:gd name="connsiteX5" fmla="*/ 453913 w 528636"/>
                <a:gd name="connsiteY5" fmla="*/ 433388 h 438151"/>
                <a:gd name="connsiteX6" fmla="*/ 16360 w 528636"/>
                <a:gd name="connsiteY6" fmla="*/ 438151 h 438151"/>
                <a:gd name="connsiteX7" fmla="*/ 485 w 528636"/>
                <a:gd name="connsiteY7" fmla="*/ 0 h 438151"/>
                <a:gd name="connsiteX0" fmla="*/ 30648 w 528636"/>
                <a:gd name="connsiteY0" fmla="*/ 51775 h 437538"/>
                <a:gd name="connsiteX1" fmla="*/ 0 w 528636"/>
                <a:gd name="connsiteY1" fmla="*/ 0 h 437538"/>
                <a:gd name="connsiteX2" fmla="*/ 484075 w 528636"/>
                <a:gd name="connsiteY2" fmla="*/ 39075 h 437538"/>
                <a:gd name="connsiteX3" fmla="*/ 495299 w 528636"/>
                <a:gd name="connsiteY3" fmla="*/ 103187 h 437538"/>
                <a:gd name="connsiteX4" fmla="*/ 528636 w 528636"/>
                <a:gd name="connsiteY4" fmla="*/ 123825 h 437538"/>
                <a:gd name="connsiteX5" fmla="*/ 453913 w 528636"/>
                <a:gd name="connsiteY5" fmla="*/ 432775 h 437538"/>
                <a:gd name="connsiteX6" fmla="*/ 16360 w 528636"/>
                <a:gd name="connsiteY6" fmla="*/ 437538 h 437538"/>
                <a:gd name="connsiteX7" fmla="*/ 30648 w 528636"/>
                <a:gd name="connsiteY7" fmla="*/ 51775 h 437538"/>
                <a:gd name="connsiteX0" fmla="*/ 486 w 528636"/>
                <a:gd name="connsiteY0" fmla="*/ 70825 h 437538"/>
                <a:gd name="connsiteX1" fmla="*/ 0 w 528636"/>
                <a:gd name="connsiteY1" fmla="*/ 0 h 437538"/>
                <a:gd name="connsiteX2" fmla="*/ 484075 w 528636"/>
                <a:gd name="connsiteY2" fmla="*/ 39075 h 437538"/>
                <a:gd name="connsiteX3" fmla="*/ 495299 w 528636"/>
                <a:gd name="connsiteY3" fmla="*/ 103187 h 437538"/>
                <a:gd name="connsiteX4" fmla="*/ 528636 w 528636"/>
                <a:gd name="connsiteY4" fmla="*/ 123825 h 437538"/>
                <a:gd name="connsiteX5" fmla="*/ 453913 w 528636"/>
                <a:gd name="connsiteY5" fmla="*/ 432775 h 437538"/>
                <a:gd name="connsiteX6" fmla="*/ 16360 w 528636"/>
                <a:gd name="connsiteY6" fmla="*/ 437538 h 437538"/>
                <a:gd name="connsiteX7" fmla="*/ 486 w 528636"/>
                <a:gd name="connsiteY7" fmla="*/ 70825 h 437538"/>
                <a:gd name="connsiteX0" fmla="*/ 0 w 528150"/>
                <a:gd name="connsiteY0" fmla="*/ 80350 h 447063"/>
                <a:gd name="connsiteX1" fmla="*/ 18564 w 528150"/>
                <a:gd name="connsiteY1" fmla="*/ 0 h 447063"/>
                <a:gd name="connsiteX2" fmla="*/ 483589 w 528150"/>
                <a:gd name="connsiteY2" fmla="*/ 48600 h 447063"/>
                <a:gd name="connsiteX3" fmla="*/ 494813 w 528150"/>
                <a:gd name="connsiteY3" fmla="*/ 112712 h 447063"/>
                <a:gd name="connsiteX4" fmla="*/ 528150 w 528150"/>
                <a:gd name="connsiteY4" fmla="*/ 133350 h 447063"/>
                <a:gd name="connsiteX5" fmla="*/ 453427 w 528150"/>
                <a:gd name="connsiteY5" fmla="*/ 442300 h 447063"/>
                <a:gd name="connsiteX6" fmla="*/ 15874 w 528150"/>
                <a:gd name="connsiteY6" fmla="*/ 447063 h 447063"/>
                <a:gd name="connsiteX7" fmla="*/ 0 w 528150"/>
                <a:gd name="connsiteY7" fmla="*/ 80350 h 447063"/>
                <a:gd name="connsiteX0" fmla="*/ 0 w 529738"/>
                <a:gd name="connsiteY0" fmla="*/ 31138 h 447063"/>
                <a:gd name="connsiteX1" fmla="*/ 20152 w 529738"/>
                <a:gd name="connsiteY1" fmla="*/ 0 h 447063"/>
                <a:gd name="connsiteX2" fmla="*/ 485177 w 529738"/>
                <a:gd name="connsiteY2" fmla="*/ 48600 h 447063"/>
                <a:gd name="connsiteX3" fmla="*/ 496401 w 529738"/>
                <a:gd name="connsiteY3" fmla="*/ 112712 h 447063"/>
                <a:gd name="connsiteX4" fmla="*/ 529738 w 529738"/>
                <a:gd name="connsiteY4" fmla="*/ 133350 h 447063"/>
                <a:gd name="connsiteX5" fmla="*/ 455015 w 529738"/>
                <a:gd name="connsiteY5" fmla="*/ 442300 h 447063"/>
                <a:gd name="connsiteX6" fmla="*/ 17462 w 529738"/>
                <a:gd name="connsiteY6" fmla="*/ 447063 h 447063"/>
                <a:gd name="connsiteX7" fmla="*/ 0 w 529738"/>
                <a:gd name="connsiteY7"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496401 w 529738"/>
                <a:gd name="connsiteY4" fmla="*/ 112712 h 447063"/>
                <a:gd name="connsiteX5" fmla="*/ 529738 w 529738"/>
                <a:gd name="connsiteY5" fmla="*/ 133350 h 447063"/>
                <a:gd name="connsiteX6" fmla="*/ 455015 w 529738"/>
                <a:gd name="connsiteY6" fmla="*/ 442300 h 447063"/>
                <a:gd name="connsiteX7" fmla="*/ 17462 w 529738"/>
                <a:gd name="connsiteY7" fmla="*/ 447063 h 447063"/>
                <a:gd name="connsiteX8" fmla="*/ 0 w 529738"/>
                <a:gd name="connsiteY8"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496401 w 529738"/>
                <a:gd name="connsiteY4" fmla="*/ 112712 h 447063"/>
                <a:gd name="connsiteX5" fmla="*/ 529738 w 529738"/>
                <a:gd name="connsiteY5" fmla="*/ 133350 h 447063"/>
                <a:gd name="connsiteX6" fmla="*/ 455015 w 529738"/>
                <a:gd name="connsiteY6" fmla="*/ 442300 h 447063"/>
                <a:gd name="connsiteX7" fmla="*/ 17462 w 529738"/>
                <a:gd name="connsiteY7" fmla="*/ 447063 h 447063"/>
                <a:gd name="connsiteX8" fmla="*/ 0 w 529738"/>
                <a:gd name="connsiteY8"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145565 w 529738"/>
                <a:gd name="connsiteY4" fmla="*/ 47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1138 h 447063"/>
                <a:gd name="connsiteX1" fmla="*/ 20152 w 529738"/>
                <a:gd name="connsiteY1" fmla="*/ 0 h 447063"/>
                <a:gd name="connsiteX2" fmla="*/ 15390 w 529738"/>
                <a:gd name="connsiteY2" fmla="*/ 4762 h 447063"/>
                <a:gd name="connsiteX3" fmla="*/ 485177 w 529738"/>
                <a:gd name="connsiteY3" fmla="*/ 48600 h 447063"/>
                <a:gd name="connsiteX4" fmla="*/ 196365 w 529738"/>
                <a:gd name="connsiteY4" fmla="*/ 1190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1138 h 447063"/>
                <a:gd name="connsiteX1" fmla="*/ 20152 w 529738"/>
                <a:gd name="connsiteY1" fmla="*/ 0 h 447063"/>
                <a:gd name="connsiteX2" fmla="*/ 15390 w 529738"/>
                <a:gd name="connsiteY2" fmla="*/ 4762 h 447063"/>
                <a:gd name="connsiteX3" fmla="*/ 139102 w 529738"/>
                <a:gd name="connsiteY3" fmla="*/ 58125 h 447063"/>
                <a:gd name="connsiteX4" fmla="*/ 196365 w 529738"/>
                <a:gd name="connsiteY4" fmla="*/ 119062 h 447063"/>
                <a:gd name="connsiteX5" fmla="*/ 496401 w 529738"/>
                <a:gd name="connsiteY5" fmla="*/ 112712 h 447063"/>
                <a:gd name="connsiteX6" fmla="*/ 529738 w 529738"/>
                <a:gd name="connsiteY6" fmla="*/ 133350 h 447063"/>
                <a:gd name="connsiteX7" fmla="*/ 455015 w 529738"/>
                <a:gd name="connsiteY7" fmla="*/ 442300 h 447063"/>
                <a:gd name="connsiteX8" fmla="*/ 17462 w 529738"/>
                <a:gd name="connsiteY8" fmla="*/ 447063 h 447063"/>
                <a:gd name="connsiteX9" fmla="*/ 0 w 529738"/>
                <a:gd name="connsiteY9" fmla="*/ 31138 h 447063"/>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196365 w 529738"/>
                <a:gd name="connsiteY4" fmla="*/ 123816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477352 w 529738"/>
                <a:gd name="connsiteY4" fmla="*/ 39679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96401 w 529738"/>
                <a:gd name="connsiteY5" fmla="*/ 117466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529738 w 529738"/>
                <a:gd name="connsiteY6" fmla="*/ 138104 h 451817"/>
                <a:gd name="connsiteX7" fmla="*/ 455015 w 529738"/>
                <a:gd name="connsiteY7" fmla="*/ 447054 h 451817"/>
                <a:gd name="connsiteX8" fmla="*/ 17462 w 529738"/>
                <a:gd name="connsiteY8" fmla="*/ 451817 h 451817"/>
                <a:gd name="connsiteX9" fmla="*/ 0 w 529738"/>
                <a:gd name="connsiteY9"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2714 w 529738"/>
                <a:gd name="connsiteY4" fmla="*/ 68254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 name="connsiteX0" fmla="*/ 0 w 529738"/>
                <a:gd name="connsiteY0" fmla="*/ 35892 h 451817"/>
                <a:gd name="connsiteX1" fmla="*/ 20152 w 529738"/>
                <a:gd name="connsiteY1" fmla="*/ 4754 h 451817"/>
                <a:gd name="connsiteX2" fmla="*/ 15390 w 529738"/>
                <a:gd name="connsiteY2" fmla="*/ 9516 h 451817"/>
                <a:gd name="connsiteX3" fmla="*/ 151802 w 529738"/>
                <a:gd name="connsiteY3" fmla="*/ 7316 h 451817"/>
                <a:gd name="connsiteX4" fmla="*/ 207477 w 529738"/>
                <a:gd name="connsiteY4" fmla="*/ 52379 h 451817"/>
                <a:gd name="connsiteX5" fmla="*/ 483701 w 529738"/>
                <a:gd name="connsiteY5" fmla="*/ 52379 h 451817"/>
                <a:gd name="connsiteX6" fmla="*/ 482115 w 529738"/>
                <a:gd name="connsiteY6" fmla="*/ 49204 h 451817"/>
                <a:gd name="connsiteX7" fmla="*/ 529738 w 529738"/>
                <a:gd name="connsiteY7" fmla="*/ 138104 h 451817"/>
                <a:gd name="connsiteX8" fmla="*/ 455015 w 529738"/>
                <a:gd name="connsiteY8" fmla="*/ 447054 h 451817"/>
                <a:gd name="connsiteX9" fmla="*/ 17462 w 529738"/>
                <a:gd name="connsiteY9" fmla="*/ 451817 h 451817"/>
                <a:gd name="connsiteX10" fmla="*/ 0 w 529738"/>
                <a:gd name="connsiteY10" fmla="*/ 35892 h 4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38" h="451817">
                  <a:moveTo>
                    <a:pt x="0" y="35892"/>
                  </a:moveTo>
                  <a:lnTo>
                    <a:pt x="20152" y="4754"/>
                  </a:lnTo>
                  <a:lnTo>
                    <a:pt x="15390" y="9516"/>
                  </a:lnTo>
                  <a:cubicBezTo>
                    <a:pt x="146586" y="3492"/>
                    <a:pt x="-4794" y="-7297"/>
                    <a:pt x="151802" y="7316"/>
                  </a:cubicBezTo>
                  <a:lnTo>
                    <a:pt x="207477" y="52379"/>
                  </a:lnTo>
                  <a:lnTo>
                    <a:pt x="483701" y="52379"/>
                  </a:lnTo>
                  <a:lnTo>
                    <a:pt x="482115" y="49204"/>
                  </a:lnTo>
                  <a:cubicBezTo>
                    <a:pt x="497989" y="109000"/>
                    <a:pt x="513864" y="108471"/>
                    <a:pt x="529738" y="138104"/>
                  </a:cubicBezTo>
                  <a:lnTo>
                    <a:pt x="455015" y="447054"/>
                  </a:lnTo>
                  <a:lnTo>
                    <a:pt x="17462" y="451817"/>
                  </a:lnTo>
                  <a:lnTo>
                    <a:pt x="0" y="35892"/>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Picture 2" descr="Image result for folder icon">
              <a:extLst>
                <a:ext uri="{FF2B5EF4-FFF2-40B4-BE49-F238E27FC236}">
                  <a16:creationId xmlns:a16="http://schemas.microsoft.com/office/drawing/2014/main" id="{27712A3B-6384-4A4E-952D-C645786597BD}"/>
                </a:ext>
              </a:extLst>
            </p:cNvPr>
            <p:cNvPicPr>
              <a:picLocks noChangeAspect="1" noChangeArrowheads="1"/>
            </p:cNvPicPr>
            <p:nvPr/>
          </p:nvPicPr>
          <p:blipFill>
            <a:blip r:embed="rId8">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30267" y="3253735"/>
              <a:ext cx="552515" cy="552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群組 41">
            <a:extLst>
              <a:ext uri="{FF2B5EF4-FFF2-40B4-BE49-F238E27FC236}">
                <a16:creationId xmlns:a16="http://schemas.microsoft.com/office/drawing/2014/main" id="{D5601417-46F4-4376-9B0B-19AE302FE1CF}"/>
              </a:ext>
            </a:extLst>
          </p:cNvPr>
          <p:cNvGrpSpPr/>
          <p:nvPr/>
        </p:nvGrpSpPr>
        <p:grpSpPr>
          <a:xfrm>
            <a:off x="1132398" y="3476065"/>
            <a:ext cx="552515" cy="552515"/>
            <a:chOff x="-4070444" y="1724263"/>
            <a:chExt cx="4876800" cy="4876800"/>
          </a:xfrm>
        </p:grpSpPr>
        <p:sp>
          <p:nvSpPr>
            <p:cNvPr id="43" name="矩形: 剪去單一角落 42">
              <a:extLst>
                <a:ext uri="{FF2B5EF4-FFF2-40B4-BE49-F238E27FC236}">
                  <a16:creationId xmlns:a16="http://schemas.microsoft.com/office/drawing/2014/main" id="{37B225E6-6195-4A47-8434-57C8307279C0}"/>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44" name="Picture 6" descr="Image result for file icon">
              <a:extLst>
                <a:ext uri="{FF2B5EF4-FFF2-40B4-BE49-F238E27FC236}">
                  <a16:creationId xmlns:a16="http://schemas.microsoft.com/office/drawing/2014/main" id="{9DCE4A2D-65F1-4E73-A2A7-BA2E9DC2A5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群組 44">
            <a:extLst>
              <a:ext uri="{FF2B5EF4-FFF2-40B4-BE49-F238E27FC236}">
                <a16:creationId xmlns:a16="http://schemas.microsoft.com/office/drawing/2014/main" id="{EDEFF0E9-6C8D-4C7F-A732-8448E3867784}"/>
              </a:ext>
            </a:extLst>
          </p:cNvPr>
          <p:cNvGrpSpPr/>
          <p:nvPr/>
        </p:nvGrpSpPr>
        <p:grpSpPr>
          <a:xfrm>
            <a:off x="1359031" y="3476065"/>
            <a:ext cx="552515" cy="552515"/>
            <a:chOff x="-4070444" y="1724263"/>
            <a:chExt cx="4876800" cy="4876800"/>
          </a:xfrm>
        </p:grpSpPr>
        <p:sp>
          <p:nvSpPr>
            <p:cNvPr id="46" name="矩形: 剪去單一角落 45">
              <a:extLst>
                <a:ext uri="{FF2B5EF4-FFF2-40B4-BE49-F238E27FC236}">
                  <a16:creationId xmlns:a16="http://schemas.microsoft.com/office/drawing/2014/main" id="{60D646C5-091B-4F31-80D0-92DA02343C15}"/>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47" name="Picture 6" descr="Image result for file icon">
              <a:extLst>
                <a:ext uri="{FF2B5EF4-FFF2-40B4-BE49-F238E27FC236}">
                  <a16:creationId xmlns:a16="http://schemas.microsoft.com/office/drawing/2014/main" id="{FD936E8D-9D2A-40DE-A091-AF316C31F7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群組 47">
            <a:extLst>
              <a:ext uri="{FF2B5EF4-FFF2-40B4-BE49-F238E27FC236}">
                <a16:creationId xmlns:a16="http://schemas.microsoft.com/office/drawing/2014/main" id="{79EBF253-FBAB-4CB6-84FB-25A40C289021}"/>
              </a:ext>
            </a:extLst>
          </p:cNvPr>
          <p:cNvGrpSpPr/>
          <p:nvPr/>
        </p:nvGrpSpPr>
        <p:grpSpPr>
          <a:xfrm>
            <a:off x="1573618" y="3476065"/>
            <a:ext cx="552515" cy="552515"/>
            <a:chOff x="-4070444" y="1724263"/>
            <a:chExt cx="4876800" cy="4876800"/>
          </a:xfrm>
        </p:grpSpPr>
        <p:sp>
          <p:nvSpPr>
            <p:cNvPr id="49" name="矩形: 剪去單一角落 48">
              <a:extLst>
                <a:ext uri="{FF2B5EF4-FFF2-40B4-BE49-F238E27FC236}">
                  <a16:creationId xmlns:a16="http://schemas.microsoft.com/office/drawing/2014/main" id="{34D63B19-1FB8-494C-AB23-8C046ECED14D}"/>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50" name="Picture 6" descr="Image result for file icon">
              <a:extLst>
                <a:ext uri="{FF2B5EF4-FFF2-40B4-BE49-F238E27FC236}">
                  <a16:creationId xmlns:a16="http://schemas.microsoft.com/office/drawing/2014/main" id="{3471B385-98DB-4F08-84F0-02F2B59E40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字方塊 50">
            <a:extLst>
              <a:ext uri="{FF2B5EF4-FFF2-40B4-BE49-F238E27FC236}">
                <a16:creationId xmlns:a16="http://schemas.microsoft.com/office/drawing/2014/main" id="{F61EFF84-9262-42BA-BE77-3DDAFE818921}"/>
              </a:ext>
            </a:extLst>
          </p:cNvPr>
          <p:cNvSpPr txBox="1"/>
          <p:nvPr/>
        </p:nvSpPr>
        <p:spPr>
          <a:xfrm>
            <a:off x="1013571" y="3443559"/>
            <a:ext cx="290464" cy="246221"/>
          </a:xfrm>
          <a:prstGeom prst="rect">
            <a:avLst/>
          </a:prstGeom>
          <a:noFill/>
        </p:spPr>
        <p:txBody>
          <a:bodyPr wrap="none" rtlCol="0">
            <a:spAutoFit/>
          </a:bodyPr>
          <a:lstStyle/>
          <a:p>
            <a:r>
              <a:rPr lang="en-US" sz="1000" dirty="0">
                <a:solidFill>
                  <a:schemeClr val="tx1"/>
                </a:solidFill>
              </a:rPr>
              <a:t>/a</a:t>
            </a:r>
            <a:endParaRPr lang="en-GB" sz="1000" dirty="0">
              <a:solidFill>
                <a:schemeClr val="tx1"/>
              </a:solidFill>
            </a:endParaRPr>
          </a:p>
        </p:txBody>
      </p:sp>
      <p:sp>
        <p:nvSpPr>
          <p:cNvPr id="52" name="文字方塊 51">
            <a:extLst>
              <a:ext uri="{FF2B5EF4-FFF2-40B4-BE49-F238E27FC236}">
                <a16:creationId xmlns:a16="http://schemas.microsoft.com/office/drawing/2014/main" id="{D3E4878D-BEE0-485F-939F-1A7AAE3325F8}"/>
              </a:ext>
            </a:extLst>
          </p:cNvPr>
          <p:cNvSpPr txBox="1"/>
          <p:nvPr/>
        </p:nvSpPr>
        <p:spPr>
          <a:xfrm>
            <a:off x="1282225" y="3905638"/>
            <a:ext cx="234360" cy="200055"/>
          </a:xfrm>
          <a:prstGeom prst="rect">
            <a:avLst/>
          </a:prstGeom>
          <a:noFill/>
        </p:spPr>
        <p:txBody>
          <a:bodyPr wrap="none" rtlCol="0">
            <a:spAutoFit/>
          </a:bodyPr>
          <a:lstStyle/>
          <a:p>
            <a:r>
              <a:rPr lang="en-US" sz="700">
                <a:solidFill>
                  <a:schemeClr val="bg1"/>
                </a:solidFill>
              </a:rPr>
              <a:t>b</a:t>
            </a:r>
            <a:endParaRPr lang="en-GB" sz="700">
              <a:solidFill>
                <a:schemeClr val="bg1"/>
              </a:solidFill>
            </a:endParaRPr>
          </a:p>
        </p:txBody>
      </p:sp>
      <p:sp>
        <p:nvSpPr>
          <p:cNvPr id="53" name="文字方塊 52">
            <a:extLst>
              <a:ext uri="{FF2B5EF4-FFF2-40B4-BE49-F238E27FC236}">
                <a16:creationId xmlns:a16="http://schemas.microsoft.com/office/drawing/2014/main" id="{5AF9249D-BB38-4398-82EC-3BAAAAB86DAB}"/>
              </a:ext>
            </a:extLst>
          </p:cNvPr>
          <p:cNvSpPr txBox="1"/>
          <p:nvPr/>
        </p:nvSpPr>
        <p:spPr>
          <a:xfrm>
            <a:off x="1505904" y="3905638"/>
            <a:ext cx="229550" cy="200055"/>
          </a:xfrm>
          <a:prstGeom prst="rect">
            <a:avLst/>
          </a:prstGeom>
          <a:noFill/>
        </p:spPr>
        <p:txBody>
          <a:bodyPr wrap="none" rtlCol="0">
            <a:spAutoFit/>
          </a:bodyPr>
          <a:lstStyle/>
          <a:p>
            <a:r>
              <a:rPr lang="en-US" sz="700">
                <a:solidFill>
                  <a:schemeClr val="bg1"/>
                </a:solidFill>
              </a:rPr>
              <a:t>c</a:t>
            </a:r>
            <a:endParaRPr lang="en-GB" sz="700">
              <a:solidFill>
                <a:schemeClr val="bg1"/>
              </a:solidFill>
            </a:endParaRPr>
          </a:p>
        </p:txBody>
      </p:sp>
      <p:sp>
        <p:nvSpPr>
          <p:cNvPr id="54" name="文字方塊 53">
            <a:extLst>
              <a:ext uri="{FF2B5EF4-FFF2-40B4-BE49-F238E27FC236}">
                <a16:creationId xmlns:a16="http://schemas.microsoft.com/office/drawing/2014/main" id="{654575AD-D9BD-4AD3-9C12-D90E5018E1AD}"/>
              </a:ext>
            </a:extLst>
          </p:cNvPr>
          <p:cNvSpPr txBox="1"/>
          <p:nvPr/>
        </p:nvSpPr>
        <p:spPr>
          <a:xfrm>
            <a:off x="1745322" y="3905638"/>
            <a:ext cx="234360" cy="200055"/>
          </a:xfrm>
          <a:prstGeom prst="rect">
            <a:avLst/>
          </a:prstGeom>
          <a:noFill/>
        </p:spPr>
        <p:txBody>
          <a:bodyPr wrap="none" rtlCol="0">
            <a:spAutoFit/>
          </a:bodyPr>
          <a:lstStyle/>
          <a:p>
            <a:r>
              <a:rPr lang="en-US" sz="700" dirty="0">
                <a:solidFill>
                  <a:schemeClr val="bg1"/>
                </a:solidFill>
              </a:rPr>
              <a:t>d</a:t>
            </a:r>
            <a:endParaRPr lang="en-GB" sz="700" dirty="0">
              <a:solidFill>
                <a:schemeClr val="bg1"/>
              </a:solidFill>
            </a:endParaRPr>
          </a:p>
        </p:txBody>
      </p:sp>
      <p:sp>
        <p:nvSpPr>
          <p:cNvPr id="39" name="箭號: 向右 38">
            <a:extLst>
              <a:ext uri="{FF2B5EF4-FFF2-40B4-BE49-F238E27FC236}">
                <a16:creationId xmlns:a16="http://schemas.microsoft.com/office/drawing/2014/main" id="{70A4B35B-021E-4275-9FCD-FBCE3D8533B3}"/>
              </a:ext>
            </a:extLst>
          </p:cNvPr>
          <p:cNvSpPr/>
          <p:nvPr/>
        </p:nvSpPr>
        <p:spPr>
          <a:xfrm>
            <a:off x="5429541" y="3763713"/>
            <a:ext cx="858399"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箭號: 向右 57">
            <a:extLst>
              <a:ext uri="{FF2B5EF4-FFF2-40B4-BE49-F238E27FC236}">
                <a16:creationId xmlns:a16="http://schemas.microsoft.com/office/drawing/2014/main" id="{F17799F2-5C1C-4062-BFBD-AF41131AA0A4}"/>
              </a:ext>
            </a:extLst>
          </p:cNvPr>
          <p:cNvSpPr/>
          <p:nvPr/>
        </p:nvSpPr>
        <p:spPr>
          <a:xfrm rot="10800000">
            <a:off x="2526337" y="3763713"/>
            <a:ext cx="858399"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90" name="Google Shape;890;g9c7701d810_0_676"/>
          <p:cNvSpPr txBox="1">
            <a:spLocks noGrp="1"/>
          </p:cNvSpPr>
          <p:nvPr>
            <p:ph type="title"/>
          </p:nvPr>
        </p:nvSpPr>
        <p:spPr>
          <a:xfrm>
            <a:off x="0" y="88901"/>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成功案例</a:t>
            </a:r>
            <a:r>
              <a:rPr lang="en-US" dirty="0">
                <a:latin typeface="Arial"/>
                <a:ea typeface="Arial"/>
                <a:cs typeface="Arial"/>
                <a:sym typeface="Arial"/>
              </a:rPr>
              <a:t> - Lion </a:t>
            </a:r>
            <a:r>
              <a:rPr lang="en-US" dirty="0" err="1">
                <a:latin typeface="Arial"/>
                <a:ea typeface="Arial"/>
                <a:cs typeface="Arial"/>
                <a:sym typeface="Arial"/>
              </a:rPr>
              <a:t>Re:Sources</a:t>
            </a:r>
            <a:r>
              <a:rPr lang="en-US" dirty="0">
                <a:latin typeface="Arial"/>
                <a:ea typeface="Arial"/>
                <a:cs typeface="Arial"/>
                <a:sym typeface="Arial"/>
              </a:rPr>
              <a:t> (</a:t>
            </a:r>
            <a:r>
              <a:rPr lang="en-US" dirty="0" err="1">
                <a:latin typeface="微軟正黑體" panose="020B0604030504040204" pitchFamily="34" charset="-120"/>
                <a:ea typeface="微軟正黑體" panose="020B0604030504040204" pitchFamily="34" charset="-120"/>
                <a:cs typeface="Arial"/>
                <a:sym typeface="Arial"/>
              </a:rPr>
              <a:t>英國</a:t>
            </a:r>
            <a:r>
              <a:rPr lang="en-US" dirty="0">
                <a:latin typeface="Arial"/>
                <a:ea typeface="Arial"/>
                <a:cs typeface="Arial"/>
                <a:sym typeface="Arial"/>
              </a:rPr>
              <a:t>)</a:t>
            </a:r>
            <a:endParaRPr dirty="0"/>
          </a:p>
        </p:txBody>
      </p:sp>
      <p:pic>
        <p:nvPicPr>
          <p:cNvPr id="2" name="Picture 15">
            <a:extLst>
              <a:ext uri="{FF2B5EF4-FFF2-40B4-BE49-F238E27FC236}">
                <a16:creationId xmlns:a16="http://schemas.microsoft.com/office/drawing/2014/main" id="{BD51ACF4-BC6D-4C05-A0B8-EE89F0894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602" y="3648758"/>
            <a:ext cx="1250987" cy="216621"/>
          </a:xfrm>
          <a:prstGeom prst="rect">
            <a:avLst/>
          </a:prstGeom>
        </p:spPr>
      </p:pic>
      <p:pic>
        <p:nvPicPr>
          <p:cNvPr id="3" name="Picture 16">
            <a:extLst>
              <a:ext uri="{FF2B5EF4-FFF2-40B4-BE49-F238E27FC236}">
                <a16:creationId xmlns:a16="http://schemas.microsoft.com/office/drawing/2014/main" id="{E788F498-8CB5-47F3-ACAD-03E1591AE4D4}"/>
              </a:ext>
            </a:extLst>
          </p:cNvPr>
          <p:cNvPicPr>
            <a:picLocks noChangeAspect="1"/>
          </p:cNvPicPr>
          <p:nvPr/>
        </p:nvPicPr>
        <p:blipFill rotWithShape="1">
          <a:blip r:embed="rId4">
            <a:extLst>
              <a:ext uri="{28A0092B-C50C-407E-A947-70E740481C1C}">
                <a14:useLocalDpi xmlns:a14="http://schemas.microsoft.com/office/drawing/2010/main" val="0"/>
              </a:ext>
            </a:extLst>
          </a:blip>
          <a:srcRect l="21179" t="33130" r="18215" b="28890"/>
          <a:stretch/>
        </p:blipFill>
        <p:spPr>
          <a:xfrm>
            <a:off x="3452381" y="2481118"/>
            <a:ext cx="1807091" cy="1132445"/>
          </a:xfrm>
          <a:prstGeom prst="rect">
            <a:avLst/>
          </a:prstGeom>
          <a:effectLst>
            <a:outerShdw blurRad="50800" dist="38100" dir="2700000" algn="tl" rotWithShape="0">
              <a:prstClr val="black">
                <a:alpha val="19000"/>
              </a:prstClr>
            </a:outerShdw>
          </a:effectLst>
        </p:spPr>
      </p:pic>
      <p:sp>
        <p:nvSpPr>
          <p:cNvPr id="4" name="TextBox 27">
            <a:extLst>
              <a:ext uri="{FF2B5EF4-FFF2-40B4-BE49-F238E27FC236}">
                <a16:creationId xmlns:a16="http://schemas.microsoft.com/office/drawing/2014/main" id="{D9266233-A683-43DF-856E-7BE74CA5E6B2}"/>
              </a:ext>
            </a:extLst>
          </p:cNvPr>
          <p:cNvSpPr txBox="1"/>
          <p:nvPr/>
        </p:nvSpPr>
        <p:spPr>
          <a:xfrm>
            <a:off x="655140" y="1273106"/>
            <a:ext cx="7767856" cy="1015150"/>
          </a:xfrm>
          <a:prstGeom prst="rect">
            <a:avLst/>
          </a:prstGeom>
          <a:noFill/>
        </p:spPr>
        <p:txBody>
          <a:bodyPr wrap="square" rtlCol="0">
            <a:spAutoFit/>
          </a:bodyPr>
          <a:lstStyle/>
          <a:p>
            <a:pPr>
              <a:lnSpc>
                <a:spcPts val="2500"/>
              </a:lnSpc>
            </a:pPr>
            <a:endParaRPr lang="en-US" sz="1800" dirty="0">
              <a:solidFill>
                <a:schemeClr val="tx1"/>
              </a:solidFill>
              <a:latin typeface="微軟正黑體" panose="020B0604030504040204" pitchFamily="34" charset="-120"/>
              <a:ea typeface="微軟正黑體" panose="020B0604030504040204" pitchFamily="34" charset="-120"/>
            </a:endParaRPr>
          </a:p>
          <a:p>
            <a:pPr marL="177800" indent="-177800">
              <a:lnSpc>
                <a:spcPts val="25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使用 </a:t>
            </a:r>
            <a:r>
              <a:rPr lang="en-US" altLang="zh-TW" dirty="0">
                <a:solidFill>
                  <a:schemeClr val="tx1"/>
                </a:solidFill>
                <a:latin typeface="+mj-lt"/>
                <a:ea typeface="微軟正黑體" panose="020B0604030504040204" pitchFamily="34" charset="-120"/>
              </a:rPr>
              <a:t>10</a:t>
            </a:r>
            <a:r>
              <a:rPr lang="en-US" altLang="zh-TW"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組運行在 </a:t>
            </a:r>
            <a:r>
              <a:rPr lang="en-US" dirty="0">
                <a:solidFill>
                  <a:schemeClr val="tx1"/>
                </a:solidFill>
                <a:latin typeface="+mj-lt"/>
                <a:ea typeface="微軟正黑體" panose="020B0604030504040204" pitchFamily="34" charset="-120"/>
              </a:rPr>
              <a:t>VMware</a:t>
            </a:r>
            <a:r>
              <a:rPr lang="en-US"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上的 </a:t>
            </a:r>
            <a:r>
              <a:rPr lang="en-US" dirty="0" err="1">
                <a:solidFill>
                  <a:schemeClr val="tx1"/>
                </a:solidFill>
                <a:latin typeface="+mj-lt"/>
                <a:ea typeface="微軟正黑體" panose="020B0604030504040204" pitchFamily="34" charset="-120"/>
              </a:rPr>
              <a:t>QuTScloud</a:t>
            </a:r>
            <a:r>
              <a:rPr lang="en-US"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並以 </a:t>
            </a:r>
            <a:r>
              <a:rPr lang="en-US" dirty="0">
                <a:solidFill>
                  <a:schemeClr val="tx1"/>
                </a:solidFill>
                <a:latin typeface="+mj-lt"/>
                <a:ea typeface="微軟正黑體" panose="020B0604030504040204" pitchFamily="34" charset="-120"/>
              </a:rPr>
              <a:t>Hybrid Backup Sync </a:t>
            </a:r>
            <a:r>
              <a:rPr lang="zh-TW" altLang="en-US" dirty="0">
                <a:solidFill>
                  <a:schemeClr val="tx1"/>
                </a:solidFill>
                <a:latin typeface="微軟正黑體" panose="020B0604030504040204" pitchFamily="34" charset="-120"/>
                <a:ea typeface="微軟正黑體" panose="020B0604030504040204" pitchFamily="34" charset="-120"/>
              </a:rPr>
              <a:t>進行備份</a:t>
            </a:r>
            <a:endParaRPr lang="en-US" dirty="0">
              <a:solidFill>
                <a:schemeClr val="tx1"/>
              </a:solidFill>
              <a:latin typeface="微軟正黑體" panose="020B0604030504040204" pitchFamily="34" charset="-120"/>
              <a:ea typeface="微軟正黑體" panose="020B0604030504040204" pitchFamily="34" charset="-120"/>
            </a:endParaRPr>
          </a:p>
          <a:p>
            <a:pPr marL="177800" indent="-177800">
              <a:lnSpc>
                <a:spcPts val="2500"/>
              </a:lnSpc>
              <a:buFont typeface="Arial" panose="020B0604020202020204" pitchFamily="34" charset="0"/>
              <a:buChar char="•"/>
            </a:pPr>
            <a:r>
              <a:rPr lang="zh-TW" altLang="en-US" dirty="0">
                <a:solidFill>
                  <a:schemeClr val="tx1"/>
                </a:solidFill>
                <a:latin typeface="微軟正黑體" panose="020B0604030504040204" pitchFamily="34" charset="-120"/>
                <a:ea typeface="微軟正黑體" panose="020B0604030504040204" pitchFamily="34" charset="-120"/>
              </a:rPr>
              <a:t>如果備份規模改變時，</a:t>
            </a:r>
            <a:r>
              <a:rPr lang="zh-TW" altLang="en-US" b="1" dirty="0">
                <a:solidFill>
                  <a:schemeClr val="tx1"/>
                </a:solidFill>
                <a:latin typeface="微軟正黑體" panose="020B0604030504040204" pitchFamily="34" charset="-120"/>
                <a:ea typeface="微軟正黑體" panose="020B0604030504040204" pitchFamily="34" charset="-120"/>
              </a:rPr>
              <a:t>能夠依照需求及時調整</a:t>
            </a:r>
            <a:r>
              <a:rPr lang="zh-TW" altLang="en-US" dirty="0">
                <a:solidFill>
                  <a:schemeClr val="tx1"/>
                </a:solidFill>
                <a:latin typeface="微軟正黑體" panose="020B0604030504040204" pitchFamily="34" charset="-120"/>
                <a:ea typeface="微軟正黑體" panose="020B0604030504040204" pitchFamily="34" charset="-120"/>
              </a:rPr>
              <a:t>是選擇 </a:t>
            </a:r>
            <a:r>
              <a:rPr lang="en-US" altLang="zh-TW" dirty="0" err="1">
                <a:solidFill>
                  <a:schemeClr val="tx1"/>
                </a:solidFill>
                <a:latin typeface="+mj-lt"/>
                <a:ea typeface="微軟正黑體" panose="020B0604030504040204" pitchFamily="34" charset="-120"/>
              </a:rPr>
              <a:t>QuTScloud</a:t>
            </a:r>
            <a:r>
              <a:rPr lang="en-US" altLang="zh-TW" dirty="0">
                <a:solidFill>
                  <a:schemeClr val="tx1"/>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的主要原因</a:t>
            </a:r>
            <a:endParaRPr lang="en-US" dirty="0">
              <a:solidFill>
                <a:schemeClr val="tx1"/>
              </a:solidFill>
              <a:latin typeface="微軟正黑體" panose="020B0604030504040204" pitchFamily="34" charset="-120"/>
              <a:ea typeface="微軟正黑體" panose="020B0604030504040204" pitchFamily="34" charset="-120"/>
            </a:endParaRPr>
          </a:p>
        </p:txBody>
      </p:sp>
      <p:sp>
        <p:nvSpPr>
          <p:cNvPr id="5" name="TextBox 27">
            <a:extLst>
              <a:ext uri="{FF2B5EF4-FFF2-40B4-BE49-F238E27FC236}">
                <a16:creationId xmlns:a16="http://schemas.microsoft.com/office/drawing/2014/main" id="{C4E64278-F094-4AE6-B2D6-8AA281E6D6C5}"/>
              </a:ext>
            </a:extLst>
          </p:cNvPr>
          <p:cNvSpPr txBox="1"/>
          <p:nvPr/>
        </p:nvSpPr>
        <p:spPr>
          <a:xfrm>
            <a:off x="648790" y="1244838"/>
            <a:ext cx="3151674" cy="353943"/>
          </a:xfrm>
          <a:prstGeom prst="rect">
            <a:avLst/>
          </a:prstGeom>
          <a:noFill/>
        </p:spPr>
        <p:txBody>
          <a:bodyPr wrap="square" rtlCol="0">
            <a:spAutoFit/>
          </a:bodyPr>
          <a:lstStyle/>
          <a:p>
            <a:r>
              <a:rPr lang="zh-TW" altLang="en-US" sz="1700" b="1" dirty="0">
                <a:solidFill>
                  <a:schemeClr val="tx1"/>
                </a:solidFill>
                <a:latin typeface="微軟正黑體" panose="020B0604030504040204" pitchFamily="34" charset="-120"/>
                <a:ea typeface="微軟正黑體" panose="020B0604030504040204" pitchFamily="34" charset="-120"/>
              </a:rPr>
              <a:t>解決方法</a:t>
            </a:r>
          </a:p>
        </p:txBody>
      </p:sp>
      <p:sp>
        <p:nvSpPr>
          <p:cNvPr id="7" name="圖形 7">
            <a:extLst>
              <a:ext uri="{FF2B5EF4-FFF2-40B4-BE49-F238E27FC236}">
                <a16:creationId xmlns:a16="http://schemas.microsoft.com/office/drawing/2014/main" id="{DE16F0FB-1DC6-4DB0-9093-775B160FA954}"/>
              </a:ext>
            </a:extLst>
          </p:cNvPr>
          <p:cNvSpPr/>
          <p:nvPr/>
        </p:nvSpPr>
        <p:spPr>
          <a:xfrm>
            <a:off x="6327615" y="2977736"/>
            <a:ext cx="2180294" cy="1317354"/>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0E41CA"/>
              </a:gs>
              <a:gs pos="100000">
                <a:srgbClr val="088BF4"/>
              </a:gs>
            </a:gsLst>
            <a:lin ang="0" scaled="0"/>
          </a:gradFill>
          <a:ln w="5826" cap="flat">
            <a:noFill/>
            <a:prstDash val="solid"/>
            <a:miter/>
          </a:ln>
          <a:effectLst>
            <a:outerShdw blurRad="50800" dist="38100" dir="2700000" algn="tl" rotWithShape="0">
              <a:prstClr val="black">
                <a:alpha val="19000"/>
              </a:prstClr>
            </a:outerShdw>
          </a:effectLst>
        </p:spPr>
        <p:txBody>
          <a:bodyPr rtlCol="0" anchor="ctr"/>
          <a:lstStyle/>
          <a:p>
            <a:endParaRPr lang="zh-TW" altLang="en-US"/>
          </a:p>
        </p:txBody>
      </p:sp>
      <p:sp>
        <p:nvSpPr>
          <p:cNvPr id="9" name="文字方塊 14">
            <a:extLst>
              <a:ext uri="{FF2B5EF4-FFF2-40B4-BE49-F238E27FC236}">
                <a16:creationId xmlns:a16="http://schemas.microsoft.com/office/drawing/2014/main" id="{8E2F5D0C-83F7-4A17-A92D-0971B771A7ED}"/>
              </a:ext>
            </a:extLst>
          </p:cNvPr>
          <p:cNvSpPr txBox="1"/>
          <p:nvPr/>
        </p:nvSpPr>
        <p:spPr>
          <a:xfrm>
            <a:off x="6278121" y="4414879"/>
            <a:ext cx="2375123" cy="276999"/>
          </a:xfrm>
          <a:prstGeom prst="rect">
            <a:avLst/>
          </a:prstGeom>
          <a:noFill/>
        </p:spPr>
        <p:txBody>
          <a:bodyPr wrap="square" rtlCol="0" anchor="t">
            <a:spAutoFit/>
          </a:bodyPr>
          <a:lstStyle/>
          <a:p>
            <a:pPr algn="ctr"/>
            <a:r>
              <a:rPr lang="en-US" altLang="zh-TW" sz="1200" dirty="0">
                <a:solidFill>
                  <a:srgbClr val="020576"/>
                </a:solidFill>
              </a:rPr>
              <a:t>Offsite Storage or Cloud</a:t>
            </a:r>
            <a:endParaRPr lang="zh-TW" altLang="en-US" sz="1200" dirty="0">
              <a:solidFill>
                <a:srgbClr val="020576"/>
              </a:solidFill>
            </a:endParaRPr>
          </a:p>
        </p:txBody>
      </p:sp>
      <p:pic>
        <p:nvPicPr>
          <p:cNvPr id="11" name="圖片 20">
            <a:extLst>
              <a:ext uri="{FF2B5EF4-FFF2-40B4-BE49-F238E27FC236}">
                <a16:creationId xmlns:a16="http://schemas.microsoft.com/office/drawing/2014/main" id="{B5936A49-9E7C-4CBD-95BD-2FCFF54C0B44}"/>
              </a:ext>
            </a:extLst>
          </p:cNvPr>
          <p:cNvPicPr>
            <a:picLocks noChangeAspect="1"/>
          </p:cNvPicPr>
          <p:nvPr/>
        </p:nvPicPr>
        <p:blipFill>
          <a:blip r:embed="rId5"/>
          <a:stretch>
            <a:fillRect/>
          </a:stretch>
        </p:blipFill>
        <p:spPr>
          <a:xfrm>
            <a:off x="7087734" y="3252395"/>
            <a:ext cx="642281" cy="720000"/>
          </a:xfrm>
          <a:prstGeom prst="rect">
            <a:avLst/>
          </a:prstGeom>
        </p:spPr>
      </p:pic>
      <p:sp>
        <p:nvSpPr>
          <p:cNvPr id="13" name="文字方塊 21">
            <a:extLst>
              <a:ext uri="{FF2B5EF4-FFF2-40B4-BE49-F238E27FC236}">
                <a16:creationId xmlns:a16="http://schemas.microsoft.com/office/drawing/2014/main" id="{4D30BEE5-E5D4-4365-9A6F-54AA3BE2970D}"/>
              </a:ext>
            </a:extLst>
          </p:cNvPr>
          <p:cNvSpPr txBox="1"/>
          <p:nvPr/>
        </p:nvSpPr>
        <p:spPr>
          <a:xfrm>
            <a:off x="6501003" y="3989267"/>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35" name="矩形: 圓角 34">
            <a:extLst>
              <a:ext uri="{FF2B5EF4-FFF2-40B4-BE49-F238E27FC236}">
                <a16:creationId xmlns:a16="http://schemas.microsoft.com/office/drawing/2014/main" id="{981FE955-A723-4DC5-B76E-BCE79455CC51}"/>
              </a:ext>
            </a:extLst>
          </p:cNvPr>
          <p:cNvSpPr/>
          <p:nvPr/>
        </p:nvSpPr>
        <p:spPr>
          <a:xfrm>
            <a:off x="603997" y="3194438"/>
            <a:ext cx="1774752" cy="1175991"/>
          </a:xfrm>
          <a:prstGeom prst="roundRect">
            <a:avLst>
              <a:gd name="adj" fmla="val 7916"/>
            </a:avLst>
          </a:prstGeom>
          <a:gradFill>
            <a:gsLst>
              <a:gs pos="0">
                <a:srgbClr val="086E1B"/>
              </a:gs>
              <a:gs pos="100000">
                <a:srgbClr val="0B8322"/>
              </a:gs>
            </a:gsLst>
            <a:lin ang="0" scaled="0"/>
          </a:gradFill>
          <a:ln>
            <a:no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p>
        </p:txBody>
      </p:sp>
      <p:sp>
        <p:nvSpPr>
          <p:cNvPr id="37" name="文字方塊 22">
            <a:extLst>
              <a:ext uri="{FF2B5EF4-FFF2-40B4-BE49-F238E27FC236}">
                <a16:creationId xmlns:a16="http://schemas.microsoft.com/office/drawing/2014/main" id="{07B15416-8A95-437A-BEA5-3C152A791B90}"/>
              </a:ext>
            </a:extLst>
          </p:cNvPr>
          <p:cNvSpPr txBox="1"/>
          <p:nvPr/>
        </p:nvSpPr>
        <p:spPr>
          <a:xfrm>
            <a:off x="736699" y="4463329"/>
            <a:ext cx="1496074" cy="276999"/>
          </a:xfrm>
          <a:prstGeom prst="rect">
            <a:avLst/>
          </a:prstGeom>
          <a:noFill/>
        </p:spPr>
        <p:txBody>
          <a:bodyPr wrap="square" rtlCol="0" anchor="t">
            <a:spAutoFit/>
          </a:bodyPr>
          <a:lstStyle/>
          <a:p>
            <a:pPr algn="ctr"/>
            <a:r>
              <a:rPr lang="en-US" altLang="zh-TW" sz="1200" dirty="0">
                <a:solidFill>
                  <a:srgbClr val="020576"/>
                </a:solidFill>
              </a:rPr>
              <a:t>Onsite Storage</a:t>
            </a:r>
            <a:endParaRPr lang="zh-TW" altLang="en-US" sz="1200" dirty="0">
              <a:solidFill>
                <a:srgbClr val="020576"/>
              </a:solidFill>
            </a:endParaRPr>
          </a:p>
        </p:txBody>
      </p:sp>
      <p:sp>
        <p:nvSpPr>
          <p:cNvPr id="39" name="文字方塊 24">
            <a:extLst>
              <a:ext uri="{FF2B5EF4-FFF2-40B4-BE49-F238E27FC236}">
                <a16:creationId xmlns:a16="http://schemas.microsoft.com/office/drawing/2014/main" id="{2BC550ED-1E58-480D-A005-55E404AC04F2}"/>
              </a:ext>
            </a:extLst>
          </p:cNvPr>
          <p:cNvSpPr txBox="1"/>
          <p:nvPr/>
        </p:nvSpPr>
        <p:spPr>
          <a:xfrm>
            <a:off x="603998" y="4063117"/>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41" name="圖片 25">
            <a:extLst>
              <a:ext uri="{FF2B5EF4-FFF2-40B4-BE49-F238E27FC236}">
                <a16:creationId xmlns:a16="http://schemas.microsoft.com/office/drawing/2014/main" id="{DAE48689-AB66-46BE-9B60-70442A92E30B}"/>
              </a:ext>
            </a:extLst>
          </p:cNvPr>
          <p:cNvPicPr>
            <a:picLocks noChangeAspect="1"/>
          </p:cNvPicPr>
          <p:nvPr/>
        </p:nvPicPr>
        <p:blipFill>
          <a:blip r:embed="rId5"/>
          <a:stretch>
            <a:fillRect/>
          </a:stretch>
        </p:blipFill>
        <p:spPr>
          <a:xfrm>
            <a:off x="1170234" y="3318270"/>
            <a:ext cx="642280" cy="720000"/>
          </a:xfrm>
          <a:prstGeom prst="rect">
            <a:avLst/>
          </a:prstGeom>
        </p:spPr>
      </p:pic>
      <p:sp>
        <p:nvSpPr>
          <p:cNvPr id="43" name="箭號: 向右 42">
            <a:extLst>
              <a:ext uri="{FF2B5EF4-FFF2-40B4-BE49-F238E27FC236}">
                <a16:creationId xmlns:a16="http://schemas.microsoft.com/office/drawing/2014/main" id="{58255BC4-6A39-4A5E-B480-265599481DA4}"/>
              </a:ext>
            </a:extLst>
          </p:cNvPr>
          <p:cNvSpPr/>
          <p:nvPr/>
        </p:nvSpPr>
        <p:spPr>
          <a:xfrm>
            <a:off x="5488161" y="3681348"/>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箭號: 向右 44">
            <a:extLst>
              <a:ext uri="{FF2B5EF4-FFF2-40B4-BE49-F238E27FC236}">
                <a16:creationId xmlns:a16="http://schemas.microsoft.com/office/drawing/2014/main" id="{FFBFC932-203B-43AF-836B-6396467CC6C4}"/>
              </a:ext>
            </a:extLst>
          </p:cNvPr>
          <p:cNvSpPr/>
          <p:nvPr/>
        </p:nvSpPr>
        <p:spPr>
          <a:xfrm rot="10800000">
            <a:off x="2536423" y="3681348"/>
            <a:ext cx="683225" cy="542095"/>
          </a:xfrm>
          <a:prstGeom prst="rightArrow">
            <a:avLst/>
          </a:prstGeom>
          <a:gradFill>
            <a:gsLst>
              <a:gs pos="1087">
                <a:srgbClr val="157AE7">
                  <a:alpha val="0"/>
                </a:srgbClr>
              </a:gs>
              <a:gs pos="27000">
                <a:srgbClr val="157AE7">
                  <a:alpha val="27000"/>
                </a:srgbClr>
              </a:gs>
              <a:gs pos="82000">
                <a:srgbClr val="3F56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矩形: 圓角 46">
            <a:extLst>
              <a:ext uri="{FF2B5EF4-FFF2-40B4-BE49-F238E27FC236}">
                <a16:creationId xmlns:a16="http://schemas.microsoft.com/office/drawing/2014/main" id="{8ECE60E4-5712-41D6-AD3B-BF59EACAB925}"/>
              </a:ext>
            </a:extLst>
          </p:cNvPr>
          <p:cNvSpPr/>
          <p:nvPr/>
        </p:nvSpPr>
        <p:spPr>
          <a:xfrm>
            <a:off x="3393036" y="3719224"/>
            <a:ext cx="1896195" cy="435603"/>
          </a:xfrm>
          <a:prstGeom prst="roundRect">
            <a:avLst>
              <a:gd name="adj" fmla="val 0"/>
            </a:avLst>
          </a:prstGeom>
          <a:solidFill>
            <a:srgbClr val="405EB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31" name="文字方塊 30">
            <a:extLst>
              <a:ext uri="{FF2B5EF4-FFF2-40B4-BE49-F238E27FC236}">
                <a16:creationId xmlns:a16="http://schemas.microsoft.com/office/drawing/2014/main" id="{7414A461-FC42-4D25-B9CA-2509FD7D2D01}"/>
              </a:ext>
            </a:extLst>
          </p:cNvPr>
          <p:cNvSpPr txBox="1"/>
          <p:nvPr/>
        </p:nvSpPr>
        <p:spPr>
          <a:xfrm>
            <a:off x="3496837" y="3779226"/>
            <a:ext cx="1705477" cy="307777"/>
          </a:xfrm>
          <a:prstGeom prst="rect">
            <a:avLst/>
          </a:prstGeom>
          <a:noFill/>
        </p:spPr>
        <p:txBody>
          <a:bodyPr wrap="square">
            <a:spAutoFit/>
          </a:bodyPr>
          <a:lstStyle/>
          <a:p>
            <a:pPr algn="ctr"/>
            <a:r>
              <a:rPr lang="en-US" altLang="zh-TW" dirty="0">
                <a:solidFill>
                  <a:schemeClr val="bg1"/>
                </a:solidFill>
              </a:rPr>
              <a:t>VMware </a:t>
            </a:r>
            <a:r>
              <a:rPr lang="en-US" altLang="zh-TW" dirty="0" err="1">
                <a:solidFill>
                  <a:schemeClr val="bg1"/>
                </a:solidFill>
              </a:rPr>
              <a:t>ESXi</a:t>
            </a:r>
            <a:endParaRPr lang="en-US" altLang="zh-TW" dirty="0">
              <a:solidFill>
                <a:schemeClr val="bg1"/>
              </a:solidFill>
            </a:endParaRPr>
          </a:p>
        </p:txBody>
      </p:sp>
      <p:sp>
        <p:nvSpPr>
          <p:cNvPr id="49" name="矩形: 圓角 48">
            <a:extLst>
              <a:ext uri="{FF2B5EF4-FFF2-40B4-BE49-F238E27FC236}">
                <a16:creationId xmlns:a16="http://schemas.microsoft.com/office/drawing/2014/main" id="{524A3EDE-D9FD-4B6F-B7F0-D940D9A94118}"/>
              </a:ext>
            </a:extLst>
          </p:cNvPr>
          <p:cNvSpPr/>
          <p:nvPr/>
        </p:nvSpPr>
        <p:spPr>
          <a:xfrm>
            <a:off x="3002722" y="4298375"/>
            <a:ext cx="2709139" cy="435603"/>
          </a:xfrm>
          <a:prstGeom prst="roundRect">
            <a:avLst>
              <a:gd name="adj" fmla="val 0"/>
            </a:avLst>
          </a:prstGeom>
          <a:solidFill>
            <a:srgbClr val="FC872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33" name="文字方塊 32">
            <a:extLst>
              <a:ext uri="{FF2B5EF4-FFF2-40B4-BE49-F238E27FC236}">
                <a16:creationId xmlns:a16="http://schemas.microsoft.com/office/drawing/2014/main" id="{29326C73-487E-4501-B2ED-5249FF5CC8A4}"/>
              </a:ext>
            </a:extLst>
          </p:cNvPr>
          <p:cNvSpPr txBox="1"/>
          <p:nvPr/>
        </p:nvSpPr>
        <p:spPr>
          <a:xfrm>
            <a:off x="2980534" y="4368833"/>
            <a:ext cx="2753516" cy="307777"/>
          </a:xfrm>
          <a:prstGeom prst="rect">
            <a:avLst/>
          </a:prstGeom>
          <a:noFill/>
        </p:spPr>
        <p:txBody>
          <a:bodyPr wrap="square">
            <a:spAutoFit/>
          </a:bodyPr>
          <a:lstStyle/>
          <a:p>
            <a:pPr algn="ctr"/>
            <a:r>
              <a:rPr lang="en-US" altLang="zh-TW" dirty="0">
                <a:solidFill>
                  <a:schemeClr val="bg1"/>
                </a:solidFill>
              </a:rPr>
              <a:t>Physical Servers/Data Centers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p:nvPr/>
        </p:nvSpPr>
        <p:spPr>
          <a:xfrm>
            <a:off x="1014512" y="1005870"/>
            <a:ext cx="6182452"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50" b="1" dirty="0" err="1">
                <a:solidFill>
                  <a:schemeClr val="lt1"/>
                </a:solidFill>
                <a:latin typeface="Microsoft JhengHei"/>
                <a:ea typeface="Microsoft JhengHei"/>
                <a:cs typeface="Microsoft JhengHei"/>
                <a:sym typeface="Microsoft JhengHei"/>
              </a:rPr>
              <a:t>介紹</a:t>
            </a:r>
            <a:endParaRPr sz="2650" b="1" i="0" u="none" strike="noStrike" cap="none" dirty="0">
              <a:solidFill>
                <a:schemeClr val="lt1"/>
              </a:solidFill>
              <a:latin typeface="Microsoft JhengHei"/>
              <a:ea typeface="Microsoft JhengHei"/>
              <a:cs typeface="Microsoft JhengHei"/>
              <a:sym typeface="Microsoft JhengHei"/>
            </a:endParaRPr>
          </a:p>
        </p:txBody>
      </p:sp>
      <p:sp>
        <p:nvSpPr>
          <p:cNvPr id="76" name="Google Shape;76;p2"/>
          <p:cNvSpPr/>
          <p:nvPr/>
        </p:nvSpPr>
        <p:spPr>
          <a:xfrm>
            <a:off x="1014512" y="1824317"/>
            <a:ext cx="5896205"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50" b="1">
                <a:solidFill>
                  <a:srgbClr val="F2F2F2"/>
                </a:solidFill>
                <a:latin typeface="Microsoft JhengHei"/>
                <a:ea typeface="Microsoft JhengHei"/>
                <a:cs typeface="Microsoft JhengHei"/>
                <a:sym typeface="Microsoft JhengHei"/>
              </a:rPr>
              <a:t>使用案例 &amp; 成功案例</a:t>
            </a:r>
            <a:endParaRPr sz="2650" b="1" i="0" u="none" strike="noStrike" cap="none">
              <a:solidFill>
                <a:srgbClr val="F2F2F2"/>
              </a:solidFill>
              <a:latin typeface="Microsoft JhengHei"/>
              <a:ea typeface="Microsoft JhengHei"/>
              <a:cs typeface="Microsoft JhengHei"/>
              <a:sym typeface="Microsoft JhengHei"/>
            </a:endParaRPr>
          </a:p>
        </p:txBody>
      </p:sp>
      <p:sp>
        <p:nvSpPr>
          <p:cNvPr id="77" name="Google Shape;77;p2"/>
          <p:cNvSpPr/>
          <p:nvPr/>
        </p:nvSpPr>
        <p:spPr>
          <a:xfrm>
            <a:off x="1014512" y="2613368"/>
            <a:ext cx="5401678"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50" b="1">
                <a:solidFill>
                  <a:srgbClr val="F2F2F2"/>
                </a:solidFill>
                <a:latin typeface="Microsoft JhengHei"/>
                <a:ea typeface="Microsoft JhengHei"/>
                <a:cs typeface="Microsoft JhengHei"/>
                <a:sym typeface="Microsoft JhengHei"/>
              </a:rPr>
              <a:t>功能與比較</a:t>
            </a:r>
            <a:endParaRPr/>
          </a:p>
        </p:txBody>
      </p:sp>
      <p:sp>
        <p:nvSpPr>
          <p:cNvPr id="78" name="Google Shape;78;p2"/>
          <p:cNvSpPr/>
          <p:nvPr/>
        </p:nvSpPr>
        <p:spPr>
          <a:xfrm>
            <a:off x="1014512" y="3368968"/>
            <a:ext cx="5401678"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50" b="1">
                <a:solidFill>
                  <a:srgbClr val="F2F2F2"/>
                </a:solidFill>
                <a:latin typeface="Microsoft JhengHei"/>
                <a:ea typeface="Microsoft JhengHei"/>
                <a:cs typeface="Microsoft JhengHei"/>
                <a:sym typeface="Microsoft JhengHei"/>
              </a:rPr>
              <a:t>建議</a:t>
            </a:r>
            <a:r>
              <a:rPr lang="en-US" sz="2650" b="1" i="0" u="none" strike="noStrike" cap="none">
                <a:solidFill>
                  <a:srgbClr val="F2F2F2"/>
                </a:solidFill>
                <a:latin typeface="Microsoft JhengHei"/>
                <a:ea typeface="Microsoft JhengHei"/>
                <a:cs typeface="Microsoft JhengHei"/>
                <a:sym typeface="Microsoft JhengHei"/>
              </a:rPr>
              <a:t>價格</a:t>
            </a:r>
            <a:endParaRPr/>
          </a:p>
        </p:txBody>
      </p:sp>
      <p:sp>
        <p:nvSpPr>
          <p:cNvPr id="79" name="Google Shape;79;p2"/>
          <p:cNvSpPr/>
          <p:nvPr/>
        </p:nvSpPr>
        <p:spPr>
          <a:xfrm>
            <a:off x="361148" y="983153"/>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1</a:t>
            </a:r>
            <a:endParaRPr sz="3000" b="1" i="0" u="none" strike="noStrike" cap="none">
              <a:solidFill>
                <a:srgbClr val="F2F2F2"/>
              </a:solidFill>
              <a:latin typeface="Arial"/>
              <a:ea typeface="Arial"/>
              <a:cs typeface="Arial"/>
              <a:sym typeface="Arial"/>
            </a:endParaRPr>
          </a:p>
        </p:txBody>
      </p:sp>
      <p:cxnSp>
        <p:nvCxnSpPr>
          <p:cNvPr id="80" name="Google Shape;80;p2"/>
          <p:cNvCxnSpPr/>
          <p:nvPr/>
        </p:nvCxnSpPr>
        <p:spPr>
          <a:xfrm>
            <a:off x="874068" y="1174542"/>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84" name="Google Shape;84;p2"/>
          <p:cNvSpPr/>
          <p:nvPr/>
        </p:nvSpPr>
        <p:spPr>
          <a:xfrm>
            <a:off x="361148" y="1789485"/>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2</a:t>
            </a:r>
            <a:endParaRPr sz="3000" b="1" i="0" u="none" strike="noStrike" cap="none">
              <a:solidFill>
                <a:srgbClr val="F2F2F2"/>
              </a:solidFill>
              <a:latin typeface="Arial"/>
              <a:ea typeface="Arial"/>
              <a:cs typeface="Arial"/>
              <a:sym typeface="Arial"/>
            </a:endParaRPr>
          </a:p>
        </p:txBody>
      </p:sp>
      <p:cxnSp>
        <p:nvCxnSpPr>
          <p:cNvPr id="85" name="Google Shape;85;p2"/>
          <p:cNvCxnSpPr/>
          <p:nvPr/>
        </p:nvCxnSpPr>
        <p:spPr>
          <a:xfrm>
            <a:off x="874068" y="1980874"/>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86" name="Google Shape;86;p2"/>
          <p:cNvSpPr/>
          <p:nvPr/>
        </p:nvSpPr>
        <p:spPr>
          <a:xfrm>
            <a:off x="361148" y="2582770"/>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3</a:t>
            </a:r>
            <a:endParaRPr sz="3000" b="1" i="0" u="none" strike="noStrike" cap="none">
              <a:solidFill>
                <a:srgbClr val="F2F2F2"/>
              </a:solidFill>
              <a:latin typeface="Arial"/>
              <a:ea typeface="Arial"/>
              <a:cs typeface="Arial"/>
              <a:sym typeface="Arial"/>
            </a:endParaRPr>
          </a:p>
        </p:txBody>
      </p:sp>
      <p:cxnSp>
        <p:nvCxnSpPr>
          <p:cNvPr id="87" name="Google Shape;87;p2"/>
          <p:cNvCxnSpPr/>
          <p:nvPr/>
        </p:nvCxnSpPr>
        <p:spPr>
          <a:xfrm>
            <a:off x="874068" y="2774159"/>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88" name="Google Shape;88;p2"/>
          <p:cNvSpPr/>
          <p:nvPr/>
        </p:nvSpPr>
        <p:spPr>
          <a:xfrm>
            <a:off x="361148" y="3326447"/>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4</a:t>
            </a:r>
            <a:endParaRPr sz="3000" b="1" i="0" u="none" strike="noStrike" cap="none">
              <a:solidFill>
                <a:srgbClr val="F2F2F2"/>
              </a:solidFill>
              <a:latin typeface="Arial"/>
              <a:ea typeface="Arial"/>
              <a:cs typeface="Arial"/>
              <a:sym typeface="Arial"/>
            </a:endParaRPr>
          </a:p>
        </p:txBody>
      </p:sp>
      <p:cxnSp>
        <p:nvCxnSpPr>
          <p:cNvPr id="89" name="Google Shape;89;p2"/>
          <p:cNvCxnSpPr/>
          <p:nvPr/>
        </p:nvCxnSpPr>
        <p:spPr>
          <a:xfrm>
            <a:off x="874068" y="3517836"/>
            <a:ext cx="0" cy="218254"/>
          </a:xfrm>
          <a:prstGeom prst="straightConnector1">
            <a:avLst/>
          </a:prstGeom>
          <a:noFill/>
          <a:ln w="12700" cap="flat" cmpd="sng">
            <a:solidFill>
              <a:schemeClr val="lt1"/>
            </a:solidFill>
            <a:prstDash val="solid"/>
            <a:miter lim="800000"/>
            <a:headEnd type="none" w="sm" len="sm"/>
            <a:tailEnd type="none" w="sm" len="sm"/>
          </a:ln>
        </p:spPr>
      </p:cxnSp>
      <p:pic>
        <p:nvPicPr>
          <p:cNvPr id="90" name="Google Shape;90;p2"/>
          <p:cNvPicPr preferRelativeResize="0"/>
          <p:nvPr/>
        </p:nvPicPr>
        <p:blipFill rotWithShape="1">
          <a:blip r:embed="rId3">
            <a:alphaModFix/>
          </a:blip>
          <a:srcRect/>
          <a:stretch/>
        </p:blipFill>
        <p:spPr>
          <a:xfrm>
            <a:off x="957362" y="4167782"/>
            <a:ext cx="1105752" cy="677166"/>
          </a:xfrm>
          <a:prstGeom prst="rect">
            <a:avLst/>
          </a:prstGeom>
          <a:noFill/>
          <a:ln>
            <a:noFill/>
          </a:ln>
        </p:spPr>
      </p:pic>
      <p:cxnSp>
        <p:nvCxnSpPr>
          <p:cNvPr id="18" name="直線接點 17">
            <a:extLst>
              <a:ext uri="{FF2B5EF4-FFF2-40B4-BE49-F238E27FC236}">
                <a16:creationId xmlns:a16="http://schemas.microsoft.com/office/drawing/2014/main" id="{82EDED89-D2E7-4ACB-A7E3-061AA2E10D17}"/>
              </a:ext>
            </a:extLst>
          </p:cNvPr>
          <p:cNvCxnSpPr>
            <a:cxnSpLocks/>
          </p:cNvCxnSpPr>
          <p:nvPr/>
        </p:nvCxnSpPr>
        <p:spPr>
          <a:xfrm>
            <a:off x="418199" y="166222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994F330A-4363-4344-9CD6-B42114C006C1}"/>
              </a:ext>
            </a:extLst>
          </p:cNvPr>
          <p:cNvCxnSpPr>
            <a:cxnSpLocks/>
          </p:cNvCxnSpPr>
          <p:nvPr/>
        </p:nvCxnSpPr>
        <p:spPr>
          <a:xfrm>
            <a:off x="418199" y="248518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3F1BB7C3-CDC5-40CB-A624-9099A4948FAB}"/>
              </a:ext>
            </a:extLst>
          </p:cNvPr>
          <p:cNvCxnSpPr>
            <a:cxnSpLocks/>
          </p:cNvCxnSpPr>
          <p:nvPr/>
        </p:nvCxnSpPr>
        <p:spPr>
          <a:xfrm>
            <a:off x="418199" y="3237022"/>
            <a:ext cx="3315230" cy="0"/>
          </a:xfrm>
          <a:prstGeom prst="line">
            <a:avLst/>
          </a:prstGeom>
          <a:ln w="19050">
            <a:gradFill>
              <a:gsLst>
                <a:gs pos="0">
                  <a:srgbClr val="65FC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11" descr="白雲.png"/>
          <p:cNvPicPr preferRelativeResize="0"/>
          <p:nvPr/>
        </p:nvPicPr>
        <p:blipFill rotWithShape="1">
          <a:blip r:embed="rId3">
            <a:alphaModFix/>
          </a:blip>
          <a:srcRect t="21681" b="11286"/>
          <a:stretch/>
        </p:blipFill>
        <p:spPr>
          <a:xfrm>
            <a:off x="2900030" y="2635310"/>
            <a:ext cx="4017315" cy="2204034"/>
          </a:xfrm>
          <a:prstGeom prst="rect">
            <a:avLst/>
          </a:prstGeom>
          <a:noFill/>
          <a:ln>
            <a:noFill/>
          </a:ln>
          <a:effectLst>
            <a:outerShdw blurRad="50800" dist="38100" dir="2700000" algn="tl" rotWithShape="0">
              <a:srgbClr val="000000">
                <a:alpha val="40000"/>
              </a:srgbClr>
            </a:outerShdw>
          </a:effectLst>
        </p:spPr>
      </p:pic>
      <p:sp>
        <p:nvSpPr>
          <p:cNvPr id="897" name="Google Shape;897;p11"/>
          <p:cNvSpPr/>
          <p:nvPr/>
        </p:nvSpPr>
        <p:spPr>
          <a:xfrm>
            <a:off x="-64218" y="234117"/>
            <a:ext cx="769856" cy="579182"/>
          </a:xfrm>
          <a:prstGeom prst="roundRect">
            <a:avLst>
              <a:gd name="adj" fmla="val 5458"/>
            </a:avLst>
          </a:prstGeom>
          <a:gradFill>
            <a:gsLst>
              <a:gs pos="0">
                <a:srgbClr val="FC8123"/>
              </a:gs>
              <a:gs pos="100000">
                <a:srgbClr val="F6B21A"/>
              </a:gs>
            </a:gsLst>
            <a:lin ang="5400000"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8" name="Google Shape;898;p11"/>
          <p:cNvSpPr txBox="1">
            <a:spLocks noGrp="1"/>
          </p:cNvSpPr>
          <p:nvPr>
            <p:ph type="title"/>
          </p:nvPr>
        </p:nvSpPr>
        <p:spPr>
          <a:xfrm>
            <a:off x="0" y="95251"/>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快速建構可視化的雲端硬碟空間</a:t>
            </a:r>
            <a:endParaRPr dirty="0">
              <a:latin typeface="微軟正黑體" panose="020B0604030504040204" pitchFamily="34" charset="-120"/>
              <a:ea typeface="微軟正黑體" panose="020B0604030504040204" pitchFamily="34" charset="-120"/>
            </a:endParaRPr>
          </a:p>
        </p:txBody>
      </p:sp>
      <p:sp>
        <p:nvSpPr>
          <p:cNvPr id="899" name="Google Shape;899;p11"/>
          <p:cNvSpPr/>
          <p:nvPr/>
        </p:nvSpPr>
        <p:spPr>
          <a:xfrm>
            <a:off x="333392" y="1156698"/>
            <a:ext cx="8482000" cy="1256231"/>
          </a:xfrm>
          <a:prstGeom prst="roundRect">
            <a:avLst>
              <a:gd name="adj" fmla="val 8755"/>
            </a:avLst>
          </a:prstGeom>
          <a:gradFill>
            <a:gsLst>
              <a:gs pos="0">
                <a:srgbClr val="2C6FD0"/>
              </a:gs>
              <a:gs pos="100000">
                <a:srgbClr val="1B4082"/>
              </a:gs>
            </a:gsLst>
            <a:path path="circle">
              <a:fillToRect l="100000" t="100000"/>
            </a:path>
            <a:tileRect r="-100000" b="-100000"/>
          </a:gradFill>
          <a:ln w="19050" cap="flat" cmpd="sng">
            <a:no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1" i="0" u="none" strike="noStrike" cap="none">
              <a:solidFill>
                <a:schemeClr val="dk1"/>
              </a:solidFill>
              <a:latin typeface="Arial"/>
              <a:ea typeface="Arial"/>
              <a:cs typeface="Arial"/>
              <a:sym typeface="Arial"/>
            </a:endParaRPr>
          </a:p>
        </p:txBody>
      </p:sp>
      <p:grpSp>
        <p:nvGrpSpPr>
          <p:cNvPr id="900" name="Google Shape;900;p11"/>
          <p:cNvGrpSpPr/>
          <p:nvPr/>
        </p:nvGrpSpPr>
        <p:grpSpPr>
          <a:xfrm rot="-5400000">
            <a:off x="4254089" y="-2808815"/>
            <a:ext cx="640611" cy="8481996"/>
            <a:chOff x="1228775" y="1396279"/>
            <a:chExt cx="640611" cy="1139591"/>
          </a:xfrm>
        </p:grpSpPr>
        <p:sp>
          <p:nvSpPr>
            <p:cNvPr id="901" name="Google Shape;901;p11"/>
            <p:cNvSpPr/>
            <p:nvPr/>
          </p:nvSpPr>
          <p:spPr>
            <a:xfrm>
              <a:off x="1233729" y="1399748"/>
              <a:ext cx="635657" cy="1136121"/>
            </a:xfrm>
            <a:prstGeom prst="rect">
              <a:avLst/>
            </a:prstGeom>
            <a:gradFill>
              <a:gsLst>
                <a:gs pos="0">
                  <a:srgbClr val="000000">
                    <a:alpha val="20000"/>
                  </a:srgbClr>
                </a:gs>
                <a:gs pos="58000">
                  <a:srgbClr val="7F7F7F">
                    <a:alpha val="0"/>
                  </a:srgbClr>
                </a:gs>
                <a:gs pos="100000">
                  <a:srgbClr val="7F7F7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1" i="0" u="none" strike="noStrike" cap="none">
                <a:solidFill>
                  <a:schemeClr val="lt1"/>
                </a:solidFill>
                <a:latin typeface="Arial"/>
                <a:ea typeface="Arial"/>
                <a:cs typeface="Arial"/>
                <a:sym typeface="Arial"/>
              </a:endParaRPr>
            </a:p>
          </p:txBody>
        </p:sp>
        <p:cxnSp>
          <p:nvCxnSpPr>
            <p:cNvPr id="902" name="Google Shape;902;p11"/>
            <p:cNvCxnSpPr/>
            <p:nvPr/>
          </p:nvCxnSpPr>
          <p:spPr>
            <a:xfrm rot="5400000">
              <a:off x="659116" y="1965937"/>
              <a:ext cx="1139317" cy="0"/>
            </a:xfrm>
            <a:prstGeom prst="straightConnector1">
              <a:avLst/>
            </a:prstGeom>
            <a:noFill/>
            <a:ln w="9525" cap="flat" cmpd="sng">
              <a:solidFill>
                <a:schemeClr val="bg1"/>
              </a:solidFill>
              <a:prstDash val="solid"/>
              <a:miter lim="800000"/>
              <a:headEnd type="none" w="sm" len="sm"/>
              <a:tailEnd type="none" w="sm" len="sm"/>
            </a:ln>
          </p:spPr>
        </p:cxnSp>
      </p:grpSp>
      <p:cxnSp>
        <p:nvCxnSpPr>
          <p:cNvPr id="903" name="Google Shape;903;p11"/>
          <p:cNvCxnSpPr/>
          <p:nvPr/>
        </p:nvCxnSpPr>
        <p:spPr>
          <a:xfrm>
            <a:off x="1098042" y="1224964"/>
            <a:ext cx="0" cy="428705"/>
          </a:xfrm>
          <a:prstGeom prst="straightConnector1">
            <a:avLst/>
          </a:prstGeom>
          <a:noFill/>
          <a:ln w="9525" cap="flat" cmpd="sng">
            <a:solidFill>
              <a:schemeClr val="bg1"/>
            </a:solidFill>
            <a:prstDash val="solid"/>
            <a:miter lim="800000"/>
            <a:headEnd type="none" w="sm" len="sm"/>
            <a:tailEnd type="none" w="sm" len="sm"/>
          </a:ln>
        </p:spPr>
      </p:cxnSp>
      <p:cxnSp>
        <p:nvCxnSpPr>
          <p:cNvPr id="904" name="Google Shape;904;p11"/>
          <p:cNvCxnSpPr/>
          <p:nvPr/>
        </p:nvCxnSpPr>
        <p:spPr>
          <a:xfrm>
            <a:off x="1098042" y="1867057"/>
            <a:ext cx="0" cy="428705"/>
          </a:xfrm>
          <a:prstGeom prst="straightConnector1">
            <a:avLst/>
          </a:prstGeom>
          <a:noFill/>
          <a:ln w="9525" cap="flat" cmpd="sng">
            <a:solidFill>
              <a:schemeClr val="bg1"/>
            </a:solidFill>
            <a:prstDash val="solid"/>
            <a:miter lim="800000"/>
            <a:headEnd type="none" w="sm" len="sm"/>
            <a:tailEnd type="none" w="sm" len="sm"/>
          </a:ln>
        </p:spPr>
      </p:cxnSp>
      <p:sp>
        <p:nvSpPr>
          <p:cNvPr id="905" name="Google Shape;905;p11"/>
          <p:cNvSpPr txBox="1"/>
          <p:nvPr/>
        </p:nvSpPr>
        <p:spPr>
          <a:xfrm>
            <a:off x="463413" y="1237283"/>
            <a:ext cx="66784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none" strike="noStrike" cap="none">
              <a:solidFill>
                <a:srgbClr val="0093D4"/>
              </a:solidFill>
              <a:latin typeface="Arial"/>
              <a:ea typeface="Arial"/>
              <a:cs typeface="Arial"/>
              <a:sym typeface="Arial"/>
            </a:endParaRPr>
          </a:p>
        </p:txBody>
      </p:sp>
      <p:sp>
        <p:nvSpPr>
          <p:cNvPr id="906" name="Google Shape;906;p11"/>
          <p:cNvSpPr/>
          <p:nvPr/>
        </p:nvSpPr>
        <p:spPr>
          <a:xfrm>
            <a:off x="1125028" y="1833960"/>
            <a:ext cx="7744600"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0" i="0" u="none" strike="noStrike" cap="none">
                <a:solidFill>
                  <a:srgbClr val="FFFFFF"/>
                </a:solidFill>
                <a:ea typeface="微軟正黑體" panose="020B0604030504040204" pitchFamily="34" charset="-120"/>
                <a:sym typeface="Arial"/>
              </a:rPr>
              <a:t>透過 QuTScloud 可快速建構雲端硬碟空間作為企業檔案集中管理中心，讓上雲分析處理的大量資料可透過 File Station 檔案總管存取，還可透過 Qfiling 智能歸檔根據資料屬性分門別類快速歸檔整理。</a:t>
            </a:r>
            <a:endParaRPr sz="1350" b="0" i="0" u="none" strike="noStrike" cap="none">
              <a:solidFill>
                <a:srgbClr val="FFFFFF"/>
              </a:solidFill>
              <a:ea typeface="微軟正黑體" panose="020B0604030504040204" pitchFamily="34" charset="-120"/>
              <a:sym typeface="Arial"/>
            </a:endParaRPr>
          </a:p>
        </p:txBody>
      </p:sp>
      <p:sp>
        <p:nvSpPr>
          <p:cNvPr id="907" name="Google Shape;907;p11"/>
          <p:cNvSpPr/>
          <p:nvPr/>
        </p:nvSpPr>
        <p:spPr>
          <a:xfrm>
            <a:off x="1145354" y="1286695"/>
            <a:ext cx="754173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err="1">
                <a:solidFill>
                  <a:schemeClr val="lt1"/>
                </a:solidFill>
                <a:latin typeface="微軟正黑體" panose="020B0604030504040204" pitchFamily="34" charset="-120"/>
                <a:ea typeface="微軟正黑體" panose="020B0604030504040204" pitchFamily="34" charset="-120"/>
                <a:sym typeface="Arial"/>
              </a:rPr>
              <a:t>企業資料與日俱增，很難妥善管理散布在公有雲、多雲等各處資料</a:t>
            </a:r>
            <a:r>
              <a:rPr lang="en-US" sz="1600" b="0" i="0" u="none" strike="noStrike" cap="none" dirty="0">
                <a:solidFill>
                  <a:schemeClr val="lt1"/>
                </a:solidFill>
                <a:latin typeface="微軟正黑體" panose="020B0604030504040204" pitchFamily="34" charset="-120"/>
                <a:ea typeface="微軟正黑體" panose="020B0604030504040204" pitchFamily="34" charset="-120"/>
                <a:sym typeface="Arial"/>
              </a:rPr>
              <a:t>。</a:t>
            </a:r>
            <a:endParaRPr sz="1600" b="0"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sp>
        <p:nvSpPr>
          <p:cNvPr id="931" name="Google Shape;931;p11"/>
          <p:cNvSpPr/>
          <p:nvPr/>
        </p:nvSpPr>
        <p:spPr>
          <a:xfrm>
            <a:off x="59182" y="250741"/>
            <a:ext cx="595035"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dirty="0" err="1">
                <a:solidFill>
                  <a:schemeClr val="lt1"/>
                </a:solidFill>
                <a:latin typeface="微軟正黑體" panose="020B0604030504040204" pitchFamily="34" charset="-120"/>
                <a:ea typeface="微軟正黑體" panose="020B0604030504040204" pitchFamily="34" charset="-120"/>
                <a:sym typeface="Arial"/>
              </a:rPr>
              <a:t>使用案例</a:t>
            </a:r>
            <a:endParaRPr dirty="0">
              <a:latin typeface="微軟正黑體" panose="020B0604030504040204" pitchFamily="34" charset="-120"/>
              <a:ea typeface="微軟正黑體" panose="020B0604030504040204" pitchFamily="34" charset="-120"/>
            </a:endParaRPr>
          </a:p>
        </p:txBody>
      </p:sp>
      <p:sp>
        <p:nvSpPr>
          <p:cNvPr id="932" name="Google Shape;932;p11"/>
          <p:cNvSpPr/>
          <p:nvPr/>
        </p:nvSpPr>
        <p:spPr>
          <a:xfrm>
            <a:off x="146458" y="328709"/>
            <a:ext cx="3850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a:solidFill>
                  <a:schemeClr val="lt1"/>
                </a:solidFill>
              </a:rPr>
              <a:t>3</a:t>
            </a:r>
            <a:endParaRPr sz="2800" b="1" i="0" u="none" strike="noStrike" cap="none">
              <a:solidFill>
                <a:schemeClr val="lt1"/>
              </a:solidFill>
              <a:latin typeface="Arial"/>
              <a:ea typeface="Arial"/>
              <a:cs typeface="Arial"/>
              <a:sym typeface="Arial"/>
            </a:endParaRPr>
          </a:p>
        </p:txBody>
      </p:sp>
      <p:pic>
        <p:nvPicPr>
          <p:cNvPr id="933" name="Google Shape;933;p11"/>
          <p:cNvPicPr preferRelativeResize="0"/>
          <p:nvPr/>
        </p:nvPicPr>
        <p:blipFill rotWithShape="1">
          <a:blip r:embed="rId4">
            <a:alphaModFix/>
          </a:blip>
          <a:srcRect/>
          <a:stretch/>
        </p:blipFill>
        <p:spPr>
          <a:xfrm>
            <a:off x="4945307" y="4398309"/>
            <a:ext cx="1099853" cy="190818"/>
          </a:xfrm>
          <a:prstGeom prst="rect">
            <a:avLst/>
          </a:prstGeom>
          <a:noFill/>
          <a:ln>
            <a:noFill/>
          </a:ln>
        </p:spPr>
      </p:pic>
      <p:pic>
        <p:nvPicPr>
          <p:cNvPr id="934" name="Google Shape;934;p11"/>
          <p:cNvPicPr preferRelativeResize="0"/>
          <p:nvPr/>
        </p:nvPicPr>
        <p:blipFill rotWithShape="1">
          <a:blip r:embed="rId5">
            <a:alphaModFix/>
          </a:blip>
          <a:srcRect/>
          <a:stretch/>
        </p:blipFill>
        <p:spPr>
          <a:xfrm>
            <a:off x="4068466" y="4209716"/>
            <a:ext cx="794118" cy="486320"/>
          </a:xfrm>
          <a:prstGeom prst="rect">
            <a:avLst/>
          </a:prstGeom>
          <a:noFill/>
          <a:ln>
            <a:noFill/>
          </a:ln>
        </p:spPr>
      </p:pic>
      <p:grpSp>
        <p:nvGrpSpPr>
          <p:cNvPr id="935" name="Google Shape;935;p11"/>
          <p:cNvGrpSpPr/>
          <p:nvPr/>
        </p:nvGrpSpPr>
        <p:grpSpPr>
          <a:xfrm>
            <a:off x="8265667" y="4038308"/>
            <a:ext cx="362322" cy="360000"/>
            <a:chOff x="-1905000" y="2294069"/>
            <a:chExt cx="504482" cy="506032"/>
          </a:xfrm>
        </p:grpSpPr>
        <p:sp>
          <p:nvSpPr>
            <p:cNvPr id="936" name="Google Shape;936;p11"/>
            <p:cNvSpPr/>
            <p:nvPr/>
          </p:nvSpPr>
          <p:spPr>
            <a:xfrm>
              <a:off x="-1905000" y="2294069"/>
              <a:ext cx="504482" cy="506032"/>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11"/>
            <p:cNvSpPr/>
            <p:nvPr/>
          </p:nvSpPr>
          <p:spPr>
            <a:xfrm>
              <a:off x="-1714559" y="2499657"/>
              <a:ext cx="105707" cy="122915"/>
            </a:xfrm>
            <a:custGeom>
              <a:avLst/>
              <a:gdLst/>
              <a:ahLst/>
              <a:cxnLst/>
              <a:rect l="l" t="t" r="r" b="b"/>
              <a:pathLst>
                <a:path w="105707" h="122915" extrusionOk="0">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lt1"/>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11"/>
            <p:cNvSpPr/>
            <p:nvPr/>
          </p:nvSpPr>
          <p:spPr>
            <a:xfrm>
              <a:off x="-1848905" y="2465904"/>
              <a:ext cx="361371" cy="201095"/>
            </a:xfrm>
            <a:custGeom>
              <a:avLst/>
              <a:gdLst/>
              <a:ahLst/>
              <a:cxnLst/>
              <a:rect l="l" t="t" r="r" b="b"/>
              <a:pathLst>
                <a:path w="361370" h="199122" extrusionOk="0">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11"/>
            <p:cNvSpPr/>
            <p:nvPr/>
          </p:nvSpPr>
          <p:spPr>
            <a:xfrm>
              <a:off x="-1660722" y="2665764"/>
              <a:ext cx="2458" cy="22125"/>
            </a:xfrm>
            <a:custGeom>
              <a:avLst/>
              <a:gdLst/>
              <a:ahLst/>
              <a:cxnLst/>
              <a:rect l="l" t="t" r="r" b="b"/>
              <a:pathLst>
                <a:path w="120000" h="22124" extrusionOk="0">
                  <a:moveTo>
                    <a:pt x="0" y="0"/>
                  </a:moveTo>
                  <a:lnTo>
                    <a:pt x="0" y="24067"/>
                  </a:lnTo>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11"/>
            <p:cNvSpPr/>
            <p:nvPr/>
          </p:nvSpPr>
          <p:spPr>
            <a:xfrm>
              <a:off x="-177623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11"/>
            <p:cNvSpPr/>
            <p:nvPr/>
          </p:nvSpPr>
          <p:spPr>
            <a:xfrm>
              <a:off x="-163205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11"/>
            <p:cNvSpPr/>
            <p:nvPr/>
          </p:nvSpPr>
          <p:spPr>
            <a:xfrm>
              <a:off x="-1688944" y="2689831"/>
              <a:ext cx="54083" cy="54083"/>
            </a:xfrm>
            <a:custGeom>
              <a:avLst/>
              <a:gdLst/>
              <a:ahLst/>
              <a:cxnLst/>
              <a:rect l="l" t="t" r="r" b="b"/>
              <a:pathLst>
                <a:path w="54082" h="54082" extrusionOk="0">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43" name="Google Shape;943;p11"/>
          <p:cNvGrpSpPr/>
          <p:nvPr/>
        </p:nvGrpSpPr>
        <p:grpSpPr>
          <a:xfrm>
            <a:off x="8308691" y="4097619"/>
            <a:ext cx="259539" cy="72082"/>
            <a:chOff x="-1845095" y="2370595"/>
            <a:chExt cx="361371" cy="108166"/>
          </a:xfrm>
        </p:grpSpPr>
        <p:sp>
          <p:nvSpPr>
            <p:cNvPr id="944" name="Google Shape;944;p11"/>
            <p:cNvSpPr/>
            <p:nvPr/>
          </p:nvSpPr>
          <p:spPr>
            <a:xfrm>
              <a:off x="-1845095" y="2370595"/>
              <a:ext cx="361371" cy="108166"/>
            </a:xfrm>
            <a:custGeom>
              <a:avLst/>
              <a:gdLst/>
              <a:ahLst/>
              <a:cxnLst/>
              <a:rect l="l" t="t" r="r" b="b"/>
              <a:pathLst>
                <a:path w="361370" h="108165" extrusionOk="0">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11"/>
            <p:cNvSpPr/>
            <p:nvPr/>
          </p:nvSpPr>
          <p:spPr>
            <a:xfrm>
              <a:off x="-1606885" y="2396703"/>
              <a:ext cx="98332" cy="2458"/>
            </a:xfrm>
            <a:custGeom>
              <a:avLst/>
              <a:gdLst/>
              <a:ahLst/>
              <a:cxnLst/>
              <a:rect l="l" t="t" r="r" b="b"/>
              <a:pathLst>
                <a:path w="98332" h="120000" extrusionOk="0">
                  <a:moveTo>
                    <a:pt x="0" y="0"/>
                  </a:moveTo>
                  <a:lnTo>
                    <a:pt x="9848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11"/>
            <p:cNvSpPr/>
            <p:nvPr/>
          </p:nvSpPr>
          <p:spPr>
            <a:xfrm>
              <a:off x="-1633288" y="2422048"/>
              <a:ext cx="122915" cy="2458"/>
            </a:xfrm>
            <a:custGeom>
              <a:avLst/>
              <a:gdLst/>
              <a:ahLst/>
              <a:cxnLst/>
              <a:rect l="l" t="t" r="r" b="b"/>
              <a:pathLst>
                <a:path w="122915" h="120000" extrusionOk="0">
                  <a:moveTo>
                    <a:pt x="0" y="0"/>
                  </a:moveTo>
                  <a:lnTo>
                    <a:pt x="124882"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47" name="Google Shape;947;p11"/>
          <p:cNvSpPr/>
          <p:nvPr/>
        </p:nvSpPr>
        <p:spPr>
          <a:xfrm>
            <a:off x="8269231" y="4657470"/>
            <a:ext cx="363620" cy="364736"/>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48" name="Google Shape;948;p11"/>
          <p:cNvGrpSpPr/>
          <p:nvPr/>
        </p:nvGrpSpPr>
        <p:grpSpPr>
          <a:xfrm>
            <a:off x="8323188" y="4708563"/>
            <a:ext cx="268076" cy="276247"/>
            <a:chOff x="-1064332" y="2364953"/>
            <a:chExt cx="371926" cy="383263"/>
          </a:xfrm>
        </p:grpSpPr>
        <p:sp>
          <p:nvSpPr>
            <p:cNvPr id="949" name="Google Shape;949;p11"/>
            <p:cNvSpPr/>
            <p:nvPr/>
          </p:nvSpPr>
          <p:spPr>
            <a:xfrm>
              <a:off x="-1064332" y="2364953"/>
              <a:ext cx="371926" cy="224025"/>
            </a:xfrm>
            <a:custGeom>
              <a:avLst/>
              <a:gdLst/>
              <a:ahLst/>
              <a:cxnLst/>
              <a:rect l="l" t="t" r="r" b="b"/>
              <a:pathLst>
                <a:path w="371926" h="224025" extrusionOk="0">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11"/>
            <p:cNvSpPr/>
            <p:nvPr/>
          </p:nvSpPr>
          <p:spPr>
            <a:xfrm>
              <a:off x="-957101" y="2439932"/>
              <a:ext cx="158776" cy="158775"/>
            </a:xfrm>
            <a:custGeom>
              <a:avLst/>
              <a:gdLst/>
              <a:ahLst/>
              <a:cxnLst/>
              <a:rect l="l" t="t" r="r" b="b"/>
              <a:pathLst>
                <a:path w="158775" h="158775" extrusionOk="0">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11"/>
            <p:cNvSpPr/>
            <p:nvPr/>
          </p:nvSpPr>
          <p:spPr>
            <a:xfrm>
              <a:off x="-867730" y="2466553"/>
              <a:ext cx="43500" cy="65250"/>
            </a:xfrm>
            <a:custGeom>
              <a:avLst/>
              <a:gdLst/>
              <a:ahLst/>
              <a:cxnLst/>
              <a:rect l="l" t="t" r="r" b="b"/>
              <a:pathLst>
                <a:path w="43500" h="65250" extrusionOk="0">
                  <a:moveTo>
                    <a:pt x="43196" y="67186"/>
                  </a:moveTo>
                  <a:cubicBezTo>
                    <a:pt x="49779" y="36712"/>
                    <a:pt x="30457" y="6659"/>
                    <a:pt x="0" y="0"/>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11"/>
            <p:cNvSpPr/>
            <p:nvPr/>
          </p:nvSpPr>
          <p:spPr>
            <a:xfrm>
              <a:off x="-883020" y="2599968"/>
              <a:ext cx="10875" cy="26100"/>
            </a:xfrm>
            <a:custGeom>
              <a:avLst/>
              <a:gdLst/>
              <a:ahLst/>
              <a:cxnLst/>
              <a:rect l="l" t="t" r="r" b="b"/>
              <a:pathLst>
                <a:path w="10875" h="26100" extrusionOk="0">
                  <a:moveTo>
                    <a:pt x="0" y="0"/>
                  </a:moveTo>
                  <a:lnTo>
                    <a:pt x="12289" y="0"/>
                  </a:lnTo>
                  <a:lnTo>
                    <a:pt x="12289" y="26448"/>
                  </a:lnTo>
                  <a:lnTo>
                    <a:pt x="0" y="26448"/>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11"/>
            <p:cNvSpPr/>
            <p:nvPr/>
          </p:nvSpPr>
          <p:spPr>
            <a:xfrm>
              <a:off x="-889176" y="2626416"/>
              <a:ext cx="23925" cy="121800"/>
            </a:xfrm>
            <a:custGeom>
              <a:avLst/>
              <a:gdLst/>
              <a:ahLst/>
              <a:cxnLst/>
              <a:rect l="l" t="t" r="r" b="b"/>
              <a:pathLst>
                <a:path w="23925" h="121800" extrusionOk="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11"/>
            <p:cNvSpPr/>
            <p:nvPr/>
          </p:nvSpPr>
          <p:spPr>
            <a:xfrm>
              <a:off x="-929631" y="2535827"/>
              <a:ext cx="28275" cy="32625"/>
            </a:xfrm>
            <a:custGeom>
              <a:avLst/>
              <a:gdLst/>
              <a:ahLst/>
              <a:cxnLst/>
              <a:rect l="l" t="t" r="r" b="b"/>
              <a:pathLst>
                <a:path w="28275" h="32625" extrusionOk="0">
                  <a:moveTo>
                    <a:pt x="0" y="0"/>
                  </a:moveTo>
                  <a:cubicBezTo>
                    <a:pt x="4233" y="15327"/>
                    <a:pt x="15031" y="27997"/>
                    <a:pt x="29493" y="34604"/>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55" name="Google Shape;955;p11"/>
          <p:cNvSpPr/>
          <p:nvPr/>
        </p:nvSpPr>
        <p:spPr>
          <a:xfrm>
            <a:off x="8271041" y="3371526"/>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56" name="Google Shape;956;p11"/>
          <p:cNvGrpSpPr/>
          <p:nvPr/>
        </p:nvGrpSpPr>
        <p:grpSpPr>
          <a:xfrm>
            <a:off x="8343977" y="3457970"/>
            <a:ext cx="226266" cy="181073"/>
            <a:chOff x="-2680757" y="2362182"/>
            <a:chExt cx="450012" cy="361234"/>
          </a:xfrm>
        </p:grpSpPr>
        <p:sp>
          <p:nvSpPr>
            <p:cNvPr id="957" name="Google Shape;957;p11"/>
            <p:cNvSpPr/>
            <p:nvPr/>
          </p:nvSpPr>
          <p:spPr>
            <a:xfrm>
              <a:off x="-2254225" y="2714202"/>
              <a:ext cx="18368" cy="9184"/>
            </a:xfrm>
            <a:custGeom>
              <a:avLst/>
              <a:gdLst/>
              <a:ahLst/>
              <a:cxnLst/>
              <a:rect l="l" t="t" r="r" b="b"/>
              <a:pathLst>
                <a:path w="18367" h="9183" extrusionOk="0">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11"/>
            <p:cNvSpPr/>
            <p:nvPr/>
          </p:nvSpPr>
          <p:spPr>
            <a:xfrm>
              <a:off x="-2680757" y="2362182"/>
              <a:ext cx="450012" cy="361234"/>
            </a:xfrm>
            <a:custGeom>
              <a:avLst/>
              <a:gdLst/>
              <a:ahLst/>
              <a:cxnLst/>
              <a:rect l="l" t="t" r="r" b="b"/>
              <a:pathLst>
                <a:path w="450011" h="361233" extrusionOk="0">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11"/>
            <p:cNvSpPr/>
            <p:nvPr/>
          </p:nvSpPr>
          <p:spPr>
            <a:xfrm>
              <a:off x="-2680757" y="2443490"/>
              <a:ext cx="443889" cy="3061"/>
            </a:xfrm>
            <a:custGeom>
              <a:avLst/>
              <a:gdLst/>
              <a:ahLst/>
              <a:cxnLst/>
              <a:rect l="l" t="t" r="r" b="b"/>
              <a:pathLst>
                <a:path w="443889" h="120000" extrusionOk="0">
                  <a:moveTo>
                    <a:pt x="0" y="0"/>
                  </a:moveTo>
                  <a:lnTo>
                    <a:pt x="446185"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11"/>
            <p:cNvSpPr/>
            <p:nvPr/>
          </p:nvSpPr>
          <p:spPr>
            <a:xfrm>
              <a:off x="-2593939" y="2504594"/>
              <a:ext cx="272456" cy="153065"/>
            </a:xfrm>
            <a:custGeom>
              <a:avLst/>
              <a:gdLst/>
              <a:ahLst/>
              <a:cxnLst/>
              <a:rect l="l" t="t" r="r" b="b"/>
              <a:pathLst>
                <a:path w="272456" h="153065" extrusionOk="0">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11"/>
            <p:cNvSpPr/>
            <p:nvPr/>
          </p:nvSpPr>
          <p:spPr>
            <a:xfrm>
              <a:off x="-2510395" y="2524033"/>
              <a:ext cx="110207" cy="110207"/>
            </a:xfrm>
            <a:custGeom>
              <a:avLst/>
              <a:gdLst/>
              <a:ahLst/>
              <a:cxnLst/>
              <a:rect l="l" t="t" r="r" b="b"/>
              <a:pathLst>
                <a:path w="110207" h="110206" extrusionOk="0">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11"/>
            <p:cNvSpPr/>
            <p:nvPr/>
          </p:nvSpPr>
          <p:spPr>
            <a:xfrm>
              <a:off x="-2373096"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11"/>
            <p:cNvSpPr/>
            <p:nvPr/>
          </p:nvSpPr>
          <p:spPr>
            <a:xfrm>
              <a:off x="-2425291"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11"/>
            <p:cNvSpPr/>
            <p:nvPr/>
          </p:nvSpPr>
          <p:spPr>
            <a:xfrm>
              <a:off x="-2321360"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65" name="Google Shape;965;p11"/>
          <p:cNvSpPr/>
          <p:nvPr/>
        </p:nvSpPr>
        <p:spPr>
          <a:xfrm>
            <a:off x="8275215" y="2718659"/>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66" name="Google Shape;966;p11"/>
          <p:cNvGrpSpPr/>
          <p:nvPr/>
        </p:nvGrpSpPr>
        <p:grpSpPr>
          <a:xfrm>
            <a:off x="8338685" y="2800286"/>
            <a:ext cx="250462" cy="192786"/>
            <a:chOff x="-3265154" y="2325373"/>
            <a:chExt cx="498167" cy="384622"/>
          </a:xfrm>
        </p:grpSpPr>
        <p:sp>
          <p:nvSpPr>
            <p:cNvPr id="967" name="Google Shape;967;p11"/>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11"/>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11"/>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11"/>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11"/>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11"/>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11"/>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11"/>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11"/>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11"/>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11"/>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11"/>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11"/>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11"/>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11"/>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11"/>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11"/>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11"/>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11"/>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11"/>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11"/>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11"/>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11"/>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11"/>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11"/>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11"/>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11"/>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11"/>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11"/>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11"/>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97" name="Google Shape;997;p11"/>
          <p:cNvGrpSpPr/>
          <p:nvPr/>
        </p:nvGrpSpPr>
        <p:grpSpPr>
          <a:xfrm>
            <a:off x="4669402" y="3267161"/>
            <a:ext cx="1224366" cy="973591"/>
            <a:chOff x="4459462" y="3178417"/>
            <a:chExt cx="1224366" cy="973591"/>
          </a:xfrm>
        </p:grpSpPr>
        <p:pic>
          <p:nvPicPr>
            <p:cNvPr id="998" name="Google Shape;998;p11" descr="P5.png"/>
            <p:cNvPicPr preferRelativeResize="0"/>
            <p:nvPr/>
          </p:nvPicPr>
          <p:blipFill rotWithShape="1">
            <a:blip r:embed="rId6">
              <a:alphaModFix/>
            </a:blip>
            <a:srcRect l="28479"/>
            <a:stretch/>
          </p:blipFill>
          <p:spPr>
            <a:xfrm>
              <a:off x="4459462" y="3178417"/>
              <a:ext cx="1167743" cy="973591"/>
            </a:xfrm>
            <a:prstGeom prst="rect">
              <a:avLst/>
            </a:prstGeom>
            <a:noFill/>
            <a:ln>
              <a:noFill/>
            </a:ln>
            <a:effectLst>
              <a:outerShdw blurRad="50800" dist="38100" dir="2700000" algn="tl" rotWithShape="0">
                <a:srgbClr val="000000">
                  <a:alpha val="40000"/>
                </a:srgbClr>
              </a:outerShdw>
            </a:effectLst>
          </p:spPr>
        </p:pic>
        <p:sp>
          <p:nvSpPr>
            <p:cNvPr id="999" name="Google Shape;999;p11"/>
            <p:cNvSpPr txBox="1"/>
            <p:nvPr/>
          </p:nvSpPr>
          <p:spPr>
            <a:xfrm>
              <a:off x="5166458" y="3254484"/>
              <a:ext cx="51737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00" b="1" i="0" u="none" strike="noStrike" cap="none">
                  <a:solidFill>
                    <a:schemeClr val="lt1"/>
                  </a:solidFill>
                  <a:latin typeface="Arial"/>
                  <a:ea typeface="Arial"/>
                  <a:cs typeface="Arial"/>
                  <a:sym typeface="Arial"/>
                </a:rPr>
                <a:t>Document</a:t>
              </a:r>
              <a:endParaRPr sz="500" b="1" i="0" u="none" strike="noStrike" cap="none">
                <a:solidFill>
                  <a:schemeClr val="lt1"/>
                </a:solidFill>
                <a:latin typeface="Arial"/>
                <a:ea typeface="Arial"/>
                <a:cs typeface="Arial"/>
                <a:sym typeface="Arial"/>
              </a:endParaRPr>
            </a:p>
          </p:txBody>
        </p:sp>
        <p:sp>
          <p:nvSpPr>
            <p:cNvPr id="1000" name="Google Shape;1000;p11"/>
            <p:cNvSpPr txBox="1"/>
            <p:nvPr/>
          </p:nvSpPr>
          <p:spPr>
            <a:xfrm>
              <a:off x="5212416" y="3603430"/>
              <a:ext cx="400697" cy="1600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00" b="1" i="0" u="none" strike="noStrike" cap="none">
                  <a:solidFill>
                    <a:schemeClr val="lt1"/>
                  </a:solidFill>
                  <a:latin typeface="Arial"/>
                  <a:ea typeface="Arial"/>
                  <a:cs typeface="Arial"/>
                  <a:sym typeface="Arial"/>
                </a:rPr>
                <a:t>Image</a:t>
              </a:r>
              <a:endParaRPr sz="500" b="1" i="0" u="none" strike="noStrike" cap="none">
                <a:solidFill>
                  <a:schemeClr val="lt1"/>
                </a:solidFill>
                <a:latin typeface="Arial"/>
                <a:ea typeface="Arial"/>
                <a:cs typeface="Arial"/>
                <a:sym typeface="Arial"/>
              </a:endParaRPr>
            </a:p>
          </p:txBody>
        </p:sp>
        <p:sp>
          <p:nvSpPr>
            <p:cNvPr id="1001" name="Google Shape;1001;p11"/>
            <p:cNvSpPr txBox="1"/>
            <p:nvPr/>
          </p:nvSpPr>
          <p:spPr>
            <a:xfrm>
              <a:off x="5219060" y="3956090"/>
              <a:ext cx="398538" cy="1600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00" b="1" i="0" u="none" strike="noStrike" cap="none">
                  <a:solidFill>
                    <a:schemeClr val="lt1"/>
                  </a:solidFill>
                  <a:latin typeface="Arial"/>
                  <a:ea typeface="Arial"/>
                  <a:cs typeface="Arial"/>
                  <a:sym typeface="Arial"/>
                </a:rPr>
                <a:t>Video</a:t>
              </a:r>
              <a:endParaRPr sz="500" b="1" i="0" u="none" strike="noStrike" cap="none">
                <a:solidFill>
                  <a:schemeClr val="lt1"/>
                </a:solidFill>
                <a:latin typeface="Arial"/>
                <a:ea typeface="Arial"/>
                <a:cs typeface="Arial"/>
                <a:sym typeface="Arial"/>
              </a:endParaRPr>
            </a:p>
          </p:txBody>
        </p:sp>
      </p:grpSp>
      <p:pic>
        <p:nvPicPr>
          <p:cNvPr id="1002" name="Google Shape;1002;p11" descr="P5.png"/>
          <p:cNvPicPr preferRelativeResize="0"/>
          <p:nvPr/>
        </p:nvPicPr>
        <p:blipFill rotWithShape="1">
          <a:blip r:embed="rId6">
            <a:alphaModFix/>
          </a:blip>
          <a:srcRect t="59566" r="71683"/>
          <a:stretch/>
        </p:blipFill>
        <p:spPr>
          <a:xfrm>
            <a:off x="4128289" y="3778239"/>
            <a:ext cx="428106" cy="364511"/>
          </a:xfrm>
          <a:prstGeom prst="rect">
            <a:avLst/>
          </a:prstGeom>
          <a:noFill/>
          <a:ln>
            <a:noFill/>
          </a:ln>
          <a:effectLst>
            <a:outerShdw blurRad="50800" dist="38100" dir="2700000" algn="tl" rotWithShape="0">
              <a:srgbClr val="000000">
                <a:alpha val="40000"/>
              </a:srgbClr>
            </a:outerShdw>
          </a:effectLst>
        </p:spPr>
      </p:pic>
      <p:sp>
        <p:nvSpPr>
          <p:cNvPr id="1003" name="Google Shape;1003;p11"/>
          <p:cNvSpPr/>
          <p:nvPr/>
        </p:nvSpPr>
        <p:spPr>
          <a:xfrm>
            <a:off x="8235125" y="4444479"/>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000000"/>
                </a:solidFill>
                <a:latin typeface="Arial"/>
                <a:ea typeface="Arial"/>
                <a:cs typeface="Arial"/>
                <a:sym typeface="Arial"/>
              </a:rPr>
              <a:t>搜尋</a:t>
            </a:r>
            <a:endParaRPr sz="900" b="1" i="0" u="none" strike="noStrike" cap="none">
              <a:solidFill>
                <a:srgbClr val="000000"/>
              </a:solidFill>
              <a:latin typeface="Arial"/>
              <a:ea typeface="Arial"/>
              <a:cs typeface="Arial"/>
              <a:sym typeface="Arial"/>
            </a:endParaRPr>
          </a:p>
        </p:txBody>
      </p:sp>
      <p:sp>
        <p:nvSpPr>
          <p:cNvPr id="1004" name="Google Shape;1004;p11"/>
          <p:cNvSpPr/>
          <p:nvPr/>
        </p:nvSpPr>
        <p:spPr>
          <a:xfrm>
            <a:off x="8220505" y="3804458"/>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000000"/>
                </a:solidFill>
                <a:latin typeface="Arial"/>
                <a:ea typeface="Arial"/>
                <a:cs typeface="Arial"/>
                <a:sym typeface="Arial"/>
              </a:rPr>
              <a:t>下載</a:t>
            </a:r>
            <a:endParaRPr sz="900" b="1" i="0" u="none" strike="noStrike" cap="none">
              <a:solidFill>
                <a:srgbClr val="000000"/>
              </a:solidFill>
              <a:latin typeface="Arial"/>
              <a:ea typeface="Arial"/>
              <a:cs typeface="Arial"/>
              <a:sym typeface="Arial"/>
            </a:endParaRPr>
          </a:p>
        </p:txBody>
      </p:sp>
      <p:sp>
        <p:nvSpPr>
          <p:cNvPr id="1005" name="Google Shape;1005;p11"/>
          <p:cNvSpPr/>
          <p:nvPr/>
        </p:nvSpPr>
        <p:spPr>
          <a:xfrm>
            <a:off x="8245667" y="3156579"/>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000000"/>
                </a:solidFill>
                <a:latin typeface="Arial"/>
                <a:ea typeface="Arial"/>
                <a:cs typeface="Arial"/>
                <a:sym typeface="Arial"/>
              </a:rPr>
              <a:t>瀏覽</a:t>
            </a:r>
            <a:endParaRPr sz="900" b="1" i="0" u="none" strike="noStrike" cap="none">
              <a:solidFill>
                <a:srgbClr val="000000"/>
              </a:solidFill>
              <a:latin typeface="Arial"/>
              <a:ea typeface="Arial"/>
              <a:cs typeface="Arial"/>
              <a:sym typeface="Arial"/>
            </a:endParaRPr>
          </a:p>
        </p:txBody>
      </p:sp>
      <p:sp>
        <p:nvSpPr>
          <p:cNvPr id="1006" name="Google Shape;1006;p11"/>
          <p:cNvSpPr/>
          <p:nvPr/>
        </p:nvSpPr>
        <p:spPr>
          <a:xfrm>
            <a:off x="8248552" y="2503870"/>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dirty="0" err="1">
                <a:solidFill>
                  <a:srgbClr val="000000"/>
                </a:solidFill>
                <a:latin typeface="Arial"/>
                <a:ea typeface="Arial"/>
                <a:cs typeface="Arial"/>
                <a:sym typeface="Arial"/>
              </a:rPr>
              <a:t>分享</a:t>
            </a:r>
            <a:endParaRPr sz="900" b="1" i="0" u="none" strike="noStrike" cap="none" dirty="0">
              <a:solidFill>
                <a:srgbClr val="000000"/>
              </a:solidFill>
              <a:latin typeface="Arial"/>
              <a:ea typeface="Arial"/>
              <a:cs typeface="Arial"/>
              <a:sym typeface="Arial"/>
            </a:endParaRPr>
          </a:p>
        </p:txBody>
      </p:sp>
      <p:sp>
        <p:nvSpPr>
          <p:cNvPr id="1008" name="Google Shape;1008;p11"/>
          <p:cNvSpPr/>
          <p:nvPr/>
        </p:nvSpPr>
        <p:spPr>
          <a:xfrm>
            <a:off x="3001759" y="3312961"/>
            <a:ext cx="971682" cy="1297437"/>
          </a:xfrm>
          <a:prstGeom prst="roundRect">
            <a:avLst>
              <a:gd name="adj" fmla="val 11562"/>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9" name="Google Shape;1009;p11"/>
          <p:cNvSpPr/>
          <p:nvPr/>
        </p:nvSpPr>
        <p:spPr>
          <a:xfrm>
            <a:off x="3073826" y="4174324"/>
            <a:ext cx="883576" cy="3871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58" b="0" i="0" u="none" strike="noStrike" cap="none">
                <a:solidFill>
                  <a:schemeClr val="lt1"/>
                </a:solidFill>
                <a:latin typeface="Arial"/>
                <a:ea typeface="Arial"/>
                <a:cs typeface="Arial"/>
                <a:sym typeface="Arial"/>
              </a:rPr>
              <a:t>HybridMount</a:t>
            </a:r>
            <a:endParaRPr sz="958"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958" b="0" i="0" u="none" strike="noStrike" cap="none">
                <a:solidFill>
                  <a:schemeClr val="lt1"/>
                </a:solidFill>
                <a:latin typeface="Arial"/>
                <a:ea typeface="Arial"/>
                <a:cs typeface="Arial"/>
                <a:sym typeface="Arial"/>
              </a:rPr>
              <a:t>掛載</a:t>
            </a:r>
            <a:endParaRPr/>
          </a:p>
        </p:txBody>
      </p:sp>
      <p:pic>
        <p:nvPicPr>
          <p:cNvPr id="1010" name="Google Shape;1010;p11" descr="A picture containing clock&#10;&#10;Description generated with very high confidence"/>
          <p:cNvPicPr preferRelativeResize="0"/>
          <p:nvPr/>
        </p:nvPicPr>
        <p:blipFill rotWithShape="1">
          <a:blip r:embed="rId7">
            <a:alphaModFix/>
          </a:blip>
          <a:srcRect/>
          <a:stretch/>
        </p:blipFill>
        <p:spPr>
          <a:xfrm>
            <a:off x="3098359" y="3387411"/>
            <a:ext cx="785260" cy="763918"/>
          </a:xfrm>
          <a:prstGeom prst="rect">
            <a:avLst/>
          </a:prstGeom>
          <a:noFill/>
          <a:ln>
            <a:noFill/>
          </a:ln>
          <a:effectLst>
            <a:outerShdw blurRad="50800" dist="38100" dir="2700000" algn="tl" rotWithShape="0">
              <a:srgbClr val="000000">
                <a:alpha val="40000"/>
              </a:srgbClr>
            </a:outerShdw>
          </a:effectLst>
        </p:spPr>
      </p:pic>
      <p:sp>
        <p:nvSpPr>
          <p:cNvPr id="1011" name="Google Shape;1011;p11"/>
          <p:cNvSpPr/>
          <p:nvPr/>
        </p:nvSpPr>
        <p:spPr>
          <a:xfrm>
            <a:off x="6143091" y="3302245"/>
            <a:ext cx="1013433" cy="1298660"/>
          </a:xfrm>
          <a:prstGeom prst="roundRect">
            <a:avLst>
              <a:gd name="adj" fmla="val 8848"/>
            </a:avLst>
          </a:prstGeom>
          <a:gradFill>
            <a:gsLst>
              <a:gs pos="0">
                <a:srgbClr val="FF9D05"/>
              </a:gs>
              <a:gs pos="100000">
                <a:srgbClr val="FDF717"/>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pic>
        <p:nvPicPr>
          <p:cNvPr id="1012" name="Google Shape;1012;p11" descr="A picture containing drawing&#10;&#10;Description generated with very high confidence"/>
          <p:cNvPicPr preferRelativeResize="0"/>
          <p:nvPr/>
        </p:nvPicPr>
        <p:blipFill rotWithShape="1">
          <a:blip r:embed="rId8">
            <a:alphaModFix/>
          </a:blip>
          <a:srcRect/>
          <a:stretch/>
        </p:blipFill>
        <p:spPr>
          <a:xfrm>
            <a:off x="6258665" y="3387411"/>
            <a:ext cx="770157" cy="748025"/>
          </a:xfrm>
          <a:prstGeom prst="rect">
            <a:avLst/>
          </a:prstGeom>
          <a:noFill/>
          <a:ln>
            <a:noFill/>
          </a:ln>
          <a:effectLst>
            <a:outerShdw blurRad="50800" dist="38100" dir="2700000" algn="tl" rotWithShape="0">
              <a:srgbClr val="000000">
                <a:alpha val="40000"/>
              </a:srgbClr>
            </a:outerShdw>
          </a:effectLst>
        </p:spPr>
      </p:pic>
      <p:sp>
        <p:nvSpPr>
          <p:cNvPr id="1013" name="Google Shape;1013;p11"/>
          <p:cNvSpPr/>
          <p:nvPr/>
        </p:nvSpPr>
        <p:spPr>
          <a:xfrm>
            <a:off x="6303898" y="4164029"/>
            <a:ext cx="529312" cy="2385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50" b="0" i="0" u="none" strike="noStrike" cap="none">
                <a:solidFill>
                  <a:srgbClr val="0C0C0C"/>
                </a:solidFill>
                <a:latin typeface="Arial"/>
                <a:ea typeface="Arial"/>
                <a:cs typeface="Arial"/>
                <a:sym typeface="Arial"/>
              </a:rPr>
              <a:t>Qfiling</a:t>
            </a:r>
            <a:endParaRPr/>
          </a:p>
        </p:txBody>
      </p:sp>
      <p:pic>
        <p:nvPicPr>
          <p:cNvPr id="1014" name="Google Shape;1014;p11"/>
          <p:cNvPicPr preferRelativeResize="0"/>
          <p:nvPr/>
        </p:nvPicPr>
        <p:blipFill rotWithShape="1">
          <a:blip r:embed="rId9">
            <a:alphaModFix/>
          </a:blip>
          <a:srcRect/>
          <a:stretch/>
        </p:blipFill>
        <p:spPr>
          <a:xfrm>
            <a:off x="481596" y="1243686"/>
            <a:ext cx="428706" cy="428706"/>
          </a:xfrm>
          <a:prstGeom prst="rect">
            <a:avLst/>
          </a:prstGeom>
          <a:noFill/>
          <a:ln>
            <a:noFill/>
          </a:ln>
          <a:effectLst>
            <a:outerShdw blurRad="50800" dist="38100" dir="2700000" algn="tl" rotWithShape="0">
              <a:srgbClr val="000000">
                <a:alpha val="40000"/>
              </a:srgbClr>
            </a:outerShdw>
          </a:effectLst>
        </p:spPr>
      </p:pic>
      <p:pic>
        <p:nvPicPr>
          <p:cNvPr id="1015" name="Google Shape;1015;p11"/>
          <p:cNvPicPr preferRelativeResize="0"/>
          <p:nvPr/>
        </p:nvPicPr>
        <p:blipFill rotWithShape="1">
          <a:blip r:embed="rId10">
            <a:alphaModFix/>
          </a:blip>
          <a:srcRect/>
          <a:stretch/>
        </p:blipFill>
        <p:spPr>
          <a:xfrm>
            <a:off x="481596" y="1854173"/>
            <a:ext cx="428706" cy="428706"/>
          </a:xfrm>
          <a:prstGeom prst="rect">
            <a:avLst/>
          </a:prstGeom>
          <a:noFill/>
          <a:ln>
            <a:noFill/>
          </a:ln>
          <a:effectLst>
            <a:outerShdw blurRad="50800" dist="38100" dir="2700000" algn="tl" rotWithShape="0">
              <a:srgbClr val="000000">
                <a:alpha val="40000"/>
              </a:srgbClr>
            </a:outerShdw>
          </a:effectLst>
        </p:spPr>
      </p:pic>
      <p:cxnSp>
        <p:nvCxnSpPr>
          <p:cNvPr id="122" name="直線單箭頭接點 875">
            <a:extLst>
              <a:ext uri="{FF2B5EF4-FFF2-40B4-BE49-F238E27FC236}">
                <a16:creationId xmlns:a16="http://schemas.microsoft.com/office/drawing/2014/main" id="{7A6E1FB3-62A6-4FBF-9839-931204232CF5}"/>
              </a:ext>
            </a:extLst>
          </p:cNvPr>
          <p:cNvCxnSpPr>
            <a:cxnSpLocks/>
          </p:cNvCxnSpPr>
          <p:nvPr/>
        </p:nvCxnSpPr>
        <p:spPr>
          <a:xfrm flipV="1">
            <a:off x="7214183" y="2909226"/>
            <a:ext cx="973066" cy="632930"/>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875">
            <a:extLst>
              <a:ext uri="{FF2B5EF4-FFF2-40B4-BE49-F238E27FC236}">
                <a16:creationId xmlns:a16="http://schemas.microsoft.com/office/drawing/2014/main" id="{906D9716-3BCF-430C-8A55-409989C64C5C}"/>
              </a:ext>
            </a:extLst>
          </p:cNvPr>
          <p:cNvCxnSpPr>
            <a:cxnSpLocks/>
          </p:cNvCxnSpPr>
          <p:nvPr/>
        </p:nvCxnSpPr>
        <p:spPr>
          <a:xfrm flipV="1">
            <a:off x="7211260" y="3562790"/>
            <a:ext cx="1009887" cy="154267"/>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875">
            <a:extLst>
              <a:ext uri="{FF2B5EF4-FFF2-40B4-BE49-F238E27FC236}">
                <a16:creationId xmlns:a16="http://schemas.microsoft.com/office/drawing/2014/main" id="{9B02941D-07AF-44D0-8C3C-D621EEE629C0}"/>
              </a:ext>
            </a:extLst>
          </p:cNvPr>
          <p:cNvCxnSpPr>
            <a:cxnSpLocks/>
          </p:cNvCxnSpPr>
          <p:nvPr/>
        </p:nvCxnSpPr>
        <p:spPr>
          <a:xfrm>
            <a:off x="7201725" y="3907314"/>
            <a:ext cx="1019422" cy="276358"/>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875">
            <a:extLst>
              <a:ext uri="{FF2B5EF4-FFF2-40B4-BE49-F238E27FC236}">
                <a16:creationId xmlns:a16="http://schemas.microsoft.com/office/drawing/2014/main" id="{09B0B516-C0E3-44AD-9044-14D5FBC7D58A}"/>
              </a:ext>
            </a:extLst>
          </p:cNvPr>
          <p:cNvCxnSpPr>
            <a:cxnSpLocks/>
          </p:cNvCxnSpPr>
          <p:nvPr/>
        </p:nvCxnSpPr>
        <p:spPr>
          <a:xfrm>
            <a:off x="7214183" y="4082215"/>
            <a:ext cx="1039026" cy="711827"/>
          </a:xfrm>
          <a:prstGeom prst="straightConnector1">
            <a:avLst/>
          </a:prstGeom>
          <a:ln w="19050">
            <a:gradFill>
              <a:gsLst>
                <a:gs pos="0">
                  <a:srgbClr val="27418F"/>
                </a:gs>
                <a:gs pos="100000">
                  <a:srgbClr val="345FA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6" name="群組 59">
            <a:extLst>
              <a:ext uri="{FF2B5EF4-FFF2-40B4-BE49-F238E27FC236}">
                <a16:creationId xmlns:a16="http://schemas.microsoft.com/office/drawing/2014/main" id="{201EA3A2-2086-4E56-8456-C14095CE8CD0}"/>
              </a:ext>
            </a:extLst>
          </p:cNvPr>
          <p:cNvGrpSpPr/>
          <p:nvPr/>
        </p:nvGrpSpPr>
        <p:grpSpPr>
          <a:xfrm>
            <a:off x="424057" y="3205583"/>
            <a:ext cx="2248737" cy="290759"/>
            <a:chOff x="3277722" y="-1247261"/>
            <a:chExt cx="2756404" cy="356400"/>
          </a:xfrm>
          <a:effectLst>
            <a:outerShdw blurRad="50800" dist="38100" dir="2700000" algn="tl" rotWithShape="0">
              <a:prstClr val="black">
                <a:alpha val="40000"/>
              </a:prstClr>
            </a:outerShdw>
          </a:effectLst>
        </p:grpSpPr>
        <p:pic>
          <p:nvPicPr>
            <p:cNvPr id="127"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604D2AEC-E13D-485C-B638-BB9251A4C6C4}"/>
                </a:ext>
              </a:extLst>
            </p:cNvPr>
            <p:cNvPicPr>
              <a:picLocks noChangeAspect="1" noChangeArrowheads="1"/>
            </p:cNvPicPr>
            <p:nvPr/>
          </p:nvPicPr>
          <p:blipFill>
            <a:blip r:embed="rId11" cstate="print"/>
            <a:srcRect/>
            <a:stretch>
              <a:fillRect/>
            </a:stretch>
          </p:blipFill>
          <p:spPr bwMode="auto">
            <a:xfrm>
              <a:off x="4877723" y="-1247261"/>
              <a:ext cx="356402" cy="356400"/>
            </a:xfrm>
            <a:prstGeom prst="rect">
              <a:avLst/>
            </a:prstGeom>
            <a:noFill/>
          </p:spPr>
        </p:pic>
        <p:pic>
          <p:nvPicPr>
            <p:cNvPr id="128"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1BC6A3B6-5F37-4971-BA89-CE88833A8170}"/>
                </a:ext>
              </a:extLst>
            </p:cNvPr>
            <p:cNvPicPr>
              <a:picLocks noChangeAspect="1" noChangeArrowheads="1"/>
            </p:cNvPicPr>
            <p:nvPr/>
          </p:nvPicPr>
          <p:blipFill>
            <a:blip r:embed="rId12" cstate="print"/>
            <a:srcRect/>
            <a:stretch>
              <a:fillRect/>
            </a:stretch>
          </p:blipFill>
          <p:spPr bwMode="auto">
            <a:xfrm>
              <a:off x="4477723" y="-1247261"/>
              <a:ext cx="356402" cy="356400"/>
            </a:xfrm>
            <a:prstGeom prst="rect">
              <a:avLst/>
            </a:prstGeom>
            <a:noFill/>
          </p:spPr>
        </p:pic>
        <p:pic>
          <p:nvPicPr>
            <p:cNvPr id="129"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7C453440-D00A-4FB8-B6AE-02BCCD2E5BF1}"/>
                </a:ext>
              </a:extLst>
            </p:cNvPr>
            <p:cNvPicPr>
              <a:picLocks noChangeAspect="1" noChangeArrowheads="1"/>
            </p:cNvPicPr>
            <p:nvPr/>
          </p:nvPicPr>
          <p:blipFill>
            <a:blip r:embed="rId13" cstate="print"/>
            <a:srcRect/>
            <a:stretch>
              <a:fillRect/>
            </a:stretch>
          </p:blipFill>
          <p:spPr bwMode="auto">
            <a:xfrm>
              <a:off x="5277723" y="-1247261"/>
              <a:ext cx="356402" cy="356400"/>
            </a:xfrm>
            <a:prstGeom prst="rect">
              <a:avLst/>
            </a:prstGeom>
            <a:noFill/>
          </p:spPr>
        </p:pic>
        <p:pic>
          <p:nvPicPr>
            <p:cNvPr id="130"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1E3CCED-41C9-49AB-943A-98D1A5D8A932}"/>
                </a:ext>
              </a:extLst>
            </p:cNvPr>
            <p:cNvPicPr>
              <a:picLocks noChangeAspect="1" noChangeArrowheads="1"/>
            </p:cNvPicPr>
            <p:nvPr/>
          </p:nvPicPr>
          <p:blipFill>
            <a:blip r:embed="rId14" cstate="print"/>
            <a:srcRect/>
            <a:stretch>
              <a:fillRect/>
            </a:stretch>
          </p:blipFill>
          <p:spPr bwMode="auto">
            <a:xfrm>
              <a:off x="3277722" y="-1247261"/>
              <a:ext cx="356402" cy="356400"/>
            </a:xfrm>
            <a:prstGeom prst="rect">
              <a:avLst/>
            </a:prstGeom>
            <a:noFill/>
          </p:spPr>
        </p:pic>
        <p:pic>
          <p:nvPicPr>
            <p:cNvPr id="131"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75276947-67DB-4BFE-BFC3-DE90615BADE1}"/>
                </a:ext>
              </a:extLst>
            </p:cNvPr>
            <p:cNvPicPr>
              <a:picLocks noChangeAspect="1" noChangeArrowheads="1"/>
            </p:cNvPicPr>
            <p:nvPr/>
          </p:nvPicPr>
          <p:blipFill>
            <a:blip r:embed="rId15" cstate="print"/>
            <a:srcRect/>
            <a:stretch>
              <a:fillRect/>
            </a:stretch>
          </p:blipFill>
          <p:spPr bwMode="auto">
            <a:xfrm>
              <a:off x="5677724" y="-1247261"/>
              <a:ext cx="356402" cy="356400"/>
            </a:xfrm>
            <a:prstGeom prst="rect">
              <a:avLst/>
            </a:prstGeom>
            <a:noFill/>
          </p:spPr>
        </p:pic>
        <p:pic>
          <p:nvPicPr>
            <p:cNvPr id="132"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4653BD1C-3B7C-4149-B3EA-C49569B30F25}"/>
                </a:ext>
              </a:extLst>
            </p:cNvPr>
            <p:cNvPicPr>
              <a:picLocks noChangeAspect="1" noChangeArrowheads="1"/>
            </p:cNvPicPr>
            <p:nvPr/>
          </p:nvPicPr>
          <p:blipFill>
            <a:blip r:embed="rId16" cstate="print"/>
            <a:srcRect/>
            <a:stretch>
              <a:fillRect/>
            </a:stretch>
          </p:blipFill>
          <p:spPr bwMode="auto">
            <a:xfrm>
              <a:off x="4077721" y="-1247261"/>
              <a:ext cx="356404" cy="356400"/>
            </a:xfrm>
            <a:prstGeom prst="rect">
              <a:avLst/>
            </a:prstGeom>
            <a:noFill/>
          </p:spPr>
        </p:pic>
        <p:pic>
          <p:nvPicPr>
            <p:cNvPr id="133" name="Picture 25" descr="C:\Users\Josh Chen\Desktop\OneDrive.png">
              <a:extLst>
                <a:ext uri="{FF2B5EF4-FFF2-40B4-BE49-F238E27FC236}">
                  <a16:creationId xmlns:a16="http://schemas.microsoft.com/office/drawing/2014/main" id="{8541DA35-0418-4741-8219-B42EBCF9FD2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134" name="群組 67">
            <a:extLst>
              <a:ext uri="{FF2B5EF4-FFF2-40B4-BE49-F238E27FC236}">
                <a16:creationId xmlns:a16="http://schemas.microsoft.com/office/drawing/2014/main" id="{AC7D096A-A98B-410F-9FAE-A98B5018CB3E}"/>
              </a:ext>
            </a:extLst>
          </p:cNvPr>
          <p:cNvGrpSpPr/>
          <p:nvPr/>
        </p:nvGrpSpPr>
        <p:grpSpPr>
          <a:xfrm>
            <a:off x="425450" y="3639923"/>
            <a:ext cx="2188929" cy="816866"/>
            <a:chOff x="5378370" y="-649057"/>
            <a:chExt cx="2045616" cy="763384"/>
          </a:xfrm>
        </p:grpSpPr>
        <p:pic>
          <p:nvPicPr>
            <p:cNvPr id="135"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F2B4410F-5823-4283-BD4B-F811FB0F119B}"/>
                </a:ext>
              </a:extLst>
            </p:cNvPr>
            <p:cNvPicPr>
              <a:picLocks noChangeAspect="1" noChangeArrowheads="1"/>
            </p:cNvPicPr>
            <p:nvPr/>
          </p:nvPicPr>
          <p:blipFill>
            <a:blip r:embed="rId18"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136"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F7F973B-6D80-48B1-8DE8-EC181B8361BA}"/>
                </a:ext>
              </a:extLst>
            </p:cNvPr>
            <p:cNvPicPr>
              <a:picLocks noChangeAspect="1" noChangeArrowheads="1"/>
            </p:cNvPicPr>
            <p:nvPr/>
          </p:nvPicPr>
          <p:blipFill>
            <a:blip r:embed="rId19"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137"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847E5D2A-8BA9-42B1-85D4-6A98135BA745}"/>
                </a:ext>
              </a:extLst>
            </p:cNvPr>
            <p:cNvPicPr>
              <a:picLocks noChangeAspect="1" noChangeArrowheads="1"/>
            </p:cNvPicPr>
            <p:nvPr/>
          </p:nvPicPr>
          <p:blipFill>
            <a:blip r:embed="rId20"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138"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B6910991-1349-48AE-AAEC-72B455EFCB52}"/>
                </a:ext>
              </a:extLst>
            </p:cNvPr>
            <p:cNvPicPr>
              <a:picLocks noChangeAspect="1" noChangeArrowheads="1"/>
            </p:cNvPicPr>
            <p:nvPr/>
          </p:nvPicPr>
          <p:blipFill>
            <a:blip r:embed="rId21"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139"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D820F97A-42B9-4B88-950B-99A6C171B03C}"/>
                </a:ext>
              </a:extLst>
            </p:cNvPr>
            <p:cNvPicPr>
              <a:picLocks noChangeAspect="1" noChangeArrowheads="1"/>
            </p:cNvPicPr>
            <p:nvPr/>
          </p:nvPicPr>
          <p:blipFill>
            <a:blip r:embed="rId22"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140"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6E997D2B-A226-4B5C-9039-775548D180D8}"/>
                </a:ext>
              </a:extLst>
            </p:cNvPr>
            <p:cNvPicPr>
              <a:picLocks noChangeAspect="1" noChangeArrowheads="1"/>
            </p:cNvPicPr>
            <p:nvPr/>
          </p:nvPicPr>
          <p:blipFill>
            <a:blip r:embed="rId23"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141"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52888126-97C3-48AD-B453-655275D1C8FE}"/>
                </a:ext>
              </a:extLst>
            </p:cNvPr>
            <p:cNvPicPr>
              <a:picLocks noChangeAspect="1" noChangeArrowheads="1"/>
            </p:cNvPicPr>
            <p:nvPr/>
          </p:nvPicPr>
          <p:blipFill>
            <a:blip r:embed="rId24"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142" name="Picture 20" descr="Image result for è¯çºé²">
              <a:extLst>
                <a:ext uri="{FF2B5EF4-FFF2-40B4-BE49-F238E27FC236}">
                  <a16:creationId xmlns:a16="http://schemas.microsoft.com/office/drawing/2014/main" id="{ED95A29A-40FF-40DB-8F08-26187B3F1E1F}"/>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143" name="Google Shape;106;p17">
              <a:extLst>
                <a:ext uri="{FF2B5EF4-FFF2-40B4-BE49-F238E27FC236}">
                  <a16:creationId xmlns:a16="http://schemas.microsoft.com/office/drawing/2014/main" id="{3B699DF7-AEC7-4A04-AB88-A2C06588843A}"/>
                </a:ext>
              </a:extLst>
            </p:cNvPr>
            <p:cNvPicPr preferRelativeResize="0"/>
            <p:nvPr/>
          </p:nvPicPr>
          <p:blipFill>
            <a:blip r:embed="rId26"/>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144" name="Google Shape;109;p17">
              <a:extLst>
                <a:ext uri="{FF2B5EF4-FFF2-40B4-BE49-F238E27FC236}">
                  <a16:creationId xmlns:a16="http://schemas.microsoft.com/office/drawing/2014/main" id="{0FB7F7BC-55F9-4933-9B3F-40A7260ED48F}"/>
                </a:ext>
              </a:extLst>
            </p:cNvPr>
            <p:cNvPicPr preferRelativeResize="0"/>
            <p:nvPr/>
          </p:nvPicPr>
          <p:blipFill>
            <a:blip r:embed="rId27"/>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cxnSp>
        <p:nvCxnSpPr>
          <p:cNvPr id="145" name="直線單箭頭接點 875">
            <a:extLst>
              <a:ext uri="{FF2B5EF4-FFF2-40B4-BE49-F238E27FC236}">
                <a16:creationId xmlns:a16="http://schemas.microsoft.com/office/drawing/2014/main" id="{E19498C5-9B14-4A3E-84F7-68F3FDD9DF28}"/>
              </a:ext>
            </a:extLst>
          </p:cNvPr>
          <p:cNvCxnSpPr>
            <a:cxnSpLocks/>
          </p:cNvCxnSpPr>
          <p:nvPr/>
        </p:nvCxnSpPr>
        <p:spPr>
          <a:xfrm>
            <a:off x="2654534" y="3850071"/>
            <a:ext cx="298216" cy="0"/>
          </a:xfrm>
          <a:prstGeom prst="straightConnector1">
            <a:avLst/>
          </a:prstGeom>
          <a:ln w="19050">
            <a:gradFill>
              <a:gsLst>
                <a:gs pos="0">
                  <a:srgbClr val="345FAC"/>
                </a:gs>
                <a:gs pos="100000">
                  <a:srgbClr val="27418F"/>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2"/>
          <p:cNvSpPr/>
          <p:nvPr/>
        </p:nvSpPr>
        <p:spPr>
          <a:xfrm>
            <a:off x="-64218" y="259517"/>
            <a:ext cx="769856" cy="579182"/>
          </a:xfrm>
          <a:prstGeom prst="roundRect">
            <a:avLst>
              <a:gd name="adj" fmla="val 5458"/>
            </a:avLst>
          </a:prstGeom>
          <a:gradFill>
            <a:gsLst>
              <a:gs pos="0">
                <a:srgbClr val="FC8123"/>
              </a:gs>
              <a:gs pos="100000">
                <a:srgbClr val="F6B21A"/>
              </a:gs>
            </a:gsLst>
            <a:lin ang="5400000"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1" name="Google Shape;1021;p12"/>
          <p:cNvSpPr txBox="1">
            <a:spLocks noGrp="1"/>
          </p:cNvSpPr>
          <p:nvPr>
            <p:ph type="title"/>
          </p:nvPr>
        </p:nvSpPr>
        <p:spPr>
          <a:xfrm>
            <a:off x="0" y="240944"/>
            <a:ext cx="9144000" cy="741925"/>
          </a:xfrm>
          <a:prstGeom prst="rect">
            <a:avLst/>
          </a:prstGeom>
          <a:noFill/>
          <a:ln>
            <a:noFill/>
          </a:ln>
        </p:spPr>
        <p:txBody>
          <a:bodyPr spcFirstLastPara="1" wrap="square" lIns="91425" tIns="45700" rIns="91425" bIns="45700" anchor="ctr" anchorCtr="0">
            <a:normAutofit/>
          </a:bodyPr>
          <a:lstStyle/>
          <a:p>
            <a:pPr marL="0" lvl="0" indent="0" algn="ctr" rtl="0">
              <a:lnSpc>
                <a:spcPct val="83333"/>
              </a:lnSpc>
              <a:spcBef>
                <a:spcPts val="0"/>
              </a:spcBef>
              <a:spcAft>
                <a:spcPts val="0"/>
              </a:spcAft>
              <a:buClr>
                <a:schemeClr val="lt1"/>
              </a:buClr>
              <a:buSzPts val="3600"/>
              <a:buFont typeface="Arial"/>
              <a:buNone/>
            </a:pPr>
            <a:r>
              <a:rPr lang="en-US" dirty="0" err="1">
                <a:solidFill>
                  <a:schemeClr val="bg1"/>
                </a:solidFill>
                <a:latin typeface="微軟正黑體" panose="020B0604030504040204" pitchFamily="34" charset="-120"/>
                <a:ea typeface="微軟正黑體" panose="020B0604030504040204" pitchFamily="34" charset="-120"/>
                <a:cs typeface="Arial"/>
                <a:sym typeface="Arial"/>
              </a:rPr>
              <a:t>為您的全文檢索引擎提高工作生產力</a:t>
            </a:r>
            <a:endParaRPr dirty="0">
              <a:solidFill>
                <a:schemeClr val="bg1"/>
              </a:solidFill>
              <a:latin typeface="微軟正黑體" panose="020B0604030504040204" pitchFamily="34" charset="-120"/>
              <a:ea typeface="微軟正黑體" panose="020B0604030504040204" pitchFamily="34" charset="-120"/>
            </a:endParaRPr>
          </a:p>
        </p:txBody>
      </p:sp>
      <p:sp>
        <p:nvSpPr>
          <p:cNvPr id="1022" name="Google Shape;1022;p12"/>
          <p:cNvSpPr/>
          <p:nvPr/>
        </p:nvSpPr>
        <p:spPr>
          <a:xfrm>
            <a:off x="475802" y="1142596"/>
            <a:ext cx="8207674" cy="1205000"/>
          </a:xfrm>
          <a:prstGeom prst="roundRect">
            <a:avLst>
              <a:gd name="adj" fmla="val 7532"/>
            </a:avLst>
          </a:prstGeom>
          <a:gradFill>
            <a:gsLst>
              <a:gs pos="0">
                <a:srgbClr val="2C6FD0"/>
              </a:gs>
              <a:gs pos="100000">
                <a:srgbClr val="1A4082"/>
              </a:gs>
            </a:gsLst>
            <a:path path="circle">
              <a:fillToRect l="100000" t="100000"/>
            </a:path>
            <a:tileRect r="-100000" b="-100000"/>
          </a:gradFill>
          <a:ln w="19050" cap="flat" cmpd="sng">
            <a:no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1" i="0" u="none" strike="noStrike" cap="none">
              <a:solidFill>
                <a:schemeClr val="dk1"/>
              </a:solidFill>
              <a:latin typeface="Arial"/>
              <a:ea typeface="Arial"/>
              <a:cs typeface="Arial"/>
              <a:sym typeface="Arial"/>
            </a:endParaRPr>
          </a:p>
        </p:txBody>
      </p:sp>
      <p:cxnSp>
        <p:nvCxnSpPr>
          <p:cNvPr id="1023" name="Google Shape;1023;p12"/>
          <p:cNvCxnSpPr/>
          <p:nvPr/>
        </p:nvCxnSpPr>
        <p:spPr>
          <a:xfrm>
            <a:off x="1215721" y="1213303"/>
            <a:ext cx="0" cy="411222"/>
          </a:xfrm>
          <a:prstGeom prst="straightConnector1">
            <a:avLst/>
          </a:prstGeom>
          <a:noFill/>
          <a:ln w="9525" cap="flat" cmpd="sng">
            <a:solidFill>
              <a:schemeClr val="bg1"/>
            </a:solidFill>
            <a:prstDash val="solid"/>
            <a:miter lim="800000"/>
            <a:headEnd type="none" w="sm" len="sm"/>
            <a:tailEnd type="none" w="sm" len="sm"/>
          </a:ln>
        </p:spPr>
      </p:cxnSp>
      <p:cxnSp>
        <p:nvCxnSpPr>
          <p:cNvPr id="1024" name="Google Shape;1024;p12"/>
          <p:cNvCxnSpPr/>
          <p:nvPr/>
        </p:nvCxnSpPr>
        <p:spPr>
          <a:xfrm>
            <a:off x="1215721" y="1823985"/>
            <a:ext cx="0" cy="411222"/>
          </a:xfrm>
          <a:prstGeom prst="straightConnector1">
            <a:avLst/>
          </a:prstGeom>
          <a:noFill/>
          <a:ln w="9525" cap="flat" cmpd="sng">
            <a:solidFill>
              <a:schemeClr val="bg1"/>
            </a:solidFill>
            <a:prstDash val="solid"/>
            <a:miter lim="800000"/>
            <a:headEnd type="none" w="sm" len="sm"/>
            <a:tailEnd type="none" w="sm" len="sm"/>
          </a:ln>
        </p:spPr>
      </p:cxnSp>
      <p:sp>
        <p:nvSpPr>
          <p:cNvPr id="1025" name="Google Shape;1025;p12"/>
          <p:cNvSpPr txBox="1"/>
          <p:nvPr/>
        </p:nvSpPr>
        <p:spPr>
          <a:xfrm>
            <a:off x="601618" y="1223180"/>
            <a:ext cx="64624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none" strike="noStrike" cap="none">
              <a:solidFill>
                <a:srgbClr val="0093D4"/>
              </a:solidFill>
              <a:latin typeface="Arial"/>
              <a:ea typeface="Arial"/>
              <a:cs typeface="Arial"/>
              <a:sym typeface="Arial"/>
            </a:endParaRPr>
          </a:p>
        </p:txBody>
      </p:sp>
      <p:sp>
        <p:nvSpPr>
          <p:cNvPr id="1026" name="Google Shape;1026;p12"/>
          <p:cNvSpPr/>
          <p:nvPr/>
        </p:nvSpPr>
        <p:spPr>
          <a:xfrm>
            <a:off x="1351757" y="1770278"/>
            <a:ext cx="7259271" cy="579605"/>
          </a:xfrm>
          <a:prstGeom prst="rect">
            <a:avLst/>
          </a:prstGeom>
          <a:noFill/>
          <a:ln>
            <a:noFill/>
          </a:ln>
        </p:spPr>
        <p:txBody>
          <a:bodyPr spcFirstLastPara="1" wrap="square" lIns="91425" tIns="45700" rIns="91425" bIns="45700" anchor="t" anchorCtr="0">
            <a:spAutoFit/>
          </a:bodyPr>
          <a:lstStyle/>
          <a:p>
            <a:pPr marL="0" marR="0" lvl="0" indent="0" algn="l" rtl="0">
              <a:lnSpc>
                <a:spcPts val="1900"/>
              </a:lnSpc>
              <a:spcBef>
                <a:spcPts val="0"/>
              </a:spcBef>
              <a:spcAft>
                <a:spcPts val="0"/>
              </a:spcAft>
              <a:buNone/>
            </a:pPr>
            <a:r>
              <a:rPr lang="en-US" sz="1500" b="0" i="0" u="none" strike="noStrike" cap="none" dirty="0" err="1">
                <a:solidFill>
                  <a:srgbClr val="FFFFFF"/>
                </a:solidFill>
                <a:latin typeface="Arial"/>
                <a:ea typeface="Arial"/>
                <a:cs typeface="Arial"/>
                <a:sym typeface="Arial"/>
              </a:rPr>
              <a:t>QuTScloud</a:t>
            </a:r>
            <a:r>
              <a:rPr lang="en-US" sz="1500" b="0" i="0" u="none" strike="noStrike" cap="none" dirty="0">
                <a:solidFill>
                  <a:srgbClr val="FFFFFF"/>
                </a:solidFill>
                <a:latin typeface="Microsoft JhengHei"/>
                <a:ea typeface="Microsoft JhengHei"/>
                <a:cs typeface="Microsoft JhengHei"/>
                <a:sym typeface="Microsoft JhengHei"/>
              </a:rPr>
              <a:t> </a:t>
            </a:r>
            <a:r>
              <a:rPr lang="en-US" sz="1500" b="0" i="0" u="none" strike="noStrike" cap="none" dirty="0" err="1">
                <a:solidFill>
                  <a:srgbClr val="FFFFFF"/>
                </a:solidFill>
                <a:latin typeface="Microsoft JhengHei"/>
                <a:ea typeface="Microsoft JhengHei"/>
                <a:cs typeface="Microsoft JhengHei"/>
                <a:sym typeface="Microsoft JhengHei"/>
              </a:rPr>
              <a:t>提供</a:t>
            </a:r>
            <a:r>
              <a:rPr lang="en-US" sz="1500" b="0" i="0" u="none" strike="noStrike" cap="none" dirty="0">
                <a:solidFill>
                  <a:srgbClr val="FFFFFF"/>
                </a:solidFill>
                <a:latin typeface="Microsoft JhengHei"/>
                <a:ea typeface="Microsoft JhengHei"/>
                <a:cs typeface="Microsoft JhengHei"/>
                <a:sym typeface="Microsoft JhengHei"/>
              </a:rPr>
              <a:t> </a:t>
            </a:r>
            <a:r>
              <a:rPr lang="en-US" sz="1500" b="0" i="0" u="none" strike="noStrike" cap="none" dirty="0" err="1">
                <a:solidFill>
                  <a:srgbClr val="FFFFFF"/>
                </a:solidFill>
                <a:latin typeface="Arial"/>
                <a:ea typeface="Arial"/>
                <a:cs typeface="Arial"/>
                <a:sym typeface="Arial"/>
              </a:rPr>
              <a:t>Qsirch</a:t>
            </a:r>
            <a:r>
              <a:rPr lang="en-US" sz="1500" b="0" i="0" u="none" strike="noStrike" cap="none" dirty="0">
                <a:solidFill>
                  <a:srgbClr val="FFFFFF"/>
                </a:solidFill>
                <a:latin typeface="Microsoft JhengHei"/>
                <a:ea typeface="Microsoft JhengHei"/>
                <a:cs typeface="Microsoft JhengHei"/>
                <a:sym typeface="Microsoft JhengHei"/>
              </a:rPr>
              <a:t> </a:t>
            </a:r>
            <a:r>
              <a:rPr lang="en-US" sz="1500" b="0" i="0" u="none" strike="noStrike" cap="none" dirty="0" err="1">
                <a:solidFill>
                  <a:srgbClr val="FFFFFF"/>
                </a:solidFill>
                <a:latin typeface="Microsoft JhengHei"/>
                <a:ea typeface="Microsoft JhengHei"/>
                <a:cs typeface="Microsoft JhengHei"/>
                <a:sym typeface="Microsoft JhengHei"/>
              </a:rPr>
              <a:t>強大的搜尋解決方案，透過檔案名稱、內容以及後設資料</a:t>
            </a:r>
            <a:r>
              <a:rPr lang="en-US" sz="1500" b="0" i="0" u="none" strike="noStrike" cap="none" dirty="0">
                <a:solidFill>
                  <a:srgbClr val="FFFFFF"/>
                </a:solidFill>
                <a:latin typeface="Microsoft JhengHei"/>
                <a:ea typeface="Microsoft JhengHei"/>
                <a:cs typeface="Microsoft JhengHei"/>
                <a:sym typeface="Microsoft JhengHei"/>
              </a:rPr>
              <a:t> </a:t>
            </a:r>
            <a:r>
              <a:rPr lang="en-US" sz="1500" b="0" i="0" u="none" strike="noStrike" cap="none" dirty="0">
                <a:solidFill>
                  <a:srgbClr val="FFFFFF"/>
                </a:solidFill>
                <a:latin typeface="Arial"/>
                <a:ea typeface="Arial"/>
                <a:cs typeface="Arial"/>
                <a:sym typeface="Arial"/>
              </a:rPr>
              <a:t>(metadata) </a:t>
            </a:r>
            <a:r>
              <a:rPr lang="en-US" sz="1500" b="0" i="0" u="none" strike="noStrike" cap="none" dirty="0" err="1">
                <a:solidFill>
                  <a:srgbClr val="FFFFFF"/>
                </a:solidFill>
                <a:latin typeface="Microsoft JhengHei"/>
                <a:ea typeface="Microsoft JhengHei"/>
                <a:cs typeface="Microsoft JhengHei"/>
                <a:sym typeface="Microsoft JhengHei"/>
              </a:rPr>
              <a:t>即可快速找到所需的檔案</a:t>
            </a:r>
            <a:r>
              <a:rPr lang="en-US" sz="1500" b="0" i="0" u="none" strike="noStrike" cap="none" dirty="0">
                <a:solidFill>
                  <a:srgbClr val="FFFFFF"/>
                </a:solidFill>
                <a:latin typeface="Microsoft JhengHei"/>
                <a:ea typeface="Microsoft JhengHei"/>
                <a:cs typeface="Microsoft JhengHei"/>
                <a:sym typeface="Microsoft JhengHei"/>
              </a:rPr>
              <a:t>。</a:t>
            </a:r>
            <a:endParaRPr sz="1500" b="0" i="0" u="none" strike="noStrike" cap="none" dirty="0">
              <a:solidFill>
                <a:srgbClr val="FFFFFF"/>
              </a:solidFill>
              <a:latin typeface="Microsoft JhengHei"/>
              <a:ea typeface="Microsoft JhengHei"/>
              <a:cs typeface="Microsoft JhengHei"/>
              <a:sym typeface="Microsoft JhengHei"/>
            </a:endParaRPr>
          </a:p>
        </p:txBody>
      </p:sp>
      <p:grpSp>
        <p:nvGrpSpPr>
          <p:cNvPr id="1027" name="Google Shape;1027;p12"/>
          <p:cNvGrpSpPr/>
          <p:nvPr/>
        </p:nvGrpSpPr>
        <p:grpSpPr>
          <a:xfrm>
            <a:off x="480595" y="1475239"/>
            <a:ext cx="8202881" cy="271376"/>
            <a:chOff x="430306" y="1378323"/>
            <a:chExt cx="8087155" cy="271376"/>
          </a:xfrm>
        </p:grpSpPr>
        <p:sp>
          <p:nvSpPr>
            <p:cNvPr id="1028" name="Google Shape;1028;p12"/>
            <p:cNvSpPr/>
            <p:nvPr/>
          </p:nvSpPr>
          <p:spPr>
            <a:xfrm rot="-5400000">
              <a:off x="4338196" y="-2529566"/>
              <a:ext cx="271376" cy="8087155"/>
            </a:xfrm>
            <a:prstGeom prst="rect">
              <a:avLst/>
            </a:prstGeom>
            <a:gradFill>
              <a:gsLst>
                <a:gs pos="0">
                  <a:srgbClr val="000000">
                    <a:alpha val="20000"/>
                  </a:srgbClr>
                </a:gs>
                <a:gs pos="58000">
                  <a:srgbClr val="7F7F7F">
                    <a:alpha val="0"/>
                  </a:srgbClr>
                </a:gs>
                <a:gs pos="100000">
                  <a:srgbClr val="7F7F7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1" i="0" u="none" strike="noStrike" cap="none">
                <a:solidFill>
                  <a:schemeClr val="lt1"/>
                </a:solidFill>
                <a:latin typeface="Arial"/>
                <a:ea typeface="Arial"/>
                <a:cs typeface="Arial"/>
                <a:sym typeface="Arial"/>
              </a:endParaRPr>
            </a:p>
          </p:txBody>
        </p:sp>
        <p:cxnSp>
          <p:nvCxnSpPr>
            <p:cNvPr id="1029" name="Google Shape;1029;p12"/>
            <p:cNvCxnSpPr/>
            <p:nvPr/>
          </p:nvCxnSpPr>
          <p:spPr>
            <a:xfrm>
              <a:off x="439074" y="1639044"/>
              <a:ext cx="8066973" cy="0"/>
            </a:xfrm>
            <a:prstGeom prst="straightConnector1">
              <a:avLst/>
            </a:prstGeom>
            <a:noFill/>
            <a:ln w="9525" cap="flat" cmpd="sng">
              <a:solidFill>
                <a:schemeClr val="bg1"/>
              </a:solidFill>
              <a:prstDash val="solid"/>
              <a:miter lim="800000"/>
              <a:headEnd type="none" w="sm" len="sm"/>
              <a:tailEnd type="none" w="sm" len="sm"/>
            </a:ln>
          </p:spPr>
        </p:cxnSp>
      </p:grpSp>
      <p:sp>
        <p:nvSpPr>
          <p:cNvPr id="1035" name="Google Shape;1035;p12"/>
          <p:cNvSpPr/>
          <p:nvPr/>
        </p:nvSpPr>
        <p:spPr>
          <a:xfrm>
            <a:off x="1334755" y="1269347"/>
            <a:ext cx="71470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err="1">
                <a:solidFill>
                  <a:schemeClr val="lt1"/>
                </a:solidFill>
                <a:latin typeface="微軟正黑體" panose="020B0604030504040204" pitchFamily="34" charset="-120"/>
                <a:ea typeface="微軟正黑體" panose="020B0604030504040204" pitchFamily="34" charset="-120"/>
                <a:cs typeface="Microsoft JhengHei"/>
                <a:sym typeface="Microsoft JhengHei"/>
              </a:rPr>
              <a:t>擁有海量文件的大型企業，在稽核過程中</a:t>
            </a:r>
            <a:r>
              <a:rPr lang="en-US" sz="1600" b="0" i="0" u="none" strike="noStrike" cap="none" dirty="0">
                <a:solidFill>
                  <a:schemeClr val="lt1"/>
                </a:solidFill>
                <a:latin typeface="微軟正黑體" panose="020B0604030504040204" pitchFamily="34" charset="-120"/>
                <a:ea typeface="微軟正黑體" panose="020B0604030504040204" pitchFamily="34" charset="-120"/>
                <a:cs typeface="Microsoft JhengHei"/>
                <a:sym typeface="Microsoft JhengHei"/>
              </a:rPr>
              <a:t> </a:t>
            </a:r>
            <a:r>
              <a:rPr lang="en-US" sz="1600" b="0" i="0" u="none" strike="noStrike" cap="none" dirty="0" err="1">
                <a:solidFill>
                  <a:schemeClr val="lt1"/>
                </a:solidFill>
                <a:latin typeface="微軟正黑體" panose="020B0604030504040204" pitchFamily="34" charset="-120"/>
                <a:ea typeface="微軟正黑體" panose="020B0604030504040204" pitchFamily="34" charset="-120"/>
                <a:cs typeface="Microsoft JhengHei"/>
                <a:sym typeface="Microsoft JhengHei"/>
              </a:rPr>
              <a:t>希望透過特定關鍵字快速找到文件</a:t>
            </a:r>
            <a:r>
              <a:rPr lang="en-US" sz="1600" b="0" i="0" u="none" strike="noStrike" cap="none" dirty="0">
                <a:solidFill>
                  <a:schemeClr val="lt1"/>
                </a:solidFill>
                <a:latin typeface="微軟正黑體" panose="020B0604030504040204" pitchFamily="34" charset="-120"/>
                <a:ea typeface="微軟正黑體" panose="020B0604030504040204" pitchFamily="34" charset="-120"/>
                <a:cs typeface="Microsoft JhengHei"/>
                <a:sym typeface="Microsoft JhengHei"/>
              </a:rPr>
              <a:t>。</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1037" name="Google Shape;1037;p12"/>
          <p:cNvSpPr/>
          <p:nvPr/>
        </p:nvSpPr>
        <p:spPr>
          <a:xfrm>
            <a:off x="59182" y="276141"/>
            <a:ext cx="595035"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dirty="0" err="1">
                <a:solidFill>
                  <a:schemeClr val="lt1"/>
                </a:solidFill>
                <a:latin typeface="微軟正黑體" panose="020B0604030504040204" pitchFamily="34" charset="-120"/>
                <a:ea typeface="微軟正黑體" panose="020B0604030504040204" pitchFamily="34" charset="-120"/>
                <a:sym typeface="Arial"/>
              </a:rPr>
              <a:t>使用案例</a:t>
            </a:r>
            <a:endParaRPr dirty="0">
              <a:latin typeface="微軟正黑體" panose="020B0604030504040204" pitchFamily="34" charset="-120"/>
              <a:ea typeface="微軟正黑體" panose="020B0604030504040204" pitchFamily="34" charset="-120"/>
            </a:endParaRPr>
          </a:p>
        </p:txBody>
      </p:sp>
      <p:sp>
        <p:nvSpPr>
          <p:cNvPr id="1038" name="Google Shape;1038;p12"/>
          <p:cNvSpPr/>
          <p:nvPr/>
        </p:nvSpPr>
        <p:spPr>
          <a:xfrm>
            <a:off x="146458" y="354109"/>
            <a:ext cx="3850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a:solidFill>
                  <a:schemeClr val="lt1"/>
                </a:solidFill>
              </a:rPr>
              <a:t>4</a:t>
            </a:r>
            <a:endParaRPr sz="2800" b="1" i="0" u="none" strike="noStrike" cap="none">
              <a:solidFill>
                <a:schemeClr val="lt1"/>
              </a:solidFill>
              <a:latin typeface="Arial"/>
              <a:ea typeface="Arial"/>
              <a:cs typeface="Arial"/>
              <a:sym typeface="Arial"/>
            </a:endParaRPr>
          </a:p>
        </p:txBody>
      </p:sp>
      <p:pic>
        <p:nvPicPr>
          <p:cNvPr id="1040" name="Google Shape;1040;p12"/>
          <p:cNvPicPr preferRelativeResize="0"/>
          <p:nvPr/>
        </p:nvPicPr>
        <p:blipFill rotWithShape="1">
          <a:blip r:embed="rId3">
            <a:alphaModFix/>
          </a:blip>
          <a:srcRect/>
          <a:stretch/>
        </p:blipFill>
        <p:spPr>
          <a:xfrm>
            <a:off x="614799" y="1223180"/>
            <a:ext cx="428706" cy="428706"/>
          </a:xfrm>
          <a:prstGeom prst="rect">
            <a:avLst/>
          </a:prstGeom>
          <a:noFill/>
          <a:ln>
            <a:noFill/>
          </a:ln>
          <a:effectLst>
            <a:outerShdw blurRad="50800" dist="38100" dir="2700000" algn="tl" rotWithShape="0">
              <a:srgbClr val="000000">
                <a:alpha val="40000"/>
              </a:srgbClr>
            </a:outerShdw>
          </a:effectLst>
        </p:spPr>
      </p:pic>
      <p:pic>
        <p:nvPicPr>
          <p:cNvPr id="1041" name="Google Shape;1041;p12"/>
          <p:cNvPicPr preferRelativeResize="0"/>
          <p:nvPr/>
        </p:nvPicPr>
        <p:blipFill rotWithShape="1">
          <a:blip r:embed="rId4">
            <a:alphaModFix/>
          </a:blip>
          <a:srcRect/>
          <a:stretch/>
        </p:blipFill>
        <p:spPr>
          <a:xfrm>
            <a:off x="614799" y="1833667"/>
            <a:ext cx="428706" cy="428706"/>
          </a:xfrm>
          <a:prstGeom prst="rect">
            <a:avLst/>
          </a:prstGeom>
          <a:noFill/>
          <a:ln>
            <a:noFill/>
          </a:ln>
          <a:effectLst>
            <a:outerShdw blurRad="50800" dist="38100" dir="2700000" algn="tl" rotWithShape="0">
              <a:srgbClr val="000000">
                <a:alpha val="40000"/>
              </a:srgbClr>
            </a:outerShdw>
          </a:effectLst>
        </p:spPr>
      </p:pic>
      <p:pic>
        <p:nvPicPr>
          <p:cNvPr id="2" name="Picture 9">
            <a:extLst>
              <a:ext uri="{FF2B5EF4-FFF2-40B4-BE49-F238E27FC236}">
                <a16:creationId xmlns:a16="http://schemas.microsoft.com/office/drawing/2014/main" id="{75560249-B7FE-4AE0-B87E-41EE46D4AEAB}"/>
              </a:ext>
            </a:extLst>
          </p:cNvPr>
          <p:cNvPicPr>
            <a:picLocks noChangeAspect="1"/>
          </p:cNvPicPr>
          <p:nvPr/>
        </p:nvPicPr>
        <p:blipFill rotWithShape="1">
          <a:blip r:embed="rId5"/>
          <a:srcRect t="5762"/>
          <a:stretch/>
        </p:blipFill>
        <p:spPr>
          <a:xfrm>
            <a:off x="560084" y="2454820"/>
            <a:ext cx="5016644" cy="2371180"/>
          </a:xfrm>
          <a:prstGeom prst="rect">
            <a:avLst/>
          </a:prstGeom>
          <a:ln w="19050">
            <a:gradFill>
              <a:gsLst>
                <a:gs pos="0">
                  <a:schemeClr val="accent1">
                    <a:lumMod val="5000"/>
                    <a:lumOff val="95000"/>
                  </a:schemeClr>
                </a:gs>
                <a:gs pos="100000">
                  <a:srgbClr val="08EDFD"/>
                </a:gs>
              </a:gsLst>
              <a:lin ang="5400000" scaled="1"/>
            </a:gradFill>
          </a:ln>
          <a:effectLst>
            <a:outerShdw blurRad="342900" dist="177800" dir="3600000" algn="tl" rotWithShape="0">
              <a:prstClr val="black">
                <a:alpha val="40000"/>
              </a:prstClr>
            </a:outerShdw>
          </a:effectLst>
        </p:spPr>
      </p:pic>
      <p:sp>
        <p:nvSpPr>
          <p:cNvPr id="3" name="矩形 9">
            <a:extLst>
              <a:ext uri="{FF2B5EF4-FFF2-40B4-BE49-F238E27FC236}">
                <a16:creationId xmlns:a16="http://schemas.microsoft.com/office/drawing/2014/main" id="{6EDE9BEB-E381-4F89-B9E3-7E2A5D26C1CD}"/>
              </a:ext>
            </a:extLst>
          </p:cNvPr>
          <p:cNvSpPr/>
          <p:nvPr/>
        </p:nvSpPr>
        <p:spPr>
          <a:xfrm>
            <a:off x="4208834" y="2933113"/>
            <a:ext cx="535616" cy="706925"/>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C05A073D-9546-46D2-A6F3-AA488DB5136D}"/>
              </a:ext>
            </a:extLst>
          </p:cNvPr>
          <p:cNvSpPr/>
          <p:nvPr/>
        </p:nvSpPr>
        <p:spPr>
          <a:xfrm>
            <a:off x="4636264" y="2977531"/>
            <a:ext cx="2069336" cy="706925"/>
          </a:xfrm>
          <a:prstGeom prst="roundRect">
            <a:avLst>
              <a:gd name="adj" fmla="val 8129"/>
            </a:avLst>
          </a:prstGeom>
          <a:solidFill>
            <a:schemeClr val="bg1"/>
          </a:solidFill>
          <a:ln w="19050">
            <a:gradFill>
              <a:gsLst>
                <a:gs pos="0">
                  <a:srgbClr val="08EDFD"/>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27272"/>
              </a:lnSpc>
              <a:spcBef>
                <a:spcPts val="0"/>
              </a:spcBef>
              <a:spcAft>
                <a:spcPts val="0"/>
              </a:spcAft>
              <a:buNone/>
            </a:pPr>
            <a:r>
              <a:rPr lang="zh-TW" altLang="en-US" sz="1100" b="0" i="0" u="none" strike="noStrike" cap="none" dirty="0">
                <a:solidFill>
                  <a:srgbClr val="002060"/>
                </a:solidFill>
                <a:latin typeface="Microsoft JhengHei"/>
                <a:ea typeface="Microsoft JhengHei"/>
                <a:cs typeface="Microsoft JhengHei"/>
                <a:sym typeface="Microsoft JhengHei"/>
              </a:rPr>
              <a:t>快速瀏覽出現關鍵字的重點章節，確認為所需要的文件內容後可立即下載或分享。</a:t>
            </a:r>
            <a:endParaRPr lang="zh-TW" altLang="en-US" sz="1100" dirty="0"/>
          </a:p>
        </p:txBody>
      </p:sp>
      <p:sp>
        <p:nvSpPr>
          <p:cNvPr id="5" name="矩形 9">
            <a:extLst>
              <a:ext uri="{FF2B5EF4-FFF2-40B4-BE49-F238E27FC236}">
                <a16:creationId xmlns:a16="http://schemas.microsoft.com/office/drawing/2014/main" id="{04CB3271-2013-4A87-9AB9-07BCFF57783D}"/>
              </a:ext>
            </a:extLst>
          </p:cNvPr>
          <p:cNvSpPr/>
          <p:nvPr/>
        </p:nvSpPr>
        <p:spPr>
          <a:xfrm>
            <a:off x="2064465" y="4512006"/>
            <a:ext cx="381476" cy="633415"/>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21173">
                <a:srgbClr val="CDCDCD">
                  <a:alpha val="41000"/>
                </a:srgbClr>
              </a:gs>
              <a:gs pos="52668">
                <a:srgbClr val="E1E1E1">
                  <a:alpha val="75000"/>
                </a:srgbClr>
              </a:gs>
              <a:gs pos="0">
                <a:schemeClr val="bg1">
                  <a:alpha val="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017FA57A-E73C-49E5-B5BC-3CEA90354F48}"/>
              </a:ext>
            </a:extLst>
          </p:cNvPr>
          <p:cNvSpPr/>
          <p:nvPr/>
        </p:nvSpPr>
        <p:spPr>
          <a:xfrm>
            <a:off x="2409472" y="4512006"/>
            <a:ext cx="1703874" cy="547229"/>
          </a:xfrm>
          <a:prstGeom prst="roundRect">
            <a:avLst>
              <a:gd name="adj" fmla="val 8921"/>
            </a:avLst>
          </a:prstGeom>
          <a:solidFill>
            <a:schemeClr val="bg1"/>
          </a:solidFill>
          <a:ln w="19050">
            <a:gradFill>
              <a:gsLst>
                <a:gs pos="100000">
                  <a:srgbClr val="0070C0"/>
                </a:gs>
                <a:gs pos="0">
                  <a:srgbClr val="08EDF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lnSpc>
                <a:spcPct val="127272"/>
              </a:lnSpc>
              <a:spcBef>
                <a:spcPts val="0"/>
              </a:spcBef>
              <a:spcAft>
                <a:spcPts val="0"/>
              </a:spcAft>
              <a:buNone/>
            </a:pPr>
            <a:r>
              <a:rPr lang="zh-TW" altLang="en-US" sz="1100" b="0" i="0" u="none" strike="noStrike" cap="none" dirty="0">
                <a:solidFill>
                  <a:srgbClr val="002060"/>
                </a:solidFill>
                <a:latin typeface="Microsoft JhengHei"/>
                <a:ea typeface="Microsoft JhengHei"/>
                <a:cs typeface="Microsoft JhengHei"/>
                <a:sym typeface="Microsoft JhengHei"/>
              </a:rPr>
              <a:t>不需安裝其它套件即可檢視文件內容。</a:t>
            </a:r>
            <a:endParaRPr lang="zh-TW" altLang="en-US" sz="1100" dirty="0"/>
          </a:p>
        </p:txBody>
      </p:sp>
      <p:pic>
        <p:nvPicPr>
          <p:cNvPr id="7" name="Picture 3">
            <a:extLst>
              <a:ext uri="{FF2B5EF4-FFF2-40B4-BE49-F238E27FC236}">
                <a16:creationId xmlns:a16="http://schemas.microsoft.com/office/drawing/2014/main" id="{BC09513A-C022-45A2-95E8-EAA1966A9C0F}"/>
              </a:ext>
            </a:extLst>
          </p:cNvPr>
          <p:cNvPicPr>
            <a:picLocks noChangeAspect="1"/>
          </p:cNvPicPr>
          <p:nvPr/>
        </p:nvPicPr>
        <p:blipFill rotWithShape="1">
          <a:blip r:embed="rId6"/>
          <a:srcRect r="69176"/>
          <a:stretch/>
        </p:blipFill>
        <p:spPr>
          <a:xfrm>
            <a:off x="5294888" y="3947944"/>
            <a:ext cx="917212" cy="1060075"/>
          </a:xfrm>
          <a:prstGeom prst="rect">
            <a:avLst/>
          </a:prstGeom>
          <a:effectLst>
            <a:outerShdw blurRad="50800" dist="38100" dir="2700000" algn="tl" rotWithShape="0">
              <a:prstClr val="black">
                <a:alpha val="40000"/>
              </a:prstClr>
            </a:outerShdw>
          </a:effectLst>
        </p:spPr>
      </p:pic>
      <p:pic>
        <p:nvPicPr>
          <p:cNvPr id="8" name="圖形 7">
            <a:extLst>
              <a:ext uri="{FF2B5EF4-FFF2-40B4-BE49-F238E27FC236}">
                <a16:creationId xmlns:a16="http://schemas.microsoft.com/office/drawing/2014/main" id="{31FA3FAC-B250-41FD-81DB-C1BE2146E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1697" y="4276436"/>
            <a:ext cx="1935357" cy="4838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4"/>
          <p:cNvSpPr/>
          <p:nvPr/>
        </p:nvSpPr>
        <p:spPr>
          <a:xfrm>
            <a:off x="4355098" y="1781066"/>
            <a:ext cx="530449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dirty="0" err="1">
                <a:solidFill>
                  <a:schemeClr val="lt1"/>
                </a:solidFill>
                <a:latin typeface="微軟正黑體" panose="020B0604030504040204" pitchFamily="34" charset="-120"/>
                <a:ea typeface="微軟正黑體" panose="020B0604030504040204" pitchFamily="34" charset="-120"/>
                <a:sym typeface="Arial"/>
              </a:rPr>
              <a:t>實際展示</a:t>
            </a:r>
            <a:endParaRPr sz="48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pic>
        <p:nvPicPr>
          <p:cNvPr id="1048" name="Google Shape;1048;p14"/>
          <p:cNvPicPr preferRelativeResize="0"/>
          <p:nvPr/>
        </p:nvPicPr>
        <p:blipFill rotWithShape="1">
          <a:blip r:embed="rId3">
            <a:alphaModFix/>
          </a:blip>
          <a:srcRect/>
          <a:stretch/>
        </p:blipFill>
        <p:spPr>
          <a:xfrm>
            <a:off x="6021135" y="3171282"/>
            <a:ext cx="2056623" cy="3568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6" name="Google Shape;1056;p15"/>
          <p:cNvSpPr txBox="1">
            <a:spLocks noGrp="1"/>
          </p:cNvSpPr>
          <p:nvPr>
            <p:ph type="title"/>
          </p:nvPr>
        </p:nvSpPr>
        <p:spPr>
          <a:xfrm>
            <a:off x="1" y="69851"/>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dirty="0" err="1">
                <a:latin typeface="微軟正黑體" panose="020B0604030504040204" pitchFamily="34" charset="-120"/>
                <a:cs typeface="Arial"/>
                <a:sym typeface="Arial"/>
              </a:rPr>
              <a:t>實際展示</a:t>
            </a:r>
            <a:endParaRPr b="1" dirty="0">
              <a:latin typeface="微軟正黑體" panose="020B0604030504040204" pitchFamily="34" charset="-120"/>
            </a:endParaRPr>
          </a:p>
        </p:txBody>
      </p:sp>
      <p:sp>
        <p:nvSpPr>
          <p:cNvPr id="2" name="矩形: 圓角 1">
            <a:extLst>
              <a:ext uri="{FF2B5EF4-FFF2-40B4-BE49-F238E27FC236}">
                <a16:creationId xmlns:a16="http://schemas.microsoft.com/office/drawing/2014/main" id="{36BA768E-0112-4C18-B2AC-D0B57A2A0939}"/>
              </a:ext>
            </a:extLst>
          </p:cNvPr>
          <p:cNvSpPr/>
          <p:nvPr/>
        </p:nvSpPr>
        <p:spPr>
          <a:xfrm>
            <a:off x="4091197" y="1185501"/>
            <a:ext cx="5169895" cy="378654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6C5364DF-66A4-47B3-AB3A-487FEA2BE39E}"/>
              </a:ext>
            </a:extLst>
          </p:cNvPr>
          <p:cNvPicPr>
            <a:picLocks noChangeAspect="1"/>
          </p:cNvPicPr>
          <p:nvPr/>
        </p:nvPicPr>
        <p:blipFill rotWithShape="1">
          <a:blip r:embed="rId3"/>
          <a:srcRect t="1075" b="8946"/>
          <a:stretch/>
        </p:blipFill>
        <p:spPr>
          <a:xfrm>
            <a:off x="3752850" y="1624682"/>
            <a:ext cx="5508243" cy="2911501"/>
          </a:xfrm>
          <a:prstGeom prst="rect">
            <a:avLst/>
          </a:prstGeom>
        </p:spPr>
      </p:pic>
      <p:sp>
        <p:nvSpPr>
          <p:cNvPr id="13" name="矩形: 圓角 12">
            <a:extLst>
              <a:ext uri="{FF2B5EF4-FFF2-40B4-BE49-F238E27FC236}">
                <a16:creationId xmlns:a16="http://schemas.microsoft.com/office/drawing/2014/main" id="{ED86E0C0-5748-4BD6-B364-A5936063E483}"/>
              </a:ext>
            </a:extLst>
          </p:cNvPr>
          <p:cNvSpPr/>
          <p:nvPr/>
        </p:nvSpPr>
        <p:spPr>
          <a:xfrm rot="10800000">
            <a:off x="394740" y="2653079"/>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49A00A93-51CC-490B-B910-7E873183844E}"/>
              </a:ext>
            </a:extLst>
          </p:cNvPr>
          <p:cNvSpPr/>
          <p:nvPr/>
        </p:nvSpPr>
        <p:spPr>
          <a:xfrm rot="10800000">
            <a:off x="414244" y="1524072"/>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圓角 15">
            <a:extLst>
              <a:ext uri="{FF2B5EF4-FFF2-40B4-BE49-F238E27FC236}">
                <a16:creationId xmlns:a16="http://schemas.microsoft.com/office/drawing/2014/main" id="{B264CF2C-310C-4FCE-B4A6-98CE0A2CB04B}"/>
              </a:ext>
            </a:extLst>
          </p:cNvPr>
          <p:cNvSpPr/>
          <p:nvPr/>
        </p:nvSpPr>
        <p:spPr>
          <a:xfrm rot="10800000">
            <a:off x="394740" y="3763346"/>
            <a:ext cx="4035518" cy="856527"/>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圓角 6">
            <a:extLst>
              <a:ext uri="{FF2B5EF4-FFF2-40B4-BE49-F238E27FC236}">
                <a16:creationId xmlns:a16="http://schemas.microsoft.com/office/drawing/2014/main" id="{A0BFDCC7-FB2A-4C18-A15E-7DFC1DDE0D87}"/>
              </a:ext>
            </a:extLst>
          </p:cNvPr>
          <p:cNvSpPr/>
          <p:nvPr/>
        </p:nvSpPr>
        <p:spPr>
          <a:xfrm>
            <a:off x="295362" y="1469771"/>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1</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Google Shape;278;p34">
            <a:extLst>
              <a:ext uri="{FF2B5EF4-FFF2-40B4-BE49-F238E27FC236}">
                <a16:creationId xmlns:a16="http://schemas.microsoft.com/office/drawing/2014/main" id="{64D93668-9542-47D0-ACB9-B98A04EA6103}"/>
              </a:ext>
            </a:extLst>
          </p:cNvPr>
          <p:cNvSpPr/>
          <p:nvPr/>
        </p:nvSpPr>
        <p:spPr>
          <a:xfrm>
            <a:off x="727904" y="1615073"/>
            <a:ext cx="4479095" cy="689189"/>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如何在 </a:t>
            </a:r>
            <a:r>
              <a:rPr lang="en-US" sz="1820" b="1" dirty="0">
                <a:solidFill>
                  <a:schemeClr val="tx1"/>
                </a:solidFill>
                <a:latin typeface="+mj-lt"/>
                <a:ea typeface="微軟正黑體" panose="020B0604030504040204" pitchFamily="34" charset="-120"/>
                <a:cs typeface="Arial" panose="020B0604020202020204" pitchFamily="34" charset="0"/>
              </a:rPr>
              <a:t>GCP </a:t>
            </a:r>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上部署 </a:t>
            </a:r>
            <a:r>
              <a:rPr lang="en-US" sz="1820" b="1" dirty="0" err="1">
                <a:solidFill>
                  <a:schemeClr val="tx1"/>
                </a:solidFill>
                <a:latin typeface="+mj-lt"/>
                <a:ea typeface="微軟正黑體" panose="020B0604030504040204" pitchFamily="34" charset="-120"/>
                <a:cs typeface="Arial" panose="020B0604020202020204" pitchFamily="34" charset="0"/>
              </a:rPr>
              <a:t>QuTScloud</a:t>
            </a:r>
            <a:r>
              <a:rPr lang="en-US" sz="1820" b="1" dirty="0">
                <a:solidFill>
                  <a:schemeClr val="tx1"/>
                </a:solidFill>
                <a:latin typeface="+mj-lt"/>
                <a:ea typeface="微軟正黑體" panose="020B0604030504040204" pitchFamily="34" charset="-120"/>
                <a:cs typeface="Arial" panose="020B0604020202020204" pitchFamily="34" charset="0"/>
              </a:rPr>
              <a:t> </a:t>
            </a:r>
          </a:p>
        </p:txBody>
      </p:sp>
      <p:sp>
        <p:nvSpPr>
          <p:cNvPr id="9" name="Google Shape;278;p34">
            <a:extLst>
              <a:ext uri="{FF2B5EF4-FFF2-40B4-BE49-F238E27FC236}">
                <a16:creationId xmlns:a16="http://schemas.microsoft.com/office/drawing/2014/main" id="{9836858A-1BC0-4805-99D0-FCF168F4E7D9}"/>
              </a:ext>
            </a:extLst>
          </p:cNvPr>
          <p:cNvSpPr/>
          <p:nvPr/>
        </p:nvSpPr>
        <p:spPr>
          <a:xfrm>
            <a:off x="727903" y="3836146"/>
            <a:ext cx="4542597" cy="689189"/>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zh-TW" altLang="en-US" sz="1800" b="1" dirty="0">
                <a:solidFill>
                  <a:schemeClr val="tx1"/>
                </a:solidFill>
                <a:latin typeface="微軟正黑體"/>
                <a:ea typeface="微軟正黑體"/>
              </a:rPr>
              <a:t>如何在</a:t>
            </a:r>
            <a:r>
              <a:rPr lang="zh-TW" altLang="en-US" sz="1800" b="1" dirty="0">
                <a:solidFill>
                  <a:schemeClr val="tx1"/>
                </a:solidFill>
                <a:latin typeface="+mj-lt"/>
                <a:ea typeface="微軟正黑體"/>
              </a:rPr>
              <a:t> </a:t>
            </a:r>
            <a:r>
              <a:rPr lang="en-US" altLang="zh-TW" sz="1800" b="1" dirty="0">
                <a:solidFill>
                  <a:schemeClr val="tx1"/>
                </a:solidFill>
                <a:latin typeface="+mj-lt"/>
                <a:ea typeface="微軟正黑體"/>
              </a:rPr>
              <a:t>Oracle</a:t>
            </a:r>
            <a:r>
              <a:rPr lang="en-US" altLang="zh-TW" sz="1800" b="1" dirty="0">
                <a:solidFill>
                  <a:schemeClr val="tx1"/>
                </a:solidFill>
                <a:ea typeface="微軟正黑體"/>
              </a:rPr>
              <a:t> cloud</a:t>
            </a:r>
            <a:r>
              <a:rPr lang="zh-TW" altLang="en-US" sz="1800" b="1" dirty="0">
                <a:solidFill>
                  <a:schemeClr val="tx1"/>
                </a:solidFill>
                <a:latin typeface="微軟正黑體"/>
                <a:ea typeface="微軟正黑體"/>
              </a:rPr>
              <a:t>上部署 </a:t>
            </a:r>
            <a:endParaRPr lang="en-US" altLang="zh-TW" sz="1800" b="1" dirty="0">
              <a:solidFill>
                <a:schemeClr val="tx1"/>
              </a:solidFill>
              <a:latin typeface="微軟正黑體"/>
              <a:ea typeface="微軟正黑體"/>
            </a:endParaRPr>
          </a:p>
          <a:p>
            <a:pPr defTabSz="1219170"/>
            <a:r>
              <a:rPr lang="en-US" altLang="zh-TW" sz="1820" b="1" dirty="0" err="1">
                <a:solidFill>
                  <a:schemeClr val="tx1"/>
                </a:solidFill>
                <a:latin typeface="+mj-lt"/>
                <a:ea typeface="微軟正黑體" panose="020B0604030504040204" pitchFamily="34" charset="-120"/>
                <a:cs typeface="Arial" panose="020B0604020202020204" pitchFamily="34" charset="0"/>
              </a:rPr>
              <a:t>QuTScloud</a:t>
            </a:r>
            <a:r>
              <a:rPr lang="en-US" altLang="zh-TW" sz="1820" b="1" dirty="0">
                <a:solidFill>
                  <a:schemeClr val="tx1"/>
                </a:solidFill>
                <a:latin typeface="+mj-lt"/>
                <a:ea typeface="微軟正黑體" panose="020B0604030504040204" pitchFamily="34" charset="-120"/>
                <a:cs typeface="Arial" panose="020B0604020202020204" pitchFamily="34" charset="0"/>
              </a:rPr>
              <a:t> </a:t>
            </a:r>
          </a:p>
        </p:txBody>
      </p:sp>
      <p:sp>
        <p:nvSpPr>
          <p:cNvPr id="10" name="Google Shape;278;p34">
            <a:extLst>
              <a:ext uri="{FF2B5EF4-FFF2-40B4-BE49-F238E27FC236}">
                <a16:creationId xmlns:a16="http://schemas.microsoft.com/office/drawing/2014/main" id="{931D8C88-DB35-4F84-B854-D4BA7770388B}"/>
              </a:ext>
            </a:extLst>
          </p:cNvPr>
          <p:cNvSpPr/>
          <p:nvPr/>
        </p:nvSpPr>
        <p:spPr>
          <a:xfrm>
            <a:off x="727905" y="2745236"/>
            <a:ext cx="4060413" cy="682070"/>
          </a:xfrm>
          <a:prstGeom prst="roundRect">
            <a:avLst>
              <a:gd name="adj" fmla="val 6430"/>
            </a:avLst>
          </a:prstGeom>
          <a:noFill/>
          <a:ln w="31750">
            <a:noFill/>
          </a:ln>
        </p:spPr>
        <p:txBody>
          <a:bodyPr spcFirstLastPara="1" wrap="square" lIns="121900" tIns="60933" rIns="121900" bIns="60933" anchor="ctr" anchorCtr="0">
            <a:noAutofit/>
          </a:bodyPr>
          <a:lstStyle/>
          <a:p>
            <a:pPr defTabSz="1219170"/>
            <a:r>
              <a:rPr lang="zh-TW" altLang="en-US" sz="1820" b="1" dirty="0">
                <a:solidFill>
                  <a:schemeClr val="tx1"/>
                </a:solidFill>
                <a:latin typeface="微軟正黑體" panose="020B0604030504040204" pitchFamily="34" charset="-120"/>
                <a:ea typeface="微軟正黑體" panose="020B0604030504040204" pitchFamily="34" charset="-120"/>
              </a:rPr>
              <a:t>如何在 </a:t>
            </a:r>
            <a:r>
              <a:rPr lang="en-US" sz="1820" b="1" dirty="0">
                <a:solidFill>
                  <a:schemeClr val="tx1"/>
                </a:solidFill>
                <a:latin typeface="+mj-lt"/>
                <a:ea typeface="微軟正黑體" panose="020B0604030504040204" pitchFamily="34" charset="-120"/>
              </a:rPr>
              <a:t>Contabo</a:t>
            </a:r>
            <a:r>
              <a:rPr lang="en-US" sz="1820" b="1" dirty="0">
                <a:solidFill>
                  <a:schemeClr val="tx1"/>
                </a:solidFill>
                <a:latin typeface="微軟正黑體" panose="020B0604030504040204" pitchFamily="34" charset="-120"/>
                <a:ea typeface="微軟正黑體" panose="020B0604030504040204" pitchFamily="34" charset="-120"/>
              </a:rPr>
              <a:t> </a:t>
            </a:r>
            <a:r>
              <a:rPr lang="zh-TW" altLang="en-US" sz="1820" b="1" dirty="0">
                <a:solidFill>
                  <a:schemeClr val="tx1"/>
                </a:solidFill>
                <a:latin typeface="微軟正黑體" panose="020B0604030504040204" pitchFamily="34" charset="-120"/>
                <a:ea typeface="微軟正黑體" panose="020B0604030504040204" pitchFamily="34" charset="-120"/>
              </a:rPr>
              <a:t>上部署 </a:t>
            </a:r>
            <a:endParaRPr lang="en-US" altLang="zh-TW" sz="1820" b="1" dirty="0">
              <a:solidFill>
                <a:schemeClr val="tx1"/>
              </a:solidFill>
              <a:latin typeface="微軟正黑體" panose="020B0604030504040204" pitchFamily="34" charset="-120"/>
              <a:ea typeface="微軟正黑體" panose="020B0604030504040204" pitchFamily="34" charset="-120"/>
            </a:endParaRPr>
          </a:p>
          <a:p>
            <a:pPr defTabSz="1219170"/>
            <a:r>
              <a:rPr lang="en-US" sz="1820" b="1" dirty="0" err="1">
                <a:solidFill>
                  <a:schemeClr val="tx1"/>
                </a:solidFill>
                <a:latin typeface="+mj-lt"/>
                <a:ea typeface="微軟正黑體" panose="020B0604030504040204" pitchFamily="34" charset="-120"/>
              </a:rPr>
              <a:t>QuTScloud</a:t>
            </a:r>
            <a:r>
              <a:rPr lang="en-US" sz="1820" b="1" dirty="0">
                <a:solidFill>
                  <a:schemeClr val="tx1"/>
                </a:solidFill>
                <a:latin typeface="+mj-lt"/>
                <a:ea typeface="微軟正黑體" panose="020B0604030504040204" pitchFamily="34" charset="-120"/>
              </a:rPr>
              <a:t> </a:t>
            </a:r>
          </a:p>
        </p:txBody>
      </p:sp>
      <p:sp>
        <p:nvSpPr>
          <p:cNvPr id="11" name="矩形: 圓角 10">
            <a:extLst>
              <a:ext uri="{FF2B5EF4-FFF2-40B4-BE49-F238E27FC236}">
                <a16:creationId xmlns:a16="http://schemas.microsoft.com/office/drawing/2014/main" id="{34593323-9163-4503-807D-968ECB157C21}"/>
              </a:ext>
            </a:extLst>
          </p:cNvPr>
          <p:cNvSpPr/>
          <p:nvPr/>
        </p:nvSpPr>
        <p:spPr>
          <a:xfrm>
            <a:off x="286523" y="260019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2</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圓角 11">
            <a:extLst>
              <a:ext uri="{FF2B5EF4-FFF2-40B4-BE49-F238E27FC236}">
                <a16:creationId xmlns:a16="http://schemas.microsoft.com/office/drawing/2014/main" id="{155CFAFC-8562-4CEA-93DE-8F431490316C}"/>
              </a:ext>
            </a:extLst>
          </p:cNvPr>
          <p:cNvSpPr/>
          <p:nvPr/>
        </p:nvSpPr>
        <p:spPr>
          <a:xfrm>
            <a:off x="302228" y="3679403"/>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3</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20"/>
          <p:cNvSpPr/>
          <p:nvPr/>
        </p:nvSpPr>
        <p:spPr>
          <a:xfrm>
            <a:off x="4292409" y="1685816"/>
            <a:ext cx="530449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dirty="0" err="1">
                <a:solidFill>
                  <a:schemeClr val="lt1"/>
                </a:solidFill>
                <a:latin typeface="微軟正黑體" panose="020B0604030504040204" pitchFamily="34" charset="-120"/>
                <a:ea typeface="微軟正黑體" panose="020B0604030504040204" pitchFamily="34" charset="-120"/>
              </a:rPr>
              <a:t>功能與比較</a:t>
            </a:r>
            <a:endParaRPr sz="48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pic>
        <p:nvPicPr>
          <p:cNvPr id="1072" name="Google Shape;1072;p20"/>
          <p:cNvPicPr preferRelativeResize="0"/>
          <p:nvPr/>
        </p:nvPicPr>
        <p:blipFill rotWithShape="1">
          <a:blip r:embed="rId3">
            <a:alphaModFix/>
          </a:blip>
          <a:srcRect/>
          <a:stretch/>
        </p:blipFill>
        <p:spPr>
          <a:xfrm>
            <a:off x="5958446" y="3183982"/>
            <a:ext cx="2056623" cy="3568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82A5340-89DA-43B3-AD61-0EBD5D934B92}"/>
              </a:ext>
            </a:extLst>
          </p:cNvPr>
          <p:cNvSpPr/>
          <p:nvPr/>
        </p:nvSpPr>
        <p:spPr>
          <a:xfrm rot="10800000">
            <a:off x="468280" y="4230097"/>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5" name="圖片 24">
            <a:extLst>
              <a:ext uri="{FF2B5EF4-FFF2-40B4-BE49-F238E27FC236}">
                <a16:creationId xmlns:a16="http://schemas.microsoft.com/office/drawing/2014/main" id="{905FB375-AD00-43FD-8D3E-1D79B9E2D5C0}"/>
              </a:ext>
            </a:extLst>
          </p:cNvPr>
          <p:cNvPicPr>
            <a:picLocks noChangeAspect="1"/>
          </p:cNvPicPr>
          <p:nvPr/>
        </p:nvPicPr>
        <p:blipFill>
          <a:blip r:embed="rId3"/>
          <a:srcRect/>
          <a:stretch/>
        </p:blipFill>
        <p:spPr>
          <a:xfrm>
            <a:off x="4833212" y="4068991"/>
            <a:ext cx="3990717" cy="992920"/>
          </a:xfrm>
          <a:prstGeom prst="rect">
            <a:avLst/>
          </a:prstGeom>
        </p:spPr>
      </p:pic>
      <p:sp>
        <p:nvSpPr>
          <p:cNvPr id="4" name="矩形: 圓角 3">
            <a:extLst>
              <a:ext uri="{FF2B5EF4-FFF2-40B4-BE49-F238E27FC236}">
                <a16:creationId xmlns:a16="http://schemas.microsoft.com/office/drawing/2014/main" id="{4D5CDF48-7B62-446D-A5FA-E49644908F65}"/>
              </a:ext>
            </a:extLst>
          </p:cNvPr>
          <p:cNvSpPr/>
          <p:nvPr/>
        </p:nvSpPr>
        <p:spPr>
          <a:xfrm rot="10800000">
            <a:off x="4917889" y="1326845"/>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4">
            <a:extLst>
              <a:ext uri="{FF2B5EF4-FFF2-40B4-BE49-F238E27FC236}">
                <a16:creationId xmlns:a16="http://schemas.microsoft.com/office/drawing/2014/main" id="{F3117F0A-8CA7-40B6-A3F6-4BF649ABF0D9}"/>
              </a:ext>
            </a:extLst>
          </p:cNvPr>
          <p:cNvSpPr/>
          <p:nvPr/>
        </p:nvSpPr>
        <p:spPr>
          <a:xfrm rot="10800000">
            <a:off x="4917889" y="2318363"/>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圓角 5">
            <a:extLst>
              <a:ext uri="{FF2B5EF4-FFF2-40B4-BE49-F238E27FC236}">
                <a16:creationId xmlns:a16="http://schemas.microsoft.com/office/drawing/2014/main" id="{0D034B3D-9A97-4176-A9CD-BA8408443FE9}"/>
              </a:ext>
            </a:extLst>
          </p:cNvPr>
          <p:cNvSpPr/>
          <p:nvPr/>
        </p:nvSpPr>
        <p:spPr>
          <a:xfrm rot="10800000">
            <a:off x="4917889" y="3242180"/>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圓角 6">
            <a:extLst>
              <a:ext uri="{FF2B5EF4-FFF2-40B4-BE49-F238E27FC236}">
                <a16:creationId xmlns:a16="http://schemas.microsoft.com/office/drawing/2014/main" id="{F80270A1-AA16-4B72-AA72-5F90AEE631EB}"/>
              </a:ext>
            </a:extLst>
          </p:cNvPr>
          <p:cNvSpPr/>
          <p:nvPr/>
        </p:nvSpPr>
        <p:spPr>
          <a:xfrm rot="10800000">
            <a:off x="468280" y="1332295"/>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圓角 7">
            <a:extLst>
              <a:ext uri="{FF2B5EF4-FFF2-40B4-BE49-F238E27FC236}">
                <a16:creationId xmlns:a16="http://schemas.microsoft.com/office/drawing/2014/main" id="{AF72336E-68BF-424B-9830-439E33C7351B}"/>
              </a:ext>
            </a:extLst>
          </p:cNvPr>
          <p:cNvSpPr/>
          <p:nvPr/>
        </p:nvSpPr>
        <p:spPr>
          <a:xfrm rot="10800000">
            <a:off x="468280" y="2341014"/>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圓角 8">
            <a:extLst>
              <a:ext uri="{FF2B5EF4-FFF2-40B4-BE49-F238E27FC236}">
                <a16:creationId xmlns:a16="http://schemas.microsoft.com/office/drawing/2014/main" id="{D4990886-85D6-461F-A2D9-76CA70B8E500}"/>
              </a:ext>
            </a:extLst>
          </p:cNvPr>
          <p:cNvSpPr/>
          <p:nvPr/>
        </p:nvSpPr>
        <p:spPr>
          <a:xfrm rot="10800000">
            <a:off x="468280" y="3282958"/>
            <a:ext cx="3964020" cy="693395"/>
          </a:xfrm>
          <a:prstGeom prst="roundRect">
            <a:avLst>
              <a:gd name="adj" fmla="val 10256"/>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Google Shape;278;p34">
            <a:extLst>
              <a:ext uri="{FF2B5EF4-FFF2-40B4-BE49-F238E27FC236}">
                <a16:creationId xmlns:a16="http://schemas.microsoft.com/office/drawing/2014/main" id="{5B4F339B-A345-4C86-BE32-BC11C9CCF9A2}"/>
              </a:ext>
            </a:extLst>
          </p:cNvPr>
          <p:cNvSpPr/>
          <p:nvPr/>
        </p:nvSpPr>
        <p:spPr>
          <a:xfrm>
            <a:off x="4908141" y="3266067"/>
            <a:ext cx="3954274" cy="678536"/>
          </a:xfrm>
          <a:prstGeom prst="roundRect">
            <a:avLst>
              <a:gd name="adj" fmla="val 8005"/>
            </a:avLst>
          </a:prstGeom>
          <a:noFill/>
          <a:ln w="31750">
            <a:noFill/>
          </a:ln>
        </p:spPr>
        <p:txBody>
          <a:bodyPr spcFirstLastPara="1" wrap="square" lIns="121900" tIns="60933" rIns="121900" bIns="60933" anchor="ctr" anchorCtr="0">
            <a:noAutofit/>
          </a:bodyPr>
          <a:lstStyle/>
          <a:p>
            <a:pPr algn="ctr" defTabSz="1219170"/>
            <a:r>
              <a:rPr lang="en-US" sz="1820" b="1" dirty="0">
                <a:solidFill>
                  <a:schemeClr val="tx1"/>
                </a:solidFill>
                <a:latin typeface="+mj-lt"/>
                <a:ea typeface="微軟正黑體" panose="020B0604030504040204" pitchFamily="34" charset="-120"/>
                <a:cs typeface="Arial" panose="020B0604020202020204" pitchFamily="34" charset="0"/>
              </a:rPr>
              <a:t>Console Management</a:t>
            </a:r>
          </a:p>
        </p:txBody>
      </p:sp>
      <p:sp>
        <p:nvSpPr>
          <p:cNvPr id="55" name="Google Shape;278;p34">
            <a:extLst>
              <a:ext uri="{FF2B5EF4-FFF2-40B4-BE49-F238E27FC236}">
                <a16:creationId xmlns:a16="http://schemas.microsoft.com/office/drawing/2014/main" id="{189EC99A-200A-433D-938E-ACEC60084BA5}"/>
              </a:ext>
            </a:extLst>
          </p:cNvPr>
          <p:cNvSpPr/>
          <p:nvPr/>
        </p:nvSpPr>
        <p:spPr>
          <a:xfrm>
            <a:off x="4917886" y="2330461"/>
            <a:ext cx="3954275" cy="689068"/>
          </a:xfrm>
          <a:prstGeom prst="roundRect">
            <a:avLst>
              <a:gd name="adj" fmla="val 9578"/>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多元化應用：檔案備份、</a:t>
            </a:r>
          </a:p>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工作生產力及多媒體管理</a:t>
            </a:r>
            <a:endParaRPr lang="en-US" altLang="zh-TW"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3" name="Google Shape;278;p34">
            <a:extLst>
              <a:ext uri="{FF2B5EF4-FFF2-40B4-BE49-F238E27FC236}">
                <a16:creationId xmlns:a16="http://schemas.microsoft.com/office/drawing/2014/main" id="{E865AE21-6B02-43A7-8737-9BCC423E0DE7}"/>
              </a:ext>
            </a:extLst>
          </p:cNvPr>
          <p:cNvSpPr/>
          <p:nvPr/>
        </p:nvSpPr>
        <p:spPr>
          <a:xfrm>
            <a:off x="4917888" y="1321422"/>
            <a:ext cx="3954274"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隨時掌握您 </a:t>
            </a:r>
            <a:r>
              <a:rPr lang="en-US" altLang="zh-TW" sz="1820" b="1" dirty="0">
                <a:solidFill>
                  <a:schemeClr val="tx1"/>
                </a:solidFill>
                <a:latin typeface="+mj-lt"/>
                <a:ea typeface="微軟正黑體" panose="020B0604030504040204" pitchFamily="34" charset="-120"/>
                <a:cs typeface="Arial" panose="020B0604020202020204" pitchFamily="34" charset="0"/>
              </a:rPr>
              <a:t>Cloud NAS </a:t>
            </a:r>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的狀態</a:t>
            </a:r>
          </a:p>
        </p:txBody>
      </p:sp>
      <p:sp>
        <p:nvSpPr>
          <p:cNvPr id="10" name="矩形: 圓角 9">
            <a:extLst>
              <a:ext uri="{FF2B5EF4-FFF2-40B4-BE49-F238E27FC236}">
                <a16:creationId xmlns:a16="http://schemas.microsoft.com/office/drawing/2014/main" id="{F4831B0C-4A4C-4CF5-A428-9CBFFE4D9DEA}"/>
              </a:ext>
            </a:extLst>
          </p:cNvPr>
          <p:cNvSpPr/>
          <p:nvPr/>
        </p:nvSpPr>
        <p:spPr>
          <a:xfrm>
            <a:off x="328759" y="1247801"/>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1</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Google Shape;278;p34">
            <a:extLst>
              <a:ext uri="{FF2B5EF4-FFF2-40B4-BE49-F238E27FC236}">
                <a16:creationId xmlns:a16="http://schemas.microsoft.com/office/drawing/2014/main" id="{0402DAC0-3832-4133-9A38-4E2DB06DF9E4}"/>
              </a:ext>
            </a:extLst>
          </p:cNvPr>
          <p:cNvSpPr/>
          <p:nvPr/>
        </p:nvSpPr>
        <p:spPr>
          <a:xfrm>
            <a:off x="677150" y="1319596"/>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彈性擴充可用的儲存空間</a:t>
            </a:r>
          </a:p>
        </p:txBody>
      </p:sp>
      <p:sp>
        <p:nvSpPr>
          <p:cNvPr id="52" name="Google Shape;278;p34">
            <a:extLst>
              <a:ext uri="{FF2B5EF4-FFF2-40B4-BE49-F238E27FC236}">
                <a16:creationId xmlns:a16="http://schemas.microsoft.com/office/drawing/2014/main" id="{A41042D4-D1EF-42AC-BA06-2F4407E7E1D8}"/>
              </a:ext>
            </a:extLst>
          </p:cNvPr>
          <p:cNvSpPr/>
          <p:nvPr/>
        </p:nvSpPr>
        <p:spPr>
          <a:xfrm>
            <a:off x="677150" y="3303834"/>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備份傳輸在雲上如虎添翼</a:t>
            </a:r>
          </a:p>
        </p:txBody>
      </p:sp>
      <p:sp>
        <p:nvSpPr>
          <p:cNvPr id="53" name="Google Shape;278;p34">
            <a:extLst>
              <a:ext uri="{FF2B5EF4-FFF2-40B4-BE49-F238E27FC236}">
                <a16:creationId xmlns:a16="http://schemas.microsoft.com/office/drawing/2014/main" id="{58E02CDD-9321-4CF6-8BEE-4C9CEE53B282}"/>
              </a:ext>
            </a:extLst>
          </p:cNvPr>
          <p:cNvSpPr/>
          <p:nvPr/>
        </p:nvSpPr>
        <p:spPr>
          <a:xfrm>
            <a:off x="677150" y="2341014"/>
            <a:ext cx="3582947" cy="682070"/>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rPr>
              <a:t>便捷的檔案分享與權限管理</a:t>
            </a:r>
            <a:endParaRPr lang="en-US" altLang="zh-TW" sz="1820" b="1" dirty="0">
              <a:solidFill>
                <a:schemeClr val="tx1"/>
              </a:solidFill>
              <a:latin typeface="微軟正黑體" panose="020B0604030504040204" pitchFamily="34" charset="-120"/>
              <a:ea typeface="微軟正黑體" panose="020B0604030504040204" pitchFamily="34" charset="-120"/>
            </a:endParaRPr>
          </a:p>
        </p:txBody>
      </p:sp>
      <p:sp>
        <p:nvSpPr>
          <p:cNvPr id="78" name="Google Shape;278;p34">
            <a:extLst>
              <a:ext uri="{FF2B5EF4-FFF2-40B4-BE49-F238E27FC236}">
                <a16:creationId xmlns:a16="http://schemas.microsoft.com/office/drawing/2014/main" id="{6C0E2DAE-372C-4833-AC2C-74DDEB366550}"/>
              </a:ext>
            </a:extLst>
          </p:cNvPr>
          <p:cNvSpPr/>
          <p:nvPr/>
        </p:nvSpPr>
        <p:spPr>
          <a:xfrm>
            <a:off x="677150" y="4258972"/>
            <a:ext cx="3582947" cy="689189"/>
          </a:xfrm>
          <a:prstGeom prst="roundRect">
            <a:avLst>
              <a:gd name="adj" fmla="val 6430"/>
            </a:avLst>
          </a:prstGeom>
          <a:noFill/>
          <a:ln w="31750">
            <a:noFill/>
          </a:ln>
        </p:spPr>
        <p:txBody>
          <a:bodyPr spcFirstLastPara="1" wrap="square" lIns="121900" tIns="60933" rIns="121900" bIns="60933" anchor="ctr" anchorCtr="0">
            <a:noAutofit/>
          </a:bodyPr>
          <a:lstStyle/>
          <a:p>
            <a:pPr algn="ctr" defTabSz="1219170"/>
            <a:r>
              <a:rPr lang="zh-TW" altLang="en-US" sz="182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雲端資料保護及安全性</a:t>
            </a:r>
          </a:p>
        </p:txBody>
      </p:sp>
      <p:sp>
        <p:nvSpPr>
          <p:cNvPr id="12" name="矩形: 圓角 11">
            <a:extLst>
              <a:ext uri="{FF2B5EF4-FFF2-40B4-BE49-F238E27FC236}">
                <a16:creationId xmlns:a16="http://schemas.microsoft.com/office/drawing/2014/main" id="{22E6CBAE-8229-4AE8-B964-269F085B1ACF}"/>
              </a:ext>
            </a:extLst>
          </p:cNvPr>
          <p:cNvSpPr/>
          <p:nvPr/>
        </p:nvSpPr>
        <p:spPr>
          <a:xfrm>
            <a:off x="319920" y="2272927"/>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2</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圓角 12">
            <a:extLst>
              <a:ext uri="{FF2B5EF4-FFF2-40B4-BE49-F238E27FC236}">
                <a16:creationId xmlns:a16="http://schemas.microsoft.com/office/drawing/2014/main" id="{D09C5A4C-58E0-4BE0-9B07-5844F0981573}"/>
              </a:ext>
            </a:extLst>
          </p:cNvPr>
          <p:cNvSpPr/>
          <p:nvPr/>
        </p:nvSpPr>
        <p:spPr>
          <a:xfrm>
            <a:off x="335625" y="3200859"/>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3</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圓角 13">
            <a:extLst>
              <a:ext uri="{FF2B5EF4-FFF2-40B4-BE49-F238E27FC236}">
                <a16:creationId xmlns:a16="http://schemas.microsoft.com/office/drawing/2014/main" id="{AAE1A326-B864-44DE-BA71-7F3283670C9C}"/>
              </a:ext>
            </a:extLst>
          </p:cNvPr>
          <p:cNvSpPr/>
          <p:nvPr/>
        </p:nvSpPr>
        <p:spPr>
          <a:xfrm>
            <a:off x="335625" y="4204346"/>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4</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圓角 14">
            <a:extLst>
              <a:ext uri="{FF2B5EF4-FFF2-40B4-BE49-F238E27FC236}">
                <a16:creationId xmlns:a16="http://schemas.microsoft.com/office/drawing/2014/main" id="{0047C824-22ED-4003-A194-DBBE76AA86D1}"/>
              </a:ext>
            </a:extLst>
          </p:cNvPr>
          <p:cNvSpPr/>
          <p:nvPr/>
        </p:nvSpPr>
        <p:spPr>
          <a:xfrm>
            <a:off x="4797064" y="1260023"/>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5</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圓角 15">
            <a:extLst>
              <a:ext uri="{FF2B5EF4-FFF2-40B4-BE49-F238E27FC236}">
                <a16:creationId xmlns:a16="http://schemas.microsoft.com/office/drawing/2014/main" id="{6BAA3721-9A85-4A55-920D-5325450897AD}"/>
              </a:ext>
            </a:extLst>
          </p:cNvPr>
          <p:cNvSpPr/>
          <p:nvPr/>
        </p:nvSpPr>
        <p:spPr>
          <a:xfrm>
            <a:off x="4797064" y="226351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6</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圓角 16">
            <a:extLst>
              <a:ext uri="{FF2B5EF4-FFF2-40B4-BE49-F238E27FC236}">
                <a16:creationId xmlns:a16="http://schemas.microsoft.com/office/drawing/2014/main" id="{641D73B9-C362-4BF8-9DE6-8CDE779B7A30}"/>
              </a:ext>
            </a:extLst>
          </p:cNvPr>
          <p:cNvSpPr/>
          <p:nvPr/>
        </p:nvSpPr>
        <p:spPr>
          <a:xfrm>
            <a:off x="4812272" y="3166250"/>
            <a:ext cx="293025" cy="290605"/>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latin typeface="Arial" panose="020B0604020202020204" pitchFamily="34" charset="0"/>
                <a:sym typeface="Arial" panose="020B0604020202020204" pitchFamily="34" charset="0"/>
              </a:rPr>
              <a:t>7</a:t>
            </a:r>
            <a:endParaRPr lang="zh-TW" alt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Google Shape;1087;p21">
            <a:extLst>
              <a:ext uri="{FF2B5EF4-FFF2-40B4-BE49-F238E27FC236}">
                <a16:creationId xmlns:a16="http://schemas.microsoft.com/office/drawing/2014/main" id="{6DF38F54-1FC7-445C-A185-287E790972BE}"/>
              </a:ext>
            </a:extLst>
          </p:cNvPr>
          <p:cNvSpPr txBox="1">
            <a:spLocks noGrp="1"/>
          </p:cNvSpPr>
          <p:nvPr>
            <p:ph type="title"/>
          </p:nvPr>
        </p:nvSpPr>
        <p:spPr>
          <a:xfrm>
            <a:off x="1" y="67537"/>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dirty="0" err="1">
                <a:latin typeface="Arial"/>
                <a:ea typeface="Arial"/>
                <a:cs typeface="Arial"/>
                <a:sym typeface="Arial"/>
              </a:rPr>
              <a:t>QuTScloud</a:t>
            </a:r>
            <a:r>
              <a:rPr lang="en-US" b="1" dirty="0">
                <a:latin typeface="Arial"/>
                <a:ea typeface="Arial"/>
                <a:cs typeface="Arial"/>
                <a:sym typeface="Arial"/>
              </a:rPr>
              <a:t> </a:t>
            </a:r>
            <a:r>
              <a:rPr lang="en-US" b="1" dirty="0" err="1">
                <a:latin typeface="微軟正黑體" panose="020B0604030504040204" pitchFamily="34" charset="-120"/>
                <a:cs typeface="Arial"/>
                <a:sym typeface="Arial"/>
              </a:rPr>
              <a:t>重點功能</a:t>
            </a:r>
            <a:endParaRPr b="1" dirty="0">
              <a:latin typeface="微軟正黑體" panose="020B0604030504040204" pitchFamily="34" charset="-120"/>
              <a:cs typeface="Arial"/>
              <a:sym typeface="Arial"/>
            </a:endParaRPr>
          </a:p>
        </p:txBody>
      </p:sp>
    </p:spTree>
    <p:extLst>
      <p:ext uri="{BB962C8B-B14F-4D97-AF65-F5344CB8AC3E}">
        <p14:creationId xmlns:p14="http://schemas.microsoft.com/office/powerpoint/2010/main" val="4241529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22"/>
          <p:cNvPicPr preferRelativeResize="0"/>
          <p:nvPr/>
        </p:nvPicPr>
        <p:blipFill rotWithShape="1">
          <a:blip r:embed="rId3">
            <a:alphaModFix/>
          </a:blip>
          <a:srcRect/>
          <a:stretch/>
        </p:blipFill>
        <p:spPr>
          <a:xfrm>
            <a:off x="4317592" y="1914322"/>
            <a:ext cx="2330559" cy="2220911"/>
          </a:xfrm>
          <a:prstGeom prst="rect">
            <a:avLst/>
          </a:prstGeom>
          <a:noFill/>
          <a:ln>
            <a:noFill/>
          </a:ln>
        </p:spPr>
      </p:pic>
      <p:sp>
        <p:nvSpPr>
          <p:cNvPr id="1114" name="Google Shape;1114;p22"/>
          <p:cNvSpPr txBox="1">
            <a:spLocks noGrp="1"/>
          </p:cNvSpPr>
          <p:nvPr>
            <p:ph type="title"/>
          </p:nvPr>
        </p:nvSpPr>
        <p:spPr>
          <a:xfrm>
            <a:off x="0" y="-106612"/>
            <a:ext cx="9144000" cy="1363435"/>
          </a:xfrm>
          <a:prstGeom prst="rect">
            <a:avLst/>
          </a:prstGeom>
          <a:noFill/>
          <a:ln>
            <a:noFill/>
          </a:ln>
        </p:spPr>
        <p:txBody>
          <a:bodyPr spcFirstLastPara="1" wrap="square" lIns="91425" tIns="45700" rIns="91425" bIns="45700" anchor="ctr" anchorCtr="0">
            <a:normAutofit/>
          </a:bodyPr>
          <a:lstStyle/>
          <a:p>
            <a:pPr marL="0" lvl="0" indent="0" algn="ctr" rtl="0">
              <a:lnSpc>
                <a:spcPts val="3500"/>
              </a:lnSpc>
              <a:spcBef>
                <a:spcPts val="0"/>
              </a:spcBef>
              <a:spcAft>
                <a:spcPts val="0"/>
              </a:spcAft>
              <a:buClr>
                <a:schemeClr val="lt1"/>
              </a:buClr>
              <a:buSzPts val="2900"/>
              <a:buFont typeface="Arial"/>
              <a:buNone/>
            </a:pPr>
            <a:r>
              <a:rPr lang="en-US" sz="2900" dirty="0" err="1">
                <a:latin typeface="微軟正黑體" panose="020B0604030504040204" pitchFamily="34" charset="-120"/>
                <a:ea typeface="微軟正黑體" panose="020B0604030504040204" pitchFamily="34" charset="-120"/>
                <a:cs typeface="Arial"/>
                <a:sym typeface="Arial"/>
              </a:rPr>
              <a:t>使用</a:t>
            </a:r>
            <a:r>
              <a:rPr lang="en-US" sz="2900" dirty="0">
                <a:latin typeface="Arial"/>
                <a:ea typeface="Arial"/>
                <a:cs typeface="Arial"/>
                <a:sym typeface="Arial"/>
              </a:rPr>
              <a:t> </a:t>
            </a:r>
            <a:r>
              <a:rPr lang="en-US" sz="2900" dirty="0" err="1">
                <a:latin typeface="Arial"/>
                <a:ea typeface="Arial"/>
                <a:cs typeface="Arial"/>
                <a:sym typeface="Arial"/>
              </a:rPr>
              <a:t>HybridMount</a:t>
            </a:r>
            <a:r>
              <a:rPr lang="en-US" sz="2900" dirty="0">
                <a:latin typeface="Arial"/>
                <a:ea typeface="Arial"/>
                <a:cs typeface="Arial"/>
                <a:sym typeface="Arial"/>
              </a:rPr>
              <a:t> </a:t>
            </a:r>
            <a:br>
              <a:rPr lang="en-US" sz="2900" dirty="0">
                <a:latin typeface="Arial"/>
                <a:ea typeface="Arial"/>
                <a:cs typeface="Arial"/>
                <a:sym typeface="Arial"/>
              </a:rPr>
            </a:br>
            <a:r>
              <a:rPr lang="en-US" sz="2900" dirty="0" err="1">
                <a:latin typeface="微軟正黑體" panose="020B0604030504040204" pitchFamily="34" charset="-120"/>
                <a:ea typeface="微軟正黑體" panose="020B0604030504040204" pitchFamily="34" charset="-120"/>
                <a:cs typeface="Arial"/>
                <a:sym typeface="Arial"/>
              </a:rPr>
              <a:t>擴充</a:t>
            </a:r>
            <a:r>
              <a:rPr lang="en-US" sz="2900" dirty="0">
                <a:latin typeface="Arial"/>
                <a:ea typeface="Arial"/>
                <a:cs typeface="Arial"/>
                <a:sym typeface="Arial"/>
              </a:rPr>
              <a:t> </a:t>
            </a:r>
            <a:r>
              <a:rPr lang="en-US" sz="2900" dirty="0" err="1">
                <a:latin typeface="Arial"/>
                <a:ea typeface="Arial"/>
                <a:cs typeface="Arial"/>
                <a:sym typeface="Arial"/>
              </a:rPr>
              <a:t>QTScloud</a:t>
            </a:r>
            <a:r>
              <a:rPr lang="en-US" sz="2900" dirty="0">
                <a:latin typeface="Arial"/>
                <a:ea typeface="Arial"/>
                <a:cs typeface="Arial"/>
                <a:sym typeface="Arial"/>
              </a:rPr>
              <a:t> </a:t>
            </a:r>
            <a:r>
              <a:rPr lang="en-US" sz="2900" dirty="0" err="1">
                <a:latin typeface="微軟正黑體" panose="020B0604030504040204" pitchFamily="34" charset="-120"/>
                <a:ea typeface="微軟正黑體" panose="020B0604030504040204" pitchFamily="34" charset="-120"/>
                <a:cs typeface="Arial"/>
                <a:sym typeface="Arial"/>
              </a:rPr>
              <a:t>的可用空間</a:t>
            </a:r>
            <a:endParaRPr sz="2900" dirty="0">
              <a:latin typeface="微軟正黑體" panose="020B0604030504040204" pitchFamily="34" charset="-120"/>
              <a:ea typeface="微軟正黑體" panose="020B0604030504040204" pitchFamily="34" charset="-120"/>
            </a:endParaRPr>
          </a:p>
        </p:txBody>
      </p:sp>
      <p:sp>
        <p:nvSpPr>
          <p:cNvPr id="1119" name="Google Shape;1119;p22"/>
          <p:cNvSpPr txBox="1"/>
          <p:nvPr/>
        </p:nvSpPr>
        <p:spPr>
          <a:xfrm>
            <a:off x="913946" y="4183017"/>
            <a:ext cx="2725771" cy="682198"/>
          </a:xfrm>
          <a:prstGeom prst="rect">
            <a:avLst/>
          </a:prstGeom>
          <a:noFill/>
          <a:ln>
            <a:noFill/>
          </a:ln>
        </p:spPr>
        <p:txBody>
          <a:bodyPr spcFirstLastPara="1" wrap="square" lIns="91425" tIns="45700" rIns="91425" bIns="45700" anchor="t" anchorCtr="0">
            <a:spAutoFit/>
          </a:bodyPr>
          <a:lstStyle/>
          <a:p>
            <a:pPr marL="0" marR="0" lvl="0" indent="0" algn="ctr" rtl="0">
              <a:lnSpc>
                <a:spcPts val="2300"/>
              </a:lnSpc>
              <a:spcBef>
                <a:spcPts val="0"/>
              </a:spcBef>
              <a:spcAft>
                <a:spcPts val="0"/>
              </a:spcAft>
              <a:buNone/>
            </a:pPr>
            <a:r>
              <a:rPr lang="en-US" sz="1700" b="1" i="0" u="none" strike="noStrike" cap="none" dirty="0" err="1">
                <a:solidFill>
                  <a:srgbClr val="3256AA"/>
                </a:solidFill>
                <a:latin typeface="微軟正黑體" panose="020B0604030504040204" pitchFamily="34" charset="-120"/>
                <a:ea typeface="微軟正黑體" panose="020B0604030504040204" pitchFamily="34" charset="-120"/>
                <a:sym typeface="Arial"/>
              </a:rPr>
              <a:t>在雲上就統整所有空間，提供單一窗口服務</a:t>
            </a:r>
            <a:endParaRPr b="1" dirty="0">
              <a:solidFill>
                <a:srgbClr val="3256AA"/>
              </a:solidFill>
              <a:latin typeface="微軟正黑體" panose="020B0604030504040204" pitchFamily="34" charset="-120"/>
              <a:ea typeface="微軟正黑體" panose="020B0604030504040204" pitchFamily="34" charset="-120"/>
            </a:endParaRPr>
          </a:p>
        </p:txBody>
      </p:sp>
      <p:pic>
        <p:nvPicPr>
          <p:cNvPr id="1122" name="Google Shape;1122;p22"/>
          <p:cNvPicPr preferRelativeResize="0"/>
          <p:nvPr/>
        </p:nvPicPr>
        <p:blipFill rotWithShape="1">
          <a:blip r:embed="rId4">
            <a:alphaModFix/>
          </a:blip>
          <a:srcRect/>
          <a:stretch/>
        </p:blipFill>
        <p:spPr>
          <a:xfrm>
            <a:off x="4498598" y="3860589"/>
            <a:ext cx="1002993" cy="1002993"/>
          </a:xfrm>
          <a:prstGeom prst="rect">
            <a:avLst/>
          </a:prstGeom>
          <a:noFill/>
          <a:ln>
            <a:noFill/>
          </a:ln>
          <a:effectLst>
            <a:outerShdw blurRad="50800" dist="38100" dir="2700000" algn="tl" rotWithShape="0">
              <a:srgbClr val="000000">
                <a:alpha val="40000"/>
              </a:srgbClr>
            </a:outerShdw>
          </a:effectLst>
        </p:spPr>
      </p:pic>
      <p:sp>
        <p:nvSpPr>
          <p:cNvPr id="1145" name="Google Shape;1145;p22"/>
          <p:cNvSpPr/>
          <p:nvPr/>
        </p:nvSpPr>
        <p:spPr>
          <a:xfrm>
            <a:off x="260350" y="1229360"/>
            <a:ext cx="8616950" cy="353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700" b="1" i="0" u="none" strike="noStrike" cap="none" dirty="0" err="1">
                <a:solidFill>
                  <a:srgbClr val="284EA6"/>
                </a:solidFill>
                <a:latin typeface="Microsoft JhengHei"/>
                <a:ea typeface="Microsoft JhengHei"/>
                <a:cs typeface="Microsoft JhengHei"/>
                <a:sym typeface="Microsoft JhengHei"/>
              </a:rPr>
              <a:t>若已有雲端服務供應商，可以用來擴充與共用</a:t>
            </a:r>
            <a:r>
              <a:rPr lang="en-US" sz="1700" b="1" i="0" u="none" strike="noStrike" cap="none" dirty="0">
                <a:solidFill>
                  <a:srgbClr val="284EA6"/>
                </a:solidFill>
                <a:latin typeface="Microsoft JhengHei"/>
                <a:ea typeface="Microsoft JhengHei"/>
                <a:cs typeface="Microsoft JhengHei"/>
                <a:sym typeface="Microsoft JhengHei"/>
              </a:rPr>
              <a:t> </a:t>
            </a:r>
            <a:r>
              <a:rPr lang="en-US" sz="1700" b="1" i="0" u="none" strike="noStrike" cap="none" dirty="0" err="1">
                <a:solidFill>
                  <a:srgbClr val="284EA6"/>
                </a:solidFill>
                <a:latin typeface="Arial"/>
                <a:ea typeface="Arial"/>
                <a:cs typeface="Arial"/>
                <a:sym typeface="Arial"/>
              </a:rPr>
              <a:t>QTScloud</a:t>
            </a:r>
            <a:r>
              <a:rPr lang="en-US" sz="1700" b="1" i="0" u="none" strike="noStrike" cap="none" dirty="0">
                <a:solidFill>
                  <a:srgbClr val="284EA6"/>
                </a:solidFill>
                <a:latin typeface="Arial"/>
                <a:ea typeface="Arial"/>
                <a:cs typeface="Arial"/>
                <a:sym typeface="Arial"/>
              </a:rPr>
              <a:t> </a:t>
            </a:r>
            <a:r>
              <a:rPr lang="en-US" sz="1700" b="1" i="0" u="none" strike="noStrike" cap="none" dirty="0" err="1">
                <a:solidFill>
                  <a:srgbClr val="284EA6"/>
                </a:solidFill>
                <a:latin typeface="Microsoft JhengHei"/>
                <a:ea typeface="Microsoft JhengHei"/>
                <a:cs typeface="Microsoft JhengHei"/>
                <a:sym typeface="Microsoft JhengHei"/>
              </a:rPr>
              <a:t>的儲存空間</a:t>
            </a:r>
            <a:endParaRPr dirty="0"/>
          </a:p>
        </p:txBody>
      </p:sp>
      <p:sp>
        <p:nvSpPr>
          <p:cNvPr id="1146" name="Google Shape;1146;p22"/>
          <p:cNvSpPr txBox="1"/>
          <p:nvPr/>
        </p:nvSpPr>
        <p:spPr>
          <a:xfrm>
            <a:off x="4249957" y="2854078"/>
            <a:ext cx="2233116"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00" b="0" i="0" u="none" strike="noStrike" cap="none" dirty="0" err="1">
                <a:solidFill>
                  <a:schemeClr val="lt1"/>
                </a:solidFill>
                <a:latin typeface="Microsoft JhengHei"/>
                <a:ea typeface="Microsoft JhengHei"/>
                <a:cs typeface="Microsoft JhengHei"/>
                <a:sym typeface="Microsoft JhengHei"/>
              </a:rPr>
              <a:t>將空間整入雲</a:t>
            </a:r>
            <a:r>
              <a:rPr lang="en-US" sz="1300" b="0" i="0" u="none" strike="noStrike" cap="none" dirty="0">
                <a:solidFill>
                  <a:schemeClr val="lt1"/>
                </a:solidFill>
                <a:latin typeface="Microsoft JhengHei"/>
                <a:ea typeface="Microsoft JhengHei"/>
                <a:cs typeface="Microsoft JhengHei"/>
                <a:sym typeface="Microsoft JhengHei"/>
              </a:rPr>
              <a:t> </a:t>
            </a:r>
            <a:r>
              <a:rPr lang="en-US" sz="1300" b="0" i="0" u="none" strike="noStrike" cap="none" dirty="0">
                <a:solidFill>
                  <a:schemeClr val="lt1"/>
                </a:solidFill>
                <a:latin typeface="Arial"/>
                <a:ea typeface="Arial"/>
                <a:cs typeface="Arial"/>
                <a:sym typeface="Arial"/>
              </a:rPr>
              <a:t>NAS</a:t>
            </a:r>
            <a:endParaRPr dirty="0"/>
          </a:p>
        </p:txBody>
      </p:sp>
      <p:grpSp>
        <p:nvGrpSpPr>
          <p:cNvPr id="1115" name="Google Shape;1115;p22"/>
          <p:cNvGrpSpPr/>
          <p:nvPr/>
        </p:nvGrpSpPr>
        <p:grpSpPr>
          <a:xfrm>
            <a:off x="1415604" y="3364856"/>
            <a:ext cx="1793137" cy="311945"/>
            <a:chOff x="1207392" y="3173204"/>
            <a:chExt cx="1772319" cy="433838"/>
          </a:xfrm>
        </p:grpSpPr>
        <p:cxnSp>
          <p:nvCxnSpPr>
            <p:cNvPr id="1116" name="Google Shape;1116;p22"/>
            <p:cNvCxnSpPr/>
            <p:nvPr/>
          </p:nvCxnSpPr>
          <p:spPr>
            <a:xfrm flipH="1">
              <a:off x="1207392"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117" name="Google Shape;1117;p22"/>
            <p:cNvCxnSpPr/>
            <p:nvPr/>
          </p:nvCxnSpPr>
          <p:spPr>
            <a:xfrm>
              <a:off x="2471421"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118" name="Google Shape;1118;p22"/>
            <p:cNvCxnSpPr/>
            <p:nvPr/>
          </p:nvCxnSpPr>
          <p:spPr>
            <a:xfrm>
              <a:off x="2070508" y="3173204"/>
              <a:ext cx="0" cy="433838"/>
            </a:xfrm>
            <a:prstGeom prst="straightConnector1">
              <a:avLst/>
            </a:prstGeom>
            <a:noFill/>
            <a:ln w="19050" cap="flat" cmpd="sng">
              <a:solidFill>
                <a:srgbClr val="284EA6"/>
              </a:solidFill>
              <a:prstDash val="dash"/>
              <a:miter lim="800000"/>
              <a:headEnd type="none" w="sm" len="sm"/>
              <a:tailEnd type="triangle" w="med" len="med"/>
            </a:ln>
          </p:spPr>
        </p:cxnSp>
      </p:grpSp>
      <p:sp>
        <p:nvSpPr>
          <p:cNvPr id="1120" name="Google Shape;1120;p22"/>
          <p:cNvSpPr/>
          <p:nvPr/>
        </p:nvSpPr>
        <p:spPr>
          <a:xfrm>
            <a:off x="414301" y="1688945"/>
            <a:ext cx="3859693" cy="2163897"/>
          </a:xfrm>
          <a:custGeom>
            <a:avLst/>
            <a:gdLst/>
            <a:ahLst/>
            <a:cxnLst/>
            <a:rect l="l" t="t" r="r" b="b"/>
            <a:pathLst>
              <a:path w="1283815" h="724735" extrusionOk="0">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gradFill>
            <a:gsLst>
              <a:gs pos="0">
                <a:srgbClr val="1657D9"/>
              </a:gs>
              <a:gs pos="100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121" name="Google Shape;1121;p22"/>
          <p:cNvPicPr preferRelativeResize="0"/>
          <p:nvPr/>
        </p:nvPicPr>
        <p:blipFill rotWithShape="1">
          <a:blip r:embed="rId5">
            <a:alphaModFix/>
          </a:blip>
          <a:srcRect/>
          <a:stretch/>
        </p:blipFill>
        <p:spPr>
          <a:xfrm>
            <a:off x="855941" y="1791468"/>
            <a:ext cx="2702671" cy="2056380"/>
          </a:xfrm>
          <a:prstGeom prst="rect">
            <a:avLst/>
          </a:prstGeom>
          <a:noFill/>
          <a:ln>
            <a:noFill/>
          </a:ln>
        </p:spPr>
      </p:pic>
      <p:sp>
        <p:nvSpPr>
          <p:cNvPr id="1123" name="Google Shape;1123;p22"/>
          <p:cNvSpPr txBox="1"/>
          <p:nvPr/>
        </p:nvSpPr>
        <p:spPr>
          <a:xfrm>
            <a:off x="2982976" y="2338692"/>
            <a:ext cx="967514" cy="3425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284EA6"/>
                </a:solidFill>
                <a:latin typeface="Arial"/>
                <a:ea typeface="Arial"/>
                <a:cs typeface="Arial"/>
                <a:sym typeface="Arial"/>
              </a:rPr>
              <a:t>AWS</a:t>
            </a:r>
            <a:endParaRPr/>
          </a:p>
        </p:txBody>
      </p:sp>
      <p:sp>
        <p:nvSpPr>
          <p:cNvPr id="1147" name="Google Shape;1147;p22"/>
          <p:cNvSpPr/>
          <p:nvPr/>
        </p:nvSpPr>
        <p:spPr>
          <a:xfrm>
            <a:off x="3367877" y="3687990"/>
            <a:ext cx="309745" cy="230437"/>
          </a:xfrm>
          <a:prstGeom prst="rect">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8" name="Google Shape;1148;p22"/>
          <p:cNvSpPr/>
          <p:nvPr/>
        </p:nvSpPr>
        <p:spPr>
          <a:xfrm>
            <a:off x="893025" y="3640779"/>
            <a:ext cx="309745" cy="230437"/>
          </a:xfrm>
          <a:prstGeom prst="rect">
            <a:avLst/>
          </a:prstGeom>
          <a:solidFill>
            <a:srgbClr val="F2F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9" name="Google Shape;1149;p22"/>
          <p:cNvSpPr/>
          <p:nvPr/>
        </p:nvSpPr>
        <p:spPr>
          <a:xfrm>
            <a:off x="930221" y="3664147"/>
            <a:ext cx="714390" cy="291080"/>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0" name="Google Shape;1150;p22"/>
          <p:cNvSpPr/>
          <p:nvPr/>
        </p:nvSpPr>
        <p:spPr>
          <a:xfrm>
            <a:off x="1919637" y="3698852"/>
            <a:ext cx="714390" cy="291080"/>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1" name="Google Shape;1151;p22"/>
          <p:cNvSpPr/>
          <p:nvPr/>
        </p:nvSpPr>
        <p:spPr>
          <a:xfrm>
            <a:off x="2909612" y="3667942"/>
            <a:ext cx="714390" cy="291080"/>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2" name="Google Shape;1152;p22"/>
          <p:cNvSpPr/>
          <p:nvPr/>
        </p:nvSpPr>
        <p:spPr>
          <a:xfrm>
            <a:off x="1041203" y="3680333"/>
            <a:ext cx="498227"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Microsoft JhengHei"/>
                <a:ea typeface="Microsoft JhengHei"/>
                <a:cs typeface="Microsoft JhengHei"/>
                <a:sym typeface="Microsoft JhengHei"/>
              </a:rPr>
              <a:t>儲存</a:t>
            </a:r>
            <a:endParaRPr sz="1200" b="1" i="0" u="none" strike="noStrike" cap="none">
              <a:solidFill>
                <a:schemeClr val="lt1"/>
              </a:solidFill>
              <a:latin typeface="Microsoft JhengHei"/>
              <a:ea typeface="Microsoft JhengHei"/>
              <a:cs typeface="Microsoft JhengHei"/>
              <a:sym typeface="Microsoft JhengHei"/>
            </a:endParaRPr>
          </a:p>
        </p:txBody>
      </p:sp>
      <p:sp>
        <p:nvSpPr>
          <p:cNvPr id="1153" name="Google Shape;1153;p22"/>
          <p:cNvSpPr/>
          <p:nvPr/>
        </p:nvSpPr>
        <p:spPr>
          <a:xfrm>
            <a:off x="2104981" y="3711088"/>
            <a:ext cx="376590"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S3</a:t>
            </a:r>
            <a:endParaRPr/>
          </a:p>
        </p:txBody>
      </p:sp>
      <p:sp>
        <p:nvSpPr>
          <p:cNvPr id="1154" name="Google Shape;1154;p22"/>
          <p:cNvSpPr/>
          <p:nvPr/>
        </p:nvSpPr>
        <p:spPr>
          <a:xfrm>
            <a:off x="2958612" y="3680333"/>
            <a:ext cx="653923"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err="1">
                <a:solidFill>
                  <a:schemeClr val="lt1"/>
                </a:solidFill>
                <a:latin typeface="Microsoft JhengHei"/>
                <a:ea typeface="Microsoft JhengHei"/>
                <a:cs typeface="Microsoft JhengHei"/>
                <a:sym typeface="Microsoft JhengHei"/>
              </a:rPr>
              <a:t>虛擬機</a:t>
            </a:r>
            <a:endParaRPr dirty="0"/>
          </a:p>
        </p:txBody>
      </p:sp>
      <p:sp>
        <p:nvSpPr>
          <p:cNvPr id="1112" name="Google Shape;1112;p22"/>
          <p:cNvSpPr/>
          <p:nvPr/>
        </p:nvSpPr>
        <p:spPr>
          <a:xfrm>
            <a:off x="6057106" y="1828003"/>
            <a:ext cx="2655334" cy="955254"/>
          </a:xfrm>
          <a:prstGeom prst="roundRect">
            <a:avLst>
              <a:gd name="adj" fmla="val 2483"/>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13" name="Google Shape;1113;p22"/>
          <p:cNvSpPr/>
          <p:nvPr/>
        </p:nvSpPr>
        <p:spPr>
          <a:xfrm>
            <a:off x="6068601" y="3089920"/>
            <a:ext cx="2655334" cy="1437752"/>
          </a:xfrm>
          <a:prstGeom prst="roundRect">
            <a:avLst>
              <a:gd name="adj" fmla="val 2483"/>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24" name="Google Shape;1124;p22"/>
          <p:cNvSpPr/>
          <p:nvPr/>
        </p:nvSpPr>
        <p:spPr>
          <a:xfrm>
            <a:off x="6297109" y="1961930"/>
            <a:ext cx="2177585" cy="3264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50" b="1" i="0" u="none" strike="noStrike" cap="none">
                <a:solidFill>
                  <a:srgbClr val="284EA6"/>
                </a:solidFill>
                <a:latin typeface="Microsoft JhengHei"/>
                <a:ea typeface="Microsoft JhengHei"/>
                <a:cs typeface="Microsoft JhengHei"/>
                <a:sym typeface="Microsoft JhengHei"/>
              </a:rPr>
              <a:t>雲端檔案儲存</a:t>
            </a:r>
            <a:endParaRPr sz="1550" b="1" i="0" u="none" strike="noStrike" cap="none">
              <a:solidFill>
                <a:srgbClr val="284EA6"/>
              </a:solidFill>
              <a:latin typeface="Microsoft JhengHei"/>
              <a:ea typeface="Microsoft JhengHei"/>
              <a:cs typeface="Microsoft JhengHei"/>
              <a:sym typeface="Microsoft JhengHei"/>
            </a:endParaRPr>
          </a:p>
        </p:txBody>
      </p:sp>
      <p:sp>
        <p:nvSpPr>
          <p:cNvPr id="1125" name="Google Shape;1125;p22"/>
          <p:cNvSpPr/>
          <p:nvPr/>
        </p:nvSpPr>
        <p:spPr>
          <a:xfrm>
            <a:off x="6150011" y="3104317"/>
            <a:ext cx="2481149" cy="40463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50" b="1" i="0" u="none" strike="noStrike" cap="none" dirty="0" err="1">
                <a:solidFill>
                  <a:srgbClr val="284EA6"/>
                </a:solidFill>
                <a:latin typeface="Microsoft JhengHei"/>
                <a:ea typeface="Microsoft JhengHei"/>
                <a:cs typeface="Microsoft JhengHei"/>
                <a:sym typeface="Microsoft JhengHei"/>
              </a:rPr>
              <a:t>對象儲存服務</a:t>
            </a:r>
            <a:endParaRPr sz="1550" b="1" i="0" u="none" strike="noStrike" cap="none" dirty="0">
              <a:solidFill>
                <a:srgbClr val="284EA6"/>
              </a:solidFill>
              <a:latin typeface="Microsoft JhengHei"/>
              <a:ea typeface="Microsoft JhengHei"/>
              <a:cs typeface="Microsoft JhengHei"/>
              <a:sym typeface="Microsoft JhengHei"/>
            </a:endParaRPr>
          </a:p>
        </p:txBody>
      </p:sp>
      <p:grpSp>
        <p:nvGrpSpPr>
          <p:cNvPr id="1126" name="Google Shape;1126;p22"/>
          <p:cNvGrpSpPr/>
          <p:nvPr/>
        </p:nvGrpSpPr>
        <p:grpSpPr>
          <a:xfrm>
            <a:off x="6118382" y="2373829"/>
            <a:ext cx="2511250" cy="324702"/>
            <a:chOff x="3277722" y="-1247261"/>
            <a:chExt cx="2756404" cy="356400"/>
          </a:xfrm>
        </p:grpSpPr>
        <p:pic>
          <p:nvPicPr>
            <p:cNvPr id="1127" name="Google Shape;1127;p22" descr="https://lh4.googleusercontent.com/K9V2IiA9lNjQ1bEivo1ZgqjOHErvSxm5mVIOkLfvS4AV_fruAS_ZGl8d77W240EC3k6e504hgmF0cHbqKzwGjNf5PitpvqSoTAJTXYJRjml246jnOQT5Pi8XFvCM9bHK5-as3-f__KM"/>
            <p:cNvPicPr preferRelativeResize="0"/>
            <p:nvPr/>
          </p:nvPicPr>
          <p:blipFill rotWithShape="1">
            <a:blip r:embed="rId6">
              <a:alphaModFix/>
            </a:blip>
            <a:srcRect/>
            <a:stretch/>
          </p:blipFill>
          <p:spPr>
            <a:xfrm>
              <a:off x="4877723" y="-1247261"/>
              <a:ext cx="356402" cy="356400"/>
            </a:xfrm>
            <a:prstGeom prst="rect">
              <a:avLst/>
            </a:prstGeom>
            <a:noFill/>
            <a:ln>
              <a:noFill/>
            </a:ln>
          </p:spPr>
        </p:pic>
        <p:pic>
          <p:nvPicPr>
            <p:cNvPr id="1128" name="Google Shape;1128;p22" descr="https://lh6.googleusercontent.com/SA4uCyR_L2jYMxGHC8JcQTlO_Fi9fvJ01WwSys_hjF9oiyvEopa8yurvBgrShk7u3W0l2n2QRfE8VniYiUpT9MM2LO5_H_HvyxoJmc3E-O73Jp3siIe-6VnvGCawf8RH_MkgmPsSCCc"/>
            <p:cNvPicPr preferRelativeResize="0"/>
            <p:nvPr/>
          </p:nvPicPr>
          <p:blipFill rotWithShape="1">
            <a:blip r:embed="rId7">
              <a:alphaModFix/>
            </a:blip>
            <a:srcRect/>
            <a:stretch/>
          </p:blipFill>
          <p:spPr>
            <a:xfrm>
              <a:off x="4477723" y="-1247261"/>
              <a:ext cx="356402" cy="356400"/>
            </a:xfrm>
            <a:prstGeom prst="rect">
              <a:avLst/>
            </a:prstGeom>
            <a:noFill/>
            <a:ln>
              <a:noFill/>
            </a:ln>
          </p:spPr>
        </p:pic>
        <p:pic>
          <p:nvPicPr>
            <p:cNvPr id="1129" name="Google Shape;1129;p22" descr="https://lh5.googleusercontent.com/b23u0ELh4hL_awB9Ww8vAh7Zb4GFaTyM9JSXkjRp0Op_jSl8QgyYQgVBe80qtGNDzwNoQ_JvJG05J8wcqXnnj88_y22ro12VeuppteRlA4uAOloCT_8w_iXv6JburYdSsGUPeN8tvh0"/>
            <p:cNvPicPr preferRelativeResize="0"/>
            <p:nvPr/>
          </p:nvPicPr>
          <p:blipFill rotWithShape="1">
            <a:blip r:embed="rId8">
              <a:alphaModFix/>
            </a:blip>
            <a:srcRect/>
            <a:stretch/>
          </p:blipFill>
          <p:spPr>
            <a:xfrm>
              <a:off x="5277723" y="-1247261"/>
              <a:ext cx="356402" cy="356400"/>
            </a:xfrm>
            <a:prstGeom prst="rect">
              <a:avLst/>
            </a:prstGeom>
            <a:noFill/>
            <a:ln>
              <a:noFill/>
            </a:ln>
          </p:spPr>
        </p:pic>
        <p:pic>
          <p:nvPicPr>
            <p:cNvPr id="1130" name="Google Shape;1130;p22" descr="https://lh5.googleusercontent.com/yDLc8xkAuuVx7crlIE2KNk0ewYBuVYjSKxQ5-0kgPW8S4En-3J4DTgJmPELmxQwN8JbJhTMB-lKlBnEcEA2ejrh6oEbgoTK2g0aeYzDlI4TflzYSmKvfwz4Q5HPlbLA48sdewMmt2yE"/>
            <p:cNvPicPr preferRelativeResize="0"/>
            <p:nvPr/>
          </p:nvPicPr>
          <p:blipFill rotWithShape="1">
            <a:blip r:embed="rId9">
              <a:alphaModFix/>
            </a:blip>
            <a:srcRect/>
            <a:stretch/>
          </p:blipFill>
          <p:spPr>
            <a:xfrm>
              <a:off x="3277722" y="-1247261"/>
              <a:ext cx="356402" cy="356400"/>
            </a:xfrm>
            <a:prstGeom prst="rect">
              <a:avLst/>
            </a:prstGeom>
            <a:noFill/>
            <a:ln>
              <a:noFill/>
            </a:ln>
          </p:spPr>
        </p:pic>
        <p:pic>
          <p:nvPicPr>
            <p:cNvPr id="1131" name="Google Shape;1131;p22" descr="https://lh6.googleusercontent.com/2xwQyO-ybTkAAlCBIc-utXfwa8yEQQSBOAN-mgL1KmFDhzHTcwDZurEnS8G2FhqCXXCnpOPtRB_CV8CWFBHxHvni3DZq0v5Sk5cCLBPtfAkLh-dgfn7WvbsGNgqzb29qmdTvvAUQc_E"/>
            <p:cNvPicPr preferRelativeResize="0"/>
            <p:nvPr/>
          </p:nvPicPr>
          <p:blipFill rotWithShape="1">
            <a:blip r:embed="rId10">
              <a:alphaModFix/>
            </a:blip>
            <a:srcRect/>
            <a:stretch/>
          </p:blipFill>
          <p:spPr>
            <a:xfrm>
              <a:off x="5677724" y="-1247261"/>
              <a:ext cx="356402" cy="356400"/>
            </a:xfrm>
            <a:prstGeom prst="rect">
              <a:avLst/>
            </a:prstGeom>
            <a:noFill/>
            <a:ln>
              <a:noFill/>
            </a:ln>
          </p:spPr>
        </p:pic>
        <p:pic>
          <p:nvPicPr>
            <p:cNvPr id="1132" name="Google Shape;1132;p22" descr="https://lh3.googleusercontent.com/tt_AoumHnwvy4yDK_XqLGyDQRXd4qwpAD7lhoInKWc-stRPWnIZWWSYYLae7i3UfSpefEhRxYlb5d03ZVA71X7QTHmkwEUknw0I9qEGn5XeMBDgWDCSXJFpOO_4jxFHFhk5qQNgB238"/>
            <p:cNvPicPr preferRelativeResize="0"/>
            <p:nvPr/>
          </p:nvPicPr>
          <p:blipFill rotWithShape="1">
            <a:blip r:embed="rId11">
              <a:alphaModFix/>
            </a:blip>
            <a:srcRect/>
            <a:stretch/>
          </p:blipFill>
          <p:spPr>
            <a:xfrm>
              <a:off x="4077721" y="-1247261"/>
              <a:ext cx="356404" cy="356400"/>
            </a:xfrm>
            <a:prstGeom prst="rect">
              <a:avLst/>
            </a:prstGeom>
            <a:noFill/>
            <a:ln>
              <a:noFill/>
            </a:ln>
          </p:spPr>
        </p:pic>
        <p:pic>
          <p:nvPicPr>
            <p:cNvPr id="1133" name="Google Shape;1133;p22" descr="C:\Users\Josh Chen\Desktop\OneDrive.png"/>
            <p:cNvPicPr preferRelativeResize="0"/>
            <p:nvPr/>
          </p:nvPicPr>
          <p:blipFill rotWithShape="1">
            <a:blip r:embed="rId12">
              <a:alphaModFix/>
            </a:blip>
            <a:srcRect/>
            <a:stretch/>
          </p:blipFill>
          <p:spPr>
            <a:xfrm>
              <a:off x="3677722" y="-1247261"/>
              <a:ext cx="356401" cy="356400"/>
            </a:xfrm>
            <a:prstGeom prst="rect">
              <a:avLst/>
            </a:prstGeom>
            <a:noFill/>
            <a:ln>
              <a:noFill/>
            </a:ln>
          </p:spPr>
        </p:pic>
      </p:grpSp>
      <p:grpSp>
        <p:nvGrpSpPr>
          <p:cNvPr id="1134" name="Google Shape;1134;p22"/>
          <p:cNvGrpSpPr/>
          <p:nvPr/>
        </p:nvGrpSpPr>
        <p:grpSpPr>
          <a:xfrm>
            <a:off x="6237534" y="3532875"/>
            <a:ext cx="2272945" cy="848219"/>
            <a:chOff x="5378370" y="-649057"/>
            <a:chExt cx="2045616" cy="763384"/>
          </a:xfrm>
        </p:grpSpPr>
        <p:pic>
          <p:nvPicPr>
            <p:cNvPr id="1135" name="Google Shape;1135;p22" descr="https://lh4.googleusercontent.com/JLwINZBR99tkGPRx3FA7rWHaz4lrB4beEXvVDTvYNOP5IjDY41yBYtDUGLBFNzd38AYzYdEORsJ-Hu3sSmrbpf6Ffqy12-Oo0oN_j-ZoxY98DIhex5SxovJCSE67G7Vulk2lJvUhbwo"/>
            <p:cNvPicPr preferRelativeResize="0"/>
            <p:nvPr/>
          </p:nvPicPr>
          <p:blipFill rotWithShape="1">
            <a:blip r:embed="rId13">
              <a:alphaModFix/>
            </a:blip>
            <a:srcRect/>
            <a:stretch/>
          </p:blipFill>
          <p:spPr>
            <a:xfrm>
              <a:off x="6645183" y="-242205"/>
              <a:ext cx="356533" cy="356532"/>
            </a:xfrm>
            <a:prstGeom prst="rect">
              <a:avLst/>
            </a:prstGeom>
            <a:noFill/>
            <a:ln>
              <a:noFill/>
            </a:ln>
            <a:effectLst>
              <a:outerShdw blurRad="50800" dist="38100" dir="2700000" algn="tl" rotWithShape="0">
                <a:srgbClr val="000000">
                  <a:alpha val="40000"/>
                </a:srgbClr>
              </a:outerShdw>
            </a:effectLst>
          </p:spPr>
        </p:pic>
        <p:pic>
          <p:nvPicPr>
            <p:cNvPr id="1136" name="Google Shape;1136;p22" descr="https://lh3.googleusercontent.com/hnn68hOWXAfi-2buhync8Ho5N6Mh1Cia1p0BYKEFmgSCSweBZZvfugkqQyrghaN8zyIsBFAl27eld7JprW8x9O13h7UnOZtO0T-xd_Tym8bWTlhrMjby8MzOdHSSIAxcK-61egURb-U"/>
            <p:cNvPicPr preferRelativeResize="0"/>
            <p:nvPr/>
          </p:nvPicPr>
          <p:blipFill rotWithShape="1">
            <a:blip r:embed="rId14">
              <a:alphaModFix/>
            </a:blip>
            <a:srcRect/>
            <a:stretch/>
          </p:blipFill>
          <p:spPr>
            <a:xfrm>
              <a:off x="5804872" y="-649057"/>
              <a:ext cx="356533" cy="356532"/>
            </a:xfrm>
            <a:prstGeom prst="rect">
              <a:avLst/>
            </a:prstGeom>
            <a:noFill/>
            <a:ln>
              <a:noFill/>
            </a:ln>
            <a:effectLst>
              <a:outerShdw blurRad="50800" dist="38100" dir="2700000" algn="tl" rotWithShape="0">
                <a:srgbClr val="000000">
                  <a:alpha val="40000"/>
                </a:srgbClr>
              </a:outerShdw>
            </a:effectLst>
          </p:spPr>
        </p:pic>
        <p:pic>
          <p:nvPicPr>
            <p:cNvPr id="1137" name="Google Shape;1137;p22" descr="https://lh4.googleusercontent.com/mK6k9HxxlQ3iieT8IW0gEWxdyKJgYfYBWwdBvN0lRLu8_cGB7X1lN2KOXLFP9TXD-UMxtXANPXor198AJF-FyeUM35snyzMMvdZbcQ_OmxIfdMdUejC5Cy8R8FjD2RfZBKEHA0hMPus"/>
            <p:cNvPicPr preferRelativeResize="0"/>
            <p:nvPr/>
          </p:nvPicPr>
          <p:blipFill rotWithShape="1">
            <a:blip r:embed="rId15">
              <a:alphaModFix/>
            </a:blip>
            <a:srcRect/>
            <a:stretch/>
          </p:blipFill>
          <p:spPr>
            <a:xfrm>
              <a:off x="5378370" y="-242205"/>
              <a:ext cx="356533" cy="356532"/>
            </a:xfrm>
            <a:prstGeom prst="rect">
              <a:avLst/>
            </a:prstGeom>
            <a:noFill/>
            <a:ln>
              <a:noFill/>
            </a:ln>
            <a:effectLst>
              <a:outerShdw blurRad="50800" dist="38100" dir="2700000" algn="tl" rotWithShape="0">
                <a:srgbClr val="000000">
                  <a:alpha val="40000"/>
                </a:srgbClr>
              </a:outerShdw>
            </a:effectLst>
          </p:spPr>
        </p:pic>
        <p:pic>
          <p:nvPicPr>
            <p:cNvPr id="1138" name="Google Shape;1138;p22" descr="https://lh5.googleusercontent.com/c-VuMbfcURQcWQtCVz--q6LxBcxY3slbhaPIm-dpbfmvPNMaYWQ0ipmkTPMv3hgaGWf0TANE0FBtUZDit-HSbunIQrWF1jmbyek1KF3PBDz6g-NiamNTqP8O87dLx0eyXxwaNQ9vD-Y"/>
            <p:cNvPicPr preferRelativeResize="0"/>
            <p:nvPr/>
          </p:nvPicPr>
          <p:blipFill rotWithShape="1">
            <a:blip r:embed="rId16">
              <a:alphaModFix/>
            </a:blip>
            <a:srcRect/>
            <a:stretch/>
          </p:blipFill>
          <p:spPr>
            <a:xfrm>
              <a:off x="6634278" y="-649057"/>
              <a:ext cx="356533" cy="356532"/>
            </a:xfrm>
            <a:prstGeom prst="rect">
              <a:avLst/>
            </a:prstGeom>
            <a:noFill/>
            <a:ln>
              <a:noFill/>
            </a:ln>
            <a:effectLst>
              <a:outerShdw blurRad="50800" dist="38100" dir="2700000" algn="tl" rotWithShape="0">
                <a:srgbClr val="000000">
                  <a:alpha val="40000"/>
                </a:srgbClr>
              </a:outerShdw>
            </a:effectLst>
          </p:spPr>
        </p:pic>
        <p:pic>
          <p:nvPicPr>
            <p:cNvPr id="1139" name="Google Shape;1139;p22" descr="https://lh4.googleusercontent.com/jAQgNPnfGRQtJiItDhMyoQENWRIQueXO-SLCN41rfXwPvMZuHJtzjbth4T8SNT5oRKkLFgmEAadaVDCJB13v1Az3VFJT2I3_g54luBgTg4dwUO_hTpbJCci5nMf47m0hNNun4ZJmKe8"/>
            <p:cNvPicPr preferRelativeResize="0"/>
            <p:nvPr/>
          </p:nvPicPr>
          <p:blipFill rotWithShape="1">
            <a:blip r:embed="rId17">
              <a:alphaModFix/>
            </a:blip>
            <a:srcRect/>
            <a:stretch/>
          </p:blipFill>
          <p:spPr>
            <a:xfrm>
              <a:off x="6222912" y="-242205"/>
              <a:ext cx="356533" cy="356532"/>
            </a:xfrm>
            <a:prstGeom prst="rect">
              <a:avLst/>
            </a:prstGeom>
            <a:noFill/>
            <a:ln>
              <a:noFill/>
            </a:ln>
            <a:effectLst>
              <a:outerShdw blurRad="50800" dist="38100" dir="2700000" algn="tl" rotWithShape="0">
                <a:srgbClr val="000000">
                  <a:alpha val="40000"/>
                </a:srgbClr>
              </a:outerShdw>
            </a:effectLst>
          </p:spPr>
        </p:pic>
        <p:pic>
          <p:nvPicPr>
            <p:cNvPr id="1140" name="Google Shape;1140;p22" descr="https://lh3.googleusercontent.com/6NBXHIDeSHzKas-KeL_-8NU77BUwwUodC8lXj_BGNUvuNeIFJ8y0d_XVUE3GGZkgdaAi7g31BOFz7W1nsfAWuDXt_ZNuak58YvwKvtxkNI4xEIRA9sr0IOjH5_EX8BEtt9F1XtuwGe4"/>
            <p:cNvPicPr preferRelativeResize="0"/>
            <p:nvPr/>
          </p:nvPicPr>
          <p:blipFill rotWithShape="1">
            <a:blip r:embed="rId18">
              <a:alphaModFix/>
            </a:blip>
            <a:srcRect/>
            <a:stretch/>
          </p:blipFill>
          <p:spPr>
            <a:xfrm>
              <a:off x="6219575" y="-649057"/>
              <a:ext cx="356533" cy="356532"/>
            </a:xfrm>
            <a:prstGeom prst="rect">
              <a:avLst/>
            </a:prstGeom>
            <a:noFill/>
            <a:ln>
              <a:noFill/>
            </a:ln>
            <a:effectLst>
              <a:outerShdw blurRad="50800" dist="38100" dir="2700000" algn="tl" rotWithShape="0">
                <a:srgbClr val="000000">
                  <a:alpha val="40000"/>
                </a:srgbClr>
              </a:outerShdw>
            </a:effectLst>
          </p:spPr>
        </p:pic>
        <p:pic>
          <p:nvPicPr>
            <p:cNvPr id="1141" name="Google Shape;1141;p22" descr="https://lh6.googleusercontent.com/1Fw3w_v3U-JCXnaUH8XlVuQyMkyy_8VgeJh6BG0241g0x8Qug7joSVqEqrkf7KpGjCj2Gqadcur-sVBW0hsMJcZlMz6ZadniH0IO-8I6aEw5qfIPXR9HtNX2-SkhY3vz4vyaUqDOMlo"/>
            <p:cNvPicPr preferRelativeResize="0"/>
            <p:nvPr/>
          </p:nvPicPr>
          <p:blipFill rotWithShape="1">
            <a:blip r:embed="rId19">
              <a:alphaModFix/>
            </a:blip>
            <a:srcRect/>
            <a:stretch/>
          </p:blipFill>
          <p:spPr>
            <a:xfrm>
              <a:off x="7067453" y="-242205"/>
              <a:ext cx="356533" cy="356532"/>
            </a:xfrm>
            <a:prstGeom prst="rect">
              <a:avLst/>
            </a:prstGeom>
            <a:noFill/>
            <a:ln>
              <a:noFill/>
            </a:ln>
            <a:effectLst>
              <a:outerShdw blurRad="50800" dist="38100" dir="2700000" algn="tl" rotWithShape="0">
                <a:srgbClr val="000000">
                  <a:alpha val="40000"/>
                </a:srgbClr>
              </a:outerShdw>
            </a:effectLst>
          </p:spPr>
        </p:pic>
        <p:pic>
          <p:nvPicPr>
            <p:cNvPr id="1142" name="Google Shape;1142;p22" descr="Image result for è¯çºé²"/>
            <p:cNvPicPr preferRelativeResize="0"/>
            <p:nvPr/>
          </p:nvPicPr>
          <p:blipFill rotWithShape="1">
            <a:blip r:embed="rId20">
              <a:alphaModFix/>
            </a:blip>
            <a:srcRect l="32299" t="2107" r="32592" b="45223"/>
            <a:stretch/>
          </p:blipFill>
          <p:spPr>
            <a:xfrm>
              <a:off x="5800641" y="-242205"/>
              <a:ext cx="356533" cy="356532"/>
            </a:xfrm>
            <a:prstGeom prst="rect">
              <a:avLst/>
            </a:prstGeom>
            <a:noFill/>
            <a:ln>
              <a:noFill/>
            </a:ln>
            <a:effectLst>
              <a:outerShdw blurRad="50800" dist="38100" dir="2700000" algn="tl" rotWithShape="0">
                <a:srgbClr val="000000">
                  <a:alpha val="40000"/>
                </a:srgbClr>
              </a:outerShdw>
            </a:effectLst>
          </p:spPr>
        </p:pic>
        <p:pic>
          <p:nvPicPr>
            <p:cNvPr id="1143" name="Google Shape;1143;p22"/>
            <p:cNvPicPr preferRelativeResize="0"/>
            <p:nvPr/>
          </p:nvPicPr>
          <p:blipFill rotWithShape="1">
            <a:blip r:embed="rId21">
              <a:alphaModFix/>
            </a:blip>
            <a:srcRect/>
            <a:stretch/>
          </p:blipFill>
          <p:spPr>
            <a:xfrm>
              <a:off x="5390302" y="-648991"/>
              <a:ext cx="356400" cy="356400"/>
            </a:xfrm>
            <a:prstGeom prst="rect">
              <a:avLst/>
            </a:prstGeom>
            <a:noFill/>
            <a:ln>
              <a:noFill/>
            </a:ln>
            <a:effectLst>
              <a:outerShdw blurRad="50800" dist="38100" dir="2700000" algn="tl" rotWithShape="0">
                <a:srgbClr val="000000">
                  <a:alpha val="40000"/>
                </a:srgbClr>
              </a:outerShdw>
            </a:effectLst>
          </p:spPr>
        </p:pic>
        <p:pic>
          <p:nvPicPr>
            <p:cNvPr id="1144" name="Google Shape;1144;p22"/>
            <p:cNvPicPr preferRelativeResize="0"/>
            <p:nvPr/>
          </p:nvPicPr>
          <p:blipFill rotWithShape="1">
            <a:blip r:embed="rId22">
              <a:alphaModFix/>
            </a:blip>
            <a:srcRect/>
            <a:stretch/>
          </p:blipFill>
          <p:spPr>
            <a:xfrm>
              <a:off x="7048981" y="-646994"/>
              <a:ext cx="356533" cy="352406"/>
            </a:xfrm>
            <a:prstGeom prst="rect">
              <a:avLst/>
            </a:prstGeom>
            <a:noFill/>
            <a:ln>
              <a:noFill/>
            </a:ln>
            <a:effectLst>
              <a:outerShdw blurRad="50800" dist="38100" dir="2700000" algn="tl" rotWithShape="0">
                <a:srgbClr val="000000">
                  <a:alpha val="40000"/>
                </a:srgbClr>
              </a:outerShdw>
            </a:effectLst>
          </p:spPr>
        </p:pic>
      </p:grpSp>
      <p:sp>
        <p:nvSpPr>
          <p:cNvPr id="1155" name="Google Shape;1155;p22"/>
          <p:cNvSpPr/>
          <p:nvPr/>
        </p:nvSpPr>
        <p:spPr>
          <a:xfrm>
            <a:off x="6056977" y="1835953"/>
            <a:ext cx="2655334" cy="955254"/>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56" name="Google Shape;1156;p22"/>
          <p:cNvSpPr/>
          <p:nvPr/>
        </p:nvSpPr>
        <p:spPr>
          <a:xfrm>
            <a:off x="6068472" y="3102498"/>
            <a:ext cx="2655334" cy="1437752"/>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AA4E5EF9-1D37-44FF-BCD9-7D3448FCE6F5}"/>
              </a:ext>
            </a:extLst>
          </p:cNvPr>
          <p:cNvSpPr txBox="1"/>
          <p:nvPr/>
        </p:nvSpPr>
        <p:spPr>
          <a:xfrm>
            <a:off x="4109730" y="3540751"/>
            <a:ext cx="18335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solidFill>
              </a:rPr>
              <a:t>With </a:t>
            </a:r>
            <a:r>
              <a:rPr lang="en-US" sz="1200" dirty="0" err="1">
                <a:solidFill>
                  <a:schemeClr val="tx1"/>
                </a:solidFill>
              </a:rPr>
              <a:t>HybridMount</a:t>
            </a:r>
            <a:endParaRPr lang="en-US" sz="12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cxnSp>
        <p:nvCxnSpPr>
          <p:cNvPr id="1161" name="Google Shape;1161;p23"/>
          <p:cNvCxnSpPr/>
          <p:nvPr/>
        </p:nvCxnSpPr>
        <p:spPr>
          <a:xfrm>
            <a:off x="8546365" y="1701609"/>
            <a:ext cx="0" cy="2635665"/>
          </a:xfrm>
          <a:prstGeom prst="straightConnector1">
            <a:avLst/>
          </a:prstGeom>
          <a:noFill/>
          <a:ln w="12700" cap="flat" cmpd="sng">
            <a:solidFill>
              <a:schemeClr val="lt1">
                <a:alpha val="60000"/>
              </a:schemeClr>
            </a:solidFill>
            <a:prstDash val="solid"/>
            <a:miter lim="800000"/>
            <a:headEnd type="none" w="sm" len="sm"/>
            <a:tailEnd type="none" w="sm" len="sm"/>
          </a:ln>
        </p:spPr>
      </p:cxnSp>
      <p:pic>
        <p:nvPicPr>
          <p:cNvPr id="1162" name="Google Shape;1162;p23"/>
          <p:cNvPicPr preferRelativeResize="0"/>
          <p:nvPr/>
        </p:nvPicPr>
        <p:blipFill rotWithShape="1">
          <a:blip r:embed="rId3">
            <a:alphaModFix/>
          </a:blip>
          <a:srcRect t="76775"/>
          <a:stretch/>
        </p:blipFill>
        <p:spPr>
          <a:xfrm rot="5400000">
            <a:off x="-814759" y="2891321"/>
            <a:ext cx="2612686" cy="198476"/>
          </a:xfrm>
          <a:prstGeom prst="rect">
            <a:avLst/>
          </a:prstGeom>
          <a:noFill/>
          <a:ln>
            <a:noFill/>
          </a:ln>
        </p:spPr>
      </p:pic>
      <p:graphicFrame>
        <p:nvGraphicFramePr>
          <p:cNvPr id="1163" name="Google Shape;1163;p23"/>
          <p:cNvGraphicFramePr/>
          <p:nvPr/>
        </p:nvGraphicFramePr>
        <p:xfrm>
          <a:off x="592409" y="1832638"/>
          <a:ext cx="7959175" cy="2501125"/>
        </p:xfrm>
        <a:graphic>
          <a:graphicData uri="http://schemas.openxmlformats.org/drawingml/2006/table">
            <a:tbl>
              <a:tblPr firstRow="1" bandRow="1">
                <a:noFill/>
                <a:tableStyleId>{E3AF1A8A-315C-4A68-967F-A093D118F7E6}</a:tableStyleId>
              </a:tblPr>
              <a:tblGrid>
                <a:gridCol w="1270100">
                  <a:extLst>
                    <a:ext uri="{9D8B030D-6E8A-4147-A177-3AD203B41FA5}">
                      <a16:colId xmlns:a16="http://schemas.microsoft.com/office/drawing/2014/main" val="20000"/>
                    </a:ext>
                  </a:extLst>
                </a:gridCol>
                <a:gridCol w="1489075">
                  <a:extLst>
                    <a:ext uri="{9D8B030D-6E8A-4147-A177-3AD203B41FA5}">
                      <a16:colId xmlns:a16="http://schemas.microsoft.com/office/drawing/2014/main" val="20001"/>
                    </a:ext>
                  </a:extLst>
                </a:gridCol>
                <a:gridCol w="1456975">
                  <a:extLst>
                    <a:ext uri="{9D8B030D-6E8A-4147-A177-3AD203B41FA5}">
                      <a16:colId xmlns:a16="http://schemas.microsoft.com/office/drawing/2014/main" val="20002"/>
                    </a:ext>
                  </a:extLst>
                </a:gridCol>
                <a:gridCol w="1418250">
                  <a:extLst>
                    <a:ext uri="{9D8B030D-6E8A-4147-A177-3AD203B41FA5}">
                      <a16:colId xmlns:a16="http://schemas.microsoft.com/office/drawing/2014/main" val="20003"/>
                    </a:ext>
                  </a:extLst>
                </a:gridCol>
                <a:gridCol w="2324775">
                  <a:extLst>
                    <a:ext uri="{9D8B030D-6E8A-4147-A177-3AD203B41FA5}">
                      <a16:colId xmlns:a16="http://schemas.microsoft.com/office/drawing/2014/main" val="20004"/>
                    </a:ext>
                  </a:extLst>
                </a:gridCol>
              </a:tblGrid>
              <a:tr h="139975">
                <a:tc rowSpan="2">
                  <a:txBody>
                    <a:bodyPr/>
                    <a:lstStyle/>
                    <a:p>
                      <a:pPr marL="0" marR="0" lvl="0" indent="0" algn="ctr" rtl="0">
                        <a:spcBef>
                          <a:spcPts val="0"/>
                        </a:spcBef>
                        <a:spcAft>
                          <a:spcPts val="0"/>
                        </a:spcAft>
                        <a:buNone/>
                      </a:pPr>
                      <a:endParaRPr sz="200" b="1" u="none" strike="noStrike" cap="none"/>
                    </a:p>
                  </a:txBody>
                  <a:tcPr marL="23450" marR="23450" marT="15625" marB="15625" anchor="ctr"/>
                </a:tc>
                <a:tc gridSpan="3">
                  <a:txBody>
                    <a:bodyPr/>
                    <a:lstStyle/>
                    <a:p>
                      <a:pPr marL="0" marR="0" lvl="0" indent="0" algn="ctr" rtl="0">
                        <a:spcBef>
                          <a:spcPts val="0"/>
                        </a:spcBef>
                        <a:spcAft>
                          <a:spcPts val="0"/>
                        </a:spcAft>
                        <a:buNone/>
                      </a:pPr>
                      <a:r>
                        <a:rPr lang="en-US" sz="200" b="1" u="none" strike="noStrike" cap="none"/>
                        <a:t>2</a:t>
                      </a:r>
                      <a:endParaRPr sz="200" b="1" u="none" strike="noStrike" cap="none"/>
                    </a:p>
                  </a:txBody>
                  <a:tcPr marL="23450" marR="23450" marT="15625" marB="15625" anchor="ct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endParaRPr sz="200" b="1" u="none" strike="noStrike" cap="none"/>
                    </a:p>
                  </a:txBody>
                  <a:tcPr marL="23450" marR="23450" marT="15625" marB="15625" anchor="ctr"/>
                </a:tc>
                <a:extLst>
                  <a:ext uri="{0D108BD9-81ED-4DB2-BD59-A6C34878D82A}">
                    <a16:rowId xmlns:a16="http://schemas.microsoft.com/office/drawing/2014/main" val="10000"/>
                  </a:ext>
                </a:extLst>
              </a:tr>
              <a:tr h="262350">
                <a:tc vMerge="1">
                  <a:txBody>
                    <a:bodyPr/>
                    <a:lstStyle/>
                    <a:p>
                      <a:endParaRPr lang="zh-TW"/>
                    </a:p>
                  </a:txBody>
                  <a:tcPr/>
                </a:tc>
                <a:tc>
                  <a:txBody>
                    <a:bodyPr/>
                    <a:lstStyle/>
                    <a:p>
                      <a:pPr marL="0" marR="0" lvl="0" indent="0" algn="ctr" rtl="0">
                        <a:spcBef>
                          <a:spcPts val="0"/>
                        </a:spcBef>
                        <a:spcAft>
                          <a:spcPts val="0"/>
                        </a:spcAft>
                        <a:buNone/>
                      </a:pPr>
                      <a:endParaRPr sz="1000" b="1" u="none" strike="noStrike" cap="none"/>
                    </a:p>
                  </a:txBody>
                  <a:tcPr marL="23450" marR="23450" marT="15625" marB="15625" anchor="ctr"/>
                </a:tc>
                <a:tc>
                  <a:txBody>
                    <a:bodyPr/>
                    <a:lstStyle/>
                    <a:p>
                      <a:pPr marL="0" marR="0" lvl="0" indent="0" algn="ctr" rtl="0">
                        <a:spcBef>
                          <a:spcPts val="0"/>
                        </a:spcBef>
                        <a:spcAft>
                          <a:spcPts val="0"/>
                        </a:spcAft>
                        <a:buNone/>
                      </a:pPr>
                      <a:endParaRPr sz="1000" b="1" u="none" strike="noStrike" cap="none"/>
                    </a:p>
                  </a:txBody>
                  <a:tcPr marL="23450" marR="23450" marT="15625" marB="15625" anchor="ctr"/>
                </a:tc>
                <a:tc>
                  <a:txBody>
                    <a:bodyPr/>
                    <a:lstStyle/>
                    <a:p>
                      <a:pPr marL="0" marR="0" lvl="0" indent="0" algn="ctr" rtl="0">
                        <a:spcBef>
                          <a:spcPts val="0"/>
                        </a:spcBef>
                        <a:spcAft>
                          <a:spcPts val="0"/>
                        </a:spcAft>
                        <a:buNone/>
                      </a:pPr>
                      <a:endParaRPr sz="1000" b="1" u="none" strike="noStrike" cap="none"/>
                    </a:p>
                  </a:txBody>
                  <a:tcPr marL="23450" marR="23450" marT="15625" marB="15625" anchor="ctr"/>
                </a:tc>
                <a:tc>
                  <a:txBody>
                    <a:bodyPr/>
                    <a:lstStyle/>
                    <a:p>
                      <a:pPr marL="0" marR="0" lvl="0" indent="0" algn="ctr" rtl="0">
                        <a:spcBef>
                          <a:spcPts val="0"/>
                        </a:spcBef>
                        <a:spcAft>
                          <a:spcPts val="0"/>
                        </a:spcAft>
                        <a:buNone/>
                      </a:pPr>
                      <a:endParaRPr sz="1000" b="1" u="none" strike="noStrike" cap="none"/>
                    </a:p>
                  </a:txBody>
                  <a:tcPr marL="23450" marR="23450" marT="15625" marB="15625" anchor="ctr"/>
                </a:tc>
                <a:extLst>
                  <a:ext uri="{0D108BD9-81ED-4DB2-BD59-A6C34878D82A}">
                    <a16:rowId xmlns:a16="http://schemas.microsoft.com/office/drawing/2014/main" val="10001"/>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500 GB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62.5</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25</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11.5</a:t>
                      </a:r>
                      <a:endParaRPr/>
                    </a:p>
                  </a:txBody>
                  <a:tcPr marL="23450" marR="23450" marT="15625" marB="15625" anchor="ctr"/>
                </a:tc>
                <a:extLst>
                  <a:ext uri="{0D108BD9-81ED-4DB2-BD59-A6C34878D82A}">
                    <a16:rowId xmlns:a16="http://schemas.microsoft.com/office/drawing/2014/main" val="10002"/>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128</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102.4</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23.55</a:t>
                      </a:r>
                      <a:endParaRPr/>
                    </a:p>
                  </a:txBody>
                  <a:tcPr marL="23450" marR="23450" marT="15625" marB="15625" anchor="ctr"/>
                </a:tc>
                <a:extLst>
                  <a:ext uri="{0D108BD9-81ED-4DB2-BD59-A6C34878D82A}">
                    <a16:rowId xmlns:a16="http://schemas.microsoft.com/office/drawing/2014/main" val="10003"/>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640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256</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117.76</a:t>
                      </a:r>
                      <a:endParaRPr/>
                    </a:p>
                  </a:txBody>
                  <a:tcPr marL="23450" marR="23450" marT="15625" marB="15625" anchor="ctr"/>
                </a:tc>
                <a:extLst>
                  <a:ext uri="{0D108BD9-81ED-4DB2-BD59-A6C34878D82A}">
                    <a16:rowId xmlns:a16="http://schemas.microsoft.com/office/drawing/2014/main" val="10004"/>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1280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1024</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235.52</a:t>
                      </a:r>
                      <a:endParaRPr/>
                    </a:p>
                  </a:txBody>
                  <a:tcPr marL="23450" marR="23450" marT="15625" marB="15625" anchor="ctr"/>
                </a:tc>
                <a:extLst>
                  <a:ext uri="{0D108BD9-81ED-4DB2-BD59-A6C34878D82A}">
                    <a16:rowId xmlns:a16="http://schemas.microsoft.com/office/drawing/2014/main" val="10005"/>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50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6400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2560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1177.6</a:t>
                      </a:r>
                      <a:endParaRPr/>
                    </a:p>
                  </a:txBody>
                  <a:tcPr marL="23450" marR="23450" marT="15625" marB="15625" anchor="ctr"/>
                </a:tc>
                <a:extLst>
                  <a:ext uri="{0D108BD9-81ED-4DB2-BD59-A6C34878D82A}">
                    <a16:rowId xmlns:a16="http://schemas.microsoft.com/office/drawing/2014/main" val="10006"/>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100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12800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10240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2304</a:t>
                      </a:r>
                      <a:endParaRPr/>
                    </a:p>
                  </a:txBody>
                  <a:tcPr marL="23450" marR="23450" marT="15625" marB="15625" anchor="ctr"/>
                </a:tc>
                <a:extLst>
                  <a:ext uri="{0D108BD9-81ED-4DB2-BD59-A6C34878D82A}">
                    <a16:rowId xmlns:a16="http://schemas.microsoft.com/office/drawing/2014/main" val="10007"/>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500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64000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25600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11315.2</a:t>
                      </a:r>
                      <a:endParaRPr/>
                    </a:p>
                  </a:txBody>
                  <a:tcPr marL="23450" marR="23450" marT="15625" marB="15625" anchor="ctr"/>
                </a:tc>
                <a:extLst>
                  <a:ext uri="{0D108BD9-81ED-4DB2-BD59-A6C34878D82A}">
                    <a16:rowId xmlns:a16="http://schemas.microsoft.com/office/drawing/2014/main" val="10008"/>
                  </a:ext>
                </a:extLst>
              </a:tr>
              <a:tr h="262350">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1000 TB</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128000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102400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51200</a:t>
                      </a:r>
                      <a:endParaRPr/>
                    </a:p>
                  </a:txBody>
                  <a:tcPr marL="23450" marR="23450" marT="15625" marB="15625" anchor="ct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22067.2</a:t>
                      </a:r>
                      <a:endParaRPr/>
                    </a:p>
                  </a:txBody>
                  <a:tcPr marL="23450" marR="23450" marT="15625" marB="15625" anchor="ctr"/>
                </a:tc>
                <a:extLst>
                  <a:ext uri="{0D108BD9-81ED-4DB2-BD59-A6C34878D82A}">
                    <a16:rowId xmlns:a16="http://schemas.microsoft.com/office/drawing/2014/main" val="10009"/>
                  </a:ext>
                </a:extLst>
              </a:tr>
            </a:tbl>
          </a:graphicData>
        </a:graphic>
      </p:graphicFrame>
      <p:sp>
        <p:nvSpPr>
          <p:cNvPr id="1164" name="Google Shape;1164;p23"/>
          <p:cNvSpPr/>
          <p:nvPr/>
        </p:nvSpPr>
        <p:spPr>
          <a:xfrm>
            <a:off x="587157" y="1617277"/>
            <a:ext cx="1286093" cy="626321"/>
          </a:xfrm>
          <a:prstGeom prst="round2SameRect">
            <a:avLst>
              <a:gd name="adj1" fmla="val 9935"/>
              <a:gd name="adj2" fmla="val 0"/>
            </a:avLst>
          </a:prstGeom>
          <a:gradFill>
            <a:gsLst>
              <a:gs pos="0">
                <a:srgbClr val="1A4083"/>
              </a:gs>
              <a:gs pos="95000">
                <a:srgbClr val="2C6FD0"/>
              </a:gs>
              <a:gs pos="100000">
                <a:srgbClr val="2C6FD0"/>
              </a:gs>
            </a:gsLst>
            <a:lin ang="0" scaled="0"/>
          </a:gra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5" name="Google Shape;1165;p23"/>
          <p:cNvSpPr/>
          <p:nvPr/>
        </p:nvSpPr>
        <p:spPr>
          <a:xfrm>
            <a:off x="1873250" y="1617278"/>
            <a:ext cx="4362450" cy="382033"/>
          </a:xfrm>
          <a:prstGeom prst="round2SameRect">
            <a:avLst>
              <a:gd name="adj1" fmla="val 9935"/>
              <a:gd name="adj2" fmla="val 0"/>
            </a:avLst>
          </a:prstGeom>
          <a:gradFill>
            <a:gsLst>
              <a:gs pos="0">
                <a:srgbClr val="1A4083"/>
              </a:gs>
              <a:gs pos="95000">
                <a:srgbClr val="2C6FD0"/>
              </a:gs>
              <a:gs pos="100000">
                <a:srgbClr val="2C6FD0"/>
              </a:gs>
            </a:gsLst>
            <a:lin ang="0" scaled="0"/>
          </a:gra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6" name="Google Shape;1166;p23"/>
          <p:cNvSpPr/>
          <p:nvPr/>
        </p:nvSpPr>
        <p:spPr>
          <a:xfrm>
            <a:off x="6235699" y="1617277"/>
            <a:ext cx="2315891" cy="382033"/>
          </a:xfrm>
          <a:prstGeom prst="round2SameRect">
            <a:avLst>
              <a:gd name="adj1" fmla="val 9935"/>
              <a:gd name="adj2" fmla="val 0"/>
            </a:avLst>
          </a:prstGeom>
          <a:gradFill>
            <a:gsLst>
              <a:gs pos="0">
                <a:srgbClr val="1A4083"/>
              </a:gs>
              <a:gs pos="95000">
                <a:srgbClr val="2C6FD0"/>
              </a:gs>
              <a:gs pos="100000">
                <a:srgbClr val="2C6FD0"/>
              </a:gs>
            </a:gsLst>
            <a:lin ang="0" scaled="0"/>
          </a:gra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7" name="Google Shape;1167;p23"/>
          <p:cNvSpPr/>
          <p:nvPr/>
        </p:nvSpPr>
        <p:spPr>
          <a:xfrm>
            <a:off x="855744" y="1832638"/>
            <a:ext cx="74892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icrosoft JhengHei"/>
                <a:ea typeface="Microsoft JhengHei"/>
                <a:cs typeface="Microsoft JhengHei"/>
                <a:sym typeface="Microsoft JhengHei"/>
              </a:rPr>
              <a:t>儲存類型</a:t>
            </a:r>
            <a:endParaRPr sz="1100" b="1" i="0" u="none" strike="noStrike" cap="none">
              <a:solidFill>
                <a:schemeClr val="lt1"/>
              </a:solidFill>
              <a:latin typeface="Microsoft JhengHei"/>
              <a:ea typeface="Microsoft JhengHei"/>
              <a:cs typeface="Microsoft JhengHei"/>
              <a:sym typeface="Microsoft JhengHei"/>
            </a:endParaRPr>
          </a:p>
        </p:txBody>
      </p:sp>
      <p:sp>
        <p:nvSpPr>
          <p:cNvPr id="1168" name="Google Shape;1168;p23"/>
          <p:cNvSpPr/>
          <p:nvPr/>
        </p:nvSpPr>
        <p:spPr>
          <a:xfrm>
            <a:off x="3292427" y="1663310"/>
            <a:ext cx="147989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dirty="0">
                <a:solidFill>
                  <a:schemeClr val="lt1"/>
                </a:solidFill>
                <a:latin typeface="Arial"/>
                <a:ea typeface="Arial"/>
                <a:cs typeface="Arial"/>
                <a:sym typeface="Arial"/>
              </a:rPr>
              <a:t>EBS</a:t>
            </a:r>
            <a:r>
              <a:rPr lang="en-US" sz="1100" b="1" i="0" u="none" strike="noStrike" cap="none" dirty="0">
                <a:solidFill>
                  <a:schemeClr val="lt1"/>
                </a:solidFill>
                <a:latin typeface="Microsoft JhengHei"/>
                <a:ea typeface="Microsoft JhengHei"/>
                <a:cs typeface="Microsoft JhengHei"/>
                <a:sym typeface="Microsoft JhengHei"/>
              </a:rPr>
              <a:t> </a:t>
            </a:r>
            <a:r>
              <a:rPr lang="en-US" sz="1100" b="1" i="0" u="none" strike="noStrike" cap="none" dirty="0" err="1">
                <a:solidFill>
                  <a:schemeClr val="lt1"/>
                </a:solidFill>
                <a:latin typeface="Microsoft JhengHei"/>
                <a:ea typeface="Microsoft JhengHei"/>
                <a:cs typeface="Microsoft JhengHei"/>
                <a:sym typeface="Microsoft JhengHei"/>
              </a:rPr>
              <a:t>每月費用</a:t>
            </a:r>
            <a:r>
              <a:rPr lang="en-US" sz="1100" b="1" i="0" u="none" strike="noStrike" cap="none" dirty="0">
                <a:solidFill>
                  <a:schemeClr val="lt1"/>
                </a:solidFill>
                <a:latin typeface="Microsoft JhengHei"/>
                <a:ea typeface="Microsoft JhengHei"/>
                <a:cs typeface="Microsoft JhengHei"/>
                <a:sym typeface="Microsoft JhengHei"/>
              </a:rPr>
              <a:t> </a:t>
            </a:r>
            <a:r>
              <a:rPr lang="en-US" sz="1100" b="1" i="0" u="none" strike="noStrike" cap="none" dirty="0">
                <a:solidFill>
                  <a:schemeClr val="lt1"/>
                </a:solidFill>
                <a:latin typeface="Arial"/>
                <a:ea typeface="Arial"/>
                <a:cs typeface="Arial"/>
                <a:sym typeface="Arial"/>
              </a:rPr>
              <a:t>(US$)</a:t>
            </a:r>
            <a:endParaRPr dirty="0"/>
          </a:p>
        </p:txBody>
      </p:sp>
      <p:sp>
        <p:nvSpPr>
          <p:cNvPr id="1169" name="Google Shape;1169;p23"/>
          <p:cNvSpPr/>
          <p:nvPr/>
        </p:nvSpPr>
        <p:spPr>
          <a:xfrm>
            <a:off x="6596400" y="1690111"/>
            <a:ext cx="1681871"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icrosoft JhengHei"/>
                <a:ea typeface="Microsoft JhengHei"/>
                <a:cs typeface="Microsoft JhengHei"/>
                <a:sym typeface="Microsoft JhengHei"/>
              </a:rPr>
              <a:t>物件儲存每月費用</a:t>
            </a:r>
            <a:r>
              <a:rPr lang="en-US" sz="1100" b="1" i="0" u="none" strike="noStrike" cap="none">
                <a:solidFill>
                  <a:schemeClr val="lt1"/>
                </a:solidFill>
                <a:latin typeface="Arial"/>
                <a:ea typeface="Arial"/>
                <a:cs typeface="Arial"/>
                <a:sym typeface="Arial"/>
              </a:rPr>
              <a:t>(US$)</a:t>
            </a:r>
            <a:endParaRPr/>
          </a:p>
        </p:txBody>
      </p:sp>
      <p:pic>
        <p:nvPicPr>
          <p:cNvPr id="1170" name="Google Shape;1170;p23"/>
          <p:cNvPicPr preferRelativeResize="0"/>
          <p:nvPr/>
        </p:nvPicPr>
        <p:blipFill rotWithShape="1">
          <a:blip r:embed="rId3">
            <a:alphaModFix/>
          </a:blip>
          <a:srcRect t="76775"/>
          <a:stretch/>
        </p:blipFill>
        <p:spPr>
          <a:xfrm rot="5400000">
            <a:off x="362181" y="2873375"/>
            <a:ext cx="2825257" cy="204957"/>
          </a:xfrm>
          <a:prstGeom prst="rect">
            <a:avLst/>
          </a:prstGeom>
          <a:noFill/>
          <a:ln>
            <a:noFill/>
          </a:ln>
        </p:spPr>
      </p:pic>
      <p:pic>
        <p:nvPicPr>
          <p:cNvPr id="1171" name="Google Shape;1171;p23"/>
          <p:cNvPicPr preferRelativeResize="0"/>
          <p:nvPr/>
        </p:nvPicPr>
        <p:blipFill rotWithShape="1">
          <a:blip r:embed="rId3">
            <a:alphaModFix/>
          </a:blip>
          <a:srcRect t="76775"/>
          <a:stretch/>
        </p:blipFill>
        <p:spPr>
          <a:xfrm rot="5400000">
            <a:off x="2064481" y="3105491"/>
            <a:ext cx="2367502" cy="198476"/>
          </a:xfrm>
          <a:prstGeom prst="rect">
            <a:avLst/>
          </a:prstGeom>
          <a:noFill/>
          <a:ln>
            <a:noFill/>
          </a:ln>
        </p:spPr>
      </p:pic>
      <p:pic>
        <p:nvPicPr>
          <p:cNvPr id="1172" name="Google Shape;1172;p23"/>
          <p:cNvPicPr preferRelativeResize="0"/>
          <p:nvPr/>
        </p:nvPicPr>
        <p:blipFill rotWithShape="1">
          <a:blip r:embed="rId3">
            <a:alphaModFix/>
          </a:blip>
          <a:srcRect t="76775"/>
          <a:stretch/>
        </p:blipFill>
        <p:spPr>
          <a:xfrm rot="5400000">
            <a:off x="3530747" y="3094656"/>
            <a:ext cx="2367501" cy="198476"/>
          </a:xfrm>
          <a:prstGeom prst="rect">
            <a:avLst/>
          </a:prstGeom>
          <a:noFill/>
          <a:ln>
            <a:noFill/>
          </a:ln>
        </p:spPr>
      </p:pic>
      <p:pic>
        <p:nvPicPr>
          <p:cNvPr id="1173" name="Google Shape;1173;p23"/>
          <p:cNvPicPr preferRelativeResize="0"/>
          <p:nvPr/>
        </p:nvPicPr>
        <p:blipFill rotWithShape="1">
          <a:blip r:embed="rId3">
            <a:alphaModFix/>
          </a:blip>
          <a:srcRect t="76775"/>
          <a:stretch/>
        </p:blipFill>
        <p:spPr>
          <a:xfrm rot="5400000">
            <a:off x="4748669" y="2903644"/>
            <a:ext cx="2771202" cy="198476"/>
          </a:xfrm>
          <a:prstGeom prst="rect">
            <a:avLst/>
          </a:prstGeom>
          <a:noFill/>
          <a:ln>
            <a:noFill/>
          </a:ln>
        </p:spPr>
      </p:pic>
      <p:sp>
        <p:nvSpPr>
          <p:cNvPr id="1174" name="Google Shape;1174;p23"/>
          <p:cNvSpPr/>
          <p:nvPr/>
        </p:nvSpPr>
        <p:spPr>
          <a:xfrm>
            <a:off x="1891333" y="2015750"/>
            <a:ext cx="1442094" cy="227360"/>
          </a:xfrm>
          <a:prstGeom prst="rect">
            <a:avLst/>
          </a:prstGeom>
          <a:solidFill>
            <a:srgbClr val="28659C"/>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icrosoft JhengHei"/>
                <a:ea typeface="Microsoft JhengHei"/>
                <a:cs typeface="Microsoft JhengHei"/>
                <a:sym typeface="Microsoft JhengHei"/>
              </a:rPr>
              <a:t>佈建 </a:t>
            </a:r>
            <a:r>
              <a:rPr lang="en-US" sz="1000" b="1" i="0" u="none" strike="noStrike" cap="none">
                <a:solidFill>
                  <a:schemeClr val="lt1"/>
                </a:solidFill>
                <a:latin typeface="Arial"/>
                <a:ea typeface="Arial"/>
                <a:cs typeface="Arial"/>
                <a:sym typeface="Arial"/>
              </a:rPr>
              <a:t>IOPS SSD</a:t>
            </a:r>
            <a:endParaRPr/>
          </a:p>
        </p:txBody>
      </p:sp>
      <p:sp>
        <p:nvSpPr>
          <p:cNvPr id="1175" name="Google Shape;1175;p23"/>
          <p:cNvSpPr/>
          <p:nvPr/>
        </p:nvSpPr>
        <p:spPr>
          <a:xfrm>
            <a:off x="3367135" y="2016425"/>
            <a:ext cx="1429132" cy="233524"/>
          </a:xfrm>
          <a:prstGeom prst="rect">
            <a:avLst/>
          </a:prstGeom>
          <a:solidFill>
            <a:srgbClr val="28659C"/>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icrosoft JhengHei"/>
                <a:ea typeface="Microsoft JhengHei"/>
                <a:cs typeface="Microsoft JhengHei"/>
                <a:sym typeface="Microsoft JhengHei"/>
              </a:rPr>
              <a:t>一般用途 </a:t>
            </a:r>
            <a:r>
              <a:rPr lang="en-US" sz="1000" b="1" i="0" u="none" strike="noStrike" cap="none">
                <a:solidFill>
                  <a:schemeClr val="lt1"/>
                </a:solidFill>
                <a:latin typeface="Arial"/>
                <a:ea typeface="Arial"/>
                <a:cs typeface="Arial"/>
                <a:sym typeface="Arial"/>
              </a:rPr>
              <a:t>SSD</a:t>
            </a:r>
            <a:endParaRPr/>
          </a:p>
        </p:txBody>
      </p:sp>
      <p:sp>
        <p:nvSpPr>
          <p:cNvPr id="1176" name="Google Shape;1176;p23"/>
          <p:cNvSpPr/>
          <p:nvPr/>
        </p:nvSpPr>
        <p:spPr>
          <a:xfrm>
            <a:off x="4831204" y="2017235"/>
            <a:ext cx="1385445" cy="231588"/>
          </a:xfrm>
          <a:prstGeom prst="rect">
            <a:avLst/>
          </a:prstGeom>
          <a:solidFill>
            <a:srgbClr val="28659C"/>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icrosoft JhengHei"/>
                <a:ea typeface="Microsoft JhengHei"/>
                <a:cs typeface="Microsoft JhengHei"/>
                <a:sym typeface="Microsoft JhengHei"/>
              </a:rPr>
              <a:t>磁帶磁碟區</a:t>
            </a:r>
            <a:endParaRPr sz="1000" b="1" i="0" u="none" strike="noStrike" cap="none">
              <a:solidFill>
                <a:schemeClr val="lt1"/>
              </a:solidFill>
              <a:latin typeface="Microsoft JhengHei"/>
              <a:ea typeface="Microsoft JhengHei"/>
              <a:cs typeface="Microsoft JhengHei"/>
              <a:sym typeface="Microsoft JhengHei"/>
            </a:endParaRPr>
          </a:p>
        </p:txBody>
      </p:sp>
      <p:sp>
        <p:nvSpPr>
          <p:cNvPr id="1177" name="Google Shape;1177;p23"/>
          <p:cNvSpPr/>
          <p:nvPr/>
        </p:nvSpPr>
        <p:spPr>
          <a:xfrm>
            <a:off x="6251586" y="2017235"/>
            <a:ext cx="2300004" cy="231588"/>
          </a:xfrm>
          <a:prstGeom prst="rect">
            <a:avLst/>
          </a:prstGeom>
          <a:solidFill>
            <a:srgbClr val="28659C"/>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Arial"/>
                <a:ea typeface="Arial"/>
                <a:cs typeface="Arial"/>
                <a:sym typeface="Arial"/>
              </a:rPr>
              <a:t>S3</a:t>
            </a:r>
            <a:r>
              <a:rPr lang="en-US" sz="1000" b="1" i="0" u="none" strike="noStrike" cap="none">
                <a:solidFill>
                  <a:schemeClr val="lt1"/>
                </a:solidFill>
                <a:latin typeface="Microsoft JhengHei"/>
                <a:ea typeface="Microsoft JhengHei"/>
                <a:cs typeface="Microsoft JhengHei"/>
                <a:sym typeface="Microsoft JhengHei"/>
              </a:rPr>
              <a:t> 標準</a:t>
            </a:r>
            <a:endParaRPr sz="1000" b="1" i="0" u="none" strike="noStrike" cap="none">
              <a:solidFill>
                <a:schemeClr val="lt1"/>
              </a:solidFill>
              <a:latin typeface="Microsoft JhengHei"/>
              <a:ea typeface="Microsoft JhengHei"/>
              <a:cs typeface="Microsoft JhengHei"/>
              <a:sym typeface="Microsoft JhengHei"/>
            </a:endParaRPr>
          </a:p>
        </p:txBody>
      </p:sp>
      <p:sp>
        <p:nvSpPr>
          <p:cNvPr id="1178" name="Google Shape;1178;p23"/>
          <p:cNvSpPr txBox="1">
            <a:spLocks noGrp="1"/>
          </p:cNvSpPr>
          <p:nvPr>
            <p:ph type="title"/>
          </p:nvPr>
        </p:nvSpPr>
        <p:spPr>
          <a:xfrm>
            <a:off x="1" y="89602"/>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a:latin typeface="Arial"/>
                <a:ea typeface="Arial"/>
                <a:cs typeface="Arial"/>
                <a:sym typeface="Arial"/>
              </a:rPr>
              <a:t>AWS EBS vs </a:t>
            </a:r>
            <a:r>
              <a:rPr lang="en-US" dirty="0" err="1">
                <a:latin typeface="微軟正黑體" panose="020B0604030504040204" pitchFamily="34" charset="-120"/>
                <a:ea typeface="微軟正黑體" panose="020B0604030504040204" pitchFamily="34" charset="-120"/>
                <a:cs typeface="Arial"/>
                <a:sym typeface="Arial"/>
              </a:rPr>
              <a:t>物件儲存價格比較表</a:t>
            </a:r>
            <a:r>
              <a:rPr lang="en-US" dirty="0">
                <a:latin typeface="微軟正黑體" panose="020B0604030504040204" pitchFamily="34" charset="-120"/>
                <a:ea typeface="微軟正黑體" panose="020B0604030504040204" pitchFamily="34" charset="-120"/>
                <a:cs typeface="Arial"/>
                <a:sym typeface="Arial"/>
              </a:rPr>
              <a:t> </a:t>
            </a:r>
            <a:endParaRPr dirty="0">
              <a:latin typeface="微軟正黑體" panose="020B0604030504040204" pitchFamily="34" charset="-120"/>
              <a:ea typeface="微軟正黑體" panose="020B0604030504040204" pitchFamily="34" charset="-120"/>
              <a:cs typeface="Arial"/>
              <a:sym typeface="Arial"/>
            </a:endParaRPr>
          </a:p>
        </p:txBody>
      </p:sp>
      <p:sp>
        <p:nvSpPr>
          <p:cNvPr id="1179" name="Google Shape;1179;p23"/>
          <p:cNvSpPr/>
          <p:nvPr/>
        </p:nvSpPr>
        <p:spPr>
          <a:xfrm>
            <a:off x="322451" y="1141627"/>
            <a:ext cx="8592944" cy="3769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50" i="0" u="none" strike="noStrike" cap="none" dirty="0" err="1">
                <a:solidFill>
                  <a:srgbClr val="10137D"/>
                </a:solidFill>
                <a:latin typeface="Microsoft JhengHei"/>
                <a:ea typeface="Microsoft JhengHei"/>
                <a:cs typeface="Microsoft JhengHei"/>
                <a:sym typeface="Microsoft JhengHei"/>
              </a:rPr>
              <a:t>透過</a:t>
            </a:r>
            <a:r>
              <a:rPr lang="en-US" sz="1850" i="0" u="none" strike="noStrike" cap="none" dirty="0">
                <a:solidFill>
                  <a:srgbClr val="10137D"/>
                </a:solidFill>
                <a:latin typeface="Microsoft JhengHei"/>
                <a:ea typeface="Microsoft JhengHei"/>
                <a:cs typeface="Microsoft JhengHei"/>
                <a:sym typeface="Microsoft JhengHei"/>
              </a:rPr>
              <a:t> </a:t>
            </a:r>
            <a:r>
              <a:rPr lang="en-US" sz="1850" i="0" u="none" strike="noStrike" cap="none" dirty="0" err="1">
                <a:solidFill>
                  <a:srgbClr val="10137D"/>
                </a:solidFill>
                <a:latin typeface="Arial"/>
                <a:ea typeface="Arial"/>
                <a:cs typeface="Arial"/>
                <a:sym typeface="Arial"/>
              </a:rPr>
              <a:t>HybridMount</a:t>
            </a:r>
            <a:r>
              <a:rPr lang="en-US" sz="1850" i="0" u="none" strike="noStrike" cap="none" dirty="0">
                <a:solidFill>
                  <a:srgbClr val="10137D"/>
                </a:solidFill>
                <a:latin typeface="Arial"/>
                <a:ea typeface="Arial"/>
                <a:cs typeface="Arial"/>
                <a:sym typeface="Arial"/>
              </a:rPr>
              <a:t> </a:t>
            </a:r>
            <a:r>
              <a:rPr lang="en-US" sz="1850" i="0" u="none" strike="noStrike" cap="none" dirty="0" err="1">
                <a:solidFill>
                  <a:srgbClr val="10137D"/>
                </a:solidFill>
                <a:latin typeface="Microsoft JhengHei"/>
                <a:ea typeface="Microsoft JhengHei"/>
                <a:cs typeface="Microsoft JhengHei"/>
                <a:sym typeface="Microsoft JhengHei"/>
              </a:rPr>
              <a:t>使用物件儲存擴充空間大幅減少使用成本</a:t>
            </a:r>
            <a:endParaRPr sz="1850" i="0" u="none" strike="noStrike" cap="none" dirty="0">
              <a:solidFill>
                <a:srgbClr val="10137D"/>
              </a:solidFill>
              <a:latin typeface="Arial"/>
              <a:ea typeface="Arial"/>
              <a:cs typeface="Arial"/>
              <a:sym typeface="Arial"/>
            </a:endParaRPr>
          </a:p>
        </p:txBody>
      </p:sp>
      <p:sp>
        <p:nvSpPr>
          <p:cNvPr id="1180" name="Google Shape;1180;p23"/>
          <p:cNvSpPr txBox="1"/>
          <p:nvPr/>
        </p:nvSpPr>
        <p:spPr>
          <a:xfrm>
            <a:off x="4163154" y="4547302"/>
            <a:ext cx="226380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1" i="0" u="none" strike="noStrike" cap="none" dirty="0" err="1">
                <a:solidFill>
                  <a:srgbClr val="203864"/>
                </a:solidFill>
                <a:latin typeface="Microsoft JhengHei"/>
                <a:ea typeface="Microsoft JhengHei"/>
                <a:cs typeface="Microsoft JhengHei"/>
                <a:sym typeface="Microsoft JhengHei"/>
              </a:rPr>
              <a:t>一般用途</a:t>
            </a:r>
            <a:r>
              <a:rPr lang="en-US" sz="1300" b="1" i="0" u="none" strike="noStrike" cap="none" dirty="0">
                <a:solidFill>
                  <a:srgbClr val="203864"/>
                </a:solidFill>
                <a:latin typeface="Microsoft JhengHei"/>
                <a:ea typeface="Microsoft JhengHei"/>
                <a:cs typeface="Microsoft JhengHei"/>
                <a:sym typeface="Microsoft JhengHei"/>
              </a:rPr>
              <a:t> </a:t>
            </a:r>
            <a:r>
              <a:rPr lang="en-US" sz="1300" b="1" i="0" u="none" strike="noStrike" cap="none" dirty="0">
                <a:solidFill>
                  <a:srgbClr val="203864"/>
                </a:solidFill>
                <a:latin typeface="Arial"/>
                <a:ea typeface="Arial"/>
                <a:cs typeface="Arial"/>
                <a:sym typeface="Arial"/>
              </a:rPr>
              <a:t>SSD</a:t>
            </a:r>
            <a:r>
              <a:rPr lang="en-US" sz="1300" b="1" i="0" u="none" strike="noStrike" cap="none" dirty="0">
                <a:solidFill>
                  <a:srgbClr val="203864"/>
                </a:solidFill>
                <a:latin typeface="Microsoft JhengHei"/>
                <a:ea typeface="Microsoft JhengHei"/>
                <a:cs typeface="Microsoft JhengHei"/>
                <a:sym typeface="Microsoft JhengHei"/>
              </a:rPr>
              <a:t> </a:t>
            </a:r>
            <a:r>
              <a:rPr lang="en-US" sz="1300" b="1" i="0" u="none" strike="noStrike" cap="none" dirty="0" err="1">
                <a:solidFill>
                  <a:srgbClr val="203864"/>
                </a:solidFill>
                <a:latin typeface="Microsoft JhengHei"/>
                <a:ea typeface="Microsoft JhengHei"/>
                <a:cs typeface="Microsoft JhengHei"/>
                <a:sym typeface="Microsoft JhengHei"/>
              </a:rPr>
              <a:t>節省約</a:t>
            </a:r>
            <a:r>
              <a:rPr lang="en-US" sz="1300" b="1" i="0" u="none" strike="noStrike" cap="none" dirty="0">
                <a:solidFill>
                  <a:srgbClr val="203864"/>
                </a:solidFill>
                <a:latin typeface="Microsoft JhengHei"/>
                <a:ea typeface="Microsoft JhengHei"/>
                <a:cs typeface="Microsoft JhengHei"/>
                <a:sym typeface="Microsoft JhengHei"/>
              </a:rPr>
              <a:t> </a:t>
            </a:r>
            <a:r>
              <a:rPr lang="en-US" sz="1450" b="1" i="0" u="none" strike="noStrike" cap="none" dirty="0">
                <a:solidFill>
                  <a:srgbClr val="C00000"/>
                </a:solidFill>
                <a:latin typeface="Arial"/>
                <a:ea typeface="Arial"/>
                <a:cs typeface="Arial"/>
                <a:sym typeface="Arial"/>
              </a:rPr>
              <a:t>77%</a:t>
            </a:r>
            <a:endParaRPr dirty="0"/>
          </a:p>
        </p:txBody>
      </p:sp>
      <p:sp>
        <p:nvSpPr>
          <p:cNvPr id="1181" name="Google Shape;1181;p23"/>
          <p:cNvSpPr/>
          <p:nvPr/>
        </p:nvSpPr>
        <p:spPr>
          <a:xfrm>
            <a:off x="347851" y="4549673"/>
            <a:ext cx="3690749" cy="323165"/>
          </a:xfrm>
          <a:prstGeom prst="roundRect">
            <a:avLst>
              <a:gd name="adj" fmla="val 21734"/>
            </a:avLst>
          </a:prstGeom>
          <a:noFill/>
          <a:ln w="12700" cap="flat" cmpd="sng">
            <a:solidFill>
              <a:srgbClr val="20386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82" name="Google Shape;1182;p23"/>
          <p:cNvSpPr txBox="1"/>
          <p:nvPr/>
        </p:nvSpPr>
        <p:spPr>
          <a:xfrm>
            <a:off x="358963" y="4552030"/>
            <a:ext cx="378447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1" i="0" u="none" strike="noStrike" cap="none" dirty="0" err="1">
                <a:solidFill>
                  <a:srgbClr val="203864"/>
                </a:solidFill>
                <a:latin typeface="Microsoft JhengHei"/>
                <a:ea typeface="Microsoft JhengHei"/>
                <a:cs typeface="Microsoft JhengHei"/>
                <a:sym typeface="Microsoft JhengHei"/>
              </a:rPr>
              <a:t>選用</a:t>
            </a:r>
            <a:r>
              <a:rPr lang="en-US" sz="1300" b="1" i="0" u="none" strike="noStrike" cap="none" dirty="0">
                <a:solidFill>
                  <a:srgbClr val="203864"/>
                </a:solidFill>
                <a:latin typeface="Arial"/>
                <a:ea typeface="Arial"/>
                <a:cs typeface="Arial"/>
                <a:sym typeface="Arial"/>
              </a:rPr>
              <a:t> S3 </a:t>
            </a:r>
            <a:r>
              <a:rPr lang="en-US" sz="1300" b="1" i="0" u="none" strike="noStrike" cap="none" dirty="0" err="1">
                <a:solidFill>
                  <a:srgbClr val="203864"/>
                </a:solidFill>
                <a:latin typeface="Microsoft JhengHei"/>
                <a:ea typeface="Microsoft JhengHei"/>
                <a:cs typeface="Microsoft JhengHei"/>
                <a:sym typeface="Microsoft JhengHei"/>
              </a:rPr>
              <a:t>標準儲存相較於磁帶磁碟區節省約</a:t>
            </a:r>
            <a:r>
              <a:rPr lang="en-US" sz="1300" b="1" i="0" u="none" strike="noStrike" cap="none" dirty="0">
                <a:solidFill>
                  <a:srgbClr val="203864"/>
                </a:solidFill>
                <a:latin typeface="Microsoft JhengHei"/>
                <a:ea typeface="Microsoft JhengHei"/>
                <a:cs typeface="Microsoft JhengHei"/>
                <a:sym typeface="Microsoft JhengHei"/>
              </a:rPr>
              <a:t> </a:t>
            </a:r>
            <a:r>
              <a:rPr lang="en-US" sz="1450" b="1" i="0" u="none" strike="noStrike" cap="none" dirty="0">
                <a:solidFill>
                  <a:srgbClr val="B00000"/>
                </a:solidFill>
                <a:latin typeface="Arial"/>
                <a:ea typeface="Arial"/>
                <a:cs typeface="Arial"/>
                <a:sym typeface="Arial"/>
              </a:rPr>
              <a:t>54%</a:t>
            </a:r>
            <a:endParaRPr sz="1450" b="1" i="0" u="none" strike="noStrike" cap="none" dirty="0">
              <a:solidFill>
                <a:srgbClr val="B00000"/>
              </a:solidFill>
              <a:latin typeface="Arial"/>
              <a:ea typeface="Arial"/>
              <a:cs typeface="Arial"/>
              <a:sym typeface="Arial"/>
            </a:endParaRPr>
          </a:p>
        </p:txBody>
      </p:sp>
      <p:sp>
        <p:nvSpPr>
          <p:cNvPr id="1183" name="Google Shape;1183;p23"/>
          <p:cNvSpPr txBox="1"/>
          <p:nvPr/>
        </p:nvSpPr>
        <p:spPr>
          <a:xfrm>
            <a:off x="6477633" y="4556856"/>
            <a:ext cx="2472145" cy="3154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1" i="0" u="none" strike="noStrike" cap="none" dirty="0" err="1">
                <a:solidFill>
                  <a:srgbClr val="203864"/>
                </a:solidFill>
                <a:latin typeface="Microsoft JhengHei"/>
                <a:ea typeface="Microsoft JhengHei"/>
                <a:cs typeface="Microsoft JhengHei"/>
                <a:sym typeface="Microsoft JhengHei"/>
              </a:rPr>
              <a:t>佈建</a:t>
            </a:r>
            <a:r>
              <a:rPr lang="en-US" sz="1300" b="1" i="0" u="none" strike="noStrike" cap="none" dirty="0">
                <a:solidFill>
                  <a:srgbClr val="203864"/>
                </a:solidFill>
                <a:latin typeface="Microsoft JhengHei"/>
                <a:ea typeface="Microsoft JhengHei"/>
                <a:cs typeface="Microsoft JhengHei"/>
                <a:sym typeface="Microsoft JhengHei"/>
              </a:rPr>
              <a:t> </a:t>
            </a:r>
            <a:r>
              <a:rPr lang="en-US" sz="1300" b="1" i="0" u="none" strike="noStrike" cap="none" dirty="0">
                <a:solidFill>
                  <a:srgbClr val="203864"/>
                </a:solidFill>
                <a:latin typeface="Arial"/>
                <a:ea typeface="Arial"/>
                <a:cs typeface="Arial"/>
                <a:sym typeface="Arial"/>
              </a:rPr>
              <a:t>IOPS </a:t>
            </a:r>
            <a:r>
              <a:rPr lang="en-US" sz="1300" b="1" i="0" u="none" strike="noStrike" cap="none" dirty="0" err="1">
                <a:solidFill>
                  <a:srgbClr val="203864"/>
                </a:solidFill>
                <a:latin typeface="Arial"/>
                <a:ea typeface="Arial"/>
                <a:cs typeface="Arial"/>
                <a:sym typeface="Arial"/>
              </a:rPr>
              <a:t>SSD</a:t>
            </a:r>
            <a:r>
              <a:rPr lang="en-US" sz="1300" b="1" i="0" u="none" strike="noStrike" cap="none" dirty="0" err="1">
                <a:solidFill>
                  <a:srgbClr val="203864"/>
                </a:solidFill>
                <a:latin typeface="Microsoft JhengHei"/>
                <a:ea typeface="Microsoft JhengHei"/>
                <a:cs typeface="Microsoft JhengHei"/>
                <a:sym typeface="Microsoft JhengHei"/>
              </a:rPr>
              <a:t>節省約</a:t>
            </a:r>
            <a:r>
              <a:rPr lang="en-US" sz="1300" b="1" i="0" u="none" strike="noStrike" cap="none" dirty="0">
                <a:solidFill>
                  <a:srgbClr val="203864"/>
                </a:solidFill>
                <a:latin typeface="Microsoft JhengHei"/>
                <a:ea typeface="Microsoft JhengHei"/>
                <a:cs typeface="Microsoft JhengHei"/>
                <a:sym typeface="Microsoft JhengHei"/>
              </a:rPr>
              <a:t> </a:t>
            </a:r>
            <a:r>
              <a:rPr lang="en-US" sz="1450" b="1" i="0" u="none" strike="noStrike" cap="none" dirty="0">
                <a:solidFill>
                  <a:srgbClr val="C00000"/>
                </a:solidFill>
                <a:latin typeface="Arial"/>
                <a:ea typeface="Arial"/>
                <a:cs typeface="Arial"/>
                <a:sym typeface="Arial"/>
              </a:rPr>
              <a:t>82%</a:t>
            </a:r>
            <a:endParaRPr dirty="0"/>
          </a:p>
        </p:txBody>
      </p:sp>
      <p:sp>
        <p:nvSpPr>
          <p:cNvPr id="1184" name="Google Shape;1184;p23"/>
          <p:cNvSpPr/>
          <p:nvPr/>
        </p:nvSpPr>
        <p:spPr>
          <a:xfrm>
            <a:off x="4161368" y="4549673"/>
            <a:ext cx="2167466" cy="327879"/>
          </a:xfrm>
          <a:prstGeom prst="roundRect">
            <a:avLst>
              <a:gd name="adj" fmla="val 21734"/>
            </a:avLst>
          </a:prstGeom>
          <a:noFill/>
          <a:ln w="12700" cap="flat" cmpd="sng">
            <a:solidFill>
              <a:srgbClr val="20386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85" name="Google Shape;1185;p23"/>
          <p:cNvSpPr/>
          <p:nvPr/>
        </p:nvSpPr>
        <p:spPr>
          <a:xfrm>
            <a:off x="6448119" y="4550206"/>
            <a:ext cx="2315885" cy="327879"/>
          </a:xfrm>
          <a:prstGeom prst="roundRect">
            <a:avLst>
              <a:gd name="adj" fmla="val 21734"/>
            </a:avLst>
          </a:prstGeom>
          <a:noFill/>
          <a:ln w="12700" cap="flat" cmpd="sng">
            <a:solidFill>
              <a:srgbClr val="20386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2" name="矩形: 圓角化同側角落 1">
            <a:extLst>
              <a:ext uri="{FF2B5EF4-FFF2-40B4-BE49-F238E27FC236}">
                <a16:creationId xmlns:a16="http://schemas.microsoft.com/office/drawing/2014/main" id="{9CC81976-FD18-4CE0-B4D4-204C03F0CB6F}"/>
              </a:ext>
            </a:extLst>
          </p:cNvPr>
          <p:cNvSpPr/>
          <p:nvPr/>
        </p:nvSpPr>
        <p:spPr>
          <a:xfrm>
            <a:off x="5190873" y="1239364"/>
            <a:ext cx="3224464" cy="477776"/>
          </a:xfrm>
          <a:prstGeom prst="round2SameRect">
            <a:avLst/>
          </a:prstGeom>
          <a:gradFill>
            <a:gsLst>
              <a:gs pos="95000">
                <a:srgbClr val="0CA8F9"/>
              </a:gs>
              <a:gs pos="0">
                <a:srgbClr val="1658D9"/>
              </a:gs>
            </a:gsLst>
            <a:lin ang="0" scaled="0"/>
          </a:gradFill>
          <a:ln w="19050">
            <a:gradFill>
              <a:gsLst>
                <a:gs pos="100000">
                  <a:srgbClr val="01F3FF"/>
                </a:gs>
                <a:gs pos="0">
                  <a:srgbClr val="6187F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40" name="矩形: 圓角化同側角落 39">
            <a:extLst>
              <a:ext uri="{FF2B5EF4-FFF2-40B4-BE49-F238E27FC236}">
                <a16:creationId xmlns:a16="http://schemas.microsoft.com/office/drawing/2014/main" id="{BBE8E367-7C23-4EF1-ADB3-BD547AE38F52}"/>
              </a:ext>
            </a:extLst>
          </p:cNvPr>
          <p:cNvSpPr/>
          <p:nvPr/>
        </p:nvSpPr>
        <p:spPr>
          <a:xfrm>
            <a:off x="700839" y="1244603"/>
            <a:ext cx="3224464" cy="477776"/>
          </a:xfrm>
          <a:prstGeom prst="round2SameRect">
            <a:avLst/>
          </a:prstGeom>
          <a:gradFill>
            <a:gsLst>
              <a:gs pos="95000">
                <a:srgbClr val="0CA8F9"/>
              </a:gs>
              <a:gs pos="0">
                <a:srgbClr val="1658D9"/>
              </a:gs>
            </a:gsLst>
            <a:lin ang="0" scaled="0"/>
          </a:gradFill>
          <a:ln w="19050">
            <a:gradFill>
              <a:gsLst>
                <a:gs pos="100000">
                  <a:srgbClr val="01F3FF"/>
                </a:gs>
                <a:gs pos="0">
                  <a:srgbClr val="6187F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41" name="矩形: 圓角 40">
            <a:extLst>
              <a:ext uri="{FF2B5EF4-FFF2-40B4-BE49-F238E27FC236}">
                <a16:creationId xmlns:a16="http://schemas.microsoft.com/office/drawing/2014/main" id="{81016744-ABCD-4AF1-9BE1-0B207B69EC1B}"/>
              </a:ext>
            </a:extLst>
          </p:cNvPr>
          <p:cNvSpPr/>
          <p:nvPr/>
        </p:nvSpPr>
        <p:spPr>
          <a:xfrm>
            <a:off x="4656032" y="1694862"/>
            <a:ext cx="4299293" cy="1850696"/>
          </a:xfrm>
          <a:prstGeom prst="roundRect">
            <a:avLst>
              <a:gd name="adj" fmla="val 1300"/>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3FCE4859-529E-45E6-8775-479B421E9573}"/>
              </a:ext>
            </a:extLst>
          </p:cNvPr>
          <p:cNvSpPr/>
          <p:nvPr/>
        </p:nvSpPr>
        <p:spPr>
          <a:xfrm>
            <a:off x="175431" y="1700990"/>
            <a:ext cx="4299293" cy="3204131"/>
          </a:xfrm>
          <a:prstGeom prst="roundRect">
            <a:avLst>
              <a:gd name="adj" fmla="val 1007"/>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形 42">
            <a:extLst>
              <a:ext uri="{FF2B5EF4-FFF2-40B4-BE49-F238E27FC236}">
                <a16:creationId xmlns:a16="http://schemas.microsoft.com/office/drawing/2014/main" id="{85CDFEC5-E79A-4DD7-8A22-9041EE1D9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8431" y="3865483"/>
            <a:ext cx="1208206" cy="988532"/>
          </a:xfrm>
          <a:prstGeom prst="rect">
            <a:avLst/>
          </a:prstGeom>
          <a:effectLst>
            <a:outerShdw blurRad="50800" dist="38100" dir="2700000" algn="tl" rotWithShape="0">
              <a:prstClr val="black">
                <a:alpha val="40000"/>
              </a:prstClr>
            </a:outerShdw>
          </a:effectLst>
        </p:spPr>
      </p:pic>
      <p:pic>
        <p:nvPicPr>
          <p:cNvPr id="44" name="圖片 43" descr="一張含有 光, 畫畫 的圖片&#10;&#10;自動產生的描述">
            <a:extLst>
              <a:ext uri="{FF2B5EF4-FFF2-40B4-BE49-F238E27FC236}">
                <a16:creationId xmlns:a16="http://schemas.microsoft.com/office/drawing/2014/main" id="{A7D784FB-0285-49A4-BAFA-838335743B17}"/>
              </a:ext>
            </a:extLst>
          </p:cNvPr>
          <p:cNvPicPr>
            <a:picLocks noChangeAspect="1"/>
          </p:cNvPicPr>
          <p:nvPr/>
        </p:nvPicPr>
        <p:blipFill>
          <a:blip r:embed="rId5"/>
          <a:stretch>
            <a:fillRect/>
          </a:stretch>
        </p:blipFill>
        <p:spPr>
          <a:xfrm>
            <a:off x="6343900" y="3919917"/>
            <a:ext cx="579728" cy="841080"/>
          </a:xfrm>
          <a:prstGeom prst="rect">
            <a:avLst/>
          </a:prstGeom>
          <a:effectLst>
            <a:outerShdw blurRad="50800" dist="38100" dir="2700000" algn="tl" rotWithShape="0">
              <a:prstClr val="black">
                <a:alpha val="40000"/>
              </a:prstClr>
            </a:outerShdw>
          </a:effectLst>
        </p:spPr>
      </p:pic>
      <p:pic>
        <p:nvPicPr>
          <p:cNvPr id="45" name="圖形 44">
            <a:extLst>
              <a:ext uri="{FF2B5EF4-FFF2-40B4-BE49-F238E27FC236}">
                <a16:creationId xmlns:a16="http://schemas.microsoft.com/office/drawing/2014/main" id="{8591A9DB-E379-4AEF-A835-15910192BA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3264" y="3678866"/>
            <a:ext cx="192682" cy="225713"/>
          </a:xfrm>
          <a:prstGeom prst="rect">
            <a:avLst/>
          </a:prstGeom>
        </p:spPr>
      </p:pic>
      <p:pic>
        <p:nvPicPr>
          <p:cNvPr id="46" name="圖形 45">
            <a:extLst>
              <a:ext uri="{FF2B5EF4-FFF2-40B4-BE49-F238E27FC236}">
                <a16:creationId xmlns:a16="http://schemas.microsoft.com/office/drawing/2014/main" id="{0DF1C3CE-D6CF-4CA9-B9BF-F70D408164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2578" y="3926677"/>
            <a:ext cx="109319" cy="128059"/>
          </a:xfrm>
          <a:prstGeom prst="rect">
            <a:avLst/>
          </a:prstGeom>
        </p:spPr>
      </p:pic>
      <p:pic>
        <p:nvPicPr>
          <p:cNvPr id="47" name="圖形 46">
            <a:extLst>
              <a:ext uri="{FF2B5EF4-FFF2-40B4-BE49-F238E27FC236}">
                <a16:creationId xmlns:a16="http://schemas.microsoft.com/office/drawing/2014/main" id="{55D749E1-772E-4287-AC72-3338FEDD64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4537" y="3854029"/>
            <a:ext cx="55216" cy="64681"/>
          </a:xfrm>
          <a:prstGeom prst="rect">
            <a:avLst/>
          </a:prstGeom>
        </p:spPr>
      </p:pic>
      <p:pic>
        <p:nvPicPr>
          <p:cNvPr id="48" name="圖形 47">
            <a:extLst>
              <a:ext uri="{FF2B5EF4-FFF2-40B4-BE49-F238E27FC236}">
                <a16:creationId xmlns:a16="http://schemas.microsoft.com/office/drawing/2014/main" id="{65865C7E-8460-4CC8-AE30-302B2A9490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7794" y="3413389"/>
            <a:ext cx="1013269" cy="1013269"/>
          </a:xfrm>
          <a:prstGeom prst="rect">
            <a:avLst/>
          </a:prstGeom>
        </p:spPr>
      </p:pic>
      <p:pic>
        <p:nvPicPr>
          <p:cNvPr id="49" name="圖片 48" descr="一張含有 鳥 的圖片&#10;&#10;自動產生的描述">
            <a:extLst>
              <a:ext uri="{FF2B5EF4-FFF2-40B4-BE49-F238E27FC236}">
                <a16:creationId xmlns:a16="http://schemas.microsoft.com/office/drawing/2014/main" id="{285B2C6E-0D6E-4E5D-A019-7D41F5A31146}"/>
              </a:ext>
            </a:extLst>
          </p:cNvPr>
          <p:cNvPicPr>
            <a:picLocks noChangeAspect="1"/>
          </p:cNvPicPr>
          <p:nvPr/>
        </p:nvPicPr>
        <p:blipFill>
          <a:blip r:embed="rId10">
            <a:alphaModFix amt="43000"/>
          </a:blip>
          <a:stretch>
            <a:fillRect/>
          </a:stretch>
        </p:blipFill>
        <p:spPr>
          <a:xfrm>
            <a:off x="5036725" y="3470741"/>
            <a:ext cx="925985" cy="963588"/>
          </a:xfrm>
          <a:prstGeom prst="rect">
            <a:avLst/>
          </a:prstGeom>
        </p:spPr>
      </p:pic>
      <p:pic>
        <p:nvPicPr>
          <p:cNvPr id="50" name="圖形 49">
            <a:extLst>
              <a:ext uri="{FF2B5EF4-FFF2-40B4-BE49-F238E27FC236}">
                <a16:creationId xmlns:a16="http://schemas.microsoft.com/office/drawing/2014/main" id="{1E566252-0BA5-4A71-AB89-F0E0D5C57E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04012" y="4087886"/>
            <a:ext cx="485276" cy="803738"/>
          </a:xfrm>
          <a:prstGeom prst="rect">
            <a:avLst/>
          </a:prstGeom>
          <a:effectLst>
            <a:outerShdw blurRad="50800" dist="38100" dir="2700000" algn="tl" rotWithShape="0">
              <a:prstClr val="black">
                <a:alpha val="40000"/>
              </a:prstClr>
            </a:outerShdw>
          </a:effectLst>
        </p:spPr>
      </p:pic>
      <p:pic>
        <p:nvPicPr>
          <p:cNvPr id="51" name="圖形 50">
            <a:extLst>
              <a:ext uri="{FF2B5EF4-FFF2-40B4-BE49-F238E27FC236}">
                <a16:creationId xmlns:a16="http://schemas.microsoft.com/office/drawing/2014/main" id="{4AE3BEBF-54E1-420E-AA92-67468DB340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74633" y="3853976"/>
            <a:ext cx="285750" cy="371475"/>
          </a:xfrm>
          <a:prstGeom prst="rect">
            <a:avLst/>
          </a:prstGeom>
          <a:effectLst>
            <a:outerShdw blurRad="50800" dist="38100" dir="2700000" algn="tl" rotWithShape="0">
              <a:prstClr val="black">
                <a:alpha val="40000"/>
              </a:prstClr>
            </a:outerShdw>
          </a:effectLst>
        </p:spPr>
      </p:pic>
      <p:cxnSp>
        <p:nvCxnSpPr>
          <p:cNvPr id="52" name="直線接點 51">
            <a:extLst>
              <a:ext uri="{FF2B5EF4-FFF2-40B4-BE49-F238E27FC236}">
                <a16:creationId xmlns:a16="http://schemas.microsoft.com/office/drawing/2014/main" id="{03024E73-A9A6-4042-A595-F7BCF63DE5D0}"/>
              </a:ext>
            </a:extLst>
          </p:cNvPr>
          <p:cNvCxnSpPr>
            <a:cxnSpLocks/>
          </p:cNvCxnSpPr>
          <p:nvPr/>
        </p:nvCxnSpPr>
        <p:spPr>
          <a:xfrm>
            <a:off x="4936426" y="2477195"/>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C517D1B1-91B0-419C-A6AA-03126E8E34C1}"/>
              </a:ext>
            </a:extLst>
          </p:cNvPr>
          <p:cNvCxnSpPr>
            <a:cxnSpLocks/>
          </p:cNvCxnSpPr>
          <p:nvPr/>
        </p:nvCxnSpPr>
        <p:spPr>
          <a:xfrm>
            <a:off x="499896" y="2952109"/>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96DE25FF-E854-43E7-9743-3796B7F4F0D1}"/>
              </a:ext>
            </a:extLst>
          </p:cNvPr>
          <p:cNvCxnSpPr>
            <a:cxnSpLocks/>
          </p:cNvCxnSpPr>
          <p:nvPr/>
        </p:nvCxnSpPr>
        <p:spPr>
          <a:xfrm>
            <a:off x="480846" y="4041365"/>
            <a:ext cx="3712303" cy="0"/>
          </a:xfrm>
          <a:prstGeom prst="line">
            <a:avLst/>
          </a:prstGeom>
          <a:ln w="2540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1193" name="Google Shape;1193;p24"/>
          <p:cNvSpPr txBox="1">
            <a:spLocks noGrp="1"/>
          </p:cNvSpPr>
          <p:nvPr>
            <p:ph type="title"/>
          </p:nvPr>
        </p:nvSpPr>
        <p:spPr>
          <a:xfrm>
            <a:off x="1" y="64976"/>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Microsoft JhengHei"/>
              <a:buNone/>
            </a:pPr>
            <a:r>
              <a:rPr lang="en-US" b="1" dirty="0" err="1">
                <a:latin typeface="微軟正黑體" panose="020B0604030504040204" pitchFamily="34" charset="-120"/>
              </a:rPr>
              <a:t>便捷的檔案分享與權限管理</a:t>
            </a:r>
            <a:endParaRPr b="1" dirty="0">
              <a:latin typeface="微軟正黑體" panose="020B0604030504040204" pitchFamily="34" charset="-120"/>
            </a:endParaRPr>
          </a:p>
        </p:txBody>
      </p:sp>
      <p:sp>
        <p:nvSpPr>
          <p:cNvPr id="1195" name="Google Shape;1195;p24"/>
          <p:cNvSpPr/>
          <p:nvPr/>
        </p:nvSpPr>
        <p:spPr>
          <a:xfrm>
            <a:off x="514914" y="2191391"/>
            <a:ext cx="105798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err="1">
                <a:solidFill>
                  <a:srgbClr val="1D478B"/>
                </a:solidFill>
                <a:latin typeface="微軟正黑體" panose="020B0604030504040204" pitchFamily="34" charset="-120"/>
                <a:ea typeface="微軟正黑體" panose="020B0604030504040204" pitchFamily="34" charset="-120"/>
                <a:sym typeface="Arial"/>
              </a:rPr>
              <a:t>連線方式</a:t>
            </a:r>
            <a:endParaRPr sz="1500" b="0" i="0" u="none" strike="noStrike" cap="none" dirty="0">
              <a:solidFill>
                <a:srgbClr val="1D478B"/>
              </a:solidFill>
              <a:latin typeface="微軟正黑體" panose="020B0604030504040204" pitchFamily="34" charset="-120"/>
              <a:ea typeface="微軟正黑體" panose="020B0604030504040204" pitchFamily="34" charset="-120"/>
              <a:sym typeface="Arial"/>
            </a:endParaRPr>
          </a:p>
        </p:txBody>
      </p:sp>
      <p:sp>
        <p:nvSpPr>
          <p:cNvPr id="1196" name="Google Shape;1196;p24"/>
          <p:cNvSpPr/>
          <p:nvPr/>
        </p:nvSpPr>
        <p:spPr>
          <a:xfrm>
            <a:off x="1662269" y="1779628"/>
            <a:ext cx="2040975" cy="1118214"/>
          </a:xfrm>
          <a:prstGeom prst="rect">
            <a:avLst/>
          </a:prstGeom>
          <a:noFill/>
          <a:ln>
            <a:noFill/>
          </a:ln>
        </p:spPr>
        <p:txBody>
          <a:bodyPr spcFirstLastPara="1" wrap="square" lIns="91425" tIns="45700" rIns="91425" bIns="45700" anchor="t" anchorCtr="0">
            <a:spAutoFit/>
          </a:bodyPr>
          <a:lstStyle/>
          <a:p>
            <a:pPr marL="539750" marR="0" lvl="2" indent="-354013"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SMB/CIFS</a:t>
            </a:r>
            <a:endParaRPr sz="1400" b="0" i="0" u="none" strike="noStrike" cap="none" dirty="0">
              <a:solidFill>
                <a:schemeClr val="dk1"/>
              </a:solidFill>
              <a:latin typeface="Arial"/>
              <a:ea typeface="Arial"/>
              <a:cs typeface="Arial"/>
              <a:sym typeface="Arial"/>
            </a:endParaRPr>
          </a:p>
          <a:p>
            <a:pPr marL="539750" marR="0" lvl="2" indent="-354013"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NFS</a:t>
            </a:r>
            <a:endParaRPr sz="1400" b="0" i="0" u="none" strike="noStrike" cap="none" dirty="0">
              <a:solidFill>
                <a:schemeClr val="dk1"/>
              </a:solidFill>
              <a:latin typeface="Arial"/>
              <a:ea typeface="Arial"/>
              <a:cs typeface="Arial"/>
              <a:sym typeface="Arial"/>
            </a:endParaRPr>
          </a:p>
          <a:p>
            <a:pPr marL="539750" marR="0" lvl="2" indent="-354013"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AFP</a:t>
            </a:r>
            <a:endParaRPr sz="1400" b="0" i="0" u="none" strike="noStrike" cap="none" dirty="0">
              <a:solidFill>
                <a:schemeClr val="dk1"/>
              </a:solidFill>
              <a:latin typeface="Arial"/>
              <a:ea typeface="Arial"/>
              <a:cs typeface="Arial"/>
              <a:sym typeface="Arial"/>
            </a:endParaRPr>
          </a:p>
          <a:p>
            <a:pPr marL="539750" marR="0" lvl="2" indent="-354013"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iSCSI</a:t>
            </a:r>
            <a:endParaRPr sz="1400" b="0" i="0" u="none" strike="noStrike" cap="none" dirty="0">
              <a:solidFill>
                <a:schemeClr val="dk1"/>
              </a:solidFill>
              <a:latin typeface="Arial"/>
              <a:ea typeface="Arial"/>
              <a:cs typeface="Arial"/>
              <a:sym typeface="Arial"/>
            </a:endParaRPr>
          </a:p>
        </p:txBody>
      </p:sp>
      <p:sp>
        <p:nvSpPr>
          <p:cNvPr id="1197" name="Google Shape;1197;p24"/>
          <p:cNvSpPr/>
          <p:nvPr/>
        </p:nvSpPr>
        <p:spPr>
          <a:xfrm>
            <a:off x="514912" y="3210750"/>
            <a:ext cx="9780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err="1">
                <a:solidFill>
                  <a:srgbClr val="1D478B"/>
                </a:solidFill>
                <a:latin typeface="微軟正黑體" panose="020B0604030504040204" pitchFamily="34" charset="-120"/>
                <a:ea typeface="微軟正黑體" panose="020B0604030504040204" pitchFamily="34" charset="-120"/>
                <a:sym typeface="Arial"/>
              </a:rPr>
              <a:t>即時檔案分享</a:t>
            </a:r>
            <a:endParaRPr sz="1500" b="1" i="0" u="none" strike="noStrike" cap="none" dirty="0">
              <a:solidFill>
                <a:srgbClr val="1D478B"/>
              </a:solidFill>
              <a:latin typeface="微軟正黑體" panose="020B0604030504040204" pitchFamily="34" charset="-120"/>
              <a:ea typeface="微軟正黑體" panose="020B0604030504040204" pitchFamily="34" charset="-120"/>
              <a:sym typeface="Arial"/>
            </a:endParaRPr>
          </a:p>
        </p:txBody>
      </p:sp>
      <p:sp>
        <p:nvSpPr>
          <p:cNvPr id="1198" name="Google Shape;1198;p24"/>
          <p:cNvSpPr/>
          <p:nvPr/>
        </p:nvSpPr>
        <p:spPr>
          <a:xfrm>
            <a:off x="1709261" y="3058287"/>
            <a:ext cx="2882091" cy="861734"/>
          </a:xfrm>
          <a:prstGeom prst="rect">
            <a:avLst/>
          </a:prstGeom>
          <a:noFill/>
          <a:ln>
            <a:noFill/>
          </a:ln>
        </p:spPr>
        <p:txBody>
          <a:bodyPr spcFirstLastPara="1" wrap="square" lIns="91425" tIns="45700" rIns="91425" bIns="45700" anchor="t" anchorCtr="0">
            <a:spAutoFit/>
          </a:bodyPr>
          <a:lstStyle/>
          <a:p>
            <a:pPr marL="361950" marR="0" lvl="0"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err="1">
                <a:solidFill>
                  <a:schemeClr val="dk1"/>
                </a:solidFill>
                <a:latin typeface="Arial"/>
                <a:ea typeface="Arial"/>
                <a:cs typeface="Arial"/>
                <a:sym typeface="Arial"/>
              </a:rPr>
              <a:t>社群</a:t>
            </a:r>
            <a:endParaRPr sz="1400" b="0" i="0" u="none" strike="noStrike" cap="none" dirty="0">
              <a:solidFill>
                <a:schemeClr val="dk1"/>
              </a:solidFill>
              <a:latin typeface="Arial"/>
              <a:ea typeface="Arial"/>
              <a:cs typeface="Arial"/>
              <a:sym typeface="Arial"/>
            </a:endParaRPr>
          </a:p>
          <a:p>
            <a:pPr marL="361950" marR="0" lvl="0"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err="1">
                <a:solidFill>
                  <a:schemeClr val="dk1"/>
                </a:solidFill>
                <a:latin typeface="Arial"/>
                <a:ea typeface="Arial"/>
                <a:cs typeface="Arial"/>
                <a:sym typeface="Arial"/>
              </a:rPr>
              <a:t>安全性</a:t>
            </a:r>
            <a:r>
              <a:rPr lang="en-US" sz="1400" b="0" i="0" u="none" strike="noStrike" cap="none" dirty="0">
                <a:solidFill>
                  <a:schemeClr val="dk1"/>
                </a:solidFill>
                <a:latin typeface="Arial"/>
                <a:ea typeface="Arial"/>
                <a:cs typeface="Arial"/>
                <a:sym typeface="Arial"/>
              </a:rPr>
              <a:t> – </a:t>
            </a:r>
            <a:r>
              <a:rPr lang="en-US" sz="1400" b="0" i="0" u="none" strike="noStrike" cap="none" dirty="0" err="1">
                <a:solidFill>
                  <a:schemeClr val="dk1"/>
                </a:solidFill>
                <a:latin typeface="Arial"/>
                <a:ea typeface="Arial"/>
                <a:cs typeface="Arial"/>
                <a:sym typeface="Arial"/>
              </a:rPr>
              <a:t>密碼</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有效日期</a:t>
            </a:r>
            <a:endParaRPr sz="1400" b="0" i="0" u="none" strike="noStrike" cap="none" dirty="0">
              <a:solidFill>
                <a:schemeClr val="dk1"/>
              </a:solidFill>
              <a:latin typeface="Arial"/>
              <a:ea typeface="Arial"/>
              <a:cs typeface="Arial"/>
              <a:sym typeface="Arial"/>
            </a:endParaRPr>
          </a:p>
          <a:p>
            <a:pPr marL="361950" marR="0" lvl="0"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err="1">
                <a:solidFill>
                  <a:schemeClr val="dk1"/>
                </a:solidFill>
                <a:latin typeface="Arial"/>
                <a:ea typeface="Arial"/>
                <a:cs typeface="Arial"/>
                <a:sym typeface="Arial"/>
              </a:rPr>
              <a:t>SmartShare</a:t>
            </a:r>
            <a:endParaRPr sz="1400" b="0" i="0" u="none" strike="noStrike" cap="none" dirty="0">
              <a:solidFill>
                <a:schemeClr val="dk1"/>
              </a:solidFill>
              <a:latin typeface="Arial"/>
              <a:ea typeface="Arial"/>
              <a:cs typeface="Arial"/>
              <a:sym typeface="Arial"/>
            </a:endParaRPr>
          </a:p>
        </p:txBody>
      </p:sp>
      <p:sp>
        <p:nvSpPr>
          <p:cNvPr id="1199" name="Google Shape;1199;p24"/>
          <p:cNvSpPr/>
          <p:nvPr/>
        </p:nvSpPr>
        <p:spPr>
          <a:xfrm>
            <a:off x="514912" y="4267152"/>
            <a:ext cx="11156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err="1">
                <a:solidFill>
                  <a:srgbClr val="1D478B"/>
                </a:solidFill>
                <a:latin typeface="微軟正黑體" panose="020B0604030504040204" pitchFamily="34" charset="-120"/>
                <a:ea typeface="微軟正黑體" panose="020B0604030504040204" pitchFamily="34" charset="-120"/>
                <a:sym typeface="Arial"/>
              </a:rPr>
              <a:t>檔案預覽</a:t>
            </a:r>
            <a:endParaRPr dirty="0">
              <a:latin typeface="微軟正黑體" panose="020B0604030504040204" pitchFamily="34" charset="-120"/>
              <a:ea typeface="微軟正黑體" panose="020B0604030504040204" pitchFamily="34" charset="-120"/>
            </a:endParaRPr>
          </a:p>
        </p:txBody>
      </p:sp>
      <p:sp>
        <p:nvSpPr>
          <p:cNvPr id="1200" name="Google Shape;1200;p24"/>
          <p:cNvSpPr/>
          <p:nvPr/>
        </p:nvSpPr>
        <p:spPr>
          <a:xfrm>
            <a:off x="1709261" y="4166238"/>
            <a:ext cx="2882091" cy="604717"/>
          </a:xfrm>
          <a:prstGeom prst="rect">
            <a:avLst/>
          </a:prstGeom>
          <a:noFill/>
          <a:ln>
            <a:noFill/>
          </a:ln>
        </p:spPr>
        <p:txBody>
          <a:bodyPr spcFirstLastPara="1" wrap="square" lIns="91425" tIns="45700" rIns="91425" bIns="45700" anchor="t" anchorCtr="0">
            <a:spAutoFit/>
          </a:bodyPr>
          <a:lstStyle/>
          <a:p>
            <a:pPr marL="361950" marR="0" lvl="0"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Online Office, Google Doc</a:t>
            </a:r>
            <a:endParaRPr sz="1400" b="0" i="0" u="none" strike="noStrike" cap="none" dirty="0">
              <a:solidFill>
                <a:schemeClr val="dk1"/>
              </a:solidFill>
              <a:latin typeface="Arial"/>
              <a:ea typeface="Arial"/>
              <a:cs typeface="Arial"/>
              <a:sym typeface="Arial"/>
            </a:endParaRPr>
          </a:p>
          <a:p>
            <a:pPr marL="361950" marR="0" lvl="0"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err="1">
                <a:solidFill>
                  <a:schemeClr val="dk1"/>
                </a:solidFill>
                <a:latin typeface="Arial"/>
                <a:ea typeface="Arial"/>
                <a:cs typeface="Arial"/>
                <a:sym typeface="Arial"/>
              </a:rPr>
              <a:t>多媒體檔案</a:t>
            </a:r>
            <a:endParaRPr dirty="0"/>
          </a:p>
        </p:txBody>
      </p:sp>
      <p:sp>
        <p:nvSpPr>
          <p:cNvPr id="1201" name="Google Shape;1201;p24"/>
          <p:cNvSpPr/>
          <p:nvPr/>
        </p:nvSpPr>
        <p:spPr>
          <a:xfrm>
            <a:off x="5027151" y="1943953"/>
            <a:ext cx="954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err="1">
                <a:solidFill>
                  <a:srgbClr val="1D478B"/>
                </a:solidFill>
                <a:latin typeface="微軟正黑體" panose="020B0604030504040204" pitchFamily="34" charset="-120"/>
                <a:ea typeface="微軟正黑體" panose="020B0604030504040204" pitchFamily="34" charset="-120"/>
                <a:sym typeface="Arial"/>
              </a:rPr>
              <a:t>基本權限</a:t>
            </a:r>
            <a:endParaRPr sz="1500" b="1" i="0" u="none" strike="noStrike" cap="none" dirty="0">
              <a:solidFill>
                <a:srgbClr val="1D478B"/>
              </a:solidFill>
              <a:latin typeface="微軟正黑體" panose="020B0604030504040204" pitchFamily="34" charset="-120"/>
              <a:ea typeface="微軟正黑體" panose="020B0604030504040204" pitchFamily="34" charset="-120"/>
              <a:sym typeface="Arial"/>
            </a:endParaRPr>
          </a:p>
        </p:txBody>
      </p:sp>
      <p:sp>
        <p:nvSpPr>
          <p:cNvPr id="1202" name="Google Shape;1202;p24"/>
          <p:cNvSpPr/>
          <p:nvPr/>
        </p:nvSpPr>
        <p:spPr>
          <a:xfrm>
            <a:off x="6265524" y="1933891"/>
            <a:ext cx="2539011" cy="307777"/>
          </a:xfrm>
          <a:prstGeom prst="rect">
            <a:avLst/>
          </a:prstGeom>
          <a:noFill/>
          <a:ln>
            <a:noFill/>
          </a:ln>
        </p:spPr>
        <p:txBody>
          <a:bodyPr spcFirstLastPara="1" wrap="square" lIns="91425" tIns="45700" rIns="91425" bIns="45700" anchor="t" anchorCtr="0">
            <a:spAutoFit/>
          </a:bodyPr>
          <a:lstStyle/>
          <a:p>
            <a:pPr marL="186262" marR="0" lvl="2" indent="0" algn="l" rtl="0">
              <a:lnSpc>
                <a:spcPct val="100000"/>
              </a:lnSpc>
              <a:spcBef>
                <a:spcPts val="0"/>
              </a:spcBef>
              <a:spcAft>
                <a:spcPts val="0"/>
              </a:spcAft>
              <a:buNone/>
            </a:pPr>
            <a:r>
              <a:rPr lang="en-US" sz="1400" b="0" i="0" u="none" strike="noStrike" cap="none" dirty="0">
                <a:solidFill>
                  <a:schemeClr val="dk1"/>
                </a:solidFill>
                <a:latin typeface="Arial"/>
                <a:ea typeface="Arial"/>
                <a:cs typeface="Arial"/>
                <a:sym typeface="Arial"/>
              </a:rPr>
              <a:t>1. NAS </a:t>
            </a:r>
            <a:r>
              <a:rPr lang="en-US" sz="1400" b="0" i="0" u="none" strike="noStrike" cap="none" dirty="0" err="1">
                <a:solidFill>
                  <a:schemeClr val="dk1"/>
                </a:solidFill>
                <a:latin typeface="Arial"/>
                <a:ea typeface="Arial"/>
                <a:cs typeface="Arial"/>
                <a:sym typeface="Arial"/>
              </a:rPr>
              <a:t>本地使用者</a:t>
            </a:r>
            <a:endParaRPr sz="1400" b="0" i="0" u="none" strike="noStrike" cap="none" dirty="0">
              <a:solidFill>
                <a:schemeClr val="dk1"/>
              </a:solidFill>
              <a:latin typeface="Arial"/>
              <a:ea typeface="Arial"/>
              <a:cs typeface="Arial"/>
              <a:sym typeface="Arial"/>
            </a:endParaRPr>
          </a:p>
        </p:txBody>
      </p:sp>
      <p:sp>
        <p:nvSpPr>
          <p:cNvPr id="1203" name="Google Shape;1203;p24"/>
          <p:cNvSpPr/>
          <p:nvPr/>
        </p:nvSpPr>
        <p:spPr>
          <a:xfrm>
            <a:off x="5027151" y="2635945"/>
            <a:ext cx="108447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err="1">
                <a:solidFill>
                  <a:srgbClr val="1D478B"/>
                </a:solidFill>
                <a:latin typeface="微軟正黑體" panose="020B0604030504040204" pitchFamily="34" charset="-120"/>
                <a:ea typeface="微軟正黑體" panose="020B0604030504040204" pitchFamily="34" charset="-120"/>
                <a:sym typeface="Arial"/>
              </a:rPr>
              <a:t>連接網域安全認證</a:t>
            </a:r>
            <a:endParaRPr sz="1500" b="1" i="0" u="none" strike="noStrike" cap="none" dirty="0">
              <a:solidFill>
                <a:srgbClr val="1D478B"/>
              </a:solidFill>
              <a:latin typeface="微軟正黑體" panose="020B0604030504040204" pitchFamily="34" charset="-120"/>
              <a:ea typeface="微軟正黑體" panose="020B0604030504040204" pitchFamily="34" charset="-120"/>
              <a:sym typeface="Arial"/>
            </a:endParaRPr>
          </a:p>
        </p:txBody>
      </p:sp>
      <p:sp>
        <p:nvSpPr>
          <p:cNvPr id="1204" name="Google Shape;1204;p24"/>
          <p:cNvSpPr/>
          <p:nvPr/>
        </p:nvSpPr>
        <p:spPr>
          <a:xfrm>
            <a:off x="6320422" y="2622570"/>
            <a:ext cx="2762264" cy="604717"/>
          </a:xfrm>
          <a:prstGeom prst="rect">
            <a:avLst/>
          </a:prstGeom>
          <a:noFill/>
          <a:ln>
            <a:noFill/>
          </a:ln>
        </p:spPr>
        <p:txBody>
          <a:bodyPr spcFirstLastPara="1" wrap="square" lIns="91425" tIns="45700" rIns="91425" bIns="45700" anchor="t" anchorCtr="0">
            <a:spAutoFit/>
          </a:bodyPr>
          <a:lstStyle/>
          <a:p>
            <a:pPr marL="361950" marR="0" lvl="2"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Active Directory </a:t>
            </a:r>
            <a:r>
              <a:rPr lang="en-US" sz="1400" b="0" i="0" u="none" strike="noStrike" cap="none" dirty="0" err="1">
                <a:solidFill>
                  <a:schemeClr val="dk1"/>
                </a:solidFill>
                <a:latin typeface="Arial"/>
                <a:ea typeface="Arial"/>
                <a:cs typeface="Arial"/>
                <a:sym typeface="Arial"/>
              </a:rPr>
              <a:t>認證</a:t>
            </a:r>
            <a:endParaRPr dirty="0"/>
          </a:p>
          <a:p>
            <a:pPr marL="361950" marR="0" lvl="2" indent="-222250" algn="l" rtl="0">
              <a:lnSpc>
                <a:spcPts val="2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Arial"/>
                <a:ea typeface="Arial"/>
                <a:cs typeface="Arial"/>
                <a:sym typeface="Arial"/>
              </a:rPr>
              <a:t>LDAP </a:t>
            </a:r>
            <a:r>
              <a:rPr lang="en-US" sz="1400" b="0" i="0" u="none" strike="noStrike" cap="none" dirty="0" err="1">
                <a:solidFill>
                  <a:schemeClr val="dk1"/>
                </a:solidFill>
                <a:latin typeface="Arial"/>
                <a:ea typeface="Arial"/>
                <a:cs typeface="Arial"/>
                <a:sym typeface="Arial"/>
              </a:rPr>
              <a:t>認證</a:t>
            </a:r>
            <a:endParaRPr sz="1400" b="0" i="0" u="none" strike="noStrike" cap="none" dirty="0">
              <a:solidFill>
                <a:schemeClr val="dk1"/>
              </a:solidFill>
              <a:latin typeface="Arial"/>
              <a:ea typeface="Arial"/>
              <a:cs typeface="Arial"/>
              <a:sym typeface="Arial"/>
            </a:endParaRPr>
          </a:p>
        </p:txBody>
      </p:sp>
      <p:sp>
        <p:nvSpPr>
          <p:cNvPr id="1206" name="Google Shape;1206;p24"/>
          <p:cNvSpPr txBox="1"/>
          <p:nvPr/>
        </p:nvSpPr>
        <p:spPr>
          <a:xfrm>
            <a:off x="5232443" y="1267260"/>
            <a:ext cx="3080084"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1" i="0" u="none" strike="noStrike" cap="none" dirty="0" err="1">
                <a:solidFill>
                  <a:srgbClr val="FFFFFF"/>
                </a:solidFill>
                <a:latin typeface="微軟正黑體" panose="020B0604030504040204" pitchFamily="34" charset="-120"/>
                <a:ea typeface="微軟正黑體" panose="020B0604030504040204" pitchFamily="34" charset="-120"/>
                <a:sym typeface="Arial"/>
              </a:rPr>
              <a:t>權限管理</a:t>
            </a:r>
            <a:endParaRPr sz="2100" b="1" i="0" u="none" strike="noStrike" cap="none" dirty="0">
              <a:solidFill>
                <a:srgbClr val="FFFFFF"/>
              </a:solidFill>
              <a:latin typeface="微軟正黑體" panose="020B0604030504040204" pitchFamily="34" charset="-120"/>
              <a:ea typeface="微軟正黑體" panose="020B0604030504040204" pitchFamily="34" charset="-120"/>
              <a:sym typeface="Arial"/>
            </a:endParaRPr>
          </a:p>
        </p:txBody>
      </p:sp>
      <p:sp>
        <p:nvSpPr>
          <p:cNvPr id="1207" name="Google Shape;1207;p24"/>
          <p:cNvSpPr txBox="1"/>
          <p:nvPr/>
        </p:nvSpPr>
        <p:spPr>
          <a:xfrm>
            <a:off x="753979" y="1275583"/>
            <a:ext cx="3080084"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1" i="0" u="none" strike="noStrike" cap="none" dirty="0" err="1">
                <a:solidFill>
                  <a:srgbClr val="FFFFFF"/>
                </a:solidFill>
                <a:latin typeface="微軟正黑體" panose="020B0604030504040204" pitchFamily="34" charset="-120"/>
                <a:ea typeface="微軟正黑體" panose="020B0604030504040204" pitchFamily="34" charset="-120"/>
                <a:sym typeface="Arial"/>
              </a:rPr>
              <a:t>檔案分享</a:t>
            </a:r>
            <a:endParaRPr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5" name="Google Shape;1235;p25"/>
          <p:cNvSpPr txBox="1">
            <a:spLocks noGrp="1"/>
          </p:cNvSpPr>
          <p:nvPr>
            <p:ph type="title"/>
          </p:nvPr>
        </p:nvSpPr>
        <p:spPr>
          <a:xfrm>
            <a:off x="1" y="60030"/>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dirty="0">
                <a:latin typeface="Arial"/>
                <a:ea typeface="Arial"/>
                <a:cs typeface="Arial"/>
                <a:sym typeface="Arial"/>
              </a:rPr>
              <a:t>HBS3</a:t>
            </a:r>
            <a:r>
              <a:rPr lang="en-US" b="1" dirty="0"/>
              <a:t> </a:t>
            </a:r>
            <a:r>
              <a:rPr lang="en-US" b="1" dirty="0" err="1">
                <a:latin typeface="微軟正黑體" panose="020B0604030504040204" pitchFamily="34" charset="-120"/>
              </a:rPr>
              <a:t>備份傳輸在雲上如虎添翼</a:t>
            </a:r>
            <a:endParaRPr b="1" dirty="0">
              <a:latin typeface="微軟正黑體" panose="020B0604030504040204" pitchFamily="34" charset="-120"/>
            </a:endParaRPr>
          </a:p>
        </p:txBody>
      </p:sp>
      <p:sp>
        <p:nvSpPr>
          <p:cNvPr id="1236" name="Google Shape;1236;p25"/>
          <p:cNvSpPr/>
          <p:nvPr/>
        </p:nvSpPr>
        <p:spPr>
          <a:xfrm>
            <a:off x="275540" y="1118439"/>
            <a:ext cx="8401879" cy="656550"/>
          </a:xfrm>
          <a:prstGeom prst="rect">
            <a:avLst/>
          </a:prstGeom>
          <a:noFill/>
          <a:ln>
            <a:noFill/>
          </a:ln>
        </p:spPr>
        <p:txBody>
          <a:bodyPr spcFirstLastPara="1" wrap="square" lIns="91425" tIns="45700" rIns="91425" bIns="45700" anchor="t" anchorCtr="0">
            <a:spAutoFit/>
          </a:bodyPr>
          <a:lstStyle/>
          <a:p>
            <a:pPr marL="0" marR="0" lvl="0" indent="0" algn="ctr" rtl="0">
              <a:lnSpc>
                <a:spcPts val="2160"/>
              </a:lnSpc>
              <a:spcBef>
                <a:spcPts val="0"/>
              </a:spcBef>
              <a:spcAft>
                <a:spcPts val="0"/>
              </a:spcAft>
              <a:buNone/>
            </a:pPr>
            <a:r>
              <a:rPr lang="en-US" sz="1650" b="0" i="0" u="none" strike="noStrike" cap="none" dirty="0">
                <a:solidFill>
                  <a:schemeClr val="bg1"/>
                </a:solidFill>
                <a:latin typeface="Arial"/>
                <a:ea typeface="Arial"/>
                <a:cs typeface="Arial"/>
                <a:sym typeface="Arial"/>
              </a:rPr>
              <a:t>HBS 3 </a:t>
            </a:r>
            <a:r>
              <a:rPr lang="en-US" sz="1650" b="0" i="0" u="none" strike="noStrike" cap="none" dirty="0">
                <a:solidFill>
                  <a:schemeClr val="bg1"/>
                </a:solidFill>
                <a:latin typeface="微軟正黑體" panose="020B0604030504040204" pitchFamily="34" charset="-120"/>
                <a:ea typeface="微軟正黑體" panose="020B0604030504040204" pitchFamily="34" charset="-120"/>
                <a:sym typeface="Arial"/>
              </a:rPr>
              <a:t>的</a:t>
            </a:r>
            <a:r>
              <a:rPr lang="en-US" sz="1650" b="0" i="0" u="none" strike="noStrike" cap="none" dirty="0">
                <a:solidFill>
                  <a:schemeClr val="bg1"/>
                </a:solidFill>
                <a:latin typeface="Arial"/>
                <a:ea typeface="Arial"/>
                <a:cs typeface="Arial"/>
                <a:sym typeface="Arial"/>
              </a:rPr>
              <a:t> </a:t>
            </a:r>
            <a:r>
              <a:rPr lang="en-US" sz="1650" b="0" i="0" u="none" strike="noStrike" cap="none" dirty="0" err="1">
                <a:solidFill>
                  <a:schemeClr val="bg1"/>
                </a:solidFill>
                <a:latin typeface="Arial"/>
                <a:ea typeface="Arial"/>
                <a:cs typeface="Arial"/>
                <a:sym typeface="Arial"/>
              </a:rPr>
              <a:t>QuDedup</a:t>
            </a:r>
            <a:r>
              <a:rPr lang="en-US" sz="1650" b="0" i="0" u="none" strike="noStrike" cap="none" dirty="0">
                <a:solidFill>
                  <a:schemeClr val="bg1"/>
                </a:solidFill>
                <a:latin typeface="Arial"/>
                <a:ea typeface="Arial"/>
                <a:cs typeface="Arial"/>
                <a:sym typeface="Arial"/>
              </a:rPr>
              <a:t> </a:t>
            </a:r>
            <a:r>
              <a:rPr lang="en-US" sz="1650" b="0" i="0" u="none" strike="noStrike" cap="none" dirty="0" err="1">
                <a:solidFill>
                  <a:schemeClr val="bg1"/>
                </a:solidFill>
                <a:latin typeface="微軟正黑體" panose="020B0604030504040204" pitchFamily="34" charset="-120"/>
                <a:ea typeface="微軟正黑體" panose="020B0604030504040204" pitchFamily="34" charset="-120"/>
                <a:sym typeface="Arial"/>
              </a:rPr>
              <a:t>技術，備份當下刪除冗餘資料，讓備份進出更節省</a:t>
            </a:r>
            <a:endParaRPr sz="1650" dirty="0">
              <a:solidFill>
                <a:schemeClr val="bg1"/>
              </a:solidFill>
              <a:latin typeface="微軟正黑體" panose="020B0604030504040204" pitchFamily="34" charset="-120"/>
              <a:ea typeface="微軟正黑體" panose="020B0604030504040204" pitchFamily="34" charset="-120"/>
            </a:endParaRPr>
          </a:p>
          <a:p>
            <a:pPr marL="0" marR="0" lvl="0" indent="0" algn="ctr" rtl="0">
              <a:lnSpc>
                <a:spcPts val="2160"/>
              </a:lnSpc>
              <a:spcBef>
                <a:spcPts val="0"/>
              </a:spcBef>
              <a:spcAft>
                <a:spcPts val="0"/>
              </a:spcAft>
              <a:buNone/>
            </a:pPr>
            <a:r>
              <a:rPr lang="en-US" sz="1650" b="0" i="0" u="none" strike="noStrike" cap="none" dirty="0" err="1">
                <a:solidFill>
                  <a:schemeClr val="bg1"/>
                </a:solidFill>
                <a:latin typeface="微軟正黑體" panose="020B0604030504040204" pitchFamily="34" charset="-120"/>
                <a:ea typeface="微軟正黑體" panose="020B0604030504040204" pitchFamily="34" charset="-120"/>
                <a:sym typeface="Arial"/>
              </a:rPr>
              <a:t>本地</a:t>
            </a:r>
            <a:r>
              <a:rPr lang="en-US" sz="1650" b="0" i="0" u="none" strike="noStrike" cap="none" dirty="0">
                <a:solidFill>
                  <a:schemeClr val="bg1"/>
                </a:solidFill>
                <a:latin typeface="Arial"/>
                <a:ea typeface="Arial"/>
                <a:cs typeface="Arial"/>
                <a:sym typeface="Arial"/>
              </a:rPr>
              <a:t> NAS </a:t>
            </a:r>
            <a:r>
              <a:rPr lang="en-US" sz="1650" b="0" i="0" u="none" strike="noStrike" cap="none" dirty="0" err="1">
                <a:solidFill>
                  <a:schemeClr val="bg1"/>
                </a:solidFill>
                <a:latin typeface="微軟正黑體" panose="020B0604030504040204" pitchFamily="34" charset="-120"/>
                <a:ea typeface="微軟正黑體" panose="020B0604030504040204" pitchFamily="34" charset="-120"/>
                <a:sym typeface="Arial"/>
              </a:rPr>
              <a:t>透過</a:t>
            </a:r>
            <a:r>
              <a:rPr lang="en-US" sz="1650" b="0" i="0" u="none" strike="noStrike" cap="none" dirty="0">
                <a:solidFill>
                  <a:schemeClr val="bg1"/>
                </a:solidFill>
                <a:latin typeface="Arial"/>
                <a:ea typeface="Arial"/>
                <a:cs typeface="Arial"/>
                <a:sym typeface="Arial"/>
              </a:rPr>
              <a:t> HBS3 + TCPBBR </a:t>
            </a:r>
            <a:r>
              <a:rPr lang="en-US" sz="1650" b="0" i="0" u="none" strike="noStrike" cap="none" dirty="0" err="1">
                <a:solidFill>
                  <a:schemeClr val="bg1"/>
                </a:solidFill>
                <a:latin typeface="微軟正黑體" panose="020B0604030504040204" pitchFamily="34" charset="-120"/>
                <a:ea typeface="微軟正黑體" panose="020B0604030504040204" pitchFamily="34" charset="-120"/>
                <a:sym typeface="Arial"/>
              </a:rPr>
              <a:t>備份到雲</a:t>
            </a:r>
            <a:r>
              <a:rPr lang="en-US" sz="1650" b="0" i="0" u="none" strike="noStrike" cap="none" dirty="0">
                <a:solidFill>
                  <a:schemeClr val="bg1"/>
                </a:solidFill>
                <a:latin typeface="Arial"/>
                <a:ea typeface="Arial"/>
                <a:cs typeface="Arial"/>
                <a:sym typeface="Arial"/>
              </a:rPr>
              <a:t> </a:t>
            </a:r>
            <a:r>
              <a:rPr lang="en-US" sz="1650" b="0" i="0" u="none" strike="noStrike" cap="none" dirty="0" err="1">
                <a:solidFill>
                  <a:schemeClr val="bg1"/>
                </a:solidFill>
                <a:latin typeface="Arial"/>
                <a:ea typeface="Arial"/>
                <a:cs typeface="Arial"/>
                <a:sym typeface="Arial"/>
              </a:rPr>
              <a:t>NAS，</a:t>
            </a:r>
            <a:r>
              <a:rPr lang="en-US" sz="1650" b="0" i="0" u="none" strike="noStrike" cap="none" dirty="0" err="1">
                <a:solidFill>
                  <a:schemeClr val="bg1"/>
                </a:solidFill>
                <a:latin typeface="微軟正黑體" panose="020B0604030504040204" pitchFamily="34" charset="-120"/>
                <a:ea typeface="微軟正黑體" panose="020B0604030504040204" pitchFamily="34" charset="-120"/>
                <a:sym typeface="Arial"/>
              </a:rPr>
              <a:t>比直接到儲存空間還快</a:t>
            </a:r>
            <a:endParaRPr sz="1650" dirty="0">
              <a:solidFill>
                <a:schemeClr val="bg1"/>
              </a:solidFill>
              <a:latin typeface="微軟正黑體" panose="020B0604030504040204" pitchFamily="34" charset="-120"/>
              <a:ea typeface="微軟正黑體" panose="020B0604030504040204" pitchFamily="34" charset="-120"/>
            </a:endParaRPr>
          </a:p>
        </p:txBody>
      </p:sp>
      <p:grpSp>
        <p:nvGrpSpPr>
          <p:cNvPr id="59" name="群組 58">
            <a:extLst>
              <a:ext uri="{FF2B5EF4-FFF2-40B4-BE49-F238E27FC236}">
                <a16:creationId xmlns:a16="http://schemas.microsoft.com/office/drawing/2014/main" id="{C1504F3F-1C12-4081-9D56-762D526019A4}"/>
              </a:ext>
            </a:extLst>
          </p:cNvPr>
          <p:cNvGrpSpPr/>
          <p:nvPr/>
        </p:nvGrpSpPr>
        <p:grpSpPr>
          <a:xfrm>
            <a:off x="607483" y="1816520"/>
            <a:ext cx="4345629" cy="3479380"/>
            <a:chOff x="576844" y="2275242"/>
            <a:chExt cx="3080756" cy="4754880"/>
          </a:xfrm>
        </p:grpSpPr>
        <p:sp>
          <p:nvSpPr>
            <p:cNvPr id="60" name="矩形 59">
              <a:extLst>
                <a:ext uri="{FF2B5EF4-FFF2-40B4-BE49-F238E27FC236}">
                  <a16:creationId xmlns:a16="http://schemas.microsoft.com/office/drawing/2014/main" id="{877EBC8C-6392-4E31-A89F-82DCDB0FB498}"/>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cs typeface="Arial" panose="020B0604020202020204" pitchFamily="34" charset="0"/>
              </a:endParaRPr>
            </a:p>
          </p:txBody>
        </p:sp>
        <p:pic>
          <p:nvPicPr>
            <p:cNvPr id="61" name="圖形 60">
              <a:extLst>
                <a:ext uri="{FF2B5EF4-FFF2-40B4-BE49-F238E27FC236}">
                  <a16:creationId xmlns:a16="http://schemas.microsoft.com/office/drawing/2014/main" id="{711C76F8-8A63-4507-A871-D2520CD367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grpSp>
        <p:nvGrpSpPr>
          <p:cNvPr id="62" name="群組 61">
            <a:extLst>
              <a:ext uri="{FF2B5EF4-FFF2-40B4-BE49-F238E27FC236}">
                <a16:creationId xmlns:a16="http://schemas.microsoft.com/office/drawing/2014/main" id="{40714060-B453-483B-A52C-678A7D610BE1}"/>
              </a:ext>
            </a:extLst>
          </p:cNvPr>
          <p:cNvGrpSpPr/>
          <p:nvPr/>
        </p:nvGrpSpPr>
        <p:grpSpPr>
          <a:xfrm>
            <a:off x="4667561" y="1816520"/>
            <a:ext cx="4345629" cy="3479380"/>
            <a:chOff x="576844" y="2275242"/>
            <a:chExt cx="3080756" cy="4754880"/>
          </a:xfrm>
        </p:grpSpPr>
        <p:sp>
          <p:nvSpPr>
            <p:cNvPr id="63" name="矩形 62">
              <a:extLst>
                <a:ext uri="{FF2B5EF4-FFF2-40B4-BE49-F238E27FC236}">
                  <a16:creationId xmlns:a16="http://schemas.microsoft.com/office/drawing/2014/main" id="{BD7B17AE-BEE2-4ECB-A381-CA881216B31C}"/>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4" name="圖形 63">
              <a:extLst>
                <a:ext uri="{FF2B5EF4-FFF2-40B4-BE49-F238E27FC236}">
                  <a16:creationId xmlns:a16="http://schemas.microsoft.com/office/drawing/2014/main" id="{9703B823-5DE4-4C33-A16C-E0C8D432228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sp>
        <p:nvSpPr>
          <p:cNvPr id="65" name="矩形 64">
            <a:extLst>
              <a:ext uri="{FF2B5EF4-FFF2-40B4-BE49-F238E27FC236}">
                <a16:creationId xmlns:a16="http://schemas.microsoft.com/office/drawing/2014/main" id="{9FB26054-18B2-47FB-A123-006CD6145183}"/>
              </a:ext>
            </a:extLst>
          </p:cNvPr>
          <p:cNvSpPr/>
          <p:nvPr/>
        </p:nvSpPr>
        <p:spPr>
          <a:xfrm>
            <a:off x="615364" y="1893728"/>
            <a:ext cx="3869483" cy="400110"/>
          </a:xfrm>
          <a:prstGeom prst="rect">
            <a:avLst/>
          </a:prstGeom>
        </p:spPr>
        <p:txBody>
          <a:bodyPr wrap="square">
            <a:spAutoFit/>
          </a:bodyPr>
          <a:lstStyle/>
          <a:p>
            <a:pPr algn="ctr"/>
            <a:r>
              <a:rPr lang="en-US" altLang="zh-TW" sz="2000" b="1" dirty="0">
                <a:latin typeface="Arial" panose="020B0604020202020204" pitchFamily="34" charset="0"/>
                <a:ea typeface="微軟正黑體" panose="020B0604030504040204" pitchFamily="34" charset="-120"/>
                <a:cs typeface="Arial" panose="020B0604020202020204" pitchFamily="34" charset="0"/>
              </a:rPr>
              <a:t>Without </a:t>
            </a:r>
            <a:r>
              <a:rPr lang="en-US" altLang="zh-TW" sz="2000" b="1" dirty="0" err="1">
                <a:latin typeface="Arial" panose="020B0604020202020204" pitchFamily="34" charset="0"/>
                <a:ea typeface="微軟正黑體" panose="020B0604030504040204" pitchFamily="34" charset="-120"/>
                <a:cs typeface="Arial" panose="020B0604020202020204" pitchFamily="34" charset="0"/>
              </a:rPr>
              <a:t>QuDedup</a:t>
            </a:r>
            <a:endParaRPr lang="en-US" altLang="zh-TW" sz="20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65">
            <a:extLst>
              <a:ext uri="{FF2B5EF4-FFF2-40B4-BE49-F238E27FC236}">
                <a16:creationId xmlns:a16="http://schemas.microsoft.com/office/drawing/2014/main" id="{AAE31C32-3D68-4DD1-B145-874910B4CA4E}"/>
              </a:ext>
            </a:extLst>
          </p:cNvPr>
          <p:cNvSpPr/>
          <p:nvPr/>
        </p:nvSpPr>
        <p:spPr>
          <a:xfrm>
            <a:off x="4659153" y="1893728"/>
            <a:ext cx="3877364" cy="400110"/>
          </a:xfrm>
          <a:prstGeom prst="rect">
            <a:avLst/>
          </a:prstGeom>
        </p:spPr>
        <p:txBody>
          <a:bodyPr wrap="square">
            <a:spAutoFit/>
          </a:bodyPr>
          <a:lstStyle/>
          <a:p>
            <a:pPr algn="ctr"/>
            <a:r>
              <a:rPr lang="en-US" altLang="zh-TW" sz="2000" b="1" dirty="0">
                <a:latin typeface="Arial" panose="020B0604020202020204" pitchFamily="34" charset="0"/>
                <a:ea typeface="微軟正黑體" panose="020B0604030504040204" pitchFamily="34" charset="-120"/>
                <a:cs typeface="Arial" panose="020B0604020202020204" pitchFamily="34" charset="0"/>
              </a:rPr>
              <a:t>With </a:t>
            </a:r>
            <a:r>
              <a:rPr lang="en-US" altLang="zh-TW" sz="2000" b="1" dirty="0" err="1">
                <a:latin typeface="Arial" panose="020B0604020202020204" pitchFamily="34" charset="0"/>
                <a:ea typeface="微軟正黑體" panose="020B0604030504040204" pitchFamily="34" charset="-120"/>
                <a:cs typeface="Arial" panose="020B0604020202020204" pitchFamily="34" charset="0"/>
              </a:rPr>
              <a:t>QuDedup</a:t>
            </a:r>
            <a:endParaRPr lang="en-US" altLang="zh-TW" sz="2000" b="1"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67" name="直線接點 66">
            <a:extLst>
              <a:ext uri="{FF2B5EF4-FFF2-40B4-BE49-F238E27FC236}">
                <a16:creationId xmlns:a16="http://schemas.microsoft.com/office/drawing/2014/main" id="{30FC3346-B022-48D2-8B56-54B47CA54AEB}"/>
              </a:ext>
            </a:extLst>
          </p:cNvPr>
          <p:cNvCxnSpPr>
            <a:cxnSpLocks/>
          </p:cNvCxnSpPr>
          <p:nvPr/>
        </p:nvCxnSpPr>
        <p:spPr>
          <a:xfrm>
            <a:off x="4825379" y="2346684"/>
            <a:ext cx="3550849"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pic>
        <p:nvPicPr>
          <p:cNvPr id="68" name="圖形 67">
            <a:extLst>
              <a:ext uri="{FF2B5EF4-FFF2-40B4-BE49-F238E27FC236}">
                <a16:creationId xmlns:a16="http://schemas.microsoft.com/office/drawing/2014/main" id="{F94C0B3F-7D4D-4A14-9C02-6E2680DC82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9171" y="3686458"/>
            <a:ext cx="2189507" cy="1246803"/>
          </a:xfrm>
          <a:prstGeom prst="rect">
            <a:avLst/>
          </a:prstGeom>
          <a:effectLst>
            <a:outerShdw blurRad="50800" dist="38100" dir="2700000" algn="tl" rotWithShape="0">
              <a:prstClr val="black">
                <a:alpha val="40000"/>
              </a:prstClr>
            </a:outerShdw>
          </a:effectLst>
        </p:spPr>
      </p:pic>
      <p:grpSp>
        <p:nvGrpSpPr>
          <p:cNvPr id="69" name="群組 68">
            <a:extLst>
              <a:ext uri="{FF2B5EF4-FFF2-40B4-BE49-F238E27FC236}">
                <a16:creationId xmlns:a16="http://schemas.microsoft.com/office/drawing/2014/main" id="{A0135E70-F582-41DC-BEA1-F9F41DC08F43}"/>
              </a:ext>
            </a:extLst>
          </p:cNvPr>
          <p:cNvGrpSpPr/>
          <p:nvPr/>
        </p:nvGrpSpPr>
        <p:grpSpPr>
          <a:xfrm>
            <a:off x="2203472" y="3887341"/>
            <a:ext cx="488302" cy="497712"/>
            <a:chOff x="5569527" y="2294434"/>
            <a:chExt cx="785286" cy="794778"/>
          </a:xfrm>
        </p:grpSpPr>
        <p:sp>
          <p:nvSpPr>
            <p:cNvPr id="70" name="矩形 69">
              <a:extLst>
                <a:ext uri="{FF2B5EF4-FFF2-40B4-BE49-F238E27FC236}">
                  <a16:creationId xmlns:a16="http://schemas.microsoft.com/office/drawing/2014/main" id="{04050EEA-7BE1-41E9-9F1A-98E3A1C9BF78}"/>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040E25B4-44D9-452F-91F2-20CA4D7DB8E1}"/>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8B9CBD65-E842-4C0E-8A77-78DC07BBBAB4}"/>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200CDA60-2A94-4E85-92C6-B2D0915581C5}"/>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A56A0605-8EDC-485A-A7B6-4F7FCFF0C181}"/>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844E770D-993B-46CF-87AB-70F5CB8AADB4}"/>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a:extLst>
                <a:ext uri="{FF2B5EF4-FFF2-40B4-BE49-F238E27FC236}">
                  <a16:creationId xmlns:a16="http://schemas.microsoft.com/office/drawing/2014/main" id="{138960FC-B22D-4B73-9D6D-4AF656588304}"/>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a:extLst>
                <a:ext uri="{FF2B5EF4-FFF2-40B4-BE49-F238E27FC236}">
                  <a16:creationId xmlns:a16="http://schemas.microsoft.com/office/drawing/2014/main" id="{C22A8816-D6EF-47AA-9AB3-980A9B8613E8}"/>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8FAAD721-3698-459C-B254-53D2EAA815AE}"/>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9" name="圖片 78">
            <a:extLst>
              <a:ext uri="{FF2B5EF4-FFF2-40B4-BE49-F238E27FC236}">
                <a16:creationId xmlns:a16="http://schemas.microsoft.com/office/drawing/2014/main" id="{BA8AF927-7D3A-41AD-82FF-CF4252080FE5}"/>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009350" y="4525952"/>
            <a:ext cx="1027901" cy="268831"/>
          </a:xfrm>
          <a:prstGeom prst="rect">
            <a:avLst/>
          </a:prstGeom>
        </p:spPr>
      </p:pic>
      <p:pic>
        <p:nvPicPr>
          <p:cNvPr id="80" name="圖形 79">
            <a:extLst>
              <a:ext uri="{FF2B5EF4-FFF2-40B4-BE49-F238E27FC236}">
                <a16:creationId xmlns:a16="http://schemas.microsoft.com/office/drawing/2014/main" id="{1094DF6E-A69C-4A67-93FE-944230956D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158" y="3686458"/>
            <a:ext cx="2189507" cy="1246803"/>
          </a:xfrm>
          <a:prstGeom prst="rect">
            <a:avLst/>
          </a:prstGeom>
          <a:effectLst>
            <a:outerShdw blurRad="50800" dist="38100" dir="2700000" algn="tl" rotWithShape="0">
              <a:prstClr val="black">
                <a:alpha val="40000"/>
              </a:prstClr>
            </a:outerShdw>
          </a:effectLst>
        </p:spPr>
      </p:pic>
      <p:pic>
        <p:nvPicPr>
          <p:cNvPr id="81" name="圖片 80">
            <a:extLst>
              <a:ext uri="{FF2B5EF4-FFF2-40B4-BE49-F238E27FC236}">
                <a16:creationId xmlns:a16="http://schemas.microsoft.com/office/drawing/2014/main" id="{03167D4C-B9E4-4E98-AF91-3E9A2F4A994D}"/>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137322" y="4525952"/>
            <a:ext cx="1027901" cy="268831"/>
          </a:xfrm>
          <a:prstGeom prst="rect">
            <a:avLst/>
          </a:prstGeom>
        </p:spPr>
      </p:pic>
      <p:grpSp>
        <p:nvGrpSpPr>
          <p:cNvPr id="82" name="群組 81">
            <a:extLst>
              <a:ext uri="{FF2B5EF4-FFF2-40B4-BE49-F238E27FC236}">
                <a16:creationId xmlns:a16="http://schemas.microsoft.com/office/drawing/2014/main" id="{DC52F49C-9B76-47E1-846C-0DB0A27289BD}"/>
              </a:ext>
            </a:extLst>
          </p:cNvPr>
          <p:cNvGrpSpPr/>
          <p:nvPr/>
        </p:nvGrpSpPr>
        <p:grpSpPr>
          <a:xfrm>
            <a:off x="6092494" y="4062016"/>
            <a:ext cx="323160" cy="326813"/>
            <a:chOff x="5569526" y="2294434"/>
            <a:chExt cx="514349" cy="517462"/>
          </a:xfrm>
        </p:grpSpPr>
        <p:sp>
          <p:nvSpPr>
            <p:cNvPr id="83" name="矩形 82">
              <a:extLst>
                <a:ext uri="{FF2B5EF4-FFF2-40B4-BE49-F238E27FC236}">
                  <a16:creationId xmlns:a16="http://schemas.microsoft.com/office/drawing/2014/main" id="{558B82A0-4465-4C43-877E-190C7DC6D67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B4EE80EC-5A2D-4AB4-947C-4EC91B22EAEF}"/>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459973E8-B28F-41FD-99E8-F8A540421E06}"/>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a:extLst>
                <a:ext uri="{FF2B5EF4-FFF2-40B4-BE49-F238E27FC236}">
                  <a16:creationId xmlns:a16="http://schemas.microsoft.com/office/drawing/2014/main" id="{363B120B-0D83-4E01-A348-A8406FC740C3}"/>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7" name="群組 86">
            <a:extLst>
              <a:ext uri="{FF2B5EF4-FFF2-40B4-BE49-F238E27FC236}">
                <a16:creationId xmlns:a16="http://schemas.microsoft.com/office/drawing/2014/main" id="{FD1EF95E-E7B0-4445-AB44-BE6F189AD55D}"/>
              </a:ext>
            </a:extLst>
          </p:cNvPr>
          <p:cNvGrpSpPr/>
          <p:nvPr/>
        </p:nvGrpSpPr>
        <p:grpSpPr>
          <a:xfrm>
            <a:off x="6500391" y="4062015"/>
            <a:ext cx="323160" cy="326813"/>
            <a:chOff x="5569526" y="2294434"/>
            <a:chExt cx="514349" cy="517462"/>
          </a:xfrm>
        </p:grpSpPr>
        <p:sp>
          <p:nvSpPr>
            <p:cNvPr id="88" name="矩形 87">
              <a:extLst>
                <a:ext uri="{FF2B5EF4-FFF2-40B4-BE49-F238E27FC236}">
                  <a16:creationId xmlns:a16="http://schemas.microsoft.com/office/drawing/2014/main" id="{5E527EB3-DC6A-4835-ADAB-30016522156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CB27294D-62F6-4AFD-B974-E401B4AA645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A875AA7B-C470-4ECB-B561-52F6BE71F36C}"/>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a:extLst>
                <a:ext uri="{FF2B5EF4-FFF2-40B4-BE49-F238E27FC236}">
                  <a16:creationId xmlns:a16="http://schemas.microsoft.com/office/drawing/2014/main" id="{1367580C-D895-4C40-BFE8-4CEA40A9D295}"/>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a:extLst>
              <a:ext uri="{FF2B5EF4-FFF2-40B4-BE49-F238E27FC236}">
                <a16:creationId xmlns:a16="http://schemas.microsoft.com/office/drawing/2014/main" id="{FDBA3FA8-DB0F-443E-B10A-9A1F78FD9806}"/>
              </a:ext>
            </a:extLst>
          </p:cNvPr>
          <p:cNvGrpSpPr/>
          <p:nvPr/>
        </p:nvGrpSpPr>
        <p:grpSpPr>
          <a:xfrm>
            <a:off x="6914542" y="4062017"/>
            <a:ext cx="323160" cy="326813"/>
            <a:chOff x="5569526" y="2294434"/>
            <a:chExt cx="514349" cy="517462"/>
          </a:xfrm>
        </p:grpSpPr>
        <p:sp>
          <p:nvSpPr>
            <p:cNvPr id="93" name="矩形 92">
              <a:extLst>
                <a:ext uri="{FF2B5EF4-FFF2-40B4-BE49-F238E27FC236}">
                  <a16:creationId xmlns:a16="http://schemas.microsoft.com/office/drawing/2014/main" id="{4C49DDD2-31C0-4B97-87B5-8DCFF6AB5804}"/>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a:extLst>
                <a:ext uri="{FF2B5EF4-FFF2-40B4-BE49-F238E27FC236}">
                  <a16:creationId xmlns:a16="http://schemas.microsoft.com/office/drawing/2014/main" id="{EF708B48-8987-480A-B708-E97EB26EB642}"/>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25597C5B-3F3C-40C4-B089-805B05B45E25}"/>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31237A69-F4DA-4C63-989E-57E6F9231922}"/>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7" name="圖片 96">
            <a:extLst>
              <a:ext uri="{FF2B5EF4-FFF2-40B4-BE49-F238E27FC236}">
                <a16:creationId xmlns:a16="http://schemas.microsoft.com/office/drawing/2014/main" id="{551AD350-23E9-4D7D-90A8-BBD77DAE2F56}"/>
              </a:ext>
            </a:extLst>
          </p:cNvPr>
          <p:cNvPicPr>
            <a:picLocks noChangeAspect="1"/>
          </p:cNvPicPr>
          <p:nvPr/>
        </p:nvPicPr>
        <p:blipFill>
          <a:blip r:embed="rId9"/>
          <a:stretch>
            <a:fillRect/>
          </a:stretch>
        </p:blipFill>
        <p:spPr>
          <a:xfrm>
            <a:off x="5446788" y="4353241"/>
            <a:ext cx="537623" cy="537623"/>
          </a:xfrm>
          <a:prstGeom prst="rect">
            <a:avLst/>
          </a:prstGeom>
          <a:effectLst>
            <a:outerShdw blurRad="63500" sx="102000" sy="102000" algn="ctr" rotWithShape="0">
              <a:prstClr val="black">
                <a:alpha val="40000"/>
              </a:prstClr>
            </a:outerShdw>
          </a:effectLst>
        </p:spPr>
      </p:pic>
      <p:cxnSp>
        <p:nvCxnSpPr>
          <p:cNvPr id="98" name="直線接點 97">
            <a:extLst>
              <a:ext uri="{FF2B5EF4-FFF2-40B4-BE49-F238E27FC236}">
                <a16:creationId xmlns:a16="http://schemas.microsoft.com/office/drawing/2014/main" id="{98DFC517-524D-4159-8592-7BF46F2CC6AA}"/>
              </a:ext>
            </a:extLst>
          </p:cNvPr>
          <p:cNvCxnSpPr>
            <a:cxnSpLocks/>
          </p:cNvCxnSpPr>
          <p:nvPr/>
        </p:nvCxnSpPr>
        <p:spPr>
          <a:xfrm>
            <a:off x="742938" y="2361648"/>
            <a:ext cx="3550849"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99" name="圖形 7">
            <a:extLst>
              <a:ext uri="{FF2B5EF4-FFF2-40B4-BE49-F238E27FC236}">
                <a16:creationId xmlns:a16="http://schemas.microsoft.com/office/drawing/2014/main" id="{CC5ABBE3-8650-4CA4-9C57-5C7A938B130B}"/>
              </a:ext>
            </a:extLst>
          </p:cNvPr>
          <p:cNvSpPr/>
          <p:nvPr/>
        </p:nvSpPr>
        <p:spPr>
          <a:xfrm>
            <a:off x="5885329" y="2447396"/>
            <a:ext cx="1434305" cy="866620"/>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p:spPr>
        <p:txBody>
          <a:bodyPr rtlCol="0" anchor="ctr"/>
          <a:lstStyle/>
          <a:p>
            <a:endParaRPr lang="zh-TW" altLang="en-US"/>
          </a:p>
        </p:txBody>
      </p:sp>
      <p:sp>
        <p:nvSpPr>
          <p:cNvPr id="100" name="Down Arrow 43">
            <a:extLst>
              <a:ext uri="{FF2B5EF4-FFF2-40B4-BE49-F238E27FC236}">
                <a16:creationId xmlns:a16="http://schemas.microsoft.com/office/drawing/2014/main" id="{9EAF9DA0-69A8-47D7-8F5D-0189D032E889}"/>
              </a:ext>
            </a:extLst>
          </p:cNvPr>
          <p:cNvSpPr/>
          <p:nvPr/>
        </p:nvSpPr>
        <p:spPr>
          <a:xfrm rot="10800000">
            <a:off x="6502852" y="3337489"/>
            <a:ext cx="284137" cy="300093"/>
          </a:xfrm>
          <a:prstGeom prst="downArrow">
            <a:avLst/>
          </a:prstGeom>
          <a:gradFill>
            <a:gsLst>
              <a:gs pos="0">
                <a:srgbClr val="253D8B"/>
              </a:gs>
              <a:gs pos="100000">
                <a:srgbClr val="345FA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endParaRPr>
          </a:p>
        </p:txBody>
      </p:sp>
      <p:grpSp>
        <p:nvGrpSpPr>
          <p:cNvPr id="101" name="群組 100">
            <a:extLst>
              <a:ext uri="{FF2B5EF4-FFF2-40B4-BE49-F238E27FC236}">
                <a16:creationId xmlns:a16="http://schemas.microsoft.com/office/drawing/2014/main" id="{D300B64D-EBBC-49C7-8D90-D792FBFCC941}"/>
              </a:ext>
            </a:extLst>
          </p:cNvPr>
          <p:cNvGrpSpPr/>
          <p:nvPr/>
        </p:nvGrpSpPr>
        <p:grpSpPr>
          <a:xfrm>
            <a:off x="6436255" y="2797758"/>
            <a:ext cx="323160" cy="326813"/>
            <a:chOff x="5569526" y="2294434"/>
            <a:chExt cx="514349" cy="517462"/>
          </a:xfrm>
        </p:grpSpPr>
        <p:sp>
          <p:nvSpPr>
            <p:cNvPr id="102" name="矩形 101">
              <a:extLst>
                <a:ext uri="{FF2B5EF4-FFF2-40B4-BE49-F238E27FC236}">
                  <a16:creationId xmlns:a16="http://schemas.microsoft.com/office/drawing/2014/main" id="{F8E48EB1-996F-4D89-B904-498FA9370CFF}"/>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BF5B62B7-A5DF-464C-B708-0E40389E4B00}"/>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E96E186C-1FB9-43AE-AC87-5ECDEC721307}"/>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1C092997-63D9-4640-AB40-E30B01420612}"/>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圖形 7">
            <a:extLst>
              <a:ext uri="{FF2B5EF4-FFF2-40B4-BE49-F238E27FC236}">
                <a16:creationId xmlns:a16="http://schemas.microsoft.com/office/drawing/2014/main" id="{31EA6515-A114-4B07-91F5-5A305FBEF200}"/>
              </a:ext>
            </a:extLst>
          </p:cNvPr>
          <p:cNvSpPr/>
          <p:nvPr/>
        </p:nvSpPr>
        <p:spPr>
          <a:xfrm>
            <a:off x="1731485" y="2447396"/>
            <a:ext cx="1434305" cy="866620"/>
          </a:xfrm>
          <a:custGeom>
            <a:avLst/>
            <a:gdLst>
              <a:gd name="connsiteX0" fmla="*/ 1369604 w 8510405"/>
              <a:gd name="connsiteY0" fmla="*/ 2601172 h 5142066"/>
              <a:gd name="connsiteX1" fmla="*/ 2356316 w 8510405"/>
              <a:gd name="connsiteY1" fmla="*/ 1153760 h 5142066"/>
              <a:gd name="connsiteX2" fmla="*/ 2711462 w 8510405"/>
              <a:gd name="connsiteY2" fmla="*/ 1118770 h 5142066"/>
              <a:gd name="connsiteX3" fmla="*/ 2854337 w 8510405"/>
              <a:gd name="connsiteY3" fmla="*/ 1024881 h 5142066"/>
              <a:gd name="connsiteX4" fmla="*/ 4245765 w 8510405"/>
              <a:gd name="connsiteY4" fmla="*/ 9011 h 5142066"/>
              <a:gd name="connsiteX5" fmla="*/ 5820306 w 8510405"/>
              <a:gd name="connsiteY5" fmla="*/ 745546 h 5142066"/>
              <a:gd name="connsiteX6" fmla="*/ 5960265 w 8510405"/>
              <a:gd name="connsiteY6" fmla="*/ 1019633 h 5142066"/>
              <a:gd name="connsiteX7" fmla="*/ 6101974 w 8510405"/>
              <a:gd name="connsiteY7" fmla="*/ 1118770 h 5142066"/>
              <a:gd name="connsiteX8" fmla="*/ 7304456 w 8510405"/>
              <a:gd name="connsiteY8" fmla="*/ 2067577 h 5142066"/>
              <a:gd name="connsiteX9" fmla="*/ 7351692 w 8510405"/>
              <a:gd name="connsiteY9" fmla="*/ 2622165 h 5142066"/>
              <a:gd name="connsiteX10" fmla="*/ 7546469 w 8510405"/>
              <a:gd name="connsiteY10" fmla="*/ 2669402 h 5142066"/>
              <a:gd name="connsiteX11" fmla="*/ 8508688 w 8510405"/>
              <a:gd name="connsiteY11" fmla="*/ 3970439 h 5142066"/>
              <a:gd name="connsiteX12" fmla="*/ 7419340 w 8510405"/>
              <a:gd name="connsiteY12" fmla="*/ 5119854 h 5142066"/>
              <a:gd name="connsiteX13" fmla="*/ 7198321 w 8510405"/>
              <a:gd name="connsiteY13" fmla="*/ 5140848 h 5142066"/>
              <a:gd name="connsiteX14" fmla="*/ 1308955 w 8510405"/>
              <a:gd name="connsiteY14" fmla="*/ 5141431 h 5142066"/>
              <a:gd name="connsiteX15" fmla="*/ 21913 w 8510405"/>
              <a:gd name="connsiteY15" fmla="*/ 4117396 h 5142066"/>
              <a:gd name="connsiteX16" fmla="*/ 949726 w 8510405"/>
              <a:gd name="connsiteY16" fmla="*/ 2673484 h 5142066"/>
              <a:gd name="connsiteX17" fmla="*/ 1369604 w 8510405"/>
              <a:gd name="connsiteY17" fmla="*/ 2601172 h 51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0405" h="5142066">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w="5826" cap="flat">
            <a:noFill/>
            <a:prstDash val="solid"/>
            <a:miter/>
          </a:ln>
        </p:spPr>
        <p:txBody>
          <a:bodyPr rtlCol="0" anchor="ctr"/>
          <a:lstStyle/>
          <a:p>
            <a:endParaRPr lang="zh-TW" altLang="en-US"/>
          </a:p>
        </p:txBody>
      </p:sp>
      <p:grpSp>
        <p:nvGrpSpPr>
          <p:cNvPr id="107" name="群組 106">
            <a:extLst>
              <a:ext uri="{FF2B5EF4-FFF2-40B4-BE49-F238E27FC236}">
                <a16:creationId xmlns:a16="http://schemas.microsoft.com/office/drawing/2014/main" id="{6C5C1F6B-AD04-464D-8CA7-A65CFCF8E8F8}"/>
              </a:ext>
            </a:extLst>
          </p:cNvPr>
          <p:cNvGrpSpPr/>
          <p:nvPr/>
        </p:nvGrpSpPr>
        <p:grpSpPr>
          <a:xfrm>
            <a:off x="2228872" y="2731128"/>
            <a:ext cx="488302" cy="497712"/>
            <a:chOff x="5569527" y="2294434"/>
            <a:chExt cx="785286" cy="794778"/>
          </a:xfrm>
        </p:grpSpPr>
        <p:sp>
          <p:nvSpPr>
            <p:cNvPr id="108" name="矩形 107">
              <a:extLst>
                <a:ext uri="{FF2B5EF4-FFF2-40B4-BE49-F238E27FC236}">
                  <a16:creationId xmlns:a16="http://schemas.microsoft.com/office/drawing/2014/main" id="{B06CC5F6-D1E8-489C-AC86-EE4AAABF5180}"/>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a:extLst>
                <a:ext uri="{FF2B5EF4-FFF2-40B4-BE49-F238E27FC236}">
                  <a16:creationId xmlns:a16="http://schemas.microsoft.com/office/drawing/2014/main" id="{1249BDE7-0C4C-44F9-9E71-781EA52A83C6}"/>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a:extLst>
                <a:ext uri="{FF2B5EF4-FFF2-40B4-BE49-F238E27FC236}">
                  <a16:creationId xmlns:a16="http://schemas.microsoft.com/office/drawing/2014/main" id="{D64A28B3-7F5B-4548-997D-6D91B54796DA}"/>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96E0F5FE-63D0-4B70-94EB-A86318FADF47}"/>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11">
              <a:extLst>
                <a:ext uri="{FF2B5EF4-FFF2-40B4-BE49-F238E27FC236}">
                  <a16:creationId xmlns:a16="http://schemas.microsoft.com/office/drawing/2014/main" id="{AED0A030-7B58-4912-A51A-A0B75560CFAD}"/>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0A38B9D8-B95D-4DB0-A38E-A3B2B1290E87}"/>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113">
              <a:extLst>
                <a:ext uri="{FF2B5EF4-FFF2-40B4-BE49-F238E27FC236}">
                  <a16:creationId xmlns:a16="http://schemas.microsoft.com/office/drawing/2014/main" id="{9431F6C9-5C9C-45B5-8F93-26DBDE4C2649}"/>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a:extLst>
                <a:ext uri="{FF2B5EF4-FFF2-40B4-BE49-F238E27FC236}">
                  <a16:creationId xmlns:a16="http://schemas.microsoft.com/office/drawing/2014/main" id="{3048154E-5E6E-4E86-83BB-F8D20B874EBF}"/>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115">
              <a:extLst>
                <a:ext uri="{FF2B5EF4-FFF2-40B4-BE49-F238E27FC236}">
                  <a16:creationId xmlns:a16="http://schemas.microsoft.com/office/drawing/2014/main" id="{4B0F0E93-B5AF-456C-8BE5-AED27C6DB85B}"/>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7" name="Down Arrow 43">
            <a:extLst>
              <a:ext uri="{FF2B5EF4-FFF2-40B4-BE49-F238E27FC236}">
                <a16:creationId xmlns:a16="http://schemas.microsoft.com/office/drawing/2014/main" id="{7BD57A4A-CC87-43BC-9FB0-CEA4D2DF1F95}"/>
              </a:ext>
            </a:extLst>
          </p:cNvPr>
          <p:cNvSpPr/>
          <p:nvPr/>
        </p:nvSpPr>
        <p:spPr>
          <a:xfrm rot="10800000">
            <a:off x="2331969" y="3343576"/>
            <a:ext cx="284137" cy="300093"/>
          </a:xfrm>
          <a:prstGeom prst="downArrow">
            <a:avLst/>
          </a:prstGeom>
          <a:gradFill>
            <a:gsLst>
              <a:gs pos="0">
                <a:srgbClr val="253D8B"/>
              </a:gs>
              <a:gs pos="100000">
                <a:srgbClr val="345FA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p:nvPr/>
        </p:nvSpPr>
        <p:spPr>
          <a:xfrm>
            <a:off x="4061350" y="1741240"/>
            <a:ext cx="5304490"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3600" b="1" dirty="0" err="1">
                <a:solidFill>
                  <a:schemeClr val="lt1"/>
                </a:solidFill>
                <a:latin typeface="微軟正黑體" panose="020B0604030504040204" pitchFamily="34" charset="-120"/>
                <a:ea typeface="微軟正黑體" panose="020B0604030504040204" pitchFamily="34" charset="-120"/>
              </a:rPr>
              <a:t>介紹</a:t>
            </a:r>
            <a:r>
              <a:rPr lang="en-US" sz="3600" b="1" dirty="0">
                <a:solidFill>
                  <a:schemeClr val="lt1"/>
                </a:solidFill>
              </a:rPr>
              <a:t> QNAP </a:t>
            </a:r>
            <a:r>
              <a:rPr lang="en-US" sz="3600" b="1" dirty="0">
                <a:solidFill>
                  <a:schemeClr val="lt1"/>
                </a:solidFill>
                <a:latin typeface="微軟正黑體" panose="020B0604030504040204" pitchFamily="34" charset="-120"/>
                <a:ea typeface="微軟正黑體" panose="020B0604030504040204" pitchFamily="34" charset="-120"/>
              </a:rPr>
              <a:t>雲</a:t>
            </a:r>
            <a:r>
              <a:rPr lang="en-US" sz="3600" b="1" dirty="0">
                <a:solidFill>
                  <a:schemeClr val="lt1"/>
                </a:solidFill>
              </a:rPr>
              <a:t> NAS</a:t>
            </a:r>
            <a:endParaRPr sz="3600" b="1" i="0" u="none" strike="noStrike" cap="none" dirty="0">
              <a:solidFill>
                <a:schemeClr val="lt1"/>
              </a:solidFill>
            </a:endParaRPr>
          </a:p>
        </p:txBody>
      </p:sp>
      <p:pic>
        <p:nvPicPr>
          <p:cNvPr id="97" name="Google Shape;97;p3"/>
          <p:cNvPicPr preferRelativeResize="0"/>
          <p:nvPr/>
        </p:nvPicPr>
        <p:blipFill rotWithShape="1">
          <a:blip r:embed="rId3">
            <a:alphaModFix/>
          </a:blip>
          <a:srcRect/>
          <a:stretch/>
        </p:blipFill>
        <p:spPr>
          <a:xfrm>
            <a:off x="5883597" y="3169938"/>
            <a:ext cx="2056623" cy="3568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26"/>
          <p:cNvSpPr txBox="1">
            <a:spLocks noGrp="1"/>
          </p:cNvSpPr>
          <p:nvPr>
            <p:ph type="title"/>
          </p:nvPr>
        </p:nvSpPr>
        <p:spPr>
          <a:xfrm>
            <a:off x="6485" y="101544"/>
            <a:ext cx="9110225"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雲端資料保護及安全性</a:t>
            </a:r>
            <a:endParaRPr b="0" dirty="0">
              <a:latin typeface="微軟正黑體" panose="020B0604030504040204" pitchFamily="34" charset="-120"/>
              <a:ea typeface="微軟正黑體" panose="020B0604030504040204" pitchFamily="34" charset="-120"/>
              <a:cs typeface="Arial"/>
              <a:sym typeface="Arial"/>
            </a:endParaRPr>
          </a:p>
        </p:txBody>
      </p:sp>
      <p:sp>
        <p:nvSpPr>
          <p:cNvPr id="1293" name="Google Shape;1293;p26"/>
          <p:cNvSpPr txBox="1"/>
          <p:nvPr/>
        </p:nvSpPr>
        <p:spPr>
          <a:xfrm>
            <a:off x="662180" y="4680303"/>
            <a:ext cx="7530727" cy="307777"/>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400" i="0" u="none" strike="noStrike" cap="none" dirty="0" err="1">
                <a:solidFill>
                  <a:srgbClr val="020576"/>
                </a:solidFill>
                <a:latin typeface="Arial"/>
                <a:ea typeface="Arial"/>
                <a:cs typeface="Arial"/>
                <a:sym typeface="Arial"/>
              </a:rPr>
              <a:t>透過</a:t>
            </a:r>
            <a:r>
              <a:rPr lang="en-US" sz="1400" i="0" u="none" strike="noStrike" cap="none" dirty="0">
                <a:solidFill>
                  <a:srgbClr val="020576"/>
                </a:solidFill>
                <a:latin typeface="Arial"/>
                <a:ea typeface="Arial"/>
                <a:cs typeface="Arial"/>
                <a:sym typeface="Arial"/>
              </a:rPr>
              <a:t> QNAP </a:t>
            </a:r>
            <a:r>
              <a:rPr lang="en-US" sz="1400" i="0" u="none" strike="noStrike" cap="none" dirty="0" err="1">
                <a:solidFill>
                  <a:srgbClr val="020576"/>
                </a:solidFill>
                <a:latin typeface="Arial"/>
                <a:ea typeface="Arial"/>
                <a:cs typeface="Arial"/>
                <a:sym typeface="Arial"/>
              </a:rPr>
              <a:t>專屬</a:t>
            </a:r>
            <a:r>
              <a:rPr lang="en-US" sz="1400" i="0" u="none" strike="noStrike" cap="none" dirty="0">
                <a:solidFill>
                  <a:srgbClr val="020576"/>
                </a:solidFill>
                <a:latin typeface="Arial"/>
                <a:ea typeface="Arial"/>
                <a:cs typeface="Arial"/>
                <a:sym typeface="Arial"/>
              </a:rPr>
              <a:t> VPN </a:t>
            </a:r>
            <a:r>
              <a:rPr lang="en-US" sz="1400" i="0" u="none" strike="noStrike" cap="none" dirty="0" err="1">
                <a:solidFill>
                  <a:srgbClr val="020576"/>
                </a:solidFill>
                <a:latin typeface="Arial"/>
                <a:ea typeface="Arial"/>
                <a:cs typeface="Arial"/>
                <a:sym typeface="Arial"/>
              </a:rPr>
              <a:t>協定降低被偵測到的機會</a:t>
            </a:r>
            <a:r>
              <a:rPr lang="en-US" sz="1400" i="0" u="none" strike="noStrike" cap="none" dirty="0">
                <a:solidFill>
                  <a:srgbClr val="020576"/>
                </a:solidFill>
                <a:latin typeface="Arial"/>
                <a:ea typeface="Arial"/>
                <a:cs typeface="Arial"/>
                <a:sym typeface="Arial"/>
              </a:rPr>
              <a:t>。</a:t>
            </a:r>
            <a:endParaRPr sz="1400" i="0" u="none" strike="noStrike" cap="none" dirty="0">
              <a:solidFill>
                <a:srgbClr val="020576"/>
              </a:solidFill>
              <a:latin typeface="Arial"/>
              <a:ea typeface="Arial"/>
              <a:cs typeface="Arial"/>
              <a:sym typeface="Arial"/>
            </a:endParaRPr>
          </a:p>
        </p:txBody>
      </p:sp>
      <p:sp>
        <p:nvSpPr>
          <p:cNvPr id="1296" name="Google Shape;1296;p26"/>
          <p:cNvSpPr txBox="1"/>
          <p:nvPr/>
        </p:nvSpPr>
        <p:spPr>
          <a:xfrm>
            <a:off x="314223" y="3937665"/>
            <a:ext cx="5949413" cy="849443"/>
          </a:xfrm>
          <a:prstGeom prst="rect">
            <a:avLst/>
          </a:prstGeom>
          <a:noFill/>
          <a:ln>
            <a:noFill/>
          </a:ln>
        </p:spPr>
        <p:txBody>
          <a:bodyPr spcFirstLastPara="1" wrap="square" lIns="121900" tIns="121900" rIns="121900" bIns="121900" anchor="t" anchorCtr="0">
            <a:noAutofit/>
          </a:bodyPr>
          <a:lstStyle/>
          <a:p>
            <a:pPr marL="139700" marR="0" lvl="2" indent="0" algn="l" rtl="0">
              <a:lnSpc>
                <a:spcPct val="141935"/>
              </a:lnSpc>
              <a:spcBef>
                <a:spcPts val="0"/>
              </a:spcBef>
              <a:spcAft>
                <a:spcPts val="0"/>
              </a:spcAft>
              <a:buNone/>
            </a:pPr>
            <a:r>
              <a:rPr lang="en-US" b="0" i="0" u="none" strike="noStrike" cap="none" dirty="0">
                <a:solidFill>
                  <a:srgbClr val="0C0C0C"/>
                </a:solidFill>
                <a:latin typeface="Arial"/>
                <a:ea typeface="Arial"/>
                <a:cs typeface="Arial"/>
                <a:sym typeface="Arial"/>
              </a:rPr>
              <a:t>1. </a:t>
            </a:r>
            <a:r>
              <a:rPr lang="en-US" b="0" i="0" u="none" strike="noStrike" cap="none" dirty="0" err="1">
                <a:solidFill>
                  <a:srgbClr val="0C0C0C"/>
                </a:solidFill>
                <a:latin typeface="Arial"/>
                <a:ea typeface="Arial"/>
                <a:cs typeface="Arial"/>
                <a:sym typeface="Arial"/>
              </a:rPr>
              <a:t>使用</a:t>
            </a:r>
            <a:r>
              <a:rPr lang="en-US" b="0" i="0" u="none" strike="noStrike" cap="none" dirty="0">
                <a:solidFill>
                  <a:srgbClr val="0C0C0C"/>
                </a:solidFill>
                <a:latin typeface="Arial"/>
                <a:ea typeface="Arial"/>
                <a:cs typeface="Arial"/>
                <a:sym typeface="Arial"/>
              </a:rPr>
              <a:t> QVPN </a:t>
            </a:r>
            <a:r>
              <a:rPr lang="en-US" b="0" i="0" u="none" strike="noStrike" cap="none" dirty="0" err="1">
                <a:solidFill>
                  <a:srgbClr val="0C0C0C"/>
                </a:solidFill>
                <a:latin typeface="Arial"/>
                <a:ea typeface="Arial"/>
                <a:cs typeface="Arial"/>
                <a:sym typeface="Arial"/>
              </a:rPr>
              <a:t>為您的</a:t>
            </a:r>
            <a:r>
              <a:rPr lang="en-US" b="0" i="0" u="none" strike="noStrike" cap="none" dirty="0">
                <a:solidFill>
                  <a:srgbClr val="0C0C0C"/>
                </a:solidFill>
                <a:latin typeface="Arial"/>
                <a:ea typeface="Arial"/>
                <a:cs typeface="Arial"/>
                <a:sym typeface="Arial"/>
              </a:rPr>
              <a:t> Cloud NAS </a:t>
            </a:r>
            <a:r>
              <a:rPr lang="en-US" b="0" i="0" u="none" strike="noStrike" cap="none" dirty="0" err="1">
                <a:solidFill>
                  <a:srgbClr val="0C0C0C"/>
                </a:solidFill>
                <a:latin typeface="Arial"/>
                <a:ea typeface="Arial"/>
                <a:cs typeface="Arial"/>
                <a:sym typeface="Arial"/>
              </a:rPr>
              <a:t>與本地設備建立安全連線</a:t>
            </a:r>
            <a:r>
              <a:rPr lang="en-US" b="0" i="0" u="none" strike="noStrike" cap="none" dirty="0">
                <a:solidFill>
                  <a:srgbClr val="0C0C0C"/>
                </a:solidFill>
                <a:latin typeface="Arial"/>
                <a:ea typeface="Arial"/>
                <a:cs typeface="Arial"/>
                <a:sym typeface="Arial"/>
              </a:rPr>
              <a:t>。</a:t>
            </a:r>
            <a:endParaRPr dirty="0"/>
          </a:p>
          <a:p>
            <a:pPr marL="139700" marR="0" lvl="2" indent="0" algn="l" rtl="0">
              <a:lnSpc>
                <a:spcPct val="141935"/>
              </a:lnSpc>
              <a:spcBef>
                <a:spcPts val="0"/>
              </a:spcBef>
              <a:spcAft>
                <a:spcPts val="0"/>
              </a:spcAft>
              <a:buNone/>
            </a:pPr>
            <a:r>
              <a:rPr lang="en-US" b="0" i="0" u="none" strike="noStrike" cap="none" dirty="0">
                <a:solidFill>
                  <a:srgbClr val="0C0C0C"/>
                </a:solidFill>
                <a:latin typeface="Arial"/>
                <a:ea typeface="Arial"/>
                <a:cs typeface="Arial"/>
                <a:sym typeface="Arial"/>
              </a:rPr>
              <a:t>2. </a:t>
            </a:r>
            <a:r>
              <a:rPr lang="en-US" b="0" i="0" u="none" strike="noStrike" cap="none" dirty="0" err="1">
                <a:solidFill>
                  <a:srgbClr val="0C0C0C"/>
                </a:solidFill>
                <a:latin typeface="Arial"/>
                <a:ea typeface="Arial"/>
                <a:cs typeface="Arial"/>
                <a:sym typeface="Arial"/>
              </a:rPr>
              <a:t>支援通用的</a:t>
            </a:r>
            <a:r>
              <a:rPr lang="en-US" b="0" i="0" u="none" strike="noStrike" cap="none" dirty="0">
                <a:solidFill>
                  <a:srgbClr val="0C0C0C"/>
                </a:solidFill>
                <a:latin typeface="Arial"/>
                <a:ea typeface="Arial"/>
                <a:cs typeface="Arial"/>
                <a:sym typeface="Arial"/>
              </a:rPr>
              <a:t> VPN </a:t>
            </a:r>
            <a:r>
              <a:rPr lang="en-US" b="0" i="0" u="none" strike="noStrike" cap="none" dirty="0" err="1">
                <a:solidFill>
                  <a:srgbClr val="0C0C0C"/>
                </a:solidFill>
                <a:latin typeface="Arial"/>
                <a:ea typeface="Arial"/>
                <a:cs typeface="Arial"/>
                <a:sym typeface="Arial"/>
              </a:rPr>
              <a:t>協定及</a:t>
            </a:r>
            <a:r>
              <a:rPr lang="en-US" b="0" i="0" u="none" strike="noStrike" cap="none" dirty="0">
                <a:solidFill>
                  <a:srgbClr val="0C0C0C"/>
                </a:solidFill>
                <a:latin typeface="Arial"/>
                <a:ea typeface="Arial"/>
                <a:cs typeface="Arial"/>
                <a:sym typeface="Arial"/>
              </a:rPr>
              <a:t> QNAP </a:t>
            </a:r>
            <a:r>
              <a:rPr lang="en-US" b="0" i="0" u="none" strike="noStrike" cap="none" dirty="0" err="1">
                <a:solidFill>
                  <a:srgbClr val="0C0C0C"/>
                </a:solidFill>
                <a:latin typeface="Arial"/>
                <a:ea typeface="Arial"/>
                <a:cs typeface="Arial"/>
                <a:sym typeface="Arial"/>
              </a:rPr>
              <a:t>專屬</a:t>
            </a:r>
            <a:r>
              <a:rPr lang="en-US" b="0" i="0" u="none" strike="noStrike" cap="none" dirty="0">
                <a:solidFill>
                  <a:srgbClr val="0C0C0C"/>
                </a:solidFill>
                <a:latin typeface="Arial"/>
                <a:ea typeface="Arial"/>
                <a:cs typeface="Arial"/>
                <a:sym typeface="Arial"/>
              </a:rPr>
              <a:t>  </a:t>
            </a:r>
            <a:r>
              <a:rPr lang="en-US" b="0" i="0" u="none" strike="noStrike" cap="none" dirty="0" err="1">
                <a:solidFill>
                  <a:srgbClr val="0C0C0C"/>
                </a:solidFill>
                <a:latin typeface="Arial"/>
                <a:ea typeface="Arial"/>
                <a:cs typeface="Arial"/>
                <a:sym typeface="Arial"/>
              </a:rPr>
              <a:t>QBelt</a:t>
            </a:r>
            <a:r>
              <a:rPr lang="en-US" b="0" i="0" u="none" strike="noStrike" cap="none" dirty="0">
                <a:solidFill>
                  <a:srgbClr val="0C0C0C"/>
                </a:solidFill>
                <a:latin typeface="Arial"/>
                <a:ea typeface="Arial"/>
                <a:cs typeface="Arial"/>
                <a:sym typeface="Arial"/>
              </a:rPr>
              <a:t> </a:t>
            </a:r>
            <a:r>
              <a:rPr lang="en-US" b="0" i="0" u="none" strike="noStrike" cap="none" dirty="0" err="1">
                <a:solidFill>
                  <a:srgbClr val="0C0C0C"/>
                </a:solidFill>
                <a:latin typeface="Arial"/>
                <a:ea typeface="Arial"/>
                <a:cs typeface="Arial"/>
                <a:sym typeface="Arial"/>
              </a:rPr>
              <a:t>協定</a:t>
            </a:r>
            <a:endParaRPr b="0" i="0" u="none" strike="noStrike" cap="none" dirty="0">
              <a:solidFill>
                <a:srgbClr val="1657D9"/>
              </a:solidFill>
              <a:latin typeface="Arial"/>
              <a:ea typeface="Arial"/>
              <a:cs typeface="Arial"/>
              <a:sym typeface="Arial"/>
            </a:endParaRPr>
          </a:p>
        </p:txBody>
      </p:sp>
      <p:sp>
        <p:nvSpPr>
          <p:cNvPr id="1298" name="Google Shape;1298;p26"/>
          <p:cNvSpPr txBox="1"/>
          <p:nvPr/>
        </p:nvSpPr>
        <p:spPr>
          <a:xfrm>
            <a:off x="662180" y="2776432"/>
            <a:ext cx="5079444" cy="429408"/>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400" i="0" u="none" strike="noStrike" cap="none" dirty="0" err="1">
                <a:solidFill>
                  <a:srgbClr val="020576"/>
                </a:solidFill>
                <a:latin typeface="Arial"/>
                <a:ea typeface="Arial"/>
                <a:cs typeface="Arial"/>
                <a:sym typeface="Arial"/>
              </a:rPr>
              <a:t>當惡意軟體攻擊或意外事件發生時，您便可以利用快照檔案，迅速將資料復原至特定時間點的狀態，確保系統運作不中斷</a:t>
            </a:r>
            <a:r>
              <a:rPr lang="en-US" sz="1400" i="0" u="none" strike="noStrike" cap="none" dirty="0">
                <a:solidFill>
                  <a:srgbClr val="020576"/>
                </a:solidFill>
                <a:latin typeface="Arial"/>
                <a:ea typeface="Arial"/>
                <a:cs typeface="Arial"/>
                <a:sym typeface="Arial"/>
              </a:rPr>
              <a:t>。</a:t>
            </a:r>
            <a:endParaRPr sz="1400" i="0" u="none" strike="noStrike" cap="none" dirty="0">
              <a:solidFill>
                <a:srgbClr val="020576"/>
              </a:solidFill>
              <a:latin typeface="Arial"/>
              <a:ea typeface="Arial"/>
              <a:cs typeface="Arial"/>
              <a:sym typeface="Arial"/>
            </a:endParaRPr>
          </a:p>
        </p:txBody>
      </p:sp>
      <p:sp>
        <p:nvSpPr>
          <p:cNvPr id="1299" name="Google Shape;1299;p26"/>
          <p:cNvSpPr txBox="1"/>
          <p:nvPr/>
        </p:nvSpPr>
        <p:spPr>
          <a:xfrm>
            <a:off x="328384" y="1753257"/>
            <a:ext cx="6027061" cy="1123327"/>
          </a:xfrm>
          <a:prstGeom prst="rect">
            <a:avLst/>
          </a:prstGeom>
          <a:noFill/>
          <a:ln>
            <a:noFill/>
          </a:ln>
        </p:spPr>
        <p:txBody>
          <a:bodyPr spcFirstLastPara="1" wrap="square" lIns="121900" tIns="121900" rIns="121900" bIns="121900" anchor="t" anchorCtr="0">
            <a:noAutofit/>
          </a:bodyPr>
          <a:lstStyle/>
          <a:p>
            <a:pPr marL="139700" marR="0" lvl="2" indent="0" algn="l" rtl="0">
              <a:lnSpc>
                <a:spcPct val="141935"/>
              </a:lnSpc>
              <a:spcBef>
                <a:spcPts val="0"/>
              </a:spcBef>
              <a:spcAft>
                <a:spcPts val="0"/>
              </a:spcAft>
              <a:buNone/>
            </a:pPr>
            <a:r>
              <a:rPr lang="en-US" b="0" i="0" u="none" strike="noStrike" cap="none" dirty="0">
                <a:solidFill>
                  <a:srgbClr val="0C0C0C"/>
                </a:solidFill>
                <a:latin typeface="Arial"/>
                <a:ea typeface="Arial"/>
                <a:cs typeface="Arial"/>
                <a:sym typeface="Arial"/>
              </a:rPr>
              <a:t>1. </a:t>
            </a:r>
            <a:r>
              <a:rPr lang="en-US" b="0" i="0" u="none" strike="noStrike" cap="none" dirty="0" err="1">
                <a:solidFill>
                  <a:srgbClr val="0C0C0C"/>
                </a:solidFill>
                <a:latin typeface="Arial"/>
                <a:ea typeface="Arial"/>
                <a:cs typeface="Arial"/>
                <a:sym typeface="Arial"/>
              </a:rPr>
              <a:t>可記錄任一時間點的系統狀態與資料</a:t>
            </a:r>
            <a:r>
              <a:rPr lang="en-US" b="0" i="0" u="none" strike="noStrike" cap="none" dirty="0">
                <a:solidFill>
                  <a:srgbClr val="0C0C0C"/>
                </a:solidFill>
                <a:latin typeface="Arial"/>
                <a:ea typeface="Arial"/>
                <a:cs typeface="Arial"/>
                <a:sym typeface="Arial"/>
              </a:rPr>
              <a:t>。</a:t>
            </a:r>
            <a:endParaRPr dirty="0"/>
          </a:p>
          <a:p>
            <a:pPr marL="139700" marR="0" lvl="2" indent="0" algn="l" rtl="0">
              <a:lnSpc>
                <a:spcPct val="137500"/>
              </a:lnSpc>
              <a:spcBef>
                <a:spcPts val="0"/>
              </a:spcBef>
              <a:spcAft>
                <a:spcPts val="0"/>
              </a:spcAft>
              <a:buNone/>
            </a:pPr>
            <a:r>
              <a:rPr lang="en-US" b="0" i="0" u="none" strike="noStrike" cap="none" dirty="0">
                <a:solidFill>
                  <a:srgbClr val="0C0C0C"/>
                </a:solidFill>
                <a:latin typeface="Arial"/>
                <a:ea typeface="Arial"/>
                <a:cs typeface="Arial"/>
                <a:sym typeface="Arial"/>
              </a:rPr>
              <a:t>2. QNAP </a:t>
            </a:r>
            <a:r>
              <a:rPr lang="en-US" b="0" i="0" u="none" strike="noStrike" cap="none" dirty="0" err="1">
                <a:solidFill>
                  <a:srgbClr val="0C0C0C"/>
                </a:solidFill>
                <a:latin typeface="Arial"/>
                <a:ea typeface="Arial"/>
                <a:cs typeface="Arial"/>
                <a:sym typeface="Arial"/>
              </a:rPr>
              <a:t>自主研發的</a:t>
            </a:r>
            <a:r>
              <a:rPr lang="en-US" b="0" i="0" u="none" strike="noStrike" cap="none" dirty="0">
                <a:solidFill>
                  <a:srgbClr val="0C0C0C"/>
                </a:solidFill>
                <a:latin typeface="Arial"/>
                <a:ea typeface="Arial"/>
                <a:cs typeface="Arial"/>
                <a:sym typeface="Arial"/>
              </a:rPr>
              <a:t> ext4 </a:t>
            </a:r>
            <a:r>
              <a:rPr lang="en-US" b="0" i="0" u="none" strike="noStrike" cap="none" dirty="0" err="1">
                <a:solidFill>
                  <a:srgbClr val="0C0C0C"/>
                </a:solidFill>
                <a:latin typeface="Arial"/>
                <a:ea typeface="Arial"/>
                <a:cs typeface="Arial"/>
                <a:sym typeface="Arial"/>
              </a:rPr>
              <a:t>快照技術，檔案存取不僅快又穩</a:t>
            </a:r>
            <a:r>
              <a:rPr lang="en-US" b="0" i="0" u="none" strike="noStrike" cap="none" dirty="0">
                <a:solidFill>
                  <a:srgbClr val="0C0C0C"/>
                </a:solidFill>
                <a:latin typeface="Arial"/>
                <a:ea typeface="Arial"/>
                <a:cs typeface="Arial"/>
                <a:sym typeface="Arial"/>
              </a:rPr>
              <a:t>，</a:t>
            </a:r>
          </a:p>
          <a:p>
            <a:pPr marL="139700" marR="0" lvl="2" indent="0" algn="l" rtl="0">
              <a:lnSpc>
                <a:spcPct val="137500"/>
              </a:lnSpc>
              <a:spcBef>
                <a:spcPts val="0"/>
              </a:spcBef>
              <a:spcAft>
                <a:spcPts val="0"/>
              </a:spcAft>
              <a:buNone/>
            </a:pPr>
            <a:r>
              <a:rPr lang="en-US" dirty="0">
                <a:solidFill>
                  <a:srgbClr val="0C0C0C"/>
                </a:solidFill>
              </a:rPr>
              <a:t>  </a:t>
            </a:r>
            <a:r>
              <a:rPr lang="en-US" b="0" i="0" u="none" strike="noStrike" cap="none" dirty="0">
                <a:solidFill>
                  <a:srgbClr val="0C0C0C"/>
                </a:solidFill>
                <a:latin typeface="Arial"/>
                <a:ea typeface="Arial"/>
                <a:cs typeface="Arial"/>
                <a:sym typeface="Arial"/>
              </a:rPr>
              <a:t>「</a:t>
            </a:r>
            <a:r>
              <a:rPr lang="en-US" b="0" i="0" u="none" strike="noStrike" cap="none" dirty="0" err="1">
                <a:solidFill>
                  <a:srgbClr val="0C0C0C"/>
                </a:solidFill>
                <a:latin typeface="Arial"/>
                <a:ea typeface="Arial"/>
                <a:cs typeface="Arial"/>
                <a:sym typeface="Arial"/>
              </a:rPr>
              <a:t>磁碟區外的快照」機制更能將對</a:t>
            </a:r>
            <a:r>
              <a:rPr lang="en-US" b="0" i="0" u="none" strike="noStrike" cap="none" dirty="0">
                <a:solidFill>
                  <a:srgbClr val="0C0C0C"/>
                </a:solidFill>
                <a:latin typeface="Arial"/>
                <a:ea typeface="Arial"/>
                <a:cs typeface="Arial"/>
                <a:sym typeface="Arial"/>
              </a:rPr>
              <a:t> NAS </a:t>
            </a:r>
            <a:r>
              <a:rPr lang="en-US" b="0" i="0" u="none" strike="noStrike" cap="none" dirty="0" err="1">
                <a:solidFill>
                  <a:srgbClr val="0C0C0C"/>
                </a:solidFill>
                <a:latin typeface="Arial"/>
                <a:ea typeface="Arial"/>
                <a:cs typeface="Arial"/>
                <a:sym typeface="Arial"/>
              </a:rPr>
              <a:t>效能的影響降到最低</a:t>
            </a:r>
            <a:r>
              <a:rPr lang="en-US" b="0" i="0" u="none" strike="noStrike" cap="none" dirty="0">
                <a:solidFill>
                  <a:srgbClr val="0C0C0C"/>
                </a:solidFill>
                <a:latin typeface="Arial"/>
                <a:ea typeface="Arial"/>
                <a:cs typeface="Arial"/>
                <a:sym typeface="Arial"/>
              </a:rPr>
              <a:t>。</a:t>
            </a:r>
            <a:br>
              <a:rPr lang="en-US" b="1" i="0" u="none" strike="noStrike" cap="none" dirty="0">
                <a:solidFill>
                  <a:srgbClr val="00FFFF"/>
                </a:solidFill>
                <a:latin typeface="Arial"/>
                <a:ea typeface="Arial"/>
                <a:cs typeface="Arial"/>
                <a:sym typeface="Arial"/>
              </a:rPr>
            </a:br>
            <a:endParaRPr b="1" i="0" u="none" strike="noStrike" cap="none" dirty="0">
              <a:solidFill>
                <a:srgbClr val="00FFFF"/>
              </a:solidFill>
              <a:latin typeface="Arial"/>
              <a:ea typeface="Arial"/>
              <a:cs typeface="Arial"/>
              <a:sym typeface="Arial"/>
            </a:endParaRPr>
          </a:p>
        </p:txBody>
      </p:sp>
      <p:sp>
        <p:nvSpPr>
          <p:cNvPr id="3" name="Google Shape;172;p28">
            <a:extLst>
              <a:ext uri="{FF2B5EF4-FFF2-40B4-BE49-F238E27FC236}">
                <a16:creationId xmlns:a16="http://schemas.microsoft.com/office/drawing/2014/main" id="{361B8747-824C-432A-BDEB-50E0FBC490F6}"/>
              </a:ext>
            </a:extLst>
          </p:cNvPr>
          <p:cNvSpPr txBox="1"/>
          <p:nvPr/>
        </p:nvSpPr>
        <p:spPr>
          <a:xfrm>
            <a:off x="597492" y="1385196"/>
            <a:ext cx="7535883"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zh-TW" altLang="en-US" sz="2000" b="1" i="0" u="none" strike="noStrike" cap="none" dirty="0">
                <a:solidFill>
                  <a:srgbClr val="122D5E"/>
                </a:solidFill>
                <a:latin typeface="微軟正黑體" panose="020B0604030504040204" pitchFamily="34" charset="-120"/>
                <a:ea typeface="微軟正黑體" panose="020B0604030504040204" pitchFamily="34" charset="-120"/>
                <a:sym typeface="Arial"/>
              </a:rPr>
              <a:t>快照及多版本備份</a:t>
            </a:r>
            <a:endParaRPr lang="zh-TW" altLang="en-US" sz="2000" dirty="0">
              <a:latin typeface="微軟正黑體" panose="020B0604030504040204" pitchFamily="34" charset="-120"/>
              <a:ea typeface="微軟正黑體" panose="020B0604030504040204" pitchFamily="34" charset="-120"/>
            </a:endParaRPr>
          </a:p>
        </p:txBody>
      </p:sp>
      <p:sp>
        <p:nvSpPr>
          <p:cNvPr id="4" name="Google Shape;172;p28">
            <a:extLst>
              <a:ext uri="{FF2B5EF4-FFF2-40B4-BE49-F238E27FC236}">
                <a16:creationId xmlns:a16="http://schemas.microsoft.com/office/drawing/2014/main" id="{4B948F13-A79D-4D48-BDA6-7689A39FE1A0}"/>
              </a:ext>
            </a:extLst>
          </p:cNvPr>
          <p:cNvSpPr txBox="1"/>
          <p:nvPr/>
        </p:nvSpPr>
        <p:spPr>
          <a:xfrm>
            <a:off x="597492" y="3520139"/>
            <a:ext cx="3997375"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altLang="zh-TW" sz="2000" b="1" i="0" u="none" strike="noStrike" cap="none" dirty="0">
                <a:solidFill>
                  <a:srgbClr val="122D5E"/>
                </a:solidFill>
                <a:latin typeface="Arial"/>
                <a:ea typeface="Arial"/>
                <a:cs typeface="Arial"/>
                <a:sym typeface="Arial"/>
              </a:rPr>
              <a:t>QNAP VPN </a:t>
            </a:r>
            <a:r>
              <a:rPr lang="zh-TW" altLang="en-US" sz="2000" b="1" i="0" u="none" strike="noStrike" cap="none" dirty="0">
                <a:solidFill>
                  <a:srgbClr val="122D5E"/>
                </a:solidFill>
                <a:latin typeface="Arial"/>
                <a:ea typeface="Arial"/>
                <a:cs typeface="Arial"/>
                <a:sym typeface="Arial"/>
              </a:rPr>
              <a:t>服務</a:t>
            </a:r>
          </a:p>
        </p:txBody>
      </p:sp>
      <p:pic>
        <p:nvPicPr>
          <p:cNvPr id="8" name="圖片 7">
            <a:extLst>
              <a:ext uri="{FF2B5EF4-FFF2-40B4-BE49-F238E27FC236}">
                <a16:creationId xmlns:a16="http://schemas.microsoft.com/office/drawing/2014/main" id="{550BDE4F-A2F8-4458-88C9-F2698B8E8C42}"/>
              </a:ext>
            </a:extLst>
          </p:cNvPr>
          <p:cNvPicPr>
            <a:picLocks noChangeAspect="1"/>
          </p:cNvPicPr>
          <p:nvPr/>
        </p:nvPicPr>
        <p:blipFill>
          <a:blip r:embed="rId3"/>
          <a:srcRect/>
          <a:stretch/>
        </p:blipFill>
        <p:spPr>
          <a:xfrm>
            <a:off x="5901927" y="1907495"/>
            <a:ext cx="2517208" cy="2517208"/>
          </a:xfrm>
          <a:prstGeom prst="rect">
            <a:avLst/>
          </a:prstGeom>
          <a:effectLst>
            <a:outerShdw blurRad="50800" dist="38100" dir="2700000" algn="tl" rotWithShape="0">
              <a:prstClr val="black">
                <a:alpha val="40000"/>
              </a:prstClr>
            </a:outerShdw>
          </a:effectLst>
        </p:spPr>
      </p:pic>
      <p:sp>
        <p:nvSpPr>
          <p:cNvPr id="9" name="矩形: 圓角 8">
            <a:extLst>
              <a:ext uri="{FF2B5EF4-FFF2-40B4-BE49-F238E27FC236}">
                <a16:creationId xmlns:a16="http://schemas.microsoft.com/office/drawing/2014/main" id="{DB4644C7-F24A-4E02-9940-266619D87087}"/>
              </a:ext>
            </a:extLst>
          </p:cNvPr>
          <p:cNvSpPr/>
          <p:nvPr/>
        </p:nvSpPr>
        <p:spPr>
          <a:xfrm>
            <a:off x="535181" y="1338064"/>
            <a:ext cx="2595370" cy="472823"/>
          </a:xfrm>
          <a:prstGeom prst="roundRect">
            <a:avLst>
              <a:gd name="adj" fmla="val 9710"/>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15ABA9DB-472B-439F-AA5B-64279660C7CD}"/>
              </a:ext>
            </a:extLst>
          </p:cNvPr>
          <p:cNvSpPr/>
          <p:nvPr/>
        </p:nvSpPr>
        <p:spPr>
          <a:xfrm>
            <a:off x="535180" y="3466479"/>
            <a:ext cx="2595371" cy="472823"/>
          </a:xfrm>
          <a:prstGeom prst="roundRect">
            <a:avLst>
              <a:gd name="adj" fmla="val 702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7E3A6B7-813D-4F1E-9988-DB229BA069FD}"/>
              </a:ext>
            </a:extLst>
          </p:cNvPr>
          <p:cNvPicPr>
            <a:picLocks noChangeAspect="1"/>
          </p:cNvPicPr>
          <p:nvPr/>
        </p:nvPicPr>
        <p:blipFill rotWithShape="1">
          <a:blip r:embed="rId3"/>
          <a:srcRect l="2680" t="20371" r="2375"/>
          <a:stretch/>
        </p:blipFill>
        <p:spPr>
          <a:xfrm>
            <a:off x="253999" y="1047750"/>
            <a:ext cx="8663815" cy="4095749"/>
          </a:xfrm>
          <a:prstGeom prst="rect">
            <a:avLst/>
          </a:prstGeom>
        </p:spPr>
      </p:pic>
      <p:grpSp>
        <p:nvGrpSpPr>
          <p:cNvPr id="3" name="群組 2">
            <a:extLst>
              <a:ext uri="{FF2B5EF4-FFF2-40B4-BE49-F238E27FC236}">
                <a16:creationId xmlns:a16="http://schemas.microsoft.com/office/drawing/2014/main" id="{092A604B-E332-4735-9DCF-55FE78471C25}"/>
              </a:ext>
            </a:extLst>
          </p:cNvPr>
          <p:cNvGrpSpPr/>
          <p:nvPr/>
        </p:nvGrpSpPr>
        <p:grpSpPr>
          <a:xfrm>
            <a:off x="7491240" y="928409"/>
            <a:ext cx="1344410" cy="2242685"/>
            <a:chOff x="6954234" y="758941"/>
            <a:chExt cx="1938984" cy="3234525"/>
          </a:xfrm>
        </p:grpSpPr>
        <p:pic>
          <p:nvPicPr>
            <p:cNvPr id="40" name="圖片 10">
              <a:extLst>
                <a:ext uri="{FF2B5EF4-FFF2-40B4-BE49-F238E27FC236}">
                  <a16:creationId xmlns:a16="http://schemas.microsoft.com/office/drawing/2014/main" id="{9A29090D-15AD-4F01-8B73-691EFE9A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41" name="圖片 4">
              <a:extLst>
                <a:ext uri="{FF2B5EF4-FFF2-40B4-BE49-F238E27FC236}">
                  <a16:creationId xmlns:a16="http://schemas.microsoft.com/office/drawing/2014/main" id="{2AAAC213-470E-4EFC-BC6D-E699F8AB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42" name="圖片 6">
              <a:extLst>
                <a:ext uri="{FF2B5EF4-FFF2-40B4-BE49-F238E27FC236}">
                  <a16:creationId xmlns:a16="http://schemas.microsoft.com/office/drawing/2014/main" id="{6EDCC125-ABBB-4F63-8E54-D69FD724F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43" name="內容版面配置區 5">
              <a:extLst>
                <a:ext uri="{FF2B5EF4-FFF2-40B4-BE49-F238E27FC236}">
                  <a16:creationId xmlns:a16="http://schemas.microsoft.com/office/drawing/2014/main" id="{1889F3C0-D1F1-4046-B929-BBDCADCF04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9829" y="2690152"/>
              <a:ext cx="1023575" cy="681392"/>
            </a:xfrm>
            <a:prstGeom prst="rect">
              <a:avLst/>
            </a:prstGeom>
          </p:spPr>
        </p:pic>
        <p:pic>
          <p:nvPicPr>
            <p:cNvPr id="44" name="Picture 2">
              <a:extLst>
                <a:ext uri="{FF2B5EF4-FFF2-40B4-BE49-F238E27FC236}">
                  <a16:creationId xmlns:a16="http://schemas.microsoft.com/office/drawing/2014/main" id="{9E6C8F88-6251-4315-925B-582E65FC3C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18915" y="3443364"/>
              <a:ext cx="550740" cy="55010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837" y="1351427"/>
            <a:ext cx="782750" cy="787992"/>
          </a:xfrm>
          <a:prstGeom prst="rect">
            <a:avLst/>
          </a:prstGeom>
          <a:effectLst>
            <a:outerShdw blurRad="50800" dist="38100" dir="2700000" algn="tl" rotWithShape="0">
              <a:prstClr val="black">
                <a:alpha val="40000"/>
              </a:prstClr>
            </a:outerShdw>
          </a:effectLst>
        </p:spPr>
      </p:pic>
      <p:sp>
        <p:nvSpPr>
          <p:cNvPr id="6" name="標題 5">
            <a:extLst>
              <a:ext uri="{FF2B5EF4-FFF2-40B4-BE49-F238E27FC236}">
                <a16:creationId xmlns:a16="http://schemas.microsoft.com/office/drawing/2014/main" id="{13E7D609-57B1-413D-A052-72A8D7D15541}"/>
              </a:ext>
            </a:extLst>
          </p:cNvPr>
          <p:cNvSpPr>
            <a:spLocks noGrp="1"/>
          </p:cNvSpPr>
          <p:nvPr>
            <p:ph type="title"/>
          </p:nvPr>
        </p:nvSpPr>
        <p:spPr>
          <a:xfrm>
            <a:off x="-69850" y="38101"/>
            <a:ext cx="9290050" cy="994172"/>
          </a:xfrm>
        </p:spPr>
        <p:txBody>
          <a:bodyPr>
            <a:normAutofit/>
          </a:bodyPr>
          <a:lstStyle/>
          <a:p>
            <a:r>
              <a:rPr lang="en-US" altLang="zh-TW" b="1" dirty="0" err="1">
                <a:latin typeface="微軟正黑體" panose="020B0604030504040204" pitchFamily="34" charset="-120"/>
                <a:cs typeface="Arial"/>
                <a:sym typeface="Arial"/>
              </a:rPr>
              <a:t>隨時掌握雲</a:t>
            </a:r>
            <a:r>
              <a:rPr lang="en-US" altLang="zh-TW" b="1" dirty="0">
                <a:latin typeface="Arial"/>
                <a:ea typeface="Arial"/>
                <a:cs typeface="Arial"/>
                <a:sym typeface="Arial"/>
              </a:rPr>
              <a:t> NAS </a:t>
            </a:r>
            <a:r>
              <a:rPr lang="en-US" altLang="zh-TW" b="1" dirty="0" err="1">
                <a:latin typeface="微軟正黑體" panose="020B0604030504040204" pitchFamily="34" charset="-120"/>
                <a:cs typeface="Arial"/>
                <a:sym typeface="Arial"/>
              </a:rPr>
              <a:t>的狀態</a:t>
            </a:r>
            <a:endParaRPr lang="en-US" altLang="zh-TW" b="1" dirty="0">
              <a:latin typeface="微軟正黑體" panose="020B0604030504040204" pitchFamily="34" charset="-120"/>
              <a:cs typeface="Arial"/>
            </a:endParaRPr>
          </a:p>
        </p:txBody>
      </p:sp>
      <p:pic>
        <p:nvPicPr>
          <p:cNvPr id="22" name="圖片 21">
            <a:extLst>
              <a:ext uri="{FF2B5EF4-FFF2-40B4-BE49-F238E27FC236}">
                <a16:creationId xmlns:a16="http://schemas.microsoft.com/office/drawing/2014/main" id="{9D35E0F8-9B39-4061-A6BF-251CE1E3E526}"/>
              </a:ext>
            </a:extLst>
          </p:cNvPr>
          <p:cNvPicPr>
            <a:picLocks noChangeAspect="1"/>
          </p:cNvPicPr>
          <p:nvPr/>
        </p:nvPicPr>
        <p:blipFill>
          <a:blip r:embed="rId10"/>
          <a:srcRect/>
          <a:stretch/>
        </p:blipFill>
        <p:spPr>
          <a:xfrm>
            <a:off x="4569262" y="2732375"/>
            <a:ext cx="594915" cy="597620"/>
          </a:xfrm>
          <a:prstGeom prst="rect">
            <a:avLst/>
          </a:prstGeom>
        </p:spPr>
      </p:pic>
      <p:sp>
        <p:nvSpPr>
          <p:cNvPr id="2" name="Google Shape;1318;p27">
            <a:extLst>
              <a:ext uri="{FF2B5EF4-FFF2-40B4-BE49-F238E27FC236}">
                <a16:creationId xmlns:a16="http://schemas.microsoft.com/office/drawing/2014/main" id="{73C0ECC8-22FF-4926-BDDB-4DACC4CBEA71}"/>
              </a:ext>
            </a:extLst>
          </p:cNvPr>
          <p:cNvSpPr/>
          <p:nvPr/>
        </p:nvSpPr>
        <p:spPr>
          <a:xfrm>
            <a:off x="1486038" y="1690334"/>
            <a:ext cx="3158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i="0" u="none" strike="noStrike" cap="none" dirty="0">
                <a:solidFill>
                  <a:srgbClr val="1142A3"/>
                </a:solidFill>
                <a:latin typeface="Arial"/>
                <a:ea typeface="Arial"/>
                <a:cs typeface="Arial"/>
                <a:sym typeface="Arial"/>
              </a:rPr>
              <a:t>Notification</a:t>
            </a:r>
            <a:r>
              <a:rPr lang="en-US" sz="2800" b="0" i="0" u="none" strike="noStrike" cap="none" dirty="0">
                <a:solidFill>
                  <a:srgbClr val="1142A3"/>
                </a:solidFill>
                <a:latin typeface="Arial"/>
                <a:ea typeface="Arial"/>
                <a:cs typeface="Arial"/>
                <a:sym typeface="Arial"/>
              </a:rPr>
              <a:t> Center</a:t>
            </a:r>
            <a:endParaRPr sz="2800" b="0" i="0" u="none" strike="noStrike" cap="none" dirty="0">
              <a:solidFill>
                <a:srgbClr val="1142A3"/>
              </a:solidFill>
              <a:latin typeface="Arial"/>
              <a:ea typeface="Arial"/>
              <a:cs typeface="Arial"/>
              <a:sym typeface="Arial"/>
            </a:endParaRPr>
          </a:p>
        </p:txBody>
      </p:sp>
      <p:sp>
        <p:nvSpPr>
          <p:cNvPr id="5" name="Google Shape;1319;p27">
            <a:extLst>
              <a:ext uri="{FF2B5EF4-FFF2-40B4-BE49-F238E27FC236}">
                <a16:creationId xmlns:a16="http://schemas.microsoft.com/office/drawing/2014/main" id="{CD4BC29D-72A1-4AC2-869F-C7905C1BF7CB}"/>
              </a:ext>
            </a:extLst>
          </p:cNvPr>
          <p:cNvSpPr/>
          <p:nvPr/>
        </p:nvSpPr>
        <p:spPr>
          <a:xfrm>
            <a:off x="1469860" y="1320066"/>
            <a:ext cx="1467069"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50" b="1" i="0" u="none" strike="noStrike" cap="none" dirty="0" err="1">
                <a:solidFill>
                  <a:srgbClr val="1142A3"/>
                </a:solidFill>
                <a:latin typeface="微軟正黑體" panose="020B0604030504040204" pitchFamily="34" charset="-120"/>
                <a:ea typeface="微軟正黑體" panose="020B0604030504040204" pitchFamily="34" charset="-120"/>
                <a:sym typeface="Arial"/>
              </a:rPr>
              <a:t>通知中心</a:t>
            </a:r>
            <a:endParaRPr sz="2450" b="1" i="0" u="none" strike="noStrike" cap="none" dirty="0">
              <a:solidFill>
                <a:srgbClr val="1142A3"/>
              </a:solidFill>
              <a:latin typeface="微軟正黑體" panose="020B0604030504040204" pitchFamily="34" charset="-120"/>
              <a:ea typeface="微軟正黑體" panose="020B0604030504040204" pitchFamily="34" charset="-120"/>
              <a:sym typeface="Arial"/>
            </a:endParaRPr>
          </a:p>
        </p:txBody>
      </p:sp>
      <p:sp>
        <p:nvSpPr>
          <p:cNvPr id="7" name="Google Shape;1320;p27">
            <a:extLst>
              <a:ext uri="{FF2B5EF4-FFF2-40B4-BE49-F238E27FC236}">
                <a16:creationId xmlns:a16="http://schemas.microsoft.com/office/drawing/2014/main" id="{2A0DB039-AD59-4C90-824F-292DADD5FED4}"/>
              </a:ext>
            </a:extLst>
          </p:cNvPr>
          <p:cNvSpPr txBox="1"/>
          <p:nvPr/>
        </p:nvSpPr>
        <p:spPr>
          <a:xfrm>
            <a:off x="569837" y="2316447"/>
            <a:ext cx="5004578" cy="33086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SzPct val="80000"/>
              <a:buFont typeface="Arial" panose="020B0604020202020204" pitchFamily="34" charset="0"/>
              <a:buChar char="•"/>
            </a:pPr>
            <a:r>
              <a:rPr lang="en-US" sz="17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自訂通知規則，一切盡在掌握中</a:t>
            </a:r>
            <a:endParaRPr sz="1700" b="0" i="0" u="none" strike="noStrike" cap="none" dirty="0">
              <a:solidFill>
                <a:srgbClr val="0C0C0C"/>
              </a:solidFill>
              <a:latin typeface="微軟正黑體" panose="020B0604030504040204" pitchFamily="34" charset="-120"/>
              <a:ea typeface="微軟正黑體" panose="020B0604030504040204" pitchFamily="34" charset="-120"/>
              <a:sym typeface="Arial"/>
            </a:endParaRPr>
          </a:p>
        </p:txBody>
      </p:sp>
      <p:sp>
        <p:nvSpPr>
          <p:cNvPr id="8" name="Google Shape;1321;p27">
            <a:extLst>
              <a:ext uri="{FF2B5EF4-FFF2-40B4-BE49-F238E27FC236}">
                <a16:creationId xmlns:a16="http://schemas.microsoft.com/office/drawing/2014/main" id="{15E49AFA-43E4-4676-916F-5761F4ED82F5}"/>
              </a:ext>
            </a:extLst>
          </p:cNvPr>
          <p:cNvSpPr txBox="1"/>
          <p:nvPr/>
        </p:nvSpPr>
        <p:spPr>
          <a:xfrm>
            <a:off x="569837" y="4291539"/>
            <a:ext cx="4614413" cy="59247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SzPct val="80000"/>
              <a:buFont typeface="Arial" panose="020B0604020202020204" pitchFamily="34" charset="0"/>
              <a:buChar char="•"/>
            </a:pPr>
            <a:r>
              <a:rPr lang="en-US" sz="17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支援電子郵件、手機文字簡訊、即時通訊軟體及推播通知</a:t>
            </a:r>
            <a:r>
              <a:rPr lang="en-US" sz="1700" b="0" i="0" u="none" strike="noStrike" cap="none" dirty="0">
                <a:solidFill>
                  <a:srgbClr val="0C0C0C"/>
                </a:solidFill>
                <a:latin typeface="微軟正黑體" panose="020B0604030504040204" pitchFamily="34" charset="-120"/>
                <a:ea typeface="微軟正黑體" panose="020B0604030504040204" pitchFamily="34" charset="-120"/>
                <a:sym typeface="Arial"/>
              </a:rPr>
              <a:t> </a:t>
            </a:r>
            <a:endParaRPr sz="1700" b="0" i="0" u="none" strike="noStrike" cap="none" dirty="0">
              <a:solidFill>
                <a:srgbClr val="0C0C0C"/>
              </a:solidFill>
              <a:latin typeface="微軟正黑體" panose="020B0604030504040204" pitchFamily="34" charset="-120"/>
              <a:ea typeface="微軟正黑體" panose="020B0604030504040204" pitchFamily="34" charset="-120"/>
              <a:sym typeface="Arial"/>
            </a:endParaRPr>
          </a:p>
        </p:txBody>
      </p:sp>
      <p:sp>
        <p:nvSpPr>
          <p:cNvPr id="9" name="Google Shape;1322;p27">
            <a:extLst>
              <a:ext uri="{FF2B5EF4-FFF2-40B4-BE49-F238E27FC236}">
                <a16:creationId xmlns:a16="http://schemas.microsoft.com/office/drawing/2014/main" id="{C2134DC5-8523-48E5-B28A-FCB3E14248E6}"/>
              </a:ext>
            </a:extLst>
          </p:cNvPr>
          <p:cNvSpPr txBox="1"/>
          <p:nvPr/>
        </p:nvSpPr>
        <p:spPr>
          <a:xfrm>
            <a:off x="569837" y="3405161"/>
            <a:ext cx="5307122"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SzPct val="80000"/>
              <a:buFont typeface="Arial" panose="020B0604020202020204" pitchFamily="34" charset="0"/>
              <a:buChar char="•"/>
            </a:pPr>
            <a:r>
              <a:rPr lang="en-US" sz="17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高彈性的篩選條件快速過濾重要通知</a:t>
            </a:r>
            <a:endParaRPr sz="1700" b="0" i="0" u="none" strike="noStrike" cap="none" dirty="0">
              <a:solidFill>
                <a:srgbClr val="0C0C0C"/>
              </a:solidFill>
              <a:latin typeface="微軟正黑體" panose="020B0604030504040204" pitchFamily="34" charset="-120"/>
              <a:ea typeface="微軟正黑體" panose="020B0604030504040204" pitchFamily="34" charset="-120"/>
              <a:sym typeface="Arial"/>
            </a:endParaRPr>
          </a:p>
        </p:txBody>
      </p:sp>
      <p:sp>
        <p:nvSpPr>
          <p:cNvPr id="10" name="Google Shape;1323;p27">
            <a:extLst>
              <a:ext uri="{FF2B5EF4-FFF2-40B4-BE49-F238E27FC236}">
                <a16:creationId xmlns:a16="http://schemas.microsoft.com/office/drawing/2014/main" id="{52742ED9-AD9A-433F-95CA-6B38CFE76333}"/>
              </a:ext>
            </a:extLst>
          </p:cNvPr>
          <p:cNvSpPr txBox="1"/>
          <p:nvPr/>
        </p:nvSpPr>
        <p:spPr>
          <a:xfrm>
            <a:off x="569838" y="2733880"/>
            <a:ext cx="3858458" cy="59247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SzPct val="80000"/>
              <a:buFont typeface="Arial" panose="020B0604020202020204" pitchFamily="34" charset="0"/>
              <a:buChar char="•"/>
            </a:pPr>
            <a:r>
              <a:rPr lang="en-US" sz="17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清晰的通知佇列及歷史紀錄，絕不錯過重要通知</a:t>
            </a:r>
            <a:endParaRPr sz="1700" b="0" i="0" u="none" strike="noStrike" cap="none" dirty="0">
              <a:solidFill>
                <a:srgbClr val="0C0C0C"/>
              </a:solidFill>
              <a:latin typeface="微軟正黑體" panose="020B0604030504040204" pitchFamily="34" charset="-120"/>
              <a:ea typeface="微軟正黑體" panose="020B0604030504040204" pitchFamily="34" charset="-120"/>
              <a:sym typeface="Arial"/>
            </a:endParaRPr>
          </a:p>
        </p:txBody>
      </p:sp>
      <p:sp>
        <p:nvSpPr>
          <p:cNvPr id="11" name="Google Shape;1324;p27">
            <a:extLst>
              <a:ext uri="{FF2B5EF4-FFF2-40B4-BE49-F238E27FC236}">
                <a16:creationId xmlns:a16="http://schemas.microsoft.com/office/drawing/2014/main" id="{890F4760-D49F-4DE2-B13D-8459CA5B2907}"/>
              </a:ext>
            </a:extLst>
          </p:cNvPr>
          <p:cNvSpPr txBox="1"/>
          <p:nvPr/>
        </p:nvSpPr>
        <p:spPr>
          <a:xfrm>
            <a:off x="569837" y="3864951"/>
            <a:ext cx="4422240"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SzPct val="80000"/>
              <a:buFont typeface="Arial" panose="020B0604020202020204" pitchFamily="34" charset="0"/>
              <a:buChar char="•"/>
            </a:pPr>
            <a:r>
              <a:rPr lang="en-US" sz="17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完整支援多國語系</a:t>
            </a:r>
            <a:endParaRPr sz="1700" b="0" i="0" u="none" strike="noStrike" cap="none" dirty="0">
              <a:solidFill>
                <a:srgbClr val="0C0C0C"/>
              </a:solidFill>
              <a:latin typeface="微軟正黑體" panose="020B0604030504040204" pitchFamily="34" charset="-120"/>
              <a:ea typeface="微軟正黑體" panose="020B0604030504040204" pitchFamily="34" charset="-120"/>
              <a:sym typeface="Arial"/>
            </a:endParaRPr>
          </a:p>
        </p:txBody>
      </p:sp>
    </p:spTree>
    <p:extLst>
      <p:ext uri="{BB962C8B-B14F-4D97-AF65-F5344CB8AC3E}">
        <p14:creationId xmlns:p14="http://schemas.microsoft.com/office/powerpoint/2010/main" val="71618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48" name="Google Shape;1348;p28"/>
          <p:cNvSpPr txBox="1">
            <a:spLocks noGrp="1"/>
          </p:cNvSpPr>
          <p:nvPr>
            <p:ph type="title"/>
          </p:nvPr>
        </p:nvSpPr>
        <p:spPr>
          <a:xfrm>
            <a:off x="1" y="70233"/>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Microsoft JhengHei"/>
              <a:buNone/>
            </a:pPr>
            <a:r>
              <a:rPr lang="en-US" b="1" dirty="0" err="1">
                <a:latin typeface="微軟正黑體" panose="020B0604030504040204" pitchFamily="34" charset="-120"/>
              </a:rPr>
              <a:t>豐富多元的應用方案可自由選配</a:t>
            </a:r>
            <a:endParaRPr b="1" dirty="0">
              <a:latin typeface="微軟正黑體" panose="020B0604030504040204" pitchFamily="34" charset="-120"/>
            </a:endParaRPr>
          </a:p>
        </p:txBody>
      </p:sp>
      <p:pic>
        <p:nvPicPr>
          <p:cNvPr id="2" name="圖片 1">
            <a:extLst>
              <a:ext uri="{FF2B5EF4-FFF2-40B4-BE49-F238E27FC236}">
                <a16:creationId xmlns:a16="http://schemas.microsoft.com/office/drawing/2014/main" id="{4BEF35CE-BC02-40BA-B3DA-6E34A891668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031768" y="1681828"/>
            <a:ext cx="2729282" cy="3499514"/>
          </a:xfrm>
          <a:prstGeom prst="rect">
            <a:avLst/>
          </a:prstGeom>
          <a:effectLst>
            <a:outerShdw blurRad="139700" dist="114300" dir="5400000" algn="t" rotWithShape="0">
              <a:prstClr val="black">
                <a:alpha val="40000"/>
              </a:prstClr>
            </a:outerShdw>
          </a:effectLst>
        </p:spPr>
      </p:pic>
      <p:pic>
        <p:nvPicPr>
          <p:cNvPr id="3" name="圖片 2">
            <a:extLst>
              <a:ext uri="{FF2B5EF4-FFF2-40B4-BE49-F238E27FC236}">
                <a16:creationId xmlns:a16="http://schemas.microsoft.com/office/drawing/2014/main" id="{BD93F054-78D2-41D2-AE95-5A655F6BE82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233910" y="1681829"/>
            <a:ext cx="2729282" cy="3499514"/>
          </a:xfrm>
          <a:prstGeom prst="rect">
            <a:avLst/>
          </a:prstGeom>
          <a:effectLst>
            <a:outerShdw blurRad="139700" dist="114300" dir="5400000" algn="t" rotWithShape="0">
              <a:prstClr val="black">
                <a:alpha val="40000"/>
              </a:prstClr>
            </a:outerShdw>
          </a:effectLst>
        </p:spPr>
      </p:pic>
      <p:pic>
        <p:nvPicPr>
          <p:cNvPr id="4" name="圖片 3">
            <a:extLst>
              <a:ext uri="{FF2B5EF4-FFF2-40B4-BE49-F238E27FC236}">
                <a16:creationId xmlns:a16="http://schemas.microsoft.com/office/drawing/2014/main" id="{1848793B-7FA1-4799-A84D-BC89F2B4168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82949" y="1681829"/>
            <a:ext cx="2729282" cy="3499514"/>
          </a:xfrm>
          <a:prstGeom prst="rect">
            <a:avLst/>
          </a:prstGeom>
          <a:effectLst>
            <a:outerShdw blurRad="139700" dist="114300" dir="5400000" algn="t" rotWithShape="0">
              <a:prstClr val="black">
                <a:alpha val="40000"/>
              </a:prstClr>
            </a:outerShdw>
          </a:effectLst>
        </p:spPr>
      </p:pic>
      <p:pic>
        <p:nvPicPr>
          <p:cNvPr id="5" name="Picture 2">
            <a:extLst>
              <a:ext uri="{FF2B5EF4-FFF2-40B4-BE49-F238E27FC236}">
                <a16:creationId xmlns:a16="http://schemas.microsoft.com/office/drawing/2014/main" id="{5F21BC26-6253-45F1-A03D-87FF3B54EEC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64737" y="1974869"/>
            <a:ext cx="646124" cy="656049"/>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6" name="Rectangle 14">
            <a:extLst>
              <a:ext uri="{FF2B5EF4-FFF2-40B4-BE49-F238E27FC236}">
                <a16:creationId xmlns:a16="http://schemas.microsoft.com/office/drawing/2014/main" id="{B2498604-A0C9-48D7-BF44-9614CF9C2419}"/>
              </a:ext>
            </a:extLst>
          </p:cNvPr>
          <p:cNvSpPr/>
          <p:nvPr/>
        </p:nvSpPr>
        <p:spPr>
          <a:xfrm>
            <a:off x="409415" y="2678944"/>
            <a:ext cx="2582527" cy="326579"/>
          </a:xfrm>
          <a:prstGeom prst="rect">
            <a:avLst/>
          </a:prstGeom>
        </p:spPr>
        <p:txBody>
          <a:bodyPr wrap="square" anchor="t">
            <a:spAutoFit/>
          </a:bodyPr>
          <a:lstStyle/>
          <a:p>
            <a:pPr algn="ctr" defTabSz="1219170">
              <a:buClr>
                <a:srgbClr val="000000"/>
              </a:buClr>
            </a:pPr>
            <a:r>
              <a:rPr lang="en-US" altLang="zh-TW" sz="1600" b="1">
                <a:solidFill>
                  <a:schemeClr val="tx1">
                    <a:lumMod val="95000"/>
                    <a:lumOff val="5000"/>
                  </a:schemeClr>
                </a:solidFill>
                <a:ea typeface="Calibri" panose="020F0502020204030204" pitchFamily="34" charset="0"/>
              </a:rPr>
              <a:t>HBS</a:t>
            </a:r>
            <a:r>
              <a:rPr lang="en-US" altLang="zh-TW" sz="1600" b="1" kern="0">
                <a:solidFill>
                  <a:schemeClr val="tx1">
                    <a:lumMod val="95000"/>
                    <a:lumOff val="5000"/>
                  </a:schemeClr>
                </a:solidFill>
                <a:latin typeface="Arial"/>
                <a:ea typeface="Calibri" panose="020F0502020204030204" pitchFamily="34" charset="0"/>
                <a:cs typeface="Arial"/>
                <a:sym typeface="Arial"/>
              </a:rPr>
              <a:t> </a:t>
            </a:r>
            <a:r>
              <a:rPr lang="en-US" altLang="zh-TW" sz="1600" b="1">
                <a:solidFill>
                  <a:schemeClr val="tx1">
                    <a:lumMod val="95000"/>
                    <a:lumOff val="5000"/>
                  </a:schemeClr>
                </a:solidFill>
                <a:ea typeface="Calibri" panose="020F0502020204030204" pitchFamily="34" charset="0"/>
              </a:rPr>
              <a:t>3</a:t>
            </a:r>
            <a:endParaRPr lang="en-US" sz="1600" kern="0">
              <a:solidFill>
                <a:schemeClr val="tx1">
                  <a:lumMod val="95000"/>
                  <a:lumOff val="5000"/>
                </a:schemeClr>
              </a:solidFill>
              <a:latin typeface="Calibri"/>
              <a:sym typeface="Arial"/>
            </a:endParaRPr>
          </a:p>
        </p:txBody>
      </p:sp>
      <p:pic>
        <p:nvPicPr>
          <p:cNvPr id="7"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1547B7EF-4AFC-4DE7-AF70-A75CD41E8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737" y="3534432"/>
            <a:ext cx="646124" cy="656049"/>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8" name="Rectangle 17">
            <a:extLst>
              <a:ext uri="{FF2B5EF4-FFF2-40B4-BE49-F238E27FC236}">
                <a16:creationId xmlns:a16="http://schemas.microsoft.com/office/drawing/2014/main" id="{959BB4E7-4B25-4B12-8ABD-29E9BF5EBAC8}"/>
              </a:ext>
            </a:extLst>
          </p:cNvPr>
          <p:cNvSpPr/>
          <p:nvPr/>
        </p:nvSpPr>
        <p:spPr>
          <a:xfrm>
            <a:off x="1239092" y="4180483"/>
            <a:ext cx="906454"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Boxafe</a:t>
            </a:r>
            <a:endParaRPr lang="en-US" sz="1600" b="1" kern="0">
              <a:solidFill>
                <a:schemeClr val="tx1">
                  <a:lumMod val="95000"/>
                  <a:lumOff val="5000"/>
                </a:schemeClr>
              </a:solidFill>
              <a:latin typeface="Arial"/>
              <a:cs typeface="Arial"/>
              <a:sym typeface="Arial"/>
            </a:endParaRPr>
          </a:p>
        </p:txBody>
      </p:sp>
      <p:pic>
        <p:nvPicPr>
          <p:cNvPr id="9" name="Picture 19">
            <a:extLst>
              <a:ext uri="{FF2B5EF4-FFF2-40B4-BE49-F238E27FC236}">
                <a16:creationId xmlns:a16="http://schemas.microsoft.com/office/drawing/2014/main" id="{73518CBA-03F2-44D9-BE59-0FE28C5C9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9289" y="1974869"/>
            <a:ext cx="646124" cy="656049"/>
          </a:xfrm>
          <a:prstGeom prst="rect">
            <a:avLst/>
          </a:prstGeom>
          <a:effectLst>
            <a:outerShdw blurRad="50800" dist="38100" dir="2700000" algn="tl" rotWithShape="0">
              <a:prstClr val="black">
                <a:alpha val="40000"/>
              </a:prstClr>
            </a:outerShdw>
          </a:effectLst>
        </p:spPr>
      </p:pic>
      <p:sp>
        <p:nvSpPr>
          <p:cNvPr id="10" name="Rectangle 20">
            <a:extLst>
              <a:ext uri="{FF2B5EF4-FFF2-40B4-BE49-F238E27FC236}">
                <a16:creationId xmlns:a16="http://schemas.microsoft.com/office/drawing/2014/main" id="{B91094CD-BBE1-4727-A598-C4814FBDD3F4}"/>
              </a:ext>
            </a:extLst>
          </p:cNvPr>
          <p:cNvSpPr/>
          <p:nvPr/>
        </p:nvSpPr>
        <p:spPr>
          <a:xfrm>
            <a:off x="3321613" y="2647628"/>
            <a:ext cx="2357570"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ea typeface="Calibri" panose="020F0502020204030204" pitchFamily="34" charset="0"/>
                <a:cs typeface="Arial"/>
                <a:sym typeface="Arial"/>
              </a:rPr>
              <a:t>Qsirch</a:t>
            </a:r>
            <a:endParaRPr lang="en-US" sz="1600" kern="0">
              <a:solidFill>
                <a:schemeClr val="tx1">
                  <a:lumMod val="95000"/>
                  <a:lumOff val="5000"/>
                </a:schemeClr>
              </a:solidFill>
              <a:latin typeface="Arial"/>
              <a:cs typeface="Arial"/>
              <a:sym typeface="Arial"/>
            </a:endParaRPr>
          </a:p>
        </p:txBody>
      </p:sp>
      <p:pic>
        <p:nvPicPr>
          <p:cNvPr id="11" name="Picture 22">
            <a:extLst>
              <a:ext uri="{FF2B5EF4-FFF2-40B4-BE49-F238E27FC236}">
                <a16:creationId xmlns:a16="http://schemas.microsoft.com/office/drawing/2014/main" id="{BCAB4AD3-996C-4A25-918F-55358A849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3665" y="3534432"/>
            <a:ext cx="646124" cy="656049"/>
          </a:xfrm>
          <a:prstGeom prst="rect">
            <a:avLst/>
          </a:prstGeom>
          <a:effectLst>
            <a:outerShdw blurRad="50800" dist="38100" dir="2700000" algn="tl" rotWithShape="0">
              <a:prstClr val="black">
                <a:alpha val="40000"/>
              </a:prstClr>
            </a:outerShdw>
          </a:effectLst>
        </p:spPr>
      </p:pic>
      <p:sp>
        <p:nvSpPr>
          <p:cNvPr id="12" name="Rectangle 23">
            <a:extLst>
              <a:ext uri="{FF2B5EF4-FFF2-40B4-BE49-F238E27FC236}">
                <a16:creationId xmlns:a16="http://schemas.microsoft.com/office/drawing/2014/main" id="{28FFF858-9D00-4B16-A0E3-BCE8A0D96319}"/>
              </a:ext>
            </a:extLst>
          </p:cNvPr>
          <p:cNvSpPr/>
          <p:nvPr/>
        </p:nvSpPr>
        <p:spPr>
          <a:xfrm>
            <a:off x="4092486" y="4200189"/>
            <a:ext cx="846085" cy="326579"/>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Qfiling</a:t>
            </a:r>
            <a:endParaRPr lang="en-US" sz="1600" b="1" kern="0">
              <a:solidFill>
                <a:schemeClr val="tx1">
                  <a:lumMod val="95000"/>
                  <a:lumOff val="5000"/>
                </a:schemeClr>
              </a:solidFill>
              <a:latin typeface="Arial"/>
              <a:cs typeface="Arial"/>
              <a:sym typeface="Arial"/>
            </a:endParaRPr>
          </a:p>
        </p:txBody>
      </p:sp>
      <p:pic>
        <p:nvPicPr>
          <p:cNvPr id="13" name="Picture 25">
            <a:extLst>
              <a:ext uri="{FF2B5EF4-FFF2-40B4-BE49-F238E27FC236}">
                <a16:creationId xmlns:a16="http://schemas.microsoft.com/office/drawing/2014/main" id="{0AA8F497-9727-4D14-A9F0-27141DA5E6C5}"/>
              </a:ext>
            </a:extLst>
          </p:cNvPr>
          <p:cNvPicPr>
            <a:picLocks noChangeAspect="1"/>
          </p:cNvPicPr>
          <p:nvPr/>
        </p:nvPicPr>
        <p:blipFill>
          <a:blip r:embed="rId9"/>
          <a:stretch>
            <a:fillRect/>
          </a:stretch>
        </p:blipFill>
        <p:spPr>
          <a:xfrm>
            <a:off x="6972629" y="1974869"/>
            <a:ext cx="646124" cy="656049"/>
          </a:xfrm>
          <a:prstGeom prst="rect">
            <a:avLst/>
          </a:prstGeom>
          <a:effectLst>
            <a:outerShdw blurRad="50800" dist="38100" dir="2700000" algn="tl" rotWithShape="0">
              <a:prstClr val="black">
                <a:alpha val="40000"/>
              </a:prstClr>
            </a:outerShdw>
          </a:effectLst>
        </p:spPr>
      </p:pic>
      <p:sp>
        <p:nvSpPr>
          <p:cNvPr id="14" name="Rectangle 20">
            <a:extLst>
              <a:ext uri="{FF2B5EF4-FFF2-40B4-BE49-F238E27FC236}">
                <a16:creationId xmlns:a16="http://schemas.microsoft.com/office/drawing/2014/main" id="{4EDFD627-FAE8-42AD-9822-BD3DF4B24869}"/>
              </a:ext>
            </a:extLst>
          </p:cNvPr>
          <p:cNvSpPr/>
          <p:nvPr/>
        </p:nvSpPr>
        <p:spPr>
          <a:xfrm>
            <a:off x="6165565" y="2647628"/>
            <a:ext cx="2357570" cy="326579"/>
          </a:xfrm>
          <a:prstGeom prst="rect">
            <a:avLst/>
          </a:prstGeom>
        </p:spPr>
        <p:txBody>
          <a:bodyPr wrap="square">
            <a:spAutoFit/>
          </a:bodyPr>
          <a:lstStyle/>
          <a:p>
            <a:pPr algn="ctr" defTabSz="1219170"/>
            <a:r>
              <a:rPr lang="en-US" altLang="zh-TW" sz="1600" b="1" err="1">
                <a:solidFill>
                  <a:schemeClr val="tx1">
                    <a:lumMod val="95000"/>
                    <a:lumOff val="5000"/>
                  </a:schemeClr>
                </a:solidFill>
              </a:rPr>
              <a:t>QuMagie</a:t>
            </a:r>
            <a:endParaRPr lang="en-US" altLang="zh-TW" sz="1600" b="1">
              <a:solidFill>
                <a:schemeClr val="tx1">
                  <a:lumMod val="95000"/>
                  <a:lumOff val="5000"/>
                </a:schemeClr>
              </a:solidFill>
            </a:endParaRPr>
          </a:p>
        </p:txBody>
      </p:sp>
      <p:pic>
        <p:nvPicPr>
          <p:cNvPr id="20" name="圖形 19">
            <a:extLst>
              <a:ext uri="{FF2B5EF4-FFF2-40B4-BE49-F238E27FC236}">
                <a16:creationId xmlns:a16="http://schemas.microsoft.com/office/drawing/2014/main" id="{6C940F78-0167-4C47-A935-C72DE36E12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291663">
            <a:off x="2264298" y="2013285"/>
            <a:ext cx="528802" cy="634855"/>
          </a:xfrm>
          <a:prstGeom prst="rect">
            <a:avLst/>
          </a:prstGeom>
          <a:effectLst>
            <a:outerShdw blurRad="50800" dist="38100" dir="2700000" algn="tl" rotWithShape="0">
              <a:prstClr val="black">
                <a:alpha val="40000"/>
              </a:prstClr>
            </a:outerShdw>
          </a:effectLst>
        </p:spPr>
      </p:pic>
      <p:pic>
        <p:nvPicPr>
          <p:cNvPr id="21" name="圖形 20">
            <a:extLst>
              <a:ext uri="{FF2B5EF4-FFF2-40B4-BE49-F238E27FC236}">
                <a16:creationId xmlns:a16="http://schemas.microsoft.com/office/drawing/2014/main" id="{0AEE3037-C6A3-40B7-98DE-D5817D40D1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19335" y="2220285"/>
            <a:ext cx="264397" cy="134229"/>
          </a:xfrm>
          <a:prstGeom prst="rect">
            <a:avLst/>
          </a:prstGeom>
          <a:effectLst>
            <a:outerShdw blurRad="50800" dist="38100" dir="2700000" algn="tl" rotWithShape="0">
              <a:prstClr val="black">
                <a:alpha val="40000"/>
              </a:prstClr>
            </a:outerShdw>
          </a:effectLst>
        </p:spPr>
      </p:pic>
      <p:sp>
        <p:nvSpPr>
          <p:cNvPr id="22" name="手繪多邊形: 圖案 21">
            <a:extLst>
              <a:ext uri="{FF2B5EF4-FFF2-40B4-BE49-F238E27FC236}">
                <a16:creationId xmlns:a16="http://schemas.microsoft.com/office/drawing/2014/main" id="{11480652-DE11-44EC-ADF0-71FA48F0AB01}"/>
              </a:ext>
            </a:extLst>
          </p:cNvPr>
          <p:cNvSpPr/>
          <p:nvPr/>
        </p:nvSpPr>
        <p:spPr>
          <a:xfrm>
            <a:off x="4925706" y="1979069"/>
            <a:ext cx="904626"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23" name="TextBox 2">
            <a:extLst>
              <a:ext uri="{FF2B5EF4-FFF2-40B4-BE49-F238E27FC236}">
                <a16:creationId xmlns:a16="http://schemas.microsoft.com/office/drawing/2014/main" id="{D1906896-7D9E-41EB-B87A-63A9012021FB}"/>
              </a:ext>
            </a:extLst>
          </p:cNvPr>
          <p:cNvSpPr txBox="1"/>
          <p:nvPr/>
        </p:nvSpPr>
        <p:spPr>
          <a:xfrm>
            <a:off x="4752244" y="2015259"/>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a:t>
            </a:r>
            <a:r>
              <a:rPr lang="zh-TW" altLang="en-US" sz="1050" b="1" i="0" u="none" strike="noStrike" cap="none" dirty="0">
                <a:solidFill>
                  <a:srgbClr val="000000"/>
                </a:solidFill>
                <a:latin typeface="Arial"/>
                <a:ea typeface="Arial"/>
                <a:cs typeface="Arial"/>
                <a:sym typeface="Arial"/>
              </a:rPr>
              <a:t>每月</a:t>
            </a:r>
          </a:p>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$99.99/</a:t>
            </a:r>
            <a:r>
              <a:rPr lang="zh-TW" altLang="en-US" sz="1050" b="1" i="0" u="none" strike="noStrike" cap="none" dirty="0">
                <a:solidFill>
                  <a:srgbClr val="000000"/>
                </a:solidFill>
                <a:latin typeface="Arial"/>
                <a:ea typeface="Arial"/>
                <a:cs typeface="Arial"/>
                <a:sym typeface="Arial"/>
              </a:rPr>
              <a:t>每年</a:t>
            </a:r>
          </a:p>
        </p:txBody>
      </p:sp>
      <p:sp>
        <p:nvSpPr>
          <p:cNvPr id="24" name="手繪多邊形: 圖案 23">
            <a:extLst>
              <a:ext uri="{FF2B5EF4-FFF2-40B4-BE49-F238E27FC236}">
                <a16:creationId xmlns:a16="http://schemas.microsoft.com/office/drawing/2014/main" id="{F93727F8-628B-43B4-AC32-83495BA9F4A8}"/>
              </a:ext>
            </a:extLst>
          </p:cNvPr>
          <p:cNvSpPr/>
          <p:nvPr/>
        </p:nvSpPr>
        <p:spPr>
          <a:xfrm>
            <a:off x="7731539" y="1983476"/>
            <a:ext cx="895425"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25" name="TextBox 43">
            <a:extLst>
              <a:ext uri="{FF2B5EF4-FFF2-40B4-BE49-F238E27FC236}">
                <a16:creationId xmlns:a16="http://schemas.microsoft.com/office/drawing/2014/main" id="{AFCACCFD-A93D-420E-8A46-54A00D21EC24}"/>
              </a:ext>
            </a:extLst>
          </p:cNvPr>
          <p:cNvSpPr txBox="1"/>
          <p:nvPr/>
        </p:nvSpPr>
        <p:spPr>
          <a:xfrm>
            <a:off x="7537691" y="2008683"/>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a:t>
            </a:r>
            <a:r>
              <a:rPr lang="zh-TW" altLang="en-US" sz="1050" b="1" i="0" u="none" strike="noStrike" cap="none" dirty="0">
                <a:solidFill>
                  <a:srgbClr val="000000"/>
                </a:solidFill>
                <a:latin typeface="Arial"/>
                <a:ea typeface="Arial"/>
                <a:cs typeface="Arial"/>
                <a:sym typeface="Arial"/>
              </a:rPr>
              <a:t>每月</a:t>
            </a:r>
          </a:p>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$99.99/</a:t>
            </a:r>
            <a:r>
              <a:rPr lang="zh-TW" altLang="en-US" sz="1050" b="1" i="0" u="none" strike="noStrike" cap="none" dirty="0">
                <a:solidFill>
                  <a:srgbClr val="000000"/>
                </a:solidFill>
                <a:latin typeface="Arial"/>
                <a:ea typeface="Arial"/>
                <a:cs typeface="Arial"/>
                <a:sym typeface="Arial"/>
              </a:rPr>
              <a:t>每年</a:t>
            </a:r>
            <a:endParaRPr lang="zh-TW" altLang="en-US" sz="1050" dirty="0"/>
          </a:p>
        </p:txBody>
      </p:sp>
      <p:sp>
        <p:nvSpPr>
          <p:cNvPr id="26" name="手繪多邊形: 圖案 25">
            <a:extLst>
              <a:ext uri="{FF2B5EF4-FFF2-40B4-BE49-F238E27FC236}">
                <a16:creationId xmlns:a16="http://schemas.microsoft.com/office/drawing/2014/main" id="{477D457E-1A5E-45C5-8CC0-245D0446A89D}"/>
              </a:ext>
            </a:extLst>
          </p:cNvPr>
          <p:cNvSpPr/>
          <p:nvPr/>
        </p:nvSpPr>
        <p:spPr>
          <a:xfrm>
            <a:off x="2096778" y="3530022"/>
            <a:ext cx="873837"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DB468F51-6CF2-4E7D-8763-8C2A7217C019}"/>
              </a:ext>
            </a:extLst>
          </p:cNvPr>
          <p:cNvSpPr/>
          <p:nvPr/>
        </p:nvSpPr>
        <p:spPr>
          <a:xfrm>
            <a:off x="4925706" y="3537012"/>
            <a:ext cx="908118" cy="476865"/>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28" name="TextBox 47">
            <a:extLst>
              <a:ext uri="{FF2B5EF4-FFF2-40B4-BE49-F238E27FC236}">
                <a16:creationId xmlns:a16="http://schemas.microsoft.com/office/drawing/2014/main" id="{06B32626-145F-489E-BE5A-49A8393E27CF}"/>
              </a:ext>
            </a:extLst>
          </p:cNvPr>
          <p:cNvSpPr txBox="1"/>
          <p:nvPr/>
        </p:nvSpPr>
        <p:spPr>
          <a:xfrm>
            <a:off x="4739544" y="3563235"/>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a:t>
            </a:r>
            <a:r>
              <a:rPr lang="zh-TW" altLang="en-US" sz="1050" b="1" i="0" u="none" strike="noStrike" cap="none" dirty="0">
                <a:solidFill>
                  <a:srgbClr val="000000"/>
                </a:solidFill>
                <a:latin typeface="Arial"/>
                <a:ea typeface="Arial"/>
                <a:cs typeface="Arial"/>
                <a:sym typeface="Arial"/>
              </a:rPr>
              <a:t>每月</a:t>
            </a:r>
          </a:p>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$99.99/</a:t>
            </a:r>
            <a:r>
              <a:rPr lang="zh-TW" altLang="en-US" sz="1050" b="1" i="0" u="none" strike="noStrike" cap="none" dirty="0">
                <a:solidFill>
                  <a:srgbClr val="000000"/>
                </a:solidFill>
                <a:latin typeface="Arial"/>
                <a:ea typeface="Arial"/>
                <a:cs typeface="Arial"/>
                <a:sym typeface="Arial"/>
              </a:rPr>
              <a:t>每年</a:t>
            </a:r>
            <a:endParaRPr lang="zh-TW" altLang="en-US" sz="1050" dirty="0"/>
          </a:p>
        </p:txBody>
      </p:sp>
      <p:sp>
        <p:nvSpPr>
          <p:cNvPr id="29" name="TextBox 53">
            <a:extLst>
              <a:ext uri="{FF2B5EF4-FFF2-40B4-BE49-F238E27FC236}">
                <a16:creationId xmlns:a16="http://schemas.microsoft.com/office/drawing/2014/main" id="{5382496C-DB6F-4509-8354-AFE6B2C620B5}"/>
              </a:ext>
            </a:extLst>
          </p:cNvPr>
          <p:cNvSpPr txBox="1"/>
          <p:nvPr/>
        </p:nvSpPr>
        <p:spPr>
          <a:xfrm>
            <a:off x="1911833" y="3569585"/>
            <a:ext cx="10832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a:t>
            </a:r>
            <a:r>
              <a:rPr lang="zh-TW" altLang="en-US" sz="1050" b="1" i="0" u="none" strike="noStrike" cap="none" dirty="0">
                <a:solidFill>
                  <a:srgbClr val="000000"/>
                </a:solidFill>
                <a:latin typeface="Arial"/>
                <a:ea typeface="Arial"/>
                <a:cs typeface="Arial"/>
                <a:sym typeface="Arial"/>
              </a:rPr>
              <a:t>每月</a:t>
            </a:r>
          </a:p>
          <a:p>
            <a:pPr marL="0" marR="0" lvl="0" indent="0" algn="r" rtl="0">
              <a:lnSpc>
                <a:spcPct val="100000"/>
              </a:lnSpc>
              <a:spcBef>
                <a:spcPts val="0"/>
              </a:spcBef>
              <a:spcAft>
                <a:spcPts val="0"/>
              </a:spcAft>
              <a:buNone/>
            </a:pPr>
            <a:r>
              <a:rPr lang="en-US" altLang="zh-TW" sz="1050" b="1" i="0" u="none" strike="noStrike" cap="none" dirty="0">
                <a:solidFill>
                  <a:srgbClr val="000000"/>
                </a:solidFill>
                <a:latin typeface="Arial"/>
                <a:ea typeface="Arial"/>
                <a:cs typeface="Arial"/>
                <a:sym typeface="Arial"/>
              </a:rPr>
              <a:t>$99.99/</a:t>
            </a:r>
            <a:r>
              <a:rPr lang="zh-TW" altLang="en-US" sz="1050" b="1" i="0" u="none" strike="noStrike" cap="none" dirty="0">
                <a:solidFill>
                  <a:srgbClr val="000000"/>
                </a:solidFill>
                <a:latin typeface="Arial"/>
                <a:ea typeface="Arial"/>
                <a:cs typeface="Arial"/>
                <a:sym typeface="Arial"/>
              </a:rPr>
              <a:t>每年</a:t>
            </a:r>
            <a:endParaRPr lang="zh-TW" altLang="en-US" sz="1050" dirty="0"/>
          </a:p>
        </p:txBody>
      </p:sp>
      <p:sp>
        <p:nvSpPr>
          <p:cNvPr id="30" name="矩形: 圓角 29">
            <a:extLst>
              <a:ext uri="{FF2B5EF4-FFF2-40B4-BE49-F238E27FC236}">
                <a16:creationId xmlns:a16="http://schemas.microsoft.com/office/drawing/2014/main" id="{098B509B-5ED8-4244-B21A-FD50922B7BEA}"/>
              </a:ext>
            </a:extLst>
          </p:cNvPr>
          <p:cNvSpPr/>
          <p:nvPr/>
        </p:nvSpPr>
        <p:spPr>
          <a:xfrm rot="10800000">
            <a:off x="429207" y="1212464"/>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4">
            <a:extLst>
              <a:ext uri="{FF2B5EF4-FFF2-40B4-BE49-F238E27FC236}">
                <a16:creationId xmlns:a16="http://schemas.microsoft.com/office/drawing/2014/main" id="{8ACED572-F968-44E9-84E8-4AA7C8194502}"/>
              </a:ext>
            </a:extLst>
          </p:cNvPr>
          <p:cNvSpPr txBox="1"/>
          <p:nvPr/>
        </p:nvSpPr>
        <p:spPr>
          <a:xfrm>
            <a:off x="453340" y="1248716"/>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檔案備份</a:t>
            </a:r>
          </a:p>
        </p:txBody>
      </p:sp>
      <p:sp>
        <p:nvSpPr>
          <p:cNvPr id="32" name="矩形: 圓角 31">
            <a:extLst>
              <a:ext uri="{FF2B5EF4-FFF2-40B4-BE49-F238E27FC236}">
                <a16:creationId xmlns:a16="http://schemas.microsoft.com/office/drawing/2014/main" id="{97DAF77B-1979-48F9-9321-AF6BE2FF7DFB}"/>
              </a:ext>
            </a:extLst>
          </p:cNvPr>
          <p:cNvSpPr/>
          <p:nvPr/>
        </p:nvSpPr>
        <p:spPr>
          <a:xfrm rot="10800000">
            <a:off x="3261697" y="1212464"/>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4">
            <a:extLst>
              <a:ext uri="{FF2B5EF4-FFF2-40B4-BE49-F238E27FC236}">
                <a16:creationId xmlns:a16="http://schemas.microsoft.com/office/drawing/2014/main" id="{46062561-E4FB-442E-8A8C-FE1205E060E0}"/>
              </a:ext>
            </a:extLst>
          </p:cNvPr>
          <p:cNvSpPr txBox="1"/>
          <p:nvPr/>
        </p:nvSpPr>
        <p:spPr>
          <a:xfrm>
            <a:off x="3277289" y="1264794"/>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工作生產力</a:t>
            </a:r>
          </a:p>
        </p:txBody>
      </p:sp>
      <p:sp>
        <p:nvSpPr>
          <p:cNvPr id="34" name="矩形: 圓角 33">
            <a:extLst>
              <a:ext uri="{FF2B5EF4-FFF2-40B4-BE49-F238E27FC236}">
                <a16:creationId xmlns:a16="http://schemas.microsoft.com/office/drawing/2014/main" id="{8F2FF74F-8322-4DD2-8CF0-C7432EE2646D}"/>
              </a:ext>
            </a:extLst>
          </p:cNvPr>
          <p:cNvSpPr/>
          <p:nvPr/>
        </p:nvSpPr>
        <p:spPr>
          <a:xfrm rot="10800000">
            <a:off x="6082901" y="1219485"/>
            <a:ext cx="2614315" cy="49059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37A88120-9B62-46A1-8E90-D4D24A86A15E}"/>
              </a:ext>
            </a:extLst>
          </p:cNvPr>
          <p:cNvSpPr txBox="1"/>
          <p:nvPr/>
        </p:nvSpPr>
        <p:spPr>
          <a:xfrm>
            <a:off x="6094888" y="1270470"/>
            <a:ext cx="257679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多媒體管理</a:t>
            </a:r>
          </a:p>
        </p:txBody>
      </p:sp>
      <p:sp>
        <p:nvSpPr>
          <p:cNvPr id="1354" name="Google Shape;1354;p28"/>
          <p:cNvSpPr/>
          <p:nvPr/>
        </p:nvSpPr>
        <p:spPr>
          <a:xfrm>
            <a:off x="6020425" y="3000428"/>
            <a:ext cx="2751968" cy="2846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dirty="0">
                <a:solidFill>
                  <a:srgbClr val="0C0C0C"/>
                </a:solidFill>
                <a:latin typeface="Arial"/>
                <a:ea typeface="Arial"/>
                <a:cs typeface="Arial"/>
                <a:sym typeface="Arial"/>
              </a:rPr>
              <a:t>用 AI </a:t>
            </a:r>
            <a:r>
              <a:rPr lang="en-US" sz="1250" b="0" i="0" u="none" strike="noStrike" cap="none" dirty="0" err="1">
                <a:solidFill>
                  <a:srgbClr val="0C0C0C"/>
                </a:solidFill>
                <a:latin typeface="Arial"/>
                <a:ea typeface="Arial"/>
                <a:cs typeface="Arial"/>
                <a:sym typeface="Arial"/>
              </a:rPr>
              <a:t>聰明地整理照片</a:t>
            </a:r>
            <a:endParaRPr dirty="0"/>
          </a:p>
        </p:txBody>
      </p:sp>
      <p:sp>
        <p:nvSpPr>
          <p:cNvPr id="1350" name="Google Shape;1350;p28"/>
          <p:cNvSpPr/>
          <p:nvPr/>
        </p:nvSpPr>
        <p:spPr>
          <a:xfrm>
            <a:off x="336307" y="2981018"/>
            <a:ext cx="273117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打造 3-2-1 備份策略及</a:t>
            </a:r>
            <a:endParaRPr/>
          </a:p>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災難復原計畫</a:t>
            </a:r>
            <a:endParaRPr sz="1250" b="0" i="0" u="none" strike="noStrike" cap="none">
              <a:solidFill>
                <a:srgbClr val="0C0C0C"/>
              </a:solidFill>
              <a:latin typeface="Arial"/>
              <a:ea typeface="Arial"/>
              <a:cs typeface="Arial"/>
              <a:sym typeface="Arial"/>
            </a:endParaRPr>
          </a:p>
        </p:txBody>
      </p:sp>
      <p:sp>
        <p:nvSpPr>
          <p:cNvPr id="1351" name="Google Shape;1351;p28"/>
          <p:cNvSpPr/>
          <p:nvPr/>
        </p:nvSpPr>
        <p:spPr>
          <a:xfrm>
            <a:off x="280173" y="4498109"/>
            <a:ext cx="2817666"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dirty="0" err="1">
                <a:solidFill>
                  <a:srgbClr val="0C0C0C"/>
                </a:solidFill>
                <a:latin typeface="Arial"/>
                <a:ea typeface="Arial"/>
                <a:cs typeface="Arial"/>
                <a:sym typeface="Arial"/>
              </a:rPr>
              <a:t>備份</a:t>
            </a:r>
            <a:r>
              <a:rPr lang="en-US" sz="1250" b="0" i="0" u="none" strike="noStrike" cap="none" dirty="0">
                <a:solidFill>
                  <a:srgbClr val="0C0C0C"/>
                </a:solidFill>
                <a:latin typeface="Arial"/>
                <a:ea typeface="Arial"/>
                <a:cs typeface="Arial"/>
                <a:sym typeface="Arial"/>
              </a:rPr>
              <a:t> Office 365 &amp; </a:t>
            </a:r>
            <a:endParaRPr dirty="0"/>
          </a:p>
          <a:p>
            <a:pPr marL="0" marR="0" lvl="0" indent="0" algn="ctr" rtl="0">
              <a:lnSpc>
                <a:spcPct val="100000"/>
              </a:lnSpc>
              <a:spcBef>
                <a:spcPts val="0"/>
              </a:spcBef>
              <a:spcAft>
                <a:spcPts val="0"/>
              </a:spcAft>
              <a:buNone/>
            </a:pPr>
            <a:r>
              <a:rPr lang="en-US" sz="1250" b="0" i="0" u="none" strike="noStrike" cap="none" dirty="0">
                <a:solidFill>
                  <a:srgbClr val="0C0C0C"/>
                </a:solidFill>
                <a:latin typeface="Arial"/>
                <a:ea typeface="Arial"/>
                <a:cs typeface="Arial"/>
                <a:sym typeface="Arial"/>
              </a:rPr>
              <a:t>Google G Suite </a:t>
            </a:r>
            <a:r>
              <a:rPr lang="en-US" sz="1250" b="0" i="0" u="none" strike="noStrike" cap="none" dirty="0" err="1">
                <a:solidFill>
                  <a:srgbClr val="0C0C0C"/>
                </a:solidFill>
                <a:latin typeface="Arial"/>
                <a:ea typeface="Arial"/>
                <a:cs typeface="Arial"/>
                <a:sym typeface="Arial"/>
              </a:rPr>
              <a:t>資料</a:t>
            </a:r>
            <a:endParaRPr sz="1250" b="0" i="0" u="none" strike="noStrike" cap="none" dirty="0">
              <a:solidFill>
                <a:srgbClr val="0C0C0C"/>
              </a:solidFill>
              <a:latin typeface="Arial"/>
              <a:ea typeface="Arial"/>
              <a:cs typeface="Arial"/>
              <a:sym typeface="Arial"/>
            </a:endParaRPr>
          </a:p>
        </p:txBody>
      </p:sp>
      <p:sp>
        <p:nvSpPr>
          <p:cNvPr id="1352" name="Google Shape;1352;p28"/>
          <p:cNvSpPr/>
          <p:nvPr/>
        </p:nvSpPr>
        <p:spPr>
          <a:xfrm>
            <a:off x="3289172" y="2961392"/>
            <a:ext cx="2623009"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dirty="0" err="1">
                <a:solidFill>
                  <a:srgbClr val="0C0C0C"/>
                </a:solidFill>
                <a:latin typeface="Arial"/>
                <a:ea typeface="Arial"/>
                <a:cs typeface="Arial"/>
                <a:sym typeface="Arial"/>
              </a:rPr>
              <a:t>如同</a:t>
            </a:r>
            <a:r>
              <a:rPr lang="en-US" sz="1250" b="0" i="0" u="none" strike="noStrike" cap="none" dirty="0">
                <a:solidFill>
                  <a:srgbClr val="0C0C0C"/>
                </a:solidFill>
                <a:latin typeface="Arial"/>
                <a:ea typeface="Arial"/>
                <a:cs typeface="Arial"/>
                <a:sym typeface="Arial"/>
              </a:rPr>
              <a:t> Google™ </a:t>
            </a:r>
            <a:r>
              <a:rPr lang="en-US" sz="1250" b="0" i="0" u="none" strike="noStrike" cap="none" dirty="0" err="1">
                <a:solidFill>
                  <a:srgbClr val="0C0C0C"/>
                </a:solidFill>
                <a:latin typeface="Arial"/>
                <a:ea typeface="Arial"/>
                <a:cs typeface="Arial"/>
                <a:sym typeface="Arial"/>
              </a:rPr>
              <a:t>般的</a:t>
            </a:r>
            <a:endParaRPr dirty="0"/>
          </a:p>
          <a:p>
            <a:pPr marL="0" marR="0" lvl="0" indent="0" algn="ctr" rtl="0">
              <a:lnSpc>
                <a:spcPct val="100000"/>
              </a:lnSpc>
              <a:spcBef>
                <a:spcPts val="0"/>
              </a:spcBef>
              <a:spcAft>
                <a:spcPts val="0"/>
              </a:spcAft>
              <a:buNone/>
            </a:pPr>
            <a:r>
              <a:rPr lang="en-US" sz="1250" b="0" i="0" u="none" strike="noStrike" cap="none" dirty="0" err="1">
                <a:solidFill>
                  <a:srgbClr val="0C0C0C"/>
                </a:solidFill>
                <a:latin typeface="Arial"/>
                <a:ea typeface="Arial"/>
                <a:cs typeface="Arial"/>
                <a:sym typeface="Arial"/>
              </a:rPr>
              <a:t>全文檢索搜尋引擎</a:t>
            </a:r>
            <a:endParaRPr sz="1250" b="0" i="0" u="none" strike="noStrike" cap="none" dirty="0">
              <a:solidFill>
                <a:srgbClr val="0C0C0C"/>
              </a:solidFill>
              <a:latin typeface="Arial"/>
              <a:ea typeface="Arial"/>
              <a:cs typeface="Arial"/>
              <a:sym typeface="Arial"/>
            </a:endParaRPr>
          </a:p>
        </p:txBody>
      </p:sp>
      <p:sp>
        <p:nvSpPr>
          <p:cNvPr id="1353" name="Google Shape;1353;p28"/>
          <p:cNvSpPr/>
          <p:nvPr/>
        </p:nvSpPr>
        <p:spPr>
          <a:xfrm>
            <a:off x="3181732" y="4612090"/>
            <a:ext cx="2834177"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dirty="0" err="1">
                <a:solidFill>
                  <a:srgbClr val="0C0C0C"/>
                </a:solidFill>
                <a:latin typeface="Arial"/>
                <a:ea typeface="Arial"/>
                <a:cs typeface="Arial"/>
                <a:sym typeface="Arial"/>
              </a:rPr>
              <a:t>讓檔案整理工作變得自動化</a:t>
            </a:r>
            <a:endParaRPr sz="1250" b="0" i="0" u="none" strike="noStrike" cap="none" dirty="0">
              <a:solidFill>
                <a:srgbClr val="0C0C0C"/>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29"/>
          <p:cNvSpPr txBox="1">
            <a:spLocks noGrp="1"/>
          </p:cNvSpPr>
          <p:nvPr>
            <p:ph type="title"/>
          </p:nvPr>
        </p:nvSpPr>
        <p:spPr>
          <a:xfrm>
            <a:off x="230797" y="82970"/>
            <a:ext cx="8642607" cy="994172"/>
          </a:xfrm>
          <a:prstGeom prst="rect">
            <a:avLst/>
          </a:prstGeom>
          <a:noFill/>
          <a:ln>
            <a:noFill/>
          </a:ln>
        </p:spPr>
        <p:txBody>
          <a:bodyPr spcFirstLastPara="1" wrap="square" lIns="91425" tIns="45700" rIns="91425" bIns="45700" anchor="ctr" anchorCtr="0">
            <a:noAutofit/>
          </a:bodyPr>
          <a:lstStyle/>
          <a:p>
            <a:pPr marL="0" lvl="0" indent="0" algn="ctr" rtl="0">
              <a:lnSpc>
                <a:spcPts val="3500"/>
              </a:lnSpc>
              <a:spcBef>
                <a:spcPts val="0"/>
              </a:spcBef>
              <a:spcAft>
                <a:spcPts val="0"/>
              </a:spcAft>
              <a:buClr>
                <a:schemeClr val="lt1"/>
              </a:buClr>
              <a:buSzPts val="2900"/>
              <a:buFont typeface="Arial"/>
              <a:buNone/>
            </a:pPr>
            <a:r>
              <a:rPr lang="en-US" sz="2900" dirty="0" err="1">
                <a:latin typeface="Arial"/>
                <a:ea typeface="Arial"/>
                <a:cs typeface="Arial"/>
                <a:sym typeface="Arial"/>
              </a:rPr>
              <a:t>專為管理員設計的偵錯工具</a:t>
            </a:r>
            <a:br>
              <a:rPr lang="en-US" sz="2900" dirty="0">
                <a:latin typeface="Arial"/>
                <a:ea typeface="Arial"/>
                <a:cs typeface="Arial"/>
                <a:sym typeface="Arial"/>
              </a:rPr>
            </a:br>
            <a:r>
              <a:rPr lang="en-US" sz="2900" dirty="0">
                <a:latin typeface="Arial"/>
                <a:ea typeface="Arial"/>
                <a:cs typeface="Arial"/>
                <a:sym typeface="Arial"/>
              </a:rPr>
              <a:t>Console Management </a:t>
            </a:r>
            <a:endParaRPr sz="2900" dirty="0"/>
          </a:p>
        </p:txBody>
      </p:sp>
      <p:sp>
        <p:nvSpPr>
          <p:cNvPr id="1377" name="Google Shape;1377;p29"/>
          <p:cNvSpPr txBox="1"/>
          <p:nvPr/>
        </p:nvSpPr>
        <p:spPr>
          <a:xfrm>
            <a:off x="374067" y="1425144"/>
            <a:ext cx="3443407" cy="2320605"/>
          </a:xfrm>
          <a:prstGeom prst="rect">
            <a:avLst/>
          </a:prstGeom>
          <a:noFill/>
          <a:ln>
            <a:noFill/>
          </a:ln>
        </p:spPr>
        <p:txBody>
          <a:bodyPr spcFirstLastPara="1" wrap="square" lIns="68575" tIns="34275" rIns="68575" bIns="34275" anchor="t" anchorCtr="0">
            <a:spAutoFit/>
          </a:bodyPr>
          <a:lstStyle/>
          <a:p>
            <a:pPr marL="0" marR="0" lvl="0" indent="0" algn="l" rtl="0">
              <a:lnSpc>
                <a:spcPct val="133333"/>
              </a:lnSpc>
              <a:spcBef>
                <a:spcPts val="0"/>
              </a:spcBef>
              <a:spcAft>
                <a:spcPts val="0"/>
              </a:spcAft>
              <a:buNone/>
            </a:pPr>
            <a:r>
              <a:rPr lang="en-US" sz="1500" b="0" i="0" u="none" strike="noStrike" cap="none" dirty="0" err="1">
                <a:solidFill>
                  <a:srgbClr val="000000"/>
                </a:solidFill>
                <a:latin typeface="Arial"/>
                <a:ea typeface="Arial"/>
                <a:cs typeface="Arial"/>
                <a:sym typeface="Arial"/>
              </a:rPr>
              <a:t>透過</a:t>
            </a:r>
            <a:r>
              <a:rPr lang="en-US" sz="1500" b="0" i="0" u="none" strike="noStrike" cap="none" dirty="0">
                <a:solidFill>
                  <a:srgbClr val="000000"/>
                </a:solidFill>
                <a:latin typeface="Arial"/>
                <a:ea typeface="Arial"/>
                <a:cs typeface="Arial"/>
                <a:sym typeface="Arial"/>
              </a:rPr>
              <a:t> SSH </a:t>
            </a:r>
            <a:r>
              <a:rPr lang="en-US" sz="1500" b="0" i="0" u="none" strike="noStrike" cap="none" dirty="0" err="1">
                <a:solidFill>
                  <a:srgbClr val="000000"/>
                </a:solidFill>
                <a:latin typeface="Arial"/>
                <a:ea typeface="Arial"/>
                <a:cs typeface="Arial"/>
                <a:sym typeface="Arial"/>
              </a:rPr>
              <a:t>或雲平台的</a:t>
            </a:r>
            <a:r>
              <a:rPr lang="en-US" sz="1500" b="0" i="0" u="none" strike="noStrike" cap="none" dirty="0">
                <a:solidFill>
                  <a:srgbClr val="000000"/>
                </a:solidFill>
                <a:latin typeface="Arial"/>
                <a:ea typeface="Arial"/>
                <a:cs typeface="Arial"/>
                <a:sym typeface="Arial"/>
              </a:rPr>
              <a:t> Serial Console </a:t>
            </a:r>
            <a:r>
              <a:rPr lang="en-US" sz="1500" b="0" i="0" u="none" strike="noStrike" cap="none" dirty="0" err="1">
                <a:solidFill>
                  <a:srgbClr val="000000"/>
                </a:solidFill>
                <a:latin typeface="Arial"/>
                <a:ea typeface="Arial"/>
                <a:cs typeface="Arial"/>
                <a:sym typeface="Arial"/>
              </a:rPr>
              <a:t>可進入</a:t>
            </a:r>
            <a:r>
              <a:rPr lang="en-US" sz="1500" b="0" i="0" u="none" strike="noStrike" cap="none" dirty="0">
                <a:solidFill>
                  <a:srgbClr val="000000"/>
                </a:solidFill>
                <a:latin typeface="Arial"/>
                <a:ea typeface="Arial"/>
                <a:cs typeface="Arial"/>
                <a:sym typeface="Arial"/>
              </a:rPr>
              <a:t> Console Management </a:t>
            </a:r>
            <a:endParaRPr dirty="0"/>
          </a:p>
          <a:p>
            <a:pPr marL="0" marR="0" lvl="0" indent="0" algn="l" rtl="0">
              <a:lnSpc>
                <a:spcPct val="133333"/>
              </a:lnSpc>
              <a:spcBef>
                <a:spcPts val="0"/>
              </a:spcBef>
              <a:spcAft>
                <a:spcPts val="0"/>
              </a:spcAft>
              <a:buNone/>
            </a:pPr>
            <a:endParaRPr sz="1000" b="0" i="0" u="none" strike="noStrike" cap="none" dirty="0">
              <a:solidFill>
                <a:srgbClr val="000000"/>
              </a:solidFill>
              <a:latin typeface="Arial"/>
              <a:ea typeface="Arial"/>
              <a:cs typeface="Arial"/>
              <a:sym typeface="Arial"/>
            </a:endParaRPr>
          </a:p>
          <a:p>
            <a:pPr marL="0" marR="0" lvl="0" indent="0" algn="l" rtl="0">
              <a:lnSpc>
                <a:spcPct val="133333"/>
              </a:lnSpc>
              <a:spcBef>
                <a:spcPts val="0"/>
              </a:spcBef>
              <a:spcAft>
                <a:spcPts val="0"/>
              </a:spcAft>
              <a:buNone/>
            </a:pPr>
            <a:r>
              <a:rPr lang="en-US" sz="1500" b="0" i="0" u="none" strike="noStrike" cap="none" dirty="0">
                <a:solidFill>
                  <a:srgbClr val="000000"/>
                </a:solidFill>
                <a:latin typeface="Arial"/>
                <a:ea typeface="Arial"/>
                <a:cs typeface="Arial"/>
                <a:sym typeface="Arial"/>
              </a:rPr>
              <a:t>當 Web </a:t>
            </a:r>
            <a:r>
              <a:rPr lang="en-US" sz="1500" b="0" i="0" u="none" strike="noStrike" cap="none" dirty="0" err="1">
                <a:solidFill>
                  <a:srgbClr val="000000"/>
                </a:solidFill>
                <a:latin typeface="Arial"/>
                <a:ea typeface="Arial"/>
                <a:cs typeface="Arial"/>
                <a:sym typeface="Arial"/>
              </a:rPr>
              <a:t>異常狀況發生時，NAS</a:t>
            </a:r>
            <a:r>
              <a:rPr lang="en-US" sz="1500" b="0" i="0" u="none" strike="noStrike" cap="none" dirty="0">
                <a:solidFill>
                  <a:srgbClr val="000000"/>
                </a:solidFill>
                <a:latin typeface="Arial"/>
                <a:ea typeface="Arial"/>
                <a:cs typeface="Arial"/>
                <a:sym typeface="Arial"/>
              </a:rPr>
              <a:t> </a:t>
            </a:r>
            <a:r>
              <a:rPr lang="en-US" sz="1500" b="0" i="0" u="none" strike="noStrike" cap="none" dirty="0" err="1">
                <a:solidFill>
                  <a:srgbClr val="000000"/>
                </a:solidFill>
                <a:latin typeface="Arial"/>
                <a:ea typeface="Arial"/>
                <a:cs typeface="Arial"/>
                <a:sym typeface="Arial"/>
              </a:rPr>
              <a:t>管理員可以從選單中快速執行任務</a:t>
            </a:r>
            <a:r>
              <a:rPr lang="en-US" sz="1500" b="0" i="0" u="none" strike="noStrike" cap="none" dirty="0">
                <a:solidFill>
                  <a:srgbClr val="000000"/>
                </a:solidFill>
                <a:latin typeface="Arial"/>
                <a:ea typeface="Arial"/>
                <a:cs typeface="Arial"/>
                <a:sym typeface="Arial"/>
              </a:rPr>
              <a:t> </a:t>
            </a:r>
            <a:endParaRPr dirty="0"/>
          </a:p>
          <a:p>
            <a:pPr marL="0" marR="0" lvl="0" indent="0" algn="l" rtl="0">
              <a:lnSpc>
                <a:spcPct val="133333"/>
              </a:lnSpc>
              <a:spcBef>
                <a:spcPts val="0"/>
              </a:spcBef>
              <a:spcAft>
                <a:spcPts val="0"/>
              </a:spcAft>
              <a:buNone/>
            </a:pPr>
            <a:endParaRPr sz="1000" b="0" i="0" u="none" strike="noStrike" cap="none" dirty="0">
              <a:solidFill>
                <a:srgbClr val="000000"/>
              </a:solidFill>
              <a:latin typeface="Arial"/>
              <a:ea typeface="Arial"/>
              <a:cs typeface="Arial"/>
              <a:sym typeface="Arial"/>
            </a:endParaRPr>
          </a:p>
          <a:p>
            <a:pPr marL="0" marR="0" lvl="0" indent="0" algn="l" rtl="0">
              <a:lnSpc>
                <a:spcPct val="133333"/>
              </a:lnSpc>
              <a:spcBef>
                <a:spcPts val="0"/>
              </a:spcBef>
              <a:spcAft>
                <a:spcPts val="0"/>
              </a:spcAft>
              <a:buNone/>
            </a:pPr>
            <a:r>
              <a:rPr lang="en-US" sz="1500" b="0" i="0" u="none" strike="noStrike" cap="none" dirty="0" err="1">
                <a:solidFill>
                  <a:srgbClr val="000000"/>
                </a:solidFill>
                <a:latin typeface="Arial"/>
                <a:ea typeface="Arial"/>
                <a:cs typeface="Arial"/>
                <a:sym typeface="Arial"/>
              </a:rPr>
              <a:t>預設的</a:t>
            </a:r>
            <a:r>
              <a:rPr lang="en-US" sz="1500" b="0" i="0" u="none" strike="noStrike" cap="none" dirty="0">
                <a:solidFill>
                  <a:srgbClr val="000000"/>
                </a:solidFill>
                <a:latin typeface="Arial"/>
                <a:ea typeface="Arial"/>
                <a:cs typeface="Arial"/>
                <a:sym typeface="Arial"/>
              </a:rPr>
              <a:t> NAS </a:t>
            </a:r>
            <a:r>
              <a:rPr lang="en-US" sz="1500" b="0" i="0" u="none" strike="noStrike" cap="none" dirty="0" err="1">
                <a:solidFill>
                  <a:srgbClr val="000000"/>
                </a:solidFill>
                <a:latin typeface="Arial"/>
                <a:ea typeface="Arial"/>
                <a:cs typeface="Arial"/>
                <a:sym typeface="Arial"/>
              </a:rPr>
              <a:t>密碼為</a:t>
            </a:r>
            <a:r>
              <a:rPr lang="en-US" sz="1500" b="0" i="0" u="none" strike="noStrike" cap="none" dirty="0">
                <a:solidFill>
                  <a:srgbClr val="000000"/>
                </a:solidFill>
                <a:latin typeface="Arial"/>
                <a:ea typeface="Arial"/>
                <a:cs typeface="Arial"/>
                <a:sym typeface="Arial"/>
              </a:rPr>
              <a:t> MAC </a:t>
            </a:r>
            <a:r>
              <a:rPr lang="en-US" sz="1500" b="0" i="0" u="none" strike="noStrike" cap="none" dirty="0" err="1">
                <a:solidFill>
                  <a:srgbClr val="000000"/>
                </a:solidFill>
                <a:latin typeface="Arial"/>
                <a:ea typeface="Arial"/>
                <a:cs typeface="Arial"/>
                <a:sym typeface="Arial"/>
              </a:rPr>
              <a:t>位置，直接輸入大寫英文字母，不需加冒號</a:t>
            </a:r>
            <a:r>
              <a:rPr lang="en-US" sz="1500" b="0" i="0" u="none" strike="noStrike" cap="none" dirty="0">
                <a:solidFill>
                  <a:srgbClr val="000000"/>
                </a:solidFill>
                <a:latin typeface="Arial"/>
                <a:ea typeface="Arial"/>
                <a:cs typeface="Arial"/>
                <a:sym typeface="Arial"/>
              </a:rPr>
              <a:t>。</a:t>
            </a:r>
            <a:endParaRPr sz="1500" b="0" i="0" u="none" strike="noStrike" cap="none" dirty="0">
              <a:solidFill>
                <a:srgbClr val="000000"/>
              </a:solidFill>
              <a:latin typeface="Arial"/>
              <a:ea typeface="Arial"/>
              <a:cs typeface="Arial"/>
              <a:sym typeface="Arial"/>
            </a:endParaRPr>
          </a:p>
        </p:txBody>
      </p:sp>
      <p:pic>
        <p:nvPicPr>
          <p:cNvPr id="2" name="Picture 3" descr="A picture containing bird&#10;&#10;Description generated with very high confidence">
            <a:extLst>
              <a:ext uri="{FF2B5EF4-FFF2-40B4-BE49-F238E27FC236}">
                <a16:creationId xmlns:a16="http://schemas.microsoft.com/office/drawing/2014/main" id="{8CDDF279-BAA4-4DDD-A61F-8BA405CEBA50}"/>
              </a:ext>
            </a:extLst>
          </p:cNvPr>
          <p:cNvPicPr>
            <a:picLocks noChangeAspect="1"/>
          </p:cNvPicPr>
          <p:nvPr/>
        </p:nvPicPr>
        <p:blipFill>
          <a:blip r:embed="rId3"/>
          <a:stretch>
            <a:fillRect/>
          </a:stretch>
        </p:blipFill>
        <p:spPr>
          <a:xfrm>
            <a:off x="3908787" y="1418794"/>
            <a:ext cx="5435598" cy="3265361"/>
          </a:xfrm>
          <a:prstGeom prst="rect">
            <a:avLst/>
          </a:prstGeom>
          <a:ln w="25400">
            <a:gradFill>
              <a:gsLst>
                <a:gs pos="0">
                  <a:schemeClr val="accent1">
                    <a:lumMod val="5000"/>
                    <a:lumOff val="95000"/>
                  </a:schemeClr>
                </a:gs>
                <a:gs pos="100000">
                  <a:srgbClr val="08EDFD"/>
                </a:gs>
              </a:gsLst>
              <a:lin ang="5400000" scaled="1"/>
            </a:gradFill>
          </a:ln>
          <a:effectLst>
            <a:outerShdw blurRad="342900" dist="177800" dir="3600000" algn="tl" rotWithShape="0">
              <a:prstClr val="black">
                <a:alpha val="40000"/>
              </a:prstClr>
            </a:outerShdw>
          </a:effectLst>
        </p:spPr>
      </p:pic>
      <p:pic>
        <p:nvPicPr>
          <p:cNvPr id="3" name="圖片 2" descr="一張含有 玩具 的圖片&#10;&#10;自動產生的描述">
            <a:extLst>
              <a:ext uri="{FF2B5EF4-FFF2-40B4-BE49-F238E27FC236}">
                <a16:creationId xmlns:a16="http://schemas.microsoft.com/office/drawing/2014/main" id="{ED427020-1952-42F6-A764-EAA08BFAEBBE}"/>
              </a:ext>
            </a:extLst>
          </p:cNvPr>
          <p:cNvPicPr>
            <a:picLocks noChangeAspect="1"/>
          </p:cNvPicPr>
          <p:nvPr/>
        </p:nvPicPr>
        <p:blipFill>
          <a:blip r:embed="rId4"/>
          <a:stretch>
            <a:fillRect/>
          </a:stretch>
        </p:blipFill>
        <p:spPr>
          <a:xfrm>
            <a:off x="7934561" y="3486150"/>
            <a:ext cx="938843" cy="1593850"/>
          </a:xfrm>
          <a:prstGeom prst="rect">
            <a:avLst/>
          </a:prstGeom>
        </p:spPr>
      </p:pic>
      <p:sp>
        <p:nvSpPr>
          <p:cNvPr id="4" name="文字方塊 8">
            <a:extLst>
              <a:ext uri="{FF2B5EF4-FFF2-40B4-BE49-F238E27FC236}">
                <a16:creationId xmlns:a16="http://schemas.microsoft.com/office/drawing/2014/main" id="{7BC73678-8E1B-402D-A370-ADFF07C885C4}"/>
              </a:ext>
            </a:extLst>
          </p:cNvPr>
          <p:cNvSpPr txBox="1"/>
          <p:nvPr/>
        </p:nvSpPr>
        <p:spPr>
          <a:xfrm>
            <a:off x="374066" y="4047302"/>
            <a:ext cx="3443407" cy="53328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200"/>
              </a:lnSpc>
            </a:pPr>
            <a:r>
              <a:rPr lang="en-US" altLang="zh-TW" dirty="0">
                <a:solidFill>
                  <a:srgbClr val="020576"/>
                </a:solidFill>
                <a:ea typeface="微軟正黑體"/>
              </a:rPr>
              <a:t>Mac Address: </a:t>
            </a:r>
            <a:r>
              <a:rPr lang="en-US" dirty="0">
                <a:solidFill>
                  <a:srgbClr val="020576"/>
                </a:solidFill>
                <a:ea typeface="微軟正黑體"/>
              </a:rPr>
              <a:t>16:00:84:76:35:ef</a:t>
            </a:r>
          </a:p>
          <a:p>
            <a:pPr>
              <a:lnSpc>
                <a:spcPts val="1200"/>
              </a:lnSpc>
            </a:pPr>
            <a:endParaRPr lang="en-US" dirty="0">
              <a:solidFill>
                <a:srgbClr val="020576"/>
              </a:solidFill>
              <a:ea typeface="微軟正黑體"/>
            </a:endParaRPr>
          </a:p>
          <a:p>
            <a:pPr>
              <a:lnSpc>
                <a:spcPts val="1200"/>
              </a:lnSpc>
            </a:pPr>
            <a:r>
              <a:rPr lang="en-US" dirty="0">
                <a:solidFill>
                  <a:srgbClr val="020576"/>
                </a:solidFill>
                <a:ea typeface="微軟正黑體"/>
              </a:rPr>
              <a:t>Default Password: 1600847635EF</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30"/>
          <p:cNvSpPr/>
          <p:nvPr/>
        </p:nvSpPr>
        <p:spPr>
          <a:xfrm>
            <a:off x="4349018" y="1685816"/>
            <a:ext cx="530449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dirty="0" err="1">
                <a:solidFill>
                  <a:schemeClr val="lt1"/>
                </a:solidFill>
                <a:latin typeface="Arial"/>
                <a:ea typeface="Arial"/>
                <a:cs typeface="Arial"/>
                <a:sym typeface="Arial"/>
              </a:rPr>
              <a:t>建議售價</a:t>
            </a:r>
            <a:endParaRPr sz="4800" b="1" i="0" u="none" strike="noStrike" cap="none" dirty="0">
              <a:solidFill>
                <a:schemeClr val="lt1"/>
              </a:solidFill>
              <a:latin typeface="Arial"/>
              <a:ea typeface="Arial"/>
              <a:cs typeface="Arial"/>
              <a:sym typeface="Arial"/>
            </a:endParaRPr>
          </a:p>
        </p:txBody>
      </p:sp>
      <p:pic>
        <p:nvPicPr>
          <p:cNvPr id="1389" name="Google Shape;1389;p30"/>
          <p:cNvPicPr preferRelativeResize="0"/>
          <p:nvPr/>
        </p:nvPicPr>
        <p:blipFill rotWithShape="1">
          <a:blip r:embed="rId3">
            <a:alphaModFix/>
          </a:blip>
          <a:srcRect/>
          <a:stretch/>
        </p:blipFill>
        <p:spPr>
          <a:xfrm>
            <a:off x="6015055" y="3183982"/>
            <a:ext cx="2056623" cy="3568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群組 61">
            <a:extLst>
              <a:ext uri="{FF2B5EF4-FFF2-40B4-BE49-F238E27FC236}">
                <a16:creationId xmlns:a16="http://schemas.microsoft.com/office/drawing/2014/main" id="{35295C38-0BA4-411B-8361-C23B42E1742E}"/>
              </a:ext>
            </a:extLst>
          </p:cNvPr>
          <p:cNvGrpSpPr/>
          <p:nvPr/>
        </p:nvGrpSpPr>
        <p:grpSpPr>
          <a:xfrm>
            <a:off x="317715" y="1239351"/>
            <a:ext cx="1146481" cy="3961298"/>
            <a:chOff x="576844" y="2275242"/>
            <a:chExt cx="3080756" cy="4754880"/>
          </a:xfrm>
        </p:grpSpPr>
        <p:sp>
          <p:nvSpPr>
            <p:cNvPr id="63" name="矩形 62">
              <a:extLst>
                <a:ext uri="{FF2B5EF4-FFF2-40B4-BE49-F238E27FC236}">
                  <a16:creationId xmlns:a16="http://schemas.microsoft.com/office/drawing/2014/main" id="{A47ED999-8272-4A7F-BBFB-FA9942DF5560}"/>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4" name="圖形 63">
              <a:extLst>
                <a:ext uri="{FF2B5EF4-FFF2-40B4-BE49-F238E27FC236}">
                  <a16:creationId xmlns:a16="http://schemas.microsoft.com/office/drawing/2014/main" id="{08C47BF4-5D4C-488F-9C25-346F9FB695B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65" name="直線接點 64">
            <a:extLst>
              <a:ext uri="{FF2B5EF4-FFF2-40B4-BE49-F238E27FC236}">
                <a16:creationId xmlns:a16="http://schemas.microsoft.com/office/drawing/2014/main" id="{BABC2EAA-1DED-48BA-BF5D-A76CCEC2BE63}"/>
              </a:ext>
            </a:extLst>
          </p:cNvPr>
          <p:cNvCxnSpPr>
            <a:cxnSpLocks/>
          </p:cNvCxnSpPr>
          <p:nvPr/>
        </p:nvCxnSpPr>
        <p:spPr>
          <a:xfrm>
            <a:off x="406400"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77" name="群組 76">
            <a:extLst>
              <a:ext uri="{FF2B5EF4-FFF2-40B4-BE49-F238E27FC236}">
                <a16:creationId xmlns:a16="http://schemas.microsoft.com/office/drawing/2014/main" id="{A49E6824-E912-4F1D-BDF6-3A287AE601C5}"/>
              </a:ext>
            </a:extLst>
          </p:cNvPr>
          <p:cNvGrpSpPr/>
          <p:nvPr/>
        </p:nvGrpSpPr>
        <p:grpSpPr>
          <a:xfrm>
            <a:off x="1420576" y="1239351"/>
            <a:ext cx="1146481" cy="3961298"/>
            <a:chOff x="576844" y="2275242"/>
            <a:chExt cx="3080756" cy="4754880"/>
          </a:xfrm>
        </p:grpSpPr>
        <p:sp>
          <p:nvSpPr>
            <p:cNvPr id="78" name="矩形 77">
              <a:extLst>
                <a:ext uri="{FF2B5EF4-FFF2-40B4-BE49-F238E27FC236}">
                  <a16:creationId xmlns:a16="http://schemas.microsoft.com/office/drawing/2014/main" id="{1F64DC4D-914B-4E6C-81E6-F78A9963BD83}"/>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9" name="圖形 78">
              <a:extLst>
                <a:ext uri="{FF2B5EF4-FFF2-40B4-BE49-F238E27FC236}">
                  <a16:creationId xmlns:a16="http://schemas.microsoft.com/office/drawing/2014/main" id="{9DDB54F5-FB6D-4B7B-934D-AEC1121B94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0" name="直線接點 79">
            <a:extLst>
              <a:ext uri="{FF2B5EF4-FFF2-40B4-BE49-F238E27FC236}">
                <a16:creationId xmlns:a16="http://schemas.microsoft.com/office/drawing/2014/main" id="{AC7CE847-628F-425E-ABBE-314460DDD17A}"/>
              </a:ext>
            </a:extLst>
          </p:cNvPr>
          <p:cNvCxnSpPr>
            <a:cxnSpLocks/>
          </p:cNvCxnSpPr>
          <p:nvPr/>
        </p:nvCxnSpPr>
        <p:spPr>
          <a:xfrm>
            <a:off x="1509261"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611FE43C-20BA-4AE6-947D-8969B531635D}"/>
              </a:ext>
            </a:extLst>
          </p:cNvPr>
          <p:cNvGrpSpPr/>
          <p:nvPr/>
        </p:nvGrpSpPr>
        <p:grpSpPr>
          <a:xfrm>
            <a:off x="2506100" y="1239351"/>
            <a:ext cx="1146481" cy="3961298"/>
            <a:chOff x="576844" y="2275242"/>
            <a:chExt cx="3080756" cy="4754880"/>
          </a:xfrm>
        </p:grpSpPr>
        <p:sp>
          <p:nvSpPr>
            <p:cNvPr id="82" name="矩形 81">
              <a:extLst>
                <a:ext uri="{FF2B5EF4-FFF2-40B4-BE49-F238E27FC236}">
                  <a16:creationId xmlns:a16="http://schemas.microsoft.com/office/drawing/2014/main" id="{D91FAB64-B032-4E3C-9962-386075E3825D}"/>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3" name="圖形 82">
              <a:extLst>
                <a:ext uri="{FF2B5EF4-FFF2-40B4-BE49-F238E27FC236}">
                  <a16:creationId xmlns:a16="http://schemas.microsoft.com/office/drawing/2014/main" id="{D2892210-7779-4133-9B5E-8ED576FBAD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4" name="直線接點 83">
            <a:extLst>
              <a:ext uri="{FF2B5EF4-FFF2-40B4-BE49-F238E27FC236}">
                <a16:creationId xmlns:a16="http://schemas.microsoft.com/office/drawing/2014/main" id="{DFD7D6C6-901B-4412-A148-414C407EF8E5}"/>
              </a:ext>
            </a:extLst>
          </p:cNvPr>
          <p:cNvCxnSpPr>
            <a:cxnSpLocks/>
          </p:cNvCxnSpPr>
          <p:nvPr/>
        </p:nvCxnSpPr>
        <p:spPr>
          <a:xfrm>
            <a:off x="2594785"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5" name="群組 84">
            <a:extLst>
              <a:ext uri="{FF2B5EF4-FFF2-40B4-BE49-F238E27FC236}">
                <a16:creationId xmlns:a16="http://schemas.microsoft.com/office/drawing/2014/main" id="{B6D5E33E-BA79-46FA-836E-F4DAE0860871}"/>
              </a:ext>
            </a:extLst>
          </p:cNvPr>
          <p:cNvGrpSpPr/>
          <p:nvPr/>
        </p:nvGrpSpPr>
        <p:grpSpPr>
          <a:xfrm>
            <a:off x="3582556" y="1239351"/>
            <a:ext cx="1146481" cy="3961298"/>
            <a:chOff x="576844" y="2275242"/>
            <a:chExt cx="3080756" cy="4754880"/>
          </a:xfrm>
        </p:grpSpPr>
        <p:sp>
          <p:nvSpPr>
            <p:cNvPr id="86" name="矩形 85">
              <a:extLst>
                <a:ext uri="{FF2B5EF4-FFF2-40B4-BE49-F238E27FC236}">
                  <a16:creationId xmlns:a16="http://schemas.microsoft.com/office/drawing/2014/main" id="{3AB5F96B-40B0-490E-9954-002584A3C04B}"/>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7" name="圖形 86">
              <a:extLst>
                <a:ext uri="{FF2B5EF4-FFF2-40B4-BE49-F238E27FC236}">
                  <a16:creationId xmlns:a16="http://schemas.microsoft.com/office/drawing/2014/main" id="{3C89E753-1135-408A-A1A1-38BB2D3DD5C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88" name="直線接點 87">
            <a:extLst>
              <a:ext uri="{FF2B5EF4-FFF2-40B4-BE49-F238E27FC236}">
                <a16:creationId xmlns:a16="http://schemas.microsoft.com/office/drawing/2014/main" id="{72148E33-7623-4FEA-AC9A-64078E66D1A5}"/>
              </a:ext>
            </a:extLst>
          </p:cNvPr>
          <p:cNvCxnSpPr>
            <a:cxnSpLocks/>
          </p:cNvCxnSpPr>
          <p:nvPr/>
        </p:nvCxnSpPr>
        <p:spPr>
          <a:xfrm>
            <a:off x="3671241"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89" name="群組 88">
            <a:extLst>
              <a:ext uri="{FF2B5EF4-FFF2-40B4-BE49-F238E27FC236}">
                <a16:creationId xmlns:a16="http://schemas.microsoft.com/office/drawing/2014/main" id="{4D6AFCE6-FC58-4BAC-8AF8-7D3E6E9EC8FD}"/>
              </a:ext>
            </a:extLst>
          </p:cNvPr>
          <p:cNvGrpSpPr/>
          <p:nvPr/>
        </p:nvGrpSpPr>
        <p:grpSpPr>
          <a:xfrm>
            <a:off x="4649235" y="1239351"/>
            <a:ext cx="1146481" cy="3961298"/>
            <a:chOff x="576844" y="2275242"/>
            <a:chExt cx="3080756" cy="4754880"/>
          </a:xfrm>
        </p:grpSpPr>
        <p:sp>
          <p:nvSpPr>
            <p:cNvPr id="90" name="矩形 89">
              <a:extLst>
                <a:ext uri="{FF2B5EF4-FFF2-40B4-BE49-F238E27FC236}">
                  <a16:creationId xmlns:a16="http://schemas.microsoft.com/office/drawing/2014/main" id="{DE50A4F2-2369-4CD7-9DB5-490A0557705E}"/>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1" name="圖形 90">
              <a:extLst>
                <a:ext uri="{FF2B5EF4-FFF2-40B4-BE49-F238E27FC236}">
                  <a16:creationId xmlns:a16="http://schemas.microsoft.com/office/drawing/2014/main" id="{188815D1-234A-467F-9B7D-F92EDF3DB26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92" name="直線接點 91">
            <a:extLst>
              <a:ext uri="{FF2B5EF4-FFF2-40B4-BE49-F238E27FC236}">
                <a16:creationId xmlns:a16="http://schemas.microsoft.com/office/drawing/2014/main" id="{E3038397-F48B-4A75-9BA1-322CC01F7666}"/>
              </a:ext>
            </a:extLst>
          </p:cNvPr>
          <p:cNvCxnSpPr>
            <a:cxnSpLocks/>
          </p:cNvCxnSpPr>
          <p:nvPr/>
        </p:nvCxnSpPr>
        <p:spPr>
          <a:xfrm>
            <a:off x="4737920"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93" name="群組 92">
            <a:extLst>
              <a:ext uri="{FF2B5EF4-FFF2-40B4-BE49-F238E27FC236}">
                <a16:creationId xmlns:a16="http://schemas.microsoft.com/office/drawing/2014/main" id="{D6D1338A-9C60-4A4D-B09E-06294292C87B}"/>
              </a:ext>
            </a:extLst>
          </p:cNvPr>
          <p:cNvGrpSpPr/>
          <p:nvPr/>
        </p:nvGrpSpPr>
        <p:grpSpPr>
          <a:xfrm>
            <a:off x="5713908" y="1239351"/>
            <a:ext cx="1146481" cy="3961298"/>
            <a:chOff x="576844" y="2275242"/>
            <a:chExt cx="3080756" cy="4754880"/>
          </a:xfrm>
        </p:grpSpPr>
        <p:sp>
          <p:nvSpPr>
            <p:cNvPr id="94" name="矩形 93">
              <a:extLst>
                <a:ext uri="{FF2B5EF4-FFF2-40B4-BE49-F238E27FC236}">
                  <a16:creationId xmlns:a16="http://schemas.microsoft.com/office/drawing/2014/main" id="{EF0886F8-1C6A-43ED-9B6B-9FBFA0FD936D}"/>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5" name="圖形 94">
              <a:extLst>
                <a:ext uri="{FF2B5EF4-FFF2-40B4-BE49-F238E27FC236}">
                  <a16:creationId xmlns:a16="http://schemas.microsoft.com/office/drawing/2014/main" id="{102C727B-FD4D-48D2-BDAA-062A5945D58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96" name="直線接點 95">
            <a:extLst>
              <a:ext uri="{FF2B5EF4-FFF2-40B4-BE49-F238E27FC236}">
                <a16:creationId xmlns:a16="http://schemas.microsoft.com/office/drawing/2014/main" id="{7CF31541-52AA-48D3-B7D6-77F2C0618F76}"/>
              </a:ext>
            </a:extLst>
          </p:cNvPr>
          <p:cNvCxnSpPr>
            <a:cxnSpLocks/>
          </p:cNvCxnSpPr>
          <p:nvPr/>
        </p:nvCxnSpPr>
        <p:spPr>
          <a:xfrm>
            <a:off x="5802593" y="2072262"/>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97" name="群組 96">
            <a:extLst>
              <a:ext uri="{FF2B5EF4-FFF2-40B4-BE49-F238E27FC236}">
                <a16:creationId xmlns:a16="http://schemas.microsoft.com/office/drawing/2014/main" id="{6906BCC5-8985-426C-82CA-581CBF2D62FC}"/>
              </a:ext>
            </a:extLst>
          </p:cNvPr>
          <p:cNvGrpSpPr/>
          <p:nvPr/>
        </p:nvGrpSpPr>
        <p:grpSpPr>
          <a:xfrm>
            <a:off x="6777532" y="1237188"/>
            <a:ext cx="1146481" cy="3961298"/>
            <a:chOff x="576844" y="2275242"/>
            <a:chExt cx="3080756" cy="4754880"/>
          </a:xfrm>
        </p:grpSpPr>
        <p:sp>
          <p:nvSpPr>
            <p:cNvPr id="98" name="矩形 97">
              <a:extLst>
                <a:ext uri="{FF2B5EF4-FFF2-40B4-BE49-F238E27FC236}">
                  <a16:creationId xmlns:a16="http://schemas.microsoft.com/office/drawing/2014/main" id="{54F0324D-20CC-4D0E-9AA3-ABD957AB01B7}"/>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9" name="圖形 98">
              <a:extLst>
                <a:ext uri="{FF2B5EF4-FFF2-40B4-BE49-F238E27FC236}">
                  <a16:creationId xmlns:a16="http://schemas.microsoft.com/office/drawing/2014/main" id="{03ED8FB1-19EE-48C7-B47E-390921FBBE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00" name="直線接點 99">
            <a:extLst>
              <a:ext uri="{FF2B5EF4-FFF2-40B4-BE49-F238E27FC236}">
                <a16:creationId xmlns:a16="http://schemas.microsoft.com/office/drawing/2014/main" id="{564F554E-EC9F-4B52-8BD0-C998C3A7F12A}"/>
              </a:ext>
            </a:extLst>
          </p:cNvPr>
          <p:cNvCxnSpPr>
            <a:cxnSpLocks/>
          </p:cNvCxnSpPr>
          <p:nvPr/>
        </p:nvCxnSpPr>
        <p:spPr>
          <a:xfrm>
            <a:off x="6866217" y="2070099"/>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E65DB357-25FB-4CCD-8FFE-97AEA9B5DC15}"/>
              </a:ext>
            </a:extLst>
          </p:cNvPr>
          <p:cNvGrpSpPr/>
          <p:nvPr/>
        </p:nvGrpSpPr>
        <p:grpSpPr>
          <a:xfrm>
            <a:off x="7842170" y="1237188"/>
            <a:ext cx="1146481" cy="3961298"/>
            <a:chOff x="576844" y="2275242"/>
            <a:chExt cx="3080756" cy="4754880"/>
          </a:xfrm>
        </p:grpSpPr>
        <p:sp>
          <p:nvSpPr>
            <p:cNvPr id="102" name="矩形 101">
              <a:extLst>
                <a:ext uri="{FF2B5EF4-FFF2-40B4-BE49-F238E27FC236}">
                  <a16:creationId xmlns:a16="http://schemas.microsoft.com/office/drawing/2014/main" id="{4F18565D-6289-411C-8903-7D1718ED564B}"/>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3" name="圖形 102">
              <a:extLst>
                <a:ext uri="{FF2B5EF4-FFF2-40B4-BE49-F238E27FC236}">
                  <a16:creationId xmlns:a16="http://schemas.microsoft.com/office/drawing/2014/main" id="{7EBCAB7B-5C33-4F92-92EC-40A89AE604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2821"/>
            <a:stretch/>
          </p:blipFill>
          <p:spPr>
            <a:xfrm rot="16200000">
              <a:off x="1258118" y="4337170"/>
              <a:ext cx="4461410" cy="337554"/>
            </a:xfrm>
            <a:prstGeom prst="rect">
              <a:avLst/>
            </a:prstGeom>
          </p:spPr>
        </p:pic>
      </p:grpSp>
      <p:cxnSp>
        <p:nvCxnSpPr>
          <p:cNvPr id="104" name="直線接點 103">
            <a:extLst>
              <a:ext uri="{FF2B5EF4-FFF2-40B4-BE49-F238E27FC236}">
                <a16:creationId xmlns:a16="http://schemas.microsoft.com/office/drawing/2014/main" id="{95BBA2F0-3DC9-4293-BCFB-2426ACD5DB80}"/>
              </a:ext>
            </a:extLst>
          </p:cNvPr>
          <p:cNvCxnSpPr>
            <a:cxnSpLocks/>
          </p:cNvCxnSpPr>
          <p:nvPr/>
        </p:nvCxnSpPr>
        <p:spPr>
          <a:xfrm>
            <a:off x="7930855" y="2070099"/>
            <a:ext cx="848843" cy="0"/>
          </a:xfrm>
          <a:prstGeom prst="line">
            <a:avLst/>
          </a:prstGeom>
          <a:ln w="19050">
            <a:gradFill>
              <a:gsLst>
                <a:gs pos="0">
                  <a:srgbClr val="201DFD"/>
                </a:gs>
                <a:gs pos="57000">
                  <a:srgbClr val="FE58FE"/>
                </a:gs>
                <a:gs pos="100000">
                  <a:srgbClr val="04EFFD"/>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51" y="101601"/>
            <a:ext cx="9144000" cy="994172"/>
          </a:xfrm>
        </p:spPr>
        <p:txBody>
          <a:bodyPr>
            <a:normAutofit/>
          </a:bodyPr>
          <a:lstStyle/>
          <a:p>
            <a:r>
              <a:rPr lang="en-US" altLang="zh-TW" sz="3450" b="1" dirty="0">
                <a:latin typeface="Arial"/>
                <a:ea typeface="Arial"/>
                <a:cs typeface="Arial"/>
                <a:sym typeface="Arial"/>
              </a:rPr>
              <a:t>QNAP 雲 NAS </a:t>
            </a:r>
            <a:r>
              <a:rPr lang="en-US" altLang="zh-TW" sz="3450" b="1" dirty="0" err="1">
                <a:latin typeface="Arial"/>
                <a:ea typeface="Arial"/>
                <a:cs typeface="Arial"/>
                <a:sym typeface="Arial"/>
              </a:rPr>
              <a:t>QuTScloud</a:t>
            </a:r>
            <a:r>
              <a:rPr lang="en-US" altLang="zh-TW" sz="3450" b="1" dirty="0">
                <a:latin typeface="Arial"/>
                <a:ea typeface="Arial"/>
                <a:cs typeface="Arial"/>
                <a:sym typeface="Arial"/>
              </a:rPr>
              <a:t> </a:t>
            </a:r>
            <a:r>
              <a:rPr lang="en-US" altLang="zh-TW" sz="3450" b="1" dirty="0" err="1">
                <a:latin typeface="Arial"/>
                <a:ea typeface="Arial"/>
                <a:cs typeface="Arial"/>
                <a:sym typeface="Arial"/>
              </a:rPr>
              <a:t>建議售價</a:t>
            </a:r>
            <a:r>
              <a:rPr lang="en-US" altLang="zh-TW" sz="3450" b="1" dirty="0">
                <a:latin typeface="Arial"/>
                <a:ea typeface="Arial"/>
                <a:cs typeface="Arial"/>
                <a:sym typeface="Arial"/>
              </a:rPr>
              <a:t> (</a:t>
            </a:r>
            <a:r>
              <a:rPr lang="en-US" altLang="zh-TW" sz="3450" b="1" dirty="0" err="1">
                <a:latin typeface="Arial"/>
                <a:ea typeface="Arial"/>
                <a:cs typeface="Arial"/>
                <a:sym typeface="Arial"/>
              </a:rPr>
              <a:t>美金</a:t>
            </a:r>
            <a:r>
              <a:rPr lang="en-US" altLang="zh-TW" sz="3450" b="1" dirty="0">
                <a:latin typeface="Arial"/>
                <a:ea typeface="Arial"/>
                <a:cs typeface="Arial"/>
                <a:sym typeface="Arial"/>
              </a:rPr>
              <a:t>)</a:t>
            </a:r>
            <a:endParaRPr lang="en-US" sz="3450" b="1" dirty="0">
              <a:highlight>
                <a:srgbClr val="FF0000"/>
              </a:highlight>
              <a:latin typeface="Arial"/>
              <a:ea typeface="微軟正黑體"/>
              <a:cs typeface="Arial"/>
            </a:endParaRPr>
          </a:p>
        </p:txBody>
      </p:sp>
      <p:sp>
        <p:nvSpPr>
          <p:cNvPr id="70" name="手繪多邊形: 圖案 69">
            <a:extLst>
              <a:ext uri="{FF2B5EF4-FFF2-40B4-BE49-F238E27FC236}">
                <a16:creationId xmlns:a16="http://schemas.microsoft.com/office/drawing/2014/main" id="{EF362A8A-BE39-4BB5-BFB0-7E5DBBFF4844}"/>
              </a:ext>
            </a:extLst>
          </p:cNvPr>
          <p:cNvSpPr/>
          <p:nvPr/>
        </p:nvSpPr>
        <p:spPr>
          <a:xfrm>
            <a:off x="333441" y="1091488"/>
            <a:ext cx="994026" cy="2908436"/>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dirty="0">
                <a:solidFill>
                  <a:srgbClr val="020576"/>
                </a:solidFill>
                <a:latin typeface="Arial" panose="020B0604020202020204" pitchFamily="34" charset="0"/>
                <a:cs typeface="Arial" panose="020B0604020202020204" pitchFamily="34" charset="0"/>
              </a:rPr>
              <a:t>1</a:t>
            </a:r>
            <a:r>
              <a:rPr lang="en-US" sz="2000" b="1" kern="1200" dirty="0">
                <a:solidFill>
                  <a:srgbClr val="020576"/>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dirty="0">
                <a:solidFill>
                  <a:srgbClr val="020576"/>
                </a:solidFill>
                <a:latin typeface="Arial" panose="020B0604020202020204" pitchFamily="34" charset="0"/>
                <a:cs typeface="Arial" panose="020B0604020202020204" pitchFamily="34" charset="0"/>
              </a:rPr>
              <a:t>Core</a:t>
            </a:r>
          </a:p>
        </p:txBody>
      </p:sp>
      <p:sp>
        <p:nvSpPr>
          <p:cNvPr id="71" name="手繪多邊形: 圖案 70">
            <a:extLst>
              <a:ext uri="{FF2B5EF4-FFF2-40B4-BE49-F238E27FC236}">
                <a16:creationId xmlns:a16="http://schemas.microsoft.com/office/drawing/2014/main" id="{C188B4D4-B54C-4F01-8625-E1BC3F070762}"/>
              </a:ext>
            </a:extLst>
          </p:cNvPr>
          <p:cNvSpPr/>
          <p:nvPr/>
        </p:nvSpPr>
        <p:spPr>
          <a:xfrm>
            <a:off x="1433770"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dirty="0">
                <a:solidFill>
                  <a:srgbClr val="020462"/>
                </a:solidFill>
                <a:latin typeface="Arial" panose="020B0604020202020204" pitchFamily="34" charset="0"/>
                <a:cs typeface="Arial" panose="020B0604020202020204" pitchFamily="34" charset="0"/>
              </a:rPr>
              <a:t>2</a:t>
            </a:r>
            <a:r>
              <a:rPr lang="en-US" altLang="zh-TW" sz="2000" b="1" kern="1200" dirty="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dirty="0">
                <a:solidFill>
                  <a:srgbClr val="020462"/>
                </a:solidFill>
                <a:latin typeface="Arial" panose="020B0604020202020204" pitchFamily="34" charset="0"/>
                <a:cs typeface="Arial" panose="020B0604020202020204" pitchFamily="34" charset="0"/>
              </a:rPr>
              <a:t>Cores</a:t>
            </a:r>
          </a:p>
        </p:txBody>
      </p:sp>
      <p:sp>
        <p:nvSpPr>
          <p:cNvPr id="72" name="手繪多邊形: 圖案 71">
            <a:extLst>
              <a:ext uri="{FF2B5EF4-FFF2-40B4-BE49-F238E27FC236}">
                <a16:creationId xmlns:a16="http://schemas.microsoft.com/office/drawing/2014/main" id="{72770074-1A1B-4860-9B0E-9E4832491D4E}"/>
              </a:ext>
            </a:extLst>
          </p:cNvPr>
          <p:cNvSpPr/>
          <p:nvPr/>
        </p:nvSpPr>
        <p:spPr>
          <a:xfrm>
            <a:off x="5733216"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dirty="0">
                <a:solidFill>
                  <a:srgbClr val="020462"/>
                </a:solidFill>
                <a:latin typeface="Arial" panose="020B0604020202020204" pitchFamily="34" charset="0"/>
                <a:cs typeface="Arial" panose="020B0604020202020204" pitchFamily="34" charset="0"/>
              </a:rPr>
              <a:t>12</a:t>
            </a:r>
            <a:r>
              <a:rPr lang="en-US" altLang="zh-TW" sz="2000" b="1" kern="1200" dirty="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dirty="0">
                <a:solidFill>
                  <a:srgbClr val="020462"/>
                </a:solidFill>
                <a:latin typeface="Arial" panose="020B0604020202020204" pitchFamily="34" charset="0"/>
                <a:cs typeface="Arial" panose="020B0604020202020204" pitchFamily="34" charset="0"/>
              </a:rPr>
              <a:t>Cores</a:t>
            </a:r>
          </a:p>
        </p:txBody>
      </p:sp>
      <p:sp>
        <p:nvSpPr>
          <p:cNvPr id="126" name="手繪多邊形: 圖案 125">
            <a:extLst>
              <a:ext uri="{FF2B5EF4-FFF2-40B4-BE49-F238E27FC236}">
                <a16:creationId xmlns:a16="http://schemas.microsoft.com/office/drawing/2014/main" id="{090EE4D2-6D3C-40EE-BDF5-2CF86A0CBB02}"/>
              </a:ext>
            </a:extLst>
          </p:cNvPr>
          <p:cNvSpPr/>
          <p:nvPr/>
        </p:nvSpPr>
        <p:spPr>
          <a:xfrm>
            <a:off x="2521398"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dirty="0">
                <a:solidFill>
                  <a:srgbClr val="020462"/>
                </a:solidFill>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dirty="0">
                <a:solidFill>
                  <a:srgbClr val="020462"/>
                </a:solidFill>
                <a:latin typeface="Arial" panose="020B0604020202020204" pitchFamily="34" charset="0"/>
                <a:cs typeface="Arial" panose="020B0604020202020204" pitchFamily="34" charset="0"/>
              </a:rPr>
              <a:t>Cores</a:t>
            </a:r>
          </a:p>
        </p:txBody>
      </p:sp>
      <p:sp>
        <p:nvSpPr>
          <p:cNvPr id="127" name="手繪多邊形: 圖案 126">
            <a:extLst>
              <a:ext uri="{FF2B5EF4-FFF2-40B4-BE49-F238E27FC236}">
                <a16:creationId xmlns:a16="http://schemas.microsoft.com/office/drawing/2014/main" id="{322B7E46-CB98-43A7-B1F9-AC8B46D8DCF2}"/>
              </a:ext>
            </a:extLst>
          </p:cNvPr>
          <p:cNvSpPr/>
          <p:nvPr/>
        </p:nvSpPr>
        <p:spPr>
          <a:xfrm>
            <a:off x="3586288"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dirty="0">
                <a:solidFill>
                  <a:srgbClr val="020462"/>
                </a:solidFill>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dirty="0">
                <a:solidFill>
                  <a:srgbClr val="020462"/>
                </a:solidFill>
                <a:latin typeface="Arial" panose="020B0604020202020204" pitchFamily="34" charset="0"/>
                <a:cs typeface="Arial" panose="020B0604020202020204" pitchFamily="34" charset="0"/>
              </a:rPr>
              <a:t>Cores</a:t>
            </a:r>
          </a:p>
        </p:txBody>
      </p:sp>
      <p:sp>
        <p:nvSpPr>
          <p:cNvPr id="128" name="手繪多邊形: 圖案 127">
            <a:extLst>
              <a:ext uri="{FF2B5EF4-FFF2-40B4-BE49-F238E27FC236}">
                <a16:creationId xmlns:a16="http://schemas.microsoft.com/office/drawing/2014/main" id="{87988E23-AD33-441F-B474-DA15E3B8C7C0}"/>
              </a:ext>
            </a:extLst>
          </p:cNvPr>
          <p:cNvSpPr/>
          <p:nvPr/>
        </p:nvSpPr>
        <p:spPr>
          <a:xfrm>
            <a:off x="4656197"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dirty="0">
                <a:solidFill>
                  <a:srgbClr val="020462"/>
                </a:solidFill>
                <a:latin typeface="Arial" panose="020B0604020202020204" pitchFamily="34" charset="0"/>
                <a:cs typeface="Arial" panose="020B0604020202020204" pitchFamily="34" charset="0"/>
              </a:rPr>
              <a:t>8</a:t>
            </a:r>
            <a:endParaRPr lang="en-US" sz="2800" kern="1200" dirty="0">
              <a:solidFill>
                <a:srgbClr val="020462"/>
              </a:solidFill>
              <a:latin typeface="Arial" panose="020B0604020202020204" pitchFamily="34" charset="0"/>
              <a:cs typeface="Arial" panose="020B0604020202020204" pitchFamily="34" charset="0"/>
            </a:endParaRPr>
          </a:p>
          <a:p>
            <a:pPr marL="0" lvl="0" indent="0" algn="ctr" defTabSz="933450">
              <a:lnSpc>
                <a:spcPct val="90000"/>
              </a:lnSpc>
              <a:spcBef>
                <a:spcPct val="0"/>
              </a:spcBef>
              <a:buNone/>
            </a:pPr>
            <a:r>
              <a:rPr lang="en-US" sz="2000" kern="1200" dirty="0">
                <a:solidFill>
                  <a:srgbClr val="020462"/>
                </a:solidFill>
                <a:latin typeface="Arial" panose="020B0604020202020204" pitchFamily="34" charset="0"/>
                <a:cs typeface="Arial" panose="020B0604020202020204" pitchFamily="34" charset="0"/>
              </a:rPr>
              <a:t>Cores</a:t>
            </a:r>
          </a:p>
        </p:txBody>
      </p:sp>
      <p:sp>
        <p:nvSpPr>
          <p:cNvPr id="130" name="手繪多邊形: 圖案 129">
            <a:extLst>
              <a:ext uri="{FF2B5EF4-FFF2-40B4-BE49-F238E27FC236}">
                <a16:creationId xmlns:a16="http://schemas.microsoft.com/office/drawing/2014/main" id="{C4D7F251-05E2-481C-8CB3-C1D132A64D9C}"/>
              </a:ext>
            </a:extLst>
          </p:cNvPr>
          <p:cNvSpPr/>
          <p:nvPr/>
        </p:nvSpPr>
        <p:spPr>
          <a:xfrm>
            <a:off x="6790273"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dirty="0">
                <a:solidFill>
                  <a:srgbClr val="020462"/>
                </a:solidFill>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dirty="0">
                <a:solidFill>
                  <a:srgbClr val="020462"/>
                </a:solidFill>
                <a:latin typeface="Arial" panose="020B0604020202020204" pitchFamily="34" charset="0"/>
                <a:cs typeface="Arial" panose="020B0604020202020204" pitchFamily="34" charset="0"/>
              </a:rPr>
              <a:t>Cores</a:t>
            </a:r>
          </a:p>
        </p:txBody>
      </p:sp>
      <p:sp>
        <p:nvSpPr>
          <p:cNvPr id="131" name="手繪多邊形: 圖案 130">
            <a:extLst>
              <a:ext uri="{FF2B5EF4-FFF2-40B4-BE49-F238E27FC236}">
                <a16:creationId xmlns:a16="http://schemas.microsoft.com/office/drawing/2014/main" id="{F2DBBF45-D286-4D49-AD36-4A41C3499916}"/>
              </a:ext>
            </a:extLst>
          </p:cNvPr>
          <p:cNvSpPr/>
          <p:nvPr/>
        </p:nvSpPr>
        <p:spPr>
          <a:xfrm>
            <a:off x="7860569" y="1193291"/>
            <a:ext cx="994026" cy="270450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dirty="0">
                <a:solidFill>
                  <a:srgbClr val="020462"/>
                </a:solidFill>
                <a:latin typeface="Arial" panose="020B0604020202020204" pitchFamily="34" charset="0"/>
                <a:cs typeface="Arial" panose="020B0604020202020204" pitchFamily="34" charset="0"/>
              </a:rPr>
              <a:t>24+</a:t>
            </a:r>
            <a:r>
              <a:rPr lang="en-US" sz="2000" b="1" kern="1200" dirty="0">
                <a:solidFill>
                  <a:srgbClr val="020462"/>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dirty="0">
                <a:solidFill>
                  <a:srgbClr val="020462"/>
                </a:solidFill>
                <a:latin typeface="Arial" panose="020B0604020202020204" pitchFamily="34" charset="0"/>
                <a:cs typeface="Arial" panose="020B0604020202020204" pitchFamily="34" charset="0"/>
              </a:rPr>
              <a:t>Cores</a:t>
            </a:r>
          </a:p>
        </p:txBody>
      </p:sp>
      <p:sp>
        <p:nvSpPr>
          <p:cNvPr id="7" name="矩形: 圓角 6">
            <a:extLst>
              <a:ext uri="{FF2B5EF4-FFF2-40B4-BE49-F238E27FC236}">
                <a16:creationId xmlns:a16="http://schemas.microsoft.com/office/drawing/2014/main" id="{50B63AB8-5263-4B87-8B87-0F4EA21E499C}"/>
              </a:ext>
            </a:extLst>
          </p:cNvPr>
          <p:cNvSpPr/>
          <p:nvPr/>
        </p:nvSpPr>
        <p:spPr>
          <a:xfrm>
            <a:off x="414586" y="218922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655CB577-2BC6-489C-B399-9BAF373BB305}"/>
              </a:ext>
            </a:extLst>
          </p:cNvPr>
          <p:cNvSpPr/>
          <p:nvPr/>
        </p:nvSpPr>
        <p:spPr>
          <a:xfrm>
            <a:off x="420871" y="285787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51EA3A3B-B5FB-4196-B03F-E3BA14C3336A}"/>
              </a:ext>
            </a:extLst>
          </p:cNvPr>
          <p:cNvSpPr/>
          <p:nvPr/>
        </p:nvSpPr>
        <p:spPr>
          <a:xfrm>
            <a:off x="1507980" y="2181587"/>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4F6C29F1-9115-4589-8B21-D424A6B81D0A}"/>
              </a:ext>
            </a:extLst>
          </p:cNvPr>
          <p:cNvSpPr/>
          <p:nvPr/>
        </p:nvSpPr>
        <p:spPr>
          <a:xfrm>
            <a:off x="1514265" y="2850240"/>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FA53528D-56F6-46EA-93F3-6E240B7541CE}"/>
              </a:ext>
            </a:extLst>
          </p:cNvPr>
          <p:cNvSpPr/>
          <p:nvPr/>
        </p:nvSpPr>
        <p:spPr>
          <a:xfrm>
            <a:off x="2594785" y="2181587"/>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7B45B292-ECCD-4A87-88BE-957D8657294E}"/>
              </a:ext>
            </a:extLst>
          </p:cNvPr>
          <p:cNvSpPr/>
          <p:nvPr/>
        </p:nvSpPr>
        <p:spPr>
          <a:xfrm>
            <a:off x="2601070" y="2850240"/>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18C44317-7CB4-49DC-8538-E73EB61F7449}"/>
              </a:ext>
            </a:extLst>
          </p:cNvPr>
          <p:cNvSpPr/>
          <p:nvPr/>
        </p:nvSpPr>
        <p:spPr>
          <a:xfrm>
            <a:off x="3683570" y="2183289"/>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425E6D5F-8114-4D5C-8554-A332A1C6060D}"/>
              </a:ext>
            </a:extLst>
          </p:cNvPr>
          <p:cNvSpPr/>
          <p:nvPr/>
        </p:nvSpPr>
        <p:spPr>
          <a:xfrm>
            <a:off x="3689855" y="2851942"/>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436BB491-258D-432B-823C-EB04B2592FEA}"/>
              </a:ext>
            </a:extLst>
          </p:cNvPr>
          <p:cNvSpPr/>
          <p:nvPr/>
        </p:nvSpPr>
        <p:spPr>
          <a:xfrm>
            <a:off x="4745816" y="2175651"/>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FCC113EA-B622-4C88-B53A-2FAE26BA134B}"/>
              </a:ext>
            </a:extLst>
          </p:cNvPr>
          <p:cNvSpPr/>
          <p:nvPr/>
        </p:nvSpPr>
        <p:spPr>
          <a:xfrm>
            <a:off x="4752101" y="2844304"/>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22B2BA97-CE78-4105-8E1C-918F991EC1AA}"/>
              </a:ext>
            </a:extLst>
          </p:cNvPr>
          <p:cNvSpPr/>
          <p:nvPr/>
        </p:nvSpPr>
        <p:spPr>
          <a:xfrm>
            <a:off x="5799349" y="2175651"/>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CAB7BB48-D16E-4A89-8C7E-E80568DD8046}"/>
              </a:ext>
            </a:extLst>
          </p:cNvPr>
          <p:cNvSpPr/>
          <p:nvPr/>
        </p:nvSpPr>
        <p:spPr>
          <a:xfrm>
            <a:off x="5805634" y="2844304"/>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35184CCD-6A39-4566-B0CE-CE08DDF36142}"/>
              </a:ext>
            </a:extLst>
          </p:cNvPr>
          <p:cNvSpPr/>
          <p:nvPr/>
        </p:nvSpPr>
        <p:spPr>
          <a:xfrm>
            <a:off x="6875801" y="216971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8BAC3140-1266-4026-AC78-5A5B3136A111}"/>
              </a:ext>
            </a:extLst>
          </p:cNvPr>
          <p:cNvSpPr/>
          <p:nvPr/>
        </p:nvSpPr>
        <p:spPr>
          <a:xfrm>
            <a:off x="6882086" y="283836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BEECC5D7-8070-450D-9241-81B04F2E3A8D}"/>
              </a:ext>
            </a:extLst>
          </p:cNvPr>
          <p:cNvSpPr/>
          <p:nvPr/>
        </p:nvSpPr>
        <p:spPr>
          <a:xfrm>
            <a:off x="7929334" y="2169715"/>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63697CB6-744F-47E8-8724-6A41CC1BC307}"/>
              </a:ext>
            </a:extLst>
          </p:cNvPr>
          <p:cNvSpPr/>
          <p:nvPr/>
        </p:nvSpPr>
        <p:spPr>
          <a:xfrm>
            <a:off x="7935619" y="2838368"/>
            <a:ext cx="827957" cy="595333"/>
          </a:xfrm>
          <a:prstGeom prst="roundRect">
            <a:avLst>
              <a:gd name="adj" fmla="val 3278"/>
            </a:avLst>
          </a:prstGeom>
          <a:gradFill>
            <a:gsLst>
              <a:gs pos="0">
                <a:srgbClr val="FC8123"/>
              </a:gs>
              <a:gs pos="100000">
                <a:srgbClr val="E9982B"/>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1435;p31">
            <a:extLst>
              <a:ext uri="{FF2B5EF4-FFF2-40B4-BE49-F238E27FC236}">
                <a16:creationId xmlns:a16="http://schemas.microsoft.com/office/drawing/2014/main" id="{E454CF59-3F8F-488F-926F-13B62E6DECE0}"/>
              </a:ext>
            </a:extLst>
          </p:cNvPr>
          <p:cNvSpPr/>
          <p:nvPr/>
        </p:nvSpPr>
        <p:spPr>
          <a:xfrm>
            <a:off x="413391"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None/>
            </a:pPr>
            <a:r>
              <a:rPr lang="en-US" sz="1400" b="1" i="0" u="none" strike="noStrike" cap="none" dirty="0" err="1">
                <a:solidFill>
                  <a:schemeClr val="dk1"/>
                </a:solidFill>
                <a:latin typeface="Microsoft JhengHei"/>
                <a:ea typeface="Microsoft JhengHei"/>
                <a:cs typeface="Microsoft JhengHei"/>
                <a:sym typeface="Microsoft JhengHei"/>
              </a:rPr>
              <a:t>每年</a:t>
            </a:r>
            <a:r>
              <a:rPr lang="en-US" sz="1400" b="0" i="0" u="none" strike="noStrike" cap="none" dirty="0">
                <a:solidFill>
                  <a:schemeClr val="dk1"/>
                </a:solidFill>
                <a:latin typeface="Arial"/>
                <a:ea typeface="Arial"/>
                <a:cs typeface="Arial"/>
                <a:sym typeface="Arial"/>
              </a:rPr>
              <a:t> </a:t>
            </a:r>
            <a:endParaRPr dirty="0"/>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$ 89.99</a:t>
            </a:r>
            <a:endParaRPr sz="1400" b="1" i="0" u="none" strike="noStrike" cap="none" dirty="0">
              <a:solidFill>
                <a:schemeClr val="bg1"/>
              </a:solidFill>
              <a:latin typeface="Arial"/>
              <a:ea typeface="Arial"/>
              <a:cs typeface="Arial"/>
              <a:sym typeface="Arial"/>
            </a:endParaRPr>
          </a:p>
        </p:txBody>
      </p:sp>
      <p:sp>
        <p:nvSpPr>
          <p:cNvPr id="4" name="Google Shape;1437;p31">
            <a:extLst>
              <a:ext uri="{FF2B5EF4-FFF2-40B4-BE49-F238E27FC236}">
                <a16:creationId xmlns:a16="http://schemas.microsoft.com/office/drawing/2014/main" id="{C0862CD4-7AC4-458D-B5EB-517B7AF12ED2}"/>
              </a:ext>
            </a:extLst>
          </p:cNvPr>
          <p:cNvSpPr/>
          <p:nvPr/>
        </p:nvSpPr>
        <p:spPr>
          <a:xfrm>
            <a:off x="1512996"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$ 119.99</a:t>
            </a:r>
            <a:endParaRPr sz="1400" b="1" i="0" u="none" strike="noStrike" cap="none" dirty="0">
              <a:solidFill>
                <a:schemeClr val="bg1"/>
              </a:solidFill>
              <a:latin typeface="Arial"/>
              <a:ea typeface="Arial"/>
              <a:cs typeface="Arial"/>
              <a:sym typeface="Arial"/>
            </a:endParaRPr>
          </a:p>
        </p:txBody>
      </p:sp>
      <p:sp>
        <p:nvSpPr>
          <p:cNvPr id="5" name="Google Shape;1439;p31">
            <a:extLst>
              <a:ext uri="{FF2B5EF4-FFF2-40B4-BE49-F238E27FC236}">
                <a16:creationId xmlns:a16="http://schemas.microsoft.com/office/drawing/2014/main" id="{1EE38B0C-F30B-4CC6-AF56-2A781BF8A1C0}"/>
              </a:ext>
            </a:extLst>
          </p:cNvPr>
          <p:cNvSpPr/>
          <p:nvPr/>
        </p:nvSpPr>
        <p:spPr>
          <a:xfrm>
            <a:off x="2599900"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$ 199.99</a:t>
            </a:r>
            <a:endParaRPr sz="1400" b="1" i="0" u="none" strike="noStrike" cap="none" dirty="0">
              <a:solidFill>
                <a:schemeClr val="bg1"/>
              </a:solidFill>
              <a:latin typeface="Arial"/>
              <a:ea typeface="Arial"/>
              <a:cs typeface="Arial"/>
              <a:sym typeface="Arial"/>
            </a:endParaRPr>
          </a:p>
        </p:txBody>
      </p:sp>
      <p:sp>
        <p:nvSpPr>
          <p:cNvPr id="6" name="Google Shape;1441;p31">
            <a:extLst>
              <a:ext uri="{FF2B5EF4-FFF2-40B4-BE49-F238E27FC236}">
                <a16:creationId xmlns:a16="http://schemas.microsoft.com/office/drawing/2014/main" id="{558149C2-ECD1-42D9-AD0B-53F379EE4EC6}"/>
              </a:ext>
            </a:extLst>
          </p:cNvPr>
          <p:cNvSpPr/>
          <p:nvPr/>
        </p:nvSpPr>
        <p:spPr>
          <a:xfrm>
            <a:off x="3686805"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$ 299.99</a:t>
            </a:r>
            <a:endParaRPr sz="1400" b="1" i="0" u="none" strike="noStrike" cap="none" dirty="0">
              <a:solidFill>
                <a:schemeClr val="bg1"/>
              </a:solidFill>
              <a:latin typeface="Arial"/>
              <a:ea typeface="Arial"/>
              <a:cs typeface="Arial"/>
              <a:sym typeface="Arial"/>
            </a:endParaRPr>
          </a:p>
        </p:txBody>
      </p:sp>
      <p:sp>
        <p:nvSpPr>
          <p:cNvPr id="23" name="Google Shape;1443;p31">
            <a:extLst>
              <a:ext uri="{FF2B5EF4-FFF2-40B4-BE49-F238E27FC236}">
                <a16:creationId xmlns:a16="http://schemas.microsoft.com/office/drawing/2014/main" id="{47473C25-6ADF-418D-9D09-3C7EC045F9C2}"/>
              </a:ext>
            </a:extLst>
          </p:cNvPr>
          <p:cNvSpPr/>
          <p:nvPr/>
        </p:nvSpPr>
        <p:spPr>
          <a:xfrm>
            <a:off x="4754660"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$ 399.99</a:t>
            </a:r>
            <a:endParaRPr sz="1400" b="1" i="0" u="none" strike="noStrike" cap="none" dirty="0">
              <a:solidFill>
                <a:schemeClr val="bg1"/>
              </a:solidFill>
              <a:latin typeface="Arial"/>
              <a:ea typeface="Arial"/>
              <a:cs typeface="Arial"/>
              <a:sym typeface="Arial"/>
            </a:endParaRPr>
          </a:p>
        </p:txBody>
      </p:sp>
      <p:sp>
        <p:nvSpPr>
          <p:cNvPr id="24" name="Google Shape;1445;p31">
            <a:extLst>
              <a:ext uri="{FF2B5EF4-FFF2-40B4-BE49-F238E27FC236}">
                <a16:creationId xmlns:a16="http://schemas.microsoft.com/office/drawing/2014/main" id="{0A31B6F3-E910-4F5B-A21D-0A541FD47AC3}"/>
              </a:ext>
            </a:extLst>
          </p:cNvPr>
          <p:cNvSpPr/>
          <p:nvPr/>
        </p:nvSpPr>
        <p:spPr>
          <a:xfrm>
            <a:off x="5807734"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$ 699.99</a:t>
            </a:r>
            <a:endParaRPr sz="1400" b="1" i="0" u="none" strike="noStrike" cap="none" dirty="0">
              <a:solidFill>
                <a:schemeClr val="bg1"/>
              </a:solidFill>
              <a:latin typeface="Arial"/>
              <a:ea typeface="Arial"/>
              <a:cs typeface="Arial"/>
              <a:sym typeface="Arial"/>
            </a:endParaRPr>
          </a:p>
        </p:txBody>
      </p:sp>
      <p:sp>
        <p:nvSpPr>
          <p:cNvPr id="25" name="Google Shape;1447;p31">
            <a:extLst>
              <a:ext uri="{FF2B5EF4-FFF2-40B4-BE49-F238E27FC236}">
                <a16:creationId xmlns:a16="http://schemas.microsoft.com/office/drawing/2014/main" id="{BB3A5756-7D6F-408E-BBD8-95574410DA38}"/>
              </a:ext>
            </a:extLst>
          </p:cNvPr>
          <p:cNvSpPr/>
          <p:nvPr/>
        </p:nvSpPr>
        <p:spPr>
          <a:xfrm>
            <a:off x="6888288" y="2863252"/>
            <a:ext cx="82776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$ 999.99</a:t>
            </a:r>
            <a:endParaRPr sz="1400" b="1" i="0" u="none" strike="noStrike" cap="none" dirty="0">
              <a:solidFill>
                <a:schemeClr val="bg1"/>
              </a:solidFill>
              <a:latin typeface="Arial"/>
              <a:ea typeface="Arial"/>
              <a:cs typeface="Arial"/>
              <a:sym typeface="Arial"/>
            </a:endParaRPr>
          </a:p>
        </p:txBody>
      </p:sp>
      <p:sp>
        <p:nvSpPr>
          <p:cNvPr id="26" name="Google Shape;1449;p31">
            <a:extLst>
              <a:ext uri="{FF2B5EF4-FFF2-40B4-BE49-F238E27FC236}">
                <a16:creationId xmlns:a16="http://schemas.microsoft.com/office/drawing/2014/main" id="{F1996896-892A-4B60-882A-3F8A1F7172E1}"/>
              </a:ext>
            </a:extLst>
          </p:cNvPr>
          <p:cNvSpPr/>
          <p:nvPr/>
        </p:nvSpPr>
        <p:spPr>
          <a:xfrm>
            <a:off x="7876245" y="2863252"/>
            <a:ext cx="939331" cy="606906"/>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每年</a:t>
            </a:r>
            <a:endParaRPr sz="14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$ 1299.99</a:t>
            </a:r>
            <a:endParaRPr sz="1400" b="1" i="0" u="none" strike="noStrike" cap="none" dirty="0">
              <a:solidFill>
                <a:schemeClr val="bg1"/>
              </a:solidFill>
              <a:latin typeface="Arial"/>
              <a:ea typeface="Arial"/>
              <a:cs typeface="Arial"/>
              <a:sym typeface="Arial"/>
            </a:endParaRPr>
          </a:p>
        </p:txBody>
      </p:sp>
      <p:sp>
        <p:nvSpPr>
          <p:cNvPr id="27" name="Google Shape;1451;p31">
            <a:extLst>
              <a:ext uri="{FF2B5EF4-FFF2-40B4-BE49-F238E27FC236}">
                <a16:creationId xmlns:a16="http://schemas.microsoft.com/office/drawing/2014/main" id="{D832E621-8D16-4E89-A5D1-EB93E5431236}"/>
              </a:ext>
            </a:extLst>
          </p:cNvPr>
          <p:cNvSpPr/>
          <p:nvPr/>
        </p:nvSpPr>
        <p:spPr>
          <a:xfrm>
            <a:off x="292355" y="2260072"/>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$ 8.99</a:t>
            </a:r>
            <a:endParaRPr sz="1400" b="0" i="0" u="none" strike="noStrike" cap="none" dirty="0">
              <a:solidFill>
                <a:schemeClr val="bg1"/>
              </a:solidFill>
              <a:latin typeface="Arial"/>
              <a:ea typeface="Arial"/>
              <a:cs typeface="Arial"/>
              <a:sym typeface="Arial"/>
            </a:endParaRPr>
          </a:p>
        </p:txBody>
      </p:sp>
      <p:sp>
        <p:nvSpPr>
          <p:cNvPr id="28" name="Google Shape;1452;p31">
            <a:extLst>
              <a:ext uri="{FF2B5EF4-FFF2-40B4-BE49-F238E27FC236}">
                <a16:creationId xmlns:a16="http://schemas.microsoft.com/office/drawing/2014/main" id="{DBB137A1-B582-4C0E-BBF8-FD88050741A1}"/>
              </a:ext>
            </a:extLst>
          </p:cNvPr>
          <p:cNvSpPr/>
          <p:nvPr/>
        </p:nvSpPr>
        <p:spPr>
          <a:xfrm>
            <a:off x="1399679" y="2260072"/>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$ 11.99</a:t>
            </a:r>
            <a:endParaRPr sz="1400" b="0" i="0" u="none" strike="noStrike" cap="none" dirty="0">
              <a:solidFill>
                <a:schemeClr val="bg1"/>
              </a:solidFill>
              <a:latin typeface="Arial"/>
              <a:ea typeface="Arial"/>
              <a:cs typeface="Arial"/>
              <a:sym typeface="Arial"/>
            </a:endParaRPr>
          </a:p>
        </p:txBody>
      </p:sp>
      <p:sp>
        <p:nvSpPr>
          <p:cNvPr id="29" name="Google Shape;1453;p31">
            <a:extLst>
              <a:ext uri="{FF2B5EF4-FFF2-40B4-BE49-F238E27FC236}">
                <a16:creationId xmlns:a16="http://schemas.microsoft.com/office/drawing/2014/main" id="{5B4B3137-C864-4A32-8421-96405EFF8889}"/>
              </a:ext>
            </a:extLst>
          </p:cNvPr>
          <p:cNvSpPr/>
          <p:nvPr/>
        </p:nvSpPr>
        <p:spPr>
          <a:xfrm>
            <a:off x="2483568" y="2251405"/>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$ 11.99</a:t>
            </a:r>
            <a:endParaRPr sz="1400" b="0" i="0" u="none" strike="noStrike" cap="none" dirty="0">
              <a:solidFill>
                <a:schemeClr val="bg1"/>
              </a:solidFill>
              <a:latin typeface="Arial"/>
              <a:ea typeface="Arial"/>
              <a:cs typeface="Arial"/>
              <a:sym typeface="Arial"/>
            </a:endParaRPr>
          </a:p>
        </p:txBody>
      </p:sp>
      <p:sp>
        <p:nvSpPr>
          <p:cNvPr id="30" name="Google Shape;1454;p31">
            <a:extLst>
              <a:ext uri="{FF2B5EF4-FFF2-40B4-BE49-F238E27FC236}">
                <a16:creationId xmlns:a16="http://schemas.microsoft.com/office/drawing/2014/main" id="{43778F6D-1798-4EBD-B344-916D2A13397C}"/>
              </a:ext>
            </a:extLst>
          </p:cNvPr>
          <p:cNvSpPr/>
          <p:nvPr/>
        </p:nvSpPr>
        <p:spPr>
          <a:xfrm>
            <a:off x="3577152" y="2251405"/>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$ 29.99</a:t>
            </a:r>
            <a:endParaRPr sz="1400" b="0" i="0" u="none" strike="noStrike" cap="none" dirty="0">
              <a:solidFill>
                <a:schemeClr val="bg1"/>
              </a:solidFill>
              <a:latin typeface="Arial"/>
              <a:ea typeface="Arial"/>
              <a:cs typeface="Arial"/>
              <a:sym typeface="Arial"/>
            </a:endParaRPr>
          </a:p>
        </p:txBody>
      </p:sp>
      <p:sp>
        <p:nvSpPr>
          <p:cNvPr id="31" name="Google Shape;1455;p31">
            <a:extLst>
              <a:ext uri="{FF2B5EF4-FFF2-40B4-BE49-F238E27FC236}">
                <a16:creationId xmlns:a16="http://schemas.microsoft.com/office/drawing/2014/main" id="{0FD5C526-8AB3-4E4C-8FAA-3CCFC5D4A1C6}"/>
              </a:ext>
            </a:extLst>
          </p:cNvPr>
          <p:cNvSpPr/>
          <p:nvPr/>
        </p:nvSpPr>
        <p:spPr>
          <a:xfrm>
            <a:off x="4635274" y="2251540"/>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$ 39.99</a:t>
            </a:r>
            <a:endParaRPr sz="1400" b="0" i="0" u="none" strike="noStrike" cap="none" dirty="0">
              <a:solidFill>
                <a:schemeClr val="bg1"/>
              </a:solidFill>
              <a:latin typeface="Arial"/>
              <a:ea typeface="Arial"/>
              <a:cs typeface="Arial"/>
              <a:sym typeface="Arial"/>
            </a:endParaRPr>
          </a:p>
        </p:txBody>
      </p:sp>
      <p:sp>
        <p:nvSpPr>
          <p:cNvPr id="32" name="Google Shape;1456;p31">
            <a:extLst>
              <a:ext uri="{FF2B5EF4-FFF2-40B4-BE49-F238E27FC236}">
                <a16:creationId xmlns:a16="http://schemas.microsoft.com/office/drawing/2014/main" id="{4664C49A-6C2F-4176-A739-96A17EDE0831}"/>
              </a:ext>
            </a:extLst>
          </p:cNvPr>
          <p:cNvSpPr/>
          <p:nvPr/>
        </p:nvSpPr>
        <p:spPr>
          <a:xfrm>
            <a:off x="5687151" y="2252772"/>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$ 69.99</a:t>
            </a:r>
            <a:endParaRPr sz="1400" b="0" i="0" u="none" strike="noStrike" cap="none" dirty="0">
              <a:solidFill>
                <a:schemeClr val="bg1"/>
              </a:solidFill>
              <a:latin typeface="Arial"/>
              <a:ea typeface="Arial"/>
              <a:cs typeface="Arial"/>
              <a:sym typeface="Arial"/>
            </a:endParaRPr>
          </a:p>
        </p:txBody>
      </p:sp>
      <p:sp>
        <p:nvSpPr>
          <p:cNvPr id="33" name="Google Shape;1457;p31">
            <a:extLst>
              <a:ext uri="{FF2B5EF4-FFF2-40B4-BE49-F238E27FC236}">
                <a16:creationId xmlns:a16="http://schemas.microsoft.com/office/drawing/2014/main" id="{C7FADA0A-CB10-4962-8319-ED58278D6647}"/>
              </a:ext>
            </a:extLst>
          </p:cNvPr>
          <p:cNvSpPr/>
          <p:nvPr/>
        </p:nvSpPr>
        <p:spPr>
          <a:xfrm>
            <a:off x="6783837" y="2245190"/>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$ 99.99</a:t>
            </a:r>
            <a:endParaRPr sz="1400" b="0" i="0" u="none" strike="noStrike" cap="none" dirty="0">
              <a:solidFill>
                <a:schemeClr val="bg1"/>
              </a:solidFill>
              <a:latin typeface="Arial"/>
              <a:ea typeface="Arial"/>
              <a:cs typeface="Arial"/>
              <a:sym typeface="Arial"/>
            </a:endParaRPr>
          </a:p>
        </p:txBody>
      </p:sp>
      <p:sp>
        <p:nvSpPr>
          <p:cNvPr id="34" name="Google Shape;1458;p31">
            <a:extLst>
              <a:ext uri="{FF2B5EF4-FFF2-40B4-BE49-F238E27FC236}">
                <a16:creationId xmlns:a16="http://schemas.microsoft.com/office/drawing/2014/main" id="{57FAA716-9805-4029-85AA-2062762657D6}"/>
              </a:ext>
            </a:extLst>
          </p:cNvPr>
          <p:cNvSpPr/>
          <p:nvPr/>
        </p:nvSpPr>
        <p:spPr>
          <a:xfrm>
            <a:off x="7828074" y="2237222"/>
            <a:ext cx="1034702" cy="496762"/>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dirty="0" err="1">
                <a:solidFill>
                  <a:schemeClr val="dk1"/>
                </a:solidFill>
                <a:latin typeface="Microsoft JhengHei"/>
                <a:ea typeface="Microsoft JhengHei"/>
                <a:cs typeface="Microsoft JhengHei"/>
                <a:sym typeface="Microsoft JhengHei"/>
              </a:rPr>
              <a:t>每月</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dirty="0">
                <a:solidFill>
                  <a:schemeClr val="bg1"/>
                </a:solidFill>
                <a:latin typeface="Arial"/>
                <a:ea typeface="Arial"/>
                <a:cs typeface="Arial"/>
                <a:sym typeface="Arial"/>
              </a:rPr>
              <a:t>$ 129.99</a:t>
            </a:r>
            <a:endParaRPr sz="1400" b="0" i="0" u="none" strike="noStrike" cap="none" dirty="0">
              <a:solidFill>
                <a:schemeClr val="bg1"/>
              </a:solidFill>
              <a:latin typeface="Arial"/>
              <a:ea typeface="Arial"/>
              <a:cs typeface="Arial"/>
              <a:sym typeface="Arial"/>
            </a:endParaRPr>
          </a:p>
        </p:txBody>
      </p:sp>
      <p:grpSp>
        <p:nvGrpSpPr>
          <p:cNvPr id="173" name="Google Shape;1422;p31">
            <a:extLst>
              <a:ext uri="{FF2B5EF4-FFF2-40B4-BE49-F238E27FC236}">
                <a16:creationId xmlns:a16="http://schemas.microsoft.com/office/drawing/2014/main" id="{E42796CD-A39B-4AE3-874F-8D58D099B171}"/>
              </a:ext>
            </a:extLst>
          </p:cNvPr>
          <p:cNvGrpSpPr/>
          <p:nvPr/>
        </p:nvGrpSpPr>
        <p:grpSpPr>
          <a:xfrm>
            <a:off x="4686867" y="3522548"/>
            <a:ext cx="1082565" cy="1435307"/>
            <a:chOff x="178676" y="3241584"/>
            <a:chExt cx="1082565" cy="1435307"/>
          </a:xfrm>
        </p:grpSpPr>
        <p:sp>
          <p:nvSpPr>
            <p:cNvPr id="174" name="Google Shape;1423;p31">
              <a:extLst>
                <a:ext uri="{FF2B5EF4-FFF2-40B4-BE49-F238E27FC236}">
                  <a16:creationId xmlns:a16="http://schemas.microsoft.com/office/drawing/2014/main" id="{EB256143-02FD-45E3-BF10-BD4AFB99FB0F}"/>
                </a:ext>
              </a:extLst>
            </p:cNvPr>
            <p:cNvSpPr/>
            <p:nvPr/>
          </p:nvSpPr>
          <p:spPr>
            <a:xfrm>
              <a:off x="178676" y="3241584"/>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75" name="Google Shape;1424;p31">
              <a:extLst>
                <a:ext uri="{FF2B5EF4-FFF2-40B4-BE49-F238E27FC236}">
                  <a16:creationId xmlns:a16="http://schemas.microsoft.com/office/drawing/2014/main" id="{1098C589-0FAF-4F9C-AA54-CB041CDE5261}"/>
                </a:ext>
              </a:extLst>
            </p:cNvPr>
            <p:cNvSpPr/>
            <p:nvPr/>
          </p:nvSpPr>
          <p:spPr>
            <a:xfrm>
              <a:off x="191982" y="3494556"/>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50-100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100-200</a:t>
              </a:r>
              <a:endParaRPr dirty="0"/>
            </a:p>
          </p:txBody>
        </p:sp>
      </p:grpSp>
      <p:grpSp>
        <p:nvGrpSpPr>
          <p:cNvPr id="176" name="Google Shape;1425;p31">
            <a:extLst>
              <a:ext uri="{FF2B5EF4-FFF2-40B4-BE49-F238E27FC236}">
                <a16:creationId xmlns:a16="http://schemas.microsoft.com/office/drawing/2014/main" id="{01015DC5-94AD-4814-9DED-C362DEFCF152}"/>
              </a:ext>
            </a:extLst>
          </p:cNvPr>
          <p:cNvGrpSpPr/>
          <p:nvPr/>
        </p:nvGrpSpPr>
        <p:grpSpPr>
          <a:xfrm>
            <a:off x="5765659" y="3524323"/>
            <a:ext cx="1082565" cy="1427182"/>
            <a:chOff x="165706" y="3249709"/>
            <a:chExt cx="1082565" cy="1427182"/>
          </a:xfrm>
        </p:grpSpPr>
        <p:sp>
          <p:nvSpPr>
            <p:cNvPr id="177" name="Google Shape;1426;p31">
              <a:extLst>
                <a:ext uri="{FF2B5EF4-FFF2-40B4-BE49-F238E27FC236}">
                  <a16:creationId xmlns:a16="http://schemas.microsoft.com/office/drawing/2014/main" id="{7FC95FFC-E11C-4EF8-91C1-3CBA1B35AD1B}"/>
                </a:ext>
              </a:extLst>
            </p:cNvPr>
            <p:cNvSpPr/>
            <p:nvPr/>
          </p:nvSpPr>
          <p:spPr>
            <a:xfrm>
              <a:off x="165706" y="3249709"/>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78" name="Google Shape;1427;p31">
              <a:extLst>
                <a:ext uri="{FF2B5EF4-FFF2-40B4-BE49-F238E27FC236}">
                  <a16:creationId xmlns:a16="http://schemas.microsoft.com/office/drawing/2014/main" id="{24288225-73C2-4DBF-8003-5C67B362C557}"/>
                </a:ext>
              </a:extLst>
            </p:cNvPr>
            <p:cNvSpPr/>
            <p:nvPr/>
          </p:nvSpPr>
          <p:spPr>
            <a:xfrm>
              <a:off x="191982" y="3494556"/>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100-200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200-500</a:t>
              </a:r>
              <a:endParaRPr dirty="0"/>
            </a:p>
          </p:txBody>
        </p:sp>
      </p:grpSp>
      <p:grpSp>
        <p:nvGrpSpPr>
          <p:cNvPr id="179" name="Google Shape;1428;p31">
            <a:extLst>
              <a:ext uri="{FF2B5EF4-FFF2-40B4-BE49-F238E27FC236}">
                <a16:creationId xmlns:a16="http://schemas.microsoft.com/office/drawing/2014/main" id="{21150A55-4165-4E40-92AF-21B823631BE8}"/>
              </a:ext>
            </a:extLst>
          </p:cNvPr>
          <p:cNvGrpSpPr/>
          <p:nvPr/>
        </p:nvGrpSpPr>
        <p:grpSpPr>
          <a:xfrm>
            <a:off x="6834138" y="3535635"/>
            <a:ext cx="1082565" cy="1434785"/>
            <a:chOff x="211101" y="3235621"/>
            <a:chExt cx="1082565" cy="1434785"/>
          </a:xfrm>
        </p:grpSpPr>
        <p:sp>
          <p:nvSpPr>
            <p:cNvPr id="180" name="Google Shape;1429;p31">
              <a:extLst>
                <a:ext uri="{FF2B5EF4-FFF2-40B4-BE49-F238E27FC236}">
                  <a16:creationId xmlns:a16="http://schemas.microsoft.com/office/drawing/2014/main" id="{102CF4BF-4CD7-4B15-A6D4-97D4874C6ED0}"/>
                </a:ext>
              </a:extLst>
            </p:cNvPr>
            <p:cNvSpPr/>
            <p:nvPr/>
          </p:nvSpPr>
          <p:spPr>
            <a:xfrm>
              <a:off x="211101" y="3235621"/>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81" name="Google Shape;1430;p31">
              <a:extLst>
                <a:ext uri="{FF2B5EF4-FFF2-40B4-BE49-F238E27FC236}">
                  <a16:creationId xmlns:a16="http://schemas.microsoft.com/office/drawing/2014/main" id="{B3E0A765-6D7A-49CC-B66B-9BDD43112ACD}"/>
                </a:ext>
              </a:extLst>
            </p:cNvPr>
            <p:cNvSpPr/>
            <p:nvPr/>
          </p:nvSpPr>
          <p:spPr>
            <a:xfrm>
              <a:off x="230892" y="3488071"/>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200-500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500-1000</a:t>
              </a:r>
              <a:endParaRPr dirty="0"/>
            </a:p>
          </p:txBody>
        </p:sp>
      </p:grpSp>
      <p:grpSp>
        <p:nvGrpSpPr>
          <p:cNvPr id="182" name="Google Shape;1431;p31">
            <a:extLst>
              <a:ext uri="{FF2B5EF4-FFF2-40B4-BE49-F238E27FC236}">
                <a16:creationId xmlns:a16="http://schemas.microsoft.com/office/drawing/2014/main" id="{E23202AF-A811-4AB7-87E8-F609CEC56BC6}"/>
              </a:ext>
            </a:extLst>
          </p:cNvPr>
          <p:cNvGrpSpPr/>
          <p:nvPr/>
        </p:nvGrpSpPr>
        <p:grpSpPr>
          <a:xfrm>
            <a:off x="7894015" y="3528898"/>
            <a:ext cx="1082565" cy="1428822"/>
            <a:chOff x="204616" y="3241584"/>
            <a:chExt cx="1082565" cy="1428822"/>
          </a:xfrm>
        </p:grpSpPr>
        <p:sp>
          <p:nvSpPr>
            <p:cNvPr id="183" name="Google Shape;1432;p31">
              <a:extLst>
                <a:ext uri="{FF2B5EF4-FFF2-40B4-BE49-F238E27FC236}">
                  <a16:creationId xmlns:a16="http://schemas.microsoft.com/office/drawing/2014/main" id="{2BCAD91F-18B0-4638-B124-90660CB5DB5F}"/>
                </a:ext>
              </a:extLst>
            </p:cNvPr>
            <p:cNvSpPr/>
            <p:nvPr/>
          </p:nvSpPr>
          <p:spPr>
            <a:xfrm>
              <a:off x="204616" y="3241584"/>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84" name="Google Shape;1433;p31">
              <a:extLst>
                <a:ext uri="{FF2B5EF4-FFF2-40B4-BE49-F238E27FC236}">
                  <a16:creationId xmlns:a16="http://schemas.microsoft.com/office/drawing/2014/main" id="{6380B587-BD7B-4078-95F9-D1453DE9F912}"/>
                </a:ext>
              </a:extLst>
            </p:cNvPr>
            <p:cNvSpPr/>
            <p:nvPr/>
          </p:nvSpPr>
          <p:spPr>
            <a:xfrm>
              <a:off x="204952" y="3488071"/>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500+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1000+</a:t>
              </a:r>
              <a:endParaRPr dirty="0"/>
            </a:p>
          </p:txBody>
        </p:sp>
      </p:grpSp>
      <p:grpSp>
        <p:nvGrpSpPr>
          <p:cNvPr id="185" name="Google Shape;1410;p31">
            <a:extLst>
              <a:ext uri="{FF2B5EF4-FFF2-40B4-BE49-F238E27FC236}">
                <a16:creationId xmlns:a16="http://schemas.microsoft.com/office/drawing/2014/main" id="{3D495FA3-A1AB-494A-8886-8249A57199A0}"/>
              </a:ext>
            </a:extLst>
          </p:cNvPr>
          <p:cNvGrpSpPr/>
          <p:nvPr/>
        </p:nvGrpSpPr>
        <p:grpSpPr>
          <a:xfrm>
            <a:off x="363366" y="3545579"/>
            <a:ext cx="1082565" cy="1430331"/>
            <a:chOff x="185161" y="3253045"/>
            <a:chExt cx="1082565" cy="1430331"/>
          </a:xfrm>
        </p:grpSpPr>
        <p:sp>
          <p:nvSpPr>
            <p:cNvPr id="186" name="Google Shape;1411;p31">
              <a:extLst>
                <a:ext uri="{FF2B5EF4-FFF2-40B4-BE49-F238E27FC236}">
                  <a16:creationId xmlns:a16="http://schemas.microsoft.com/office/drawing/2014/main" id="{EE5FEB9B-221E-45EF-965D-195C83CD64F0}"/>
                </a:ext>
              </a:extLst>
            </p:cNvPr>
            <p:cNvSpPr/>
            <p:nvPr/>
          </p:nvSpPr>
          <p:spPr>
            <a:xfrm>
              <a:off x="185161" y="3253045"/>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87" name="Google Shape;1412;p31">
              <a:extLst>
                <a:ext uri="{FF2B5EF4-FFF2-40B4-BE49-F238E27FC236}">
                  <a16:creationId xmlns:a16="http://schemas.microsoft.com/office/drawing/2014/main" id="{6E4D4F7A-00D3-483D-8426-61D96EFC080C}"/>
                </a:ext>
              </a:extLst>
            </p:cNvPr>
            <p:cNvSpPr/>
            <p:nvPr/>
          </p:nvSpPr>
          <p:spPr>
            <a:xfrm>
              <a:off x="185902" y="3501041"/>
              <a:ext cx="1060431"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1-5</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a:t>
              </a:r>
              <a:endParaRPr sz="1050" b="0" i="0" u="none" strike="noStrike" cap="none" dirty="0">
                <a:solidFill>
                  <a:srgbClr val="0C0C0C"/>
                </a:solidFill>
                <a:latin typeface="Arial"/>
                <a:ea typeface="Arial"/>
                <a:cs typeface="Arial"/>
                <a:sym typeface="Arial"/>
              </a:endParaRPr>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10</a:t>
              </a:r>
              <a:endParaRPr dirty="0"/>
            </a:p>
          </p:txBody>
        </p:sp>
      </p:grpSp>
      <p:grpSp>
        <p:nvGrpSpPr>
          <p:cNvPr id="188" name="Google Shape;1413;p31">
            <a:extLst>
              <a:ext uri="{FF2B5EF4-FFF2-40B4-BE49-F238E27FC236}">
                <a16:creationId xmlns:a16="http://schemas.microsoft.com/office/drawing/2014/main" id="{53F00167-9A0A-45E2-A37F-25B7A4AE9786}"/>
              </a:ext>
            </a:extLst>
          </p:cNvPr>
          <p:cNvGrpSpPr/>
          <p:nvPr/>
        </p:nvGrpSpPr>
        <p:grpSpPr>
          <a:xfrm>
            <a:off x="1455431" y="3537426"/>
            <a:ext cx="1088039" cy="1438484"/>
            <a:chOff x="173202" y="3244892"/>
            <a:chExt cx="1088039" cy="1438484"/>
          </a:xfrm>
        </p:grpSpPr>
        <p:sp>
          <p:nvSpPr>
            <p:cNvPr id="189" name="Google Shape;1414;p31">
              <a:extLst>
                <a:ext uri="{FF2B5EF4-FFF2-40B4-BE49-F238E27FC236}">
                  <a16:creationId xmlns:a16="http://schemas.microsoft.com/office/drawing/2014/main" id="{A07FFA72-7226-4489-9FBE-896BD1F64411}"/>
                </a:ext>
              </a:extLst>
            </p:cNvPr>
            <p:cNvSpPr/>
            <p:nvPr/>
          </p:nvSpPr>
          <p:spPr>
            <a:xfrm>
              <a:off x="178676" y="3244892"/>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90" name="Google Shape;1415;p31">
              <a:extLst>
                <a:ext uri="{FF2B5EF4-FFF2-40B4-BE49-F238E27FC236}">
                  <a16:creationId xmlns:a16="http://schemas.microsoft.com/office/drawing/2014/main" id="{D226C5B8-158F-473F-A3AE-E36C3DBD958C}"/>
                </a:ext>
              </a:extLst>
            </p:cNvPr>
            <p:cNvSpPr/>
            <p:nvPr/>
          </p:nvSpPr>
          <p:spPr>
            <a:xfrm>
              <a:off x="173202" y="3501041"/>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6-10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10-20</a:t>
              </a:r>
              <a:endParaRPr dirty="0"/>
            </a:p>
          </p:txBody>
        </p:sp>
      </p:grpSp>
      <p:grpSp>
        <p:nvGrpSpPr>
          <p:cNvPr id="191" name="Google Shape;1416;p31">
            <a:extLst>
              <a:ext uri="{FF2B5EF4-FFF2-40B4-BE49-F238E27FC236}">
                <a16:creationId xmlns:a16="http://schemas.microsoft.com/office/drawing/2014/main" id="{D8874DF0-303A-4213-8623-BA09C6EF9102}"/>
              </a:ext>
            </a:extLst>
          </p:cNvPr>
          <p:cNvGrpSpPr/>
          <p:nvPr/>
        </p:nvGrpSpPr>
        <p:grpSpPr>
          <a:xfrm>
            <a:off x="2539967" y="3534118"/>
            <a:ext cx="1082565" cy="1441792"/>
            <a:chOff x="178676" y="3241584"/>
            <a:chExt cx="1082565" cy="1441792"/>
          </a:xfrm>
        </p:grpSpPr>
        <p:sp>
          <p:nvSpPr>
            <p:cNvPr id="192" name="Google Shape;1417;p31">
              <a:extLst>
                <a:ext uri="{FF2B5EF4-FFF2-40B4-BE49-F238E27FC236}">
                  <a16:creationId xmlns:a16="http://schemas.microsoft.com/office/drawing/2014/main" id="{8D64C70F-70C2-4595-9D89-23949D470344}"/>
                </a:ext>
              </a:extLst>
            </p:cNvPr>
            <p:cNvSpPr/>
            <p:nvPr/>
          </p:nvSpPr>
          <p:spPr>
            <a:xfrm>
              <a:off x="178676" y="3241584"/>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93" name="Google Shape;1418;p31">
              <a:extLst>
                <a:ext uri="{FF2B5EF4-FFF2-40B4-BE49-F238E27FC236}">
                  <a16:creationId xmlns:a16="http://schemas.microsoft.com/office/drawing/2014/main" id="{057F92B4-ADA2-4B1E-A75D-61BF1C4EF030}"/>
                </a:ext>
              </a:extLst>
            </p:cNvPr>
            <p:cNvSpPr/>
            <p:nvPr/>
          </p:nvSpPr>
          <p:spPr>
            <a:xfrm>
              <a:off x="179552" y="3501041"/>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10-20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20-50</a:t>
              </a:r>
              <a:endParaRPr dirty="0"/>
            </a:p>
          </p:txBody>
        </p:sp>
      </p:grpSp>
      <p:grpSp>
        <p:nvGrpSpPr>
          <p:cNvPr id="194" name="Google Shape;1419;p31">
            <a:extLst>
              <a:ext uri="{FF2B5EF4-FFF2-40B4-BE49-F238E27FC236}">
                <a16:creationId xmlns:a16="http://schemas.microsoft.com/office/drawing/2014/main" id="{AC8CBC37-525E-41CD-8609-A68E83529174}"/>
              </a:ext>
            </a:extLst>
          </p:cNvPr>
          <p:cNvGrpSpPr/>
          <p:nvPr/>
        </p:nvGrpSpPr>
        <p:grpSpPr>
          <a:xfrm>
            <a:off x="3645885" y="3534118"/>
            <a:ext cx="1082565" cy="1441792"/>
            <a:chOff x="178676" y="3241584"/>
            <a:chExt cx="1082565" cy="1441792"/>
          </a:xfrm>
        </p:grpSpPr>
        <p:sp>
          <p:nvSpPr>
            <p:cNvPr id="195" name="Google Shape;1420;p31">
              <a:extLst>
                <a:ext uri="{FF2B5EF4-FFF2-40B4-BE49-F238E27FC236}">
                  <a16:creationId xmlns:a16="http://schemas.microsoft.com/office/drawing/2014/main" id="{01BE10B3-BF88-4610-B017-195CB6E6D4B9}"/>
                </a:ext>
              </a:extLst>
            </p:cNvPr>
            <p:cNvSpPr/>
            <p:nvPr/>
          </p:nvSpPr>
          <p:spPr>
            <a:xfrm>
              <a:off x="178676" y="3241584"/>
              <a:ext cx="108256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dirty="0" err="1">
                  <a:solidFill>
                    <a:srgbClr val="0C0C0C"/>
                  </a:solidFill>
                  <a:latin typeface="微軟正黑體" panose="020B0604030504040204" pitchFamily="34" charset="-120"/>
                  <a:ea typeface="微軟正黑體" panose="020B0604030504040204" pitchFamily="34" charset="-120"/>
                  <a:sym typeface="Arial"/>
                </a:rPr>
                <a:t>適用於</a:t>
              </a:r>
              <a:r>
                <a:rPr lang="en-US" sz="900" b="0" i="0" u="none" strike="noStrike" cap="none" dirty="0">
                  <a:solidFill>
                    <a:srgbClr val="0C0C0C"/>
                  </a:solidFill>
                  <a:latin typeface="微軟正黑體" panose="020B0604030504040204" pitchFamily="34" charset="-120"/>
                  <a:ea typeface="微軟正黑體" panose="020B0604030504040204" pitchFamily="34" charset="-120"/>
                  <a:sym typeface="Arial"/>
                </a:rPr>
                <a:t>:</a:t>
              </a:r>
              <a:endParaRPr dirty="0">
                <a:latin typeface="微軟正黑體" panose="020B0604030504040204" pitchFamily="34" charset="-120"/>
                <a:ea typeface="微軟正黑體" panose="020B0604030504040204" pitchFamily="34" charset="-120"/>
              </a:endParaRPr>
            </a:p>
          </p:txBody>
        </p:sp>
        <p:sp>
          <p:nvSpPr>
            <p:cNvPr id="196" name="Google Shape;1421;p31">
              <a:extLst>
                <a:ext uri="{FF2B5EF4-FFF2-40B4-BE49-F238E27FC236}">
                  <a16:creationId xmlns:a16="http://schemas.microsoft.com/office/drawing/2014/main" id="{AA2CDDC7-C42D-4A72-A0A4-F69416916B91}"/>
                </a:ext>
              </a:extLst>
            </p:cNvPr>
            <p:cNvSpPr/>
            <p:nvPr/>
          </p:nvSpPr>
          <p:spPr>
            <a:xfrm>
              <a:off x="179417" y="3501041"/>
              <a:ext cx="1024759" cy="1182335"/>
            </a:xfrm>
            <a:prstGeom prst="rect">
              <a:avLst/>
            </a:prstGeom>
            <a:noFill/>
            <a:ln>
              <a:noFill/>
            </a:ln>
          </p:spPr>
          <p:txBody>
            <a:bodyPr spcFirstLastPara="1" wrap="square" lIns="91425" tIns="45700" rIns="91425" bIns="45700" anchor="t" anchorCtr="0">
              <a:spAutoFit/>
            </a:bodyPr>
            <a:lstStyle/>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NAS </a:t>
              </a:r>
              <a:r>
                <a:rPr lang="en-US" sz="1050" b="0" i="0" u="none" strike="noStrike" cap="none" dirty="0" err="1">
                  <a:solidFill>
                    <a:srgbClr val="0C0C0C"/>
                  </a:solidFill>
                  <a:latin typeface="Arial"/>
                  <a:ea typeface="Arial"/>
                  <a:cs typeface="Arial"/>
                  <a:sym typeface="Arial"/>
                </a:rPr>
                <a:t>用戶數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 20-50</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建議同時</a:t>
              </a:r>
              <a:endParaRPr dirty="0"/>
            </a:p>
            <a:p>
              <a:pPr marL="0" marR="0" lvl="1" indent="0" algn="l" rtl="0">
                <a:lnSpc>
                  <a:spcPts val="1700"/>
                </a:lnSpc>
                <a:spcBef>
                  <a:spcPts val="0"/>
                </a:spcBef>
                <a:spcAft>
                  <a:spcPts val="0"/>
                </a:spcAft>
                <a:buNone/>
              </a:pPr>
              <a:r>
                <a:rPr lang="en-US" sz="1050" b="0" i="0" u="none" strike="noStrike" cap="none" dirty="0" err="1">
                  <a:solidFill>
                    <a:srgbClr val="0C0C0C"/>
                  </a:solidFill>
                  <a:latin typeface="Arial"/>
                  <a:ea typeface="Arial"/>
                  <a:cs typeface="Arial"/>
                  <a:sym typeface="Arial"/>
                </a:rPr>
                <a:t>連線數</a:t>
              </a:r>
              <a:r>
                <a:rPr lang="en-US" sz="1050" b="0" i="0" u="none" strike="noStrike" cap="none" dirty="0">
                  <a:solidFill>
                    <a:srgbClr val="0C0C0C"/>
                  </a:solidFill>
                  <a:latin typeface="Arial"/>
                  <a:ea typeface="Arial"/>
                  <a:cs typeface="Arial"/>
                  <a:sym typeface="Arial"/>
                </a:rPr>
                <a:t>: </a:t>
              </a:r>
              <a:endParaRPr dirty="0"/>
            </a:p>
            <a:p>
              <a:pPr marL="0" marR="0" lvl="1" indent="0" algn="l" rtl="0">
                <a:lnSpc>
                  <a:spcPts val="1700"/>
                </a:lnSpc>
                <a:spcBef>
                  <a:spcPts val="0"/>
                </a:spcBef>
                <a:spcAft>
                  <a:spcPts val="0"/>
                </a:spcAft>
                <a:buNone/>
              </a:pPr>
              <a:r>
                <a:rPr lang="en-US" sz="1050" b="0" i="0" u="none" strike="noStrike" cap="none" dirty="0">
                  <a:solidFill>
                    <a:srgbClr val="0C0C0C"/>
                  </a:solidFill>
                  <a:latin typeface="Arial"/>
                  <a:ea typeface="Arial"/>
                  <a:cs typeface="Arial"/>
                  <a:sym typeface="Arial"/>
                </a:rPr>
                <a:t>50-100</a:t>
              </a:r>
              <a:endParaRPr dirty="0"/>
            </a:p>
          </p:txBody>
        </p:sp>
      </p:grpSp>
    </p:spTree>
    <p:extLst>
      <p:ext uri="{BB962C8B-B14F-4D97-AF65-F5344CB8AC3E}">
        <p14:creationId xmlns:p14="http://schemas.microsoft.com/office/powerpoint/2010/main" val="2334920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32"/>
          <p:cNvSpPr txBox="1"/>
          <p:nvPr/>
        </p:nvSpPr>
        <p:spPr>
          <a:xfrm>
            <a:off x="854981" y="4774571"/>
            <a:ext cx="33956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dirty="0">
                <a:solidFill>
                  <a:srgbClr val="8DA9DB"/>
                </a:solidFill>
                <a:latin typeface="Arial"/>
                <a:ea typeface="Arial"/>
                <a:cs typeface="Arial"/>
                <a:sym typeface="Arial"/>
              </a:rPr>
              <a:t>©2020著作權為威聯通科技股份有限公司所有。威聯通科技並保留所有權利。威聯通科技股份有限公司所使用或註冊之商標或標章。檔案中所提及之產品及公司名稱可能為其他公司所有之商標</a:t>
            </a:r>
            <a:endParaRPr dirty="0"/>
          </a:p>
        </p:txBody>
      </p:sp>
      <p:sp>
        <p:nvSpPr>
          <p:cNvPr id="1464" name="Google Shape;1464;p32"/>
          <p:cNvSpPr txBox="1"/>
          <p:nvPr/>
        </p:nvSpPr>
        <p:spPr>
          <a:xfrm>
            <a:off x="745752" y="2995833"/>
            <a:ext cx="404309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i="0" u="none" strike="noStrike" cap="none" dirty="0" err="1">
                <a:solidFill>
                  <a:srgbClr val="F2F2F2"/>
                </a:solidFill>
                <a:latin typeface="Microsoft JhengHei"/>
                <a:ea typeface="Microsoft JhengHei"/>
                <a:cs typeface="Microsoft JhengHei"/>
                <a:sym typeface="Microsoft JhengHei"/>
              </a:rPr>
              <a:t>是你最好的選擇</a:t>
            </a:r>
            <a:r>
              <a:rPr lang="en-US" sz="3600" i="0" u="none" strike="noStrike" cap="none" dirty="0">
                <a:solidFill>
                  <a:schemeClr val="lt1"/>
                </a:solidFill>
                <a:latin typeface="Arial"/>
                <a:ea typeface="Arial"/>
                <a:cs typeface="Arial"/>
                <a:sym typeface="Arial"/>
              </a:rPr>
              <a:t>!</a:t>
            </a:r>
            <a:endParaRPr sz="3600" i="0" u="none" strike="noStrike" cap="none" dirty="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3" name="矩形: 圓角 32">
            <a:extLst>
              <a:ext uri="{FF2B5EF4-FFF2-40B4-BE49-F238E27FC236}">
                <a16:creationId xmlns:a16="http://schemas.microsoft.com/office/drawing/2014/main" id="{67D36746-3BAE-4DB2-AFF6-1CF34AFE0E00}"/>
              </a:ext>
            </a:extLst>
          </p:cNvPr>
          <p:cNvSpPr/>
          <p:nvPr/>
        </p:nvSpPr>
        <p:spPr>
          <a:xfrm>
            <a:off x="-333476" y="3398897"/>
            <a:ext cx="5378601" cy="2073048"/>
          </a:xfrm>
          <a:prstGeom prst="roundRect">
            <a:avLst>
              <a:gd name="adj" fmla="val 6832"/>
            </a:avLst>
          </a:prstGeom>
          <a:gradFill>
            <a:gsLst>
              <a:gs pos="0">
                <a:schemeClr val="tx1">
                  <a:lumMod val="65000"/>
                  <a:lumOff val="35000"/>
                  <a:alpha val="20000"/>
                </a:schemeClr>
              </a:gs>
              <a:gs pos="94000">
                <a:schemeClr val="bg2">
                  <a:lumMod val="10000"/>
                  <a:alpha val="50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圓角 8">
            <a:extLst>
              <a:ext uri="{FF2B5EF4-FFF2-40B4-BE49-F238E27FC236}">
                <a16:creationId xmlns:a16="http://schemas.microsoft.com/office/drawing/2014/main" id="{876A2372-B441-46CF-8BD4-5AB1C7F8032C}"/>
              </a:ext>
            </a:extLst>
          </p:cNvPr>
          <p:cNvSpPr/>
          <p:nvPr/>
        </p:nvSpPr>
        <p:spPr>
          <a:xfrm>
            <a:off x="198670" y="3905653"/>
            <a:ext cx="4456461" cy="1019429"/>
          </a:xfrm>
          <a:prstGeom prst="roundRect">
            <a:avLst>
              <a:gd name="adj" fmla="val 0"/>
            </a:avLst>
          </a:prstGeom>
          <a:solidFill>
            <a:schemeClr val="bg1">
              <a:alpha val="15000"/>
            </a:schemeClr>
          </a:solidFill>
          <a:ln w="19050">
            <a:solidFill>
              <a:schemeClr val="bg1"/>
            </a:solidFill>
          </a:ln>
          <a:effectLst>
            <a:outerShdw blurRad="50800" dist="50800" dir="27000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圓角 19">
            <a:extLst>
              <a:ext uri="{FF2B5EF4-FFF2-40B4-BE49-F238E27FC236}">
                <a16:creationId xmlns:a16="http://schemas.microsoft.com/office/drawing/2014/main" id="{0D683586-C9A3-4EFD-98D5-085EDE0D9048}"/>
              </a:ext>
            </a:extLst>
          </p:cNvPr>
          <p:cNvSpPr/>
          <p:nvPr/>
        </p:nvSpPr>
        <p:spPr>
          <a:xfrm rot="10800000">
            <a:off x="166493" y="3865919"/>
            <a:ext cx="4515574" cy="107513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5" name="Google Shape;105;p4"/>
          <p:cNvSpPr txBox="1">
            <a:spLocks noGrp="1"/>
          </p:cNvSpPr>
          <p:nvPr>
            <p:ph type="title"/>
          </p:nvPr>
        </p:nvSpPr>
        <p:spPr>
          <a:xfrm>
            <a:off x="226185" y="135094"/>
            <a:ext cx="8642607"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Microsoft JhengHei"/>
              <a:buNone/>
            </a:pPr>
            <a:r>
              <a:rPr lang="en-US" b="1" dirty="0" err="1"/>
              <a:t>什麼是雲</a:t>
            </a:r>
            <a:r>
              <a:rPr lang="en-US" b="1" dirty="0"/>
              <a:t> </a:t>
            </a:r>
            <a:r>
              <a:rPr lang="en-US" b="1" dirty="0">
                <a:latin typeface="Arial"/>
                <a:ea typeface="Arial"/>
                <a:cs typeface="Arial"/>
                <a:sym typeface="Arial"/>
              </a:rPr>
              <a:t>NAS</a:t>
            </a:r>
            <a:endParaRPr b="1" dirty="0">
              <a:latin typeface="Arial"/>
              <a:ea typeface="Arial"/>
              <a:cs typeface="Arial"/>
              <a:sym typeface="Arial"/>
            </a:endParaRPr>
          </a:p>
        </p:txBody>
      </p:sp>
      <p:sp>
        <p:nvSpPr>
          <p:cNvPr id="99" name="矩形 98">
            <a:extLst>
              <a:ext uri="{FF2B5EF4-FFF2-40B4-BE49-F238E27FC236}">
                <a16:creationId xmlns:a16="http://schemas.microsoft.com/office/drawing/2014/main" id="{F7AE0BDC-7095-4BE1-95DB-04E31DE9A985}"/>
              </a:ext>
            </a:extLst>
          </p:cNvPr>
          <p:cNvSpPr/>
          <p:nvPr/>
        </p:nvSpPr>
        <p:spPr>
          <a:xfrm>
            <a:off x="4857936" y="3733340"/>
            <a:ext cx="4305114" cy="847098"/>
          </a:xfrm>
          <a:prstGeom prst="rect">
            <a:avLst/>
          </a:prstGeom>
          <a:gradFill>
            <a:gsLst>
              <a:gs pos="100000">
                <a:srgbClr val="4A68BE"/>
              </a:gs>
              <a:gs pos="0">
                <a:srgbClr val="0A63A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07D1E8C5-0D9B-4CDC-AB52-FA5D8ADC9FCF}"/>
              </a:ext>
            </a:extLst>
          </p:cNvPr>
          <p:cNvSpPr/>
          <p:nvPr/>
        </p:nvSpPr>
        <p:spPr>
          <a:xfrm>
            <a:off x="4857936" y="2824315"/>
            <a:ext cx="4305114" cy="920137"/>
          </a:xfrm>
          <a:prstGeom prst="rect">
            <a:avLst/>
          </a:prstGeom>
          <a:gradFill>
            <a:gsLst>
              <a:gs pos="100000">
                <a:srgbClr val="E9982B"/>
              </a:gs>
              <a:gs pos="0">
                <a:srgbClr val="E9631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a:extLst>
              <a:ext uri="{FF2B5EF4-FFF2-40B4-BE49-F238E27FC236}">
                <a16:creationId xmlns:a16="http://schemas.microsoft.com/office/drawing/2014/main" id="{45CF1704-025C-4BC0-9F52-9355CBC7742A}"/>
              </a:ext>
            </a:extLst>
          </p:cNvPr>
          <p:cNvSpPr/>
          <p:nvPr/>
        </p:nvSpPr>
        <p:spPr>
          <a:xfrm>
            <a:off x="4857936" y="1408640"/>
            <a:ext cx="4305114" cy="1448309"/>
          </a:xfrm>
          <a:prstGeom prst="rect">
            <a:avLst/>
          </a:prstGeom>
          <a:gradFill>
            <a:gsLst>
              <a:gs pos="100000">
                <a:srgbClr val="2AA896"/>
              </a:gs>
              <a:gs pos="0">
                <a:srgbClr val="238D7E"/>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0" name="直線接點 109">
            <a:extLst>
              <a:ext uri="{FF2B5EF4-FFF2-40B4-BE49-F238E27FC236}">
                <a16:creationId xmlns:a16="http://schemas.microsoft.com/office/drawing/2014/main" id="{AA42C5A2-41E5-48C3-BDAE-BF8F4F07C0E6}"/>
              </a:ext>
            </a:extLst>
          </p:cNvPr>
          <p:cNvCxnSpPr>
            <a:cxnSpLocks/>
          </p:cNvCxnSpPr>
          <p:nvPr/>
        </p:nvCxnSpPr>
        <p:spPr>
          <a:xfrm flipV="1">
            <a:off x="3594100" y="2393120"/>
            <a:ext cx="1544003" cy="780644"/>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487EFAC3-41FF-497E-B5D3-C8C595DF71AD}"/>
              </a:ext>
            </a:extLst>
          </p:cNvPr>
          <p:cNvCxnSpPr>
            <a:cxnSpLocks/>
          </p:cNvCxnSpPr>
          <p:nvPr/>
        </p:nvCxnSpPr>
        <p:spPr>
          <a:xfrm>
            <a:off x="3377054" y="2357224"/>
            <a:ext cx="1761049" cy="18621"/>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9ABCE4B0-A346-4C0A-84FB-D7E69C2DA522}"/>
              </a:ext>
            </a:extLst>
          </p:cNvPr>
          <p:cNvCxnSpPr>
            <a:cxnSpLocks/>
          </p:cNvCxnSpPr>
          <p:nvPr/>
        </p:nvCxnSpPr>
        <p:spPr>
          <a:xfrm>
            <a:off x="3512804" y="1497235"/>
            <a:ext cx="1599921" cy="829072"/>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B207A545-DB31-4E85-BBDF-28636562A7A1}"/>
              </a:ext>
            </a:extLst>
          </p:cNvPr>
          <p:cNvSpPr/>
          <p:nvPr/>
        </p:nvSpPr>
        <p:spPr>
          <a:xfrm>
            <a:off x="7763257" y="1665874"/>
            <a:ext cx="1273105" cy="553998"/>
          </a:xfrm>
          <a:prstGeom prst="rect">
            <a:avLst/>
          </a:prstGeom>
        </p:spPr>
        <p:txBody>
          <a:bodyPr wrap="none">
            <a:spAutoFit/>
          </a:bodyPr>
          <a:lstStyle/>
          <a:p>
            <a:r>
              <a:rPr lang="en-US" altLang="zh-TW" sz="3000" dirty="0">
                <a:solidFill>
                  <a:schemeClr val="bg1"/>
                </a:solidFill>
              </a:rPr>
              <a:t>Virtual</a:t>
            </a:r>
            <a:endParaRPr lang="zh-TW" altLang="en-US" sz="3000" dirty="0">
              <a:solidFill>
                <a:schemeClr val="bg1"/>
              </a:solidFill>
            </a:endParaRPr>
          </a:p>
        </p:txBody>
      </p:sp>
      <p:sp>
        <p:nvSpPr>
          <p:cNvPr id="114" name="矩形 113">
            <a:extLst>
              <a:ext uri="{FF2B5EF4-FFF2-40B4-BE49-F238E27FC236}">
                <a16:creationId xmlns:a16="http://schemas.microsoft.com/office/drawing/2014/main" id="{DF2C0545-0BF5-4C48-BFE3-F6942DB7FDF7}"/>
              </a:ext>
            </a:extLst>
          </p:cNvPr>
          <p:cNvSpPr/>
          <p:nvPr/>
        </p:nvSpPr>
        <p:spPr>
          <a:xfrm>
            <a:off x="7418181" y="2108918"/>
            <a:ext cx="1635384" cy="553998"/>
          </a:xfrm>
          <a:prstGeom prst="rect">
            <a:avLst/>
          </a:prstGeom>
        </p:spPr>
        <p:txBody>
          <a:bodyPr wrap="none">
            <a:spAutoFit/>
          </a:bodyPr>
          <a:lstStyle/>
          <a:p>
            <a:r>
              <a:rPr lang="en-US" altLang="zh-TW" sz="3000" dirty="0">
                <a:solidFill>
                  <a:schemeClr val="bg1"/>
                </a:solidFill>
              </a:rPr>
              <a:t>Machine</a:t>
            </a:r>
            <a:endParaRPr lang="zh-TW" altLang="en-US" sz="3000" dirty="0">
              <a:solidFill>
                <a:schemeClr val="bg1"/>
              </a:solidFill>
            </a:endParaRPr>
          </a:p>
        </p:txBody>
      </p:sp>
      <p:sp>
        <p:nvSpPr>
          <p:cNvPr id="135" name="矩形 134">
            <a:extLst>
              <a:ext uri="{FF2B5EF4-FFF2-40B4-BE49-F238E27FC236}">
                <a16:creationId xmlns:a16="http://schemas.microsoft.com/office/drawing/2014/main" id="{EB664441-9ACE-4342-BC70-9DC94D0241A9}"/>
              </a:ext>
            </a:extLst>
          </p:cNvPr>
          <p:cNvSpPr/>
          <p:nvPr/>
        </p:nvSpPr>
        <p:spPr>
          <a:xfrm>
            <a:off x="7304439" y="2972001"/>
            <a:ext cx="1742785" cy="553998"/>
          </a:xfrm>
          <a:prstGeom prst="rect">
            <a:avLst/>
          </a:prstGeom>
        </p:spPr>
        <p:txBody>
          <a:bodyPr wrap="none">
            <a:spAutoFit/>
          </a:bodyPr>
          <a:lstStyle/>
          <a:p>
            <a:r>
              <a:rPr lang="en-US" altLang="zh-TW" sz="3000" dirty="0">
                <a:solidFill>
                  <a:schemeClr val="bg1"/>
                </a:solidFill>
              </a:rPr>
              <a:t>Compute</a:t>
            </a:r>
            <a:endParaRPr lang="zh-TW" altLang="en-US" sz="3000" dirty="0">
              <a:solidFill>
                <a:schemeClr val="bg1"/>
              </a:solidFill>
            </a:endParaRPr>
          </a:p>
        </p:txBody>
      </p:sp>
      <p:sp>
        <p:nvSpPr>
          <p:cNvPr id="136" name="矩形 135">
            <a:extLst>
              <a:ext uri="{FF2B5EF4-FFF2-40B4-BE49-F238E27FC236}">
                <a16:creationId xmlns:a16="http://schemas.microsoft.com/office/drawing/2014/main" id="{E7148B3E-B249-4CA3-ACB7-1030A3B8A2D3}"/>
              </a:ext>
            </a:extLst>
          </p:cNvPr>
          <p:cNvSpPr/>
          <p:nvPr/>
        </p:nvSpPr>
        <p:spPr>
          <a:xfrm>
            <a:off x="7517638" y="3895715"/>
            <a:ext cx="1529586" cy="553998"/>
          </a:xfrm>
          <a:prstGeom prst="rect">
            <a:avLst/>
          </a:prstGeom>
        </p:spPr>
        <p:txBody>
          <a:bodyPr wrap="none">
            <a:spAutoFit/>
          </a:bodyPr>
          <a:lstStyle/>
          <a:p>
            <a:r>
              <a:rPr lang="en-US" altLang="zh-TW" sz="3000" dirty="0">
                <a:solidFill>
                  <a:schemeClr val="bg1"/>
                </a:solidFill>
              </a:rPr>
              <a:t>Storage</a:t>
            </a:r>
            <a:endParaRPr lang="zh-TW" altLang="en-US" sz="3000" dirty="0">
              <a:solidFill>
                <a:schemeClr val="bg1"/>
              </a:solidFill>
            </a:endParaRPr>
          </a:p>
        </p:txBody>
      </p:sp>
      <p:sp>
        <p:nvSpPr>
          <p:cNvPr id="137" name="矩形 136">
            <a:extLst>
              <a:ext uri="{FF2B5EF4-FFF2-40B4-BE49-F238E27FC236}">
                <a16:creationId xmlns:a16="http://schemas.microsoft.com/office/drawing/2014/main" id="{4D40AC72-24AD-4ECB-85E2-B9C757C736E9}"/>
              </a:ext>
            </a:extLst>
          </p:cNvPr>
          <p:cNvSpPr/>
          <p:nvPr/>
        </p:nvSpPr>
        <p:spPr>
          <a:xfrm>
            <a:off x="4736379" y="1536707"/>
            <a:ext cx="2586230" cy="1180062"/>
          </a:xfrm>
          <a:prstGeom prst="rect">
            <a:avLst/>
          </a:prstGeom>
          <a:solidFill>
            <a:srgbClr val="FFF2CC"/>
          </a:solidFill>
          <a:ln w="19050">
            <a:solidFill>
              <a:srgbClr val="207E7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8" name="圖片 137">
            <a:extLst>
              <a:ext uri="{FF2B5EF4-FFF2-40B4-BE49-F238E27FC236}">
                <a16:creationId xmlns:a16="http://schemas.microsoft.com/office/drawing/2014/main" id="{72C4B402-5E5D-4575-86B6-758B82829E04}"/>
              </a:ext>
            </a:extLst>
          </p:cNvPr>
          <p:cNvPicPr>
            <a:picLocks noChangeAspect="1"/>
          </p:cNvPicPr>
          <p:nvPr/>
        </p:nvPicPr>
        <p:blipFill>
          <a:blip r:embed="rId3"/>
          <a:srcRect/>
          <a:stretch/>
        </p:blipFill>
        <p:spPr>
          <a:xfrm>
            <a:off x="3186652" y="1277579"/>
            <a:ext cx="554975" cy="627930"/>
          </a:xfrm>
          <a:prstGeom prst="rect">
            <a:avLst/>
          </a:prstGeom>
        </p:spPr>
      </p:pic>
      <p:pic>
        <p:nvPicPr>
          <p:cNvPr id="139" name="圖片 138">
            <a:extLst>
              <a:ext uri="{FF2B5EF4-FFF2-40B4-BE49-F238E27FC236}">
                <a16:creationId xmlns:a16="http://schemas.microsoft.com/office/drawing/2014/main" id="{11F7E1AA-4692-49DE-B2CB-70F5048C6678}"/>
              </a:ext>
            </a:extLst>
          </p:cNvPr>
          <p:cNvPicPr>
            <a:picLocks noChangeAspect="1"/>
          </p:cNvPicPr>
          <p:nvPr/>
        </p:nvPicPr>
        <p:blipFill>
          <a:blip r:embed="rId3"/>
          <a:srcRect/>
          <a:stretch/>
        </p:blipFill>
        <p:spPr>
          <a:xfrm>
            <a:off x="3172411" y="2134934"/>
            <a:ext cx="554975" cy="627930"/>
          </a:xfrm>
          <a:prstGeom prst="rect">
            <a:avLst/>
          </a:prstGeom>
        </p:spPr>
      </p:pic>
      <p:pic>
        <p:nvPicPr>
          <p:cNvPr id="140" name="圖片 139">
            <a:extLst>
              <a:ext uri="{FF2B5EF4-FFF2-40B4-BE49-F238E27FC236}">
                <a16:creationId xmlns:a16="http://schemas.microsoft.com/office/drawing/2014/main" id="{B1EADC40-072A-494D-8DB8-EBA7D275B928}"/>
              </a:ext>
            </a:extLst>
          </p:cNvPr>
          <p:cNvPicPr>
            <a:picLocks noChangeAspect="1"/>
          </p:cNvPicPr>
          <p:nvPr/>
        </p:nvPicPr>
        <p:blipFill>
          <a:blip r:embed="rId3"/>
          <a:srcRect/>
          <a:stretch/>
        </p:blipFill>
        <p:spPr>
          <a:xfrm>
            <a:off x="3201353" y="2911246"/>
            <a:ext cx="554975" cy="627930"/>
          </a:xfrm>
          <a:prstGeom prst="rect">
            <a:avLst/>
          </a:prstGeom>
        </p:spPr>
      </p:pic>
      <p:pic>
        <p:nvPicPr>
          <p:cNvPr id="141" name="圖片 140" descr="一張含有 畫畫 的圖片&#10;&#10;自動產生的描述">
            <a:extLst>
              <a:ext uri="{FF2B5EF4-FFF2-40B4-BE49-F238E27FC236}">
                <a16:creationId xmlns:a16="http://schemas.microsoft.com/office/drawing/2014/main" id="{687830E5-544F-433B-B4C3-513F8F967683}"/>
              </a:ext>
            </a:extLst>
          </p:cNvPr>
          <p:cNvPicPr>
            <a:picLocks noChangeAspect="1"/>
          </p:cNvPicPr>
          <p:nvPr/>
        </p:nvPicPr>
        <p:blipFill>
          <a:blip r:embed="rId4"/>
          <a:stretch>
            <a:fillRect/>
          </a:stretch>
        </p:blipFill>
        <p:spPr>
          <a:xfrm>
            <a:off x="4976018" y="1943267"/>
            <a:ext cx="2199374" cy="716650"/>
          </a:xfrm>
          <a:prstGeom prst="rect">
            <a:avLst/>
          </a:prstGeom>
        </p:spPr>
      </p:pic>
      <p:sp>
        <p:nvSpPr>
          <p:cNvPr id="142" name="矩形 141">
            <a:extLst>
              <a:ext uri="{FF2B5EF4-FFF2-40B4-BE49-F238E27FC236}">
                <a16:creationId xmlns:a16="http://schemas.microsoft.com/office/drawing/2014/main" id="{F88CA50F-1D06-4CC3-99A4-2E4138C9F902}"/>
              </a:ext>
            </a:extLst>
          </p:cNvPr>
          <p:cNvSpPr/>
          <p:nvPr/>
        </p:nvSpPr>
        <p:spPr>
          <a:xfrm>
            <a:off x="4975227" y="1619446"/>
            <a:ext cx="2223686" cy="369332"/>
          </a:xfrm>
          <a:prstGeom prst="rect">
            <a:avLst/>
          </a:prstGeom>
        </p:spPr>
        <p:txBody>
          <a:bodyPr wrap="none">
            <a:spAutoFit/>
          </a:bodyPr>
          <a:lstStyle/>
          <a:p>
            <a:r>
              <a:rPr lang="en-US" altLang="zh-TW" sz="1800">
                <a:solidFill>
                  <a:schemeClr val="bg2">
                    <a:lumMod val="25000"/>
                  </a:schemeClr>
                </a:solidFill>
              </a:rPr>
              <a:t>Cloud NAS Solution</a:t>
            </a:r>
            <a:endParaRPr lang="zh-TW" altLang="en-US" sz="1800">
              <a:solidFill>
                <a:schemeClr val="bg2">
                  <a:lumMod val="25000"/>
                </a:schemeClr>
              </a:solidFill>
            </a:endParaRPr>
          </a:p>
        </p:txBody>
      </p:sp>
      <p:sp>
        <p:nvSpPr>
          <p:cNvPr id="143" name="矩形 142">
            <a:extLst>
              <a:ext uri="{FF2B5EF4-FFF2-40B4-BE49-F238E27FC236}">
                <a16:creationId xmlns:a16="http://schemas.microsoft.com/office/drawing/2014/main" id="{8BBF4647-483D-4927-A67A-B2F50AA9E1D9}"/>
              </a:ext>
            </a:extLst>
          </p:cNvPr>
          <p:cNvSpPr/>
          <p:nvPr/>
        </p:nvSpPr>
        <p:spPr>
          <a:xfrm rot="1726009">
            <a:off x="3990135" y="1508112"/>
            <a:ext cx="484428" cy="276999"/>
          </a:xfrm>
          <a:prstGeom prst="rect">
            <a:avLst/>
          </a:prstGeom>
        </p:spPr>
        <p:txBody>
          <a:bodyPr wrap="none">
            <a:spAutoFit/>
          </a:bodyPr>
          <a:lstStyle/>
          <a:p>
            <a:r>
              <a:rPr lang="en-US" altLang="zh-TW" sz="1200" dirty="0">
                <a:solidFill>
                  <a:schemeClr val="tx1">
                    <a:lumMod val="85000"/>
                    <a:lumOff val="15000"/>
                  </a:schemeClr>
                </a:solidFill>
                <a:latin typeface="Arial" panose="020B0604020202020204" pitchFamily="34" charset="0"/>
                <a:cs typeface="Arial" panose="020B0604020202020204" pitchFamily="34" charset="0"/>
              </a:rPr>
              <a:t>AFP</a:t>
            </a:r>
            <a:endParaRPr lang="zh-TW" alt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44" name="矩形 143">
            <a:extLst>
              <a:ext uri="{FF2B5EF4-FFF2-40B4-BE49-F238E27FC236}">
                <a16:creationId xmlns:a16="http://schemas.microsoft.com/office/drawing/2014/main" id="{6CC8C249-EB36-425F-A855-0376CF0F79C3}"/>
              </a:ext>
            </a:extLst>
          </p:cNvPr>
          <p:cNvSpPr/>
          <p:nvPr/>
        </p:nvSpPr>
        <p:spPr>
          <a:xfrm>
            <a:off x="3686990" y="2078130"/>
            <a:ext cx="912429"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CIFS/SMB</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5" name="矩形 144">
            <a:extLst>
              <a:ext uri="{FF2B5EF4-FFF2-40B4-BE49-F238E27FC236}">
                <a16:creationId xmlns:a16="http://schemas.microsoft.com/office/drawing/2014/main" id="{1530B322-0249-495C-B447-682A79A2E87D}"/>
              </a:ext>
            </a:extLst>
          </p:cNvPr>
          <p:cNvSpPr/>
          <p:nvPr/>
        </p:nvSpPr>
        <p:spPr>
          <a:xfrm>
            <a:off x="3698750" y="2359360"/>
            <a:ext cx="492443"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NFS</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6" name="矩形 145">
            <a:extLst>
              <a:ext uri="{FF2B5EF4-FFF2-40B4-BE49-F238E27FC236}">
                <a16:creationId xmlns:a16="http://schemas.microsoft.com/office/drawing/2014/main" id="{03AD39BB-D453-402A-89D6-05F29870A9C0}"/>
              </a:ext>
            </a:extLst>
          </p:cNvPr>
          <p:cNvSpPr/>
          <p:nvPr/>
        </p:nvSpPr>
        <p:spPr>
          <a:xfrm rot="19947432">
            <a:off x="3970724" y="2934447"/>
            <a:ext cx="577402"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iSCSI</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pic>
        <p:nvPicPr>
          <p:cNvPr id="147" name="圖形 146">
            <a:extLst>
              <a:ext uri="{FF2B5EF4-FFF2-40B4-BE49-F238E27FC236}">
                <a16:creationId xmlns:a16="http://schemas.microsoft.com/office/drawing/2014/main" id="{9236088B-62C3-4B29-8D58-A9799140EC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5499" y="3888389"/>
            <a:ext cx="420736" cy="561324"/>
          </a:xfrm>
          <a:prstGeom prst="rect">
            <a:avLst/>
          </a:prstGeom>
        </p:spPr>
      </p:pic>
      <p:pic>
        <p:nvPicPr>
          <p:cNvPr id="148" name="圖形 147">
            <a:extLst>
              <a:ext uri="{FF2B5EF4-FFF2-40B4-BE49-F238E27FC236}">
                <a16:creationId xmlns:a16="http://schemas.microsoft.com/office/drawing/2014/main" id="{22BA15C4-535D-4160-8FF1-E2DC83AF3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1594" y="3888389"/>
            <a:ext cx="420736" cy="561324"/>
          </a:xfrm>
          <a:prstGeom prst="rect">
            <a:avLst/>
          </a:prstGeom>
        </p:spPr>
      </p:pic>
      <p:pic>
        <p:nvPicPr>
          <p:cNvPr id="149" name="圖形 148">
            <a:extLst>
              <a:ext uri="{FF2B5EF4-FFF2-40B4-BE49-F238E27FC236}">
                <a16:creationId xmlns:a16="http://schemas.microsoft.com/office/drawing/2014/main" id="{2934BE15-248C-4948-A35C-D9C7A58E9B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8592" y="3046940"/>
            <a:ext cx="2080096" cy="524394"/>
          </a:xfrm>
          <a:prstGeom prst="rect">
            <a:avLst/>
          </a:prstGeom>
        </p:spPr>
      </p:pic>
      <p:sp>
        <p:nvSpPr>
          <p:cNvPr id="27" name="矩形: 圓角 26">
            <a:extLst>
              <a:ext uri="{FF2B5EF4-FFF2-40B4-BE49-F238E27FC236}">
                <a16:creationId xmlns:a16="http://schemas.microsoft.com/office/drawing/2014/main" id="{83F1962E-7EFB-4B14-9039-B9082764D776}"/>
              </a:ext>
            </a:extLst>
          </p:cNvPr>
          <p:cNvSpPr/>
          <p:nvPr/>
        </p:nvSpPr>
        <p:spPr>
          <a:xfrm rot="10800000">
            <a:off x="159034" y="3877090"/>
            <a:ext cx="4515575" cy="1060941"/>
          </a:xfrm>
          <a:prstGeom prst="roundRect">
            <a:avLst>
              <a:gd name="adj" fmla="val 1491"/>
            </a:avLst>
          </a:prstGeom>
          <a:gradFill>
            <a:gsLst>
              <a:gs pos="0">
                <a:schemeClr val="bg1">
                  <a:alpha val="88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0" name="圖片 4">
            <a:extLst>
              <a:ext uri="{FF2B5EF4-FFF2-40B4-BE49-F238E27FC236}">
                <a16:creationId xmlns:a16="http://schemas.microsoft.com/office/drawing/2014/main" id="{99E5A808-953D-4DE0-858E-1350074A5DCE}"/>
              </a:ext>
            </a:extLst>
          </p:cNvPr>
          <p:cNvPicPr>
            <a:picLocks noChangeAspect="1"/>
          </p:cNvPicPr>
          <p:nvPr/>
        </p:nvPicPr>
        <p:blipFill>
          <a:blip r:embed="rId9"/>
          <a:stretch>
            <a:fillRect/>
          </a:stretch>
        </p:blipFill>
        <p:spPr>
          <a:xfrm>
            <a:off x="3849417" y="3852210"/>
            <a:ext cx="719918" cy="686947"/>
          </a:xfrm>
          <a:prstGeom prst="rect">
            <a:avLst/>
          </a:prstGeom>
        </p:spPr>
      </p:pic>
      <p:pic>
        <p:nvPicPr>
          <p:cNvPr id="72" name="圖片 7">
            <a:extLst>
              <a:ext uri="{FF2B5EF4-FFF2-40B4-BE49-F238E27FC236}">
                <a16:creationId xmlns:a16="http://schemas.microsoft.com/office/drawing/2014/main" id="{6F9BE58B-D306-40C0-9C79-EEE8F0268FB6}"/>
              </a:ext>
            </a:extLst>
          </p:cNvPr>
          <p:cNvPicPr>
            <a:picLocks noChangeAspect="1"/>
          </p:cNvPicPr>
          <p:nvPr/>
        </p:nvPicPr>
        <p:blipFill>
          <a:blip r:embed="rId10"/>
          <a:stretch>
            <a:fillRect/>
          </a:stretch>
        </p:blipFill>
        <p:spPr>
          <a:xfrm>
            <a:off x="2996793" y="4488867"/>
            <a:ext cx="486219" cy="464515"/>
          </a:xfrm>
          <a:prstGeom prst="rect">
            <a:avLst/>
          </a:prstGeom>
        </p:spPr>
      </p:pic>
      <p:pic>
        <p:nvPicPr>
          <p:cNvPr id="73" name="圖片 9">
            <a:extLst>
              <a:ext uri="{FF2B5EF4-FFF2-40B4-BE49-F238E27FC236}">
                <a16:creationId xmlns:a16="http://schemas.microsoft.com/office/drawing/2014/main" id="{ACAF3474-AAE1-498D-89EB-B2800AFE6698}"/>
              </a:ext>
            </a:extLst>
          </p:cNvPr>
          <p:cNvPicPr>
            <a:picLocks noChangeAspect="1"/>
          </p:cNvPicPr>
          <p:nvPr/>
        </p:nvPicPr>
        <p:blipFill>
          <a:blip r:embed="rId11"/>
          <a:stretch>
            <a:fillRect/>
          </a:stretch>
        </p:blipFill>
        <p:spPr>
          <a:xfrm>
            <a:off x="209447" y="4461811"/>
            <a:ext cx="504269" cy="504271"/>
          </a:xfrm>
          <a:prstGeom prst="rect">
            <a:avLst/>
          </a:prstGeom>
        </p:spPr>
      </p:pic>
      <p:pic>
        <p:nvPicPr>
          <p:cNvPr id="74" name="圖片 10" descr="一張含有 電視, 螢幕, 坐, 黑暗 的圖片&#10;&#10;自動產生的描述">
            <a:extLst>
              <a:ext uri="{FF2B5EF4-FFF2-40B4-BE49-F238E27FC236}">
                <a16:creationId xmlns:a16="http://schemas.microsoft.com/office/drawing/2014/main" id="{689E7276-EDF1-42C4-80FB-D94A18B5F408}"/>
              </a:ext>
            </a:extLst>
          </p:cNvPr>
          <p:cNvPicPr>
            <a:picLocks noChangeAspect="1"/>
          </p:cNvPicPr>
          <p:nvPr/>
        </p:nvPicPr>
        <p:blipFill>
          <a:blip r:embed="rId12"/>
          <a:stretch>
            <a:fillRect/>
          </a:stretch>
        </p:blipFill>
        <p:spPr>
          <a:xfrm>
            <a:off x="796181" y="4351652"/>
            <a:ext cx="714936" cy="714936"/>
          </a:xfrm>
          <a:prstGeom prst="rect">
            <a:avLst/>
          </a:prstGeom>
        </p:spPr>
      </p:pic>
      <p:pic>
        <p:nvPicPr>
          <p:cNvPr id="77" name="圖片 14">
            <a:extLst>
              <a:ext uri="{FF2B5EF4-FFF2-40B4-BE49-F238E27FC236}">
                <a16:creationId xmlns:a16="http://schemas.microsoft.com/office/drawing/2014/main" id="{170CB903-95FD-49AA-B467-2BC528E68140}"/>
              </a:ext>
            </a:extLst>
          </p:cNvPr>
          <p:cNvPicPr>
            <a:picLocks noChangeAspect="1"/>
          </p:cNvPicPr>
          <p:nvPr/>
        </p:nvPicPr>
        <p:blipFill>
          <a:blip r:embed="rId13"/>
          <a:stretch>
            <a:fillRect/>
          </a:stretch>
        </p:blipFill>
        <p:spPr>
          <a:xfrm>
            <a:off x="3269645" y="4030796"/>
            <a:ext cx="465994" cy="345095"/>
          </a:xfrm>
          <a:prstGeom prst="rect">
            <a:avLst/>
          </a:prstGeom>
        </p:spPr>
      </p:pic>
      <p:pic>
        <p:nvPicPr>
          <p:cNvPr id="78" name="圖片 15">
            <a:extLst>
              <a:ext uri="{FF2B5EF4-FFF2-40B4-BE49-F238E27FC236}">
                <a16:creationId xmlns:a16="http://schemas.microsoft.com/office/drawing/2014/main" id="{438DF781-4AD1-456D-BC3B-D912961011AF}"/>
              </a:ext>
            </a:extLst>
          </p:cNvPr>
          <p:cNvPicPr>
            <a:picLocks noChangeAspect="1"/>
          </p:cNvPicPr>
          <p:nvPr/>
        </p:nvPicPr>
        <p:blipFill>
          <a:blip r:embed="rId14"/>
          <a:stretch>
            <a:fillRect/>
          </a:stretch>
        </p:blipFill>
        <p:spPr>
          <a:xfrm>
            <a:off x="2735093" y="4042735"/>
            <a:ext cx="415479" cy="337389"/>
          </a:xfrm>
          <a:prstGeom prst="rect">
            <a:avLst/>
          </a:prstGeom>
        </p:spPr>
      </p:pic>
      <p:pic>
        <p:nvPicPr>
          <p:cNvPr id="79" name="圖片 16">
            <a:extLst>
              <a:ext uri="{FF2B5EF4-FFF2-40B4-BE49-F238E27FC236}">
                <a16:creationId xmlns:a16="http://schemas.microsoft.com/office/drawing/2014/main" id="{16B9C223-AC0A-49AE-85EA-95530448AD4D}"/>
              </a:ext>
            </a:extLst>
          </p:cNvPr>
          <p:cNvPicPr>
            <a:picLocks noChangeAspect="1"/>
          </p:cNvPicPr>
          <p:nvPr/>
        </p:nvPicPr>
        <p:blipFill>
          <a:blip r:embed="rId15"/>
          <a:stretch>
            <a:fillRect/>
          </a:stretch>
        </p:blipFill>
        <p:spPr>
          <a:xfrm>
            <a:off x="2232912" y="4032045"/>
            <a:ext cx="391111" cy="324470"/>
          </a:xfrm>
          <a:prstGeom prst="rect">
            <a:avLst/>
          </a:prstGeom>
        </p:spPr>
      </p:pic>
      <p:pic>
        <p:nvPicPr>
          <p:cNvPr id="80" name="圖片 17" descr="一張含有 標誌, 街道, 停止 的圖片&#10;&#10;自動產生的描述">
            <a:extLst>
              <a:ext uri="{FF2B5EF4-FFF2-40B4-BE49-F238E27FC236}">
                <a16:creationId xmlns:a16="http://schemas.microsoft.com/office/drawing/2014/main" id="{87321E0A-C01F-47CF-AAB1-0254E3AFB6CC}"/>
              </a:ext>
            </a:extLst>
          </p:cNvPr>
          <p:cNvPicPr>
            <a:picLocks noChangeAspect="1"/>
          </p:cNvPicPr>
          <p:nvPr/>
        </p:nvPicPr>
        <p:blipFill>
          <a:blip r:embed="rId16"/>
          <a:stretch>
            <a:fillRect/>
          </a:stretch>
        </p:blipFill>
        <p:spPr>
          <a:xfrm>
            <a:off x="876982" y="4054606"/>
            <a:ext cx="616549" cy="296962"/>
          </a:xfrm>
          <a:prstGeom prst="rect">
            <a:avLst/>
          </a:prstGeom>
        </p:spPr>
      </p:pic>
      <p:pic>
        <p:nvPicPr>
          <p:cNvPr id="81" name="Picture 14" descr="A picture containing drawing&#10;&#10;Description automatically generated">
            <a:extLst>
              <a:ext uri="{FF2B5EF4-FFF2-40B4-BE49-F238E27FC236}">
                <a16:creationId xmlns:a16="http://schemas.microsoft.com/office/drawing/2014/main" id="{C380EEB5-CA80-4C8C-94B5-DBC8CFAEC338}"/>
              </a:ext>
            </a:extLst>
          </p:cNvPr>
          <p:cNvPicPr>
            <a:picLocks noChangeAspect="1" noChangeArrowheads="1"/>
          </p:cNvPicPr>
          <p:nvPr/>
        </p:nvPicPr>
        <p:blipFill>
          <a:blip r:embed="rId17"/>
          <a:srcRect/>
          <a:stretch/>
        </p:blipFill>
        <p:spPr bwMode="auto">
          <a:xfrm>
            <a:off x="236212" y="4038502"/>
            <a:ext cx="507817" cy="32447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2" descr="Logo&#10;&#10;Description automatically generated">
            <a:extLst>
              <a:ext uri="{FF2B5EF4-FFF2-40B4-BE49-F238E27FC236}">
                <a16:creationId xmlns:a16="http://schemas.microsoft.com/office/drawing/2014/main" id="{529CAD5E-B194-4A80-B140-C20670B06995}"/>
              </a:ext>
            </a:extLst>
          </p:cNvPr>
          <p:cNvPicPr>
            <a:picLocks noChangeAspect="1" noChangeArrowheads="1"/>
          </p:cNvPicPr>
          <p:nvPr/>
        </p:nvPicPr>
        <p:blipFill>
          <a:blip r:embed="rId18"/>
          <a:srcRect/>
          <a:stretch/>
        </p:blipFill>
        <p:spPr bwMode="auto">
          <a:xfrm>
            <a:off x="2355825" y="4587180"/>
            <a:ext cx="702281" cy="269730"/>
          </a:xfrm>
          <a:prstGeom prst="rect">
            <a:avLst/>
          </a:prstGeom>
          <a:noFill/>
          <a:extLst>
            <a:ext uri="{909E8E84-426E-40DD-AFC4-6F175D3DCCD1}">
              <a14:hiddenFill xmlns:a14="http://schemas.microsoft.com/office/drawing/2010/main">
                <a:solidFill>
                  <a:srgbClr val="FFFFFF"/>
                </a:solidFill>
              </a14:hiddenFill>
            </a:ext>
          </a:extLst>
        </p:spPr>
      </p:pic>
      <p:pic>
        <p:nvPicPr>
          <p:cNvPr id="83" name="圖片 48" descr="Text&#10;&#10;Description automatically generated">
            <a:extLst>
              <a:ext uri="{FF2B5EF4-FFF2-40B4-BE49-F238E27FC236}">
                <a16:creationId xmlns:a16="http://schemas.microsoft.com/office/drawing/2014/main" id="{0BBB1F83-6664-474E-8312-4D220E6374C7}"/>
              </a:ext>
            </a:extLst>
          </p:cNvPr>
          <p:cNvPicPr>
            <a:picLocks noChangeAspect="1"/>
          </p:cNvPicPr>
          <p:nvPr/>
        </p:nvPicPr>
        <p:blipFill rotWithShape="1">
          <a:blip r:embed="rId19"/>
          <a:srcRect t="22356" b="19340"/>
          <a:stretch/>
        </p:blipFill>
        <p:spPr>
          <a:xfrm>
            <a:off x="1548565" y="4549521"/>
            <a:ext cx="764783" cy="334428"/>
          </a:xfrm>
          <a:prstGeom prst="rect">
            <a:avLst/>
          </a:prstGeom>
        </p:spPr>
      </p:pic>
      <p:grpSp>
        <p:nvGrpSpPr>
          <p:cNvPr id="10" name="群組 9">
            <a:extLst>
              <a:ext uri="{FF2B5EF4-FFF2-40B4-BE49-F238E27FC236}">
                <a16:creationId xmlns:a16="http://schemas.microsoft.com/office/drawing/2014/main" id="{85175C24-944A-4E3A-8B9F-CF0CED95BB85}"/>
              </a:ext>
            </a:extLst>
          </p:cNvPr>
          <p:cNvGrpSpPr/>
          <p:nvPr/>
        </p:nvGrpSpPr>
        <p:grpSpPr>
          <a:xfrm>
            <a:off x="1589540" y="3845882"/>
            <a:ext cx="540349" cy="537949"/>
            <a:chOff x="1711324" y="3971166"/>
            <a:chExt cx="554976" cy="552511"/>
          </a:xfrm>
        </p:grpSpPr>
        <p:pic>
          <p:nvPicPr>
            <p:cNvPr id="76" name="圖形 13">
              <a:extLst>
                <a:ext uri="{FF2B5EF4-FFF2-40B4-BE49-F238E27FC236}">
                  <a16:creationId xmlns:a16="http://schemas.microsoft.com/office/drawing/2014/main" id="{2CF2EFF7-0731-4AE1-B08F-44BBB99F1B72}"/>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t="-81706" r="77693"/>
            <a:stretch/>
          </p:blipFill>
          <p:spPr>
            <a:xfrm>
              <a:off x="1849194" y="3971166"/>
              <a:ext cx="309716" cy="415988"/>
            </a:xfrm>
            <a:prstGeom prst="rect">
              <a:avLst/>
            </a:prstGeom>
          </p:spPr>
        </p:pic>
        <p:pic>
          <p:nvPicPr>
            <p:cNvPr id="9" name="圖形 13">
              <a:extLst>
                <a:ext uri="{FF2B5EF4-FFF2-40B4-BE49-F238E27FC236}">
                  <a16:creationId xmlns:a16="http://schemas.microsoft.com/office/drawing/2014/main" id="{6BE5FEBC-AF05-42CE-A2CD-398A6DAB2F09}"/>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l="22307" t="-17378" b="1"/>
            <a:stretch/>
          </p:blipFill>
          <p:spPr>
            <a:xfrm>
              <a:off x="1711324" y="4385423"/>
              <a:ext cx="554976" cy="138254"/>
            </a:xfrm>
            <a:prstGeom prst="rect">
              <a:avLst/>
            </a:prstGeom>
          </p:spPr>
        </p:pic>
      </p:grpSp>
      <p:grpSp>
        <p:nvGrpSpPr>
          <p:cNvPr id="13" name="群組 12">
            <a:extLst>
              <a:ext uri="{FF2B5EF4-FFF2-40B4-BE49-F238E27FC236}">
                <a16:creationId xmlns:a16="http://schemas.microsoft.com/office/drawing/2014/main" id="{8530EEAC-EC2E-4E5F-AF8B-4B6FFD0E42C4}"/>
              </a:ext>
            </a:extLst>
          </p:cNvPr>
          <p:cNvGrpSpPr/>
          <p:nvPr/>
        </p:nvGrpSpPr>
        <p:grpSpPr>
          <a:xfrm>
            <a:off x="4230708" y="4514303"/>
            <a:ext cx="402999" cy="359707"/>
            <a:chOff x="4582859" y="4675804"/>
            <a:chExt cx="413908" cy="369444"/>
          </a:xfrm>
        </p:grpSpPr>
        <p:pic>
          <p:nvPicPr>
            <p:cNvPr id="75" name="圖片 11">
              <a:extLst>
                <a:ext uri="{FF2B5EF4-FFF2-40B4-BE49-F238E27FC236}">
                  <a16:creationId xmlns:a16="http://schemas.microsoft.com/office/drawing/2014/main" id="{961714D5-4694-41E7-8FF6-56EE0508D63A}"/>
                </a:ext>
              </a:extLst>
            </p:cNvPr>
            <p:cNvPicPr>
              <a:picLocks noChangeAspect="1"/>
            </p:cNvPicPr>
            <p:nvPr/>
          </p:nvPicPr>
          <p:blipFill rotWithShape="1">
            <a:blip r:embed="rId22"/>
            <a:srcRect r="79452"/>
            <a:stretch/>
          </p:blipFill>
          <p:spPr>
            <a:xfrm>
              <a:off x="4627088" y="4675804"/>
              <a:ext cx="286958" cy="270293"/>
            </a:xfrm>
            <a:prstGeom prst="rect">
              <a:avLst/>
            </a:prstGeom>
          </p:spPr>
        </p:pic>
        <p:pic>
          <p:nvPicPr>
            <p:cNvPr id="11" name="圖片 11">
              <a:extLst>
                <a:ext uri="{FF2B5EF4-FFF2-40B4-BE49-F238E27FC236}">
                  <a16:creationId xmlns:a16="http://schemas.microsoft.com/office/drawing/2014/main" id="{F7395EDD-B9B8-4D69-83CF-59E263768C30}"/>
                </a:ext>
              </a:extLst>
            </p:cNvPr>
            <p:cNvPicPr>
              <a:picLocks noChangeAspect="1"/>
            </p:cNvPicPr>
            <p:nvPr/>
          </p:nvPicPr>
          <p:blipFill rotWithShape="1">
            <a:blip r:embed="rId22"/>
            <a:srcRect l="19204"/>
            <a:stretch/>
          </p:blipFill>
          <p:spPr>
            <a:xfrm>
              <a:off x="4582859" y="4946097"/>
              <a:ext cx="413908" cy="99151"/>
            </a:xfrm>
            <a:prstGeom prst="rect">
              <a:avLst/>
            </a:prstGeom>
          </p:spPr>
        </p:pic>
      </p:grpSp>
      <p:grpSp>
        <p:nvGrpSpPr>
          <p:cNvPr id="14" name="群組 13">
            <a:extLst>
              <a:ext uri="{FF2B5EF4-FFF2-40B4-BE49-F238E27FC236}">
                <a16:creationId xmlns:a16="http://schemas.microsoft.com/office/drawing/2014/main" id="{EAE9E35A-A4E0-4E97-864C-7281EAAB4CAC}"/>
              </a:ext>
            </a:extLst>
          </p:cNvPr>
          <p:cNvGrpSpPr/>
          <p:nvPr/>
        </p:nvGrpSpPr>
        <p:grpSpPr>
          <a:xfrm>
            <a:off x="3490989" y="4343008"/>
            <a:ext cx="693056" cy="681465"/>
            <a:chOff x="3786806" y="4499872"/>
            <a:chExt cx="711817" cy="699912"/>
          </a:xfrm>
        </p:grpSpPr>
        <p:pic>
          <p:nvPicPr>
            <p:cNvPr id="71" name="圖片 5">
              <a:extLst>
                <a:ext uri="{FF2B5EF4-FFF2-40B4-BE49-F238E27FC236}">
                  <a16:creationId xmlns:a16="http://schemas.microsoft.com/office/drawing/2014/main" id="{1380F615-37BE-422B-9722-B9ABEC072920}"/>
                </a:ext>
              </a:extLst>
            </p:cNvPr>
            <p:cNvPicPr>
              <a:picLocks noChangeAspect="1"/>
            </p:cNvPicPr>
            <p:nvPr/>
          </p:nvPicPr>
          <p:blipFill rotWithShape="1">
            <a:blip r:embed="rId23"/>
            <a:srcRect b="36472"/>
            <a:stretch/>
          </p:blipFill>
          <p:spPr>
            <a:xfrm>
              <a:off x="3786806" y="4499872"/>
              <a:ext cx="711817" cy="449390"/>
            </a:xfrm>
            <a:prstGeom prst="rect">
              <a:avLst/>
            </a:prstGeom>
          </p:spPr>
        </p:pic>
        <p:pic>
          <p:nvPicPr>
            <p:cNvPr id="12" name="圖片 5">
              <a:extLst>
                <a:ext uri="{FF2B5EF4-FFF2-40B4-BE49-F238E27FC236}">
                  <a16:creationId xmlns:a16="http://schemas.microsoft.com/office/drawing/2014/main" id="{00FA3312-886B-4D81-A7FB-DA64B8D82DBF}"/>
                </a:ext>
              </a:extLst>
            </p:cNvPr>
            <p:cNvPicPr>
              <a:picLocks noChangeAspect="1"/>
            </p:cNvPicPr>
            <p:nvPr/>
          </p:nvPicPr>
          <p:blipFill rotWithShape="1">
            <a:blip r:embed="rId23"/>
            <a:srcRect t="63798"/>
            <a:stretch/>
          </p:blipFill>
          <p:spPr>
            <a:xfrm>
              <a:off x="3813081" y="4956720"/>
              <a:ext cx="675597" cy="243064"/>
            </a:xfrm>
            <a:prstGeom prst="rect">
              <a:avLst/>
            </a:prstGeom>
          </p:spPr>
        </p:pic>
      </p:grpSp>
      <p:sp>
        <p:nvSpPr>
          <p:cNvPr id="106" name="Google Shape;106;p4"/>
          <p:cNvSpPr/>
          <p:nvPr/>
        </p:nvSpPr>
        <p:spPr>
          <a:xfrm>
            <a:off x="368976" y="1200135"/>
            <a:ext cx="2775054" cy="2562969"/>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None/>
            </a:pPr>
            <a:r>
              <a:rPr lang="en-US" sz="1550" b="0" i="0" u="none" strike="noStrike" cap="none" dirty="0" err="1">
                <a:solidFill>
                  <a:schemeClr val="dk1"/>
                </a:solidFill>
                <a:latin typeface="Microsoft JhengHei"/>
                <a:ea typeface="Microsoft JhengHei"/>
                <a:cs typeface="Microsoft JhengHei"/>
                <a:sym typeface="Microsoft JhengHei"/>
              </a:rPr>
              <a:t>專為雲平台所設計的虛擬設備</a:t>
            </a:r>
            <a:r>
              <a:rPr lang="en-US" sz="1550" b="0" i="0" u="none" strike="noStrike" cap="none" dirty="0">
                <a:solidFill>
                  <a:schemeClr val="dk1"/>
                </a:solidFill>
                <a:latin typeface="Microsoft JhengHei"/>
                <a:ea typeface="Microsoft JhengHei"/>
                <a:cs typeface="Microsoft JhengHei"/>
                <a:sym typeface="Microsoft JhengHei"/>
              </a:rPr>
              <a:t> </a:t>
            </a:r>
            <a:r>
              <a:rPr lang="en-US" sz="1550" b="0" i="0" u="none" strike="noStrike" cap="none" dirty="0">
                <a:solidFill>
                  <a:schemeClr val="dk1"/>
                </a:solidFill>
                <a:latin typeface="Arial"/>
                <a:ea typeface="Arial"/>
                <a:cs typeface="Arial"/>
                <a:sym typeface="Arial"/>
              </a:rPr>
              <a:t>(Virtual Appliance) </a:t>
            </a:r>
            <a:r>
              <a:rPr lang="en-US" sz="1550" b="0" i="0" u="none" strike="noStrike" cap="none" dirty="0">
                <a:solidFill>
                  <a:schemeClr val="dk1"/>
                </a:solidFill>
                <a:latin typeface="Microsoft JhengHei"/>
                <a:ea typeface="Microsoft JhengHei"/>
                <a:cs typeface="Microsoft JhengHei"/>
                <a:sym typeface="Microsoft JhengHei"/>
              </a:rPr>
              <a:t>，</a:t>
            </a:r>
            <a:r>
              <a:rPr lang="en-US" sz="1550" b="0" i="0" u="none" strike="noStrike" cap="none" dirty="0" err="1">
                <a:solidFill>
                  <a:schemeClr val="dk1"/>
                </a:solidFill>
                <a:latin typeface="Microsoft JhengHei"/>
                <a:ea typeface="Microsoft JhengHei"/>
                <a:cs typeface="Microsoft JhengHei"/>
                <a:sym typeface="Microsoft JhengHei"/>
              </a:rPr>
              <a:t>享有如同地端實體設備相同功能及便利的使用體驗</a:t>
            </a:r>
            <a:r>
              <a:rPr lang="en-US" sz="1550" b="0" i="0" u="none" strike="noStrike" cap="none" dirty="0">
                <a:solidFill>
                  <a:schemeClr val="dk1"/>
                </a:solidFill>
                <a:latin typeface="Microsoft JhengHei"/>
                <a:ea typeface="Microsoft JhengHei"/>
                <a:cs typeface="Microsoft JhengHei"/>
                <a:sym typeface="Microsoft JhengHei"/>
              </a:rPr>
              <a:t>。</a:t>
            </a:r>
            <a:endParaRPr sz="155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38888"/>
              </a:lnSpc>
              <a:spcBef>
                <a:spcPts val="0"/>
              </a:spcBef>
              <a:spcAft>
                <a:spcPts val="0"/>
              </a:spcAft>
              <a:buNone/>
            </a:pPr>
            <a:endParaRPr sz="7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38888"/>
              </a:lnSpc>
              <a:spcBef>
                <a:spcPts val="0"/>
              </a:spcBef>
              <a:spcAft>
                <a:spcPts val="0"/>
              </a:spcAft>
              <a:buNone/>
            </a:pPr>
            <a:r>
              <a:rPr lang="en-US" sz="1550" b="0" i="0" u="none" strike="noStrike" cap="none" dirty="0" err="1">
                <a:solidFill>
                  <a:schemeClr val="dk1"/>
                </a:solidFill>
                <a:latin typeface="Microsoft JhengHei"/>
                <a:ea typeface="Microsoft JhengHei"/>
                <a:cs typeface="Microsoft JhengHei"/>
                <a:sym typeface="Microsoft JhengHei"/>
              </a:rPr>
              <a:t>運用雲端運算簡化基礎架構，提供更彈性便利的部署，為</a:t>
            </a:r>
            <a:r>
              <a:rPr lang="en-US" sz="1550" b="0" i="0" u="none" strike="noStrike" cap="none" dirty="0">
                <a:solidFill>
                  <a:schemeClr val="dk1"/>
                </a:solidFill>
                <a:latin typeface="Microsoft JhengHei"/>
                <a:ea typeface="Microsoft JhengHei"/>
                <a:cs typeface="Microsoft JhengHei"/>
                <a:sym typeface="Microsoft JhengHei"/>
              </a:rPr>
              <a:t> IT </a:t>
            </a:r>
            <a:r>
              <a:rPr lang="en-US" sz="1550" b="0" i="0" u="none" strike="noStrike" cap="none" dirty="0" err="1">
                <a:solidFill>
                  <a:schemeClr val="dk1"/>
                </a:solidFill>
                <a:latin typeface="Microsoft JhengHei"/>
                <a:ea typeface="Microsoft JhengHei"/>
                <a:cs typeface="Microsoft JhengHei"/>
                <a:sym typeface="Microsoft JhengHei"/>
              </a:rPr>
              <a:t>人員減少建置及維運成本</a:t>
            </a:r>
            <a:r>
              <a:rPr lang="en-US" sz="1550" b="0" i="0" u="none" strike="noStrike" cap="none" dirty="0">
                <a:solidFill>
                  <a:schemeClr val="dk1"/>
                </a:solidFill>
                <a:latin typeface="Microsoft JhengHei"/>
                <a:ea typeface="Microsoft JhengHei"/>
                <a:cs typeface="Microsoft JhengHei"/>
                <a:sym typeface="Microsoft JhengHei"/>
              </a:rPr>
              <a:t>。</a:t>
            </a:r>
            <a:endParaRPr sz="1550" b="0"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226185" y="93762"/>
            <a:ext cx="8642607"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err="1">
                <a:latin typeface="微軟正黑體" panose="020B0604030504040204" pitchFamily="34" charset="-120"/>
                <a:ea typeface="微軟正黑體" panose="020B0604030504040204" pitchFamily="34" charset="-120"/>
                <a:cs typeface="Arial"/>
                <a:sym typeface="Arial"/>
              </a:rPr>
              <a:t>後疫情時代下的雲市場趨勢</a:t>
            </a:r>
            <a:endParaRPr dirty="0">
              <a:latin typeface="微軟正黑體" panose="020B0604030504040204" pitchFamily="34" charset="-120"/>
              <a:ea typeface="微軟正黑體" panose="020B0604030504040204" pitchFamily="34" charset="-120"/>
            </a:endParaRPr>
          </a:p>
        </p:txBody>
      </p:sp>
      <p:sp>
        <p:nvSpPr>
          <p:cNvPr id="140" name="Google Shape;140;p5"/>
          <p:cNvSpPr txBox="1"/>
          <p:nvPr/>
        </p:nvSpPr>
        <p:spPr>
          <a:xfrm>
            <a:off x="386239" y="1250965"/>
            <a:ext cx="4137462" cy="938678"/>
          </a:xfrm>
          <a:prstGeom prst="rect">
            <a:avLst/>
          </a:prstGeom>
          <a:noFill/>
          <a:ln>
            <a:noFill/>
          </a:ln>
        </p:spPr>
        <p:txBody>
          <a:bodyPr spcFirstLastPara="1" wrap="square" lIns="91425" tIns="45700" rIns="91425" bIns="45700" anchor="t" anchorCtr="0">
            <a:spAutoFit/>
          </a:bodyPr>
          <a:lstStyle/>
          <a:p>
            <a:pPr marL="0" marR="0" lvl="0" indent="0" algn="l" rtl="0">
              <a:lnSpc>
                <a:spcPts val="2200"/>
              </a:lnSpc>
              <a:spcBef>
                <a:spcPts val="0"/>
              </a:spcBef>
              <a:spcAft>
                <a:spcPts val="0"/>
              </a:spcAft>
              <a:buNone/>
            </a:pPr>
            <a:r>
              <a:rPr lang="en-US" b="0" i="0" u="none" strike="noStrike" cap="none" dirty="0">
                <a:solidFill>
                  <a:srgbClr val="000000"/>
                </a:solidFill>
                <a:latin typeface="Microsoft JhengHei"/>
                <a:ea typeface="Microsoft JhengHei"/>
                <a:cs typeface="Microsoft JhengHei"/>
                <a:sym typeface="Microsoft JhengHei"/>
              </a:rPr>
              <a:t>COVID-19對雲市場規模的全球影響預計將從2019年的2330億美元增長到2021年的2950億美元，複合年增長率（CAGR）為12.5％。</a:t>
            </a:r>
            <a:endParaRPr b="1" i="0" u="none" strike="noStrike" cap="none" dirty="0">
              <a:solidFill>
                <a:srgbClr val="000000"/>
              </a:solidFill>
              <a:latin typeface="Microsoft JhengHei"/>
              <a:ea typeface="Microsoft JhengHei"/>
              <a:cs typeface="Microsoft JhengHei"/>
              <a:sym typeface="Microsoft JhengHei"/>
            </a:endParaRPr>
          </a:p>
        </p:txBody>
      </p:sp>
      <p:pic>
        <p:nvPicPr>
          <p:cNvPr id="141" name="Google Shape;141;p5" descr="A screenshot of a cell phone&#10;&#10;Description generated with high confidence"/>
          <p:cNvPicPr preferRelativeResize="0"/>
          <p:nvPr/>
        </p:nvPicPr>
        <p:blipFill rotWithShape="1">
          <a:blip r:embed="rId3">
            <a:alphaModFix/>
          </a:blip>
          <a:srcRect/>
          <a:stretch/>
        </p:blipFill>
        <p:spPr>
          <a:xfrm>
            <a:off x="4607601" y="1473199"/>
            <a:ext cx="4352250" cy="2908285"/>
          </a:xfrm>
          <a:prstGeom prst="rect">
            <a:avLst/>
          </a:prstGeom>
          <a:noFill/>
          <a:ln>
            <a:noFill/>
          </a:ln>
        </p:spPr>
      </p:pic>
      <p:pic>
        <p:nvPicPr>
          <p:cNvPr id="142" name="Google Shape;142;p5" descr="一張含有 向量圖形 的圖片&#10;&#10;描述是以高可信度產生"/>
          <p:cNvPicPr preferRelativeResize="0"/>
          <p:nvPr/>
        </p:nvPicPr>
        <p:blipFill rotWithShape="1">
          <a:blip r:embed="rId4">
            <a:alphaModFix/>
          </a:blip>
          <a:srcRect/>
          <a:stretch/>
        </p:blipFill>
        <p:spPr>
          <a:xfrm>
            <a:off x="3033858" y="3332360"/>
            <a:ext cx="1594613" cy="1650016"/>
          </a:xfrm>
          <a:prstGeom prst="rect">
            <a:avLst/>
          </a:prstGeom>
          <a:noFill/>
          <a:ln>
            <a:noFill/>
          </a:ln>
        </p:spPr>
      </p:pic>
      <p:sp>
        <p:nvSpPr>
          <p:cNvPr id="143" name="Google Shape;143;p5"/>
          <p:cNvSpPr txBox="1"/>
          <p:nvPr/>
        </p:nvSpPr>
        <p:spPr>
          <a:xfrm>
            <a:off x="386239" y="3396554"/>
            <a:ext cx="2737961" cy="1220807"/>
          </a:xfrm>
          <a:prstGeom prst="rect">
            <a:avLst/>
          </a:prstGeom>
          <a:noFill/>
          <a:ln>
            <a:noFill/>
          </a:ln>
        </p:spPr>
        <p:txBody>
          <a:bodyPr spcFirstLastPara="1" wrap="square" lIns="91425" tIns="45700" rIns="91425" bIns="45700" anchor="t" anchorCtr="0">
            <a:spAutoFit/>
          </a:bodyPr>
          <a:lstStyle/>
          <a:p>
            <a:pPr marL="0" marR="0" lvl="0" indent="0" algn="l" rtl="0">
              <a:lnSpc>
                <a:spcPts val="2200"/>
              </a:lnSpc>
              <a:spcBef>
                <a:spcPts val="0"/>
              </a:spcBef>
              <a:spcAft>
                <a:spcPts val="0"/>
              </a:spcAft>
              <a:buNone/>
            </a:pPr>
            <a:r>
              <a:rPr lang="en-US" b="0" i="0" u="none" strike="noStrike" cap="none" dirty="0" err="1">
                <a:solidFill>
                  <a:srgbClr val="000000"/>
                </a:solidFill>
                <a:latin typeface="Microsoft JhengHei"/>
                <a:ea typeface="Microsoft JhengHei"/>
                <a:cs typeface="Microsoft JhengHei"/>
                <a:sym typeface="Microsoft JhengHei"/>
              </a:rPr>
              <a:t>預計將有越來越多企業將導入電子支付、線上購物和</a:t>
            </a:r>
            <a:r>
              <a:rPr lang="en-US" b="0" i="0" u="none" strike="noStrike" cap="none" dirty="0">
                <a:solidFill>
                  <a:srgbClr val="000000"/>
                </a:solidFill>
                <a:latin typeface="Microsoft JhengHei"/>
                <a:ea typeface="Microsoft JhengHei"/>
                <a:cs typeface="Microsoft JhengHei"/>
                <a:sym typeface="Microsoft JhengHei"/>
              </a:rPr>
              <a:t>  </a:t>
            </a:r>
            <a:r>
              <a:rPr lang="en-US" b="0" i="0" u="none" strike="noStrike" cap="none" dirty="0" err="1">
                <a:solidFill>
                  <a:srgbClr val="000000"/>
                </a:solidFill>
                <a:latin typeface="Microsoft JhengHei"/>
                <a:ea typeface="Microsoft JhengHei"/>
                <a:cs typeface="Microsoft JhengHei"/>
                <a:sym typeface="Microsoft JhengHei"/>
              </a:rPr>
              <a:t>OTT串流媒體服務等，將更進一步助長雲市場發展</a:t>
            </a:r>
            <a:r>
              <a:rPr lang="en-US" b="0" i="0" u="none" strike="noStrike" cap="none" dirty="0">
                <a:solidFill>
                  <a:srgbClr val="000000"/>
                </a:solidFill>
                <a:latin typeface="Microsoft JhengHei"/>
                <a:ea typeface="Microsoft JhengHei"/>
                <a:cs typeface="Microsoft JhengHei"/>
                <a:sym typeface="Microsoft JhengHei"/>
              </a:rPr>
              <a:t>。</a:t>
            </a:r>
            <a:endParaRPr b="0" i="0" u="none" strike="noStrike" cap="none" dirty="0">
              <a:solidFill>
                <a:srgbClr val="000000"/>
              </a:solidFill>
              <a:latin typeface="Microsoft JhengHei"/>
              <a:ea typeface="Microsoft JhengHei"/>
              <a:cs typeface="Microsoft JhengHei"/>
              <a:sym typeface="Microsoft JhengHei"/>
            </a:endParaRPr>
          </a:p>
        </p:txBody>
      </p:sp>
      <p:sp>
        <p:nvSpPr>
          <p:cNvPr id="146" name="Google Shape;146;p5"/>
          <p:cNvSpPr txBox="1"/>
          <p:nvPr/>
        </p:nvSpPr>
        <p:spPr>
          <a:xfrm>
            <a:off x="386239" y="2295019"/>
            <a:ext cx="4137462" cy="938678"/>
          </a:xfrm>
          <a:prstGeom prst="rect">
            <a:avLst/>
          </a:prstGeom>
          <a:noFill/>
          <a:ln>
            <a:noFill/>
          </a:ln>
        </p:spPr>
        <p:txBody>
          <a:bodyPr spcFirstLastPara="1" wrap="square" lIns="91425" tIns="45700" rIns="91425" bIns="45700" anchor="t" anchorCtr="0">
            <a:spAutoFit/>
          </a:bodyPr>
          <a:lstStyle/>
          <a:p>
            <a:pPr marL="0" marR="0" lvl="0" indent="0" algn="l" rtl="0">
              <a:lnSpc>
                <a:spcPts val="2200"/>
              </a:lnSpc>
              <a:spcBef>
                <a:spcPts val="0"/>
              </a:spcBef>
              <a:spcAft>
                <a:spcPts val="0"/>
              </a:spcAft>
              <a:buNone/>
            </a:pPr>
            <a:r>
              <a:rPr lang="en-US" b="0" i="0" u="none" strike="noStrike" cap="none" dirty="0" err="1">
                <a:solidFill>
                  <a:srgbClr val="000000"/>
                </a:solidFill>
                <a:latin typeface="Microsoft JhengHei"/>
                <a:ea typeface="Microsoft JhengHei"/>
                <a:cs typeface="Microsoft JhengHei"/>
                <a:sym typeface="Microsoft JhengHei"/>
              </a:rPr>
              <a:t>市場成長主要原因在於受到疫情影響，新的工作型態「遠端工作」需求增加，而帶動使用</a:t>
            </a:r>
            <a:r>
              <a:rPr lang="en-US" b="0" i="0" u="none" strike="noStrike" cap="none" dirty="0">
                <a:solidFill>
                  <a:srgbClr val="000000"/>
                </a:solidFill>
                <a:latin typeface="Microsoft JhengHei"/>
                <a:ea typeface="Microsoft JhengHei"/>
                <a:cs typeface="Microsoft JhengHei"/>
                <a:sym typeface="Microsoft JhengHei"/>
              </a:rPr>
              <a:t> SaaS </a:t>
            </a:r>
            <a:r>
              <a:rPr lang="en-US" b="0" i="0" u="none" strike="noStrike" cap="none" dirty="0" err="1">
                <a:solidFill>
                  <a:srgbClr val="000000"/>
                </a:solidFill>
                <a:latin typeface="Microsoft JhengHei"/>
                <a:ea typeface="Microsoft JhengHei"/>
                <a:cs typeface="Microsoft JhengHei"/>
                <a:sym typeface="Microsoft JhengHei"/>
              </a:rPr>
              <a:t>解決方案的使用量</a:t>
            </a:r>
            <a:r>
              <a:rPr lang="en-US" b="0" i="0" u="none" strike="noStrike" cap="none" dirty="0">
                <a:solidFill>
                  <a:srgbClr val="000000"/>
                </a:solidFill>
                <a:latin typeface="Microsoft JhengHei"/>
                <a:ea typeface="Microsoft JhengHei"/>
                <a:cs typeface="Microsoft JhengHei"/>
                <a:sym typeface="Microsoft JhengHei"/>
              </a:rPr>
              <a:t>。</a:t>
            </a:r>
            <a:endParaRPr b="1" i="0" u="none" strike="noStrike" cap="none" dirty="0">
              <a:solidFill>
                <a:srgbClr val="000000"/>
              </a:solidFill>
              <a:latin typeface="Microsoft JhengHei"/>
              <a:ea typeface="Microsoft JhengHei"/>
              <a:cs typeface="Microsoft JhengHei"/>
              <a:sym typeface="Microsoft JhengHei"/>
            </a:endParaRPr>
          </a:p>
        </p:txBody>
      </p:sp>
      <p:sp>
        <p:nvSpPr>
          <p:cNvPr id="148" name="Google Shape;148;p5"/>
          <p:cNvSpPr/>
          <p:nvPr/>
        </p:nvSpPr>
        <p:spPr>
          <a:xfrm>
            <a:off x="5595461" y="2514600"/>
            <a:ext cx="650491" cy="1405679"/>
          </a:xfrm>
          <a:prstGeom prst="rect">
            <a:avLst/>
          </a:prstGeom>
          <a:gradFill>
            <a:gsLst>
              <a:gs pos="0">
                <a:srgbClr val="2C6FD0"/>
              </a:gs>
              <a:gs pos="100000">
                <a:srgbClr val="193E7E"/>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 name="Google Shape;149;p5"/>
          <p:cNvSpPr/>
          <p:nvPr/>
        </p:nvSpPr>
        <p:spPr>
          <a:xfrm>
            <a:off x="7558280" y="2159000"/>
            <a:ext cx="650491" cy="1779224"/>
          </a:xfrm>
          <a:prstGeom prst="rect">
            <a:avLst/>
          </a:prstGeom>
          <a:gradFill>
            <a:gsLst>
              <a:gs pos="0">
                <a:srgbClr val="FF7B00"/>
              </a:gs>
              <a:gs pos="100000">
                <a:srgbClr val="BE1E2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 name="Google Shape;150;p5"/>
          <p:cNvSpPr/>
          <p:nvPr/>
        </p:nvSpPr>
        <p:spPr>
          <a:xfrm>
            <a:off x="6881492" y="2148825"/>
            <a:ext cx="676788"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rgbClr val="BE1E2D"/>
                </a:solidFill>
                <a:latin typeface="Arial"/>
                <a:ea typeface="Arial"/>
                <a:cs typeface="Arial"/>
                <a:sym typeface="Arial"/>
              </a:rPr>
              <a:t>12.5％</a:t>
            </a:r>
            <a:endParaRPr sz="1300" b="0" i="0" u="none" strike="noStrike" cap="none">
              <a:solidFill>
                <a:srgbClr val="BE1E2D"/>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p:cNvPicPr preferRelativeResize="0"/>
          <p:nvPr/>
        </p:nvPicPr>
        <p:blipFill rotWithShape="1">
          <a:blip r:embed="rId3">
            <a:alphaModFix/>
          </a:blip>
          <a:srcRect l="1672" t="1393" b="1670"/>
          <a:stretch/>
        </p:blipFill>
        <p:spPr>
          <a:xfrm>
            <a:off x="0" y="0"/>
            <a:ext cx="9143999" cy="5143500"/>
          </a:xfrm>
          <a:prstGeom prst="rect">
            <a:avLst/>
          </a:prstGeom>
          <a:noFill/>
          <a:ln>
            <a:noFill/>
          </a:ln>
        </p:spPr>
      </p:pic>
      <p:sp>
        <p:nvSpPr>
          <p:cNvPr id="156" name="Google Shape;156;p6"/>
          <p:cNvSpPr/>
          <p:nvPr/>
        </p:nvSpPr>
        <p:spPr>
          <a:xfrm>
            <a:off x="6252377" y="0"/>
            <a:ext cx="2628899" cy="5143500"/>
          </a:xfrm>
          <a:prstGeom prst="rect">
            <a:avLst/>
          </a:prstGeom>
          <a:gradFill>
            <a:gsLst>
              <a:gs pos="0">
                <a:srgbClr val="1657D9">
                  <a:alpha val="94901"/>
                </a:srgbClr>
              </a:gs>
              <a:gs pos="100000">
                <a:srgbClr val="0BA8F9">
                  <a:alpha val="9490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6"/>
          <p:cNvSpPr/>
          <p:nvPr/>
        </p:nvSpPr>
        <p:spPr>
          <a:xfrm>
            <a:off x="6315761" y="1597830"/>
            <a:ext cx="294690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F2F2F2"/>
                </a:solidFill>
                <a:latin typeface="Arial"/>
                <a:ea typeface="Arial"/>
                <a:cs typeface="Arial"/>
                <a:sym typeface="Arial"/>
              </a:rPr>
              <a:t>是您最佳的雲NAS解決方案 </a:t>
            </a:r>
            <a:endParaRPr/>
          </a:p>
        </p:txBody>
      </p:sp>
      <p:sp>
        <p:nvSpPr>
          <p:cNvPr id="158" name="Google Shape;158;p6"/>
          <p:cNvSpPr/>
          <p:nvPr/>
        </p:nvSpPr>
        <p:spPr>
          <a:xfrm>
            <a:off x="6388100" y="2258530"/>
            <a:ext cx="2400300" cy="139268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90" b="0" i="0" u="none" strike="noStrike" cap="none" dirty="0" err="1">
                <a:solidFill>
                  <a:schemeClr val="lt1"/>
                </a:solidFill>
                <a:latin typeface="Arial"/>
                <a:ea typeface="Arial"/>
                <a:cs typeface="Arial"/>
                <a:sym typeface="Arial"/>
              </a:rPr>
              <a:t>支援運行在公有雲或內部環境的私有雲環境中</a:t>
            </a:r>
            <a:endParaRPr sz="129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290" b="0" i="0" u="none" strike="noStrike" cap="none" dirty="0" err="1">
                <a:solidFill>
                  <a:schemeClr val="lt1"/>
                </a:solidFill>
                <a:latin typeface="Arial"/>
                <a:ea typeface="Arial"/>
                <a:cs typeface="Arial"/>
                <a:sym typeface="Arial"/>
              </a:rPr>
              <a:t>企業能以合理的價格及最佳</a:t>
            </a:r>
            <a:endParaRPr dirty="0"/>
          </a:p>
          <a:p>
            <a:pPr marL="0" marR="0" lvl="0" indent="0" algn="l" rtl="0">
              <a:lnSpc>
                <a:spcPct val="100000"/>
              </a:lnSpc>
              <a:spcBef>
                <a:spcPts val="0"/>
              </a:spcBef>
              <a:spcAft>
                <a:spcPts val="0"/>
              </a:spcAft>
              <a:buNone/>
            </a:pPr>
            <a:r>
              <a:rPr lang="en-US" sz="1290" b="0" i="0" u="none" strike="noStrike" cap="none" dirty="0" err="1">
                <a:solidFill>
                  <a:schemeClr val="lt1"/>
                </a:solidFill>
                <a:latin typeface="Arial"/>
                <a:ea typeface="Arial"/>
                <a:cs typeface="Arial"/>
                <a:sym typeface="Arial"/>
              </a:rPr>
              <a:t>的效能來運行關鍵任務所需的應用程式</a:t>
            </a:r>
            <a:endParaRPr sz="1290" b="0" i="0" u="none" strike="noStrike" cap="none" dirty="0">
              <a:solidFill>
                <a:schemeClr val="lt1"/>
              </a:solidFill>
              <a:latin typeface="Arial"/>
              <a:ea typeface="Arial"/>
              <a:cs typeface="Arial"/>
              <a:sym typeface="Arial"/>
            </a:endParaRPr>
          </a:p>
        </p:txBody>
      </p:sp>
      <p:cxnSp>
        <p:nvCxnSpPr>
          <p:cNvPr id="160" name="Google Shape;160;p6"/>
          <p:cNvCxnSpPr/>
          <p:nvPr/>
        </p:nvCxnSpPr>
        <p:spPr>
          <a:xfrm>
            <a:off x="6472240" y="2080268"/>
            <a:ext cx="2153265" cy="0"/>
          </a:xfrm>
          <a:prstGeom prst="straightConnector1">
            <a:avLst/>
          </a:prstGeom>
          <a:noFill/>
          <a:ln w="12700" cap="flat" cmpd="sng">
            <a:solidFill>
              <a:schemeClr val="lt1"/>
            </a:solidFill>
            <a:prstDash val="solid"/>
            <a:miter lim="800000"/>
            <a:headEnd type="none" w="sm" len="sm"/>
            <a:tailEnd type="none" w="sm" len="sm"/>
          </a:ln>
        </p:spPr>
      </p:cxnSp>
      <p:pic>
        <p:nvPicPr>
          <p:cNvPr id="161" name="Google Shape;161;p6"/>
          <p:cNvPicPr preferRelativeResize="0"/>
          <p:nvPr/>
        </p:nvPicPr>
        <p:blipFill rotWithShape="1">
          <a:blip r:embed="rId4">
            <a:alphaModFix/>
          </a:blip>
          <a:srcRect/>
          <a:stretch/>
        </p:blipFill>
        <p:spPr>
          <a:xfrm>
            <a:off x="7536812" y="315993"/>
            <a:ext cx="1030436" cy="187352"/>
          </a:xfrm>
          <a:prstGeom prst="rect">
            <a:avLst/>
          </a:prstGeom>
          <a:noFill/>
          <a:ln>
            <a:noFill/>
          </a:ln>
        </p:spPr>
      </p:pic>
      <p:pic>
        <p:nvPicPr>
          <p:cNvPr id="162" name="Google Shape;162;p6"/>
          <p:cNvPicPr preferRelativeResize="0"/>
          <p:nvPr/>
        </p:nvPicPr>
        <p:blipFill rotWithShape="1">
          <a:blip r:embed="rId5">
            <a:alphaModFix/>
          </a:blip>
          <a:srcRect/>
          <a:stretch/>
        </p:blipFill>
        <p:spPr>
          <a:xfrm>
            <a:off x="6500739" y="1056441"/>
            <a:ext cx="2104945" cy="365196"/>
          </a:xfrm>
          <a:prstGeom prst="rect">
            <a:avLst/>
          </a:prstGeom>
          <a:noFill/>
          <a:ln>
            <a:noFill/>
          </a:ln>
        </p:spPr>
      </p:pic>
      <p:pic>
        <p:nvPicPr>
          <p:cNvPr id="163" name="Google Shape;163;p6"/>
          <p:cNvPicPr preferRelativeResize="0"/>
          <p:nvPr/>
        </p:nvPicPr>
        <p:blipFill rotWithShape="1">
          <a:blip r:embed="rId6">
            <a:alphaModFix/>
          </a:blip>
          <a:srcRect/>
          <a:stretch/>
        </p:blipFill>
        <p:spPr>
          <a:xfrm>
            <a:off x="6764873" y="3882032"/>
            <a:ext cx="1543877" cy="945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7"/>
          <p:cNvPicPr preferRelativeResize="0"/>
          <p:nvPr/>
        </p:nvPicPr>
        <p:blipFill rotWithShape="1">
          <a:blip r:embed="rId3">
            <a:alphaModFix/>
          </a:blip>
          <a:srcRect/>
          <a:stretch/>
        </p:blipFill>
        <p:spPr>
          <a:xfrm>
            <a:off x="235608" y="1939482"/>
            <a:ext cx="3407284" cy="2123132"/>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pic>
      <p:pic>
        <p:nvPicPr>
          <p:cNvPr id="170" name="Google Shape;170;p7"/>
          <p:cNvPicPr preferRelativeResize="0"/>
          <p:nvPr/>
        </p:nvPicPr>
        <p:blipFill rotWithShape="1">
          <a:blip r:embed="rId4">
            <a:alphaModFix/>
          </a:blip>
          <a:srcRect/>
          <a:stretch/>
        </p:blipFill>
        <p:spPr>
          <a:xfrm>
            <a:off x="3542248" y="1450378"/>
            <a:ext cx="5565608" cy="3193337"/>
          </a:xfrm>
          <a:prstGeom prst="rect">
            <a:avLst/>
          </a:prstGeom>
          <a:noFill/>
          <a:ln>
            <a:noFill/>
          </a:ln>
          <a:effectLst>
            <a:outerShdw blurRad="50800" dist="38100" dir="5400000" algn="t" rotWithShape="0">
              <a:srgbClr val="000000">
                <a:alpha val="40000"/>
              </a:srgbClr>
            </a:outerShdw>
          </a:effectLst>
        </p:spPr>
      </p:pic>
      <p:pic>
        <p:nvPicPr>
          <p:cNvPr id="171" name="Google Shape;171;p7"/>
          <p:cNvPicPr preferRelativeResize="0"/>
          <p:nvPr/>
        </p:nvPicPr>
        <p:blipFill rotWithShape="1">
          <a:blip r:embed="rId5">
            <a:alphaModFix/>
          </a:blip>
          <a:srcRect l="21179" t="33129" r="18215" b="28890"/>
          <a:stretch/>
        </p:blipFill>
        <p:spPr>
          <a:xfrm>
            <a:off x="997581" y="3442415"/>
            <a:ext cx="2288178" cy="1433926"/>
          </a:xfrm>
          <a:prstGeom prst="rect">
            <a:avLst/>
          </a:prstGeom>
          <a:noFill/>
          <a:ln>
            <a:noFill/>
          </a:ln>
          <a:effectLst>
            <a:outerShdw blurRad="50800" dist="38100" dir="2700000" algn="tl" rotWithShape="0">
              <a:srgbClr val="000000">
                <a:alpha val="40000"/>
              </a:srgbClr>
            </a:outerShdw>
          </a:effectLst>
        </p:spPr>
      </p:pic>
      <p:sp>
        <p:nvSpPr>
          <p:cNvPr id="172" name="Google Shape;172;p7"/>
          <p:cNvSpPr txBox="1">
            <a:spLocks noGrp="1"/>
          </p:cNvSpPr>
          <p:nvPr>
            <p:ph type="title"/>
          </p:nvPr>
        </p:nvSpPr>
        <p:spPr>
          <a:xfrm>
            <a:off x="6351" y="94599"/>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Arial"/>
              <a:buNone/>
            </a:pPr>
            <a:r>
              <a:rPr lang="en-US" sz="3100" b="1" dirty="0" err="1">
                <a:latin typeface="微軟正黑體" panose="020B0604030504040204" pitchFamily="34" charset="-120"/>
                <a:cs typeface="Arial"/>
                <a:sym typeface="Arial"/>
              </a:rPr>
              <a:t>多年淬鍊的</a:t>
            </a:r>
            <a:r>
              <a:rPr lang="en-US" sz="3100" b="1" dirty="0">
                <a:latin typeface="Arial"/>
                <a:ea typeface="Arial"/>
                <a:cs typeface="Arial"/>
                <a:sym typeface="Arial"/>
              </a:rPr>
              <a:t> QTS </a:t>
            </a:r>
            <a:r>
              <a:rPr lang="en-US" sz="3100" b="1" dirty="0" err="1">
                <a:latin typeface="微軟正黑體" panose="020B0604030504040204" pitchFamily="34" charset="-120"/>
                <a:cs typeface="Arial"/>
                <a:sym typeface="Arial"/>
              </a:rPr>
              <a:t>作業系統</a:t>
            </a:r>
            <a:r>
              <a:rPr lang="en-US" sz="3100" b="1" dirty="0">
                <a:latin typeface="微軟正黑體" panose="020B0604030504040204" pitchFamily="34" charset="-120"/>
                <a:cs typeface="Arial"/>
                <a:sym typeface="Arial"/>
              </a:rPr>
              <a:t> </a:t>
            </a:r>
            <a:r>
              <a:rPr lang="en-US" sz="3100" b="1" dirty="0" err="1">
                <a:latin typeface="微軟正黑體" panose="020B0604030504040204" pitchFamily="34" charset="-120"/>
                <a:cs typeface="Arial"/>
                <a:sym typeface="Arial"/>
              </a:rPr>
              <a:t>現已開放在雲上運行</a:t>
            </a:r>
            <a:endParaRPr sz="3100" b="1" dirty="0">
              <a:latin typeface="微軟正黑體" panose="020B0604030504040204" pitchFamily="34" charset="-120"/>
              <a:cs typeface="Arial"/>
              <a:sym typeface="Arial"/>
            </a:endParaRPr>
          </a:p>
        </p:txBody>
      </p:sp>
      <p:sp>
        <p:nvSpPr>
          <p:cNvPr id="173" name="Google Shape;173;p7"/>
          <p:cNvSpPr/>
          <p:nvPr/>
        </p:nvSpPr>
        <p:spPr>
          <a:xfrm>
            <a:off x="3968077" y="2085625"/>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OS</a:t>
            </a:r>
            <a:endParaRPr/>
          </a:p>
        </p:txBody>
      </p:sp>
      <p:pic>
        <p:nvPicPr>
          <p:cNvPr id="174" name="Google Shape;174;p7"/>
          <p:cNvPicPr preferRelativeResize="0"/>
          <p:nvPr/>
        </p:nvPicPr>
        <p:blipFill rotWithShape="1">
          <a:blip r:embed="rId6">
            <a:alphaModFix/>
          </a:blip>
          <a:srcRect/>
          <a:stretch/>
        </p:blipFill>
        <p:spPr>
          <a:xfrm>
            <a:off x="4321859" y="1240171"/>
            <a:ext cx="4224112" cy="812798"/>
          </a:xfrm>
          <a:prstGeom prst="rect">
            <a:avLst/>
          </a:prstGeom>
          <a:noFill/>
          <a:ln>
            <a:noFill/>
          </a:ln>
        </p:spPr>
      </p:pic>
      <p:sp>
        <p:nvSpPr>
          <p:cNvPr id="175" name="Google Shape;175;p7"/>
          <p:cNvSpPr/>
          <p:nvPr/>
        </p:nvSpPr>
        <p:spPr>
          <a:xfrm>
            <a:off x="5099378" y="1371992"/>
            <a:ext cx="2231701" cy="4462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300" b="1" i="0" u="none" strike="noStrike" cap="none">
                <a:solidFill>
                  <a:srgbClr val="0C0C0C"/>
                </a:solidFill>
                <a:latin typeface="Arial"/>
                <a:ea typeface="Arial"/>
                <a:cs typeface="Arial"/>
                <a:sym typeface="Arial"/>
              </a:rPr>
              <a:t>QuTS </a:t>
            </a:r>
            <a:r>
              <a:rPr lang="en-US" sz="2300" b="1" i="0" u="none" strike="noStrike" cap="none">
                <a:solidFill>
                  <a:srgbClr val="0C0C0C"/>
                </a:solidFill>
                <a:latin typeface="Microsoft JhengHei"/>
                <a:ea typeface="Microsoft JhengHei"/>
                <a:cs typeface="Microsoft JhengHei"/>
                <a:sym typeface="Microsoft JhengHei"/>
              </a:rPr>
              <a:t>作業系統</a:t>
            </a:r>
            <a:endParaRPr sz="2300" b="1" i="0" u="none" strike="noStrike" cap="none">
              <a:solidFill>
                <a:srgbClr val="0C0C0C"/>
              </a:solidFill>
              <a:latin typeface="Microsoft JhengHei"/>
              <a:ea typeface="Microsoft JhengHei"/>
              <a:cs typeface="Microsoft JhengHei"/>
              <a:sym typeface="Microsoft JhengHei"/>
            </a:endParaRPr>
          </a:p>
        </p:txBody>
      </p:sp>
      <p:sp>
        <p:nvSpPr>
          <p:cNvPr id="176" name="Google Shape;176;p7"/>
          <p:cNvSpPr/>
          <p:nvPr/>
        </p:nvSpPr>
        <p:spPr>
          <a:xfrm>
            <a:off x="3968077" y="2644916"/>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rgbClr val="FFFFFF"/>
                </a:solidFill>
                <a:latin typeface="Arial"/>
                <a:ea typeface="Arial"/>
                <a:cs typeface="Arial"/>
                <a:sym typeface="Arial"/>
              </a:rPr>
              <a:t>Storage</a:t>
            </a:r>
            <a:endParaRPr/>
          </a:p>
        </p:txBody>
      </p:sp>
      <p:sp>
        <p:nvSpPr>
          <p:cNvPr id="177" name="Google Shape;177;p7"/>
          <p:cNvSpPr/>
          <p:nvPr/>
        </p:nvSpPr>
        <p:spPr>
          <a:xfrm>
            <a:off x="3968077" y="3211368"/>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Network</a:t>
            </a:r>
            <a:endParaRPr/>
          </a:p>
        </p:txBody>
      </p:sp>
      <p:sp>
        <p:nvSpPr>
          <p:cNvPr id="178" name="Google Shape;178;p7"/>
          <p:cNvSpPr/>
          <p:nvPr/>
        </p:nvSpPr>
        <p:spPr>
          <a:xfrm>
            <a:off x="3968077" y="3791320"/>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Security</a:t>
            </a:r>
            <a:endParaRPr/>
          </a:p>
        </p:txBody>
      </p:sp>
      <p:sp>
        <p:nvSpPr>
          <p:cNvPr id="179" name="Google Shape;179;p7"/>
          <p:cNvSpPr/>
          <p:nvPr/>
        </p:nvSpPr>
        <p:spPr>
          <a:xfrm>
            <a:off x="5573014" y="2079519"/>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Multimedia</a:t>
            </a:r>
            <a:endParaRPr/>
          </a:p>
        </p:txBody>
      </p:sp>
      <p:sp>
        <p:nvSpPr>
          <p:cNvPr id="180" name="Google Shape;180;p7"/>
          <p:cNvSpPr/>
          <p:nvPr/>
        </p:nvSpPr>
        <p:spPr>
          <a:xfrm>
            <a:off x="5580373" y="2637146"/>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IoT</a:t>
            </a:r>
            <a:endParaRPr/>
          </a:p>
        </p:txBody>
      </p:sp>
      <p:sp>
        <p:nvSpPr>
          <p:cNvPr id="181" name="Google Shape;181;p7"/>
          <p:cNvSpPr/>
          <p:nvPr/>
        </p:nvSpPr>
        <p:spPr>
          <a:xfrm>
            <a:off x="5592041" y="3200541"/>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Notification</a:t>
            </a:r>
            <a:endParaRPr/>
          </a:p>
        </p:txBody>
      </p:sp>
      <p:sp>
        <p:nvSpPr>
          <p:cNvPr id="182" name="Google Shape;182;p7"/>
          <p:cNvSpPr/>
          <p:nvPr/>
        </p:nvSpPr>
        <p:spPr>
          <a:xfrm>
            <a:off x="5590857" y="3778417"/>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Licenses</a:t>
            </a:r>
            <a:endParaRPr/>
          </a:p>
        </p:txBody>
      </p:sp>
      <p:sp>
        <p:nvSpPr>
          <p:cNvPr id="183" name="Google Shape;183;p7"/>
          <p:cNvSpPr/>
          <p:nvPr/>
        </p:nvSpPr>
        <p:spPr>
          <a:xfrm>
            <a:off x="7172565" y="2067620"/>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Mobile Apps</a:t>
            </a:r>
            <a:endParaRPr/>
          </a:p>
        </p:txBody>
      </p:sp>
      <p:sp>
        <p:nvSpPr>
          <p:cNvPr id="184" name="Google Shape;184;p7"/>
          <p:cNvSpPr/>
          <p:nvPr/>
        </p:nvSpPr>
        <p:spPr>
          <a:xfrm>
            <a:off x="7175974" y="2627749"/>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WIN/MAC Utilities</a:t>
            </a:r>
            <a:endParaRPr/>
          </a:p>
        </p:txBody>
      </p:sp>
      <p:sp>
        <p:nvSpPr>
          <p:cNvPr id="185" name="Google Shape;185;p7"/>
          <p:cNvSpPr/>
          <p:nvPr/>
        </p:nvSpPr>
        <p:spPr>
          <a:xfrm>
            <a:off x="7188201" y="3200526"/>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Full-text Search</a:t>
            </a:r>
            <a:endParaRPr/>
          </a:p>
        </p:txBody>
      </p:sp>
      <p:sp>
        <p:nvSpPr>
          <p:cNvPr id="186" name="Google Shape;186;p7"/>
          <p:cNvSpPr/>
          <p:nvPr/>
        </p:nvSpPr>
        <p:spPr>
          <a:xfrm>
            <a:off x="7188201" y="3767841"/>
            <a:ext cx="1498656" cy="457996"/>
          </a:xfrm>
          <a:prstGeom prst="rect">
            <a:avLst/>
          </a:prstGeom>
          <a:solidFill>
            <a:srgbClr val="1A3E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50" b="1" i="0" u="none" strike="noStrike" cap="none">
                <a:solidFill>
                  <a:schemeClr val="lt1"/>
                </a:solidFill>
                <a:latin typeface="Arial"/>
                <a:ea typeface="Arial"/>
                <a:cs typeface="Arial"/>
                <a:sym typeface="Arial"/>
              </a:rPr>
              <a:t>&amp; More…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矩形: 圓角 53">
            <a:extLst>
              <a:ext uri="{FF2B5EF4-FFF2-40B4-BE49-F238E27FC236}">
                <a16:creationId xmlns:a16="http://schemas.microsoft.com/office/drawing/2014/main" id="{0313EDD8-BFF3-4835-99ED-08F58EF8FCA6}"/>
              </a:ext>
            </a:extLst>
          </p:cNvPr>
          <p:cNvSpPr/>
          <p:nvPr/>
        </p:nvSpPr>
        <p:spPr>
          <a:xfrm>
            <a:off x="449151" y="1493390"/>
            <a:ext cx="2871878" cy="3216731"/>
          </a:xfrm>
          <a:prstGeom prst="roundRect">
            <a:avLst>
              <a:gd name="adj" fmla="val 2811"/>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3" name="矩形: 圓角 545">
            <a:extLst>
              <a:ext uri="{FF2B5EF4-FFF2-40B4-BE49-F238E27FC236}">
                <a16:creationId xmlns:a16="http://schemas.microsoft.com/office/drawing/2014/main" id="{D425F9CE-B8F3-4A2B-BB46-43FC224B1804}"/>
              </a:ext>
            </a:extLst>
          </p:cNvPr>
          <p:cNvSpPr/>
          <p:nvPr/>
        </p:nvSpPr>
        <p:spPr>
          <a:xfrm>
            <a:off x="3455593" y="1293449"/>
            <a:ext cx="5294520" cy="3216731"/>
          </a:xfrm>
          <a:prstGeom prst="roundRect">
            <a:avLst>
              <a:gd name="adj" fmla="val 3338"/>
            </a:avLst>
          </a:prstGeom>
          <a:noFill/>
          <a:ln w="28575" cap="flat">
            <a:gradFill>
              <a:gsLst>
                <a:gs pos="0">
                  <a:srgbClr val="165FDC"/>
                </a:gs>
                <a:gs pos="77000">
                  <a:srgbClr val="0CA8F9">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191" name="Google Shape;191;p8"/>
          <p:cNvPicPr preferRelativeResize="0"/>
          <p:nvPr/>
        </p:nvPicPr>
        <p:blipFill rotWithShape="1">
          <a:blip r:embed="rId3">
            <a:alphaModFix/>
          </a:blip>
          <a:srcRect/>
          <a:stretch/>
        </p:blipFill>
        <p:spPr>
          <a:xfrm>
            <a:off x="3530983" y="1352658"/>
            <a:ext cx="3809175" cy="3673003"/>
          </a:xfrm>
          <a:prstGeom prst="rect">
            <a:avLst/>
          </a:prstGeom>
          <a:noFill/>
          <a:ln>
            <a:noFill/>
          </a:ln>
          <a:effectLst>
            <a:outerShdw blurRad="50800" dist="38100" dir="5400000" algn="t" rotWithShape="0">
              <a:srgbClr val="000000">
                <a:alpha val="40000"/>
              </a:srgbClr>
            </a:outerShdw>
          </a:effectLst>
        </p:spPr>
      </p:pic>
      <p:sp>
        <p:nvSpPr>
          <p:cNvPr id="192" name="Google Shape;192;p8"/>
          <p:cNvSpPr txBox="1">
            <a:spLocks noGrp="1"/>
          </p:cNvSpPr>
          <p:nvPr>
            <p:ph type="title"/>
          </p:nvPr>
        </p:nvSpPr>
        <p:spPr>
          <a:xfrm>
            <a:off x="1" y="84801"/>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ts val="3500"/>
              </a:lnSpc>
              <a:spcBef>
                <a:spcPts val="0"/>
              </a:spcBef>
              <a:spcAft>
                <a:spcPts val="0"/>
              </a:spcAft>
              <a:buClr>
                <a:schemeClr val="lt1"/>
              </a:buClr>
              <a:buSzPts val="2900"/>
              <a:buFont typeface="Arial"/>
              <a:buNone/>
            </a:pPr>
            <a:r>
              <a:rPr lang="en-US" sz="2900" dirty="0" err="1">
                <a:latin typeface="Arial"/>
                <a:ea typeface="Arial"/>
                <a:cs typeface="Arial"/>
                <a:sym typeface="Arial"/>
              </a:rPr>
              <a:t>使用</a:t>
            </a:r>
            <a:r>
              <a:rPr lang="en-US" sz="2900" dirty="0">
                <a:latin typeface="Arial"/>
                <a:ea typeface="Arial"/>
                <a:cs typeface="Arial"/>
                <a:sym typeface="Arial"/>
              </a:rPr>
              <a:t> QNAP 雲 NAS </a:t>
            </a:r>
            <a:br>
              <a:rPr lang="en-US" sz="2900" dirty="0">
                <a:latin typeface="Arial"/>
                <a:ea typeface="Arial"/>
                <a:cs typeface="Arial"/>
                <a:sym typeface="Arial"/>
              </a:rPr>
            </a:br>
            <a:r>
              <a:rPr lang="en-US" sz="2900" dirty="0" err="1">
                <a:latin typeface="微軟正黑體" panose="020B0604030504040204" pitchFamily="34" charset="-120"/>
                <a:ea typeface="微軟正黑體" panose="020B0604030504040204" pitchFamily="34" charset="-120"/>
                <a:cs typeface="Arial"/>
                <a:sym typeface="Arial"/>
              </a:rPr>
              <a:t>有效率地活用儲存在各雲端中的檔案</a:t>
            </a:r>
            <a:endParaRPr dirty="0">
              <a:latin typeface="微軟正黑體" panose="020B0604030504040204" pitchFamily="34" charset="-120"/>
              <a:ea typeface="微軟正黑體" panose="020B0604030504040204" pitchFamily="34" charset="-120"/>
            </a:endParaRPr>
          </a:p>
        </p:txBody>
      </p:sp>
      <p:sp>
        <p:nvSpPr>
          <p:cNvPr id="194" name="Google Shape;194;p8"/>
          <p:cNvSpPr/>
          <p:nvPr/>
        </p:nvSpPr>
        <p:spPr>
          <a:xfrm>
            <a:off x="536498" y="1490402"/>
            <a:ext cx="937011" cy="338554"/>
          </a:xfrm>
          <a:prstGeom prst="rect">
            <a:avLst/>
          </a:prstGeom>
          <a:gradFill>
            <a:gsLst>
              <a:gs pos="0">
                <a:srgbClr val="0D0B64"/>
              </a:gs>
              <a:gs pos="100000">
                <a:srgbClr val="274DA5"/>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Microsoft JhengHei"/>
                <a:ea typeface="Microsoft JhengHei"/>
                <a:cs typeface="Microsoft JhengHei"/>
                <a:sym typeface="Microsoft JhengHei"/>
              </a:rPr>
              <a:t>過去</a:t>
            </a:r>
            <a:endParaRPr/>
          </a:p>
        </p:txBody>
      </p:sp>
      <p:sp>
        <p:nvSpPr>
          <p:cNvPr id="195" name="Google Shape;195;p8"/>
          <p:cNvSpPr/>
          <p:nvPr/>
        </p:nvSpPr>
        <p:spPr>
          <a:xfrm>
            <a:off x="2518126" y="1910942"/>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搜尋</a:t>
            </a:r>
            <a:endParaRPr sz="900" b="1" i="0" u="none" strike="noStrike" cap="none">
              <a:solidFill>
                <a:schemeClr val="dk1"/>
              </a:solidFill>
              <a:latin typeface="Arial"/>
              <a:ea typeface="Arial"/>
              <a:cs typeface="Arial"/>
              <a:sym typeface="Arial"/>
            </a:endParaRPr>
          </a:p>
        </p:txBody>
      </p:sp>
      <p:sp>
        <p:nvSpPr>
          <p:cNvPr id="196" name="Google Shape;196;p8"/>
          <p:cNvSpPr/>
          <p:nvPr/>
        </p:nvSpPr>
        <p:spPr>
          <a:xfrm>
            <a:off x="1887267" y="1906107"/>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下載</a:t>
            </a:r>
            <a:endParaRPr sz="900" b="1" i="0" u="none" strike="noStrike" cap="none">
              <a:solidFill>
                <a:schemeClr val="dk1"/>
              </a:solidFill>
              <a:latin typeface="Arial"/>
              <a:ea typeface="Arial"/>
              <a:cs typeface="Arial"/>
              <a:sym typeface="Arial"/>
            </a:endParaRPr>
          </a:p>
        </p:txBody>
      </p:sp>
      <p:sp>
        <p:nvSpPr>
          <p:cNvPr id="197" name="Google Shape;197;p8"/>
          <p:cNvSpPr/>
          <p:nvPr/>
        </p:nvSpPr>
        <p:spPr>
          <a:xfrm>
            <a:off x="1245654" y="1903367"/>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瀏覽</a:t>
            </a:r>
            <a:endParaRPr sz="900" b="1" i="0" u="none" strike="noStrike" cap="none">
              <a:solidFill>
                <a:schemeClr val="dk1"/>
              </a:solidFill>
              <a:latin typeface="Arial"/>
              <a:ea typeface="Arial"/>
              <a:cs typeface="Arial"/>
              <a:sym typeface="Arial"/>
            </a:endParaRPr>
          </a:p>
        </p:txBody>
      </p:sp>
      <p:sp>
        <p:nvSpPr>
          <p:cNvPr id="198" name="Google Shape;198;p8"/>
          <p:cNvSpPr/>
          <p:nvPr/>
        </p:nvSpPr>
        <p:spPr>
          <a:xfrm>
            <a:off x="591360" y="1892766"/>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分享</a:t>
            </a:r>
            <a:endParaRPr sz="900" b="1" i="0" u="none" strike="noStrike" cap="none">
              <a:solidFill>
                <a:schemeClr val="dk1"/>
              </a:solidFill>
              <a:latin typeface="Arial"/>
              <a:ea typeface="Arial"/>
              <a:cs typeface="Arial"/>
              <a:sym typeface="Arial"/>
            </a:endParaRPr>
          </a:p>
        </p:txBody>
      </p:sp>
      <p:grpSp>
        <p:nvGrpSpPr>
          <p:cNvPr id="199" name="Google Shape;199;p8"/>
          <p:cNvGrpSpPr/>
          <p:nvPr/>
        </p:nvGrpSpPr>
        <p:grpSpPr>
          <a:xfrm>
            <a:off x="1926308" y="2127663"/>
            <a:ext cx="362322" cy="360000"/>
            <a:chOff x="-1905000" y="2294069"/>
            <a:chExt cx="504482" cy="506032"/>
          </a:xfrm>
        </p:grpSpPr>
        <p:sp>
          <p:nvSpPr>
            <p:cNvPr id="200" name="Google Shape;200;p8"/>
            <p:cNvSpPr/>
            <p:nvPr/>
          </p:nvSpPr>
          <p:spPr>
            <a:xfrm>
              <a:off x="-1905000" y="2294069"/>
              <a:ext cx="504482" cy="506032"/>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8"/>
            <p:cNvSpPr/>
            <p:nvPr/>
          </p:nvSpPr>
          <p:spPr>
            <a:xfrm>
              <a:off x="-1714559" y="2499657"/>
              <a:ext cx="105707" cy="122915"/>
            </a:xfrm>
            <a:custGeom>
              <a:avLst/>
              <a:gdLst/>
              <a:ahLst/>
              <a:cxnLst/>
              <a:rect l="l" t="t" r="r" b="b"/>
              <a:pathLst>
                <a:path w="105707" h="122915" extrusionOk="0">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lt1"/>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8"/>
            <p:cNvSpPr/>
            <p:nvPr/>
          </p:nvSpPr>
          <p:spPr>
            <a:xfrm>
              <a:off x="-1848905" y="2465904"/>
              <a:ext cx="361371" cy="201095"/>
            </a:xfrm>
            <a:custGeom>
              <a:avLst/>
              <a:gdLst/>
              <a:ahLst/>
              <a:cxnLst/>
              <a:rect l="l" t="t" r="r" b="b"/>
              <a:pathLst>
                <a:path w="361370" h="199122" extrusionOk="0">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8"/>
            <p:cNvSpPr/>
            <p:nvPr/>
          </p:nvSpPr>
          <p:spPr>
            <a:xfrm>
              <a:off x="-1660722" y="2665764"/>
              <a:ext cx="2458" cy="22125"/>
            </a:xfrm>
            <a:custGeom>
              <a:avLst/>
              <a:gdLst/>
              <a:ahLst/>
              <a:cxnLst/>
              <a:rect l="l" t="t" r="r" b="b"/>
              <a:pathLst>
                <a:path w="120000" h="22124" extrusionOk="0">
                  <a:moveTo>
                    <a:pt x="0" y="0"/>
                  </a:moveTo>
                  <a:lnTo>
                    <a:pt x="0" y="24067"/>
                  </a:lnTo>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8"/>
            <p:cNvSpPr/>
            <p:nvPr/>
          </p:nvSpPr>
          <p:spPr>
            <a:xfrm>
              <a:off x="-177623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8"/>
            <p:cNvSpPr/>
            <p:nvPr/>
          </p:nvSpPr>
          <p:spPr>
            <a:xfrm>
              <a:off x="-163205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8"/>
            <p:cNvSpPr/>
            <p:nvPr/>
          </p:nvSpPr>
          <p:spPr>
            <a:xfrm>
              <a:off x="-1688944" y="2689831"/>
              <a:ext cx="54083" cy="54083"/>
            </a:xfrm>
            <a:custGeom>
              <a:avLst/>
              <a:gdLst/>
              <a:ahLst/>
              <a:cxnLst/>
              <a:rect l="l" t="t" r="r" b="b"/>
              <a:pathLst>
                <a:path w="54082" h="54082" extrusionOk="0">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7" name="Google Shape;207;p8"/>
          <p:cNvGrpSpPr/>
          <p:nvPr/>
        </p:nvGrpSpPr>
        <p:grpSpPr>
          <a:xfrm>
            <a:off x="1969332" y="2186974"/>
            <a:ext cx="259539" cy="72082"/>
            <a:chOff x="-1845095" y="2370595"/>
            <a:chExt cx="361371" cy="108166"/>
          </a:xfrm>
        </p:grpSpPr>
        <p:sp>
          <p:nvSpPr>
            <p:cNvPr id="208" name="Google Shape;208;p8"/>
            <p:cNvSpPr/>
            <p:nvPr/>
          </p:nvSpPr>
          <p:spPr>
            <a:xfrm>
              <a:off x="-1845095" y="2370595"/>
              <a:ext cx="361371" cy="108166"/>
            </a:xfrm>
            <a:custGeom>
              <a:avLst/>
              <a:gdLst/>
              <a:ahLst/>
              <a:cxnLst/>
              <a:rect l="l" t="t" r="r" b="b"/>
              <a:pathLst>
                <a:path w="361370" h="108165" extrusionOk="0">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8"/>
            <p:cNvSpPr/>
            <p:nvPr/>
          </p:nvSpPr>
          <p:spPr>
            <a:xfrm>
              <a:off x="-1606885" y="2396703"/>
              <a:ext cx="98332" cy="2458"/>
            </a:xfrm>
            <a:custGeom>
              <a:avLst/>
              <a:gdLst/>
              <a:ahLst/>
              <a:cxnLst/>
              <a:rect l="l" t="t" r="r" b="b"/>
              <a:pathLst>
                <a:path w="98332" h="120000" extrusionOk="0">
                  <a:moveTo>
                    <a:pt x="0" y="0"/>
                  </a:moveTo>
                  <a:lnTo>
                    <a:pt x="9848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8"/>
            <p:cNvSpPr/>
            <p:nvPr/>
          </p:nvSpPr>
          <p:spPr>
            <a:xfrm>
              <a:off x="-1633288" y="2422048"/>
              <a:ext cx="122915" cy="2458"/>
            </a:xfrm>
            <a:custGeom>
              <a:avLst/>
              <a:gdLst/>
              <a:ahLst/>
              <a:cxnLst/>
              <a:rect l="l" t="t" r="r" b="b"/>
              <a:pathLst>
                <a:path w="122915" h="120000" extrusionOk="0">
                  <a:moveTo>
                    <a:pt x="0" y="0"/>
                  </a:moveTo>
                  <a:lnTo>
                    <a:pt x="124882"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 name="Google Shape;211;p8"/>
          <p:cNvSpPr/>
          <p:nvPr/>
        </p:nvSpPr>
        <p:spPr>
          <a:xfrm>
            <a:off x="2553528" y="2139146"/>
            <a:ext cx="363620" cy="364736"/>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12" name="Google Shape;212;p8"/>
          <p:cNvGrpSpPr/>
          <p:nvPr/>
        </p:nvGrpSpPr>
        <p:grpSpPr>
          <a:xfrm>
            <a:off x="2607485" y="2190239"/>
            <a:ext cx="268076" cy="276247"/>
            <a:chOff x="-1064332" y="2364953"/>
            <a:chExt cx="371926" cy="383263"/>
          </a:xfrm>
        </p:grpSpPr>
        <p:sp>
          <p:nvSpPr>
            <p:cNvPr id="213" name="Google Shape;213;p8"/>
            <p:cNvSpPr/>
            <p:nvPr/>
          </p:nvSpPr>
          <p:spPr>
            <a:xfrm>
              <a:off x="-1064332" y="2364953"/>
              <a:ext cx="371926" cy="224025"/>
            </a:xfrm>
            <a:custGeom>
              <a:avLst/>
              <a:gdLst/>
              <a:ahLst/>
              <a:cxnLst/>
              <a:rect l="l" t="t" r="r" b="b"/>
              <a:pathLst>
                <a:path w="371926" h="224025" extrusionOk="0">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957101" y="2439932"/>
              <a:ext cx="158776" cy="158775"/>
            </a:xfrm>
            <a:custGeom>
              <a:avLst/>
              <a:gdLst/>
              <a:ahLst/>
              <a:cxnLst/>
              <a:rect l="l" t="t" r="r" b="b"/>
              <a:pathLst>
                <a:path w="158775" h="158775" extrusionOk="0">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8"/>
            <p:cNvSpPr/>
            <p:nvPr/>
          </p:nvSpPr>
          <p:spPr>
            <a:xfrm>
              <a:off x="-867730" y="2466553"/>
              <a:ext cx="43500" cy="65250"/>
            </a:xfrm>
            <a:custGeom>
              <a:avLst/>
              <a:gdLst/>
              <a:ahLst/>
              <a:cxnLst/>
              <a:rect l="l" t="t" r="r" b="b"/>
              <a:pathLst>
                <a:path w="43500" h="65250" extrusionOk="0">
                  <a:moveTo>
                    <a:pt x="43196" y="67186"/>
                  </a:moveTo>
                  <a:cubicBezTo>
                    <a:pt x="49779" y="36712"/>
                    <a:pt x="30457" y="6659"/>
                    <a:pt x="0" y="0"/>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8"/>
            <p:cNvSpPr/>
            <p:nvPr/>
          </p:nvSpPr>
          <p:spPr>
            <a:xfrm>
              <a:off x="-883020" y="2599968"/>
              <a:ext cx="10875" cy="26100"/>
            </a:xfrm>
            <a:custGeom>
              <a:avLst/>
              <a:gdLst/>
              <a:ahLst/>
              <a:cxnLst/>
              <a:rect l="l" t="t" r="r" b="b"/>
              <a:pathLst>
                <a:path w="10875" h="26100" extrusionOk="0">
                  <a:moveTo>
                    <a:pt x="0" y="0"/>
                  </a:moveTo>
                  <a:lnTo>
                    <a:pt x="12289" y="0"/>
                  </a:lnTo>
                  <a:lnTo>
                    <a:pt x="12289" y="26448"/>
                  </a:lnTo>
                  <a:lnTo>
                    <a:pt x="0" y="26448"/>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8"/>
            <p:cNvSpPr/>
            <p:nvPr/>
          </p:nvSpPr>
          <p:spPr>
            <a:xfrm>
              <a:off x="-889176" y="2626416"/>
              <a:ext cx="23925" cy="121800"/>
            </a:xfrm>
            <a:custGeom>
              <a:avLst/>
              <a:gdLst/>
              <a:ahLst/>
              <a:cxnLst/>
              <a:rect l="l" t="t" r="r" b="b"/>
              <a:pathLst>
                <a:path w="23925" h="121800" extrusionOk="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8"/>
            <p:cNvSpPr/>
            <p:nvPr/>
          </p:nvSpPr>
          <p:spPr>
            <a:xfrm>
              <a:off x="-929631" y="2535827"/>
              <a:ext cx="28275" cy="32625"/>
            </a:xfrm>
            <a:custGeom>
              <a:avLst/>
              <a:gdLst/>
              <a:ahLst/>
              <a:cxnLst/>
              <a:rect l="l" t="t" r="r" b="b"/>
              <a:pathLst>
                <a:path w="28275" h="32625" extrusionOk="0">
                  <a:moveTo>
                    <a:pt x="0" y="0"/>
                  </a:moveTo>
                  <a:cubicBezTo>
                    <a:pt x="4233" y="15327"/>
                    <a:pt x="15031" y="27997"/>
                    <a:pt x="29493" y="34604"/>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9" name="Google Shape;219;p8"/>
          <p:cNvSpPr/>
          <p:nvPr/>
        </p:nvSpPr>
        <p:spPr>
          <a:xfrm>
            <a:off x="1276730" y="2120352"/>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20" name="Google Shape;220;p8"/>
          <p:cNvGrpSpPr/>
          <p:nvPr/>
        </p:nvGrpSpPr>
        <p:grpSpPr>
          <a:xfrm>
            <a:off x="1349666" y="2206796"/>
            <a:ext cx="226266" cy="181073"/>
            <a:chOff x="-2680757" y="2362182"/>
            <a:chExt cx="450012" cy="361234"/>
          </a:xfrm>
        </p:grpSpPr>
        <p:sp>
          <p:nvSpPr>
            <p:cNvPr id="221" name="Google Shape;221;p8"/>
            <p:cNvSpPr/>
            <p:nvPr/>
          </p:nvSpPr>
          <p:spPr>
            <a:xfrm>
              <a:off x="-2254225" y="2714202"/>
              <a:ext cx="18368" cy="9184"/>
            </a:xfrm>
            <a:custGeom>
              <a:avLst/>
              <a:gdLst/>
              <a:ahLst/>
              <a:cxnLst/>
              <a:rect l="l" t="t" r="r" b="b"/>
              <a:pathLst>
                <a:path w="18367" h="9183" extrusionOk="0">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8"/>
            <p:cNvSpPr/>
            <p:nvPr/>
          </p:nvSpPr>
          <p:spPr>
            <a:xfrm>
              <a:off x="-2680757" y="2362182"/>
              <a:ext cx="450012" cy="361234"/>
            </a:xfrm>
            <a:custGeom>
              <a:avLst/>
              <a:gdLst/>
              <a:ahLst/>
              <a:cxnLst/>
              <a:rect l="l" t="t" r="r" b="b"/>
              <a:pathLst>
                <a:path w="450011" h="361233" extrusionOk="0">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8"/>
            <p:cNvSpPr/>
            <p:nvPr/>
          </p:nvSpPr>
          <p:spPr>
            <a:xfrm>
              <a:off x="-2680757" y="2443490"/>
              <a:ext cx="443889" cy="3061"/>
            </a:xfrm>
            <a:custGeom>
              <a:avLst/>
              <a:gdLst/>
              <a:ahLst/>
              <a:cxnLst/>
              <a:rect l="l" t="t" r="r" b="b"/>
              <a:pathLst>
                <a:path w="443889" h="120000" extrusionOk="0">
                  <a:moveTo>
                    <a:pt x="0" y="0"/>
                  </a:moveTo>
                  <a:lnTo>
                    <a:pt x="446185"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8"/>
            <p:cNvSpPr/>
            <p:nvPr/>
          </p:nvSpPr>
          <p:spPr>
            <a:xfrm>
              <a:off x="-2593939" y="2504594"/>
              <a:ext cx="272456" cy="153065"/>
            </a:xfrm>
            <a:custGeom>
              <a:avLst/>
              <a:gdLst/>
              <a:ahLst/>
              <a:cxnLst/>
              <a:rect l="l" t="t" r="r" b="b"/>
              <a:pathLst>
                <a:path w="272456" h="153065" extrusionOk="0">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8"/>
            <p:cNvSpPr/>
            <p:nvPr/>
          </p:nvSpPr>
          <p:spPr>
            <a:xfrm>
              <a:off x="-2510395" y="2524033"/>
              <a:ext cx="110207" cy="110207"/>
            </a:xfrm>
            <a:custGeom>
              <a:avLst/>
              <a:gdLst/>
              <a:ahLst/>
              <a:cxnLst/>
              <a:rect l="l" t="t" r="r" b="b"/>
              <a:pathLst>
                <a:path w="110207" h="110206" extrusionOk="0">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8"/>
            <p:cNvSpPr/>
            <p:nvPr/>
          </p:nvSpPr>
          <p:spPr>
            <a:xfrm>
              <a:off x="-2373096"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8"/>
            <p:cNvSpPr/>
            <p:nvPr/>
          </p:nvSpPr>
          <p:spPr>
            <a:xfrm>
              <a:off x="-2425291"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2321360"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29" name="Google Shape;229;p8"/>
          <p:cNvSpPr/>
          <p:nvPr/>
        </p:nvSpPr>
        <p:spPr>
          <a:xfrm>
            <a:off x="620109" y="2120352"/>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0" name="Google Shape;230;p8"/>
          <p:cNvGrpSpPr/>
          <p:nvPr/>
        </p:nvGrpSpPr>
        <p:grpSpPr>
          <a:xfrm>
            <a:off x="683579" y="2201979"/>
            <a:ext cx="250462" cy="192786"/>
            <a:chOff x="-3265154" y="2325373"/>
            <a:chExt cx="498167" cy="384622"/>
          </a:xfrm>
        </p:grpSpPr>
        <p:sp>
          <p:nvSpPr>
            <p:cNvPr id="231" name="Google Shape;231;p8"/>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8"/>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8"/>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8"/>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8"/>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8"/>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8"/>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8"/>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8"/>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8"/>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8"/>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8"/>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8"/>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8"/>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8"/>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8"/>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8"/>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8"/>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61" name="Google Shape;261;p8"/>
          <p:cNvSpPr/>
          <p:nvPr/>
        </p:nvSpPr>
        <p:spPr>
          <a:xfrm>
            <a:off x="391738" y="3859321"/>
            <a:ext cx="76174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本地伺服器</a:t>
            </a:r>
            <a:endParaRPr sz="1400" b="0" i="0" u="none" strike="noStrike" cap="none">
              <a:solidFill>
                <a:srgbClr val="262626"/>
              </a:solidFill>
              <a:latin typeface="Arial"/>
              <a:ea typeface="Arial"/>
              <a:cs typeface="Arial"/>
              <a:sym typeface="Arial"/>
            </a:endParaRPr>
          </a:p>
        </p:txBody>
      </p:sp>
      <p:grpSp>
        <p:nvGrpSpPr>
          <p:cNvPr id="262" name="Google Shape;262;p8"/>
          <p:cNvGrpSpPr/>
          <p:nvPr/>
        </p:nvGrpSpPr>
        <p:grpSpPr>
          <a:xfrm>
            <a:off x="776196" y="4515893"/>
            <a:ext cx="316984" cy="249331"/>
            <a:chOff x="2576400" y="4606766"/>
            <a:chExt cx="455696" cy="358439"/>
          </a:xfrm>
        </p:grpSpPr>
        <p:grpSp>
          <p:nvGrpSpPr>
            <p:cNvPr id="263" name="Google Shape;263;p8"/>
            <p:cNvGrpSpPr/>
            <p:nvPr/>
          </p:nvGrpSpPr>
          <p:grpSpPr>
            <a:xfrm>
              <a:off x="2576400" y="4695452"/>
              <a:ext cx="283914" cy="261772"/>
              <a:chOff x="722665" y="4079208"/>
              <a:chExt cx="439105" cy="404845"/>
            </a:xfrm>
          </p:grpSpPr>
          <p:sp>
            <p:nvSpPr>
              <p:cNvPr id="264" name="Google Shape;264;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65" name="Google Shape;265;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66" name="Google Shape;266;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267" name="Google Shape;267;p8"/>
            <p:cNvGrpSpPr/>
            <p:nvPr/>
          </p:nvGrpSpPr>
          <p:grpSpPr>
            <a:xfrm>
              <a:off x="2781420" y="4606766"/>
              <a:ext cx="250676" cy="358439"/>
              <a:chOff x="1713187" y="4497009"/>
              <a:chExt cx="356195" cy="509318"/>
            </a:xfrm>
          </p:grpSpPr>
          <p:sp>
            <p:nvSpPr>
              <p:cNvPr id="268" name="Google Shape;268;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73" name="Google Shape;273;p8"/>
          <p:cNvGrpSpPr/>
          <p:nvPr/>
        </p:nvGrpSpPr>
        <p:grpSpPr>
          <a:xfrm>
            <a:off x="359783" y="4531427"/>
            <a:ext cx="336792" cy="235007"/>
            <a:chOff x="1943855" y="4626573"/>
            <a:chExt cx="484171" cy="337845"/>
          </a:xfrm>
        </p:grpSpPr>
        <p:sp>
          <p:nvSpPr>
            <p:cNvPr id="274" name="Google Shape;274;p8"/>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8"/>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8"/>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77" name="Google Shape;277;p8"/>
            <p:cNvGrpSpPr/>
            <p:nvPr/>
          </p:nvGrpSpPr>
          <p:grpSpPr>
            <a:xfrm>
              <a:off x="2186076" y="4626573"/>
              <a:ext cx="241950" cy="337845"/>
              <a:chOff x="2248972" y="4626573"/>
              <a:chExt cx="241950" cy="337845"/>
            </a:xfrm>
          </p:grpSpPr>
          <p:sp>
            <p:nvSpPr>
              <p:cNvPr id="278" name="Google Shape;278;p8"/>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8"/>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8"/>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8"/>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8"/>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8"/>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8"/>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8"/>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8"/>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8"/>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88" name="Google Shape;288;p8"/>
          <p:cNvGrpSpPr/>
          <p:nvPr/>
        </p:nvGrpSpPr>
        <p:grpSpPr>
          <a:xfrm>
            <a:off x="1171208" y="4523086"/>
            <a:ext cx="319701" cy="241232"/>
            <a:chOff x="3164294" y="4614579"/>
            <a:chExt cx="459604" cy="346795"/>
          </a:xfrm>
        </p:grpSpPr>
        <p:sp>
          <p:nvSpPr>
            <p:cNvPr id="289" name="Google Shape;289;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90" name="Google Shape;290;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nvGrpSpPr>
            <p:cNvPr id="291" name="Google Shape;291;p8"/>
            <p:cNvGrpSpPr/>
            <p:nvPr/>
          </p:nvGrpSpPr>
          <p:grpSpPr>
            <a:xfrm>
              <a:off x="3373222" y="4614579"/>
              <a:ext cx="250676" cy="346795"/>
              <a:chOff x="3373222" y="4614579"/>
              <a:chExt cx="250676" cy="346795"/>
            </a:xfrm>
          </p:grpSpPr>
          <p:grpSp>
            <p:nvGrpSpPr>
              <p:cNvPr id="292" name="Google Shape;292;p8"/>
              <p:cNvGrpSpPr/>
              <p:nvPr/>
            </p:nvGrpSpPr>
            <p:grpSpPr>
              <a:xfrm>
                <a:off x="3373222" y="4614579"/>
                <a:ext cx="250676" cy="346795"/>
                <a:chOff x="3373222" y="4614579"/>
                <a:chExt cx="250676" cy="346795"/>
              </a:xfrm>
            </p:grpSpPr>
            <p:grpSp>
              <p:nvGrpSpPr>
                <p:cNvPr id="293" name="Google Shape;293;p8"/>
                <p:cNvGrpSpPr/>
                <p:nvPr/>
              </p:nvGrpSpPr>
              <p:grpSpPr>
                <a:xfrm>
                  <a:off x="3373222" y="4614579"/>
                  <a:ext cx="250676" cy="346795"/>
                  <a:chOff x="1713187" y="4497010"/>
                  <a:chExt cx="356195" cy="492773"/>
                </a:xfrm>
              </p:grpSpPr>
              <p:sp>
                <p:nvSpPr>
                  <p:cNvPr id="294" name="Google Shape;294;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99" name="Google Shape;299;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0" name="Google Shape;300;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301" name="Google Shape;301;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302" name="Google Shape;302;p8"/>
          <p:cNvSpPr/>
          <p:nvPr/>
        </p:nvSpPr>
        <p:spPr>
          <a:xfrm>
            <a:off x="1242296" y="4353532"/>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sp>
        <p:nvSpPr>
          <p:cNvPr id="303" name="Google Shape;303;p8"/>
          <p:cNvSpPr/>
          <p:nvPr/>
        </p:nvSpPr>
        <p:spPr>
          <a:xfrm>
            <a:off x="912964" y="4353532"/>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sp>
        <p:nvSpPr>
          <p:cNvPr id="304" name="Google Shape;304;p8"/>
          <p:cNvSpPr/>
          <p:nvPr/>
        </p:nvSpPr>
        <p:spPr>
          <a:xfrm>
            <a:off x="538282" y="4353532"/>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sp>
        <p:nvSpPr>
          <p:cNvPr id="305" name="Google Shape;305;p8"/>
          <p:cNvSpPr/>
          <p:nvPr/>
        </p:nvSpPr>
        <p:spPr>
          <a:xfrm>
            <a:off x="1374396" y="3629433"/>
            <a:ext cx="87716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74DA5"/>
                </a:solidFill>
                <a:latin typeface="Arial"/>
                <a:ea typeface="Arial"/>
                <a:cs typeface="Arial"/>
                <a:sym typeface="Arial"/>
              </a:rPr>
              <a:t>雲備份及同步</a:t>
            </a:r>
            <a:endParaRPr sz="900" b="0" i="0" u="none" strike="noStrike" cap="none">
              <a:solidFill>
                <a:srgbClr val="274DA5"/>
              </a:solidFill>
              <a:latin typeface="Arial"/>
              <a:ea typeface="Arial"/>
              <a:cs typeface="Arial"/>
              <a:sym typeface="Arial"/>
            </a:endParaRPr>
          </a:p>
        </p:txBody>
      </p:sp>
      <p:sp>
        <p:nvSpPr>
          <p:cNvPr id="306" name="Google Shape;306;p8"/>
          <p:cNvSpPr/>
          <p:nvPr/>
        </p:nvSpPr>
        <p:spPr>
          <a:xfrm>
            <a:off x="2584006" y="3893479"/>
            <a:ext cx="60785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本地 PC</a:t>
            </a:r>
            <a:endParaRPr sz="900" b="1" i="0" u="none" strike="noStrike" cap="none">
              <a:solidFill>
                <a:srgbClr val="262626"/>
              </a:solidFill>
              <a:latin typeface="Arial"/>
              <a:ea typeface="Arial"/>
              <a:cs typeface="Arial"/>
              <a:sym typeface="Arial"/>
            </a:endParaRPr>
          </a:p>
        </p:txBody>
      </p:sp>
      <p:grpSp>
        <p:nvGrpSpPr>
          <p:cNvPr id="307" name="Google Shape;307;p8"/>
          <p:cNvGrpSpPr/>
          <p:nvPr/>
        </p:nvGrpSpPr>
        <p:grpSpPr>
          <a:xfrm>
            <a:off x="2697024" y="4130755"/>
            <a:ext cx="316984" cy="249331"/>
            <a:chOff x="2576400" y="4606766"/>
            <a:chExt cx="455696" cy="358439"/>
          </a:xfrm>
        </p:grpSpPr>
        <p:grpSp>
          <p:nvGrpSpPr>
            <p:cNvPr id="308" name="Google Shape;308;p8"/>
            <p:cNvGrpSpPr/>
            <p:nvPr/>
          </p:nvGrpSpPr>
          <p:grpSpPr>
            <a:xfrm>
              <a:off x="2576400" y="4695452"/>
              <a:ext cx="283914" cy="261772"/>
              <a:chOff x="722665" y="4079208"/>
              <a:chExt cx="439105" cy="404845"/>
            </a:xfrm>
          </p:grpSpPr>
          <p:sp>
            <p:nvSpPr>
              <p:cNvPr id="309" name="Google Shape;309;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310" name="Google Shape;310;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311" name="Google Shape;311;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312" name="Google Shape;312;p8"/>
            <p:cNvGrpSpPr/>
            <p:nvPr/>
          </p:nvGrpSpPr>
          <p:grpSpPr>
            <a:xfrm>
              <a:off x="2781420" y="4606766"/>
              <a:ext cx="250676" cy="358439"/>
              <a:chOff x="1713187" y="4497009"/>
              <a:chExt cx="356195" cy="509318"/>
            </a:xfrm>
          </p:grpSpPr>
          <p:sp>
            <p:nvSpPr>
              <p:cNvPr id="313" name="Google Shape;313;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cxnSp>
        <p:nvCxnSpPr>
          <p:cNvPr id="318" name="Google Shape;318;p8"/>
          <p:cNvCxnSpPr/>
          <p:nvPr/>
        </p:nvCxnSpPr>
        <p:spPr>
          <a:xfrm flipH="1">
            <a:off x="1133630" y="3568026"/>
            <a:ext cx="302127" cy="482878"/>
          </a:xfrm>
          <a:prstGeom prst="straightConnector1">
            <a:avLst/>
          </a:prstGeom>
          <a:noFill/>
          <a:ln w="15875" cap="flat" cmpd="sng">
            <a:solidFill>
              <a:srgbClr val="0A055E"/>
            </a:solidFill>
            <a:prstDash val="solid"/>
            <a:miter lim="800000"/>
            <a:headEnd type="triangle" w="med" len="med"/>
            <a:tailEnd type="triangle" w="med" len="med"/>
          </a:ln>
        </p:spPr>
      </p:cxnSp>
      <p:cxnSp>
        <p:nvCxnSpPr>
          <p:cNvPr id="319" name="Google Shape;319;p8"/>
          <p:cNvCxnSpPr/>
          <p:nvPr/>
        </p:nvCxnSpPr>
        <p:spPr>
          <a:xfrm>
            <a:off x="2279174" y="3568026"/>
            <a:ext cx="312402" cy="467112"/>
          </a:xfrm>
          <a:prstGeom prst="straightConnector1">
            <a:avLst/>
          </a:prstGeom>
          <a:noFill/>
          <a:ln w="15875" cap="flat" cmpd="sng">
            <a:solidFill>
              <a:srgbClr val="0A055E"/>
            </a:solidFill>
            <a:prstDash val="solid"/>
            <a:miter lim="800000"/>
            <a:headEnd type="triangle" w="med" len="med"/>
            <a:tailEnd type="triangle" w="med" len="med"/>
          </a:ln>
        </p:spPr>
      </p:cxnSp>
      <p:sp>
        <p:nvSpPr>
          <p:cNvPr id="321" name="Google Shape;321;p8"/>
          <p:cNvSpPr/>
          <p:nvPr/>
        </p:nvSpPr>
        <p:spPr>
          <a:xfrm>
            <a:off x="3724461" y="1293884"/>
            <a:ext cx="770711" cy="384721"/>
          </a:xfrm>
          <a:prstGeom prst="rect">
            <a:avLst/>
          </a:prstGeom>
          <a:gradFill>
            <a:gsLst>
              <a:gs pos="0">
                <a:srgbClr val="1657D9"/>
              </a:gs>
              <a:gs pos="100000">
                <a:srgbClr val="0BA8F9"/>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900" b="1" i="0" u="none" strike="noStrike" cap="none" dirty="0" err="1">
                <a:solidFill>
                  <a:schemeClr val="lt1"/>
                </a:solidFill>
                <a:latin typeface="Microsoft JhengHei"/>
                <a:ea typeface="Microsoft JhengHei"/>
                <a:cs typeface="Microsoft JhengHei"/>
                <a:sym typeface="Microsoft JhengHei"/>
              </a:rPr>
              <a:t>現在</a:t>
            </a:r>
            <a:endParaRPr sz="1900" b="1" i="0" u="none" strike="noStrike" cap="none" dirty="0">
              <a:solidFill>
                <a:schemeClr val="lt1"/>
              </a:solidFill>
              <a:latin typeface="Microsoft JhengHei"/>
              <a:ea typeface="Microsoft JhengHei"/>
              <a:cs typeface="Microsoft JhengHei"/>
              <a:sym typeface="Microsoft JhengHei"/>
            </a:endParaRPr>
          </a:p>
        </p:txBody>
      </p:sp>
      <p:sp>
        <p:nvSpPr>
          <p:cNvPr id="322" name="Google Shape;322;p8"/>
          <p:cNvSpPr/>
          <p:nvPr/>
        </p:nvSpPr>
        <p:spPr>
          <a:xfrm>
            <a:off x="3533238" y="4000968"/>
            <a:ext cx="4411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2060"/>
                </a:solidFill>
                <a:latin typeface="Arial"/>
                <a:ea typeface="Arial"/>
                <a:cs typeface="Arial"/>
                <a:sym typeface="Arial"/>
              </a:rPr>
              <a:t>總部</a:t>
            </a:r>
            <a:endParaRPr/>
          </a:p>
        </p:txBody>
      </p:sp>
      <p:sp>
        <p:nvSpPr>
          <p:cNvPr id="323" name="Google Shape;323;p8"/>
          <p:cNvSpPr/>
          <p:nvPr/>
        </p:nvSpPr>
        <p:spPr>
          <a:xfrm>
            <a:off x="3720230" y="1683044"/>
            <a:ext cx="82586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2060"/>
                </a:solidFill>
                <a:latin typeface="Arial"/>
                <a:ea typeface="Arial"/>
                <a:cs typeface="Arial"/>
                <a:sym typeface="Arial"/>
              </a:rPr>
              <a:t>分點辦公室</a:t>
            </a:r>
            <a:endParaRPr sz="1000" b="1" i="0" u="none" strike="noStrike" cap="none">
              <a:solidFill>
                <a:srgbClr val="002060"/>
              </a:solidFill>
              <a:latin typeface="Arial"/>
              <a:ea typeface="Arial"/>
              <a:cs typeface="Arial"/>
              <a:sym typeface="Arial"/>
            </a:endParaRPr>
          </a:p>
        </p:txBody>
      </p:sp>
      <p:sp>
        <p:nvSpPr>
          <p:cNvPr id="324" name="Google Shape;324;p8"/>
          <p:cNvSpPr/>
          <p:nvPr/>
        </p:nvSpPr>
        <p:spPr>
          <a:xfrm>
            <a:off x="4468542" y="1966301"/>
            <a:ext cx="17690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使用 Qsirch、QuMagie 等應用 程式活用雲上資料 </a:t>
            </a:r>
            <a:endParaRPr sz="700" b="0" i="0" u="none" strike="noStrike" cap="none">
              <a:solidFill>
                <a:schemeClr val="dk1"/>
              </a:solidFill>
              <a:latin typeface="Arial"/>
              <a:ea typeface="Arial"/>
              <a:cs typeface="Arial"/>
              <a:sym typeface="Arial"/>
            </a:endParaRPr>
          </a:p>
        </p:txBody>
      </p:sp>
      <p:sp>
        <p:nvSpPr>
          <p:cNvPr id="325" name="Google Shape;325;p8"/>
          <p:cNvSpPr/>
          <p:nvPr/>
        </p:nvSpPr>
        <p:spPr>
          <a:xfrm>
            <a:off x="6894676" y="1569086"/>
            <a:ext cx="10381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1" i="0" u="none" strike="noStrike" cap="none" dirty="0" err="1">
                <a:solidFill>
                  <a:srgbClr val="262626"/>
                </a:solidFill>
                <a:latin typeface="Arial"/>
                <a:ea typeface="Arial"/>
                <a:cs typeface="Arial"/>
                <a:sym typeface="Arial"/>
              </a:rPr>
              <a:t>透過分享連結或</a:t>
            </a:r>
            <a:r>
              <a:rPr lang="en-US" sz="700" b="1" i="0" u="none" strike="noStrike" cap="none" dirty="0">
                <a:solidFill>
                  <a:srgbClr val="262626"/>
                </a:solidFill>
                <a:latin typeface="Arial"/>
                <a:ea typeface="Arial"/>
                <a:cs typeface="Arial"/>
                <a:sym typeface="Arial"/>
              </a:rPr>
              <a:t> FTP </a:t>
            </a:r>
            <a:r>
              <a:rPr lang="en-US" sz="700" b="1" i="0" u="none" strike="noStrike" cap="none" dirty="0" err="1">
                <a:solidFill>
                  <a:srgbClr val="262626"/>
                </a:solidFill>
                <a:latin typeface="Arial"/>
                <a:ea typeface="Arial"/>
                <a:cs typeface="Arial"/>
                <a:sym typeface="Arial"/>
              </a:rPr>
              <a:t>下載檔案</a:t>
            </a:r>
            <a:endParaRPr dirty="0"/>
          </a:p>
        </p:txBody>
      </p:sp>
      <p:sp>
        <p:nvSpPr>
          <p:cNvPr id="326" name="Google Shape;326;p8"/>
          <p:cNvSpPr/>
          <p:nvPr/>
        </p:nvSpPr>
        <p:spPr>
          <a:xfrm>
            <a:off x="7690738" y="2135754"/>
            <a:ext cx="112402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34174"/>
                </a:solidFill>
                <a:latin typeface="Arial"/>
                <a:ea typeface="Arial"/>
                <a:cs typeface="Arial"/>
                <a:sym typeface="Arial"/>
              </a:rPr>
              <a:t>外部網路</a:t>
            </a:r>
            <a:endParaRPr/>
          </a:p>
          <a:p>
            <a:pPr marL="0" marR="0" lvl="0" indent="0" algn="ctr" rtl="0">
              <a:lnSpc>
                <a:spcPct val="100000"/>
              </a:lnSpc>
              <a:spcBef>
                <a:spcPts val="0"/>
              </a:spcBef>
              <a:spcAft>
                <a:spcPts val="0"/>
              </a:spcAft>
              <a:buNone/>
            </a:pPr>
            <a:r>
              <a:rPr lang="en-US" sz="800" b="1" i="0" u="none" strike="noStrike" cap="none">
                <a:solidFill>
                  <a:srgbClr val="034174"/>
                </a:solidFill>
                <a:latin typeface="Arial"/>
                <a:ea typeface="Arial"/>
                <a:cs typeface="Arial"/>
                <a:sym typeface="Arial"/>
              </a:rPr>
              <a:t>（經由 http/ https）</a:t>
            </a:r>
            <a:endParaRPr/>
          </a:p>
        </p:txBody>
      </p:sp>
      <p:sp>
        <p:nvSpPr>
          <p:cNvPr id="327" name="Google Shape;327;p8"/>
          <p:cNvSpPr/>
          <p:nvPr/>
        </p:nvSpPr>
        <p:spPr>
          <a:xfrm>
            <a:off x="7892101" y="1515810"/>
            <a:ext cx="69762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002060"/>
                </a:solidFill>
                <a:latin typeface="Arial"/>
                <a:ea typeface="Arial"/>
                <a:cs typeface="Arial"/>
                <a:sym typeface="Arial"/>
              </a:rPr>
              <a:t>外部客戶</a:t>
            </a:r>
            <a:endParaRPr sz="1400" b="1" i="0" u="none" strike="noStrike" cap="none">
              <a:solidFill>
                <a:srgbClr val="002060"/>
              </a:solidFill>
              <a:latin typeface="Arial"/>
              <a:ea typeface="Arial"/>
              <a:cs typeface="Arial"/>
              <a:sym typeface="Arial"/>
            </a:endParaRPr>
          </a:p>
        </p:txBody>
      </p:sp>
      <p:cxnSp>
        <p:nvCxnSpPr>
          <p:cNvPr id="329" name="Google Shape;329;p8"/>
          <p:cNvCxnSpPr/>
          <p:nvPr/>
        </p:nvCxnSpPr>
        <p:spPr>
          <a:xfrm>
            <a:off x="4453881" y="1945944"/>
            <a:ext cx="1961351" cy="0"/>
          </a:xfrm>
          <a:prstGeom prst="straightConnector1">
            <a:avLst/>
          </a:prstGeom>
          <a:noFill/>
          <a:ln w="15875" cap="flat" cmpd="sng">
            <a:solidFill>
              <a:srgbClr val="141F78"/>
            </a:solidFill>
            <a:prstDash val="solid"/>
            <a:miter lim="800000"/>
            <a:headEnd type="triangle" w="med" len="med"/>
            <a:tailEnd type="triangle" w="med" len="med"/>
          </a:ln>
        </p:spPr>
      </p:cxnSp>
      <p:sp>
        <p:nvSpPr>
          <p:cNvPr id="330" name="Google Shape;330;p8"/>
          <p:cNvSpPr/>
          <p:nvPr/>
        </p:nvSpPr>
        <p:spPr>
          <a:xfrm>
            <a:off x="4485622" y="1632132"/>
            <a:ext cx="17900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*透過 File station 或常用的通訊協定SMB/ClFS, NFS, AFP, iSCSl 存取檔案</a:t>
            </a:r>
            <a:endParaRPr sz="700" b="0" i="0" u="none" strike="noStrike" cap="none">
              <a:solidFill>
                <a:schemeClr val="dk1"/>
              </a:solidFill>
              <a:latin typeface="Arial"/>
              <a:ea typeface="Arial"/>
              <a:cs typeface="Arial"/>
              <a:sym typeface="Arial"/>
            </a:endParaRPr>
          </a:p>
        </p:txBody>
      </p:sp>
      <p:sp>
        <p:nvSpPr>
          <p:cNvPr id="331" name="Google Shape;331;p8"/>
          <p:cNvSpPr/>
          <p:nvPr/>
        </p:nvSpPr>
        <p:spPr>
          <a:xfrm>
            <a:off x="3771639" y="3765434"/>
            <a:ext cx="76174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本地伺服器</a:t>
            </a:r>
            <a:endParaRPr sz="900" b="1" i="0" u="none" strike="noStrike" cap="none">
              <a:solidFill>
                <a:srgbClr val="262626"/>
              </a:solidFill>
              <a:latin typeface="Arial"/>
              <a:ea typeface="Arial"/>
              <a:cs typeface="Arial"/>
              <a:sym typeface="Arial"/>
            </a:endParaRPr>
          </a:p>
        </p:txBody>
      </p:sp>
      <p:sp>
        <p:nvSpPr>
          <p:cNvPr id="332" name="Google Shape;332;p8"/>
          <p:cNvSpPr/>
          <p:nvPr/>
        </p:nvSpPr>
        <p:spPr>
          <a:xfrm>
            <a:off x="4771288" y="3536753"/>
            <a:ext cx="87716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74DA5"/>
                </a:solidFill>
                <a:latin typeface="Arial"/>
                <a:ea typeface="Arial"/>
                <a:cs typeface="Arial"/>
                <a:sym typeface="Arial"/>
              </a:rPr>
              <a:t>雲備份及同步</a:t>
            </a:r>
            <a:endParaRPr sz="900" b="1" i="0" u="none" strike="noStrike" cap="none">
              <a:solidFill>
                <a:srgbClr val="274DA5"/>
              </a:solidFill>
              <a:latin typeface="Arial"/>
              <a:ea typeface="Arial"/>
              <a:cs typeface="Arial"/>
              <a:sym typeface="Arial"/>
            </a:endParaRPr>
          </a:p>
        </p:txBody>
      </p:sp>
      <p:sp>
        <p:nvSpPr>
          <p:cNvPr id="333" name="Google Shape;333;p8"/>
          <p:cNvSpPr/>
          <p:nvPr/>
        </p:nvSpPr>
        <p:spPr>
          <a:xfrm>
            <a:off x="5896581" y="3745230"/>
            <a:ext cx="60785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本地 PC</a:t>
            </a:r>
            <a:endParaRPr sz="900" b="1" i="0" u="none" strike="noStrike" cap="none">
              <a:solidFill>
                <a:srgbClr val="262626"/>
              </a:solidFill>
              <a:latin typeface="Arial"/>
              <a:ea typeface="Arial"/>
              <a:cs typeface="Arial"/>
              <a:sym typeface="Arial"/>
            </a:endParaRPr>
          </a:p>
        </p:txBody>
      </p:sp>
      <p:cxnSp>
        <p:nvCxnSpPr>
          <p:cNvPr id="334" name="Google Shape;334;p8"/>
          <p:cNvCxnSpPr/>
          <p:nvPr/>
        </p:nvCxnSpPr>
        <p:spPr>
          <a:xfrm flipH="1">
            <a:off x="4496527" y="3467835"/>
            <a:ext cx="296037" cy="459829"/>
          </a:xfrm>
          <a:prstGeom prst="straightConnector1">
            <a:avLst/>
          </a:prstGeom>
          <a:noFill/>
          <a:ln w="15875" cap="flat" cmpd="sng">
            <a:solidFill>
              <a:srgbClr val="141F78"/>
            </a:solidFill>
            <a:prstDash val="solid"/>
            <a:miter lim="800000"/>
            <a:headEnd type="triangle" w="med" len="med"/>
            <a:tailEnd type="triangle" w="med" len="med"/>
          </a:ln>
        </p:spPr>
      </p:cxnSp>
      <p:cxnSp>
        <p:nvCxnSpPr>
          <p:cNvPr id="335" name="Google Shape;335;p8"/>
          <p:cNvCxnSpPr/>
          <p:nvPr/>
        </p:nvCxnSpPr>
        <p:spPr>
          <a:xfrm>
            <a:off x="5600413" y="3467835"/>
            <a:ext cx="306106" cy="444816"/>
          </a:xfrm>
          <a:prstGeom prst="straightConnector1">
            <a:avLst/>
          </a:prstGeom>
          <a:noFill/>
          <a:ln w="15875" cap="flat" cmpd="sng">
            <a:solidFill>
              <a:srgbClr val="141F78"/>
            </a:solidFill>
            <a:prstDash val="solid"/>
            <a:miter lim="800000"/>
            <a:headEnd type="triangle" w="med" len="med"/>
            <a:tailEnd type="triangle" w="med" len="med"/>
          </a:ln>
        </p:spPr>
      </p:cxnSp>
      <p:grpSp>
        <p:nvGrpSpPr>
          <p:cNvPr id="336" name="Google Shape;336;p8"/>
          <p:cNvGrpSpPr/>
          <p:nvPr/>
        </p:nvGrpSpPr>
        <p:grpSpPr>
          <a:xfrm>
            <a:off x="418129" y="4113736"/>
            <a:ext cx="1055521" cy="202301"/>
            <a:chOff x="4388896" y="4191428"/>
            <a:chExt cx="1165610" cy="223402"/>
          </a:xfrm>
        </p:grpSpPr>
        <p:sp>
          <p:nvSpPr>
            <p:cNvPr id="337" name="Google Shape;337;p8"/>
            <p:cNvSpPr/>
            <p:nvPr/>
          </p:nvSpPr>
          <p:spPr>
            <a:xfrm>
              <a:off x="4390689" y="4193221"/>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8"/>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8"/>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8"/>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8"/>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8"/>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8"/>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8"/>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8"/>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8"/>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8"/>
            <p:cNvSpPr/>
            <p:nvPr/>
          </p:nvSpPr>
          <p:spPr>
            <a:xfrm>
              <a:off x="4978049"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8"/>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8"/>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8"/>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8"/>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8"/>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8"/>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8"/>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8"/>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8"/>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8"/>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8"/>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8"/>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8"/>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8"/>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8"/>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8"/>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8"/>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8"/>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8"/>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8"/>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8"/>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8"/>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8"/>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8"/>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8"/>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8"/>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8"/>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8"/>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8"/>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8"/>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78" name="Google Shape;378;p8"/>
          <p:cNvGrpSpPr/>
          <p:nvPr/>
        </p:nvGrpSpPr>
        <p:grpSpPr>
          <a:xfrm>
            <a:off x="4262129" y="4419720"/>
            <a:ext cx="316984" cy="249331"/>
            <a:chOff x="2576400" y="4606766"/>
            <a:chExt cx="455696" cy="358439"/>
          </a:xfrm>
        </p:grpSpPr>
        <p:grpSp>
          <p:nvGrpSpPr>
            <p:cNvPr id="379" name="Google Shape;379;p8"/>
            <p:cNvGrpSpPr/>
            <p:nvPr/>
          </p:nvGrpSpPr>
          <p:grpSpPr>
            <a:xfrm>
              <a:off x="2576400" y="4695452"/>
              <a:ext cx="283914" cy="261772"/>
              <a:chOff x="722665" y="4079208"/>
              <a:chExt cx="439105" cy="404845"/>
            </a:xfrm>
          </p:grpSpPr>
          <p:sp>
            <p:nvSpPr>
              <p:cNvPr id="380" name="Google Shape;380;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381" name="Google Shape;381;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382" name="Google Shape;382;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383" name="Google Shape;383;p8"/>
            <p:cNvGrpSpPr/>
            <p:nvPr/>
          </p:nvGrpSpPr>
          <p:grpSpPr>
            <a:xfrm>
              <a:off x="2781420" y="4606766"/>
              <a:ext cx="250676" cy="358439"/>
              <a:chOff x="1713187" y="4497009"/>
              <a:chExt cx="356195" cy="509318"/>
            </a:xfrm>
          </p:grpSpPr>
          <p:sp>
            <p:nvSpPr>
              <p:cNvPr id="384" name="Google Shape;384;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389" name="Google Shape;389;p8"/>
          <p:cNvGrpSpPr/>
          <p:nvPr/>
        </p:nvGrpSpPr>
        <p:grpSpPr>
          <a:xfrm>
            <a:off x="3844849" y="4435254"/>
            <a:ext cx="336792" cy="235007"/>
            <a:chOff x="1943855" y="4626573"/>
            <a:chExt cx="484171" cy="337845"/>
          </a:xfrm>
        </p:grpSpPr>
        <p:sp>
          <p:nvSpPr>
            <p:cNvPr id="390" name="Google Shape;390;p8"/>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1" name="Google Shape;391;p8"/>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8"/>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3" name="Google Shape;393;p8"/>
            <p:cNvGrpSpPr/>
            <p:nvPr/>
          </p:nvGrpSpPr>
          <p:grpSpPr>
            <a:xfrm>
              <a:off x="2186076" y="4626573"/>
              <a:ext cx="241950" cy="337845"/>
              <a:chOff x="2248972" y="4626573"/>
              <a:chExt cx="241950" cy="337845"/>
            </a:xfrm>
          </p:grpSpPr>
          <p:sp>
            <p:nvSpPr>
              <p:cNvPr id="394" name="Google Shape;394;p8"/>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8"/>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6" name="Google Shape;396;p8"/>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8"/>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8"/>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8"/>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8"/>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8"/>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8"/>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3" name="Google Shape;403;p8"/>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404" name="Google Shape;404;p8"/>
          <p:cNvGrpSpPr/>
          <p:nvPr/>
        </p:nvGrpSpPr>
        <p:grpSpPr>
          <a:xfrm>
            <a:off x="4657141" y="4426913"/>
            <a:ext cx="319701" cy="241232"/>
            <a:chOff x="3164294" y="4614579"/>
            <a:chExt cx="459604" cy="346795"/>
          </a:xfrm>
        </p:grpSpPr>
        <p:sp>
          <p:nvSpPr>
            <p:cNvPr id="405" name="Google Shape;405;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06" name="Google Shape;406;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nvGrpSpPr>
            <p:cNvPr id="407" name="Google Shape;407;p8"/>
            <p:cNvGrpSpPr/>
            <p:nvPr/>
          </p:nvGrpSpPr>
          <p:grpSpPr>
            <a:xfrm>
              <a:off x="3373222" y="4614579"/>
              <a:ext cx="250676" cy="346795"/>
              <a:chOff x="3373222" y="4614579"/>
              <a:chExt cx="250676" cy="346795"/>
            </a:xfrm>
          </p:grpSpPr>
          <p:grpSp>
            <p:nvGrpSpPr>
              <p:cNvPr id="408" name="Google Shape;408;p8"/>
              <p:cNvGrpSpPr/>
              <p:nvPr/>
            </p:nvGrpSpPr>
            <p:grpSpPr>
              <a:xfrm>
                <a:off x="3373222" y="4614579"/>
                <a:ext cx="250676" cy="346795"/>
                <a:chOff x="3373222" y="4614579"/>
                <a:chExt cx="250676" cy="346795"/>
              </a:xfrm>
            </p:grpSpPr>
            <p:grpSp>
              <p:nvGrpSpPr>
                <p:cNvPr id="409" name="Google Shape;409;p8"/>
                <p:cNvGrpSpPr/>
                <p:nvPr/>
              </p:nvGrpSpPr>
              <p:grpSpPr>
                <a:xfrm>
                  <a:off x="3373222" y="4614579"/>
                  <a:ext cx="250676" cy="346795"/>
                  <a:chOff x="1713187" y="4497010"/>
                  <a:chExt cx="356195" cy="492773"/>
                </a:xfrm>
              </p:grpSpPr>
              <p:sp>
                <p:nvSpPr>
                  <p:cNvPr id="410" name="Google Shape;410;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15" name="Google Shape;415;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417" name="Google Shape;417;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418" name="Google Shape;418;p8"/>
          <p:cNvSpPr/>
          <p:nvPr/>
        </p:nvSpPr>
        <p:spPr>
          <a:xfrm>
            <a:off x="4728229" y="4257359"/>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sp>
        <p:nvSpPr>
          <p:cNvPr id="419" name="Google Shape;419;p8"/>
          <p:cNvSpPr/>
          <p:nvPr/>
        </p:nvSpPr>
        <p:spPr>
          <a:xfrm>
            <a:off x="4398897" y="4257359"/>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sp>
        <p:nvSpPr>
          <p:cNvPr id="420" name="Google Shape;420;p8"/>
          <p:cNvSpPr/>
          <p:nvPr/>
        </p:nvSpPr>
        <p:spPr>
          <a:xfrm>
            <a:off x="4024215" y="4257359"/>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74DA5"/>
              </a:solidFill>
              <a:latin typeface="Arial"/>
              <a:ea typeface="Arial"/>
              <a:cs typeface="Arial"/>
              <a:sym typeface="Arial"/>
            </a:endParaRPr>
          </a:p>
        </p:txBody>
      </p:sp>
      <p:grpSp>
        <p:nvGrpSpPr>
          <p:cNvPr id="421" name="Google Shape;421;p8"/>
          <p:cNvGrpSpPr/>
          <p:nvPr/>
        </p:nvGrpSpPr>
        <p:grpSpPr>
          <a:xfrm>
            <a:off x="3904062" y="4017563"/>
            <a:ext cx="1055521" cy="202301"/>
            <a:chOff x="4388896" y="4191428"/>
            <a:chExt cx="1165610" cy="223402"/>
          </a:xfrm>
        </p:grpSpPr>
        <p:sp>
          <p:nvSpPr>
            <p:cNvPr id="422" name="Google Shape;422;p8"/>
            <p:cNvSpPr/>
            <p:nvPr/>
          </p:nvSpPr>
          <p:spPr>
            <a:xfrm>
              <a:off x="4390689" y="4193221"/>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8"/>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8"/>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8"/>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8"/>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8"/>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8"/>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8"/>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8"/>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8"/>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8"/>
            <p:cNvSpPr/>
            <p:nvPr/>
          </p:nvSpPr>
          <p:spPr>
            <a:xfrm>
              <a:off x="4978049"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8"/>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8"/>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8"/>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8"/>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8"/>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8"/>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8"/>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8"/>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8"/>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8"/>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8"/>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8"/>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8"/>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8"/>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8"/>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8"/>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8"/>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8"/>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8"/>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8"/>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8"/>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8"/>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8"/>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8"/>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8"/>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8"/>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8"/>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8"/>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8"/>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8"/>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63" name="Google Shape;463;p8"/>
          <p:cNvGrpSpPr/>
          <p:nvPr/>
        </p:nvGrpSpPr>
        <p:grpSpPr>
          <a:xfrm>
            <a:off x="6029124" y="3992960"/>
            <a:ext cx="316984" cy="249331"/>
            <a:chOff x="2576400" y="4606766"/>
            <a:chExt cx="455696" cy="358439"/>
          </a:xfrm>
        </p:grpSpPr>
        <p:grpSp>
          <p:nvGrpSpPr>
            <p:cNvPr id="464" name="Google Shape;464;p8"/>
            <p:cNvGrpSpPr/>
            <p:nvPr/>
          </p:nvGrpSpPr>
          <p:grpSpPr>
            <a:xfrm>
              <a:off x="2576400" y="4695452"/>
              <a:ext cx="283914" cy="261772"/>
              <a:chOff x="722665" y="4079208"/>
              <a:chExt cx="439105" cy="404845"/>
            </a:xfrm>
          </p:grpSpPr>
          <p:sp>
            <p:nvSpPr>
              <p:cNvPr id="465" name="Google Shape;465;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66" name="Google Shape;466;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67" name="Google Shape;467;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468" name="Google Shape;468;p8"/>
            <p:cNvGrpSpPr/>
            <p:nvPr/>
          </p:nvGrpSpPr>
          <p:grpSpPr>
            <a:xfrm>
              <a:off x="2781420" y="4606766"/>
              <a:ext cx="250676" cy="358439"/>
              <a:chOff x="1713187" y="4497009"/>
              <a:chExt cx="356195" cy="509318"/>
            </a:xfrm>
          </p:grpSpPr>
          <p:sp>
            <p:nvSpPr>
              <p:cNvPr id="469" name="Google Shape;469;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2" name="Google Shape;472;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3" name="Google Shape;473;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474" name="Google Shape;474;p8"/>
          <p:cNvGrpSpPr/>
          <p:nvPr/>
        </p:nvGrpSpPr>
        <p:grpSpPr>
          <a:xfrm>
            <a:off x="3693581" y="1902132"/>
            <a:ext cx="316984" cy="249331"/>
            <a:chOff x="2576400" y="4606766"/>
            <a:chExt cx="455696" cy="358439"/>
          </a:xfrm>
        </p:grpSpPr>
        <p:grpSp>
          <p:nvGrpSpPr>
            <p:cNvPr id="475" name="Google Shape;475;p8"/>
            <p:cNvGrpSpPr/>
            <p:nvPr/>
          </p:nvGrpSpPr>
          <p:grpSpPr>
            <a:xfrm>
              <a:off x="2576400" y="4695452"/>
              <a:ext cx="283914" cy="261772"/>
              <a:chOff x="722665" y="4079208"/>
              <a:chExt cx="439105" cy="404845"/>
            </a:xfrm>
          </p:grpSpPr>
          <p:sp>
            <p:nvSpPr>
              <p:cNvPr id="476" name="Google Shape;476;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77" name="Google Shape;477;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78" name="Google Shape;478;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479" name="Google Shape;479;p8"/>
            <p:cNvGrpSpPr/>
            <p:nvPr/>
          </p:nvGrpSpPr>
          <p:grpSpPr>
            <a:xfrm>
              <a:off x="2781420" y="4606766"/>
              <a:ext cx="250676" cy="358439"/>
              <a:chOff x="1713187" y="4497009"/>
              <a:chExt cx="356195" cy="509318"/>
            </a:xfrm>
          </p:grpSpPr>
          <p:sp>
            <p:nvSpPr>
              <p:cNvPr id="480" name="Google Shape;480;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1" name="Google Shape;481;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2" name="Google Shape;482;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485" name="Google Shape;485;p8"/>
          <p:cNvGrpSpPr/>
          <p:nvPr/>
        </p:nvGrpSpPr>
        <p:grpSpPr>
          <a:xfrm>
            <a:off x="4088593" y="1909325"/>
            <a:ext cx="319701" cy="241232"/>
            <a:chOff x="3164294" y="4614579"/>
            <a:chExt cx="459604" cy="346795"/>
          </a:xfrm>
        </p:grpSpPr>
        <p:sp>
          <p:nvSpPr>
            <p:cNvPr id="486" name="Google Shape;486;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487" name="Google Shape;487;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nvGrpSpPr>
            <p:cNvPr id="488" name="Google Shape;488;p8"/>
            <p:cNvGrpSpPr/>
            <p:nvPr/>
          </p:nvGrpSpPr>
          <p:grpSpPr>
            <a:xfrm>
              <a:off x="3373222" y="4614579"/>
              <a:ext cx="250676" cy="346795"/>
              <a:chOff x="3373222" y="4614579"/>
              <a:chExt cx="250676" cy="346795"/>
            </a:xfrm>
          </p:grpSpPr>
          <p:grpSp>
            <p:nvGrpSpPr>
              <p:cNvPr id="489" name="Google Shape;489;p8"/>
              <p:cNvGrpSpPr/>
              <p:nvPr/>
            </p:nvGrpSpPr>
            <p:grpSpPr>
              <a:xfrm>
                <a:off x="3373222" y="4614579"/>
                <a:ext cx="250676" cy="346795"/>
                <a:chOff x="3373222" y="4614579"/>
                <a:chExt cx="250676" cy="346795"/>
              </a:xfrm>
            </p:grpSpPr>
            <p:grpSp>
              <p:nvGrpSpPr>
                <p:cNvPr id="490" name="Google Shape;490;p8"/>
                <p:cNvGrpSpPr/>
                <p:nvPr/>
              </p:nvGrpSpPr>
              <p:grpSpPr>
                <a:xfrm>
                  <a:off x="3373222" y="4614579"/>
                  <a:ext cx="250676" cy="346795"/>
                  <a:chOff x="1713187" y="4497010"/>
                  <a:chExt cx="356195" cy="492773"/>
                </a:xfrm>
              </p:grpSpPr>
              <p:sp>
                <p:nvSpPr>
                  <p:cNvPr id="491" name="Google Shape;491;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3" name="Google Shape;493;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4" name="Google Shape;494;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5" name="Google Shape;495;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96" name="Google Shape;496;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7" name="Google Shape;497;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498" name="Google Shape;498;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grpSp>
        <p:nvGrpSpPr>
          <p:cNvPr id="499" name="Google Shape;499;p8"/>
          <p:cNvGrpSpPr/>
          <p:nvPr/>
        </p:nvGrpSpPr>
        <p:grpSpPr>
          <a:xfrm>
            <a:off x="7882937" y="1878127"/>
            <a:ext cx="316984" cy="249331"/>
            <a:chOff x="2576400" y="4606766"/>
            <a:chExt cx="455696" cy="358439"/>
          </a:xfrm>
        </p:grpSpPr>
        <p:grpSp>
          <p:nvGrpSpPr>
            <p:cNvPr id="500" name="Google Shape;500;p8"/>
            <p:cNvGrpSpPr/>
            <p:nvPr/>
          </p:nvGrpSpPr>
          <p:grpSpPr>
            <a:xfrm>
              <a:off x="2576400" y="4695452"/>
              <a:ext cx="283914" cy="261772"/>
              <a:chOff x="722665" y="4079208"/>
              <a:chExt cx="439105" cy="404845"/>
            </a:xfrm>
          </p:grpSpPr>
          <p:sp>
            <p:nvSpPr>
              <p:cNvPr id="501" name="Google Shape;501;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02" name="Google Shape;502;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03" name="Google Shape;503;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504" name="Google Shape;504;p8"/>
            <p:cNvGrpSpPr/>
            <p:nvPr/>
          </p:nvGrpSpPr>
          <p:grpSpPr>
            <a:xfrm>
              <a:off x="2781420" y="4606766"/>
              <a:ext cx="250676" cy="358439"/>
              <a:chOff x="1713187" y="4497009"/>
              <a:chExt cx="356195" cy="509318"/>
            </a:xfrm>
          </p:grpSpPr>
          <p:sp>
            <p:nvSpPr>
              <p:cNvPr id="505" name="Google Shape;505;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510" name="Google Shape;510;p8"/>
          <p:cNvGrpSpPr/>
          <p:nvPr/>
        </p:nvGrpSpPr>
        <p:grpSpPr>
          <a:xfrm>
            <a:off x="8277949" y="1885320"/>
            <a:ext cx="319701" cy="241232"/>
            <a:chOff x="3164294" y="4614579"/>
            <a:chExt cx="459604" cy="346795"/>
          </a:xfrm>
        </p:grpSpPr>
        <p:sp>
          <p:nvSpPr>
            <p:cNvPr id="511" name="Google Shape;511;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12" name="Google Shape;512;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nvGrpSpPr>
            <p:cNvPr id="513" name="Google Shape;513;p8"/>
            <p:cNvGrpSpPr/>
            <p:nvPr/>
          </p:nvGrpSpPr>
          <p:grpSpPr>
            <a:xfrm>
              <a:off x="3373222" y="4614579"/>
              <a:ext cx="250676" cy="346795"/>
              <a:chOff x="3373222" y="4614579"/>
              <a:chExt cx="250676" cy="346795"/>
            </a:xfrm>
          </p:grpSpPr>
          <p:grpSp>
            <p:nvGrpSpPr>
              <p:cNvPr id="514" name="Google Shape;514;p8"/>
              <p:cNvGrpSpPr/>
              <p:nvPr/>
            </p:nvGrpSpPr>
            <p:grpSpPr>
              <a:xfrm>
                <a:off x="3373222" y="4614579"/>
                <a:ext cx="250676" cy="346795"/>
                <a:chOff x="3373222" y="4614579"/>
                <a:chExt cx="250676" cy="346795"/>
              </a:xfrm>
            </p:grpSpPr>
            <p:grpSp>
              <p:nvGrpSpPr>
                <p:cNvPr id="515" name="Google Shape;515;p8"/>
                <p:cNvGrpSpPr/>
                <p:nvPr/>
              </p:nvGrpSpPr>
              <p:grpSpPr>
                <a:xfrm>
                  <a:off x="3373222" y="4614579"/>
                  <a:ext cx="250676" cy="346795"/>
                  <a:chOff x="1713187" y="4497010"/>
                  <a:chExt cx="356195" cy="492773"/>
                </a:xfrm>
              </p:grpSpPr>
              <p:sp>
                <p:nvSpPr>
                  <p:cNvPr id="516" name="Google Shape;516;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21" name="Google Shape;521;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2" name="Google Shape;522;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523" name="Google Shape;523;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pic>
        <p:nvPicPr>
          <p:cNvPr id="524" name="Google Shape;524;p8"/>
          <p:cNvPicPr preferRelativeResize="0"/>
          <p:nvPr/>
        </p:nvPicPr>
        <p:blipFill rotWithShape="1">
          <a:blip r:embed="rId4">
            <a:alphaModFix/>
          </a:blip>
          <a:srcRect/>
          <a:stretch/>
        </p:blipFill>
        <p:spPr>
          <a:xfrm>
            <a:off x="1058973" y="2577988"/>
            <a:ext cx="1693993" cy="964635"/>
          </a:xfrm>
          <a:prstGeom prst="rect">
            <a:avLst/>
          </a:prstGeom>
          <a:noFill/>
          <a:ln>
            <a:noFill/>
          </a:ln>
          <a:effectLst>
            <a:outerShdw blurRad="50800" dist="38100" dir="2700000" algn="tl" rotWithShape="0">
              <a:srgbClr val="000000">
                <a:alpha val="40000"/>
              </a:srgbClr>
            </a:outerShdw>
          </a:effectLst>
        </p:spPr>
      </p:pic>
      <p:sp>
        <p:nvSpPr>
          <p:cNvPr id="525" name="Google Shape;525;p8"/>
          <p:cNvSpPr/>
          <p:nvPr/>
        </p:nvSpPr>
        <p:spPr>
          <a:xfrm>
            <a:off x="949042" y="3004459"/>
            <a:ext cx="189332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AWS, Azure, </a:t>
            </a:r>
            <a:endParaRPr/>
          </a:p>
          <a:p>
            <a:pPr marL="0" marR="0" lvl="0" indent="0" algn="ctr"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pic>
        <p:nvPicPr>
          <p:cNvPr id="526" name="Google Shape;526;p8" descr="一張含有 鏡 的圖片&#10;&#10;自動產生的描述"/>
          <p:cNvPicPr preferRelativeResize="0"/>
          <p:nvPr/>
        </p:nvPicPr>
        <p:blipFill rotWithShape="1">
          <a:blip r:embed="rId5">
            <a:alphaModFix amt="81000"/>
          </a:blip>
          <a:srcRect/>
          <a:stretch/>
        </p:blipFill>
        <p:spPr>
          <a:xfrm>
            <a:off x="5533297" y="1786020"/>
            <a:ext cx="2791535" cy="1752979"/>
          </a:xfrm>
          <a:prstGeom prst="rect">
            <a:avLst/>
          </a:prstGeom>
          <a:noFill/>
          <a:ln>
            <a:noFill/>
          </a:ln>
        </p:spPr>
      </p:pic>
      <p:pic>
        <p:nvPicPr>
          <p:cNvPr id="527" name="Google Shape;527;p8" descr="白雲.png"/>
          <p:cNvPicPr preferRelativeResize="0"/>
          <p:nvPr/>
        </p:nvPicPr>
        <p:blipFill rotWithShape="1">
          <a:blip r:embed="rId6">
            <a:alphaModFix/>
          </a:blip>
          <a:srcRect t="21681" b="11286"/>
          <a:stretch/>
        </p:blipFill>
        <p:spPr>
          <a:xfrm>
            <a:off x="5533747" y="1840531"/>
            <a:ext cx="2749693" cy="1608430"/>
          </a:xfrm>
          <a:prstGeom prst="rect">
            <a:avLst/>
          </a:prstGeom>
          <a:noFill/>
          <a:ln>
            <a:noFill/>
          </a:ln>
          <a:effectLst>
            <a:outerShdw blurRad="50800" dist="38100" dir="2700000" algn="tl" rotWithShape="0">
              <a:srgbClr val="000000">
                <a:alpha val="40000"/>
              </a:srgbClr>
            </a:outerShdw>
          </a:effectLst>
        </p:spPr>
      </p:pic>
      <p:grpSp>
        <p:nvGrpSpPr>
          <p:cNvPr id="528" name="Google Shape;528;p8"/>
          <p:cNvGrpSpPr/>
          <p:nvPr/>
        </p:nvGrpSpPr>
        <p:grpSpPr>
          <a:xfrm>
            <a:off x="6190626" y="2444274"/>
            <a:ext cx="279054" cy="875392"/>
            <a:chOff x="9669037" y="3302923"/>
            <a:chExt cx="498956" cy="1589702"/>
          </a:xfrm>
        </p:grpSpPr>
        <p:pic>
          <p:nvPicPr>
            <p:cNvPr id="529" name="Google Shape;529;p8" descr="一張含有 向量圖形 的圖片&#10;&#10;自動產生的描述"/>
            <p:cNvPicPr preferRelativeResize="0"/>
            <p:nvPr/>
          </p:nvPicPr>
          <p:blipFill rotWithShape="1">
            <a:blip r:embed="rId7">
              <a:alphaModFix/>
            </a:blip>
            <a:srcRect/>
            <a:stretch/>
          </p:blipFill>
          <p:spPr>
            <a:xfrm>
              <a:off x="9670453" y="3302923"/>
              <a:ext cx="497540" cy="497541"/>
            </a:xfrm>
            <a:prstGeom prst="rect">
              <a:avLst/>
            </a:prstGeom>
            <a:noFill/>
            <a:ln>
              <a:noFill/>
            </a:ln>
          </p:spPr>
        </p:pic>
        <p:pic>
          <p:nvPicPr>
            <p:cNvPr id="530" name="Google Shape;530;p8" descr="一張含有 向量圖形 的圖片&#10;&#10;自動產生的描述"/>
            <p:cNvPicPr preferRelativeResize="0"/>
            <p:nvPr/>
          </p:nvPicPr>
          <p:blipFill rotWithShape="1">
            <a:blip r:embed="rId8">
              <a:alphaModFix/>
            </a:blip>
            <a:srcRect/>
            <a:stretch/>
          </p:blipFill>
          <p:spPr>
            <a:xfrm>
              <a:off x="9678467" y="4408535"/>
              <a:ext cx="484092" cy="484090"/>
            </a:xfrm>
            <a:prstGeom prst="rect">
              <a:avLst/>
            </a:prstGeom>
            <a:noFill/>
            <a:ln>
              <a:noFill/>
            </a:ln>
          </p:spPr>
        </p:pic>
        <p:pic>
          <p:nvPicPr>
            <p:cNvPr id="531" name="Google Shape;531;p8" descr="一張含有 物件 的圖片&#10;&#10;自動產生的描述"/>
            <p:cNvPicPr preferRelativeResize="0"/>
            <p:nvPr/>
          </p:nvPicPr>
          <p:blipFill rotWithShape="1">
            <a:blip r:embed="rId9">
              <a:alphaModFix/>
            </a:blip>
            <a:srcRect/>
            <a:stretch/>
          </p:blipFill>
          <p:spPr>
            <a:xfrm>
              <a:off x="9669037" y="3886872"/>
              <a:ext cx="475127" cy="475130"/>
            </a:xfrm>
            <a:prstGeom prst="rect">
              <a:avLst/>
            </a:prstGeom>
            <a:noFill/>
            <a:ln>
              <a:noFill/>
            </a:ln>
          </p:spPr>
        </p:pic>
      </p:grpSp>
      <p:grpSp>
        <p:nvGrpSpPr>
          <p:cNvPr id="532" name="Google Shape;532;p8"/>
          <p:cNvGrpSpPr/>
          <p:nvPr/>
        </p:nvGrpSpPr>
        <p:grpSpPr>
          <a:xfrm>
            <a:off x="6577953" y="2496256"/>
            <a:ext cx="865601" cy="811353"/>
            <a:chOff x="14268237" y="3174859"/>
            <a:chExt cx="1213799" cy="1183640"/>
          </a:xfrm>
        </p:grpSpPr>
        <p:grpSp>
          <p:nvGrpSpPr>
            <p:cNvPr id="533" name="Google Shape;533;p8"/>
            <p:cNvGrpSpPr/>
            <p:nvPr/>
          </p:nvGrpSpPr>
          <p:grpSpPr>
            <a:xfrm>
              <a:off x="14268237" y="3174859"/>
              <a:ext cx="640424" cy="1183640"/>
              <a:chOff x="7484087" y="1781729"/>
              <a:chExt cx="540437" cy="998843"/>
            </a:xfrm>
          </p:grpSpPr>
          <p:sp>
            <p:nvSpPr>
              <p:cNvPr id="534" name="Google Shape;534;p8"/>
              <p:cNvSpPr/>
              <p:nvPr/>
            </p:nvSpPr>
            <p:spPr>
              <a:xfrm>
                <a:off x="7484087" y="1781729"/>
                <a:ext cx="540437" cy="998843"/>
              </a:xfrm>
              <a:custGeom>
                <a:avLst/>
                <a:gdLst/>
                <a:ahLst/>
                <a:cxnLst/>
                <a:rect l="l" t="t" r="r" b="b"/>
                <a:pathLst>
                  <a:path w="540436" h="998843" extrusionOk="0">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35" name="Google Shape;535;p8"/>
              <p:cNvSpPr/>
              <p:nvPr/>
            </p:nvSpPr>
            <p:spPr>
              <a:xfrm>
                <a:off x="7514197" y="1826846"/>
                <a:ext cx="482533" cy="149585"/>
              </a:xfrm>
              <a:custGeom>
                <a:avLst/>
                <a:gdLst/>
                <a:ahLst/>
                <a:cxnLst/>
                <a:rect l="l" t="t" r="r" b="b"/>
                <a:pathLst>
                  <a:path w="482532" h="149585" extrusionOk="0">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36" name="Google Shape;536;p8"/>
              <p:cNvSpPr/>
              <p:nvPr/>
            </p:nvSpPr>
            <p:spPr>
              <a:xfrm>
                <a:off x="7750011" y="1861974"/>
                <a:ext cx="188188" cy="72380"/>
              </a:xfrm>
              <a:custGeom>
                <a:avLst/>
                <a:gdLst/>
                <a:ahLst/>
                <a:cxnLst/>
                <a:rect l="l" t="t" r="r" b="b"/>
                <a:pathLst>
                  <a:path w="188187" h="72379" extrusionOk="0">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37" name="Google Shape;537;p8"/>
              <p:cNvSpPr/>
              <p:nvPr/>
            </p:nvSpPr>
            <p:spPr>
              <a:xfrm>
                <a:off x="7544307" y="1866993"/>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38" name="Google Shape;538;p8"/>
              <p:cNvSpPr/>
              <p:nvPr/>
            </p:nvSpPr>
            <p:spPr>
              <a:xfrm>
                <a:off x="775502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39" name="Google Shape;539;p8"/>
              <p:cNvSpPr/>
              <p:nvPr/>
            </p:nvSpPr>
            <p:spPr>
              <a:xfrm>
                <a:off x="7775103"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0" name="Google Shape;540;p8"/>
              <p:cNvSpPr/>
              <p:nvPr/>
            </p:nvSpPr>
            <p:spPr>
              <a:xfrm>
                <a:off x="7795176"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1" name="Google Shape;541;p8"/>
              <p:cNvSpPr/>
              <p:nvPr/>
            </p:nvSpPr>
            <p:spPr>
              <a:xfrm>
                <a:off x="781524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2" name="Google Shape;542;p8"/>
              <p:cNvSpPr/>
              <p:nvPr/>
            </p:nvSpPr>
            <p:spPr>
              <a:xfrm>
                <a:off x="7719901" y="186197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3" name="Google Shape;543;p8"/>
              <p:cNvSpPr/>
              <p:nvPr/>
            </p:nvSpPr>
            <p:spPr>
              <a:xfrm>
                <a:off x="7855396" y="193223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4" name="Google Shape;544;p8"/>
              <p:cNvSpPr/>
              <p:nvPr/>
            </p:nvSpPr>
            <p:spPr>
              <a:xfrm>
                <a:off x="7514197" y="2002488"/>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5" name="Google Shape;545;p8"/>
              <p:cNvSpPr/>
              <p:nvPr/>
            </p:nvSpPr>
            <p:spPr>
              <a:xfrm>
                <a:off x="7755029" y="2032598"/>
                <a:ext cx="188188" cy="72380"/>
              </a:xfrm>
              <a:custGeom>
                <a:avLst/>
                <a:gdLst/>
                <a:ahLst/>
                <a:cxnLst/>
                <a:rect l="l" t="t" r="r" b="b"/>
                <a:pathLst>
                  <a:path w="188187" h="72379" extrusionOk="0">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6" name="Google Shape;546;p8"/>
              <p:cNvSpPr/>
              <p:nvPr/>
            </p:nvSpPr>
            <p:spPr>
              <a:xfrm>
                <a:off x="7544307" y="2042635"/>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7" name="Google Shape;547;p8"/>
              <p:cNvSpPr/>
              <p:nvPr/>
            </p:nvSpPr>
            <p:spPr>
              <a:xfrm>
                <a:off x="775502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8" name="Google Shape;548;p8"/>
              <p:cNvSpPr/>
              <p:nvPr/>
            </p:nvSpPr>
            <p:spPr>
              <a:xfrm>
                <a:off x="7775103"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49" name="Google Shape;549;p8"/>
              <p:cNvSpPr/>
              <p:nvPr/>
            </p:nvSpPr>
            <p:spPr>
              <a:xfrm>
                <a:off x="7795176"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0" name="Google Shape;550;p8"/>
              <p:cNvSpPr/>
              <p:nvPr/>
            </p:nvSpPr>
            <p:spPr>
              <a:xfrm>
                <a:off x="781524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1" name="Google Shape;551;p8"/>
              <p:cNvSpPr/>
              <p:nvPr/>
            </p:nvSpPr>
            <p:spPr>
              <a:xfrm>
                <a:off x="7719901" y="2037616"/>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2" name="Google Shape;552;p8"/>
              <p:cNvSpPr/>
              <p:nvPr/>
            </p:nvSpPr>
            <p:spPr>
              <a:xfrm>
                <a:off x="7855396" y="2107873"/>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3" name="Google Shape;553;p8"/>
              <p:cNvSpPr/>
              <p:nvPr/>
            </p:nvSpPr>
            <p:spPr>
              <a:xfrm>
                <a:off x="7514197" y="2178130"/>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4" name="Google Shape;554;p8"/>
              <p:cNvSpPr/>
              <p:nvPr/>
            </p:nvSpPr>
            <p:spPr>
              <a:xfrm>
                <a:off x="7755029" y="2208240"/>
                <a:ext cx="188188" cy="72380"/>
              </a:xfrm>
              <a:custGeom>
                <a:avLst/>
                <a:gdLst/>
                <a:ahLst/>
                <a:cxnLst/>
                <a:rect l="l" t="t" r="r" b="b"/>
                <a:pathLst>
                  <a:path w="188187" h="72379" extrusionOk="0">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5" name="Google Shape;555;p8"/>
              <p:cNvSpPr/>
              <p:nvPr/>
            </p:nvSpPr>
            <p:spPr>
              <a:xfrm>
                <a:off x="7544307" y="2218277"/>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6" name="Google Shape;556;p8"/>
              <p:cNvSpPr/>
              <p:nvPr/>
            </p:nvSpPr>
            <p:spPr>
              <a:xfrm>
                <a:off x="775502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7" name="Google Shape;557;p8"/>
              <p:cNvSpPr/>
              <p:nvPr/>
            </p:nvSpPr>
            <p:spPr>
              <a:xfrm>
                <a:off x="7775103"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8" name="Google Shape;558;p8"/>
              <p:cNvSpPr/>
              <p:nvPr/>
            </p:nvSpPr>
            <p:spPr>
              <a:xfrm>
                <a:off x="7795176"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59" name="Google Shape;559;p8"/>
              <p:cNvSpPr/>
              <p:nvPr/>
            </p:nvSpPr>
            <p:spPr>
              <a:xfrm>
                <a:off x="781524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0" name="Google Shape;560;p8"/>
              <p:cNvSpPr/>
              <p:nvPr/>
            </p:nvSpPr>
            <p:spPr>
              <a:xfrm>
                <a:off x="7719901" y="2213258"/>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1" name="Google Shape;561;p8"/>
              <p:cNvSpPr/>
              <p:nvPr/>
            </p:nvSpPr>
            <p:spPr>
              <a:xfrm>
                <a:off x="7855396" y="2283515"/>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2" name="Google Shape;562;p8"/>
              <p:cNvSpPr/>
              <p:nvPr/>
            </p:nvSpPr>
            <p:spPr>
              <a:xfrm>
                <a:off x="7514197" y="2353627"/>
                <a:ext cx="482533" cy="149585"/>
              </a:xfrm>
              <a:custGeom>
                <a:avLst/>
                <a:gdLst/>
                <a:ahLst/>
                <a:cxnLst/>
                <a:rect l="l" t="t" r="r" b="b"/>
                <a:pathLst>
                  <a:path w="482532" h="149585" extrusionOk="0">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3" name="Google Shape;563;p8"/>
              <p:cNvSpPr/>
              <p:nvPr/>
            </p:nvSpPr>
            <p:spPr>
              <a:xfrm>
                <a:off x="7755029" y="2383882"/>
                <a:ext cx="188188" cy="72380"/>
              </a:xfrm>
              <a:custGeom>
                <a:avLst/>
                <a:gdLst/>
                <a:ahLst/>
                <a:cxnLst/>
                <a:rect l="l" t="t" r="r" b="b"/>
                <a:pathLst>
                  <a:path w="188187" h="72379" extrusionOk="0">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4" name="Google Shape;564;p8"/>
              <p:cNvSpPr/>
              <p:nvPr/>
            </p:nvSpPr>
            <p:spPr>
              <a:xfrm>
                <a:off x="7544307" y="2393919"/>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5" name="Google Shape;565;p8"/>
              <p:cNvSpPr/>
              <p:nvPr/>
            </p:nvSpPr>
            <p:spPr>
              <a:xfrm>
                <a:off x="775502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6" name="Google Shape;566;p8"/>
              <p:cNvSpPr/>
              <p:nvPr/>
            </p:nvSpPr>
            <p:spPr>
              <a:xfrm>
                <a:off x="7775103"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7" name="Google Shape;567;p8"/>
              <p:cNvSpPr/>
              <p:nvPr/>
            </p:nvSpPr>
            <p:spPr>
              <a:xfrm>
                <a:off x="7795176"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8" name="Google Shape;568;p8"/>
              <p:cNvSpPr/>
              <p:nvPr/>
            </p:nvSpPr>
            <p:spPr>
              <a:xfrm>
                <a:off x="781524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69" name="Google Shape;569;p8"/>
              <p:cNvSpPr/>
              <p:nvPr/>
            </p:nvSpPr>
            <p:spPr>
              <a:xfrm>
                <a:off x="7719901" y="2388900"/>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0" name="Google Shape;570;p8"/>
              <p:cNvSpPr/>
              <p:nvPr/>
            </p:nvSpPr>
            <p:spPr>
              <a:xfrm>
                <a:off x="7855396" y="2459109"/>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1" name="Google Shape;571;p8"/>
              <p:cNvSpPr/>
              <p:nvPr/>
            </p:nvSpPr>
            <p:spPr>
              <a:xfrm>
                <a:off x="7514197" y="2529366"/>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2" name="Google Shape;572;p8"/>
              <p:cNvSpPr/>
              <p:nvPr/>
            </p:nvSpPr>
            <p:spPr>
              <a:xfrm>
                <a:off x="7755029" y="2559476"/>
                <a:ext cx="188188" cy="72380"/>
              </a:xfrm>
              <a:custGeom>
                <a:avLst/>
                <a:gdLst/>
                <a:ahLst/>
                <a:cxnLst/>
                <a:rect l="l" t="t" r="r" b="b"/>
                <a:pathLst>
                  <a:path w="188187" h="72379" extrusionOk="0">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3" name="Google Shape;573;p8"/>
              <p:cNvSpPr/>
              <p:nvPr/>
            </p:nvSpPr>
            <p:spPr>
              <a:xfrm>
                <a:off x="7544307" y="2569512"/>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4" name="Google Shape;574;p8"/>
              <p:cNvSpPr/>
              <p:nvPr/>
            </p:nvSpPr>
            <p:spPr>
              <a:xfrm>
                <a:off x="775502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5" name="Google Shape;575;p8"/>
              <p:cNvSpPr/>
              <p:nvPr/>
            </p:nvSpPr>
            <p:spPr>
              <a:xfrm>
                <a:off x="7775103"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6" name="Google Shape;576;p8"/>
              <p:cNvSpPr/>
              <p:nvPr/>
            </p:nvSpPr>
            <p:spPr>
              <a:xfrm>
                <a:off x="7795176"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7" name="Google Shape;577;p8"/>
              <p:cNvSpPr/>
              <p:nvPr/>
            </p:nvSpPr>
            <p:spPr>
              <a:xfrm>
                <a:off x="781524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8" name="Google Shape;578;p8"/>
              <p:cNvSpPr/>
              <p:nvPr/>
            </p:nvSpPr>
            <p:spPr>
              <a:xfrm>
                <a:off x="7719901" y="256449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79" name="Google Shape;579;p8"/>
              <p:cNvSpPr/>
              <p:nvPr/>
            </p:nvSpPr>
            <p:spPr>
              <a:xfrm>
                <a:off x="7855396" y="263475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0" name="Google Shape;580;p8"/>
              <p:cNvSpPr/>
              <p:nvPr/>
            </p:nvSpPr>
            <p:spPr>
              <a:xfrm>
                <a:off x="7775103"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1" name="Google Shape;581;p8"/>
              <p:cNvSpPr/>
              <p:nvPr/>
            </p:nvSpPr>
            <p:spPr>
              <a:xfrm>
                <a:off x="7795176"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2" name="Google Shape;582;p8"/>
              <p:cNvSpPr/>
              <p:nvPr/>
            </p:nvSpPr>
            <p:spPr>
              <a:xfrm>
                <a:off x="7775103" y="240395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3" name="Google Shape;583;p8"/>
              <p:cNvSpPr/>
              <p:nvPr/>
            </p:nvSpPr>
            <p:spPr>
              <a:xfrm>
                <a:off x="7775103"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4" name="Google Shape;584;p8"/>
              <p:cNvSpPr/>
              <p:nvPr/>
            </p:nvSpPr>
            <p:spPr>
              <a:xfrm>
                <a:off x="779517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5" name="Google Shape;585;p8"/>
              <p:cNvSpPr/>
              <p:nvPr/>
            </p:nvSpPr>
            <p:spPr>
              <a:xfrm>
                <a:off x="7805213"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6" name="Google Shape;586;p8"/>
              <p:cNvSpPr/>
              <p:nvPr/>
            </p:nvSpPr>
            <p:spPr>
              <a:xfrm>
                <a:off x="782528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7" name="Google Shape;587;p8"/>
              <p:cNvSpPr/>
              <p:nvPr/>
            </p:nvSpPr>
            <p:spPr>
              <a:xfrm>
                <a:off x="7845359"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8" name="Google Shape;588;p8"/>
              <p:cNvSpPr/>
              <p:nvPr/>
            </p:nvSpPr>
            <p:spPr>
              <a:xfrm>
                <a:off x="785539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89" name="Google Shape;589;p8"/>
              <p:cNvSpPr/>
              <p:nvPr/>
            </p:nvSpPr>
            <p:spPr>
              <a:xfrm>
                <a:off x="7775103"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0" name="Google Shape;590;p8"/>
              <p:cNvSpPr/>
              <p:nvPr/>
            </p:nvSpPr>
            <p:spPr>
              <a:xfrm>
                <a:off x="779517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1" name="Google Shape;591;p8"/>
              <p:cNvSpPr/>
              <p:nvPr/>
            </p:nvSpPr>
            <p:spPr>
              <a:xfrm>
                <a:off x="780521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2" name="Google Shape;592;p8"/>
              <p:cNvSpPr/>
              <p:nvPr/>
            </p:nvSpPr>
            <p:spPr>
              <a:xfrm>
                <a:off x="782528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3" name="Google Shape;593;p8"/>
              <p:cNvSpPr/>
              <p:nvPr/>
            </p:nvSpPr>
            <p:spPr>
              <a:xfrm>
                <a:off x="7775103"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4" name="Google Shape;594;p8"/>
              <p:cNvSpPr/>
              <p:nvPr/>
            </p:nvSpPr>
            <p:spPr>
              <a:xfrm>
                <a:off x="779517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5" name="Google Shape;595;p8"/>
              <p:cNvSpPr/>
              <p:nvPr/>
            </p:nvSpPr>
            <p:spPr>
              <a:xfrm>
                <a:off x="7845359"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6" name="Google Shape;596;p8"/>
              <p:cNvSpPr/>
              <p:nvPr/>
            </p:nvSpPr>
            <p:spPr>
              <a:xfrm>
                <a:off x="785539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7" name="Google Shape;597;p8"/>
              <p:cNvSpPr/>
              <p:nvPr/>
            </p:nvSpPr>
            <p:spPr>
              <a:xfrm>
                <a:off x="7865433"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8" name="Google Shape;598;p8"/>
              <p:cNvSpPr/>
              <p:nvPr/>
            </p:nvSpPr>
            <p:spPr>
              <a:xfrm>
                <a:off x="7815249" y="1877029"/>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599" name="Google Shape;599;p8"/>
              <p:cNvSpPr/>
              <p:nvPr/>
            </p:nvSpPr>
            <p:spPr>
              <a:xfrm>
                <a:off x="7845359" y="2052671"/>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0" name="Google Shape;600;p8"/>
              <p:cNvSpPr/>
              <p:nvPr/>
            </p:nvSpPr>
            <p:spPr>
              <a:xfrm>
                <a:off x="7875469"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1" name="Google Shape;601;p8"/>
              <p:cNvSpPr/>
              <p:nvPr/>
            </p:nvSpPr>
            <p:spPr>
              <a:xfrm>
                <a:off x="789554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2" name="Google Shape;602;p8"/>
              <p:cNvSpPr/>
              <p:nvPr/>
            </p:nvSpPr>
            <p:spPr>
              <a:xfrm>
                <a:off x="7795176" y="2403955"/>
                <a:ext cx="28952" cy="14476"/>
              </a:xfrm>
              <a:custGeom>
                <a:avLst/>
                <a:gdLst/>
                <a:ahLst/>
                <a:cxnLst/>
                <a:rect l="l" t="t" r="r" b="b"/>
                <a:pathLst>
                  <a:path w="28951" h="14475" extrusionOk="0">
                    <a:moveTo>
                      <a:pt x="3619" y="3619"/>
                    </a:moveTo>
                    <a:lnTo>
                      <a:pt x="28711" y="3619"/>
                    </a:lnTo>
                    <a:lnTo>
                      <a:pt x="28711"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3" name="Google Shape;603;p8"/>
              <p:cNvSpPr/>
              <p:nvPr/>
            </p:nvSpPr>
            <p:spPr>
              <a:xfrm>
                <a:off x="7830304"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4" name="Google Shape;604;p8"/>
              <p:cNvSpPr/>
              <p:nvPr/>
            </p:nvSpPr>
            <p:spPr>
              <a:xfrm>
                <a:off x="7865433"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5" name="Google Shape;605;p8"/>
              <p:cNvSpPr/>
              <p:nvPr/>
            </p:nvSpPr>
            <p:spPr>
              <a:xfrm>
                <a:off x="7514197" y="2689953"/>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6" name="Google Shape;606;p8"/>
              <p:cNvSpPr/>
              <p:nvPr/>
            </p:nvSpPr>
            <p:spPr>
              <a:xfrm>
                <a:off x="7514197" y="2710026"/>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07" name="Google Shape;607;p8"/>
              <p:cNvSpPr/>
              <p:nvPr/>
            </p:nvSpPr>
            <p:spPr>
              <a:xfrm>
                <a:off x="7514197" y="2730099"/>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608" name="Google Shape;608;p8"/>
            <p:cNvGrpSpPr/>
            <p:nvPr/>
          </p:nvGrpSpPr>
          <p:grpSpPr>
            <a:xfrm>
              <a:off x="14915946" y="3271357"/>
              <a:ext cx="566089" cy="1040688"/>
              <a:chOff x="7887797" y="3025211"/>
              <a:chExt cx="477708" cy="878210"/>
            </a:xfrm>
          </p:grpSpPr>
          <p:sp>
            <p:nvSpPr>
              <p:cNvPr id="609" name="Google Shape;609;p8"/>
              <p:cNvSpPr/>
              <p:nvPr/>
            </p:nvSpPr>
            <p:spPr>
              <a:xfrm>
                <a:off x="7887797" y="3025211"/>
                <a:ext cx="477708" cy="878210"/>
              </a:xfrm>
              <a:custGeom>
                <a:avLst/>
                <a:gdLst/>
                <a:ahLst/>
                <a:cxnLst/>
                <a:rect l="l" t="t" r="r" b="b"/>
                <a:pathLst>
                  <a:path w="477707" h="878210" extrusionOk="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0" name="Google Shape;610;p8"/>
              <p:cNvSpPr/>
              <p:nvPr/>
            </p:nvSpPr>
            <p:spPr>
              <a:xfrm>
                <a:off x="7914240" y="306487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1" name="Google Shape;611;p8"/>
              <p:cNvSpPr/>
              <p:nvPr/>
            </p:nvSpPr>
            <p:spPr>
              <a:xfrm>
                <a:off x="8121247" y="3095709"/>
                <a:ext cx="168887" cy="62729"/>
              </a:xfrm>
              <a:custGeom>
                <a:avLst/>
                <a:gdLst/>
                <a:ahLst/>
                <a:cxnLst/>
                <a:rect l="l" t="t" r="r" b="b"/>
                <a:pathLst>
                  <a:path w="168886" h="62729" extrusionOk="0">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2" name="Google Shape;612;p8"/>
              <p:cNvSpPr/>
              <p:nvPr/>
            </p:nvSpPr>
            <p:spPr>
              <a:xfrm>
                <a:off x="8297420" y="3091270"/>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3" name="Google Shape;613;p8"/>
              <p:cNvSpPr/>
              <p:nvPr/>
            </p:nvSpPr>
            <p:spPr>
              <a:xfrm>
                <a:off x="8297420" y="312210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4" name="Google Shape;614;p8"/>
              <p:cNvSpPr/>
              <p:nvPr/>
            </p:nvSpPr>
            <p:spPr>
              <a:xfrm>
                <a:off x="8297420" y="313976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5" name="Google Shape;615;p8"/>
              <p:cNvSpPr/>
              <p:nvPr/>
            </p:nvSpPr>
            <p:spPr>
              <a:xfrm>
                <a:off x="8125638"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6" name="Google Shape;616;p8"/>
              <p:cNvSpPr/>
              <p:nvPr/>
            </p:nvSpPr>
            <p:spPr>
              <a:xfrm>
                <a:off x="8143250"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7" name="Google Shape;617;p8"/>
              <p:cNvSpPr/>
              <p:nvPr/>
            </p:nvSpPr>
            <p:spPr>
              <a:xfrm>
                <a:off x="8160863"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8" name="Google Shape;618;p8"/>
              <p:cNvSpPr/>
              <p:nvPr/>
            </p:nvSpPr>
            <p:spPr>
              <a:xfrm>
                <a:off x="8178475"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19" name="Google Shape;619;p8"/>
              <p:cNvSpPr/>
              <p:nvPr/>
            </p:nvSpPr>
            <p:spPr>
              <a:xfrm>
                <a:off x="8213748" y="315737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0" name="Google Shape;620;p8"/>
              <p:cNvSpPr/>
              <p:nvPr/>
            </p:nvSpPr>
            <p:spPr>
              <a:xfrm>
                <a:off x="7914240" y="321904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1" name="Google Shape;621;p8"/>
              <p:cNvSpPr/>
              <p:nvPr/>
            </p:nvSpPr>
            <p:spPr>
              <a:xfrm>
                <a:off x="8125638" y="3245439"/>
                <a:ext cx="168887" cy="62729"/>
              </a:xfrm>
              <a:custGeom>
                <a:avLst/>
                <a:gdLst/>
                <a:ahLst/>
                <a:cxnLst/>
                <a:rect l="l" t="t" r="r" b="b"/>
                <a:pathLst>
                  <a:path w="168886" h="62729" extrusionOk="0">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2" name="Google Shape;622;p8"/>
              <p:cNvSpPr/>
              <p:nvPr/>
            </p:nvSpPr>
            <p:spPr>
              <a:xfrm>
                <a:off x="8297420" y="324543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3" name="Google Shape;623;p8"/>
              <p:cNvSpPr/>
              <p:nvPr/>
            </p:nvSpPr>
            <p:spPr>
              <a:xfrm>
                <a:off x="8297420" y="327627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4" name="Google Shape;624;p8"/>
              <p:cNvSpPr/>
              <p:nvPr/>
            </p:nvSpPr>
            <p:spPr>
              <a:xfrm>
                <a:off x="8297420" y="329388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5" name="Google Shape;625;p8"/>
              <p:cNvSpPr/>
              <p:nvPr/>
            </p:nvSpPr>
            <p:spPr>
              <a:xfrm>
                <a:off x="8125638"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6" name="Google Shape;626;p8"/>
              <p:cNvSpPr/>
              <p:nvPr/>
            </p:nvSpPr>
            <p:spPr>
              <a:xfrm>
                <a:off x="8143250"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7" name="Google Shape;627;p8"/>
              <p:cNvSpPr/>
              <p:nvPr/>
            </p:nvSpPr>
            <p:spPr>
              <a:xfrm>
                <a:off x="8160863"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8" name="Google Shape;628;p8"/>
              <p:cNvSpPr/>
              <p:nvPr/>
            </p:nvSpPr>
            <p:spPr>
              <a:xfrm>
                <a:off x="8178475"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29" name="Google Shape;629;p8"/>
              <p:cNvSpPr/>
              <p:nvPr/>
            </p:nvSpPr>
            <p:spPr>
              <a:xfrm>
                <a:off x="8213748" y="331149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0" name="Google Shape;630;p8"/>
              <p:cNvSpPr/>
              <p:nvPr/>
            </p:nvSpPr>
            <p:spPr>
              <a:xfrm>
                <a:off x="7914240" y="3373166"/>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1" name="Google Shape;631;p8"/>
              <p:cNvSpPr/>
              <p:nvPr/>
            </p:nvSpPr>
            <p:spPr>
              <a:xfrm>
                <a:off x="8125638" y="3399608"/>
                <a:ext cx="168887" cy="62729"/>
              </a:xfrm>
              <a:custGeom>
                <a:avLst/>
                <a:gdLst/>
                <a:ahLst/>
                <a:cxnLst/>
                <a:rect l="l" t="t" r="r" b="b"/>
                <a:pathLst>
                  <a:path w="168886" h="62729" extrusionOk="0">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2" name="Google Shape;632;p8"/>
              <p:cNvSpPr/>
              <p:nvPr/>
            </p:nvSpPr>
            <p:spPr>
              <a:xfrm>
                <a:off x="8297420" y="3399608"/>
                <a:ext cx="14476" cy="28952"/>
              </a:xfrm>
              <a:custGeom>
                <a:avLst/>
                <a:gdLst/>
                <a:ahLst/>
                <a:cxnLst/>
                <a:rect l="l" t="t" r="r" b="b"/>
                <a:pathLst>
                  <a:path w="14475" h="28951" extrusionOk="0">
                    <a:moveTo>
                      <a:pt x="3619" y="3619"/>
                    </a:moveTo>
                    <a:lnTo>
                      <a:pt x="12449" y="3619"/>
                    </a:lnTo>
                    <a:lnTo>
                      <a:pt x="12449" y="25622"/>
                    </a:lnTo>
                    <a:lnTo>
                      <a:pt x="3619" y="2562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3" name="Google Shape;633;p8"/>
              <p:cNvSpPr/>
              <p:nvPr/>
            </p:nvSpPr>
            <p:spPr>
              <a:xfrm>
                <a:off x="8297420" y="343044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4" name="Google Shape;634;p8"/>
              <p:cNvSpPr/>
              <p:nvPr/>
            </p:nvSpPr>
            <p:spPr>
              <a:xfrm>
                <a:off x="8297420" y="344805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5" name="Google Shape;635;p8"/>
              <p:cNvSpPr/>
              <p:nvPr/>
            </p:nvSpPr>
            <p:spPr>
              <a:xfrm>
                <a:off x="8125638"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6" name="Google Shape;636;p8"/>
              <p:cNvSpPr/>
              <p:nvPr/>
            </p:nvSpPr>
            <p:spPr>
              <a:xfrm>
                <a:off x="8143250"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7" name="Google Shape;637;p8"/>
              <p:cNvSpPr/>
              <p:nvPr/>
            </p:nvSpPr>
            <p:spPr>
              <a:xfrm>
                <a:off x="8160863"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8" name="Google Shape;638;p8"/>
              <p:cNvSpPr/>
              <p:nvPr/>
            </p:nvSpPr>
            <p:spPr>
              <a:xfrm>
                <a:off x="8178475"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39" name="Google Shape;639;p8"/>
              <p:cNvSpPr/>
              <p:nvPr/>
            </p:nvSpPr>
            <p:spPr>
              <a:xfrm>
                <a:off x="8213748" y="346566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0" name="Google Shape;640;p8"/>
              <p:cNvSpPr/>
              <p:nvPr/>
            </p:nvSpPr>
            <p:spPr>
              <a:xfrm>
                <a:off x="7914240" y="3527335"/>
                <a:ext cx="424629" cy="130284"/>
              </a:xfrm>
              <a:custGeom>
                <a:avLst/>
                <a:gdLst/>
                <a:ahLst/>
                <a:cxnLst/>
                <a:rect l="l" t="t" r="r" b="b"/>
                <a:pathLst>
                  <a:path w="424629" h="130283" extrusionOk="0">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1" name="Google Shape;641;p8"/>
              <p:cNvSpPr/>
              <p:nvPr/>
            </p:nvSpPr>
            <p:spPr>
              <a:xfrm>
                <a:off x="8125638" y="3553585"/>
                <a:ext cx="168887" cy="62729"/>
              </a:xfrm>
              <a:custGeom>
                <a:avLst/>
                <a:gdLst/>
                <a:ahLst/>
                <a:cxnLst/>
                <a:rect l="l" t="t" r="r" b="b"/>
                <a:pathLst>
                  <a:path w="168886" h="62729" extrusionOk="0">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2" name="Google Shape;642;p8"/>
              <p:cNvSpPr/>
              <p:nvPr/>
            </p:nvSpPr>
            <p:spPr>
              <a:xfrm>
                <a:off x="8297420" y="3553778"/>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3" name="Google Shape;643;p8"/>
              <p:cNvSpPr/>
              <p:nvPr/>
            </p:nvSpPr>
            <p:spPr>
              <a:xfrm>
                <a:off x="8297420" y="358461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4" name="Google Shape;644;p8"/>
              <p:cNvSpPr/>
              <p:nvPr/>
            </p:nvSpPr>
            <p:spPr>
              <a:xfrm>
                <a:off x="8297420" y="360222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5" name="Google Shape;645;p8"/>
              <p:cNvSpPr/>
              <p:nvPr/>
            </p:nvSpPr>
            <p:spPr>
              <a:xfrm>
                <a:off x="8125638"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6" name="Google Shape;646;p8"/>
              <p:cNvSpPr/>
              <p:nvPr/>
            </p:nvSpPr>
            <p:spPr>
              <a:xfrm>
                <a:off x="8143250"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7" name="Google Shape;647;p8"/>
              <p:cNvSpPr/>
              <p:nvPr/>
            </p:nvSpPr>
            <p:spPr>
              <a:xfrm>
                <a:off x="8160863"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8" name="Google Shape;648;p8"/>
              <p:cNvSpPr/>
              <p:nvPr/>
            </p:nvSpPr>
            <p:spPr>
              <a:xfrm>
                <a:off x="8178475"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49" name="Google Shape;649;p8"/>
              <p:cNvSpPr/>
              <p:nvPr/>
            </p:nvSpPr>
            <p:spPr>
              <a:xfrm>
                <a:off x="8213748" y="3619836"/>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0" name="Google Shape;650;p8"/>
              <p:cNvSpPr/>
              <p:nvPr/>
            </p:nvSpPr>
            <p:spPr>
              <a:xfrm>
                <a:off x="7914240" y="3681504"/>
                <a:ext cx="424629" cy="130284"/>
              </a:xfrm>
              <a:custGeom>
                <a:avLst/>
                <a:gdLst/>
                <a:ahLst/>
                <a:cxnLst/>
                <a:rect l="l" t="t" r="r" b="b"/>
                <a:pathLst>
                  <a:path w="424629" h="130283" extrusionOk="0">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1" name="Google Shape;651;p8"/>
              <p:cNvSpPr/>
              <p:nvPr/>
            </p:nvSpPr>
            <p:spPr>
              <a:xfrm>
                <a:off x="8125638" y="3707995"/>
                <a:ext cx="168887" cy="62729"/>
              </a:xfrm>
              <a:custGeom>
                <a:avLst/>
                <a:gdLst/>
                <a:ahLst/>
                <a:cxnLst/>
                <a:rect l="l" t="t" r="r" b="b"/>
                <a:pathLst>
                  <a:path w="168886" h="62729" extrusionOk="0">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2" name="Google Shape;652;p8"/>
              <p:cNvSpPr/>
              <p:nvPr/>
            </p:nvSpPr>
            <p:spPr>
              <a:xfrm>
                <a:off x="8297420" y="370789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3" name="Google Shape;653;p8"/>
              <p:cNvSpPr/>
              <p:nvPr/>
            </p:nvSpPr>
            <p:spPr>
              <a:xfrm>
                <a:off x="8297420" y="373873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4" name="Google Shape;654;p8"/>
              <p:cNvSpPr/>
              <p:nvPr/>
            </p:nvSpPr>
            <p:spPr>
              <a:xfrm>
                <a:off x="8297420" y="375634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5" name="Google Shape;655;p8"/>
              <p:cNvSpPr/>
              <p:nvPr/>
            </p:nvSpPr>
            <p:spPr>
              <a:xfrm>
                <a:off x="8125638"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6" name="Google Shape;656;p8"/>
              <p:cNvSpPr/>
              <p:nvPr/>
            </p:nvSpPr>
            <p:spPr>
              <a:xfrm>
                <a:off x="8143250"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7" name="Google Shape;657;p8"/>
              <p:cNvSpPr/>
              <p:nvPr/>
            </p:nvSpPr>
            <p:spPr>
              <a:xfrm>
                <a:off x="8160863"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8" name="Google Shape;658;p8"/>
              <p:cNvSpPr/>
              <p:nvPr/>
            </p:nvSpPr>
            <p:spPr>
              <a:xfrm>
                <a:off x="8178475"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59" name="Google Shape;659;p8"/>
              <p:cNvSpPr/>
              <p:nvPr/>
            </p:nvSpPr>
            <p:spPr>
              <a:xfrm>
                <a:off x="8213748" y="377395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0" name="Google Shape;660;p8"/>
              <p:cNvSpPr/>
              <p:nvPr/>
            </p:nvSpPr>
            <p:spPr>
              <a:xfrm>
                <a:off x="8143250"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1" name="Google Shape;661;p8"/>
              <p:cNvSpPr/>
              <p:nvPr/>
            </p:nvSpPr>
            <p:spPr>
              <a:xfrm>
                <a:off x="8160863"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2" name="Google Shape;662;p8"/>
              <p:cNvSpPr/>
              <p:nvPr/>
            </p:nvSpPr>
            <p:spPr>
              <a:xfrm>
                <a:off x="8143250" y="3571390"/>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3" name="Google Shape;663;p8"/>
              <p:cNvSpPr/>
              <p:nvPr/>
            </p:nvSpPr>
            <p:spPr>
              <a:xfrm>
                <a:off x="8143250"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4" name="Google Shape;664;p8"/>
              <p:cNvSpPr/>
              <p:nvPr/>
            </p:nvSpPr>
            <p:spPr>
              <a:xfrm>
                <a:off x="816086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5" name="Google Shape;665;p8"/>
              <p:cNvSpPr/>
              <p:nvPr/>
            </p:nvSpPr>
            <p:spPr>
              <a:xfrm>
                <a:off x="816969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6" name="Google Shape;666;p8"/>
              <p:cNvSpPr/>
              <p:nvPr/>
            </p:nvSpPr>
            <p:spPr>
              <a:xfrm>
                <a:off x="8187306"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7" name="Google Shape;667;p8"/>
              <p:cNvSpPr/>
              <p:nvPr/>
            </p:nvSpPr>
            <p:spPr>
              <a:xfrm>
                <a:off x="820491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8" name="Google Shape;668;p8"/>
              <p:cNvSpPr/>
              <p:nvPr/>
            </p:nvSpPr>
            <p:spPr>
              <a:xfrm>
                <a:off x="821374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69" name="Google Shape;669;p8"/>
              <p:cNvSpPr/>
              <p:nvPr/>
            </p:nvSpPr>
            <p:spPr>
              <a:xfrm>
                <a:off x="8143250"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0" name="Google Shape;670;p8"/>
              <p:cNvSpPr/>
              <p:nvPr/>
            </p:nvSpPr>
            <p:spPr>
              <a:xfrm>
                <a:off x="816086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1" name="Google Shape;671;p8"/>
              <p:cNvSpPr/>
              <p:nvPr/>
            </p:nvSpPr>
            <p:spPr>
              <a:xfrm>
                <a:off x="816969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2" name="Google Shape;672;p8"/>
              <p:cNvSpPr/>
              <p:nvPr/>
            </p:nvSpPr>
            <p:spPr>
              <a:xfrm>
                <a:off x="8187306"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3" name="Google Shape;673;p8"/>
              <p:cNvSpPr/>
              <p:nvPr/>
            </p:nvSpPr>
            <p:spPr>
              <a:xfrm>
                <a:off x="8143250"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4" name="Google Shape;674;p8"/>
              <p:cNvSpPr/>
              <p:nvPr/>
            </p:nvSpPr>
            <p:spPr>
              <a:xfrm>
                <a:off x="8160863"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5" name="Google Shape;675;p8"/>
              <p:cNvSpPr/>
              <p:nvPr/>
            </p:nvSpPr>
            <p:spPr>
              <a:xfrm>
                <a:off x="820491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6" name="Google Shape;676;p8"/>
              <p:cNvSpPr/>
              <p:nvPr/>
            </p:nvSpPr>
            <p:spPr>
              <a:xfrm>
                <a:off x="821374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7" name="Google Shape;677;p8"/>
              <p:cNvSpPr/>
              <p:nvPr/>
            </p:nvSpPr>
            <p:spPr>
              <a:xfrm>
                <a:off x="8222531"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8" name="Google Shape;678;p8"/>
              <p:cNvSpPr/>
              <p:nvPr/>
            </p:nvSpPr>
            <p:spPr>
              <a:xfrm>
                <a:off x="8178475" y="3108931"/>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79" name="Google Shape;679;p8"/>
              <p:cNvSpPr/>
              <p:nvPr/>
            </p:nvSpPr>
            <p:spPr>
              <a:xfrm>
                <a:off x="8204918" y="3263052"/>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0" name="Google Shape;680;p8"/>
              <p:cNvSpPr/>
              <p:nvPr/>
            </p:nvSpPr>
            <p:spPr>
              <a:xfrm>
                <a:off x="8231361"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1" name="Google Shape;681;p8"/>
              <p:cNvSpPr/>
              <p:nvPr/>
            </p:nvSpPr>
            <p:spPr>
              <a:xfrm>
                <a:off x="824897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2" name="Google Shape;682;p8"/>
              <p:cNvSpPr/>
              <p:nvPr/>
            </p:nvSpPr>
            <p:spPr>
              <a:xfrm>
                <a:off x="8160863"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3" name="Google Shape;683;p8"/>
              <p:cNvSpPr/>
              <p:nvPr/>
            </p:nvSpPr>
            <p:spPr>
              <a:xfrm>
                <a:off x="8191697"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4" name="Google Shape;684;p8"/>
              <p:cNvSpPr/>
              <p:nvPr/>
            </p:nvSpPr>
            <p:spPr>
              <a:xfrm>
                <a:off x="8222531"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5" name="Google Shape;685;p8"/>
              <p:cNvSpPr/>
              <p:nvPr/>
            </p:nvSpPr>
            <p:spPr>
              <a:xfrm>
                <a:off x="7914240" y="3822404"/>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6" name="Google Shape;686;p8"/>
              <p:cNvSpPr/>
              <p:nvPr/>
            </p:nvSpPr>
            <p:spPr>
              <a:xfrm>
                <a:off x="7914240" y="3840065"/>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87" name="Google Shape;687;p8"/>
              <p:cNvSpPr/>
              <p:nvPr/>
            </p:nvSpPr>
            <p:spPr>
              <a:xfrm>
                <a:off x="7914240" y="3857677"/>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pic>
        <p:nvPicPr>
          <p:cNvPr id="688" name="Google Shape;688;p8"/>
          <p:cNvPicPr preferRelativeResize="0"/>
          <p:nvPr/>
        </p:nvPicPr>
        <p:blipFill rotWithShape="1">
          <a:blip r:embed="rId10">
            <a:alphaModFix/>
          </a:blip>
          <a:srcRect/>
          <a:stretch/>
        </p:blipFill>
        <p:spPr>
          <a:xfrm>
            <a:off x="6266712" y="2207112"/>
            <a:ext cx="868108" cy="150612"/>
          </a:xfrm>
          <a:prstGeom prst="rect">
            <a:avLst/>
          </a:prstGeom>
          <a:noFill/>
          <a:ln>
            <a:noFill/>
          </a:ln>
        </p:spPr>
      </p:pic>
      <p:pic>
        <p:nvPicPr>
          <p:cNvPr id="689" name="Google Shape;689;p8"/>
          <p:cNvPicPr preferRelativeResize="0"/>
          <p:nvPr/>
        </p:nvPicPr>
        <p:blipFill rotWithShape="1">
          <a:blip r:embed="rId4">
            <a:alphaModFix/>
          </a:blip>
          <a:srcRect/>
          <a:stretch/>
        </p:blipFill>
        <p:spPr>
          <a:xfrm>
            <a:off x="4305978" y="2443367"/>
            <a:ext cx="1693993" cy="964635"/>
          </a:xfrm>
          <a:prstGeom prst="rect">
            <a:avLst/>
          </a:prstGeom>
          <a:noFill/>
          <a:ln>
            <a:noFill/>
          </a:ln>
          <a:effectLst>
            <a:outerShdw blurRad="50800" dist="38100" dir="2700000" algn="tl" rotWithShape="0">
              <a:srgbClr val="000000">
                <a:alpha val="40000"/>
              </a:srgbClr>
            </a:outerShdw>
          </a:effectLst>
        </p:spPr>
      </p:pic>
      <p:sp>
        <p:nvSpPr>
          <p:cNvPr id="690" name="Google Shape;690;p8"/>
          <p:cNvSpPr/>
          <p:nvPr/>
        </p:nvSpPr>
        <p:spPr>
          <a:xfrm>
            <a:off x="4217629" y="2872828"/>
            <a:ext cx="189332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AWS, Azure, </a:t>
            </a:r>
            <a:endParaRPr/>
          </a:p>
          <a:p>
            <a:pPr marL="0" marR="0" lvl="0" indent="0" algn="ctr"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cxnSp>
        <p:nvCxnSpPr>
          <p:cNvPr id="328" name="Google Shape;328;p8"/>
          <p:cNvCxnSpPr>
            <a:cxnSpLocks/>
          </p:cNvCxnSpPr>
          <p:nvPr/>
        </p:nvCxnSpPr>
        <p:spPr>
          <a:xfrm>
            <a:off x="7082488" y="1963151"/>
            <a:ext cx="726425" cy="0"/>
          </a:xfrm>
          <a:prstGeom prst="straightConnector1">
            <a:avLst/>
          </a:prstGeom>
          <a:noFill/>
          <a:ln w="15875" cap="flat" cmpd="sng">
            <a:solidFill>
              <a:srgbClr val="141F78"/>
            </a:solidFill>
            <a:prstDash val="solid"/>
            <a:miter lim="800000"/>
            <a:headEnd type="triangl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9c7701d810_0_10"/>
          <p:cNvSpPr txBox="1">
            <a:spLocks noGrp="1"/>
          </p:cNvSpPr>
          <p:nvPr>
            <p:ph type="title"/>
          </p:nvPr>
        </p:nvSpPr>
        <p:spPr>
          <a:xfrm>
            <a:off x="1" y="59952"/>
            <a:ext cx="9144000" cy="994172"/>
          </a:xfrm>
          <a:prstGeom prst="rect">
            <a:avLst/>
          </a:prstGeom>
          <a:noFill/>
          <a:ln>
            <a:noFill/>
          </a:ln>
        </p:spPr>
        <p:txBody>
          <a:bodyPr spcFirstLastPara="1" wrap="square" lIns="91425" tIns="45700" rIns="91425" bIns="45700" anchor="ctr" anchorCtr="0">
            <a:noAutofit/>
          </a:bodyPr>
          <a:lstStyle/>
          <a:p>
            <a:pPr marL="0" lvl="0" indent="0" algn="ctr" rtl="0">
              <a:lnSpc>
                <a:spcPct val="122413"/>
              </a:lnSpc>
              <a:spcBef>
                <a:spcPts val="0"/>
              </a:spcBef>
              <a:spcAft>
                <a:spcPts val="0"/>
              </a:spcAft>
              <a:buClr>
                <a:schemeClr val="lt1"/>
              </a:buClr>
              <a:buSzPts val="2900"/>
              <a:buFont typeface="Arial"/>
              <a:buNone/>
            </a:pPr>
            <a:r>
              <a:rPr lang="en-US" b="1" dirty="0" err="1">
                <a:latin typeface="微軟正黑體" panose="020B0604030504040204" pitchFamily="34" charset="-120"/>
                <a:cs typeface="Arial"/>
                <a:sym typeface="Arial"/>
              </a:rPr>
              <a:t>新平台</a:t>
            </a:r>
            <a:endParaRPr b="1" dirty="0">
              <a:latin typeface="微軟正黑體" panose="020B0604030504040204" pitchFamily="34" charset="-120"/>
            </a:endParaRPr>
          </a:p>
        </p:txBody>
      </p:sp>
      <p:sp>
        <p:nvSpPr>
          <p:cNvPr id="16" name="矩形: 圓角 15">
            <a:extLst>
              <a:ext uri="{FF2B5EF4-FFF2-40B4-BE49-F238E27FC236}">
                <a16:creationId xmlns:a16="http://schemas.microsoft.com/office/drawing/2014/main" id="{8B92C282-06C3-40DF-961B-BE08ED459682}"/>
              </a:ext>
            </a:extLst>
          </p:cNvPr>
          <p:cNvSpPr/>
          <p:nvPr/>
        </p:nvSpPr>
        <p:spPr>
          <a:xfrm>
            <a:off x="-409977" y="1547451"/>
            <a:ext cx="3827098" cy="366589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7" name="圖片 16">
            <a:extLst>
              <a:ext uri="{FF2B5EF4-FFF2-40B4-BE49-F238E27FC236}">
                <a16:creationId xmlns:a16="http://schemas.microsoft.com/office/drawing/2014/main" id="{33727D3A-EA9D-4999-A2F1-CF17D1ADB7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6122055" y="1919207"/>
            <a:ext cx="2803849" cy="3085503"/>
          </a:xfrm>
          <a:prstGeom prst="rect">
            <a:avLst/>
          </a:prstGeom>
          <a:effectLst>
            <a:outerShdw blurRad="342900" dist="177800" dir="3600000" algn="t" rotWithShape="0">
              <a:prstClr val="black">
                <a:alpha val="40000"/>
              </a:prstClr>
            </a:outerShdw>
          </a:effectLst>
        </p:spPr>
      </p:pic>
      <p:pic>
        <p:nvPicPr>
          <p:cNvPr id="18" name="圖片 17">
            <a:extLst>
              <a:ext uri="{FF2B5EF4-FFF2-40B4-BE49-F238E27FC236}">
                <a16:creationId xmlns:a16="http://schemas.microsoft.com/office/drawing/2014/main" id="{BF2BD451-93BA-4572-BD8F-C9FA565062A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3162301" y="1913274"/>
            <a:ext cx="2835164" cy="3085503"/>
          </a:xfrm>
          <a:prstGeom prst="rect">
            <a:avLst/>
          </a:prstGeom>
          <a:effectLst>
            <a:outerShdw blurRad="342900" dist="177800" dir="3600000" algn="t" rotWithShape="0">
              <a:prstClr val="black">
                <a:alpha val="40000"/>
              </a:prstClr>
            </a:outerShdw>
          </a:effectLst>
        </p:spPr>
      </p:pic>
      <p:pic>
        <p:nvPicPr>
          <p:cNvPr id="19" name="圖片 18">
            <a:extLst>
              <a:ext uri="{FF2B5EF4-FFF2-40B4-BE49-F238E27FC236}">
                <a16:creationId xmlns:a16="http://schemas.microsoft.com/office/drawing/2014/main" id="{AC321FD0-E007-40FD-8C25-31F8F553AD2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637" b="8202"/>
          <a:stretch/>
        </p:blipFill>
        <p:spPr>
          <a:xfrm>
            <a:off x="239334" y="1905597"/>
            <a:ext cx="2846766" cy="3085503"/>
          </a:xfrm>
          <a:prstGeom prst="rect">
            <a:avLst/>
          </a:prstGeom>
          <a:effectLst>
            <a:outerShdw blurRad="342900" dist="177800" dir="3600000" algn="t" rotWithShape="0">
              <a:prstClr val="black">
                <a:alpha val="40000"/>
              </a:prstClr>
            </a:outerShdw>
          </a:effectLst>
        </p:spPr>
      </p:pic>
      <p:pic>
        <p:nvPicPr>
          <p:cNvPr id="20" name="Picture 55">
            <a:extLst>
              <a:ext uri="{FF2B5EF4-FFF2-40B4-BE49-F238E27FC236}">
                <a16:creationId xmlns:a16="http://schemas.microsoft.com/office/drawing/2014/main" id="{B541A690-67E3-4573-8110-E52779B2431C}"/>
              </a:ext>
            </a:extLst>
          </p:cNvPr>
          <p:cNvPicPr>
            <a:picLocks noChangeAspect="1"/>
          </p:cNvPicPr>
          <p:nvPr/>
        </p:nvPicPr>
        <p:blipFill>
          <a:blip r:embed="rId5"/>
          <a:stretch>
            <a:fillRect/>
          </a:stretch>
        </p:blipFill>
        <p:spPr>
          <a:xfrm>
            <a:off x="3880681" y="3189027"/>
            <a:ext cx="1232466" cy="345281"/>
          </a:xfrm>
          <a:prstGeom prst="rect">
            <a:avLst/>
          </a:prstGeom>
        </p:spPr>
      </p:pic>
      <p:pic>
        <p:nvPicPr>
          <p:cNvPr id="21" name="Picture 18" descr="Remove subscription notification from Proxmox VE 5.0, 5.1 and 5.2 –  Forsmans.art">
            <a:extLst>
              <a:ext uri="{FF2B5EF4-FFF2-40B4-BE49-F238E27FC236}">
                <a16:creationId xmlns:a16="http://schemas.microsoft.com/office/drawing/2014/main" id="{ADB3E3A6-122E-4AA8-9F1C-DEB10F5C3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681" y="3686694"/>
            <a:ext cx="1403568" cy="39749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7">
            <a:extLst>
              <a:ext uri="{FF2B5EF4-FFF2-40B4-BE49-F238E27FC236}">
                <a16:creationId xmlns:a16="http://schemas.microsoft.com/office/drawing/2014/main" id="{D2720EFD-00DA-4481-9F74-67C14899C38F}"/>
              </a:ext>
            </a:extLst>
          </p:cNvPr>
          <p:cNvSpPr txBox="1"/>
          <p:nvPr/>
        </p:nvSpPr>
        <p:spPr>
          <a:xfrm>
            <a:off x="6480155" y="3296255"/>
            <a:ext cx="2045455" cy="738664"/>
          </a:xfrm>
          <a:prstGeom prst="rect">
            <a:avLst/>
          </a:prstGeom>
          <a:noFill/>
        </p:spPr>
        <p:txBody>
          <a:bodyPr wrap="square" lIns="91440" tIns="45720" rIns="91440" bIns="45720" rtlCol="0" anchor="t">
            <a:spAutoFit/>
          </a:bodyPr>
          <a:lstStyle/>
          <a:p>
            <a:pPr algn="ctr"/>
            <a:r>
              <a:rPr lang="en-US" i="1" dirty="0">
                <a:solidFill>
                  <a:schemeClr val="tx1"/>
                </a:solidFill>
              </a:rPr>
              <a:t>Start your Cloud NAS in less than </a:t>
            </a:r>
            <a:r>
              <a:rPr lang="en-US" b="1" i="1" dirty="0">
                <a:solidFill>
                  <a:schemeClr val="tx1"/>
                </a:solidFill>
              </a:rPr>
              <a:t>$15 per month TCO</a:t>
            </a:r>
          </a:p>
        </p:txBody>
      </p:sp>
      <p:pic>
        <p:nvPicPr>
          <p:cNvPr id="23" name="Picture 28">
            <a:extLst>
              <a:ext uri="{FF2B5EF4-FFF2-40B4-BE49-F238E27FC236}">
                <a16:creationId xmlns:a16="http://schemas.microsoft.com/office/drawing/2014/main" id="{C6C1C37B-5AE5-4048-A03E-B2293F28B401}"/>
              </a:ext>
            </a:extLst>
          </p:cNvPr>
          <p:cNvPicPr>
            <a:picLocks noChangeAspect="1"/>
          </p:cNvPicPr>
          <p:nvPr/>
        </p:nvPicPr>
        <p:blipFill>
          <a:blip r:embed="rId7"/>
          <a:srcRect/>
          <a:stretch/>
        </p:blipFill>
        <p:spPr>
          <a:xfrm>
            <a:off x="4272541" y="4179238"/>
            <a:ext cx="633296" cy="688026"/>
          </a:xfrm>
          <a:prstGeom prst="rect">
            <a:avLst/>
          </a:prstGeom>
        </p:spPr>
      </p:pic>
      <p:pic>
        <p:nvPicPr>
          <p:cNvPr id="24" name="Picture 18">
            <a:extLst>
              <a:ext uri="{FF2B5EF4-FFF2-40B4-BE49-F238E27FC236}">
                <a16:creationId xmlns:a16="http://schemas.microsoft.com/office/drawing/2014/main" id="{5FACBE2F-DAF6-433C-AE78-828FD5185FF6}"/>
              </a:ext>
            </a:extLst>
          </p:cNvPr>
          <p:cNvPicPr>
            <a:picLocks noChangeAspect="1"/>
          </p:cNvPicPr>
          <p:nvPr/>
        </p:nvPicPr>
        <p:blipFill rotWithShape="1">
          <a:blip r:embed="rId8">
            <a:extLst>
              <a:ext uri="{28A0092B-C50C-407E-A947-70E740481C1C}">
                <a14:useLocalDpi xmlns:a14="http://schemas.microsoft.com/office/drawing/2010/main" val="0"/>
              </a:ext>
            </a:extLst>
          </a:blip>
          <a:srcRect t="33528" b="30604"/>
          <a:stretch/>
        </p:blipFill>
        <p:spPr>
          <a:xfrm>
            <a:off x="860691" y="1973070"/>
            <a:ext cx="1442286" cy="517312"/>
          </a:xfrm>
          <a:prstGeom prst="rect">
            <a:avLst/>
          </a:prstGeom>
        </p:spPr>
      </p:pic>
      <p:pic>
        <p:nvPicPr>
          <p:cNvPr id="25" name="Picture 14">
            <a:extLst>
              <a:ext uri="{FF2B5EF4-FFF2-40B4-BE49-F238E27FC236}">
                <a16:creationId xmlns:a16="http://schemas.microsoft.com/office/drawing/2014/main" id="{A423D9B1-3BFC-4D86-B3FF-03E7E16A4A03}"/>
              </a:ext>
            </a:extLst>
          </p:cNvPr>
          <p:cNvPicPr>
            <a:picLocks noChangeAspect="1" noChangeArrowheads="1"/>
          </p:cNvPicPr>
          <p:nvPr/>
        </p:nvPicPr>
        <p:blipFill>
          <a:blip r:embed="rId9"/>
          <a:srcRect/>
          <a:stretch/>
        </p:blipFill>
        <p:spPr bwMode="auto">
          <a:xfrm>
            <a:off x="1177008" y="4193815"/>
            <a:ext cx="946020" cy="60445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群組 25">
            <a:extLst>
              <a:ext uri="{FF2B5EF4-FFF2-40B4-BE49-F238E27FC236}">
                <a16:creationId xmlns:a16="http://schemas.microsoft.com/office/drawing/2014/main" id="{B7CE5146-B51B-42F7-846D-6F25597ABF78}"/>
              </a:ext>
            </a:extLst>
          </p:cNvPr>
          <p:cNvGrpSpPr/>
          <p:nvPr/>
        </p:nvGrpSpPr>
        <p:grpSpPr>
          <a:xfrm>
            <a:off x="1065219" y="2549672"/>
            <a:ext cx="1120516" cy="913862"/>
            <a:chOff x="1099303" y="2436313"/>
            <a:chExt cx="804915" cy="656467"/>
          </a:xfrm>
        </p:grpSpPr>
        <p:pic>
          <p:nvPicPr>
            <p:cNvPr id="27" name="Picture 4" descr="Setup WHM &amp; cPanel on Google Cloud with Mod_PageSpeed - Lemacks Media">
              <a:extLst>
                <a:ext uri="{FF2B5EF4-FFF2-40B4-BE49-F238E27FC236}">
                  <a16:creationId xmlns:a16="http://schemas.microsoft.com/office/drawing/2014/main" id="{3EC55826-0082-4E79-9A4B-73E7FDB3BF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9108"/>
            <a:stretch/>
          </p:blipFill>
          <p:spPr bwMode="auto">
            <a:xfrm>
              <a:off x="1108453" y="2846952"/>
              <a:ext cx="795765" cy="2458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etup WHM &amp; cPanel on Google Cloud with Mod_PageSpeed - Lemacks Media">
              <a:extLst>
                <a:ext uri="{FF2B5EF4-FFF2-40B4-BE49-F238E27FC236}">
                  <a16:creationId xmlns:a16="http://schemas.microsoft.com/office/drawing/2014/main" id="{405EBCF6-4C35-4786-AC35-F000AA75B5F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32" b="31414"/>
            <a:stretch/>
          </p:blipFill>
          <p:spPr bwMode="auto">
            <a:xfrm>
              <a:off x="1099303" y="2436313"/>
              <a:ext cx="795765"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圖片 28">
            <a:extLst>
              <a:ext uri="{FF2B5EF4-FFF2-40B4-BE49-F238E27FC236}">
                <a16:creationId xmlns:a16="http://schemas.microsoft.com/office/drawing/2014/main" id="{6F8F1EB5-177C-4C0D-8D6B-CA1268582B86}"/>
              </a:ext>
            </a:extLst>
          </p:cNvPr>
          <p:cNvPicPr>
            <a:picLocks noChangeAspect="1"/>
          </p:cNvPicPr>
          <p:nvPr/>
        </p:nvPicPr>
        <p:blipFill rotWithShape="1">
          <a:blip r:embed="rId11"/>
          <a:srcRect t="22356" b="19340"/>
          <a:stretch/>
        </p:blipFill>
        <p:spPr>
          <a:xfrm>
            <a:off x="761145" y="3437757"/>
            <a:ext cx="1641378" cy="717749"/>
          </a:xfrm>
          <a:prstGeom prst="rect">
            <a:avLst/>
          </a:prstGeom>
        </p:spPr>
      </p:pic>
      <p:pic>
        <p:nvPicPr>
          <p:cNvPr id="30" name="Picture 23">
            <a:extLst>
              <a:ext uri="{FF2B5EF4-FFF2-40B4-BE49-F238E27FC236}">
                <a16:creationId xmlns:a16="http://schemas.microsoft.com/office/drawing/2014/main" id="{15577A42-4F23-4918-9BA3-7D3E0AA98CCC}"/>
              </a:ext>
            </a:extLst>
          </p:cNvPr>
          <p:cNvPicPr>
            <a:picLocks noChangeAspect="1"/>
          </p:cNvPicPr>
          <p:nvPr/>
        </p:nvPicPr>
        <p:blipFill>
          <a:blip r:embed="rId12"/>
          <a:stretch>
            <a:fillRect/>
          </a:stretch>
        </p:blipFill>
        <p:spPr>
          <a:xfrm>
            <a:off x="3820621" y="2508927"/>
            <a:ext cx="1352586" cy="537961"/>
          </a:xfrm>
          <a:prstGeom prst="rect">
            <a:avLst/>
          </a:prstGeom>
        </p:spPr>
      </p:pic>
      <p:pic>
        <p:nvPicPr>
          <p:cNvPr id="31" name="Picture 59">
            <a:extLst>
              <a:ext uri="{FF2B5EF4-FFF2-40B4-BE49-F238E27FC236}">
                <a16:creationId xmlns:a16="http://schemas.microsoft.com/office/drawing/2014/main" id="{7FDCAC28-24B6-4D32-B438-AF021220BB21}"/>
              </a:ext>
            </a:extLst>
          </p:cNvPr>
          <p:cNvPicPr>
            <a:picLocks noChangeAspect="1"/>
          </p:cNvPicPr>
          <p:nvPr/>
        </p:nvPicPr>
        <p:blipFill>
          <a:blip r:embed="rId13"/>
          <a:stretch>
            <a:fillRect/>
          </a:stretch>
        </p:blipFill>
        <p:spPr>
          <a:xfrm>
            <a:off x="3741765" y="2036069"/>
            <a:ext cx="1620239" cy="347976"/>
          </a:xfrm>
          <a:prstGeom prst="rect">
            <a:avLst/>
          </a:prstGeom>
        </p:spPr>
      </p:pic>
      <p:pic>
        <p:nvPicPr>
          <p:cNvPr id="32" name="Picture 22">
            <a:extLst>
              <a:ext uri="{FF2B5EF4-FFF2-40B4-BE49-F238E27FC236}">
                <a16:creationId xmlns:a16="http://schemas.microsoft.com/office/drawing/2014/main" id="{0223A9A6-13E2-4417-9750-337231EC9A57}"/>
              </a:ext>
            </a:extLst>
          </p:cNvPr>
          <p:cNvPicPr>
            <a:picLocks noChangeAspect="1" noChangeArrowheads="1"/>
          </p:cNvPicPr>
          <p:nvPr/>
        </p:nvPicPr>
        <p:blipFill>
          <a:blip r:embed="rId14"/>
          <a:srcRect/>
          <a:stretch/>
        </p:blipFill>
        <p:spPr bwMode="auto">
          <a:xfrm>
            <a:off x="6204874" y="2165086"/>
            <a:ext cx="2495216" cy="965303"/>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圓角 32">
            <a:extLst>
              <a:ext uri="{FF2B5EF4-FFF2-40B4-BE49-F238E27FC236}">
                <a16:creationId xmlns:a16="http://schemas.microsoft.com/office/drawing/2014/main" id="{646F4A0B-0B55-40D0-850D-BFFCA110F4A1}"/>
              </a:ext>
            </a:extLst>
          </p:cNvPr>
          <p:cNvSpPr/>
          <p:nvPr/>
        </p:nvSpPr>
        <p:spPr>
          <a:xfrm rot="10800000">
            <a:off x="279920" y="1236474"/>
            <a:ext cx="2718625" cy="57853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 34">
            <a:extLst>
              <a:ext uri="{FF2B5EF4-FFF2-40B4-BE49-F238E27FC236}">
                <a16:creationId xmlns:a16="http://schemas.microsoft.com/office/drawing/2014/main" id="{D03A6DF9-D831-4F57-982C-076E1DBAD0B7}"/>
              </a:ext>
            </a:extLst>
          </p:cNvPr>
          <p:cNvSpPr/>
          <p:nvPr/>
        </p:nvSpPr>
        <p:spPr>
          <a:xfrm rot="10800000">
            <a:off x="3210450" y="1236256"/>
            <a:ext cx="2718625" cy="57853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圓角 35">
            <a:extLst>
              <a:ext uri="{FF2B5EF4-FFF2-40B4-BE49-F238E27FC236}">
                <a16:creationId xmlns:a16="http://schemas.microsoft.com/office/drawing/2014/main" id="{C3FFBD25-3B9D-41ED-82F5-12BF7DE3F086}"/>
              </a:ext>
            </a:extLst>
          </p:cNvPr>
          <p:cNvSpPr/>
          <p:nvPr/>
        </p:nvSpPr>
        <p:spPr>
          <a:xfrm rot="10800000">
            <a:off x="6145453" y="1230195"/>
            <a:ext cx="2718625" cy="578537"/>
          </a:xfrm>
          <a:prstGeom prst="roundRect">
            <a:avLst>
              <a:gd name="adj" fmla="val 6895"/>
            </a:avLst>
          </a:prstGeom>
          <a:gradFill>
            <a:gsLst>
              <a:gs pos="0">
                <a:schemeClr val="bg1"/>
              </a:gs>
              <a:gs pos="75200">
                <a:srgbClr val="F5F5F5"/>
              </a:gs>
              <a:gs pos="100000">
                <a:schemeClr val="bg1">
                  <a:lumMod val="75000"/>
                </a:schemeClr>
              </a:gs>
            </a:gsLst>
            <a:lin ang="5400000" scaled="0"/>
          </a:gradFill>
          <a:ln w="1905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00" name="Google Shape;700;g9c7701d810_0_10"/>
          <p:cNvSpPr txBox="1"/>
          <p:nvPr/>
        </p:nvSpPr>
        <p:spPr>
          <a:xfrm>
            <a:off x="275348" y="1325062"/>
            <a:ext cx="2718725" cy="4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a:solidFill>
                  <a:srgbClr val="203864"/>
                </a:solidFill>
                <a:latin typeface="Microsoft JhengHei"/>
                <a:ea typeface="Microsoft JhengHei"/>
                <a:cs typeface="Microsoft JhengHei"/>
                <a:sym typeface="Microsoft JhengHei"/>
              </a:rPr>
              <a:t>雲端平台</a:t>
            </a:r>
            <a:endParaRPr sz="1800" b="1" dirty="0">
              <a:solidFill>
                <a:srgbClr val="203864"/>
              </a:solidFill>
              <a:latin typeface="Microsoft JhengHei"/>
              <a:ea typeface="Microsoft JhengHei"/>
              <a:cs typeface="Microsoft JhengHei"/>
              <a:sym typeface="Microsoft JhengHei"/>
            </a:endParaRPr>
          </a:p>
        </p:txBody>
      </p:sp>
      <p:sp>
        <p:nvSpPr>
          <p:cNvPr id="701" name="Google Shape;701;g9c7701d810_0_10"/>
          <p:cNvSpPr txBox="1"/>
          <p:nvPr/>
        </p:nvSpPr>
        <p:spPr>
          <a:xfrm>
            <a:off x="3225084" y="1325062"/>
            <a:ext cx="2681770" cy="4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a:solidFill>
                  <a:srgbClr val="203864"/>
                </a:solidFill>
                <a:latin typeface="Microsoft JhengHei"/>
                <a:ea typeface="Microsoft JhengHei"/>
                <a:cs typeface="Microsoft JhengHei"/>
                <a:sym typeface="Microsoft JhengHei"/>
              </a:rPr>
              <a:t>虛擬機服務</a:t>
            </a:r>
            <a:endParaRPr sz="1800" b="1" dirty="0">
              <a:solidFill>
                <a:srgbClr val="203864"/>
              </a:solidFill>
              <a:latin typeface="Microsoft JhengHei"/>
              <a:ea typeface="Microsoft JhengHei"/>
              <a:cs typeface="Microsoft JhengHei"/>
              <a:sym typeface="Microsoft JhengHei"/>
            </a:endParaRPr>
          </a:p>
        </p:txBody>
      </p:sp>
      <p:sp>
        <p:nvSpPr>
          <p:cNvPr id="702" name="Google Shape;702;g9c7701d810_0_10"/>
          <p:cNvSpPr txBox="1"/>
          <p:nvPr/>
        </p:nvSpPr>
        <p:spPr>
          <a:xfrm>
            <a:off x="6156221" y="1325062"/>
            <a:ext cx="2690238" cy="4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rgbClr val="203864"/>
                </a:solidFill>
                <a:latin typeface="+mj-lt"/>
                <a:ea typeface="Microsoft JhengHei"/>
                <a:cs typeface="Microsoft JhengHei"/>
                <a:sym typeface="Microsoft JhengHei"/>
              </a:rPr>
              <a:t>VPS</a:t>
            </a:r>
            <a:r>
              <a:rPr lang="en-US" sz="1800" b="1" dirty="0">
                <a:solidFill>
                  <a:srgbClr val="203864"/>
                </a:solidFill>
                <a:latin typeface="Microsoft JhengHei"/>
                <a:ea typeface="Microsoft JhengHei"/>
                <a:cs typeface="Microsoft JhengHei"/>
                <a:sym typeface="Microsoft JhengHei"/>
              </a:rPr>
              <a:t> </a:t>
            </a:r>
            <a:r>
              <a:rPr lang="en-US" sz="1800" b="1" dirty="0" err="1">
                <a:solidFill>
                  <a:srgbClr val="203864"/>
                </a:solidFill>
                <a:latin typeface="Microsoft JhengHei"/>
                <a:ea typeface="Microsoft JhengHei"/>
                <a:cs typeface="Microsoft JhengHei"/>
                <a:sym typeface="Microsoft JhengHei"/>
              </a:rPr>
              <a:t>供應商</a:t>
            </a:r>
            <a:endParaRPr sz="1800" b="1" dirty="0">
              <a:solidFill>
                <a:srgbClr val="203864"/>
              </a:solidFill>
              <a:latin typeface="Microsoft JhengHei"/>
              <a:ea typeface="Microsoft JhengHei"/>
              <a:cs typeface="Microsoft JhengHei"/>
              <a:sym typeface="Microsoft JhengHei"/>
            </a:endParaRPr>
          </a:p>
        </p:txBody>
      </p:sp>
    </p:spTree>
  </p:cSld>
  <p:clrMapOvr>
    <a:masterClrMapping/>
  </p:clrMapOvr>
</p:sld>
</file>

<file path=ppt/theme/theme1.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2" ma:contentTypeDescription="建立新的文件。" ma:contentTypeScope="" ma:versionID="86aa83238c67fc43a963d8739f2d8fa8">
  <xsd:schema xmlns:xsd="http://www.w3.org/2001/XMLSchema" xmlns:xs="http://www.w3.org/2001/XMLSchema" xmlns:p="http://schemas.microsoft.com/office/2006/metadata/properties" xmlns:ns3="dcbbd555-b457-42c6-b2a2-eaac61238ccd" targetNamespace="http://schemas.microsoft.com/office/2006/metadata/properties" ma:root="true" ma:fieldsID="9bad440ff58af870fa507563b2b27d7d" ns3:_="">
    <xsd:import namespace="dcbbd555-b457-42c6-b2a2-eaac61238cc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EBF6DF-ECEE-4438-A09B-5B37607F90FA}">
  <ds:schemaRefs>
    <ds:schemaRef ds:uri="dcbbd555-b457-42c6-b2a2-eaac61238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3551B4-15F4-4118-AAB4-3AD322131279}">
  <ds:schemaRefs>
    <ds:schemaRef ds:uri="http://schemas.microsoft.com/sharepoint/v3/contenttype/forms"/>
  </ds:schemaRefs>
</ds:datastoreItem>
</file>

<file path=customXml/itemProps3.xml><?xml version="1.0" encoding="utf-8"?>
<ds:datastoreItem xmlns:ds="http://schemas.openxmlformats.org/officeDocument/2006/customXml" ds:itemID="{F9EFF385-BDD2-4348-A9CF-9A0285C3580D}">
  <ds:schemaRefs>
    <ds:schemaRef ds:uri="dcbbd555-b457-42c6-b2a2-eaac61238c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1537</Words>
  <Application>Microsoft Office PowerPoint</Application>
  <PresentationFormat>如螢幕大小 (16:9)</PresentationFormat>
  <Paragraphs>467</Paragraphs>
  <Slides>36</Slides>
  <Notes>36</Notes>
  <HiddenSlides>0</HiddenSlides>
  <MMClips>0</MMClips>
  <ScaleCrop>false</ScaleCrop>
  <HeadingPairs>
    <vt:vector size="4" baseType="variant">
      <vt:variant>
        <vt:lpstr>佈景主題</vt:lpstr>
      </vt:variant>
      <vt:variant>
        <vt:i4>1</vt:i4>
      </vt:variant>
      <vt:variant>
        <vt:lpstr>投影片標題</vt:lpstr>
      </vt:variant>
      <vt:variant>
        <vt:i4>36</vt:i4>
      </vt:variant>
    </vt:vector>
  </HeadingPairs>
  <TitlesOfParts>
    <vt:vector size="37" baseType="lpstr">
      <vt:lpstr>1_Office 佈景主題</vt:lpstr>
      <vt:lpstr>PowerPoint 簡報</vt:lpstr>
      <vt:lpstr>PowerPoint 簡報</vt:lpstr>
      <vt:lpstr>PowerPoint 簡報</vt:lpstr>
      <vt:lpstr>什麼是雲 NAS</vt:lpstr>
      <vt:lpstr>後疫情時代下的雲市場趨勢</vt:lpstr>
      <vt:lpstr>PowerPoint 簡報</vt:lpstr>
      <vt:lpstr>多年淬鍊的 QTS 作業系統 現已開放在雲上運行</vt:lpstr>
      <vt:lpstr>使用 QNAP 雲 NAS  有效率地活用儲存在各雲端中的檔案</vt:lpstr>
      <vt:lpstr>新平台</vt:lpstr>
      <vt:lpstr>搭配 Contabo 降低維持費用</vt:lpstr>
      <vt:lpstr>PowerPoint 簡報</vt:lpstr>
      <vt:lpstr>雲端與 IT 內部環境的通透新架構</vt:lpstr>
      <vt:lpstr>成功案例 - Synapse IT (英國)</vt:lpstr>
      <vt:lpstr>成功案例 - Synapse IT (英國)</vt:lpstr>
      <vt:lpstr>成功案例 - Qvest Media (德國)</vt:lpstr>
      <vt:lpstr>成功案例 - Qvest Media (德國)</vt:lpstr>
      <vt:lpstr>雲上的災難備援機</vt:lpstr>
      <vt:lpstr>成功案例 - Lion Re:Sources (英國)</vt:lpstr>
      <vt:lpstr>成功案例 - Lion Re:Sources (英國)</vt:lpstr>
      <vt:lpstr>快速建構可視化的雲端硬碟空間</vt:lpstr>
      <vt:lpstr>為您的全文檢索引擎提高工作生產力</vt:lpstr>
      <vt:lpstr>PowerPoint 簡報</vt:lpstr>
      <vt:lpstr>實際展示</vt:lpstr>
      <vt:lpstr>PowerPoint 簡報</vt:lpstr>
      <vt:lpstr>QuTScloud 重點功能</vt:lpstr>
      <vt:lpstr>使用 HybridMount  擴充 QTScloud 的可用空間</vt:lpstr>
      <vt:lpstr>AWS EBS vs 物件儲存價格比較表 </vt:lpstr>
      <vt:lpstr>便捷的檔案分享與權限管理</vt:lpstr>
      <vt:lpstr>HBS3 備份傳輸在雲上如虎添翼</vt:lpstr>
      <vt:lpstr>雲端資料保護及安全性</vt:lpstr>
      <vt:lpstr>隨時掌握雲 NAS 的狀態</vt:lpstr>
      <vt:lpstr>豐富多元的應用方案可自由選配</vt:lpstr>
      <vt:lpstr>專為管理員設計的偵錯工具 Console Management </vt:lpstr>
      <vt:lpstr>PowerPoint 簡報</vt:lpstr>
      <vt:lpstr>QNAP 雲 NAS QuTScloud 建議售價 (美金)</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Aseem Manmualiya</dc:creator>
  <cp:lastModifiedBy>QNAP_Han Tsai</cp:lastModifiedBy>
  <cp:revision>33</cp:revision>
  <dcterms:modified xsi:type="dcterms:W3CDTF">2020-10-15T03:23:57Z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