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1339" r:id="rId3"/>
    <p:sldId id="257" r:id="rId4"/>
    <p:sldId id="260" r:id="rId5"/>
    <p:sldId id="1335" r:id="rId6"/>
    <p:sldId id="1327" r:id="rId7"/>
    <p:sldId id="1330" r:id="rId8"/>
    <p:sldId id="1336" r:id="rId9"/>
    <p:sldId id="1332" r:id="rId10"/>
    <p:sldId id="1329" r:id="rId11"/>
    <p:sldId id="1328" r:id="rId12"/>
    <p:sldId id="1318" r:id="rId13"/>
    <p:sldId id="1326" r:id="rId14"/>
    <p:sldId id="1314" r:id="rId15"/>
    <p:sldId id="262" r:id="rId16"/>
    <p:sldId id="1319" r:id="rId17"/>
    <p:sldId id="264" r:id="rId18"/>
    <p:sldId id="1338" r:id="rId19"/>
    <p:sldId id="1325" r:id="rId20"/>
    <p:sldId id="1315" r:id="rId21"/>
    <p:sldId id="1324" r:id="rId22"/>
    <p:sldId id="346" r:id="rId23"/>
    <p:sldId id="527" r:id="rId24"/>
    <p:sldId id="347" r:id="rId25"/>
    <p:sldId id="528" r:id="rId26"/>
    <p:sldId id="267" r:id="rId27"/>
    <p:sldId id="273" r:id="rId28"/>
    <p:sldId id="1334" r:id="rId29"/>
    <p:sldId id="1323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CB"/>
    <a:srgbClr val="3C4146"/>
    <a:srgbClr val="CACACA"/>
    <a:srgbClr val="D8D8D8"/>
    <a:srgbClr val="FF9933"/>
    <a:srgbClr val="FEE146"/>
    <a:srgbClr val="F3F3F3"/>
    <a:srgbClr val="FF6600"/>
    <a:srgbClr val="7F7F7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56E7B-A56E-1189-3E67-185AFF6D06C3}" v="51" dt="2020-10-22T08:26:07.581"/>
    <p1510:client id="{4A74855E-68F8-4838-3CFC-676F6A7D19EA}" v="6" dt="2020-10-22T08:01:23.706"/>
    <p1510:client id="{59E2CB89-C0DC-455D-872C-70A9E02FF239}" v="217" dt="2020-10-22T08:40:33.755"/>
    <p1510:client id="{76D26D4C-188C-0A05-DEEA-0692DA749B9B}" v="1276" dt="2020-10-21T09:59:34.829"/>
    <p1510:client id="{82CF3E3E-FFF7-4E3C-8C72-F1CB2DA78AEA}" v="1412" dt="2020-10-22T07:59:49.030"/>
    <p1510:client id="{A537B27D-4C2C-B441-B4BF-B74929185907}" v="2450" dt="2020-10-22T08:40:01.951"/>
    <p1510:client id="{B4710868-55EB-3A7C-3AB6-D13E6F00D0BE}" v="26" vWet="27" dt="2020-10-22T08:32:06.959"/>
    <p1510:client id="{EA5CD937-EF28-0815-0E3C-3267915E58CA}" v="1329" dt="2020-10-22T03:56:50.603"/>
    <p1510:client id="{F493666B-F1DC-4FF8-9343-01FF9D67B158}" v="64" dt="2020-10-22T08:36:47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5" autoAdjust="0"/>
    <p:restoredTop sz="94699"/>
  </p:normalViewPr>
  <p:slideViewPr>
    <p:cSldViewPr snapToGrid="0">
      <p:cViewPr varScale="1">
        <p:scale>
          <a:sx n="114" d="100"/>
          <a:sy n="114" d="100"/>
        </p:scale>
        <p:origin x="56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58C73-BDDA-4507-BF9D-9E58F8CE20A8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D7772-DD62-4E15-86D7-15F2EFAA39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61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74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21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3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264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2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44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16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29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26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微軟正黑體"/>
                <a:cs typeface="Arial"/>
              </a:rPr>
              <a:t>NAS QTS / QuTS hero 4.5.1 支援 TL JBOD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9569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1181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3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8282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5452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5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84c0b471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84c0b471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89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17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09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57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13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37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6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子用品, 電腦, 鍵盤 的圖片&#10;&#10;自動產生的描述">
            <a:extLst>
              <a:ext uri="{FF2B5EF4-FFF2-40B4-BE49-F238E27FC236}">
                <a16:creationId xmlns:a16="http://schemas.microsoft.com/office/drawing/2014/main" id="{04F87635-E123-4A68-8E90-5258F7BF4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3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 的圖片&#10;&#10;自動產生的描述">
            <a:extLst>
              <a:ext uri="{FF2B5EF4-FFF2-40B4-BE49-F238E27FC236}">
                <a16:creationId xmlns:a16="http://schemas.microsoft.com/office/drawing/2014/main" id="{436C3E9D-59B2-4F7D-B045-8A290E4B3A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45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建築物, 坐, 褐色, 並排的 的圖片&#10;&#10;自動產生的描述" hidden="1">
            <a:extLst>
              <a:ext uri="{FF2B5EF4-FFF2-40B4-BE49-F238E27FC236}">
                <a16:creationId xmlns:a16="http://schemas.microsoft.com/office/drawing/2014/main" id="{FAB1A278-2C1A-4693-AD52-E7246B517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圖片 10" descr="一張含有 建築物, 相片, 坐, 門 的圖片&#10;&#10;自動產生的描述">
            <a:extLst>
              <a:ext uri="{FF2B5EF4-FFF2-40B4-BE49-F238E27FC236}">
                <a16:creationId xmlns:a16="http://schemas.microsoft.com/office/drawing/2014/main" id="{DBFE2C8F-80FE-438A-A79E-5B10F72DF8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標題版面配置區 1">
            <a:extLst>
              <a:ext uri="{FF2B5EF4-FFF2-40B4-BE49-F238E27FC236}">
                <a16:creationId xmlns:a16="http://schemas.microsoft.com/office/drawing/2014/main" id="{61199777-1EED-4EA8-A75B-783B87E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71395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建築物, 時鐘, 大, 街道 的圖片&#10;&#10;自動產生的描述">
            <a:extLst>
              <a:ext uri="{FF2B5EF4-FFF2-40B4-BE49-F238E27FC236}">
                <a16:creationId xmlns:a16="http://schemas.microsoft.com/office/drawing/2014/main" id="{6B4E469A-FC83-440B-9119-6E5FB2055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00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79D27E-15A9-4E22-BA50-AE4D153C19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77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用品, 鍵盤, 電腦 的圖片&#10;&#10;自動產生的描述">
            <a:extLst>
              <a:ext uri="{FF2B5EF4-FFF2-40B4-BE49-F238E27FC236}">
                <a16:creationId xmlns:a16="http://schemas.microsoft.com/office/drawing/2014/main" id="{0D2C4737-09D7-45EF-A7A6-EA8B3AD988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 descr="一張含有 電子用品, 鍵盤 的圖片&#10;&#10;自動產生的描述">
            <a:extLst>
              <a:ext uri="{FF2B5EF4-FFF2-40B4-BE49-F238E27FC236}">
                <a16:creationId xmlns:a16="http://schemas.microsoft.com/office/drawing/2014/main" id="{C072E1B5-E9F4-4FAE-985E-6288D75C0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15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81AC9BF-51E1-4273-9D63-1FE813C845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7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子用品, 電腦, 鍵盤 的圖片&#10;&#10;自動產生的描述">
            <a:extLst>
              <a:ext uri="{FF2B5EF4-FFF2-40B4-BE49-F238E27FC236}">
                <a16:creationId xmlns:a16="http://schemas.microsoft.com/office/drawing/2014/main" id="{5FF088BD-624F-4A1E-9658-C331F2C23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0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建築物, 相片, 坐, 門 的圖片&#10;&#10;自動產生的描述">
            <a:extLst>
              <a:ext uri="{FF2B5EF4-FFF2-40B4-BE49-F238E27FC236}">
                <a16:creationId xmlns:a16="http://schemas.microsoft.com/office/drawing/2014/main" id="{DBFE2C8F-80FE-438A-A79E-5B10F72DF8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04BDA62-A92A-41E2-B329-C9A64D01CD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標題版面配置區 1">
            <a:extLst>
              <a:ext uri="{FF2B5EF4-FFF2-40B4-BE49-F238E27FC236}">
                <a16:creationId xmlns:a16="http://schemas.microsoft.com/office/drawing/2014/main" id="{61199777-1EED-4EA8-A75B-783B87E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7833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水 的圖片&#10;&#10;自動產生的描述">
            <a:extLst>
              <a:ext uri="{FF2B5EF4-FFF2-40B4-BE49-F238E27FC236}">
                <a16:creationId xmlns:a16="http://schemas.microsoft.com/office/drawing/2014/main" id="{D9B7AC0C-0652-490D-93F0-AB8633C7C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標題版面配置區 1">
            <a:extLst>
              <a:ext uri="{FF2B5EF4-FFF2-40B4-BE49-F238E27FC236}">
                <a16:creationId xmlns:a16="http://schemas.microsoft.com/office/drawing/2014/main" id="{61199777-1EED-4EA8-A75B-783B87E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56104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D2BC4C33-817E-46C5-A0BC-EE41CC311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電子用品, 時鐘, 坐, 電腦 的圖片&#10;&#10;自動產生的描述">
            <a:extLst>
              <a:ext uri="{FF2B5EF4-FFF2-40B4-BE49-F238E27FC236}">
                <a16:creationId xmlns:a16="http://schemas.microsoft.com/office/drawing/2014/main" id="{9AC27523-F500-46FD-B49B-66F6FF47D3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0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腦, 時鐘, 鍵盤 的圖片&#10;&#10;自動產生的描述">
            <a:extLst>
              <a:ext uri="{FF2B5EF4-FFF2-40B4-BE49-F238E27FC236}">
                <a16:creationId xmlns:a16="http://schemas.microsoft.com/office/drawing/2014/main" id="{10053BBC-0062-4748-82E4-6047BE9BA2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30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, 鍵盤, 時鐘 的圖片&#10;&#10;自動產生的描述">
            <a:extLst>
              <a:ext uri="{FF2B5EF4-FFF2-40B4-BE49-F238E27FC236}">
                <a16:creationId xmlns:a16="http://schemas.microsoft.com/office/drawing/2014/main" id="{7934E4C4-671D-468F-96AB-58B7069225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3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 的圖片&#10;&#10;自動產生的描述">
            <a:extLst>
              <a:ext uri="{FF2B5EF4-FFF2-40B4-BE49-F238E27FC236}">
                <a16:creationId xmlns:a16="http://schemas.microsoft.com/office/drawing/2014/main" id="{A1BA33BB-BD6C-43DE-B967-9BF68DA4EC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3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47B0261-E00A-D94E-BFDB-7943D107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F769DE8-3DD4-6C44-B9B6-90AE09230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9AD6A0-BD27-3541-AC08-7CA7B813A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9F0F-FDF6-1949-A160-B6930883314F}" type="datetimeFigureOut">
              <a:rPr kumimoji="1" lang="zh-TW" altLang="en-US" smtClean="0"/>
              <a:t>2020/11/12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B12A14-E2C7-A547-9A29-9C5162BA2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130EA7-DAA4-714B-8B2D-1044DEBFC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00034-A104-9F48-8E91-7C15B6A239C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867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62" r:id="rId9"/>
    <p:sldLayoutId id="2147483667" r:id="rId10"/>
    <p:sldLayoutId id="2147483649" r:id="rId11"/>
    <p:sldLayoutId id="2147483664" r:id="rId12"/>
    <p:sldLayoutId id="2147483666" r:id="rId13"/>
    <p:sldLayoutId id="2147483665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gi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0.svg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95.png"/><Relationship Id="rId4" Type="http://schemas.microsoft.com/office/2007/relationships/hdphoto" Target="../media/hdphoto2.wdp"/><Relationship Id="rId9" Type="http://schemas.openxmlformats.org/officeDocument/2006/relationships/image" Target="../media/image96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sv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32.svg"/><Relationship Id="rId9" Type="http://schemas.openxmlformats.org/officeDocument/2006/relationships/image" Target="../media/image35.png"/><Relationship Id="rId1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391709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Up to 192Gbps with 4 Mini-SAS HD ports for intensive workloads in business storage</a:t>
            </a:r>
            <a:endParaRPr lang="zh-TW" sz="4000" dirty="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sp>
        <p:nvSpPr>
          <p:cNvPr id="3" name="文字方塊 2" hidden="1">
            <a:extLst>
              <a:ext uri="{FF2B5EF4-FFF2-40B4-BE49-F238E27FC236}">
                <a16:creationId xmlns:a16="http://schemas.microsoft.com/office/drawing/2014/main" id="{0CA225AC-A511-48BE-8A78-142D8BE744A6}"/>
              </a:ext>
            </a:extLst>
          </p:cNvPr>
          <p:cNvSpPr txBox="1"/>
          <p:nvPr/>
        </p:nvSpPr>
        <p:spPr>
          <a:xfrm>
            <a:off x="1082506" y="2519204"/>
            <a:ext cx="5087288" cy="36521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TL-R1220S-RP/TL-R1620Sep-RP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搭載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28nm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低工耗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SAS35x28R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Expander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控制器，可安裝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顆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12/ 6Gbps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SAS/SATA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或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，其具備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個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GB/s SAS 3.0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(x4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Lane)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SFF-8644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寬連接埠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(Wide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主機安裝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擴充卡，可透過雙埠頻寬聚合與鏈狀串接多台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，讓所有串接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皆達到最高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96Gbps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連線頻寬。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235BF56-790E-4B7B-AEBC-AF89F783587B}"/>
              </a:ext>
            </a:extLst>
          </p:cNvPr>
          <p:cNvGrpSpPr/>
          <p:nvPr/>
        </p:nvGrpSpPr>
        <p:grpSpPr>
          <a:xfrm>
            <a:off x="7118293" y="1962884"/>
            <a:ext cx="4369595" cy="4895115"/>
            <a:chOff x="7153092" y="1962885"/>
            <a:chExt cx="3989014" cy="446876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27881CB-31A2-4FBE-9248-3CEB6344BAF7}"/>
                </a:ext>
              </a:extLst>
            </p:cNvPr>
            <p:cNvSpPr/>
            <p:nvPr/>
          </p:nvSpPr>
          <p:spPr>
            <a:xfrm>
              <a:off x="7153092" y="1962885"/>
              <a:ext cx="3989014" cy="4468762"/>
            </a:xfrm>
            <a:prstGeom prst="rect">
              <a:avLst/>
            </a:prstGeom>
            <a:solidFill>
              <a:srgbClr val="F3F3F3"/>
            </a:solidFill>
            <a:effectLst>
              <a:outerShdw blurRad="330200" dist="3175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EBBE2DC-C9B0-4665-B767-AE27EBB3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5704" y="1962886"/>
              <a:ext cx="3923790" cy="4468761"/>
            </a:xfrm>
            <a:prstGeom prst="rect">
              <a:avLst/>
            </a:prstGeom>
          </p:spPr>
        </p:pic>
      </p:grpSp>
      <p:sp>
        <p:nvSpPr>
          <p:cNvPr id="17" name="文字方塊 16" hidden="1">
            <a:extLst>
              <a:ext uri="{FF2B5EF4-FFF2-40B4-BE49-F238E27FC236}">
                <a16:creationId xmlns:a16="http://schemas.microsoft.com/office/drawing/2014/main" id="{5611131F-1CA7-469C-94A5-DB5C9F413AE5}"/>
              </a:ext>
            </a:extLst>
          </p:cNvPr>
          <p:cNvSpPr txBox="1"/>
          <p:nvPr/>
        </p:nvSpPr>
        <p:spPr>
          <a:xfrm>
            <a:off x="1082506" y="6994952"/>
            <a:ext cx="5087288" cy="36521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TL-R1220S-RP/TL-R1620Sep-RP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搭載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28nm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低工耗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SAS35x28R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Expander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控制器，可安裝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顆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12/ 6Gbps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SAS/SATA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或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，其具備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個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GB/s SAS 3.0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(x4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Lane)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SFF-8644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寬連接埠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(Wide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主機安裝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擴充卡，可透過雙埠頻寬聚合與鏈狀串接多台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，讓所有串接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皆達到最高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96Gbps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連線頻寬。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AB89E00-2901-41E9-8E60-2815C353A752}"/>
              </a:ext>
            </a:extLst>
          </p:cNvPr>
          <p:cNvSpPr txBox="1"/>
          <p:nvPr/>
        </p:nvSpPr>
        <p:spPr>
          <a:xfrm>
            <a:off x="850125" y="2862608"/>
            <a:ext cx="6031977" cy="4149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Low power</a:t>
            </a:r>
            <a:r>
              <a:rPr lang="zh-TW" altLang="en-US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Broadcom</a:t>
            </a:r>
            <a:r>
              <a:rPr lang="en-US" altLang="zh-TW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SAS35x28R</a:t>
            </a:r>
            <a:r>
              <a:rPr lang="zh-TW" altLang="en-US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Expander</a:t>
            </a:r>
            <a:r>
              <a:rPr lang="zh-TW" alt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IC</a:t>
            </a:r>
            <a:endParaRPr lang="zh-TW" altLang="en-US" sz="18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5ED8CAF-DFE6-4916-B6C0-A50A05C1DE8A}"/>
              </a:ext>
            </a:extLst>
          </p:cNvPr>
          <p:cNvSpPr txBox="1"/>
          <p:nvPr/>
        </p:nvSpPr>
        <p:spPr>
          <a:xfrm>
            <a:off x="850125" y="3322098"/>
            <a:ext cx="6204604" cy="4149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 or 16</a:t>
            </a:r>
            <a:r>
              <a:rPr lang="zh-TW" altLang="en-US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 12/ 6Gbps SAS/SATA HDD or</a:t>
            </a:r>
            <a:r>
              <a:rPr lang="zh-TW" altLang="en-US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endParaRPr lang="zh-TW" altLang="en-US" sz="18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3BEAE01-6B26-45B5-ABB8-5B7497F4B2D3}"/>
              </a:ext>
            </a:extLst>
          </p:cNvPr>
          <p:cNvSpPr txBox="1"/>
          <p:nvPr/>
        </p:nvSpPr>
        <p:spPr>
          <a:xfrm>
            <a:off x="850126" y="3737468"/>
            <a:ext cx="5818808" cy="11351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</a:t>
            </a:r>
            <a:r>
              <a:rPr lang="zh-TW" altLang="en-US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 12 Gb/s SAS 3.0 (x4 Lane) SFF-8644 SAS wide ports, each port maximum 48Gb/s, totaling  </a:t>
            </a:r>
            <a:r>
              <a:rPr lang="en-US" altLang="zh-TW" sz="18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192Gbps</a:t>
            </a:r>
            <a:endParaRPr lang="zh-TW" altLang="en-US" sz="1800" b="1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0F79260-809F-4CE9-954C-BD05B587DCA4}"/>
              </a:ext>
            </a:extLst>
          </p:cNvPr>
          <p:cNvSpPr txBox="1"/>
          <p:nvPr/>
        </p:nvSpPr>
        <p:spPr>
          <a:xfrm>
            <a:off x="573962" y="4908940"/>
            <a:ext cx="6204603" cy="1250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 dirty="0">
                <a:latin typeface="Arial"/>
                <a:ea typeface="微軟正黑體"/>
                <a:sym typeface="Arial" panose="020B0604020202020204" pitchFamily="34" charset="0"/>
              </a:rPr>
              <a:t>I</a:t>
            </a:r>
            <a:r>
              <a:rPr lang="zh-TW" altLang="en-US" dirty="0">
                <a:latin typeface="Arial"/>
                <a:ea typeface="微軟正黑體"/>
                <a:sym typeface="Arial" panose="020B0604020202020204" pitchFamily="34" charset="0"/>
              </a:rPr>
              <a:t>nstall </a:t>
            </a:r>
            <a:r>
              <a:rPr lang="en-US" altLang="zh-TW" dirty="0">
                <a:latin typeface="Arial"/>
                <a:ea typeface="微軟正黑體"/>
                <a:sym typeface="Arial" panose="020B0604020202020204" pitchFamily="34" charset="0"/>
              </a:rPr>
              <a:t>1 or more SAS expansion PCIe </a:t>
            </a:r>
            <a:r>
              <a:rPr lang="en-US" altLang="zh-TW">
                <a:latin typeface="Arial"/>
                <a:ea typeface="微軟正黑體"/>
                <a:sym typeface="Arial" panose="020B0604020202020204" pitchFamily="34" charset="0"/>
              </a:rPr>
              <a:t>cards</a:t>
            </a:r>
            <a:r>
              <a:rPr lang="en-US" altLang="zh-TW" dirty="0">
                <a:latin typeface="Arial"/>
                <a:ea typeface="微軟正黑體"/>
                <a:sym typeface="Arial" panose="020B0604020202020204" pitchFamily="34" charset="0"/>
              </a:rPr>
              <a:t> in the NAS and aggregate two ports and connect multiple TL SAS JBOD units with up to 96Gbps.</a:t>
            </a:r>
            <a:endParaRPr lang="zh-TW" altLang="en-US" dirty="0">
              <a:latin typeface="Arial"/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2A1AB20-DDC0-4760-9342-9ACF3BF2057A}"/>
              </a:ext>
            </a:extLst>
          </p:cNvPr>
          <p:cNvSpPr txBox="1"/>
          <p:nvPr/>
        </p:nvSpPr>
        <p:spPr>
          <a:xfrm>
            <a:off x="573962" y="2365331"/>
            <a:ext cx="5173211" cy="451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 b="1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TL-R1220S-RP/TL-R1620Sep-RP</a:t>
            </a:r>
            <a:endParaRPr lang="zh-TW" altLang="en-US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32571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sz="3800" dirty="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SAS DataBolt™ </a:t>
            </a:r>
            <a:r>
              <a:rPr lang="en-US" altLang="zh-TW" sz="3800" dirty="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bandwidth optimizer providing up to 12Gbps for</a:t>
            </a:r>
            <a:r>
              <a:rPr lang="zh-TW" sz="3800" dirty="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6Gb</a:t>
            </a:r>
            <a:r>
              <a:rPr lang="en-US" altLang="zh-TW" sz="3800" dirty="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p</a:t>
            </a:r>
            <a:r>
              <a:rPr lang="zh-TW" sz="3800" dirty="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 </a:t>
            </a:r>
            <a:r>
              <a:rPr lang="en-US" altLang="zh-TW" sz="3800" dirty="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SSD/HDD system configuration</a:t>
            </a:r>
            <a:endParaRPr lang="zh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CA225AC-A511-48BE-8A78-142D8BE744A6}"/>
              </a:ext>
            </a:extLst>
          </p:cNvPr>
          <p:cNvSpPr txBox="1"/>
          <p:nvPr/>
        </p:nvSpPr>
        <p:spPr>
          <a:xfrm>
            <a:off x="838200" y="2284538"/>
            <a:ext cx="583210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“</a:t>
            </a:r>
            <a:r>
              <a:rPr lang="en" altLang="zh-TW" sz="2400">
                <a:solidFill>
                  <a:schemeClr val="bg1"/>
                </a:solidFill>
              </a:rPr>
              <a:t>DataBolt bandwidth optimizer technology aggregates bandwidth to provide 12Gb/s SAS performance to the host when using 6Gb/s and 3Gb/s SATA end devices, making it ideal for high-capacity and other storage applications.” - Broadcom</a:t>
            </a:r>
            <a:endParaRPr lang="zh-TW" altLang="en-US" sz="24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pic>
        <p:nvPicPr>
          <p:cNvPr id="7" name="圖片 6" descr="一張含有 桌 的圖片&#10;&#10;自動產生的描述">
            <a:extLst>
              <a:ext uri="{FF2B5EF4-FFF2-40B4-BE49-F238E27FC236}">
                <a16:creationId xmlns:a16="http://schemas.microsoft.com/office/drawing/2014/main" id="{2DEA6E84-892E-4D48-A491-7CDF2CAE3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280" y="2023025"/>
            <a:ext cx="3724420" cy="484174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4211140-EFE4-48E9-8D9C-9B877737F722}"/>
              </a:ext>
            </a:extLst>
          </p:cNvPr>
          <p:cNvSpPr txBox="1"/>
          <p:nvPr/>
        </p:nvSpPr>
        <p:spPr>
          <a:xfrm>
            <a:off x="838200" y="5974278"/>
            <a:ext cx="5753100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Note: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The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QNAP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NAS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requires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QTS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4.5.1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/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QuTS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hero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h4.5.1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(or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later)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with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a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zh-TW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P</a:t>
            </a:r>
            <a:r>
              <a:rPr lang="en-US" altLang="zh-TW" sz="120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CIe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SA</a:t>
            </a:r>
            <a:r>
              <a:rPr lang="zh-TW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S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storage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expansion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card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installed.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  <a:sym typeface="Arial" panose="020B0604020202020204" pitchFamily="34" charset="0"/>
              </a:rPr>
              <a:t> </a:t>
            </a:r>
            <a:endParaRPr lang="zh-TW" altLang="en-US" sz="1200" dirty="0">
              <a:solidFill>
                <a:schemeClr val="bg1">
                  <a:lumMod val="8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3C67596-3510-7D4C-B59B-ABEAA61954B7}"/>
              </a:ext>
            </a:extLst>
          </p:cNvPr>
          <p:cNvSpPr/>
          <p:nvPr/>
        </p:nvSpPr>
        <p:spPr>
          <a:xfrm>
            <a:off x="830290" y="471818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Broadcom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DataBolt</a:t>
            </a:r>
            <a:r>
              <a:rPr lang="en-US" altLang="zh-TW" baseline="30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technology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aggregates the performance of two 6Gb/s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HDD/SSD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passes the performance back along one 12Gb/s lane. </a:t>
            </a:r>
          </a:p>
        </p:txBody>
      </p:sp>
    </p:spTree>
    <p:extLst>
      <p:ext uri="{BB962C8B-B14F-4D97-AF65-F5344CB8AC3E}">
        <p14:creationId xmlns:p14="http://schemas.microsoft.com/office/powerpoint/2010/main" val="382915776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7">
            <a:extLst>
              <a:ext uri="{FF2B5EF4-FFF2-40B4-BE49-F238E27FC236}">
                <a16:creationId xmlns:a16="http://schemas.microsoft.com/office/drawing/2014/main" id="{8D011177-12D4-4AC6-99E2-BA8C97BA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MiniSAS</a:t>
            </a:r>
            <a:r>
              <a:rPr lang="en-US" altLang="zh-TW" sz="40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HD SFF-8644 cable 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for max 48Gbps</a:t>
            </a:r>
            <a:r>
              <a:rPr lang="en-US" altLang="zh-TW" sz="40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connection, up to 16 JBOD devices 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 </a:t>
            </a:r>
            <a:r>
              <a:rPr lang="en-US" altLang="zh-TW" sz="40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total</a:t>
            </a:r>
            <a:endParaRPr lang="zh-TW" altLang="en-US" sz="4000" dirty="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10477276" y="3066994"/>
            <a:ext cx="113552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/ REXP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23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502029" y="3623658"/>
            <a:ext cx="1599158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with </a:t>
            </a:r>
          </a:p>
          <a:p>
            <a:pPr algn="ctr"/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SAS</a:t>
            </a: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HBA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24" name="直線接點 123"/>
          <p:cNvCxnSpPr/>
          <p:nvPr/>
        </p:nvCxnSpPr>
        <p:spPr>
          <a:xfrm flipH="1" flipV="1">
            <a:off x="3744290" y="2819295"/>
            <a:ext cx="2432000" cy="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4051482" y="2939395"/>
            <a:ext cx="19225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Mini-SAS HD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en-US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SFF-85644 </a:t>
            </a:r>
          </a:p>
          <a:p>
            <a:pPr algn="ctr"/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12Gb/s cable</a:t>
            </a:r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0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460975" y="4064069"/>
            <a:ext cx="204105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F0FD2EE-43F6-49B1-BC80-6B5C59472BDB}"/>
              </a:ext>
            </a:extLst>
          </p:cNvPr>
          <p:cNvGrpSpPr/>
          <p:nvPr/>
        </p:nvGrpSpPr>
        <p:grpSpPr>
          <a:xfrm>
            <a:off x="6376854" y="2187186"/>
            <a:ext cx="1850917" cy="1218962"/>
            <a:chOff x="7195154" y="3556688"/>
            <a:chExt cx="2921349" cy="1923917"/>
          </a:xfrm>
        </p:grpSpPr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A7A7073B-7B55-442C-AF01-07A41EA4507F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81" name="圖形 80">
                <a:extLst>
                  <a:ext uri="{FF2B5EF4-FFF2-40B4-BE49-F238E27FC236}">
                    <a16:creationId xmlns:a16="http://schemas.microsoft.com/office/drawing/2014/main" id="{ED3E1F11-3E68-4154-BF31-063CDFD9C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84" name="圖形 83">
                <a:extLst>
                  <a:ext uri="{FF2B5EF4-FFF2-40B4-BE49-F238E27FC236}">
                    <a16:creationId xmlns:a16="http://schemas.microsoft.com/office/drawing/2014/main" id="{8AF1BE48-6AAD-4688-8AE5-1356D0149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85" name="圖形 84">
                <a:extLst>
                  <a:ext uri="{FF2B5EF4-FFF2-40B4-BE49-F238E27FC236}">
                    <a16:creationId xmlns:a16="http://schemas.microsoft.com/office/drawing/2014/main" id="{078FC037-5CB6-4A0E-B324-FA0F49E07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4" name="圖形 93">
                <a:extLst>
                  <a:ext uri="{FF2B5EF4-FFF2-40B4-BE49-F238E27FC236}">
                    <a16:creationId xmlns:a16="http://schemas.microsoft.com/office/drawing/2014/main" id="{A1DFBC1B-A42E-478C-9E0A-EC3BF6F8D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95" name="群組 94">
              <a:extLst>
                <a:ext uri="{FF2B5EF4-FFF2-40B4-BE49-F238E27FC236}">
                  <a16:creationId xmlns:a16="http://schemas.microsoft.com/office/drawing/2014/main" id="{3CE7825A-4688-4493-B7AB-16D8F53B5CC2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96" name="圖形 95">
                <a:extLst>
                  <a:ext uri="{FF2B5EF4-FFF2-40B4-BE49-F238E27FC236}">
                    <a16:creationId xmlns:a16="http://schemas.microsoft.com/office/drawing/2014/main" id="{729AEC9C-A238-4928-B38D-A5451613A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7" name="圖形 96">
                <a:extLst>
                  <a:ext uri="{FF2B5EF4-FFF2-40B4-BE49-F238E27FC236}">
                    <a16:creationId xmlns:a16="http://schemas.microsoft.com/office/drawing/2014/main" id="{237924BC-6615-4093-BC72-1E184E38B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8" name="圖形 97">
                <a:extLst>
                  <a:ext uri="{FF2B5EF4-FFF2-40B4-BE49-F238E27FC236}">
                    <a16:creationId xmlns:a16="http://schemas.microsoft.com/office/drawing/2014/main" id="{49C3D8E7-63E2-49C5-BFBE-6B3533EEA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9" name="圖形 98">
                <a:extLst>
                  <a:ext uri="{FF2B5EF4-FFF2-40B4-BE49-F238E27FC236}">
                    <a16:creationId xmlns:a16="http://schemas.microsoft.com/office/drawing/2014/main" id="{45EDC21A-BB66-40E7-A7A5-2B74BDE72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E7FFFF3C-B420-4B29-8924-F637C867F147}"/>
              </a:ext>
            </a:extLst>
          </p:cNvPr>
          <p:cNvGrpSpPr/>
          <p:nvPr/>
        </p:nvGrpSpPr>
        <p:grpSpPr>
          <a:xfrm>
            <a:off x="8426042" y="2187186"/>
            <a:ext cx="1850917" cy="1218962"/>
            <a:chOff x="7195154" y="3556688"/>
            <a:chExt cx="2921349" cy="1923917"/>
          </a:xfrm>
        </p:grpSpPr>
        <p:grpSp>
          <p:nvGrpSpPr>
            <p:cNvPr id="101" name="群組 100">
              <a:extLst>
                <a:ext uri="{FF2B5EF4-FFF2-40B4-BE49-F238E27FC236}">
                  <a16:creationId xmlns:a16="http://schemas.microsoft.com/office/drawing/2014/main" id="{3AF2A18F-53BB-4A64-8F8C-A862CE9180D7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107" name="圖形 106">
                <a:extLst>
                  <a:ext uri="{FF2B5EF4-FFF2-40B4-BE49-F238E27FC236}">
                    <a16:creationId xmlns:a16="http://schemas.microsoft.com/office/drawing/2014/main" id="{7ECE1F26-49A0-4BD3-B6EC-9B57E6D9A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8" name="圖形 107">
                <a:extLst>
                  <a:ext uri="{FF2B5EF4-FFF2-40B4-BE49-F238E27FC236}">
                    <a16:creationId xmlns:a16="http://schemas.microsoft.com/office/drawing/2014/main" id="{47340B6E-404C-406C-822D-AA0D4973D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9" name="圖形 108">
                <a:extLst>
                  <a:ext uri="{FF2B5EF4-FFF2-40B4-BE49-F238E27FC236}">
                    <a16:creationId xmlns:a16="http://schemas.microsoft.com/office/drawing/2014/main" id="{D758C415-F77C-46F9-BE59-B4C634B1D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0" name="圖形 109">
                <a:extLst>
                  <a:ext uri="{FF2B5EF4-FFF2-40B4-BE49-F238E27FC236}">
                    <a16:creationId xmlns:a16="http://schemas.microsoft.com/office/drawing/2014/main" id="{2D7F7806-7A6C-4EC8-8D68-F58F79F690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102" name="群組 101">
              <a:extLst>
                <a:ext uri="{FF2B5EF4-FFF2-40B4-BE49-F238E27FC236}">
                  <a16:creationId xmlns:a16="http://schemas.microsoft.com/office/drawing/2014/main" id="{AE01E8BD-9D62-4E3C-B3C7-3E54A327F6BE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103" name="圖形 102">
                <a:extLst>
                  <a:ext uri="{FF2B5EF4-FFF2-40B4-BE49-F238E27FC236}">
                    <a16:creationId xmlns:a16="http://schemas.microsoft.com/office/drawing/2014/main" id="{F87B946D-6DA4-49DC-BDAF-76765D1EF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4" name="圖形 103">
                <a:extLst>
                  <a:ext uri="{FF2B5EF4-FFF2-40B4-BE49-F238E27FC236}">
                    <a16:creationId xmlns:a16="http://schemas.microsoft.com/office/drawing/2014/main" id="{32AC5148-94AF-46EC-84E8-C70CED99D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5" name="圖形 104">
                <a:extLst>
                  <a:ext uri="{FF2B5EF4-FFF2-40B4-BE49-F238E27FC236}">
                    <a16:creationId xmlns:a16="http://schemas.microsoft.com/office/drawing/2014/main" id="{64AFD5ED-DAC0-442F-8EC0-87B1D965B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6" name="圖形 105">
                <a:extLst>
                  <a:ext uri="{FF2B5EF4-FFF2-40B4-BE49-F238E27FC236}">
                    <a16:creationId xmlns:a16="http://schemas.microsoft.com/office/drawing/2014/main" id="{B61645F6-0719-4B37-A91D-087AA47E9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C3EAB42F-50DF-4295-8E21-FF27551CA9C4}"/>
              </a:ext>
            </a:extLst>
          </p:cNvPr>
          <p:cNvGrpSpPr/>
          <p:nvPr/>
        </p:nvGrpSpPr>
        <p:grpSpPr>
          <a:xfrm>
            <a:off x="6376854" y="4309650"/>
            <a:ext cx="1850917" cy="1218962"/>
            <a:chOff x="7195154" y="3556688"/>
            <a:chExt cx="2921349" cy="1923917"/>
          </a:xfrm>
        </p:grpSpPr>
        <p:grpSp>
          <p:nvGrpSpPr>
            <p:cNvPr id="112" name="群組 111">
              <a:extLst>
                <a:ext uri="{FF2B5EF4-FFF2-40B4-BE49-F238E27FC236}">
                  <a16:creationId xmlns:a16="http://schemas.microsoft.com/office/drawing/2014/main" id="{B826DE31-DBE1-40C2-A720-536AA0B0E33F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118" name="圖形 117">
                <a:extLst>
                  <a:ext uri="{FF2B5EF4-FFF2-40B4-BE49-F238E27FC236}">
                    <a16:creationId xmlns:a16="http://schemas.microsoft.com/office/drawing/2014/main" id="{3716B2A6-9F58-48D2-AD36-1C724A97E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9" name="圖形 118">
                <a:extLst>
                  <a:ext uri="{FF2B5EF4-FFF2-40B4-BE49-F238E27FC236}">
                    <a16:creationId xmlns:a16="http://schemas.microsoft.com/office/drawing/2014/main" id="{96AB3867-D7F1-4128-BDD7-58BC3A0D4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20" name="圖形 119">
                <a:extLst>
                  <a:ext uri="{FF2B5EF4-FFF2-40B4-BE49-F238E27FC236}">
                    <a16:creationId xmlns:a16="http://schemas.microsoft.com/office/drawing/2014/main" id="{06F4AD63-898E-401E-8E28-112B17353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21" name="圖形 120">
                <a:extLst>
                  <a:ext uri="{FF2B5EF4-FFF2-40B4-BE49-F238E27FC236}">
                    <a16:creationId xmlns:a16="http://schemas.microsoft.com/office/drawing/2014/main" id="{4BE0DC13-DB38-476C-B047-611484671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FF0D9C36-39A5-4FB1-A2BF-6AD5F06F74BF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114" name="圖形 113">
                <a:extLst>
                  <a:ext uri="{FF2B5EF4-FFF2-40B4-BE49-F238E27FC236}">
                    <a16:creationId xmlns:a16="http://schemas.microsoft.com/office/drawing/2014/main" id="{FD635684-F2AA-4355-8263-DF1620813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5" name="圖形 114">
                <a:extLst>
                  <a:ext uri="{FF2B5EF4-FFF2-40B4-BE49-F238E27FC236}">
                    <a16:creationId xmlns:a16="http://schemas.microsoft.com/office/drawing/2014/main" id="{715446F3-6F93-4814-BEC0-C688274A7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6" name="圖形 115">
                <a:extLst>
                  <a:ext uri="{FF2B5EF4-FFF2-40B4-BE49-F238E27FC236}">
                    <a16:creationId xmlns:a16="http://schemas.microsoft.com/office/drawing/2014/main" id="{C758A575-A431-4500-87EB-5D01ABCFE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7" name="圖形 116">
                <a:extLst>
                  <a:ext uri="{FF2B5EF4-FFF2-40B4-BE49-F238E27FC236}">
                    <a16:creationId xmlns:a16="http://schemas.microsoft.com/office/drawing/2014/main" id="{DE52F2DB-B399-4687-A0A9-7856F057E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CD38085F-044E-4CD2-97F6-DE2EB8F1C1B1}"/>
              </a:ext>
            </a:extLst>
          </p:cNvPr>
          <p:cNvGrpSpPr/>
          <p:nvPr/>
        </p:nvGrpSpPr>
        <p:grpSpPr>
          <a:xfrm>
            <a:off x="8426042" y="4309650"/>
            <a:ext cx="1850917" cy="1218962"/>
            <a:chOff x="7195154" y="3556688"/>
            <a:chExt cx="2921349" cy="1923917"/>
          </a:xfrm>
        </p:grpSpPr>
        <p:grpSp>
          <p:nvGrpSpPr>
            <p:cNvPr id="163" name="群組 162">
              <a:extLst>
                <a:ext uri="{FF2B5EF4-FFF2-40B4-BE49-F238E27FC236}">
                  <a16:creationId xmlns:a16="http://schemas.microsoft.com/office/drawing/2014/main" id="{8561D53B-9C38-4464-94D8-97A1F8A30427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169" name="圖形 168">
                <a:extLst>
                  <a:ext uri="{FF2B5EF4-FFF2-40B4-BE49-F238E27FC236}">
                    <a16:creationId xmlns:a16="http://schemas.microsoft.com/office/drawing/2014/main" id="{5652E2A0-5ECB-4015-89A5-42A6EFF22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70" name="圖形 169">
                <a:extLst>
                  <a:ext uri="{FF2B5EF4-FFF2-40B4-BE49-F238E27FC236}">
                    <a16:creationId xmlns:a16="http://schemas.microsoft.com/office/drawing/2014/main" id="{B74D8D95-3224-43C1-8A06-9130D4955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71" name="圖形 170">
                <a:extLst>
                  <a:ext uri="{FF2B5EF4-FFF2-40B4-BE49-F238E27FC236}">
                    <a16:creationId xmlns:a16="http://schemas.microsoft.com/office/drawing/2014/main" id="{842E59A2-9CBA-4B5A-8CB3-BC0FCBB56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72" name="圖形 171">
                <a:extLst>
                  <a:ext uri="{FF2B5EF4-FFF2-40B4-BE49-F238E27FC236}">
                    <a16:creationId xmlns:a16="http://schemas.microsoft.com/office/drawing/2014/main" id="{66EC190E-6A68-43C4-AEA7-00FFAEAA8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164" name="群組 163">
              <a:extLst>
                <a:ext uri="{FF2B5EF4-FFF2-40B4-BE49-F238E27FC236}">
                  <a16:creationId xmlns:a16="http://schemas.microsoft.com/office/drawing/2014/main" id="{C3DE3A5C-6BC7-4977-B3A3-C2C60C8CDD9B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165" name="圖形 164">
                <a:extLst>
                  <a:ext uri="{FF2B5EF4-FFF2-40B4-BE49-F238E27FC236}">
                    <a16:creationId xmlns:a16="http://schemas.microsoft.com/office/drawing/2014/main" id="{55710E6A-3460-49C7-AF81-F99A4BBF5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66" name="圖形 165">
                <a:extLst>
                  <a:ext uri="{FF2B5EF4-FFF2-40B4-BE49-F238E27FC236}">
                    <a16:creationId xmlns:a16="http://schemas.microsoft.com/office/drawing/2014/main" id="{80A86FA1-7BEF-473C-B985-37BD685167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67" name="圖形 166">
                <a:extLst>
                  <a:ext uri="{FF2B5EF4-FFF2-40B4-BE49-F238E27FC236}">
                    <a16:creationId xmlns:a16="http://schemas.microsoft.com/office/drawing/2014/main" id="{A09AB37D-4CD1-41D7-BF47-4BA285597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68" name="圖形 167">
                <a:extLst>
                  <a:ext uri="{FF2B5EF4-FFF2-40B4-BE49-F238E27FC236}">
                    <a16:creationId xmlns:a16="http://schemas.microsoft.com/office/drawing/2014/main" id="{D7B29C06-6525-400C-BDF3-03942D40D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pic>
        <p:nvPicPr>
          <p:cNvPr id="5" name="圖形 4">
            <a:extLst>
              <a:ext uri="{FF2B5EF4-FFF2-40B4-BE49-F238E27FC236}">
                <a16:creationId xmlns:a16="http://schemas.microsoft.com/office/drawing/2014/main" id="{7B5B665A-9DE6-42B3-9780-C13C4E3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76150" y="2508412"/>
            <a:ext cx="1050916" cy="93462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D8A5C54-4A89-4CDF-8F11-1D621130F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200" y="2727415"/>
            <a:ext cx="1266583" cy="1202378"/>
          </a:xfrm>
          <a:prstGeom prst="rect">
            <a:avLst/>
          </a:prstGeom>
        </p:spPr>
      </p:pic>
      <p:sp>
        <p:nvSpPr>
          <p:cNvPr id="205" name="矩形 204">
            <a:extLst>
              <a:ext uri="{FF2B5EF4-FFF2-40B4-BE49-F238E27FC236}">
                <a16:creationId xmlns:a16="http://schemas.microsoft.com/office/drawing/2014/main" id="{541ECA5E-E97C-48E7-967D-2214AA2102B2}"/>
              </a:ext>
            </a:extLst>
          </p:cNvPr>
          <p:cNvSpPr/>
          <p:nvPr/>
        </p:nvSpPr>
        <p:spPr>
          <a:xfrm>
            <a:off x="6264786" y="2082839"/>
            <a:ext cx="4140114" cy="1441331"/>
          </a:xfrm>
          <a:prstGeom prst="rect">
            <a:avLst/>
          </a:prstGeom>
          <a:noFill/>
          <a:ln w="38100" cap="flat">
            <a:solidFill>
              <a:srgbClr val="FEE146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6" name="TextBox 21">
            <a:extLst>
              <a:ext uri="{FF2B5EF4-FFF2-40B4-BE49-F238E27FC236}">
                <a16:creationId xmlns:a16="http://schemas.microsoft.com/office/drawing/2014/main" id="{416AD760-0F76-4FE7-A8DA-732859FE36D5}"/>
              </a:ext>
            </a:extLst>
          </p:cNvPr>
          <p:cNvSpPr txBox="1"/>
          <p:nvPr/>
        </p:nvSpPr>
        <p:spPr>
          <a:xfrm>
            <a:off x="8366539" y="3706745"/>
            <a:ext cx="351291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Mini-SAS HD SFF-8644 cable</a:t>
            </a:r>
            <a:endParaRPr lang="zh-TW" altLang="en-US" dirty="0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7" name="TextBox 21">
            <a:extLst>
              <a:ext uri="{FF2B5EF4-FFF2-40B4-BE49-F238E27FC236}">
                <a16:creationId xmlns:a16="http://schemas.microsoft.com/office/drawing/2014/main" id="{BFE2287C-9FD8-4926-B82E-D3FDFDD0ADC3}"/>
              </a:ext>
            </a:extLst>
          </p:cNvPr>
          <p:cNvSpPr txBox="1"/>
          <p:nvPr/>
        </p:nvSpPr>
        <p:spPr>
          <a:xfrm>
            <a:off x="6176290" y="5540227"/>
            <a:ext cx="430097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…</a:t>
            </a:r>
          </a:p>
          <a:p>
            <a:pPr algn="ctr"/>
            <a:r>
              <a:rPr lang="zh-TW" altLang="en-US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</a:t>
            </a:r>
            <a:r>
              <a:rPr lang="en-US" altLang="zh-TW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4.5.1 </a:t>
            </a:r>
            <a:r>
              <a:rPr lang="zh-TW" altLang="en-US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/QuTS hero </a:t>
            </a:r>
            <a:r>
              <a:rPr lang="en-US" altLang="zh-TW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h4.5.1 supporting max </a:t>
            </a:r>
            <a:r>
              <a:rPr lang="zh-TW" altLang="en-US" sz="2800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</a:t>
            </a:r>
            <a:r>
              <a:rPr lang="en-US" altLang="zh-TW" sz="2800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</a:t>
            </a:r>
            <a:r>
              <a:rPr lang="en-US" altLang="zh-TW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or </a:t>
            </a:r>
            <a:r>
              <a:rPr lang="zh-TW" altLang="en-US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REXP</a:t>
            </a:r>
            <a:r>
              <a:rPr lang="en-US" altLang="zh-TW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</a:t>
            </a:r>
            <a:r>
              <a:rPr lang="en-US" altLang="zh-TW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series</a:t>
            </a:r>
            <a:endParaRPr lang="zh-TW" altLang="en-US" dirty="0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08" name="矩形 207">
            <a:extLst>
              <a:ext uri="{FF2B5EF4-FFF2-40B4-BE49-F238E27FC236}">
                <a16:creationId xmlns:a16="http://schemas.microsoft.com/office/drawing/2014/main" id="{D5B0179B-8D6E-427A-AE32-2B11EB5B1CE5}"/>
              </a:ext>
            </a:extLst>
          </p:cNvPr>
          <p:cNvSpPr/>
          <p:nvPr/>
        </p:nvSpPr>
        <p:spPr>
          <a:xfrm>
            <a:off x="6264786" y="4189917"/>
            <a:ext cx="4140114" cy="1441331"/>
          </a:xfrm>
          <a:prstGeom prst="rect">
            <a:avLst/>
          </a:prstGeom>
          <a:noFill/>
          <a:ln w="38100" cap="flat">
            <a:solidFill>
              <a:srgbClr val="FEE146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7959F761-EAA1-4925-AF02-47171EB58261}"/>
              </a:ext>
            </a:extLst>
          </p:cNvPr>
          <p:cNvCxnSpPr>
            <a:stCxn id="205" idx="2"/>
            <a:endCxn id="208" idx="0"/>
          </p:cNvCxnSpPr>
          <p:nvPr/>
        </p:nvCxnSpPr>
        <p:spPr>
          <a:xfrm>
            <a:off x="8334843" y="3524170"/>
            <a:ext cx="0" cy="665747"/>
          </a:xfrm>
          <a:prstGeom prst="line">
            <a:avLst/>
          </a:prstGeom>
          <a:ln w="38100">
            <a:solidFill>
              <a:srgbClr val="FEE1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線接點 208">
            <a:extLst>
              <a:ext uri="{FF2B5EF4-FFF2-40B4-BE49-F238E27FC236}">
                <a16:creationId xmlns:a16="http://schemas.microsoft.com/office/drawing/2014/main" id="{7A685614-5308-4DF1-A136-AAE42422D5FE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2093784" y="2975725"/>
            <a:ext cx="68236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21">
            <a:extLst>
              <a:ext uri="{FF2B5EF4-FFF2-40B4-BE49-F238E27FC236}">
                <a16:creationId xmlns:a16="http://schemas.microsoft.com/office/drawing/2014/main" id="{2E0C249E-A6C2-2442-B8C1-0ED4E2C8A46B}"/>
              </a:ext>
            </a:extLst>
          </p:cNvPr>
          <p:cNvSpPr txBox="1"/>
          <p:nvPr/>
        </p:nvSpPr>
        <p:spPr>
          <a:xfrm>
            <a:off x="3966225" y="2187230"/>
            <a:ext cx="19225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48Gbps per port/cable</a:t>
            </a:r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2" name="TextBox 21">
            <a:extLst>
              <a:ext uri="{FF2B5EF4-FFF2-40B4-BE49-F238E27FC236}">
                <a16:creationId xmlns:a16="http://schemas.microsoft.com/office/drawing/2014/main" id="{0B1A9A1A-0B7C-834F-8CD4-7D8B9CADBC9D}"/>
              </a:ext>
            </a:extLst>
          </p:cNvPr>
          <p:cNvSpPr txBox="1"/>
          <p:nvPr/>
        </p:nvSpPr>
        <p:spPr>
          <a:xfrm>
            <a:off x="6380648" y="3545275"/>
            <a:ext cx="19225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48Gbps per port/cable</a:t>
            </a:r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7265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8303643" y="2118216"/>
            <a:ext cx="2855964" cy="4255008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 </a:t>
            </a:r>
            <a:r>
              <a:rPr lang="en-US" altLang="zh-TW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dual-port</a:t>
            </a:r>
            <a:r>
              <a:rPr lang="en-US" altLang="zh-TW" sz="40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/</a:t>
            </a:r>
            <a:r>
              <a:rPr lang="en-US" altLang="zh-TW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quad-port </a:t>
            </a:r>
            <a:br>
              <a:rPr lang="en-US" altLang="zh-TW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</a:br>
            <a:r>
              <a:rPr lang="en-US" altLang="zh-TW" sz="40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SAS 12Gb/s </a:t>
            </a:r>
            <a:r>
              <a:rPr lang="en-US" altLang="zh-TW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expansion cards</a:t>
            </a:r>
            <a:endParaRPr lang="zh-TW" altLang="en-US" sz="4000" dirty="0">
              <a:latin typeface="Arial"/>
              <a:ea typeface="微軟正黑體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8154838" y="5265650"/>
            <a:ext cx="330756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QXP-1620S-B3616W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00791" y="5018461"/>
            <a:ext cx="255267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Broadcom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®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controller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3C403D-FB24-CA4E-8AC9-1A39C7FC3B8D}"/>
              </a:ext>
            </a:extLst>
          </p:cNvPr>
          <p:cNvSpPr txBox="1"/>
          <p:nvPr/>
        </p:nvSpPr>
        <p:spPr>
          <a:xfrm>
            <a:off x="8154838" y="5667645"/>
            <a:ext cx="330756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Gen3 x16</a:t>
            </a: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8524318" y="2369920"/>
            <a:ext cx="2414616" cy="70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2800" b="1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Quad-port </a:t>
            </a:r>
            <a:r>
              <a:rPr lang="en-US" altLang="zh-CN" sz="2800" b="1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SAS 12Gb/s</a:t>
            </a:r>
            <a:endParaRPr lang="en-US" sz="2800" b="1" dirty="0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4103101" y="2118217"/>
            <a:ext cx="2855964" cy="4255008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3954296" y="5265651"/>
            <a:ext cx="33075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SAS-12G2E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073C403D-FB24-CA4E-8AC9-1A39C7FC3B8D}"/>
              </a:ext>
            </a:extLst>
          </p:cNvPr>
          <p:cNvSpPr txBox="1"/>
          <p:nvPr/>
        </p:nvSpPr>
        <p:spPr>
          <a:xfrm>
            <a:off x="3954296" y="5667646"/>
            <a:ext cx="330756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Gen3 x8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4305766" y="2488399"/>
            <a:ext cx="2450634" cy="44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2800" b="1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Dual-port</a:t>
            </a:r>
            <a:r>
              <a:rPr lang="en-US" altLang="zh-CN" sz="2800" b="1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SAS 12Gb/s</a:t>
            </a:r>
            <a:endParaRPr lang="en-US" sz="2800" b="1" dirty="0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691" y="3028464"/>
            <a:ext cx="4051508" cy="2532642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6719" y="3217846"/>
            <a:ext cx="3544457" cy="2215680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6DBDD84-A1FF-44CB-A73D-B2A511E4B1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44" y="3317234"/>
            <a:ext cx="2990765" cy="1458943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B3EF9C17-BED6-404A-B5D4-C0557FF198B4}"/>
              </a:ext>
            </a:extLst>
          </p:cNvPr>
          <p:cNvGrpSpPr/>
          <p:nvPr/>
        </p:nvGrpSpPr>
        <p:grpSpPr>
          <a:xfrm>
            <a:off x="10698981" y="2927582"/>
            <a:ext cx="1107997" cy="571490"/>
            <a:chOff x="10647274" y="1839980"/>
            <a:chExt cx="1107997" cy="57149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7942EDC-7B49-48EB-ABD9-88AEAD00D2B7}"/>
                </a:ext>
              </a:extLst>
            </p:cNvPr>
            <p:cNvSpPr/>
            <p:nvPr/>
          </p:nvSpPr>
          <p:spPr>
            <a:xfrm>
              <a:off x="10647274" y="1839980"/>
              <a:ext cx="1107997" cy="571490"/>
            </a:xfrm>
            <a:prstGeom prst="rect">
              <a:avLst/>
            </a:prstGeom>
            <a:ln>
              <a:noFill/>
            </a:ln>
            <a:effectLst>
              <a:outerShdw blurRad="76200" dist="762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46227DB6-DF47-C44F-8EE8-546DA462CD39}"/>
                </a:ext>
              </a:extLst>
            </p:cNvPr>
            <p:cNvSpPr txBox="1"/>
            <p:nvPr/>
          </p:nvSpPr>
          <p:spPr>
            <a:xfrm>
              <a:off x="10647274" y="1940862"/>
              <a:ext cx="1107996" cy="369332"/>
            </a:xfrm>
            <a:prstGeom prst="rect">
              <a:avLst/>
            </a:prstGeom>
            <a:solidFill>
              <a:srgbClr val="FEE14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b="1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NEW!</a:t>
              </a:r>
              <a:endParaRPr kumimoji="1"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501143AD-E9DD-426B-82C1-D124ABE3F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7130" t="10934" r="11165" b="-2"/>
            <a:stretch/>
          </p:blipFill>
          <p:spPr>
            <a:xfrm>
              <a:off x="10647275" y="1841865"/>
              <a:ext cx="1107996" cy="151152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4B6A6517-2D02-436E-A3C0-A768EB022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7130" t="10934" r="11165" b="-2"/>
            <a:stretch/>
          </p:blipFill>
          <p:spPr>
            <a:xfrm>
              <a:off x="10647275" y="2260318"/>
              <a:ext cx="1107996" cy="151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872165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AEB5926-4A4D-6947-BA94-1EB89DDEC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06" y="1520208"/>
            <a:ext cx="2539679" cy="1587581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2A0C422-542C-FC4A-8F04-36654830D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811" y="1595470"/>
            <a:ext cx="2486066" cy="155406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9B2000C-8A88-4BC9-8378-506758A5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Dual/Quad-port </a:t>
            </a: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SAS-3 12Gb/s</a:t>
            </a:r>
            <a:r>
              <a:rPr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Expansion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card specfication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</a:t>
            </a:r>
            <a:endParaRPr lang="zh-TW" altLang="en-US" dirty="0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38200" y="6239788"/>
            <a:ext cx="827722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*SAS connector is a 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Wide-port, contain four SAS signals</a:t>
            </a:r>
            <a:endParaRPr lang="zh-TW" altLang="en-US" sz="1100">
              <a:solidFill>
                <a:schemeClr val="bg1">
                  <a:lumMod val="75000"/>
                </a:schemeClr>
              </a:solidFill>
              <a:latin typeface="Arial"/>
              <a:ea typeface="微軟正黑體"/>
              <a:cs typeface="Arial"/>
            </a:endParaRPr>
          </a:p>
          <a:p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**Only 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been validated with passive cable, we offer different cable optional purchase selection of 0.5M/1M/2M/3M</a:t>
            </a:r>
            <a:endParaRPr lang="zh-TW" altLang="en-US" sz="1100">
              <a:solidFill>
                <a:schemeClr val="bg1">
                  <a:lumMod val="7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graphicFrame>
        <p:nvGraphicFramePr>
          <p:cNvPr id="3" name="表格 2" hidden="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035684"/>
              </p:ext>
            </p:extLst>
          </p:nvPr>
        </p:nvGraphicFramePr>
        <p:xfrm>
          <a:off x="616017" y="8148053"/>
          <a:ext cx="11080182" cy="4640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8575">
                  <a:extLst>
                    <a:ext uri="{9D8B030D-6E8A-4147-A177-3AD203B41FA5}">
                      <a16:colId xmlns:a16="http://schemas.microsoft.com/office/drawing/2014/main" val="3666003966"/>
                    </a:ext>
                  </a:extLst>
                </a:gridCol>
                <a:gridCol w="4474051">
                  <a:extLst>
                    <a:ext uri="{9D8B030D-6E8A-4147-A177-3AD203B41FA5}">
                      <a16:colId xmlns:a16="http://schemas.microsoft.com/office/drawing/2014/main" val="4201898728"/>
                    </a:ext>
                  </a:extLst>
                </a:gridCol>
                <a:gridCol w="4827556">
                  <a:extLst>
                    <a:ext uri="{9D8B030D-6E8A-4147-A177-3AD203B41FA5}">
                      <a16:colId xmlns:a16="http://schemas.microsoft.com/office/drawing/2014/main" val="2524345180"/>
                    </a:ext>
                  </a:extLst>
                </a:gridCol>
              </a:tblGrid>
              <a:tr h="715024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SAS-12G2E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QXP-1620S-B3616W</a:t>
                      </a:r>
                      <a:endParaRPr lang="zh-TW" altLang="en-US" sz="2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5128864"/>
                  </a:ext>
                </a:extLst>
              </a:tr>
              <a:tr h="665775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 controller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SAS3008</a:t>
                      </a:r>
                      <a:endParaRPr lang="en-US" altLang="zh-TW" baseline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SAS3616W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Tri-mode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20491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Tri-mode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12Gb/s SAS, 6Gb/s SATA, and PCIe (NVMe)* up to 8.0 GT/s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96704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Ports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8 external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16 external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9413314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Connectors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Two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(x4) SFF-8644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Four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(x4) SFF-8644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7348498"/>
                  </a:ext>
                </a:extLst>
              </a:tr>
              <a:tr h="665775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Host Bus Type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x8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x16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2471303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Dimensions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129.65 x 68.9 mm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149.65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x 68.9 mm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351517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Warranty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1-Year Limited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255855"/>
                  </a:ext>
                </a:extLst>
              </a:tr>
              <a:tr h="665775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Cable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Support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CAB-SAS05M-8644,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CAB-SAS10M-8644,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CAB-SAS20M-8644,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CAB-SAS30M-8644 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148146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EE8C579-AFA0-43A8-8EEC-5BFF17A33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13243"/>
              </p:ext>
            </p:extLst>
          </p:nvPr>
        </p:nvGraphicFramePr>
        <p:xfrm>
          <a:off x="888732" y="2897904"/>
          <a:ext cx="10414535" cy="3227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8465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4228035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4228035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</a:tblGrid>
              <a:tr h="374148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rgbClr val="FEE14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SAS-12G2E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rgbClr val="FEE14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QXP-1620S-B3616W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3741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</a:t>
                      </a:r>
                      <a:r>
                        <a:rPr lang="zh-TW" altLang="en-US" sz="1600" dirty="0">
                          <a:latin typeface="Arial"/>
                          <a:ea typeface="微軟正黑體"/>
                        </a:rPr>
                        <a:t>Controller</a:t>
                      </a:r>
                      <a:endParaRPr lang="zh-TW" altLang="en-US" sz="1600" dirty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SAS3008</a:t>
                      </a:r>
                      <a:endParaRPr lang="en-US" altLang="zh-TW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SAS3616W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  <a:tr h="3741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Arial"/>
                          <a:ea typeface="微軟正黑體"/>
                        </a:rPr>
                        <a:t>Support mode</a:t>
                      </a:r>
                      <a:endParaRPr lang="zh-TW" altLang="en-US" sz="1600" dirty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12Gb/s SAS, 6Gb/s SAS/SATA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423220"/>
                  </a:ext>
                </a:extLst>
              </a:tr>
              <a:tr h="5505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Arial"/>
                          <a:ea typeface="微軟正黑體"/>
                        </a:rPr>
                        <a:t> </a:t>
                      </a:r>
                      <a:r>
                        <a:rPr lang="en-US" altLang="zh-TW" sz="1600" dirty="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</a:t>
                      </a:r>
                      <a:r>
                        <a:rPr lang="en-US" altLang="zh-TW" sz="1600" dirty="0">
                          <a:latin typeface="Arial"/>
                          <a:ea typeface="微軟正黑體"/>
                        </a:rPr>
                        <a:t>port</a:t>
                      </a:r>
                      <a:endParaRPr lang="zh-TW" altLang="en-US" sz="1600" dirty="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8 x SAS 12Gb/s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16 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rPr>
                        <a:t>x SAS 12Gb/s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77423"/>
                  </a:ext>
                </a:extLst>
              </a:tr>
              <a:tr h="5505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Arial"/>
                          <a:ea typeface="微軟正黑體"/>
                        </a:rPr>
                        <a:t>Connector Interface</a:t>
                      </a:r>
                      <a:endParaRPr lang="zh-TW" altLang="en-US" sz="1600" dirty="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Two</a:t>
                      </a:r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external Mini-SAS HD (SFF-8644)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rPr>
                        <a:t>Four</a:t>
                      </a:r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rPr>
                        <a:t> external Mini-SAS HD (SFF-8644)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31488"/>
                  </a:ext>
                </a:extLst>
              </a:tr>
              <a:tr h="5505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Arial"/>
                          <a:ea typeface="微軟正黑體"/>
                        </a:rPr>
                        <a:t>Host PCIe band-width</a:t>
                      </a:r>
                      <a:endParaRPr lang="en-US" altLang="zh-TW" sz="1600" dirty="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x8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x16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415311"/>
                  </a:ext>
                </a:extLst>
              </a:tr>
              <a:tr h="3741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Dimension</a:t>
                      </a:r>
                      <a:endParaRPr lang="zh-TW" altLang="en-US" sz="1600" dirty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129.65 x 68.9 mm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; Low-profile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149.65</a:t>
                      </a:r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x 68.9 mm</a:t>
                      </a:r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; Low-profile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58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593777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電路 的圖片&#10;&#10;自動產生的描述">
            <a:extLst>
              <a:ext uri="{FF2B5EF4-FFF2-40B4-BE49-F238E27FC236}">
                <a16:creationId xmlns:a16="http://schemas.microsoft.com/office/drawing/2014/main" id="{D40A42C2-7FC6-4058-89EA-B11F66F05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0678">
            <a:off x="3660956" y="2871679"/>
            <a:ext cx="4418252" cy="331369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7D96FDE-5CDB-4024-975E-1534FF94F9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70" y="2833016"/>
            <a:ext cx="5183643" cy="3240353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4514809" y="1139342"/>
            <a:ext cx="316238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SAS-12G-2E</a:t>
            </a:r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1585" y="1925240"/>
            <a:ext cx="2029765" cy="4284570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29" y="187325"/>
            <a:ext cx="11597342" cy="1325563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Low-profile design</a:t>
            </a:r>
            <a:r>
              <a:rPr lang="en-US" altLang="zh-CN" sz="40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for various </a:t>
            </a:r>
            <a:r>
              <a:rPr lang="zh-CN" altLang="en-US" sz="40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 </a:t>
            </a:r>
            <a:r>
              <a:rPr lang="en-US" altLang="zh-CN" sz="40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NAS </a:t>
            </a:r>
            <a:r>
              <a:rPr lang="zh-CN" altLang="en-US" sz="40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models</a:t>
            </a:r>
            <a:endParaRPr lang="en-US" sz="4000" dirty="0">
              <a:latin typeface="Arial"/>
              <a:ea typeface="微軟正黑體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918036" y="3661384"/>
            <a:ext cx="159914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Additional brackets are included for various NAS models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7292247" y="2266438"/>
            <a:ext cx="140414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129.65 mm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>
            <a:off x="10494737" y="3959365"/>
            <a:ext cx="139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68.9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mm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4682644" y="5970111"/>
            <a:ext cx="242368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Pre-installed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Half-height bracket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7099226" y="5963985"/>
            <a:ext cx="3839513" cy="3837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PCIe Gen 3 x8 bandwidth (64Gbps)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BC9F6D6-F8CD-496F-A1C8-CBE694DBD799}"/>
              </a:ext>
            </a:extLst>
          </p:cNvPr>
          <p:cNvSpPr/>
          <p:nvPr/>
        </p:nvSpPr>
        <p:spPr>
          <a:xfrm>
            <a:off x="5510120" y="2971095"/>
            <a:ext cx="674471" cy="2884046"/>
          </a:xfrm>
          <a:prstGeom prst="rect">
            <a:avLst/>
          </a:prstGeom>
          <a:noFill/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C04AAC-591B-4E9C-BDBE-D346C0479C5A}"/>
              </a:ext>
            </a:extLst>
          </p:cNvPr>
          <p:cNvSpPr/>
          <p:nvPr/>
        </p:nvSpPr>
        <p:spPr>
          <a:xfrm rot="5400000">
            <a:off x="7915236" y="4440339"/>
            <a:ext cx="618619" cy="1996867"/>
          </a:xfrm>
          <a:prstGeom prst="rect">
            <a:avLst/>
          </a:prstGeom>
          <a:noFill/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D1862C2F-BF4A-4811-97DA-20F467FE4236}"/>
              </a:ext>
            </a:extLst>
          </p:cNvPr>
          <p:cNvCxnSpPr/>
          <p:nvPr/>
        </p:nvCxnSpPr>
        <p:spPr>
          <a:xfrm>
            <a:off x="5868190" y="2683895"/>
            <a:ext cx="4134889" cy="0"/>
          </a:xfrm>
          <a:prstGeom prst="straightConnector1">
            <a:avLst/>
          </a:prstGeom>
          <a:ln w="53975">
            <a:solidFill>
              <a:srgbClr val="FEE14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56C1582-80A3-4FC3-A98A-BF3282E04770}"/>
              </a:ext>
            </a:extLst>
          </p:cNvPr>
          <p:cNvCxnSpPr>
            <a:cxnSpLocks/>
          </p:cNvCxnSpPr>
          <p:nvPr/>
        </p:nvCxnSpPr>
        <p:spPr>
          <a:xfrm>
            <a:off x="10402513" y="3244424"/>
            <a:ext cx="0" cy="1799214"/>
          </a:xfrm>
          <a:prstGeom prst="straightConnector1">
            <a:avLst/>
          </a:prstGeom>
          <a:ln w="53975">
            <a:solidFill>
              <a:srgbClr val="FEE14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419EAB2-12CD-46C3-A73B-12B532C7E1F1}"/>
              </a:ext>
            </a:extLst>
          </p:cNvPr>
          <p:cNvGrpSpPr/>
          <p:nvPr/>
        </p:nvGrpSpPr>
        <p:grpSpPr>
          <a:xfrm>
            <a:off x="2679698" y="3733800"/>
            <a:ext cx="414868" cy="1355799"/>
            <a:chOff x="2679698" y="3767667"/>
            <a:chExt cx="414868" cy="132193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06748DF-6727-4127-8E7E-B870209A78D1}"/>
                </a:ext>
              </a:extLst>
            </p:cNvPr>
            <p:cNvSpPr/>
            <p:nvPr/>
          </p:nvSpPr>
          <p:spPr>
            <a:xfrm>
              <a:off x="2693987" y="4705275"/>
              <a:ext cx="400579" cy="384324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ED54964-7B5D-4B1F-B234-FD2BCB70BB8E}"/>
                </a:ext>
              </a:extLst>
            </p:cNvPr>
            <p:cNvSpPr/>
            <p:nvPr/>
          </p:nvSpPr>
          <p:spPr>
            <a:xfrm>
              <a:off x="2679698" y="3783472"/>
              <a:ext cx="393105" cy="384324"/>
            </a:xfrm>
            <a:prstGeom prst="rect">
              <a:avLst/>
            </a:prstGeom>
            <a:solidFill>
              <a:srgbClr val="3C41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         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0861455-65B2-400D-850D-CF1305E70CE4}"/>
                </a:ext>
              </a:extLst>
            </p:cNvPr>
            <p:cNvSpPr/>
            <p:nvPr/>
          </p:nvSpPr>
          <p:spPr>
            <a:xfrm>
              <a:off x="2693987" y="4659314"/>
              <a:ext cx="400579" cy="384324"/>
            </a:xfrm>
            <a:prstGeom prst="rect">
              <a:avLst/>
            </a:prstGeom>
            <a:solidFill>
              <a:srgbClr val="3C41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4E2E7B5-AF9E-4922-AF2A-F5C8D43CA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79699" y="3767667"/>
              <a:ext cx="414867" cy="127597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547438878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969" y="1692852"/>
            <a:ext cx="7766843" cy="4855140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4021782" y="1169632"/>
            <a:ext cx="41894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QXP-1620S-B3616W</a:t>
            </a:r>
            <a:endParaRPr lang="en-US" sz="28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87325"/>
            <a:ext cx="12191996" cy="1325563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ea typeface="微軟正黑體"/>
                <a:cs typeface="Arial"/>
                <a:sym typeface="Arial" panose="020B0604020202020204" pitchFamily="34" charset="0"/>
              </a:rPr>
              <a:t>Low-profile design</a:t>
            </a:r>
            <a:r>
              <a:rPr lang="en-US" altLang="zh-CN" sz="4000" dirty="0">
                <a:ea typeface="微軟正黑體"/>
                <a:cs typeface="Arial"/>
                <a:sym typeface="Arial" panose="020B0604020202020204" pitchFamily="34" charset="0"/>
              </a:rPr>
              <a:t> for various </a:t>
            </a:r>
            <a:r>
              <a:rPr lang="zh-CN" altLang="en-US" sz="4000" dirty="0">
                <a:ea typeface="微軟正黑體"/>
                <a:cs typeface="Arial"/>
                <a:sym typeface="Arial" panose="020B0604020202020204" pitchFamily="34" charset="0"/>
              </a:rPr>
              <a:t>QNAP </a:t>
            </a:r>
            <a:r>
              <a:rPr lang="en-US" altLang="zh-CN" sz="4000" dirty="0">
                <a:ea typeface="微軟正黑體"/>
                <a:cs typeface="Arial"/>
                <a:sym typeface="Arial" panose="020B0604020202020204" pitchFamily="34" charset="0"/>
              </a:rPr>
              <a:t>NAS </a:t>
            </a:r>
            <a:r>
              <a:rPr lang="zh-CN" altLang="en-US" sz="4000" dirty="0">
                <a:ea typeface="微軟正黑體"/>
                <a:cs typeface="Arial"/>
                <a:sym typeface="Arial" panose="020B0604020202020204" pitchFamily="34" charset="0"/>
              </a:rPr>
              <a:t>models</a:t>
            </a:r>
            <a:endParaRPr lang="en-US" sz="4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6897962" y="2150846"/>
            <a:ext cx="140414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149.65 mm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>
            <a:off x="10109837" y="3942555"/>
            <a:ext cx="139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68.9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mm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6774706" y="5867822"/>
            <a:ext cx="4160113" cy="3837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PCIe  Gen 3 x16 bandwidth (128Gbps)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72A073-F7A5-45CB-B900-819844875BC6}"/>
              </a:ext>
            </a:extLst>
          </p:cNvPr>
          <p:cNvSpPr/>
          <p:nvPr/>
        </p:nvSpPr>
        <p:spPr>
          <a:xfrm>
            <a:off x="4902449" y="2885044"/>
            <a:ext cx="674471" cy="2884046"/>
          </a:xfrm>
          <a:prstGeom prst="rect">
            <a:avLst/>
          </a:prstGeom>
          <a:noFill/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233CA29-C917-4E00-B000-99A0B90FD685}"/>
              </a:ext>
            </a:extLst>
          </p:cNvPr>
          <p:cNvSpPr/>
          <p:nvPr/>
        </p:nvSpPr>
        <p:spPr>
          <a:xfrm rot="5400000">
            <a:off x="7634826" y="3873025"/>
            <a:ext cx="618619" cy="2959394"/>
          </a:xfrm>
          <a:prstGeom prst="rect">
            <a:avLst/>
          </a:prstGeom>
          <a:noFill/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53925980-53B5-4CA6-8BE3-FB1A008E96E6}"/>
              </a:ext>
            </a:extLst>
          </p:cNvPr>
          <p:cNvCxnSpPr/>
          <p:nvPr/>
        </p:nvCxnSpPr>
        <p:spPr>
          <a:xfrm>
            <a:off x="5464489" y="2597844"/>
            <a:ext cx="4134889" cy="0"/>
          </a:xfrm>
          <a:prstGeom prst="straightConnector1">
            <a:avLst/>
          </a:prstGeom>
          <a:ln w="53975">
            <a:solidFill>
              <a:srgbClr val="FEE14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A9D69841-6F55-4D6B-94A7-AFAD2C7BF93B}"/>
              </a:ext>
            </a:extLst>
          </p:cNvPr>
          <p:cNvCxnSpPr>
            <a:cxnSpLocks/>
          </p:cNvCxnSpPr>
          <p:nvPr/>
        </p:nvCxnSpPr>
        <p:spPr>
          <a:xfrm>
            <a:off x="9998812" y="3158373"/>
            <a:ext cx="0" cy="1799214"/>
          </a:xfrm>
          <a:prstGeom prst="straightConnector1">
            <a:avLst/>
          </a:prstGeom>
          <a:ln w="53975">
            <a:solidFill>
              <a:srgbClr val="FEE14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1">
            <a:extLst>
              <a:ext uri="{FF2B5EF4-FFF2-40B4-BE49-F238E27FC236}">
                <a16:creationId xmlns:a16="http://schemas.microsoft.com/office/drawing/2014/main" id="{B3A87865-BE89-D649-9746-C3633E895737}"/>
              </a:ext>
            </a:extLst>
          </p:cNvPr>
          <p:cNvSpPr txBox="1"/>
          <p:nvPr/>
        </p:nvSpPr>
        <p:spPr>
          <a:xfrm>
            <a:off x="946707" y="3573223"/>
            <a:ext cx="159914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Additional brackets are included for various NAS models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0DEFDCC8-AF6D-3546-8AB9-1FC4A94AE186}"/>
              </a:ext>
            </a:extLst>
          </p:cNvPr>
          <p:cNvSpPr txBox="1"/>
          <p:nvPr/>
        </p:nvSpPr>
        <p:spPr>
          <a:xfrm>
            <a:off x="4592208" y="5842337"/>
            <a:ext cx="174456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Pre-installed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Half-height bracket</a:t>
            </a:r>
          </a:p>
        </p:txBody>
      </p:sp>
    </p:spTree>
    <p:extLst>
      <p:ext uri="{BB962C8B-B14F-4D97-AF65-F5344CB8AC3E}">
        <p14:creationId xmlns:p14="http://schemas.microsoft.com/office/powerpoint/2010/main" val="2719108353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871B70B-4FA8-4055-A176-710A71CE7C77}"/>
              </a:ext>
            </a:extLst>
          </p:cNvPr>
          <p:cNvSpPr/>
          <p:nvPr/>
        </p:nvSpPr>
        <p:spPr>
          <a:xfrm>
            <a:off x="533436" y="3429000"/>
            <a:ext cx="2108804" cy="2731168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95790FE-05E2-4C3B-88ED-F2B80A3B1DBA}"/>
              </a:ext>
            </a:extLst>
          </p:cNvPr>
          <p:cNvSpPr/>
          <p:nvPr/>
        </p:nvSpPr>
        <p:spPr>
          <a:xfrm>
            <a:off x="3462910" y="3429000"/>
            <a:ext cx="2108804" cy="2731168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CACB2A9-A390-46A7-B941-B2391B7F4C5F}"/>
              </a:ext>
            </a:extLst>
          </p:cNvPr>
          <p:cNvSpPr/>
          <p:nvPr/>
        </p:nvSpPr>
        <p:spPr>
          <a:xfrm>
            <a:off x="6591987" y="3429000"/>
            <a:ext cx="2108804" cy="2731168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0D29DFC-5E53-4B3C-AFF8-30993194F10D}"/>
              </a:ext>
            </a:extLst>
          </p:cNvPr>
          <p:cNvSpPr/>
          <p:nvPr/>
        </p:nvSpPr>
        <p:spPr>
          <a:xfrm>
            <a:off x="9429680" y="3429000"/>
            <a:ext cx="2108804" cy="2731168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4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Compatible with QNAP REXP SAS JBOD series</a:t>
            </a:r>
            <a:endParaRPr lang="en-US" sz="4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9" name="群組 48"/>
          <p:cNvGrpSpPr/>
          <p:nvPr/>
        </p:nvGrpSpPr>
        <p:grpSpPr>
          <a:xfrm>
            <a:off x="290093" y="3619154"/>
            <a:ext cx="2663240" cy="2680388"/>
            <a:chOff x="549615" y="2596607"/>
            <a:chExt cx="2663240" cy="2680388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616" y="3612174"/>
              <a:ext cx="2663239" cy="1664821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615" y="2882075"/>
              <a:ext cx="2663239" cy="1664820"/>
            </a:xfrm>
            <a:prstGeom prst="rect">
              <a:avLst/>
            </a:prstGeom>
          </p:spPr>
        </p:pic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860707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REXP-1210U-RP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3185692" y="3619154"/>
            <a:ext cx="2665510" cy="2691257"/>
            <a:chOff x="3445214" y="2596607"/>
            <a:chExt cx="2665510" cy="2691257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5215" y="3623044"/>
              <a:ext cx="2663239" cy="1664820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5214" y="2678165"/>
              <a:ext cx="2665510" cy="1666240"/>
            </a:xfrm>
            <a:prstGeom prst="rect">
              <a:avLst/>
            </a:prstGeom>
          </p:spPr>
        </p:pic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3756307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REXP-1610U-RP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8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533437" y="2648080"/>
            <a:ext cx="450841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6Gb/s JBOD enclosures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6757174" y="2630703"/>
            <a:ext cx="475045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</a:t>
            </a:r>
            <a:r>
              <a:rPr lang="en-US" altLang="zh-TW" sz="2400" b="1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12Gb/s</a:t>
            </a:r>
            <a:r>
              <a:rPr lang="en-US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 enclosures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6310761" y="3619154"/>
            <a:ext cx="2671256" cy="2680948"/>
            <a:chOff x="6500827" y="2596607"/>
            <a:chExt cx="2671256" cy="2680948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6574" y="3611612"/>
              <a:ext cx="2665509" cy="1665943"/>
            </a:xfrm>
            <a:prstGeom prst="rect">
              <a:avLst/>
            </a:prstGeom>
          </p:spPr>
        </p:pic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827" y="2882075"/>
              <a:ext cx="2671256" cy="1669535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6818339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REXP-1220U-RP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9169410" y="3619154"/>
            <a:ext cx="2657854" cy="2691257"/>
            <a:chOff x="9304163" y="2596607"/>
            <a:chExt cx="2657854" cy="2691257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4163" y="3626705"/>
              <a:ext cx="2657854" cy="1661159"/>
            </a:xfrm>
            <a:prstGeom prst="rect">
              <a:avLst/>
            </a:prstGeom>
          </p:spPr>
        </p:pic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4163" y="2678165"/>
              <a:ext cx="2657854" cy="1661159"/>
            </a:xfrm>
            <a:prstGeom prst="rect">
              <a:avLst/>
            </a:prstGeom>
          </p:spPr>
        </p:pic>
        <p:sp>
          <p:nvSpPr>
            <p:cNvPr id="45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9601331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REXP-1620U-RP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982FB59-5190-4A80-ADF9-A7840AD3C6D5}"/>
              </a:ext>
            </a:extLst>
          </p:cNvPr>
          <p:cNvCxnSpPr>
            <a:cxnSpLocks/>
          </p:cNvCxnSpPr>
          <p:nvPr/>
        </p:nvCxnSpPr>
        <p:spPr>
          <a:xfrm>
            <a:off x="6096000" y="3109745"/>
            <a:ext cx="0" cy="3418055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1">
            <a:extLst>
              <a:ext uri="{FF2B5EF4-FFF2-40B4-BE49-F238E27FC236}">
                <a16:creationId xmlns:a16="http://schemas.microsoft.com/office/drawing/2014/main" id="{1B976D6F-E45C-1B4C-918A-218DA1B6146E}"/>
              </a:ext>
            </a:extLst>
          </p:cNvPr>
          <p:cNvSpPr txBox="1"/>
          <p:nvPr/>
        </p:nvSpPr>
        <p:spPr>
          <a:xfrm>
            <a:off x="348260" y="1908851"/>
            <a:ext cx="1155053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supports connecting multiple TL and REXP SAS JBOD enclosures together</a:t>
            </a: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665398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B57A602-7608-4484-BF5C-F64C1A5C3DB0}"/>
              </a:ext>
            </a:extLst>
          </p:cNvPr>
          <p:cNvSpPr/>
          <p:nvPr/>
        </p:nvSpPr>
        <p:spPr>
          <a:xfrm>
            <a:off x="457200" y="1970014"/>
            <a:ext cx="11324123" cy="10479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40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Comparing the QNAP SAS JBOD generations</a:t>
            </a:r>
            <a:endParaRPr lang="zh-TW" altLang="en-US" sz="4000" dirty="0">
              <a:latin typeface="Arial"/>
              <a:ea typeface="微軟正黑體"/>
              <a:cs typeface="Arial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0B08A70-0E30-45D1-B058-C19D91D2D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030213"/>
              </p:ext>
            </p:extLst>
          </p:nvPr>
        </p:nvGraphicFramePr>
        <p:xfrm>
          <a:off x="457198" y="2608293"/>
          <a:ext cx="11324123" cy="4160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5105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1800563">
                  <a:extLst>
                    <a:ext uri="{9D8B030D-6E8A-4147-A177-3AD203B41FA5}">
                      <a16:colId xmlns:a16="http://schemas.microsoft.com/office/drawing/2014/main" val="115645425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2710439547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3836231832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046767789"/>
                    </a:ext>
                  </a:extLst>
                </a:gridCol>
              </a:tblGrid>
              <a:tr h="41179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+mn-lt"/>
                          <a:ea typeface="微軟正黑體"/>
                        </a:rPr>
                        <a:t>TL-R1620Sep-RP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+mn-lt"/>
                          <a:ea typeface="微軟正黑體"/>
                        </a:rPr>
                        <a:t>REXP-1620U-RP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+mn-lt"/>
                          <a:ea typeface="微軟正黑體"/>
                        </a:rPr>
                        <a:t>REXP-1610U-RP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/>
                          <a:ea typeface="微軟正黑體"/>
                        </a:rPr>
                        <a:t>TL-R1220Sep-RP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/>
                          <a:ea typeface="微軟正黑體"/>
                        </a:rPr>
                        <a:t>REXP-1220U-RP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/>
                          <a:ea typeface="微軟正黑體"/>
                        </a:rPr>
                        <a:t>REXP-1210U-RP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30750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dirty="0">
                          <a:latin typeface="Arial"/>
                          <a:ea typeface="微軟正黑體"/>
                        </a:rPr>
                        <a:t># of bays</a:t>
                      </a:r>
                      <a:endParaRPr lang="zh-TW" altLang="en-US" sz="1600" dirty="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16</a:t>
                      </a:r>
                      <a:endParaRPr lang="en-US" altLang="zh-TW" sz="14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16</a:t>
                      </a:r>
                      <a:endParaRPr lang="en-US" altLang="zh-TW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12</a:t>
                      </a:r>
                      <a:endParaRPr lang="en-US" altLang="zh-TW" sz="14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12</a:t>
                      </a:r>
                      <a:endParaRPr lang="en-US" altLang="zh-TW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12</a:t>
                      </a:r>
                      <a:endParaRPr lang="en-US" altLang="zh-TW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Drive interface</a:t>
                      </a:r>
                      <a:endParaRPr lang="zh-TW" altLang="en-US" sz="1600" dirty="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818729"/>
                  </a:ext>
                </a:extLst>
              </a:tr>
              <a:tr h="86660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Arial"/>
                          <a:ea typeface="微軟正黑體"/>
                        </a:rPr>
                        <a:t> </a:t>
                      </a:r>
                      <a:r>
                        <a:rPr lang="en-US" altLang="zh-TW" sz="1600" dirty="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ports</a:t>
                      </a:r>
                      <a:endParaRPr lang="zh-TW" altLang="en-US" sz="1600" dirty="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rgbClr val="FFFF00"/>
                          </a:solidFill>
                          <a:latin typeface="Arial"/>
                        </a:rPr>
                        <a:t>4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 x SAS 12Gbps wide ports (Mini-SAS HD SFF-8644)</a:t>
                      </a:r>
                      <a:endParaRPr lang="zh-TW" sz="1400" dirty="0"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3 x </a:t>
                      </a:r>
                      <a:r>
                        <a:rPr lang="en-US" altLang="zh-TW" sz="1400" b="0" i="0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  <a:t>SAS 12Gbps wide ports (Mini-SAS HD SFF-8644)</a:t>
                      </a:r>
                      <a:endParaRPr lang="zh-TW" altLang="en-US" sz="1400" dirty="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3 x SAS 6Gbps wide ports (Mini-SAS HD SFF-8644)</a:t>
                      </a:r>
                      <a:endParaRPr lang="zh-TW" sz="2000" dirty="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rgbClr val="FFFF00"/>
                          </a:solidFill>
                          <a:latin typeface="Arial"/>
                        </a:rPr>
                        <a:t>4</a:t>
                      </a:r>
                      <a:r>
                        <a:rPr lang="en-US" sz="1400" b="1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x </a:t>
                      </a:r>
                      <a:r>
                        <a:rPr lang="en-US" altLang="zh-TW" sz="1400" b="0" i="0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  <a:t>SAS 12Gbps wide ports (Mini-SAS HD SFF-8644)</a:t>
                      </a:r>
                      <a:endParaRPr lang="zh-TW" altLang="en-US" sz="1400" dirty="0"/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3 x </a:t>
                      </a:r>
                      <a:r>
                        <a:rPr lang="en-US" altLang="zh-TW" sz="1400" b="0" i="0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  <a:t>SAS 12Gbps wide ports (Mini-SAS HD SFF-8644)</a:t>
                      </a:r>
                      <a:endParaRPr lang="zh-TW" altLang="en-US" sz="1400" dirty="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3 x SAS 6Gbps wide ports (Mini-SAS HD SFF-8644)</a:t>
                      </a:r>
                      <a:endParaRPr lang="zh-TW" sz="2000" dirty="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77423"/>
                  </a:ext>
                </a:extLst>
              </a:tr>
              <a:tr h="53114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Arial"/>
                          <a:ea typeface="微軟正黑體"/>
                        </a:rPr>
                        <a:t>Dimension </a:t>
                      </a:r>
                      <a:r>
                        <a:rPr lang="zh-TW" altLang="en-US" sz="1600" dirty="0">
                          <a:latin typeface="Arial"/>
                          <a:ea typeface="微軟正黑體"/>
                        </a:rPr>
                        <a:t>(HxWxD)</a:t>
                      </a:r>
                      <a:endParaRPr lang="zh-TW" altLang="en-US" sz="1600" dirty="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3U, 131.3 x 482.2 x 425.3 mm</a:t>
                      </a:r>
                      <a:endParaRPr lang="en-US" altLang="zh-TW" sz="14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kern="1200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+mn-cs"/>
                        </a:rPr>
                        <a:t>3U, 130 × 442.4 × 528.3 mm </a:t>
                      </a:r>
                      <a:endParaRPr lang="zh-TW" altLang="en-US" sz="1400" kern="12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baseline="0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cs typeface="+mn-cs"/>
                        </a:rPr>
                        <a:t>3U, 130 × 442.4 × 528.3 mm </a:t>
                      </a:r>
                      <a:endParaRPr lang="zh-TW" altLang="en-US" sz="1400" kern="1200" baseline="0">
                        <a:solidFill>
                          <a:schemeClr val="bg1"/>
                        </a:solidFill>
                        <a:latin typeface="+mn-lt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kern="1200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+mn-cs"/>
                        </a:rPr>
                        <a:t>2U, 88.65 x 482.2 x 423.8 mm</a:t>
                      </a:r>
                      <a:endParaRPr lang="zh-TW" altLang="en-US" sz="1400" kern="12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2U, 88 x 439 x 520 mm</a:t>
                      </a:r>
                      <a:endParaRPr lang="en-US" altLang="zh-TW" sz="14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2U, 88 x 439 x 520 mm</a:t>
                      </a:r>
                      <a:endParaRPr lang="en-US" altLang="zh-TW" sz="14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31488"/>
                  </a:ext>
                </a:extLst>
              </a:tr>
              <a:tr h="53114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</a:rPr>
                        <a:t>Key-lock tray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+mn-ea"/>
                          <a:sym typeface="Arial" panose="020B0604020202020204" pitchFamily="34" charset="0"/>
                        </a:rPr>
                        <a:t>Key lock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/>
                        <a:ea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---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---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Arial" panose="020B0604020202020204" pitchFamily="34" charset="0"/>
                        </a:rPr>
                        <a:t>Key lock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---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---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909776"/>
                  </a:ext>
                </a:extLst>
              </a:tr>
              <a:tr h="53114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Arial"/>
                          <a:ea typeface="微軟正黑體"/>
                        </a:rPr>
                        <a:t>Optional </a:t>
                      </a:r>
                    </a:p>
                    <a:p>
                      <a:pPr algn="ctr"/>
                      <a:r>
                        <a:rPr lang="en-US" altLang="zh-TW" sz="1600" dirty="0">
                          <a:latin typeface="Arial"/>
                          <a:ea typeface="微軟正黑體"/>
                        </a:rPr>
                        <a:t>rail kit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+mn-ea"/>
                        </a:rPr>
                        <a:t>RAIL-B02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/>
                        <a:ea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RAIL-A03-57</a:t>
                      </a:r>
                      <a:endParaRPr lang="zh-TW" sz="1400" dirty="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b="0" i="0" u="none" strike="noStrike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RAIL-A03-57</a:t>
                      </a:r>
                      <a:endParaRPr lang="zh-TW" altLang="zh-TW" sz="140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RAIL-B02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RAIL-A03-57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RAIL-A03-57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58596"/>
                  </a:ext>
                </a:extLst>
              </a:tr>
            </a:tbl>
          </a:graphicData>
        </a:graphic>
      </p:graphicFrame>
      <p:grpSp>
        <p:nvGrpSpPr>
          <p:cNvPr id="8" name="群組 7">
            <a:extLst>
              <a:ext uri="{FF2B5EF4-FFF2-40B4-BE49-F238E27FC236}">
                <a16:creationId xmlns:a16="http://schemas.microsoft.com/office/drawing/2014/main" id="{D2904311-AE86-455C-944A-A037D4BE1E47}"/>
              </a:ext>
            </a:extLst>
          </p:cNvPr>
          <p:cNvGrpSpPr/>
          <p:nvPr/>
        </p:nvGrpSpPr>
        <p:grpSpPr>
          <a:xfrm>
            <a:off x="7202249" y="1762650"/>
            <a:ext cx="912408" cy="470608"/>
            <a:chOff x="10647274" y="1839980"/>
            <a:chExt cx="1107997" cy="57149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AFBCA5E-C000-41A3-A9BB-CB96788E4B37}"/>
                </a:ext>
              </a:extLst>
            </p:cNvPr>
            <p:cNvSpPr/>
            <p:nvPr/>
          </p:nvSpPr>
          <p:spPr>
            <a:xfrm>
              <a:off x="10647274" y="1839980"/>
              <a:ext cx="1107997" cy="571490"/>
            </a:xfrm>
            <a:prstGeom prst="rect">
              <a:avLst/>
            </a:prstGeom>
            <a:ln>
              <a:noFill/>
            </a:ln>
            <a:effectLst>
              <a:outerShdw blurRad="76200" dist="762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C660D22A-48C2-4C75-9BFD-38831B8918CA}"/>
                </a:ext>
              </a:extLst>
            </p:cNvPr>
            <p:cNvSpPr txBox="1"/>
            <p:nvPr/>
          </p:nvSpPr>
          <p:spPr>
            <a:xfrm>
              <a:off x="10647274" y="1940862"/>
              <a:ext cx="1107996" cy="373754"/>
            </a:xfrm>
            <a:prstGeom prst="rect">
              <a:avLst/>
            </a:prstGeom>
            <a:solidFill>
              <a:srgbClr val="FEE14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1400" b="1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New!</a:t>
              </a:r>
              <a:endParaRPr kumimoji="1" lang="zh-TW" altLang="en-US" sz="14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579EA27F-DE63-4A32-9C4B-BE8B57A30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57130" t="10934" r="11165" b="-2"/>
            <a:stretch/>
          </p:blipFill>
          <p:spPr>
            <a:xfrm>
              <a:off x="10647275" y="1841865"/>
              <a:ext cx="1107996" cy="151152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E9FF0FF8-F877-43EE-BAAE-EF4A44D5C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57130" t="10934" r="11165" b="-2"/>
            <a:stretch/>
          </p:blipFill>
          <p:spPr>
            <a:xfrm>
              <a:off x="10647275" y="2260318"/>
              <a:ext cx="1107996" cy="151152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D4587FE-A79A-49E2-9BF4-8F21C9CAFE3E}"/>
              </a:ext>
            </a:extLst>
          </p:cNvPr>
          <p:cNvGrpSpPr/>
          <p:nvPr/>
        </p:nvGrpSpPr>
        <p:grpSpPr>
          <a:xfrm>
            <a:off x="2342383" y="1691151"/>
            <a:ext cx="912408" cy="470608"/>
            <a:chOff x="10647274" y="1839980"/>
            <a:chExt cx="1107997" cy="57149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886030E-FC47-453F-9770-FD306E86D0F3}"/>
                </a:ext>
              </a:extLst>
            </p:cNvPr>
            <p:cNvSpPr/>
            <p:nvPr/>
          </p:nvSpPr>
          <p:spPr>
            <a:xfrm>
              <a:off x="10647274" y="1839980"/>
              <a:ext cx="1107997" cy="571490"/>
            </a:xfrm>
            <a:prstGeom prst="rect">
              <a:avLst/>
            </a:prstGeom>
            <a:ln>
              <a:noFill/>
            </a:ln>
            <a:effectLst>
              <a:outerShdw blurRad="76200" dist="762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0D21D125-3A01-4F50-9EA0-A3DEC6453E82}"/>
                </a:ext>
              </a:extLst>
            </p:cNvPr>
            <p:cNvSpPr txBox="1"/>
            <p:nvPr/>
          </p:nvSpPr>
          <p:spPr>
            <a:xfrm>
              <a:off x="10647274" y="1940862"/>
              <a:ext cx="1107996" cy="373754"/>
            </a:xfrm>
            <a:prstGeom prst="rect">
              <a:avLst/>
            </a:prstGeom>
            <a:solidFill>
              <a:srgbClr val="FEE14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1400" b="1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New!</a:t>
              </a:r>
              <a:endParaRPr kumimoji="1" lang="zh-TW" altLang="en-US" sz="14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3BEA77E1-D4C3-4571-8F93-69D3F20AA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57130" t="10934" r="11165" b="-2"/>
            <a:stretch/>
          </p:blipFill>
          <p:spPr>
            <a:xfrm>
              <a:off x="10647275" y="1841865"/>
              <a:ext cx="1107996" cy="151152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3B6CDAAC-6ACA-49D0-B84E-8E3814873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57130" t="10934" r="11165" b="-2"/>
            <a:stretch/>
          </p:blipFill>
          <p:spPr>
            <a:xfrm>
              <a:off x="10647275" y="2260318"/>
              <a:ext cx="1107996" cy="151152"/>
            </a:xfrm>
            <a:prstGeom prst="rect">
              <a:avLst/>
            </a:prstGeom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B4A34835-52B1-488F-BC0B-ADFC809319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8852" y="2358936"/>
            <a:ext cx="1495948" cy="3190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E5E38F5-A74C-4699-AF3E-CC578E2449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089" y="2161759"/>
            <a:ext cx="1495948" cy="54443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171E32A-BF0E-4AD8-9055-4352AE8046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226" y="2338890"/>
            <a:ext cx="1495948" cy="36730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8F2A305-943B-4ACD-9840-ABCEAF97A5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422" y="2161759"/>
            <a:ext cx="1495948" cy="544439"/>
          </a:xfrm>
          <a:prstGeom prst="rect">
            <a:avLst/>
          </a:prstGeom>
        </p:spPr>
      </p:pic>
      <p:pic>
        <p:nvPicPr>
          <p:cNvPr id="22" name="圖片 21" descr="一張含有 室內, 桌, 電腦, 監視器 的圖片&#10;&#10;自動產生的描述">
            <a:extLst>
              <a:ext uri="{FF2B5EF4-FFF2-40B4-BE49-F238E27FC236}">
                <a16:creationId xmlns:a16="http://schemas.microsoft.com/office/drawing/2014/main" id="{E05AC8C9-5217-4E5E-A886-C0A066C0C7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0478" y="2300609"/>
            <a:ext cx="1495948" cy="377355"/>
          </a:xfrm>
          <a:prstGeom prst="rect">
            <a:avLst/>
          </a:prstGeom>
          <a:effectLst/>
        </p:spPr>
      </p:pic>
      <p:pic>
        <p:nvPicPr>
          <p:cNvPr id="24" name="圖片 23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66371785-345E-491C-9F70-DACEE5EDD7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7755" y="2189992"/>
            <a:ext cx="1495948" cy="4879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02228748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33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TL </a:t>
            </a:r>
            <a:r>
              <a:rPr lang="en-US" altLang="zh-TW" sz="33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SAS </a:t>
            </a:r>
            <a:r>
              <a:rPr lang="zh-TW" altLang="en-US" sz="33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JBOD</a:t>
            </a:r>
            <a:r>
              <a:rPr lang="en-US" altLang="zh-TW" sz="33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with 2 wide-port </a:t>
            </a:r>
            <a:r>
              <a:rPr lang="zh-TW" altLang="en-US" sz="33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SAS-12G2E expansion cabling suggestion for multi-path &amp; aggregation</a:t>
            </a:r>
            <a:endParaRPr lang="zh-TW" altLang="en-US" sz="3300">
              <a:latin typeface="Arial"/>
              <a:ea typeface="微軟正黑體"/>
              <a:cs typeface="Arial"/>
            </a:endParaRPr>
          </a:p>
        </p:txBody>
      </p:sp>
      <p:sp>
        <p:nvSpPr>
          <p:cNvPr id="252" name="TextBox 21">
            <a:extLst>
              <a:ext uri="{FF2B5EF4-FFF2-40B4-BE49-F238E27FC236}">
                <a16:creationId xmlns:a16="http://schemas.microsoft.com/office/drawing/2014/main" id="{60B849E0-DC3D-4436-A641-3157C963C18B}"/>
              </a:ext>
            </a:extLst>
          </p:cNvPr>
          <p:cNvSpPr txBox="1"/>
          <p:nvPr/>
        </p:nvSpPr>
        <p:spPr>
          <a:xfrm>
            <a:off x="823169" y="1853661"/>
            <a:ext cx="25766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X Multi-path</a:t>
            </a:r>
            <a:endParaRPr lang="zh-TW" altLang="en-US" sz="2400" b="1">
              <a:solidFill>
                <a:schemeClr val="bg1">
                  <a:lumMod val="75000"/>
                </a:schemeClr>
              </a:solidFill>
              <a:latin typeface="Arial"/>
              <a:ea typeface="微軟正黑體"/>
              <a:cs typeface="Arial"/>
            </a:endParaRPr>
          </a:p>
          <a:p>
            <a:r>
              <a:rPr lang="zh-TW" altLang="en-US" sz="2400" b="1" dirty="0">
                <a:solidFill>
                  <a:schemeClr val="bg1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X Aggregation</a:t>
            </a:r>
            <a:endParaRPr lang="zh-TW" altLang="en-US" sz="2400" b="1">
              <a:solidFill>
                <a:schemeClr val="bg1">
                  <a:lumMod val="7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328" name="TextBox 21">
            <a:extLst>
              <a:ext uri="{FF2B5EF4-FFF2-40B4-BE49-F238E27FC236}">
                <a16:creationId xmlns:a16="http://schemas.microsoft.com/office/drawing/2014/main" id="{F22B8AE8-7AC5-4979-823D-F834BAC9223B}"/>
              </a:ext>
            </a:extLst>
          </p:cNvPr>
          <p:cNvSpPr txBox="1"/>
          <p:nvPr/>
        </p:nvSpPr>
        <p:spPr>
          <a:xfrm>
            <a:off x="3780221" y="1853661"/>
            <a:ext cx="25766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400" b="1">
                <a:solidFill>
                  <a:schemeClr val="bg1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X Multi-path</a:t>
            </a:r>
            <a:endParaRPr lang="zh-TW" altLang="en-US" sz="2400" b="1">
              <a:solidFill>
                <a:schemeClr val="bg1">
                  <a:lumMod val="75000"/>
                </a:schemeClr>
              </a:solidFill>
              <a:latin typeface="Arial"/>
              <a:ea typeface="微軟正黑體"/>
              <a:cs typeface="Arial"/>
            </a:endParaRPr>
          </a:p>
          <a:p>
            <a:r>
              <a:rPr lang="zh-TW" altLang="en-US" sz="2400" b="1">
                <a:solidFill>
                  <a:srgbClr val="FEE146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V </a:t>
            </a:r>
            <a:r>
              <a:rPr lang="zh-TW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Aggregation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451" name="TextBox 21">
            <a:extLst>
              <a:ext uri="{FF2B5EF4-FFF2-40B4-BE49-F238E27FC236}">
                <a16:creationId xmlns:a16="http://schemas.microsoft.com/office/drawing/2014/main" id="{C46E5A82-928C-4755-92A4-CD25422D42A3}"/>
              </a:ext>
            </a:extLst>
          </p:cNvPr>
          <p:cNvSpPr txBox="1"/>
          <p:nvPr/>
        </p:nvSpPr>
        <p:spPr>
          <a:xfrm>
            <a:off x="6109866" y="1853661"/>
            <a:ext cx="25766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400" b="1">
                <a:solidFill>
                  <a:srgbClr val="FEE146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V </a:t>
            </a:r>
            <a:r>
              <a:rPr lang="zh-TW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Multi-path</a:t>
            </a:r>
            <a:endParaRPr lang="zh-TW" sz="2400">
              <a:solidFill>
                <a:schemeClr val="bg1"/>
              </a:solidFill>
              <a:ea typeface="微軟正黑體"/>
              <a:cs typeface="Arial"/>
            </a:endParaRPr>
          </a:p>
          <a:p>
            <a:r>
              <a:rPr lang="zh-TW" altLang="en-US" sz="2400" b="1">
                <a:solidFill>
                  <a:srgbClr val="FEE146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V </a:t>
            </a:r>
            <a:r>
              <a:rPr lang="zh-TW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Aggregation</a:t>
            </a:r>
            <a:endParaRPr lang="zh-TW" altLang="en-US" sz="24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452" name="TextBox 21">
            <a:extLst>
              <a:ext uri="{FF2B5EF4-FFF2-40B4-BE49-F238E27FC236}">
                <a16:creationId xmlns:a16="http://schemas.microsoft.com/office/drawing/2014/main" id="{60BBBF76-CF1B-43A9-A71C-E14ADA9D4927}"/>
              </a:ext>
            </a:extLst>
          </p:cNvPr>
          <p:cNvSpPr txBox="1"/>
          <p:nvPr/>
        </p:nvSpPr>
        <p:spPr>
          <a:xfrm>
            <a:off x="8993724" y="1853661"/>
            <a:ext cx="25766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400" b="1">
                <a:solidFill>
                  <a:srgbClr val="FEE146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V</a:t>
            </a:r>
            <a:r>
              <a:rPr lang="zh-TW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Multi-path</a:t>
            </a:r>
            <a:endParaRPr lang="zh-TW" altLang="en-US" sz="24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r>
              <a:rPr lang="zh-TW" altLang="en-US" sz="2400" b="1">
                <a:solidFill>
                  <a:srgbClr val="FEE146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V </a:t>
            </a:r>
            <a:r>
              <a:rPr lang="zh-TW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Aggregation</a:t>
            </a:r>
            <a:endParaRPr lang="zh-TW" altLang="en-US" sz="24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cxnSp>
        <p:nvCxnSpPr>
          <p:cNvPr id="310" name="直線接點 309">
            <a:extLst>
              <a:ext uri="{FF2B5EF4-FFF2-40B4-BE49-F238E27FC236}">
                <a16:creationId xmlns:a16="http://schemas.microsoft.com/office/drawing/2014/main" id="{6FF79209-5B7E-4CF9-8910-09B51485DB58}"/>
              </a:ext>
            </a:extLst>
          </p:cNvPr>
          <p:cNvCxnSpPr>
            <a:cxnSpLocks/>
          </p:cNvCxnSpPr>
          <p:nvPr/>
        </p:nvCxnSpPr>
        <p:spPr>
          <a:xfrm>
            <a:off x="6164503" y="2801971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直線接點 310">
            <a:extLst>
              <a:ext uri="{FF2B5EF4-FFF2-40B4-BE49-F238E27FC236}">
                <a16:creationId xmlns:a16="http://schemas.microsoft.com/office/drawing/2014/main" id="{7CE8B32B-E10F-4AF9-B658-A6B61D31182E}"/>
              </a:ext>
            </a:extLst>
          </p:cNvPr>
          <p:cNvCxnSpPr>
            <a:cxnSpLocks/>
          </p:cNvCxnSpPr>
          <p:nvPr/>
        </p:nvCxnSpPr>
        <p:spPr>
          <a:xfrm>
            <a:off x="3937770" y="2801971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直線接點 311">
            <a:extLst>
              <a:ext uri="{FF2B5EF4-FFF2-40B4-BE49-F238E27FC236}">
                <a16:creationId xmlns:a16="http://schemas.microsoft.com/office/drawing/2014/main" id="{858F06BB-303A-407E-B448-A1538285C562}"/>
              </a:ext>
            </a:extLst>
          </p:cNvPr>
          <p:cNvCxnSpPr>
            <a:cxnSpLocks/>
          </p:cNvCxnSpPr>
          <p:nvPr/>
        </p:nvCxnSpPr>
        <p:spPr>
          <a:xfrm>
            <a:off x="8399642" y="2801971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684D4E4-691D-4307-AFB2-F860039E3D87}"/>
              </a:ext>
            </a:extLst>
          </p:cNvPr>
          <p:cNvGrpSpPr/>
          <p:nvPr/>
        </p:nvGrpSpPr>
        <p:grpSpPr>
          <a:xfrm>
            <a:off x="435601" y="3697193"/>
            <a:ext cx="1499670" cy="633797"/>
            <a:chOff x="2388031" y="7253789"/>
            <a:chExt cx="1499670" cy="633797"/>
          </a:xfrm>
        </p:grpSpPr>
        <p:sp>
          <p:nvSpPr>
            <p:cNvPr id="314" name="矩形: 圓角 313">
              <a:extLst>
                <a:ext uri="{FF2B5EF4-FFF2-40B4-BE49-F238E27FC236}">
                  <a16:creationId xmlns:a16="http://schemas.microsoft.com/office/drawing/2014/main" id="{EA789402-C3B5-4FC4-BCD5-DC0136CFAE6D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5" name="文字方塊 314">
              <a:extLst>
                <a:ext uri="{FF2B5EF4-FFF2-40B4-BE49-F238E27FC236}">
                  <a16:creationId xmlns:a16="http://schemas.microsoft.com/office/drawing/2014/main" id="{141C5A05-170D-4386-92FD-CF0A51ACE0CC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1147885C-4346-4AB1-9E38-29D21799EC3A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316" name="矩形 315">
                <a:extLst>
                  <a:ext uri="{FF2B5EF4-FFF2-40B4-BE49-F238E27FC236}">
                    <a16:creationId xmlns:a16="http://schemas.microsoft.com/office/drawing/2014/main" id="{648D44AB-F16A-48A4-AAF1-8FA44D998F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矩形 316">
                <a:extLst>
                  <a:ext uri="{FF2B5EF4-FFF2-40B4-BE49-F238E27FC236}">
                    <a16:creationId xmlns:a16="http://schemas.microsoft.com/office/drawing/2014/main" id="{546F142B-A5AE-4684-B038-5DD1BDEB87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8" name="矩形 317">
                <a:extLst>
                  <a:ext uri="{FF2B5EF4-FFF2-40B4-BE49-F238E27FC236}">
                    <a16:creationId xmlns:a16="http://schemas.microsoft.com/office/drawing/2014/main" id="{CFE0224C-5CA2-4BA6-82C4-3E15D91204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9" name="矩形 318">
                <a:extLst>
                  <a:ext uri="{FF2B5EF4-FFF2-40B4-BE49-F238E27FC236}">
                    <a16:creationId xmlns:a16="http://schemas.microsoft.com/office/drawing/2014/main" id="{1CBC9003-D631-4202-BA3A-BF956B0703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0" name="群組 319">
            <a:extLst>
              <a:ext uri="{FF2B5EF4-FFF2-40B4-BE49-F238E27FC236}">
                <a16:creationId xmlns:a16="http://schemas.microsoft.com/office/drawing/2014/main" id="{1C2C3454-E5A9-4025-855B-3922AEF45D66}"/>
              </a:ext>
            </a:extLst>
          </p:cNvPr>
          <p:cNvGrpSpPr/>
          <p:nvPr/>
        </p:nvGrpSpPr>
        <p:grpSpPr>
          <a:xfrm>
            <a:off x="1319845" y="2801971"/>
            <a:ext cx="1499670" cy="633797"/>
            <a:chOff x="2388031" y="7253789"/>
            <a:chExt cx="1499670" cy="633797"/>
          </a:xfrm>
        </p:grpSpPr>
        <p:sp>
          <p:nvSpPr>
            <p:cNvPr id="321" name="矩形: 圓角 320">
              <a:extLst>
                <a:ext uri="{FF2B5EF4-FFF2-40B4-BE49-F238E27FC236}">
                  <a16:creationId xmlns:a16="http://schemas.microsoft.com/office/drawing/2014/main" id="{95C6F720-E179-496C-ABED-645EEA1F822B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2" name="文字方塊 321">
              <a:extLst>
                <a:ext uri="{FF2B5EF4-FFF2-40B4-BE49-F238E27FC236}">
                  <a16:creationId xmlns:a16="http://schemas.microsoft.com/office/drawing/2014/main" id="{7C18C9CE-8FEA-410E-851C-982C25FCB4F4}"/>
                </a:ext>
              </a:extLst>
            </p:cNvPr>
            <p:cNvSpPr txBox="1"/>
            <p:nvPr/>
          </p:nvSpPr>
          <p:spPr>
            <a:xfrm>
              <a:off x="2556617" y="7276291"/>
              <a:ext cx="1162498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SAS-12G2E</a:t>
              </a:r>
            </a:p>
          </p:txBody>
        </p:sp>
        <p:grpSp>
          <p:nvGrpSpPr>
            <p:cNvPr id="323" name="群組 322">
              <a:extLst>
                <a:ext uri="{FF2B5EF4-FFF2-40B4-BE49-F238E27FC236}">
                  <a16:creationId xmlns:a16="http://schemas.microsoft.com/office/drawing/2014/main" id="{A60D39E3-4EE0-403C-AF70-440DF8390553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</p:grpSpPr>
          <p:sp>
            <p:nvSpPr>
              <p:cNvPr id="325" name="矩形 324">
                <a:extLst>
                  <a:ext uri="{FF2B5EF4-FFF2-40B4-BE49-F238E27FC236}">
                    <a16:creationId xmlns:a16="http://schemas.microsoft.com/office/drawing/2014/main" id="{A044FB4F-8529-44DA-9E2B-31177103AF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矩形 325">
                <a:extLst>
                  <a:ext uri="{FF2B5EF4-FFF2-40B4-BE49-F238E27FC236}">
                    <a16:creationId xmlns:a16="http://schemas.microsoft.com/office/drawing/2014/main" id="{DD92FB62-5AE5-404E-B881-A139035A6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54" name="群組 353">
            <a:extLst>
              <a:ext uri="{FF2B5EF4-FFF2-40B4-BE49-F238E27FC236}">
                <a16:creationId xmlns:a16="http://schemas.microsoft.com/office/drawing/2014/main" id="{6A17039E-B2FC-4ED8-8AD5-0CEE4D114BCE}"/>
              </a:ext>
            </a:extLst>
          </p:cNvPr>
          <p:cNvGrpSpPr/>
          <p:nvPr/>
        </p:nvGrpSpPr>
        <p:grpSpPr>
          <a:xfrm>
            <a:off x="435601" y="4399681"/>
            <a:ext cx="1499670" cy="633797"/>
            <a:chOff x="2388031" y="7253789"/>
            <a:chExt cx="1499670" cy="633797"/>
          </a:xfrm>
        </p:grpSpPr>
        <p:sp>
          <p:nvSpPr>
            <p:cNvPr id="355" name="矩形: 圓角 354">
              <a:extLst>
                <a:ext uri="{FF2B5EF4-FFF2-40B4-BE49-F238E27FC236}">
                  <a16:creationId xmlns:a16="http://schemas.microsoft.com/office/drawing/2014/main" id="{B8A04BD8-3164-41AD-91B4-8268362FE542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6" name="文字方塊 355">
              <a:extLst>
                <a:ext uri="{FF2B5EF4-FFF2-40B4-BE49-F238E27FC236}">
                  <a16:creationId xmlns:a16="http://schemas.microsoft.com/office/drawing/2014/main" id="{92B034F7-FD69-4018-9ECD-5C33A1D4034E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57" name="群組 356">
              <a:extLst>
                <a:ext uri="{FF2B5EF4-FFF2-40B4-BE49-F238E27FC236}">
                  <a16:creationId xmlns:a16="http://schemas.microsoft.com/office/drawing/2014/main" id="{4DFBA0E2-16E5-4C66-ACB8-814F8B0E78FF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358" name="矩形 357">
                <a:extLst>
                  <a:ext uri="{FF2B5EF4-FFF2-40B4-BE49-F238E27FC236}">
                    <a16:creationId xmlns:a16="http://schemas.microsoft.com/office/drawing/2014/main" id="{DADB78C3-61BD-4215-B84B-1792500125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矩形 358">
                <a:extLst>
                  <a:ext uri="{FF2B5EF4-FFF2-40B4-BE49-F238E27FC236}">
                    <a16:creationId xmlns:a16="http://schemas.microsoft.com/office/drawing/2014/main" id="{B3ED4CA1-4636-429F-B7E9-3D4F31A82B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矩形 359">
                <a:extLst>
                  <a:ext uri="{FF2B5EF4-FFF2-40B4-BE49-F238E27FC236}">
                    <a16:creationId xmlns:a16="http://schemas.microsoft.com/office/drawing/2014/main" id="{A55AFED1-2931-4C55-BD7C-0F23D5446C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1" name="矩形 360">
                <a:extLst>
                  <a:ext uri="{FF2B5EF4-FFF2-40B4-BE49-F238E27FC236}">
                    <a16:creationId xmlns:a16="http://schemas.microsoft.com/office/drawing/2014/main" id="{8EA341A1-59F3-40AF-B913-ABC39B2591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3E424A08-BE58-4EA0-932A-556F551556EE}"/>
              </a:ext>
            </a:extLst>
          </p:cNvPr>
          <p:cNvGrpSpPr/>
          <p:nvPr/>
        </p:nvGrpSpPr>
        <p:grpSpPr>
          <a:xfrm>
            <a:off x="435601" y="5804657"/>
            <a:ext cx="1499670" cy="633797"/>
            <a:chOff x="435601" y="5804657"/>
            <a:chExt cx="1499670" cy="633797"/>
          </a:xfrm>
        </p:grpSpPr>
        <p:sp>
          <p:nvSpPr>
            <p:cNvPr id="371" name="矩形: 圓角 370">
              <a:extLst>
                <a:ext uri="{FF2B5EF4-FFF2-40B4-BE49-F238E27FC236}">
                  <a16:creationId xmlns:a16="http://schemas.microsoft.com/office/drawing/2014/main" id="{708F8EB0-8609-49A3-9E4C-A5C9BD113DDB}"/>
                </a:ext>
              </a:extLst>
            </p:cNvPr>
            <p:cNvSpPr/>
            <p:nvPr/>
          </p:nvSpPr>
          <p:spPr>
            <a:xfrm>
              <a:off x="435601" y="5804657"/>
              <a:ext cx="1499670" cy="633797"/>
            </a:xfrm>
            <a:prstGeom prst="roundRect">
              <a:avLst>
                <a:gd name="adj" fmla="val 998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2" name="文字方塊 371">
              <a:extLst>
                <a:ext uri="{FF2B5EF4-FFF2-40B4-BE49-F238E27FC236}">
                  <a16:creationId xmlns:a16="http://schemas.microsoft.com/office/drawing/2014/main" id="{39C1DFCB-06F5-4363-986D-56FFBE207F6E}"/>
                </a:ext>
              </a:extLst>
            </p:cNvPr>
            <p:cNvSpPr txBox="1"/>
            <p:nvPr/>
          </p:nvSpPr>
          <p:spPr>
            <a:xfrm>
              <a:off x="509610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73" name="群組 372">
              <a:extLst>
                <a:ext uri="{FF2B5EF4-FFF2-40B4-BE49-F238E27FC236}">
                  <a16:creationId xmlns:a16="http://schemas.microsoft.com/office/drawing/2014/main" id="{2C4DA62F-8BD8-403C-8F6B-203DAAE7F479}"/>
                </a:ext>
              </a:extLst>
            </p:cNvPr>
            <p:cNvGrpSpPr/>
            <p:nvPr/>
          </p:nvGrpSpPr>
          <p:grpSpPr>
            <a:xfrm>
              <a:off x="702751" y="6157474"/>
              <a:ext cx="959697" cy="212084"/>
              <a:chOff x="2655181" y="7581206"/>
              <a:chExt cx="959697" cy="212084"/>
            </a:xfrm>
          </p:grpSpPr>
          <p:sp>
            <p:nvSpPr>
              <p:cNvPr id="374" name="矩形 373">
                <a:extLst>
                  <a:ext uri="{FF2B5EF4-FFF2-40B4-BE49-F238E27FC236}">
                    <a16:creationId xmlns:a16="http://schemas.microsoft.com/office/drawing/2014/main" id="{49489994-3213-4B9E-AA16-FBC60220CA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5" name="矩形 374">
                <a:extLst>
                  <a:ext uri="{FF2B5EF4-FFF2-40B4-BE49-F238E27FC236}">
                    <a16:creationId xmlns:a16="http://schemas.microsoft.com/office/drawing/2014/main" id="{96AF2627-BD98-4361-8E8A-D5DF954B17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6" name="矩形 375">
                <a:extLst>
                  <a:ext uri="{FF2B5EF4-FFF2-40B4-BE49-F238E27FC236}">
                    <a16:creationId xmlns:a16="http://schemas.microsoft.com/office/drawing/2014/main" id="{B91D2E97-C93F-4513-8B07-850F990F9D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7" name="矩形 376">
                <a:extLst>
                  <a:ext uri="{FF2B5EF4-FFF2-40B4-BE49-F238E27FC236}">
                    <a16:creationId xmlns:a16="http://schemas.microsoft.com/office/drawing/2014/main" id="{08D29251-8CE2-4B93-BE0B-0575B68F40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6069F24A-62F4-431E-9F22-53DB14BC5485}"/>
              </a:ext>
            </a:extLst>
          </p:cNvPr>
          <p:cNvGrpSpPr/>
          <p:nvPr/>
        </p:nvGrpSpPr>
        <p:grpSpPr>
          <a:xfrm>
            <a:off x="2117001" y="3697193"/>
            <a:ext cx="1499670" cy="633797"/>
            <a:chOff x="2117001" y="3697193"/>
            <a:chExt cx="1499670" cy="633797"/>
          </a:xfrm>
        </p:grpSpPr>
        <p:sp>
          <p:nvSpPr>
            <p:cNvPr id="379" name="矩形: 圓角 378">
              <a:extLst>
                <a:ext uri="{FF2B5EF4-FFF2-40B4-BE49-F238E27FC236}">
                  <a16:creationId xmlns:a16="http://schemas.microsoft.com/office/drawing/2014/main" id="{8F3E0DCC-66A1-4435-824B-C63B0F7D44CC}"/>
                </a:ext>
              </a:extLst>
            </p:cNvPr>
            <p:cNvSpPr/>
            <p:nvPr/>
          </p:nvSpPr>
          <p:spPr>
            <a:xfrm>
              <a:off x="2117001" y="3697193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3" name="文字方塊 452">
              <a:extLst>
                <a:ext uri="{FF2B5EF4-FFF2-40B4-BE49-F238E27FC236}">
                  <a16:creationId xmlns:a16="http://schemas.microsoft.com/office/drawing/2014/main" id="{DC7B9C1A-911F-4582-BF20-3BB5D74AF28C}"/>
                </a:ext>
              </a:extLst>
            </p:cNvPr>
            <p:cNvSpPr txBox="1"/>
            <p:nvPr/>
          </p:nvSpPr>
          <p:spPr>
            <a:xfrm>
              <a:off x="2191010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#5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54" name="群組 453">
              <a:extLst>
                <a:ext uri="{FF2B5EF4-FFF2-40B4-BE49-F238E27FC236}">
                  <a16:creationId xmlns:a16="http://schemas.microsoft.com/office/drawing/2014/main" id="{B8A0DA9F-3F1C-4543-877B-4168FDA19425}"/>
                </a:ext>
              </a:extLst>
            </p:cNvPr>
            <p:cNvGrpSpPr/>
            <p:nvPr/>
          </p:nvGrpSpPr>
          <p:grpSpPr>
            <a:xfrm>
              <a:off x="2384151" y="4050010"/>
              <a:ext cx="959697" cy="212084"/>
              <a:chOff x="2655181" y="7581206"/>
              <a:chExt cx="959697" cy="212084"/>
            </a:xfrm>
          </p:grpSpPr>
          <p:sp>
            <p:nvSpPr>
              <p:cNvPr id="455" name="矩形 454">
                <a:extLst>
                  <a:ext uri="{FF2B5EF4-FFF2-40B4-BE49-F238E27FC236}">
                    <a16:creationId xmlns:a16="http://schemas.microsoft.com/office/drawing/2014/main" id="{24166347-BA29-4925-8555-14CF7CD9A6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矩形 455">
                <a:extLst>
                  <a:ext uri="{FF2B5EF4-FFF2-40B4-BE49-F238E27FC236}">
                    <a16:creationId xmlns:a16="http://schemas.microsoft.com/office/drawing/2014/main" id="{FBC03AE5-F2C1-4F49-84A8-90B8F83A61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矩形 456">
                <a:extLst>
                  <a:ext uri="{FF2B5EF4-FFF2-40B4-BE49-F238E27FC236}">
                    <a16:creationId xmlns:a16="http://schemas.microsoft.com/office/drawing/2014/main" id="{7ED57812-C477-4661-BFAA-AEEA120B5A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矩形 457">
                <a:extLst>
                  <a:ext uri="{FF2B5EF4-FFF2-40B4-BE49-F238E27FC236}">
                    <a16:creationId xmlns:a16="http://schemas.microsoft.com/office/drawing/2014/main" id="{C7475D75-8136-4310-8638-D988A5CF69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6F5DFAAF-3EFF-42F6-B185-3ED30B8BC38E}"/>
              </a:ext>
            </a:extLst>
          </p:cNvPr>
          <p:cNvGrpSpPr/>
          <p:nvPr/>
        </p:nvGrpSpPr>
        <p:grpSpPr>
          <a:xfrm>
            <a:off x="2117001" y="4399681"/>
            <a:ext cx="1499670" cy="633797"/>
            <a:chOff x="2117001" y="4399681"/>
            <a:chExt cx="1499670" cy="633797"/>
          </a:xfrm>
        </p:grpSpPr>
        <p:sp>
          <p:nvSpPr>
            <p:cNvPr id="460" name="矩形: 圓角 459">
              <a:extLst>
                <a:ext uri="{FF2B5EF4-FFF2-40B4-BE49-F238E27FC236}">
                  <a16:creationId xmlns:a16="http://schemas.microsoft.com/office/drawing/2014/main" id="{B08F11E5-D853-41A2-A0D1-DE5912E395A6}"/>
                </a:ext>
              </a:extLst>
            </p:cNvPr>
            <p:cNvSpPr/>
            <p:nvPr/>
          </p:nvSpPr>
          <p:spPr>
            <a:xfrm>
              <a:off x="2117001" y="4399681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1" name="文字方塊 460">
              <a:extLst>
                <a:ext uri="{FF2B5EF4-FFF2-40B4-BE49-F238E27FC236}">
                  <a16:creationId xmlns:a16="http://schemas.microsoft.com/office/drawing/2014/main" id="{A23B51EA-0002-4AE1-A02B-E2D8DB2A2192}"/>
                </a:ext>
              </a:extLst>
            </p:cNvPr>
            <p:cNvSpPr txBox="1"/>
            <p:nvPr/>
          </p:nvSpPr>
          <p:spPr>
            <a:xfrm>
              <a:off x="2191010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#6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62" name="群組 461">
              <a:extLst>
                <a:ext uri="{FF2B5EF4-FFF2-40B4-BE49-F238E27FC236}">
                  <a16:creationId xmlns:a16="http://schemas.microsoft.com/office/drawing/2014/main" id="{BB960193-DDA7-4717-9AA7-FA5D10C9FCCD}"/>
                </a:ext>
              </a:extLst>
            </p:cNvPr>
            <p:cNvGrpSpPr/>
            <p:nvPr/>
          </p:nvGrpSpPr>
          <p:grpSpPr>
            <a:xfrm>
              <a:off x="2384151" y="4752498"/>
              <a:ext cx="959697" cy="212084"/>
              <a:chOff x="2655181" y="7581206"/>
              <a:chExt cx="959697" cy="212084"/>
            </a:xfrm>
          </p:grpSpPr>
          <p:sp>
            <p:nvSpPr>
              <p:cNvPr id="463" name="矩形 462">
                <a:extLst>
                  <a:ext uri="{FF2B5EF4-FFF2-40B4-BE49-F238E27FC236}">
                    <a16:creationId xmlns:a16="http://schemas.microsoft.com/office/drawing/2014/main" id="{4E6317E9-D79C-441D-8204-7063C0136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矩形 463">
                <a:extLst>
                  <a:ext uri="{FF2B5EF4-FFF2-40B4-BE49-F238E27FC236}">
                    <a16:creationId xmlns:a16="http://schemas.microsoft.com/office/drawing/2014/main" id="{1126C2F0-FCE5-4821-8EAE-5BEE022B1D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矩形 464">
                <a:extLst>
                  <a:ext uri="{FF2B5EF4-FFF2-40B4-BE49-F238E27FC236}">
                    <a16:creationId xmlns:a16="http://schemas.microsoft.com/office/drawing/2014/main" id="{5B443CA9-E5D4-4C9E-9903-05DEF3DA21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6" name="矩形 465">
                <a:extLst>
                  <a:ext uri="{FF2B5EF4-FFF2-40B4-BE49-F238E27FC236}">
                    <a16:creationId xmlns:a16="http://schemas.microsoft.com/office/drawing/2014/main" id="{996073D0-A11F-4301-B0CF-21ACEA999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E399A2D4-DF85-404C-A7DD-3A178CF83E11}"/>
              </a:ext>
            </a:extLst>
          </p:cNvPr>
          <p:cNvGrpSpPr/>
          <p:nvPr/>
        </p:nvGrpSpPr>
        <p:grpSpPr>
          <a:xfrm>
            <a:off x="2117001" y="5102169"/>
            <a:ext cx="1499670" cy="633797"/>
            <a:chOff x="2117001" y="5102169"/>
            <a:chExt cx="1499670" cy="633797"/>
          </a:xfrm>
        </p:grpSpPr>
        <p:sp>
          <p:nvSpPr>
            <p:cNvPr id="468" name="矩形: 圓角 467">
              <a:extLst>
                <a:ext uri="{FF2B5EF4-FFF2-40B4-BE49-F238E27FC236}">
                  <a16:creationId xmlns:a16="http://schemas.microsoft.com/office/drawing/2014/main" id="{D5B6364D-96E3-42D9-B278-270A84EE6BAC}"/>
                </a:ext>
              </a:extLst>
            </p:cNvPr>
            <p:cNvSpPr/>
            <p:nvPr/>
          </p:nvSpPr>
          <p:spPr>
            <a:xfrm>
              <a:off x="2117001" y="5102169"/>
              <a:ext cx="1499670" cy="633797"/>
            </a:xfrm>
            <a:prstGeom prst="roundRect">
              <a:avLst>
                <a:gd name="adj" fmla="val 798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9" name="文字方塊 468">
              <a:extLst>
                <a:ext uri="{FF2B5EF4-FFF2-40B4-BE49-F238E27FC236}">
                  <a16:creationId xmlns:a16="http://schemas.microsoft.com/office/drawing/2014/main" id="{71ED067A-779E-43AE-AF94-33744A4930E5}"/>
                </a:ext>
              </a:extLst>
            </p:cNvPr>
            <p:cNvSpPr txBox="1"/>
            <p:nvPr/>
          </p:nvSpPr>
          <p:spPr>
            <a:xfrm>
              <a:off x="2191010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#7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70" name="群組 469">
              <a:extLst>
                <a:ext uri="{FF2B5EF4-FFF2-40B4-BE49-F238E27FC236}">
                  <a16:creationId xmlns:a16="http://schemas.microsoft.com/office/drawing/2014/main" id="{BA2E626B-FC72-4362-9247-EC906B7099E4}"/>
                </a:ext>
              </a:extLst>
            </p:cNvPr>
            <p:cNvGrpSpPr/>
            <p:nvPr/>
          </p:nvGrpSpPr>
          <p:grpSpPr>
            <a:xfrm>
              <a:off x="2384151" y="5454986"/>
              <a:ext cx="959697" cy="212084"/>
              <a:chOff x="2655181" y="7581206"/>
              <a:chExt cx="959697" cy="212084"/>
            </a:xfrm>
          </p:grpSpPr>
          <p:sp>
            <p:nvSpPr>
              <p:cNvPr id="471" name="矩形 470">
                <a:extLst>
                  <a:ext uri="{FF2B5EF4-FFF2-40B4-BE49-F238E27FC236}">
                    <a16:creationId xmlns:a16="http://schemas.microsoft.com/office/drawing/2014/main" id="{4FBD4217-0842-4E91-B23F-0F777B7859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2" name="矩形 471">
                <a:extLst>
                  <a:ext uri="{FF2B5EF4-FFF2-40B4-BE49-F238E27FC236}">
                    <a16:creationId xmlns:a16="http://schemas.microsoft.com/office/drawing/2014/main" id="{CDCA91FD-30D2-41FB-BE30-84492DA9A7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3" name="矩形 472">
                <a:extLst>
                  <a:ext uri="{FF2B5EF4-FFF2-40B4-BE49-F238E27FC236}">
                    <a16:creationId xmlns:a16="http://schemas.microsoft.com/office/drawing/2014/main" id="{D05D3D9C-A2F1-4310-A628-F8A3C76F98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4" name="矩形 473">
                <a:extLst>
                  <a:ext uri="{FF2B5EF4-FFF2-40B4-BE49-F238E27FC236}">
                    <a16:creationId xmlns:a16="http://schemas.microsoft.com/office/drawing/2014/main" id="{E9C269C3-CEDB-400F-99EB-3F10660471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E7FA4DB4-84F4-4B36-915F-5A288302FCD5}"/>
              </a:ext>
            </a:extLst>
          </p:cNvPr>
          <p:cNvGrpSpPr/>
          <p:nvPr/>
        </p:nvGrpSpPr>
        <p:grpSpPr>
          <a:xfrm>
            <a:off x="2117001" y="5804657"/>
            <a:ext cx="1499670" cy="633797"/>
            <a:chOff x="2117001" y="5804657"/>
            <a:chExt cx="1499670" cy="633797"/>
          </a:xfrm>
        </p:grpSpPr>
        <p:sp>
          <p:nvSpPr>
            <p:cNvPr id="476" name="矩形: 圓角 475">
              <a:extLst>
                <a:ext uri="{FF2B5EF4-FFF2-40B4-BE49-F238E27FC236}">
                  <a16:creationId xmlns:a16="http://schemas.microsoft.com/office/drawing/2014/main" id="{A3F748DD-807F-4A91-8AD3-A79D5D29239F}"/>
                </a:ext>
              </a:extLst>
            </p:cNvPr>
            <p:cNvSpPr/>
            <p:nvPr/>
          </p:nvSpPr>
          <p:spPr>
            <a:xfrm>
              <a:off x="2117001" y="5804657"/>
              <a:ext cx="1499670" cy="633797"/>
            </a:xfrm>
            <a:prstGeom prst="roundRect">
              <a:avLst>
                <a:gd name="adj" fmla="val 689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7" name="文字方塊 476">
              <a:extLst>
                <a:ext uri="{FF2B5EF4-FFF2-40B4-BE49-F238E27FC236}">
                  <a16:creationId xmlns:a16="http://schemas.microsoft.com/office/drawing/2014/main" id="{09503D02-8E8D-4933-B99E-9288C2B0C97F}"/>
                </a:ext>
              </a:extLst>
            </p:cNvPr>
            <p:cNvSpPr txBox="1"/>
            <p:nvPr/>
          </p:nvSpPr>
          <p:spPr>
            <a:xfrm>
              <a:off x="2191010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#8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78" name="群組 477">
              <a:extLst>
                <a:ext uri="{FF2B5EF4-FFF2-40B4-BE49-F238E27FC236}">
                  <a16:creationId xmlns:a16="http://schemas.microsoft.com/office/drawing/2014/main" id="{3AC9759F-85B9-4630-8EDD-C84BEF2194D5}"/>
                </a:ext>
              </a:extLst>
            </p:cNvPr>
            <p:cNvGrpSpPr/>
            <p:nvPr/>
          </p:nvGrpSpPr>
          <p:grpSpPr>
            <a:xfrm>
              <a:off x="2384151" y="6157474"/>
              <a:ext cx="959697" cy="212084"/>
              <a:chOff x="2655181" y="7581206"/>
              <a:chExt cx="959697" cy="212084"/>
            </a:xfrm>
          </p:grpSpPr>
          <p:sp>
            <p:nvSpPr>
              <p:cNvPr id="479" name="矩形 478">
                <a:extLst>
                  <a:ext uri="{FF2B5EF4-FFF2-40B4-BE49-F238E27FC236}">
                    <a16:creationId xmlns:a16="http://schemas.microsoft.com/office/drawing/2014/main" id="{7388D958-B431-49E9-92EA-FC7171308D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0" name="矩形 479">
                <a:extLst>
                  <a:ext uri="{FF2B5EF4-FFF2-40B4-BE49-F238E27FC236}">
                    <a16:creationId xmlns:a16="http://schemas.microsoft.com/office/drawing/2014/main" id="{03DC7F2E-9A2E-4FCC-81DE-C11E9662D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1" name="矩形 480">
                <a:extLst>
                  <a:ext uri="{FF2B5EF4-FFF2-40B4-BE49-F238E27FC236}">
                    <a16:creationId xmlns:a16="http://schemas.microsoft.com/office/drawing/2014/main" id="{608B9F42-E415-4948-B2CE-7F0FA3EF0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2" name="矩形 481">
                <a:extLst>
                  <a:ext uri="{FF2B5EF4-FFF2-40B4-BE49-F238E27FC236}">
                    <a16:creationId xmlns:a16="http://schemas.microsoft.com/office/drawing/2014/main" id="{1203EE25-21B2-4013-AFA3-BB83632963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0" name="群組 109">
            <a:extLst>
              <a:ext uri="{FF2B5EF4-FFF2-40B4-BE49-F238E27FC236}">
                <a16:creationId xmlns:a16="http://schemas.microsoft.com/office/drawing/2014/main" id="{1FA02178-4443-497F-A6ED-29E3215AC06F}"/>
              </a:ext>
            </a:extLst>
          </p:cNvPr>
          <p:cNvGrpSpPr/>
          <p:nvPr/>
        </p:nvGrpSpPr>
        <p:grpSpPr>
          <a:xfrm>
            <a:off x="4318152" y="3697193"/>
            <a:ext cx="1499670" cy="633797"/>
            <a:chOff x="4318152" y="3697193"/>
            <a:chExt cx="1499670" cy="633797"/>
          </a:xfrm>
        </p:grpSpPr>
        <p:sp>
          <p:nvSpPr>
            <p:cNvPr id="484" name="矩形: 圓角 483">
              <a:extLst>
                <a:ext uri="{FF2B5EF4-FFF2-40B4-BE49-F238E27FC236}">
                  <a16:creationId xmlns:a16="http://schemas.microsoft.com/office/drawing/2014/main" id="{72394998-841A-49FF-B988-1823E9CCB5BD}"/>
                </a:ext>
              </a:extLst>
            </p:cNvPr>
            <p:cNvSpPr/>
            <p:nvPr/>
          </p:nvSpPr>
          <p:spPr>
            <a:xfrm>
              <a:off x="4318152" y="3697193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5" name="文字方塊 484">
              <a:extLst>
                <a:ext uri="{FF2B5EF4-FFF2-40B4-BE49-F238E27FC236}">
                  <a16:creationId xmlns:a16="http://schemas.microsoft.com/office/drawing/2014/main" id="{1FBF3B99-97A6-4126-875F-46AC12F5BDFC}"/>
                </a:ext>
              </a:extLst>
            </p:cNvPr>
            <p:cNvSpPr txBox="1"/>
            <p:nvPr/>
          </p:nvSpPr>
          <p:spPr>
            <a:xfrm>
              <a:off x="4392161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86" name="群組 485">
              <a:extLst>
                <a:ext uri="{FF2B5EF4-FFF2-40B4-BE49-F238E27FC236}">
                  <a16:creationId xmlns:a16="http://schemas.microsoft.com/office/drawing/2014/main" id="{24813414-FD3D-4A3E-A5C0-97B6EAED143D}"/>
                </a:ext>
              </a:extLst>
            </p:cNvPr>
            <p:cNvGrpSpPr/>
            <p:nvPr/>
          </p:nvGrpSpPr>
          <p:grpSpPr>
            <a:xfrm>
              <a:off x="4585302" y="4050010"/>
              <a:ext cx="959697" cy="212084"/>
              <a:chOff x="2655181" y="7581206"/>
              <a:chExt cx="959697" cy="212084"/>
            </a:xfrm>
          </p:grpSpPr>
          <p:sp>
            <p:nvSpPr>
              <p:cNvPr id="487" name="矩形 486">
                <a:extLst>
                  <a:ext uri="{FF2B5EF4-FFF2-40B4-BE49-F238E27FC236}">
                    <a16:creationId xmlns:a16="http://schemas.microsoft.com/office/drawing/2014/main" id="{FDD13D80-583E-4AC5-B167-403D97747E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矩形 487">
                <a:extLst>
                  <a:ext uri="{FF2B5EF4-FFF2-40B4-BE49-F238E27FC236}">
                    <a16:creationId xmlns:a16="http://schemas.microsoft.com/office/drawing/2014/main" id="{71B4CD93-6073-4F00-A8B6-D301451017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矩形 488">
                <a:extLst>
                  <a:ext uri="{FF2B5EF4-FFF2-40B4-BE49-F238E27FC236}">
                    <a16:creationId xmlns:a16="http://schemas.microsoft.com/office/drawing/2014/main" id="{7BECBB85-B198-45A1-9BD5-06C28B7FCE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矩形 489">
                <a:extLst>
                  <a:ext uri="{FF2B5EF4-FFF2-40B4-BE49-F238E27FC236}">
                    <a16:creationId xmlns:a16="http://schemas.microsoft.com/office/drawing/2014/main" id="{848C761D-FA45-444E-87F1-887EE3AF2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9" name="群組 108">
            <a:extLst>
              <a:ext uri="{FF2B5EF4-FFF2-40B4-BE49-F238E27FC236}">
                <a16:creationId xmlns:a16="http://schemas.microsoft.com/office/drawing/2014/main" id="{4FA9D0A6-E02C-429E-AD1D-470BF51321B4}"/>
              </a:ext>
            </a:extLst>
          </p:cNvPr>
          <p:cNvGrpSpPr/>
          <p:nvPr/>
        </p:nvGrpSpPr>
        <p:grpSpPr>
          <a:xfrm>
            <a:off x="4318152" y="4399681"/>
            <a:ext cx="1499670" cy="633797"/>
            <a:chOff x="4318152" y="4399681"/>
            <a:chExt cx="1499670" cy="633797"/>
          </a:xfrm>
        </p:grpSpPr>
        <p:sp>
          <p:nvSpPr>
            <p:cNvPr id="492" name="矩形: 圓角 491">
              <a:extLst>
                <a:ext uri="{FF2B5EF4-FFF2-40B4-BE49-F238E27FC236}">
                  <a16:creationId xmlns:a16="http://schemas.microsoft.com/office/drawing/2014/main" id="{010B6909-E616-40AE-BF55-B4388601A635}"/>
                </a:ext>
              </a:extLst>
            </p:cNvPr>
            <p:cNvSpPr/>
            <p:nvPr/>
          </p:nvSpPr>
          <p:spPr>
            <a:xfrm>
              <a:off x="4318152" y="4399681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93" name="文字方塊 492">
              <a:extLst>
                <a:ext uri="{FF2B5EF4-FFF2-40B4-BE49-F238E27FC236}">
                  <a16:creationId xmlns:a16="http://schemas.microsoft.com/office/drawing/2014/main" id="{A4FEEFED-DF1A-4F11-855F-377FD532D4E4}"/>
                </a:ext>
              </a:extLst>
            </p:cNvPr>
            <p:cNvSpPr txBox="1"/>
            <p:nvPr/>
          </p:nvSpPr>
          <p:spPr>
            <a:xfrm>
              <a:off x="4392161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94" name="群組 493">
              <a:extLst>
                <a:ext uri="{FF2B5EF4-FFF2-40B4-BE49-F238E27FC236}">
                  <a16:creationId xmlns:a16="http://schemas.microsoft.com/office/drawing/2014/main" id="{D43F301A-65CC-4A33-B41C-FDED425C3994}"/>
                </a:ext>
              </a:extLst>
            </p:cNvPr>
            <p:cNvGrpSpPr/>
            <p:nvPr/>
          </p:nvGrpSpPr>
          <p:grpSpPr>
            <a:xfrm>
              <a:off x="4585302" y="4752498"/>
              <a:ext cx="959697" cy="212084"/>
              <a:chOff x="2655181" y="7581206"/>
              <a:chExt cx="959697" cy="212084"/>
            </a:xfrm>
          </p:grpSpPr>
          <p:sp>
            <p:nvSpPr>
              <p:cNvPr id="495" name="矩形 494">
                <a:extLst>
                  <a:ext uri="{FF2B5EF4-FFF2-40B4-BE49-F238E27FC236}">
                    <a16:creationId xmlns:a16="http://schemas.microsoft.com/office/drawing/2014/main" id="{F1A4B22C-87AB-41FA-A8CA-3FF0A6FE63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6" name="矩形 495">
                <a:extLst>
                  <a:ext uri="{FF2B5EF4-FFF2-40B4-BE49-F238E27FC236}">
                    <a16:creationId xmlns:a16="http://schemas.microsoft.com/office/drawing/2014/main" id="{015E1016-1EA7-4013-9E67-C1E4B9ED3F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7" name="矩形 496">
                <a:extLst>
                  <a:ext uri="{FF2B5EF4-FFF2-40B4-BE49-F238E27FC236}">
                    <a16:creationId xmlns:a16="http://schemas.microsoft.com/office/drawing/2014/main" id="{F926D6EA-DE27-4412-9861-D14E04607B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8" name="矩形 497">
                <a:extLst>
                  <a:ext uri="{FF2B5EF4-FFF2-40B4-BE49-F238E27FC236}">
                    <a16:creationId xmlns:a16="http://schemas.microsoft.com/office/drawing/2014/main" id="{622B8938-AA25-4752-AD6F-BE6A19D9D0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2721A783-B383-445F-A239-20418B3D9423}"/>
              </a:ext>
            </a:extLst>
          </p:cNvPr>
          <p:cNvGrpSpPr/>
          <p:nvPr/>
        </p:nvGrpSpPr>
        <p:grpSpPr>
          <a:xfrm>
            <a:off x="4318152" y="5102169"/>
            <a:ext cx="1499670" cy="633797"/>
            <a:chOff x="4318152" y="5102169"/>
            <a:chExt cx="1499670" cy="633797"/>
          </a:xfrm>
        </p:grpSpPr>
        <p:sp>
          <p:nvSpPr>
            <p:cNvPr id="500" name="矩形: 圓角 499">
              <a:extLst>
                <a:ext uri="{FF2B5EF4-FFF2-40B4-BE49-F238E27FC236}">
                  <a16:creationId xmlns:a16="http://schemas.microsoft.com/office/drawing/2014/main" id="{73B2ECE5-8B7C-4C8B-A876-E6B7A8F6D8ED}"/>
                </a:ext>
              </a:extLst>
            </p:cNvPr>
            <p:cNvSpPr/>
            <p:nvPr/>
          </p:nvSpPr>
          <p:spPr>
            <a:xfrm>
              <a:off x="4318152" y="5102169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1" name="文字方塊 500">
              <a:extLst>
                <a:ext uri="{FF2B5EF4-FFF2-40B4-BE49-F238E27FC236}">
                  <a16:creationId xmlns:a16="http://schemas.microsoft.com/office/drawing/2014/main" id="{F199C70F-F40C-4C96-B116-278066BBA9F6}"/>
                </a:ext>
              </a:extLst>
            </p:cNvPr>
            <p:cNvSpPr txBox="1"/>
            <p:nvPr/>
          </p:nvSpPr>
          <p:spPr>
            <a:xfrm>
              <a:off x="4392161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02" name="群組 501">
              <a:extLst>
                <a:ext uri="{FF2B5EF4-FFF2-40B4-BE49-F238E27FC236}">
                  <a16:creationId xmlns:a16="http://schemas.microsoft.com/office/drawing/2014/main" id="{0EF4ED82-3A90-4705-B13A-B929548E275E}"/>
                </a:ext>
              </a:extLst>
            </p:cNvPr>
            <p:cNvGrpSpPr/>
            <p:nvPr/>
          </p:nvGrpSpPr>
          <p:grpSpPr>
            <a:xfrm>
              <a:off x="4585302" y="5454986"/>
              <a:ext cx="959697" cy="212084"/>
              <a:chOff x="2655181" y="7581206"/>
              <a:chExt cx="959697" cy="212084"/>
            </a:xfrm>
          </p:grpSpPr>
          <p:sp>
            <p:nvSpPr>
              <p:cNvPr id="503" name="矩形 502">
                <a:extLst>
                  <a:ext uri="{FF2B5EF4-FFF2-40B4-BE49-F238E27FC236}">
                    <a16:creationId xmlns:a16="http://schemas.microsoft.com/office/drawing/2014/main" id="{FAA79B2C-2ACE-4F36-BE30-40B3AEE6C5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4" name="矩形 503">
                <a:extLst>
                  <a:ext uri="{FF2B5EF4-FFF2-40B4-BE49-F238E27FC236}">
                    <a16:creationId xmlns:a16="http://schemas.microsoft.com/office/drawing/2014/main" id="{9B93F9C2-60E5-45F5-BC0B-1E66C4322A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5" name="矩形 504">
                <a:extLst>
                  <a:ext uri="{FF2B5EF4-FFF2-40B4-BE49-F238E27FC236}">
                    <a16:creationId xmlns:a16="http://schemas.microsoft.com/office/drawing/2014/main" id="{62C6F104-32AC-4232-B8B3-115BB918BD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6" name="矩形 505">
                <a:extLst>
                  <a:ext uri="{FF2B5EF4-FFF2-40B4-BE49-F238E27FC236}">
                    <a16:creationId xmlns:a16="http://schemas.microsoft.com/office/drawing/2014/main" id="{C0B7EB82-D584-40C1-B313-763B28B020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A275DC51-BF44-4D30-ABD8-3F281328ACDF}"/>
              </a:ext>
            </a:extLst>
          </p:cNvPr>
          <p:cNvGrpSpPr/>
          <p:nvPr/>
        </p:nvGrpSpPr>
        <p:grpSpPr>
          <a:xfrm>
            <a:off x="4318152" y="5804657"/>
            <a:ext cx="1499670" cy="633797"/>
            <a:chOff x="4318152" y="5804657"/>
            <a:chExt cx="1499670" cy="633797"/>
          </a:xfrm>
        </p:grpSpPr>
        <p:sp>
          <p:nvSpPr>
            <p:cNvPr id="508" name="矩形: 圓角 507">
              <a:extLst>
                <a:ext uri="{FF2B5EF4-FFF2-40B4-BE49-F238E27FC236}">
                  <a16:creationId xmlns:a16="http://schemas.microsoft.com/office/drawing/2014/main" id="{39288F00-0229-4797-B3E3-F3DBD18D6C4F}"/>
                </a:ext>
              </a:extLst>
            </p:cNvPr>
            <p:cNvSpPr/>
            <p:nvPr/>
          </p:nvSpPr>
          <p:spPr>
            <a:xfrm>
              <a:off x="4318152" y="5804657"/>
              <a:ext cx="1499670" cy="633797"/>
            </a:xfrm>
            <a:prstGeom prst="roundRect">
              <a:avLst>
                <a:gd name="adj" fmla="val 8151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9" name="文字方塊 508">
              <a:extLst>
                <a:ext uri="{FF2B5EF4-FFF2-40B4-BE49-F238E27FC236}">
                  <a16:creationId xmlns:a16="http://schemas.microsoft.com/office/drawing/2014/main" id="{972279B4-0ACA-4406-B1D6-8B299FECB9E1}"/>
                </a:ext>
              </a:extLst>
            </p:cNvPr>
            <p:cNvSpPr txBox="1"/>
            <p:nvPr/>
          </p:nvSpPr>
          <p:spPr>
            <a:xfrm>
              <a:off x="4392161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10" name="群組 509">
              <a:extLst>
                <a:ext uri="{FF2B5EF4-FFF2-40B4-BE49-F238E27FC236}">
                  <a16:creationId xmlns:a16="http://schemas.microsoft.com/office/drawing/2014/main" id="{69F3A3A3-88EE-48F8-AFBD-366997CBE34F}"/>
                </a:ext>
              </a:extLst>
            </p:cNvPr>
            <p:cNvGrpSpPr/>
            <p:nvPr/>
          </p:nvGrpSpPr>
          <p:grpSpPr>
            <a:xfrm>
              <a:off x="4585302" y="6157474"/>
              <a:ext cx="959697" cy="212084"/>
              <a:chOff x="2655181" y="7581206"/>
              <a:chExt cx="959697" cy="212084"/>
            </a:xfrm>
          </p:grpSpPr>
          <p:sp>
            <p:nvSpPr>
              <p:cNvPr id="511" name="矩形 510">
                <a:extLst>
                  <a:ext uri="{FF2B5EF4-FFF2-40B4-BE49-F238E27FC236}">
                    <a16:creationId xmlns:a16="http://schemas.microsoft.com/office/drawing/2014/main" id="{A4DC229B-A274-4214-9080-9235004270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矩形 511">
                <a:extLst>
                  <a:ext uri="{FF2B5EF4-FFF2-40B4-BE49-F238E27FC236}">
                    <a16:creationId xmlns:a16="http://schemas.microsoft.com/office/drawing/2014/main" id="{2E159966-A7DB-4590-B812-D50B1D13D3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3" name="矩形 512">
                <a:extLst>
                  <a:ext uri="{FF2B5EF4-FFF2-40B4-BE49-F238E27FC236}">
                    <a16:creationId xmlns:a16="http://schemas.microsoft.com/office/drawing/2014/main" id="{C856A7FB-3E9A-429C-8E52-1FAC46EB8C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4" name="矩形 513">
                <a:extLst>
                  <a:ext uri="{FF2B5EF4-FFF2-40B4-BE49-F238E27FC236}">
                    <a16:creationId xmlns:a16="http://schemas.microsoft.com/office/drawing/2014/main" id="{5DD20012-219A-4976-A355-0BFAEF3C7B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8BE5BB5D-F25A-4296-81BC-5966A38698C6}"/>
              </a:ext>
            </a:extLst>
          </p:cNvPr>
          <p:cNvGrpSpPr/>
          <p:nvPr/>
        </p:nvGrpSpPr>
        <p:grpSpPr>
          <a:xfrm>
            <a:off x="6469999" y="3697193"/>
            <a:ext cx="1499670" cy="633797"/>
            <a:chOff x="6469999" y="3697193"/>
            <a:chExt cx="1499670" cy="633797"/>
          </a:xfrm>
        </p:grpSpPr>
        <p:sp>
          <p:nvSpPr>
            <p:cNvPr id="516" name="矩形: 圓角 515">
              <a:extLst>
                <a:ext uri="{FF2B5EF4-FFF2-40B4-BE49-F238E27FC236}">
                  <a16:creationId xmlns:a16="http://schemas.microsoft.com/office/drawing/2014/main" id="{87136B34-99AA-4180-AE91-591264D49186}"/>
                </a:ext>
              </a:extLst>
            </p:cNvPr>
            <p:cNvSpPr/>
            <p:nvPr/>
          </p:nvSpPr>
          <p:spPr>
            <a:xfrm>
              <a:off x="6469999" y="3697193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17" name="文字方塊 516">
              <a:extLst>
                <a:ext uri="{FF2B5EF4-FFF2-40B4-BE49-F238E27FC236}">
                  <a16:creationId xmlns:a16="http://schemas.microsoft.com/office/drawing/2014/main" id="{8DE49D2A-F850-4EE2-A9F7-F4F4691DBE58}"/>
                </a:ext>
              </a:extLst>
            </p:cNvPr>
            <p:cNvSpPr txBox="1"/>
            <p:nvPr/>
          </p:nvSpPr>
          <p:spPr>
            <a:xfrm>
              <a:off x="6544008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18" name="群組 517">
              <a:extLst>
                <a:ext uri="{FF2B5EF4-FFF2-40B4-BE49-F238E27FC236}">
                  <a16:creationId xmlns:a16="http://schemas.microsoft.com/office/drawing/2014/main" id="{3D68463D-17AB-4D43-B065-F3C68ECF872C}"/>
                </a:ext>
              </a:extLst>
            </p:cNvPr>
            <p:cNvGrpSpPr/>
            <p:nvPr/>
          </p:nvGrpSpPr>
          <p:grpSpPr>
            <a:xfrm>
              <a:off x="6737149" y="4050010"/>
              <a:ext cx="959697" cy="212084"/>
              <a:chOff x="2655181" y="7581206"/>
              <a:chExt cx="959697" cy="212084"/>
            </a:xfrm>
          </p:grpSpPr>
          <p:sp>
            <p:nvSpPr>
              <p:cNvPr id="519" name="矩形 518">
                <a:extLst>
                  <a:ext uri="{FF2B5EF4-FFF2-40B4-BE49-F238E27FC236}">
                    <a16:creationId xmlns:a16="http://schemas.microsoft.com/office/drawing/2014/main" id="{0D2ED645-A02B-4A52-9B1D-3FE0E3894B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0" name="矩形 519">
                <a:extLst>
                  <a:ext uri="{FF2B5EF4-FFF2-40B4-BE49-F238E27FC236}">
                    <a16:creationId xmlns:a16="http://schemas.microsoft.com/office/drawing/2014/main" id="{5287D761-826A-470F-BD94-1D064D7152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1" name="矩形 520">
                <a:extLst>
                  <a:ext uri="{FF2B5EF4-FFF2-40B4-BE49-F238E27FC236}">
                    <a16:creationId xmlns:a16="http://schemas.microsoft.com/office/drawing/2014/main" id="{0D66205B-1E31-4F8D-A759-CF195E1C0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2" name="矩形 521">
                <a:extLst>
                  <a:ext uri="{FF2B5EF4-FFF2-40B4-BE49-F238E27FC236}">
                    <a16:creationId xmlns:a16="http://schemas.microsoft.com/office/drawing/2014/main" id="{DFD2FFAB-FF1E-4CB5-8AB6-2061DFA8CB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290FC3BD-A412-4767-8C0E-3DBA8A115B18}"/>
              </a:ext>
            </a:extLst>
          </p:cNvPr>
          <p:cNvGrpSpPr/>
          <p:nvPr/>
        </p:nvGrpSpPr>
        <p:grpSpPr>
          <a:xfrm>
            <a:off x="6469999" y="5102169"/>
            <a:ext cx="1499670" cy="633797"/>
            <a:chOff x="6469999" y="5102169"/>
            <a:chExt cx="1499670" cy="633797"/>
          </a:xfrm>
        </p:grpSpPr>
        <p:sp>
          <p:nvSpPr>
            <p:cNvPr id="532" name="矩形: 圓角 531">
              <a:extLst>
                <a:ext uri="{FF2B5EF4-FFF2-40B4-BE49-F238E27FC236}">
                  <a16:creationId xmlns:a16="http://schemas.microsoft.com/office/drawing/2014/main" id="{C6BEE692-D5AA-45B3-8BBC-A6BB018DA944}"/>
                </a:ext>
              </a:extLst>
            </p:cNvPr>
            <p:cNvSpPr/>
            <p:nvPr/>
          </p:nvSpPr>
          <p:spPr>
            <a:xfrm>
              <a:off x="6469999" y="5102169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33" name="文字方塊 532">
              <a:extLst>
                <a:ext uri="{FF2B5EF4-FFF2-40B4-BE49-F238E27FC236}">
                  <a16:creationId xmlns:a16="http://schemas.microsoft.com/office/drawing/2014/main" id="{3E18971A-D308-4750-AD57-B338562F4382}"/>
                </a:ext>
              </a:extLst>
            </p:cNvPr>
            <p:cNvSpPr txBox="1"/>
            <p:nvPr/>
          </p:nvSpPr>
          <p:spPr>
            <a:xfrm>
              <a:off x="6544008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34" name="群組 533">
              <a:extLst>
                <a:ext uri="{FF2B5EF4-FFF2-40B4-BE49-F238E27FC236}">
                  <a16:creationId xmlns:a16="http://schemas.microsoft.com/office/drawing/2014/main" id="{C665B327-682D-456D-ACCF-32BC0360F9F3}"/>
                </a:ext>
              </a:extLst>
            </p:cNvPr>
            <p:cNvGrpSpPr/>
            <p:nvPr/>
          </p:nvGrpSpPr>
          <p:grpSpPr>
            <a:xfrm>
              <a:off x="6737149" y="5454986"/>
              <a:ext cx="959697" cy="212084"/>
              <a:chOff x="2655181" y="7581206"/>
              <a:chExt cx="959697" cy="212084"/>
            </a:xfrm>
          </p:grpSpPr>
          <p:sp>
            <p:nvSpPr>
              <p:cNvPr id="535" name="矩形 534">
                <a:extLst>
                  <a:ext uri="{FF2B5EF4-FFF2-40B4-BE49-F238E27FC236}">
                    <a16:creationId xmlns:a16="http://schemas.microsoft.com/office/drawing/2014/main" id="{7A032DD6-A019-458C-A1D9-9A5B627CB5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6" name="矩形 535">
                <a:extLst>
                  <a:ext uri="{FF2B5EF4-FFF2-40B4-BE49-F238E27FC236}">
                    <a16:creationId xmlns:a16="http://schemas.microsoft.com/office/drawing/2014/main" id="{78BD6599-4C4C-400F-A8FD-FC0DC75E5D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7" name="矩形 536">
                <a:extLst>
                  <a:ext uri="{FF2B5EF4-FFF2-40B4-BE49-F238E27FC236}">
                    <a16:creationId xmlns:a16="http://schemas.microsoft.com/office/drawing/2014/main" id="{F4DA3ED5-8F7F-4EF5-9759-D0D60C2908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8" name="矩形 537">
                <a:extLst>
                  <a:ext uri="{FF2B5EF4-FFF2-40B4-BE49-F238E27FC236}">
                    <a16:creationId xmlns:a16="http://schemas.microsoft.com/office/drawing/2014/main" id="{322A1910-FCF0-49BF-BE14-261C20BEFD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144C619D-C2A8-4648-964E-C4EA30F43F08}"/>
              </a:ext>
            </a:extLst>
          </p:cNvPr>
          <p:cNvGrpSpPr/>
          <p:nvPr/>
        </p:nvGrpSpPr>
        <p:grpSpPr>
          <a:xfrm>
            <a:off x="9505380" y="3697193"/>
            <a:ext cx="1499670" cy="633797"/>
            <a:chOff x="9505380" y="3697193"/>
            <a:chExt cx="1499670" cy="633797"/>
          </a:xfrm>
        </p:grpSpPr>
        <p:sp>
          <p:nvSpPr>
            <p:cNvPr id="548" name="矩形: 圓角 547">
              <a:extLst>
                <a:ext uri="{FF2B5EF4-FFF2-40B4-BE49-F238E27FC236}">
                  <a16:creationId xmlns:a16="http://schemas.microsoft.com/office/drawing/2014/main" id="{5BDE406D-0F6E-4D1D-B7F0-3B315EA924D6}"/>
                </a:ext>
              </a:extLst>
            </p:cNvPr>
            <p:cNvSpPr/>
            <p:nvPr/>
          </p:nvSpPr>
          <p:spPr>
            <a:xfrm>
              <a:off x="9505380" y="3697193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9" name="文字方塊 548">
              <a:extLst>
                <a:ext uri="{FF2B5EF4-FFF2-40B4-BE49-F238E27FC236}">
                  <a16:creationId xmlns:a16="http://schemas.microsoft.com/office/drawing/2014/main" id="{418ABCC2-5DA6-4CD7-AD02-C7066B4FA338}"/>
                </a:ext>
              </a:extLst>
            </p:cNvPr>
            <p:cNvSpPr txBox="1"/>
            <p:nvPr/>
          </p:nvSpPr>
          <p:spPr>
            <a:xfrm>
              <a:off x="9579389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50" name="群組 549">
              <a:extLst>
                <a:ext uri="{FF2B5EF4-FFF2-40B4-BE49-F238E27FC236}">
                  <a16:creationId xmlns:a16="http://schemas.microsoft.com/office/drawing/2014/main" id="{BA3E1FEF-77C0-46CE-A3F2-9012696A74B1}"/>
                </a:ext>
              </a:extLst>
            </p:cNvPr>
            <p:cNvGrpSpPr/>
            <p:nvPr/>
          </p:nvGrpSpPr>
          <p:grpSpPr>
            <a:xfrm>
              <a:off x="9772530" y="4050010"/>
              <a:ext cx="959697" cy="212084"/>
              <a:chOff x="2655181" y="7581206"/>
              <a:chExt cx="959697" cy="212084"/>
            </a:xfrm>
          </p:grpSpPr>
          <p:sp>
            <p:nvSpPr>
              <p:cNvPr id="551" name="矩形 550">
                <a:extLst>
                  <a:ext uri="{FF2B5EF4-FFF2-40B4-BE49-F238E27FC236}">
                    <a16:creationId xmlns:a16="http://schemas.microsoft.com/office/drawing/2014/main" id="{1A9F5F4E-CD74-4D5F-A2D6-E763BF3146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2" name="矩形 551">
                <a:extLst>
                  <a:ext uri="{FF2B5EF4-FFF2-40B4-BE49-F238E27FC236}">
                    <a16:creationId xmlns:a16="http://schemas.microsoft.com/office/drawing/2014/main" id="{0E25EA59-620E-4C4E-8F93-FB31B2024B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3" name="矩形 552">
                <a:extLst>
                  <a:ext uri="{FF2B5EF4-FFF2-40B4-BE49-F238E27FC236}">
                    <a16:creationId xmlns:a16="http://schemas.microsoft.com/office/drawing/2014/main" id="{0DA3AD14-F54D-4B6A-8550-F6710A61F4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4" name="矩形 553">
                <a:extLst>
                  <a:ext uri="{FF2B5EF4-FFF2-40B4-BE49-F238E27FC236}">
                    <a16:creationId xmlns:a16="http://schemas.microsoft.com/office/drawing/2014/main" id="{9BA00932-D96D-40A2-9C8A-71BBA4D99F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3C6AAB67-E938-4509-B29D-190C3E24541A}"/>
              </a:ext>
            </a:extLst>
          </p:cNvPr>
          <p:cNvGrpSpPr/>
          <p:nvPr/>
        </p:nvGrpSpPr>
        <p:grpSpPr>
          <a:xfrm>
            <a:off x="9505380" y="5102169"/>
            <a:ext cx="1499670" cy="633797"/>
            <a:chOff x="9505380" y="5102169"/>
            <a:chExt cx="1499670" cy="633797"/>
          </a:xfrm>
        </p:grpSpPr>
        <p:sp>
          <p:nvSpPr>
            <p:cNvPr id="564" name="矩形: 圓角 563">
              <a:extLst>
                <a:ext uri="{FF2B5EF4-FFF2-40B4-BE49-F238E27FC236}">
                  <a16:creationId xmlns:a16="http://schemas.microsoft.com/office/drawing/2014/main" id="{32E9AC6A-9C44-4FFC-BDE2-F2ADB68F3737}"/>
                </a:ext>
              </a:extLst>
            </p:cNvPr>
            <p:cNvSpPr/>
            <p:nvPr/>
          </p:nvSpPr>
          <p:spPr>
            <a:xfrm>
              <a:off x="9505380" y="5102169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65" name="文字方塊 564">
              <a:extLst>
                <a:ext uri="{FF2B5EF4-FFF2-40B4-BE49-F238E27FC236}">
                  <a16:creationId xmlns:a16="http://schemas.microsoft.com/office/drawing/2014/main" id="{7E41D439-95C4-472C-9214-8E9757575012}"/>
                </a:ext>
              </a:extLst>
            </p:cNvPr>
            <p:cNvSpPr txBox="1"/>
            <p:nvPr/>
          </p:nvSpPr>
          <p:spPr>
            <a:xfrm>
              <a:off x="9579389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66" name="群組 565">
              <a:extLst>
                <a:ext uri="{FF2B5EF4-FFF2-40B4-BE49-F238E27FC236}">
                  <a16:creationId xmlns:a16="http://schemas.microsoft.com/office/drawing/2014/main" id="{15C3D9B8-5608-49A9-BD2E-3BDE5DB28254}"/>
                </a:ext>
              </a:extLst>
            </p:cNvPr>
            <p:cNvGrpSpPr/>
            <p:nvPr/>
          </p:nvGrpSpPr>
          <p:grpSpPr>
            <a:xfrm>
              <a:off x="9772530" y="5454986"/>
              <a:ext cx="959697" cy="212084"/>
              <a:chOff x="2655181" y="7581206"/>
              <a:chExt cx="959697" cy="212084"/>
            </a:xfrm>
          </p:grpSpPr>
          <p:sp>
            <p:nvSpPr>
              <p:cNvPr id="567" name="矩形 566">
                <a:extLst>
                  <a:ext uri="{FF2B5EF4-FFF2-40B4-BE49-F238E27FC236}">
                    <a16:creationId xmlns:a16="http://schemas.microsoft.com/office/drawing/2014/main" id="{6ADAC473-0011-4F19-80E0-0A07905F66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8" name="矩形 567">
                <a:extLst>
                  <a:ext uri="{FF2B5EF4-FFF2-40B4-BE49-F238E27FC236}">
                    <a16:creationId xmlns:a16="http://schemas.microsoft.com/office/drawing/2014/main" id="{30E2B185-D311-4EBD-BE0A-89970769DF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9" name="矩形 568">
                <a:extLst>
                  <a:ext uri="{FF2B5EF4-FFF2-40B4-BE49-F238E27FC236}">
                    <a16:creationId xmlns:a16="http://schemas.microsoft.com/office/drawing/2014/main" id="{0CB17C18-6AE3-4473-85AB-3C336F4881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0" name="矩形 569">
                <a:extLst>
                  <a:ext uri="{FF2B5EF4-FFF2-40B4-BE49-F238E27FC236}">
                    <a16:creationId xmlns:a16="http://schemas.microsoft.com/office/drawing/2014/main" id="{780A35EE-AD69-4D03-9B62-C650B115FC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79" name="群組 578">
            <a:extLst>
              <a:ext uri="{FF2B5EF4-FFF2-40B4-BE49-F238E27FC236}">
                <a16:creationId xmlns:a16="http://schemas.microsoft.com/office/drawing/2014/main" id="{7FED52E1-8AAA-41A7-82BF-8F9EC6E04202}"/>
              </a:ext>
            </a:extLst>
          </p:cNvPr>
          <p:cNvGrpSpPr/>
          <p:nvPr/>
        </p:nvGrpSpPr>
        <p:grpSpPr>
          <a:xfrm>
            <a:off x="4301302" y="2801971"/>
            <a:ext cx="1499670" cy="633797"/>
            <a:chOff x="2388031" y="7253789"/>
            <a:chExt cx="1499670" cy="633797"/>
          </a:xfrm>
        </p:grpSpPr>
        <p:sp>
          <p:nvSpPr>
            <p:cNvPr id="580" name="矩形: 圓角 579">
              <a:extLst>
                <a:ext uri="{FF2B5EF4-FFF2-40B4-BE49-F238E27FC236}">
                  <a16:creationId xmlns:a16="http://schemas.microsoft.com/office/drawing/2014/main" id="{02A145FB-ACB6-4A09-8139-37BA7B176106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1" name="文字方塊 580">
              <a:extLst>
                <a:ext uri="{FF2B5EF4-FFF2-40B4-BE49-F238E27FC236}">
                  <a16:creationId xmlns:a16="http://schemas.microsoft.com/office/drawing/2014/main" id="{8E3C9B69-B188-41D2-9C15-3493F5B4C4AE}"/>
                </a:ext>
              </a:extLst>
            </p:cNvPr>
            <p:cNvSpPr txBox="1"/>
            <p:nvPr/>
          </p:nvSpPr>
          <p:spPr>
            <a:xfrm>
              <a:off x="2556617" y="7276291"/>
              <a:ext cx="1162498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SAS-12G2E</a:t>
              </a:r>
            </a:p>
          </p:txBody>
        </p:sp>
        <p:grpSp>
          <p:nvGrpSpPr>
            <p:cNvPr id="582" name="群組 581">
              <a:extLst>
                <a:ext uri="{FF2B5EF4-FFF2-40B4-BE49-F238E27FC236}">
                  <a16:creationId xmlns:a16="http://schemas.microsoft.com/office/drawing/2014/main" id="{93CC3C37-7183-4531-AE93-FBF07C6A3934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</p:grpSpPr>
          <p:sp>
            <p:nvSpPr>
              <p:cNvPr id="583" name="矩形 582">
                <a:extLst>
                  <a:ext uri="{FF2B5EF4-FFF2-40B4-BE49-F238E27FC236}">
                    <a16:creationId xmlns:a16="http://schemas.microsoft.com/office/drawing/2014/main" id="{07FC746A-EF23-4104-9A0F-A7FAF8DC23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4" name="矩形 583">
                <a:extLst>
                  <a:ext uri="{FF2B5EF4-FFF2-40B4-BE49-F238E27FC236}">
                    <a16:creationId xmlns:a16="http://schemas.microsoft.com/office/drawing/2014/main" id="{6DEC09CF-0AB9-46B8-8A6F-B423CBAD2D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85" name="群組 584">
            <a:extLst>
              <a:ext uri="{FF2B5EF4-FFF2-40B4-BE49-F238E27FC236}">
                <a16:creationId xmlns:a16="http://schemas.microsoft.com/office/drawing/2014/main" id="{196911C0-CEE6-47B7-9F73-4D8C916A52A5}"/>
              </a:ext>
            </a:extLst>
          </p:cNvPr>
          <p:cNvGrpSpPr/>
          <p:nvPr/>
        </p:nvGrpSpPr>
        <p:grpSpPr>
          <a:xfrm>
            <a:off x="6469999" y="2801971"/>
            <a:ext cx="1499670" cy="633797"/>
            <a:chOff x="2388031" y="7253789"/>
            <a:chExt cx="1499670" cy="633797"/>
          </a:xfrm>
        </p:grpSpPr>
        <p:sp>
          <p:nvSpPr>
            <p:cNvPr id="586" name="矩形: 圓角 585">
              <a:extLst>
                <a:ext uri="{FF2B5EF4-FFF2-40B4-BE49-F238E27FC236}">
                  <a16:creationId xmlns:a16="http://schemas.microsoft.com/office/drawing/2014/main" id="{F5483840-3B62-4FF6-8147-35A955B7A7A3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4644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7" name="文字方塊 586">
              <a:extLst>
                <a:ext uri="{FF2B5EF4-FFF2-40B4-BE49-F238E27FC236}">
                  <a16:creationId xmlns:a16="http://schemas.microsoft.com/office/drawing/2014/main" id="{1FF78A4C-6C17-4CE2-A802-8AD7600CE4DB}"/>
                </a:ext>
              </a:extLst>
            </p:cNvPr>
            <p:cNvSpPr txBox="1"/>
            <p:nvPr/>
          </p:nvSpPr>
          <p:spPr>
            <a:xfrm>
              <a:off x="2556617" y="7276291"/>
              <a:ext cx="1162498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SAS-12G2E</a:t>
              </a:r>
            </a:p>
          </p:txBody>
        </p:sp>
        <p:grpSp>
          <p:nvGrpSpPr>
            <p:cNvPr id="588" name="群組 587">
              <a:extLst>
                <a:ext uri="{FF2B5EF4-FFF2-40B4-BE49-F238E27FC236}">
                  <a16:creationId xmlns:a16="http://schemas.microsoft.com/office/drawing/2014/main" id="{5AAE220F-E754-4643-923E-04D812A4374F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</p:grpSpPr>
          <p:sp>
            <p:nvSpPr>
              <p:cNvPr id="589" name="矩形 588">
                <a:extLst>
                  <a:ext uri="{FF2B5EF4-FFF2-40B4-BE49-F238E27FC236}">
                    <a16:creationId xmlns:a16="http://schemas.microsoft.com/office/drawing/2014/main" id="{F99EF507-D8CE-4AF1-9DFC-181EA5465D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0" name="矩形 589">
                <a:extLst>
                  <a:ext uri="{FF2B5EF4-FFF2-40B4-BE49-F238E27FC236}">
                    <a16:creationId xmlns:a16="http://schemas.microsoft.com/office/drawing/2014/main" id="{A285CE0F-4D45-4B39-B4D9-BFB6158D79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91" name="群組 590">
            <a:extLst>
              <a:ext uri="{FF2B5EF4-FFF2-40B4-BE49-F238E27FC236}">
                <a16:creationId xmlns:a16="http://schemas.microsoft.com/office/drawing/2014/main" id="{7AB30E93-C7B2-43BC-9C35-9D1A5A61130E}"/>
              </a:ext>
            </a:extLst>
          </p:cNvPr>
          <p:cNvGrpSpPr/>
          <p:nvPr/>
        </p:nvGrpSpPr>
        <p:grpSpPr>
          <a:xfrm>
            <a:off x="8690444" y="2801971"/>
            <a:ext cx="1499670" cy="633797"/>
            <a:chOff x="2388031" y="7253789"/>
            <a:chExt cx="1499670" cy="633797"/>
          </a:xfrm>
        </p:grpSpPr>
        <p:sp>
          <p:nvSpPr>
            <p:cNvPr id="592" name="矩形: 圓角 591">
              <a:extLst>
                <a:ext uri="{FF2B5EF4-FFF2-40B4-BE49-F238E27FC236}">
                  <a16:creationId xmlns:a16="http://schemas.microsoft.com/office/drawing/2014/main" id="{36F44328-9E3C-4DBC-B44E-DEF2BD2E50FF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4895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93" name="文字方塊 592">
              <a:extLst>
                <a:ext uri="{FF2B5EF4-FFF2-40B4-BE49-F238E27FC236}">
                  <a16:creationId xmlns:a16="http://schemas.microsoft.com/office/drawing/2014/main" id="{30E71DF6-5CB3-46B2-893A-2B714765DA6D}"/>
                </a:ext>
              </a:extLst>
            </p:cNvPr>
            <p:cNvSpPr txBox="1"/>
            <p:nvPr/>
          </p:nvSpPr>
          <p:spPr>
            <a:xfrm>
              <a:off x="2556617" y="7276291"/>
              <a:ext cx="1162498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SAS-12G2E</a:t>
              </a:r>
            </a:p>
          </p:txBody>
        </p:sp>
        <p:grpSp>
          <p:nvGrpSpPr>
            <p:cNvPr id="594" name="群組 593">
              <a:extLst>
                <a:ext uri="{FF2B5EF4-FFF2-40B4-BE49-F238E27FC236}">
                  <a16:creationId xmlns:a16="http://schemas.microsoft.com/office/drawing/2014/main" id="{E9E65EE2-021C-46B5-9D16-3F573F28009E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</p:grpSpPr>
          <p:sp>
            <p:nvSpPr>
              <p:cNvPr id="595" name="矩形 594">
                <a:extLst>
                  <a:ext uri="{FF2B5EF4-FFF2-40B4-BE49-F238E27FC236}">
                    <a16:creationId xmlns:a16="http://schemas.microsoft.com/office/drawing/2014/main" id="{AEE7943E-477D-4282-B503-CEB57723B7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6" name="矩形 595">
                <a:extLst>
                  <a:ext uri="{FF2B5EF4-FFF2-40B4-BE49-F238E27FC236}">
                    <a16:creationId xmlns:a16="http://schemas.microsoft.com/office/drawing/2014/main" id="{90750B11-03CD-41DF-870C-98BE74C121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5F5E4540-C2B2-4A2F-92CF-8790338B6824}"/>
              </a:ext>
            </a:extLst>
          </p:cNvPr>
          <p:cNvCxnSpPr>
            <a:cxnSpLocks/>
          </p:cNvCxnSpPr>
          <p:nvPr/>
        </p:nvCxnSpPr>
        <p:spPr>
          <a:xfrm rot="5400000">
            <a:off x="1043702" y="3146594"/>
            <a:ext cx="683138" cy="1123695"/>
          </a:xfrm>
          <a:prstGeom prst="bentConnector3">
            <a:avLst>
              <a:gd name="adj1" fmla="val 29550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接點: 肘形 596">
            <a:extLst>
              <a:ext uri="{FF2B5EF4-FFF2-40B4-BE49-F238E27FC236}">
                <a16:creationId xmlns:a16="http://schemas.microsoft.com/office/drawing/2014/main" id="{5512CE71-8DBA-4814-97B7-DC98F7EAB88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13992" y="3559179"/>
            <a:ext cx="683136" cy="298526"/>
          </a:xfrm>
          <a:prstGeom prst="bentConnector3">
            <a:avLst>
              <a:gd name="adj1" fmla="val 31409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接點: 肘形 597">
            <a:extLst>
              <a:ext uri="{FF2B5EF4-FFF2-40B4-BE49-F238E27FC236}">
                <a16:creationId xmlns:a16="http://schemas.microsoft.com/office/drawing/2014/main" id="{CDEB45C7-7989-4953-806A-72DB4A4E86C7}"/>
              </a:ext>
            </a:extLst>
          </p:cNvPr>
          <p:cNvCxnSpPr>
            <a:cxnSpLocks/>
          </p:cNvCxnSpPr>
          <p:nvPr/>
        </p:nvCxnSpPr>
        <p:spPr>
          <a:xfrm flipH="1">
            <a:off x="818336" y="4262093"/>
            <a:ext cx="483990" cy="48666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87D8C064-1DCA-4ADA-8B01-72934FA9CD94}"/>
              </a:ext>
            </a:extLst>
          </p:cNvPr>
          <p:cNvGrpSpPr/>
          <p:nvPr/>
        </p:nvGrpSpPr>
        <p:grpSpPr>
          <a:xfrm>
            <a:off x="435601" y="4968321"/>
            <a:ext cx="1499670" cy="767645"/>
            <a:chOff x="435601" y="4968321"/>
            <a:chExt cx="1499670" cy="767645"/>
          </a:xfrm>
        </p:grpSpPr>
        <p:sp>
          <p:nvSpPr>
            <p:cNvPr id="363" name="矩形: 圓角 362">
              <a:extLst>
                <a:ext uri="{FF2B5EF4-FFF2-40B4-BE49-F238E27FC236}">
                  <a16:creationId xmlns:a16="http://schemas.microsoft.com/office/drawing/2014/main" id="{416E2F6A-0C7C-4095-B4CA-748A3B6CAFF7}"/>
                </a:ext>
              </a:extLst>
            </p:cNvPr>
            <p:cNvSpPr/>
            <p:nvPr/>
          </p:nvSpPr>
          <p:spPr>
            <a:xfrm>
              <a:off x="435601" y="5102169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4" name="文字方塊 363">
              <a:extLst>
                <a:ext uri="{FF2B5EF4-FFF2-40B4-BE49-F238E27FC236}">
                  <a16:creationId xmlns:a16="http://schemas.microsoft.com/office/drawing/2014/main" id="{4A2E1289-BD91-4223-9964-91A3A83135B3}"/>
                </a:ext>
              </a:extLst>
            </p:cNvPr>
            <p:cNvSpPr txBox="1"/>
            <p:nvPr/>
          </p:nvSpPr>
          <p:spPr>
            <a:xfrm>
              <a:off x="509610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65" name="群組 364">
              <a:extLst>
                <a:ext uri="{FF2B5EF4-FFF2-40B4-BE49-F238E27FC236}">
                  <a16:creationId xmlns:a16="http://schemas.microsoft.com/office/drawing/2014/main" id="{873486ED-C964-4638-8E38-AB3205380C7C}"/>
                </a:ext>
              </a:extLst>
            </p:cNvPr>
            <p:cNvGrpSpPr/>
            <p:nvPr/>
          </p:nvGrpSpPr>
          <p:grpSpPr>
            <a:xfrm>
              <a:off x="702751" y="5454986"/>
              <a:ext cx="959697" cy="212084"/>
              <a:chOff x="2655181" y="7581206"/>
              <a:chExt cx="959697" cy="212084"/>
            </a:xfrm>
          </p:grpSpPr>
          <p:sp>
            <p:nvSpPr>
              <p:cNvPr id="366" name="矩形 365">
                <a:extLst>
                  <a:ext uri="{FF2B5EF4-FFF2-40B4-BE49-F238E27FC236}">
                    <a16:creationId xmlns:a16="http://schemas.microsoft.com/office/drawing/2014/main" id="{758F5D48-011F-4AAC-9C62-A60185A20D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矩形 366">
                <a:extLst>
                  <a:ext uri="{FF2B5EF4-FFF2-40B4-BE49-F238E27FC236}">
                    <a16:creationId xmlns:a16="http://schemas.microsoft.com/office/drawing/2014/main" id="{44B6F572-B3DE-4C17-9D40-304E714281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8" name="矩形 367">
                <a:extLst>
                  <a:ext uri="{FF2B5EF4-FFF2-40B4-BE49-F238E27FC236}">
                    <a16:creationId xmlns:a16="http://schemas.microsoft.com/office/drawing/2014/main" id="{1CDD61D4-7346-4E68-9ED5-1A0A3FB815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9" name="矩形 368">
                <a:extLst>
                  <a:ext uri="{FF2B5EF4-FFF2-40B4-BE49-F238E27FC236}">
                    <a16:creationId xmlns:a16="http://schemas.microsoft.com/office/drawing/2014/main" id="{6BF3A75F-71C7-41D6-BED3-6EC143FB81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599" name="接點: 肘形 598">
              <a:extLst>
                <a:ext uri="{FF2B5EF4-FFF2-40B4-BE49-F238E27FC236}">
                  <a16:creationId xmlns:a16="http://schemas.microsoft.com/office/drawing/2014/main" id="{73B25A09-84F8-4B95-8CDA-6111AD4796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8336" y="4968321"/>
              <a:ext cx="483990" cy="486665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0" name="接點: 肘形 599">
            <a:extLst>
              <a:ext uri="{FF2B5EF4-FFF2-40B4-BE49-F238E27FC236}">
                <a16:creationId xmlns:a16="http://schemas.microsoft.com/office/drawing/2014/main" id="{1F6606E0-BAF7-4F49-84DF-904E8171F8F5}"/>
              </a:ext>
            </a:extLst>
          </p:cNvPr>
          <p:cNvCxnSpPr>
            <a:cxnSpLocks/>
          </p:cNvCxnSpPr>
          <p:nvPr/>
        </p:nvCxnSpPr>
        <p:spPr>
          <a:xfrm flipH="1">
            <a:off x="818336" y="5674549"/>
            <a:ext cx="483990" cy="48666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接點: 肘形 600">
            <a:extLst>
              <a:ext uri="{FF2B5EF4-FFF2-40B4-BE49-F238E27FC236}">
                <a16:creationId xmlns:a16="http://schemas.microsoft.com/office/drawing/2014/main" id="{EF58087E-4E92-46FD-A3FA-2B42D17AF009}"/>
              </a:ext>
            </a:extLst>
          </p:cNvPr>
          <p:cNvCxnSpPr>
            <a:cxnSpLocks/>
          </p:cNvCxnSpPr>
          <p:nvPr/>
        </p:nvCxnSpPr>
        <p:spPr>
          <a:xfrm flipH="1">
            <a:off x="2504823" y="4262094"/>
            <a:ext cx="483990" cy="48666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2" name="接點: 肘形 601">
            <a:extLst>
              <a:ext uri="{FF2B5EF4-FFF2-40B4-BE49-F238E27FC236}">
                <a16:creationId xmlns:a16="http://schemas.microsoft.com/office/drawing/2014/main" id="{B38BA515-EF2A-4D15-AD6E-F5DCE43BC188}"/>
              </a:ext>
            </a:extLst>
          </p:cNvPr>
          <p:cNvCxnSpPr>
            <a:cxnSpLocks/>
          </p:cNvCxnSpPr>
          <p:nvPr/>
        </p:nvCxnSpPr>
        <p:spPr>
          <a:xfrm flipH="1">
            <a:off x="2504823" y="4968322"/>
            <a:ext cx="483990" cy="48666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接點: 肘形 602">
            <a:extLst>
              <a:ext uri="{FF2B5EF4-FFF2-40B4-BE49-F238E27FC236}">
                <a16:creationId xmlns:a16="http://schemas.microsoft.com/office/drawing/2014/main" id="{41C995A7-3C54-42B0-96A1-253ACFAB3F28}"/>
              </a:ext>
            </a:extLst>
          </p:cNvPr>
          <p:cNvCxnSpPr>
            <a:cxnSpLocks/>
          </p:cNvCxnSpPr>
          <p:nvPr/>
        </p:nvCxnSpPr>
        <p:spPr>
          <a:xfrm flipH="1">
            <a:off x="2504823" y="5674550"/>
            <a:ext cx="483990" cy="48666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接點: 肘形 603">
            <a:extLst>
              <a:ext uri="{FF2B5EF4-FFF2-40B4-BE49-F238E27FC236}">
                <a16:creationId xmlns:a16="http://schemas.microsoft.com/office/drawing/2014/main" id="{AEA7E664-34FD-4651-BDFA-F54E2B6FFE1E}"/>
              </a:ext>
            </a:extLst>
          </p:cNvPr>
          <p:cNvCxnSpPr>
            <a:cxnSpLocks/>
          </p:cNvCxnSpPr>
          <p:nvPr/>
        </p:nvCxnSpPr>
        <p:spPr>
          <a:xfrm flipH="1">
            <a:off x="4705975" y="3366874"/>
            <a:ext cx="202648" cy="6831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接點: 肘形 604">
            <a:extLst>
              <a:ext uri="{FF2B5EF4-FFF2-40B4-BE49-F238E27FC236}">
                <a16:creationId xmlns:a16="http://schemas.microsoft.com/office/drawing/2014/main" id="{E0CB526B-6B5D-430A-A075-9FBD65A07C64}"/>
              </a:ext>
            </a:extLst>
          </p:cNvPr>
          <p:cNvCxnSpPr>
            <a:cxnSpLocks/>
          </p:cNvCxnSpPr>
          <p:nvPr/>
        </p:nvCxnSpPr>
        <p:spPr>
          <a:xfrm flipH="1">
            <a:off x="4965376" y="3366875"/>
            <a:ext cx="202648" cy="6831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接點: 肘形 605">
            <a:extLst>
              <a:ext uri="{FF2B5EF4-FFF2-40B4-BE49-F238E27FC236}">
                <a16:creationId xmlns:a16="http://schemas.microsoft.com/office/drawing/2014/main" id="{F3FBDE7E-60F4-4CC4-9244-E2C1E8123CAD}"/>
              </a:ext>
            </a:extLst>
          </p:cNvPr>
          <p:cNvCxnSpPr>
            <a:cxnSpLocks/>
          </p:cNvCxnSpPr>
          <p:nvPr/>
        </p:nvCxnSpPr>
        <p:spPr>
          <a:xfrm flipH="1">
            <a:off x="4705974" y="4262094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接點: 肘形 606">
            <a:extLst>
              <a:ext uri="{FF2B5EF4-FFF2-40B4-BE49-F238E27FC236}">
                <a16:creationId xmlns:a16="http://schemas.microsoft.com/office/drawing/2014/main" id="{E85A31D5-566C-43C9-8A33-CD9A9B87FC23}"/>
              </a:ext>
            </a:extLst>
          </p:cNvPr>
          <p:cNvCxnSpPr>
            <a:cxnSpLocks/>
          </p:cNvCxnSpPr>
          <p:nvPr/>
        </p:nvCxnSpPr>
        <p:spPr>
          <a:xfrm flipH="1">
            <a:off x="4945426" y="4262095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接點: 肘形 607">
            <a:extLst>
              <a:ext uri="{FF2B5EF4-FFF2-40B4-BE49-F238E27FC236}">
                <a16:creationId xmlns:a16="http://schemas.microsoft.com/office/drawing/2014/main" id="{B0D0DB8E-3560-409C-83FE-86271A3C492A}"/>
              </a:ext>
            </a:extLst>
          </p:cNvPr>
          <p:cNvCxnSpPr>
            <a:cxnSpLocks/>
          </p:cNvCxnSpPr>
          <p:nvPr/>
        </p:nvCxnSpPr>
        <p:spPr>
          <a:xfrm flipH="1">
            <a:off x="4705974" y="4964584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接點: 肘形 608">
            <a:extLst>
              <a:ext uri="{FF2B5EF4-FFF2-40B4-BE49-F238E27FC236}">
                <a16:creationId xmlns:a16="http://schemas.microsoft.com/office/drawing/2014/main" id="{8045520D-96FE-4A09-A93C-FFDB9D6A301B}"/>
              </a:ext>
            </a:extLst>
          </p:cNvPr>
          <p:cNvCxnSpPr>
            <a:cxnSpLocks/>
          </p:cNvCxnSpPr>
          <p:nvPr/>
        </p:nvCxnSpPr>
        <p:spPr>
          <a:xfrm flipH="1">
            <a:off x="4945426" y="4964585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0" name="接點: 肘形 609">
            <a:extLst>
              <a:ext uri="{FF2B5EF4-FFF2-40B4-BE49-F238E27FC236}">
                <a16:creationId xmlns:a16="http://schemas.microsoft.com/office/drawing/2014/main" id="{98E12EB4-0860-4ED0-B9EB-EF075101FB5D}"/>
              </a:ext>
            </a:extLst>
          </p:cNvPr>
          <p:cNvCxnSpPr>
            <a:cxnSpLocks/>
          </p:cNvCxnSpPr>
          <p:nvPr/>
        </p:nvCxnSpPr>
        <p:spPr>
          <a:xfrm flipH="1">
            <a:off x="4705974" y="5667074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1" name="接點: 肘形 610">
            <a:extLst>
              <a:ext uri="{FF2B5EF4-FFF2-40B4-BE49-F238E27FC236}">
                <a16:creationId xmlns:a16="http://schemas.microsoft.com/office/drawing/2014/main" id="{213B01CC-DC47-45E3-943C-34F9CA2AB5C6}"/>
              </a:ext>
            </a:extLst>
          </p:cNvPr>
          <p:cNvCxnSpPr>
            <a:cxnSpLocks/>
          </p:cNvCxnSpPr>
          <p:nvPr/>
        </p:nvCxnSpPr>
        <p:spPr>
          <a:xfrm flipH="1">
            <a:off x="4945426" y="5667075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2" name="接點: 肘形 611">
            <a:extLst>
              <a:ext uri="{FF2B5EF4-FFF2-40B4-BE49-F238E27FC236}">
                <a16:creationId xmlns:a16="http://schemas.microsoft.com/office/drawing/2014/main" id="{450A1383-0495-467E-9C5E-97111DA8CFA8}"/>
              </a:ext>
            </a:extLst>
          </p:cNvPr>
          <p:cNvCxnSpPr>
            <a:cxnSpLocks/>
          </p:cNvCxnSpPr>
          <p:nvPr/>
        </p:nvCxnSpPr>
        <p:spPr>
          <a:xfrm rot="5400000">
            <a:off x="6649262" y="3607119"/>
            <a:ext cx="683135" cy="202648"/>
          </a:xfrm>
          <a:prstGeom prst="bentConnector3">
            <a:avLst>
              <a:gd name="adj1" fmla="val 34198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E20C826F-EF2E-49A6-BF15-7B303C60AC0E}"/>
              </a:ext>
            </a:extLst>
          </p:cNvPr>
          <p:cNvGrpSpPr/>
          <p:nvPr/>
        </p:nvGrpSpPr>
        <p:grpSpPr>
          <a:xfrm>
            <a:off x="6469999" y="4262095"/>
            <a:ext cx="1499670" cy="771383"/>
            <a:chOff x="6469999" y="4262095"/>
            <a:chExt cx="1499670" cy="771383"/>
          </a:xfrm>
        </p:grpSpPr>
        <p:sp>
          <p:nvSpPr>
            <p:cNvPr id="524" name="矩形: 圓角 523">
              <a:extLst>
                <a:ext uri="{FF2B5EF4-FFF2-40B4-BE49-F238E27FC236}">
                  <a16:creationId xmlns:a16="http://schemas.microsoft.com/office/drawing/2014/main" id="{A3750A1C-1CA7-4CBB-AA0E-FA539295C95E}"/>
                </a:ext>
              </a:extLst>
            </p:cNvPr>
            <p:cNvSpPr/>
            <p:nvPr/>
          </p:nvSpPr>
          <p:spPr>
            <a:xfrm>
              <a:off x="6469999" y="4399681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5" name="文字方塊 524">
              <a:extLst>
                <a:ext uri="{FF2B5EF4-FFF2-40B4-BE49-F238E27FC236}">
                  <a16:creationId xmlns:a16="http://schemas.microsoft.com/office/drawing/2014/main" id="{E4E39AFA-6CEA-4824-849A-F57F05017DCD}"/>
                </a:ext>
              </a:extLst>
            </p:cNvPr>
            <p:cNvSpPr txBox="1"/>
            <p:nvPr/>
          </p:nvSpPr>
          <p:spPr>
            <a:xfrm>
              <a:off x="6544008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26" name="群組 525">
              <a:extLst>
                <a:ext uri="{FF2B5EF4-FFF2-40B4-BE49-F238E27FC236}">
                  <a16:creationId xmlns:a16="http://schemas.microsoft.com/office/drawing/2014/main" id="{ABD89DD0-8531-40E8-AC62-F615332A5401}"/>
                </a:ext>
              </a:extLst>
            </p:cNvPr>
            <p:cNvGrpSpPr/>
            <p:nvPr/>
          </p:nvGrpSpPr>
          <p:grpSpPr>
            <a:xfrm>
              <a:off x="6737149" y="4752498"/>
              <a:ext cx="959697" cy="212084"/>
              <a:chOff x="2655181" y="7581206"/>
              <a:chExt cx="959697" cy="212084"/>
            </a:xfrm>
          </p:grpSpPr>
          <p:sp>
            <p:nvSpPr>
              <p:cNvPr id="527" name="矩形 526">
                <a:extLst>
                  <a:ext uri="{FF2B5EF4-FFF2-40B4-BE49-F238E27FC236}">
                    <a16:creationId xmlns:a16="http://schemas.microsoft.com/office/drawing/2014/main" id="{6F19AEC6-EEF6-4A15-8D87-8FBD3C2546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8" name="矩形 527">
                <a:extLst>
                  <a:ext uri="{FF2B5EF4-FFF2-40B4-BE49-F238E27FC236}">
                    <a16:creationId xmlns:a16="http://schemas.microsoft.com/office/drawing/2014/main" id="{D833ECD5-E80E-4980-8C34-9292B1DD5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9" name="矩形 528">
                <a:extLst>
                  <a:ext uri="{FF2B5EF4-FFF2-40B4-BE49-F238E27FC236}">
                    <a16:creationId xmlns:a16="http://schemas.microsoft.com/office/drawing/2014/main" id="{230EE266-6FBF-4B21-9D71-291E477FED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0" name="矩形 529">
                <a:extLst>
                  <a:ext uri="{FF2B5EF4-FFF2-40B4-BE49-F238E27FC236}">
                    <a16:creationId xmlns:a16="http://schemas.microsoft.com/office/drawing/2014/main" id="{CE4303BA-5FD4-4C62-A804-25058D5ECB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14" name="接點: 肘形 613">
              <a:extLst>
                <a:ext uri="{FF2B5EF4-FFF2-40B4-BE49-F238E27FC236}">
                  <a16:creationId xmlns:a16="http://schemas.microsoft.com/office/drawing/2014/main" id="{C0297FC6-262B-46D0-A492-F2CD107C39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2702" y="4262095"/>
              <a:ext cx="478902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接點: 肘形 614">
              <a:extLst>
                <a:ext uri="{FF2B5EF4-FFF2-40B4-BE49-F238E27FC236}">
                  <a16:creationId xmlns:a16="http://schemas.microsoft.com/office/drawing/2014/main" id="{29AA3317-0598-441B-BA2C-CE5B96BBB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2154" y="4262096"/>
              <a:ext cx="478903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6" name="接點: 肘形 615">
            <a:extLst>
              <a:ext uri="{FF2B5EF4-FFF2-40B4-BE49-F238E27FC236}">
                <a16:creationId xmlns:a16="http://schemas.microsoft.com/office/drawing/2014/main" id="{96F4C689-C31F-4F0C-8201-CE24D0842BEF}"/>
              </a:ext>
            </a:extLst>
          </p:cNvPr>
          <p:cNvCxnSpPr>
            <a:cxnSpLocks/>
          </p:cNvCxnSpPr>
          <p:nvPr/>
        </p:nvCxnSpPr>
        <p:spPr>
          <a:xfrm flipH="1">
            <a:off x="6852702" y="4964585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" name="接點: 肘形 616">
            <a:extLst>
              <a:ext uri="{FF2B5EF4-FFF2-40B4-BE49-F238E27FC236}">
                <a16:creationId xmlns:a16="http://schemas.microsoft.com/office/drawing/2014/main" id="{9692E5FF-E293-42B2-AFDB-41A612395769}"/>
              </a:ext>
            </a:extLst>
          </p:cNvPr>
          <p:cNvCxnSpPr>
            <a:cxnSpLocks/>
          </p:cNvCxnSpPr>
          <p:nvPr/>
        </p:nvCxnSpPr>
        <p:spPr>
          <a:xfrm flipH="1">
            <a:off x="7092154" y="4964586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06C64901-8666-4367-88F2-028BCE18FB77}"/>
              </a:ext>
            </a:extLst>
          </p:cNvPr>
          <p:cNvGrpSpPr/>
          <p:nvPr/>
        </p:nvGrpSpPr>
        <p:grpSpPr>
          <a:xfrm>
            <a:off x="6469999" y="5667075"/>
            <a:ext cx="1499670" cy="771379"/>
            <a:chOff x="6469999" y="5667075"/>
            <a:chExt cx="1499670" cy="771379"/>
          </a:xfrm>
        </p:grpSpPr>
        <p:sp>
          <p:nvSpPr>
            <p:cNvPr id="540" name="矩形: 圓角 539">
              <a:extLst>
                <a:ext uri="{FF2B5EF4-FFF2-40B4-BE49-F238E27FC236}">
                  <a16:creationId xmlns:a16="http://schemas.microsoft.com/office/drawing/2014/main" id="{6867DA1A-FA5A-4BBF-89DC-ABFF01081604}"/>
                </a:ext>
              </a:extLst>
            </p:cNvPr>
            <p:cNvSpPr/>
            <p:nvPr/>
          </p:nvSpPr>
          <p:spPr>
            <a:xfrm>
              <a:off x="6469999" y="5804657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1" name="文字方塊 540">
              <a:extLst>
                <a:ext uri="{FF2B5EF4-FFF2-40B4-BE49-F238E27FC236}">
                  <a16:creationId xmlns:a16="http://schemas.microsoft.com/office/drawing/2014/main" id="{8B58D9E8-D656-44C5-90FD-5D469F64D4E0}"/>
                </a:ext>
              </a:extLst>
            </p:cNvPr>
            <p:cNvSpPr txBox="1"/>
            <p:nvPr/>
          </p:nvSpPr>
          <p:spPr>
            <a:xfrm>
              <a:off x="6544008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42" name="群組 541">
              <a:extLst>
                <a:ext uri="{FF2B5EF4-FFF2-40B4-BE49-F238E27FC236}">
                  <a16:creationId xmlns:a16="http://schemas.microsoft.com/office/drawing/2014/main" id="{4FE55C7E-D258-4E0D-9CB0-FD58E5A772FE}"/>
                </a:ext>
              </a:extLst>
            </p:cNvPr>
            <p:cNvGrpSpPr/>
            <p:nvPr/>
          </p:nvGrpSpPr>
          <p:grpSpPr>
            <a:xfrm>
              <a:off x="6737149" y="6157474"/>
              <a:ext cx="959697" cy="212084"/>
              <a:chOff x="2655181" y="7581206"/>
              <a:chExt cx="959697" cy="212084"/>
            </a:xfrm>
          </p:grpSpPr>
          <p:sp>
            <p:nvSpPr>
              <p:cNvPr id="543" name="矩形 542">
                <a:extLst>
                  <a:ext uri="{FF2B5EF4-FFF2-40B4-BE49-F238E27FC236}">
                    <a16:creationId xmlns:a16="http://schemas.microsoft.com/office/drawing/2014/main" id="{E7FCB34B-C782-4FA2-8EF7-2020439A0B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4" name="矩形 543">
                <a:extLst>
                  <a:ext uri="{FF2B5EF4-FFF2-40B4-BE49-F238E27FC236}">
                    <a16:creationId xmlns:a16="http://schemas.microsoft.com/office/drawing/2014/main" id="{735B98F0-8310-484B-956E-01B012360F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5" name="矩形 544">
                <a:extLst>
                  <a:ext uri="{FF2B5EF4-FFF2-40B4-BE49-F238E27FC236}">
                    <a16:creationId xmlns:a16="http://schemas.microsoft.com/office/drawing/2014/main" id="{18C5E2B9-D809-44F5-B982-8B2D3094AE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6" name="矩形 545">
                <a:extLst>
                  <a:ext uri="{FF2B5EF4-FFF2-40B4-BE49-F238E27FC236}">
                    <a16:creationId xmlns:a16="http://schemas.microsoft.com/office/drawing/2014/main" id="{3727F6F3-E912-4DFF-8994-6E557A9E21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18" name="接點: 肘形 617">
              <a:extLst>
                <a:ext uri="{FF2B5EF4-FFF2-40B4-BE49-F238E27FC236}">
                  <a16:creationId xmlns:a16="http://schemas.microsoft.com/office/drawing/2014/main" id="{82586145-AA5B-406D-965A-5803F3E498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2702" y="5667075"/>
              <a:ext cx="478902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接點: 肘形 618">
              <a:extLst>
                <a:ext uri="{FF2B5EF4-FFF2-40B4-BE49-F238E27FC236}">
                  <a16:creationId xmlns:a16="http://schemas.microsoft.com/office/drawing/2014/main" id="{0446A536-2519-4BC1-AB3E-94BBE86F9B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2154" y="5667076"/>
              <a:ext cx="478903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0" name="接點: 肘形 619">
            <a:extLst>
              <a:ext uri="{FF2B5EF4-FFF2-40B4-BE49-F238E27FC236}">
                <a16:creationId xmlns:a16="http://schemas.microsoft.com/office/drawing/2014/main" id="{5E6E200C-6FF2-4CDB-A1C9-C24AADED2DAA}"/>
              </a:ext>
            </a:extLst>
          </p:cNvPr>
          <p:cNvCxnSpPr>
            <a:cxnSpLocks/>
          </p:cNvCxnSpPr>
          <p:nvPr/>
        </p:nvCxnSpPr>
        <p:spPr>
          <a:xfrm>
            <a:off x="9317716" y="3366872"/>
            <a:ext cx="592941" cy="683138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1" name="群組 620">
            <a:extLst>
              <a:ext uri="{FF2B5EF4-FFF2-40B4-BE49-F238E27FC236}">
                <a16:creationId xmlns:a16="http://schemas.microsoft.com/office/drawing/2014/main" id="{F2AF71EE-DA88-40B0-B881-0CC2894D6A66}"/>
              </a:ext>
            </a:extLst>
          </p:cNvPr>
          <p:cNvGrpSpPr/>
          <p:nvPr/>
        </p:nvGrpSpPr>
        <p:grpSpPr>
          <a:xfrm>
            <a:off x="10383728" y="2801971"/>
            <a:ext cx="1499670" cy="633797"/>
            <a:chOff x="2388031" y="7253789"/>
            <a:chExt cx="1499670" cy="633797"/>
          </a:xfrm>
        </p:grpSpPr>
        <p:sp>
          <p:nvSpPr>
            <p:cNvPr id="622" name="矩形: 圓角 621">
              <a:extLst>
                <a:ext uri="{FF2B5EF4-FFF2-40B4-BE49-F238E27FC236}">
                  <a16:creationId xmlns:a16="http://schemas.microsoft.com/office/drawing/2014/main" id="{9D9AD0CF-1EF8-4D00-8D48-FA9C6B8DBBF4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4644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23" name="文字方塊 622">
              <a:extLst>
                <a:ext uri="{FF2B5EF4-FFF2-40B4-BE49-F238E27FC236}">
                  <a16:creationId xmlns:a16="http://schemas.microsoft.com/office/drawing/2014/main" id="{791D228A-B4D9-45A7-8FEC-C593350CB8E7}"/>
                </a:ext>
              </a:extLst>
            </p:cNvPr>
            <p:cNvSpPr txBox="1"/>
            <p:nvPr/>
          </p:nvSpPr>
          <p:spPr>
            <a:xfrm>
              <a:off x="2556617" y="7276291"/>
              <a:ext cx="1162498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SAS-12G2E</a:t>
              </a:r>
            </a:p>
          </p:txBody>
        </p:sp>
        <p:grpSp>
          <p:nvGrpSpPr>
            <p:cNvPr id="624" name="群組 623">
              <a:extLst>
                <a:ext uri="{FF2B5EF4-FFF2-40B4-BE49-F238E27FC236}">
                  <a16:creationId xmlns:a16="http://schemas.microsoft.com/office/drawing/2014/main" id="{A3DF5CD1-F8BA-44D6-8A6F-505D7CA9FA24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</p:grpSpPr>
          <p:sp>
            <p:nvSpPr>
              <p:cNvPr id="625" name="矩形 624">
                <a:extLst>
                  <a:ext uri="{FF2B5EF4-FFF2-40B4-BE49-F238E27FC236}">
                    <a16:creationId xmlns:a16="http://schemas.microsoft.com/office/drawing/2014/main" id="{B4B6CBCC-0DA5-4340-8B7F-13EF57C0D8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6" name="矩形 625">
                <a:extLst>
                  <a:ext uri="{FF2B5EF4-FFF2-40B4-BE49-F238E27FC236}">
                    <a16:creationId xmlns:a16="http://schemas.microsoft.com/office/drawing/2014/main" id="{50288171-3EAF-423D-A3AD-BCBBA91EA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627" name="接點: 肘形 626">
            <a:extLst>
              <a:ext uri="{FF2B5EF4-FFF2-40B4-BE49-F238E27FC236}">
                <a16:creationId xmlns:a16="http://schemas.microsoft.com/office/drawing/2014/main" id="{D13F4ABF-0553-447E-A97F-54106D5AABE7}"/>
              </a:ext>
            </a:extLst>
          </p:cNvPr>
          <p:cNvCxnSpPr>
            <a:cxnSpLocks/>
          </p:cNvCxnSpPr>
          <p:nvPr/>
        </p:nvCxnSpPr>
        <p:spPr>
          <a:xfrm>
            <a:off x="9551336" y="3366873"/>
            <a:ext cx="592941" cy="683138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0E94FF34-EAF2-4577-9DF5-A60CA71E85B5}"/>
              </a:ext>
            </a:extLst>
          </p:cNvPr>
          <p:cNvGrpSpPr/>
          <p:nvPr/>
        </p:nvGrpSpPr>
        <p:grpSpPr>
          <a:xfrm>
            <a:off x="9505380" y="4262096"/>
            <a:ext cx="1499670" cy="771382"/>
            <a:chOff x="9505380" y="4262096"/>
            <a:chExt cx="1499670" cy="771382"/>
          </a:xfrm>
        </p:grpSpPr>
        <p:sp>
          <p:nvSpPr>
            <p:cNvPr id="556" name="矩形: 圓角 555">
              <a:extLst>
                <a:ext uri="{FF2B5EF4-FFF2-40B4-BE49-F238E27FC236}">
                  <a16:creationId xmlns:a16="http://schemas.microsoft.com/office/drawing/2014/main" id="{309B1F7D-CA0A-4348-A8EF-CE6C6EA14DAB}"/>
                </a:ext>
              </a:extLst>
            </p:cNvPr>
            <p:cNvSpPr/>
            <p:nvPr/>
          </p:nvSpPr>
          <p:spPr>
            <a:xfrm>
              <a:off x="9505380" y="4399681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7" name="文字方塊 556">
              <a:extLst>
                <a:ext uri="{FF2B5EF4-FFF2-40B4-BE49-F238E27FC236}">
                  <a16:creationId xmlns:a16="http://schemas.microsoft.com/office/drawing/2014/main" id="{EFB57D63-9D50-441E-A597-079501577445}"/>
                </a:ext>
              </a:extLst>
            </p:cNvPr>
            <p:cNvSpPr txBox="1"/>
            <p:nvPr/>
          </p:nvSpPr>
          <p:spPr>
            <a:xfrm>
              <a:off x="9579389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58" name="群組 557">
              <a:extLst>
                <a:ext uri="{FF2B5EF4-FFF2-40B4-BE49-F238E27FC236}">
                  <a16:creationId xmlns:a16="http://schemas.microsoft.com/office/drawing/2014/main" id="{903BA2D9-55C7-49EE-99D9-F7968B315AB5}"/>
                </a:ext>
              </a:extLst>
            </p:cNvPr>
            <p:cNvGrpSpPr/>
            <p:nvPr/>
          </p:nvGrpSpPr>
          <p:grpSpPr>
            <a:xfrm>
              <a:off x="9772530" y="4752498"/>
              <a:ext cx="959697" cy="212084"/>
              <a:chOff x="2655181" y="7581206"/>
              <a:chExt cx="959697" cy="212084"/>
            </a:xfrm>
          </p:grpSpPr>
          <p:sp>
            <p:nvSpPr>
              <p:cNvPr id="559" name="矩形 558">
                <a:extLst>
                  <a:ext uri="{FF2B5EF4-FFF2-40B4-BE49-F238E27FC236}">
                    <a16:creationId xmlns:a16="http://schemas.microsoft.com/office/drawing/2014/main" id="{092FB746-2607-4187-82E7-A8A5F31768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0" name="矩形 559">
                <a:extLst>
                  <a:ext uri="{FF2B5EF4-FFF2-40B4-BE49-F238E27FC236}">
                    <a16:creationId xmlns:a16="http://schemas.microsoft.com/office/drawing/2014/main" id="{CD8DA583-D171-4B6C-A51F-9D9819DF8D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1" name="矩形 560">
                <a:extLst>
                  <a:ext uri="{FF2B5EF4-FFF2-40B4-BE49-F238E27FC236}">
                    <a16:creationId xmlns:a16="http://schemas.microsoft.com/office/drawing/2014/main" id="{6AA7A8DB-1664-4A47-93C6-4B9267B677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2" name="矩形 561">
                <a:extLst>
                  <a:ext uri="{FF2B5EF4-FFF2-40B4-BE49-F238E27FC236}">
                    <a16:creationId xmlns:a16="http://schemas.microsoft.com/office/drawing/2014/main" id="{36502A25-EEB9-4C7A-B765-94D8ABF76A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29" name="接點: 肘形 628">
              <a:extLst>
                <a:ext uri="{FF2B5EF4-FFF2-40B4-BE49-F238E27FC236}">
                  <a16:creationId xmlns:a16="http://schemas.microsoft.com/office/drawing/2014/main" id="{DC305B1C-E4A7-429C-A2FA-4EFA5020A8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826" y="4262096"/>
              <a:ext cx="478902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接點: 肘形 629">
              <a:extLst>
                <a:ext uri="{FF2B5EF4-FFF2-40B4-BE49-F238E27FC236}">
                  <a16:creationId xmlns:a16="http://schemas.microsoft.com/office/drawing/2014/main" id="{F504DBEA-5204-47C6-A2FF-B6FAAD8824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4278" y="4262097"/>
              <a:ext cx="478903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1" name="接點: 肘形 630">
            <a:extLst>
              <a:ext uri="{FF2B5EF4-FFF2-40B4-BE49-F238E27FC236}">
                <a16:creationId xmlns:a16="http://schemas.microsoft.com/office/drawing/2014/main" id="{D33C0C4C-9B2B-470A-B4AF-37ABF982C635}"/>
              </a:ext>
            </a:extLst>
          </p:cNvPr>
          <p:cNvCxnSpPr>
            <a:cxnSpLocks/>
          </p:cNvCxnSpPr>
          <p:nvPr/>
        </p:nvCxnSpPr>
        <p:spPr>
          <a:xfrm flipH="1">
            <a:off x="9904826" y="4953313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2" name="接點: 肘形 631">
            <a:extLst>
              <a:ext uri="{FF2B5EF4-FFF2-40B4-BE49-F238E27FC236}">
                <a16:creationId xmlns:a16="http://schemas.microsoft.com/office/drawing/2014/main" id="{09FDC8FF-A66B-4136-8C41-B186174A8508}"/>
              </a:ext>
            </a:extLst>
          </p:cNvPr>
          <p:cNvCxnSpPr>
            <a:cxnSpLocks/>
          </p:cNvCxnSpPr>
          <p:nvPr/>
        </p:nvCxnSpPr>
        <p:spPr>
          <a:xfrm flipH="1">
            <a:off x="10144278" y="4953314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8507CB7D-B2F2-436A-8BA3-BB982A2E70A5}"/>
              </a:ext>
            </a:extLst>
          </p:cNvPr>
          <p:cNvGrpSpPr/>
          <p:nvPr/>
        </p:nvGrpSpPr>
        <p:grpSpPr>
          <a:xfrm>
            <a:off x="9505380" y="5667070"/>
            <a:ext cx="1499670" cy="771384"/>
            <a:chOff x="9505380" y="5667070"/>
            <a:chExt cx="1499670" cy="771384"/>
          </a:xfrm>
        </p:grpSpPr>
        <p:sp>
          <p:nvSpPr>
            <p:cNvPr id="572" name="矩形: 圓角 571">
              <a:extLst>
                <a:ext uri="{FF2B5EF4-FFF2-40B4-BE49-F238E27FC236}">
                  <a16:creationId xmlns:a16="http://schemas.microsoft.com/office/drawing/2014/main" id="{C33711DB-AEFA-4FEE-9A28-8E1D9E290A99}"/>
                </a:ext>
              </a:extLst>
            </p:cNvPr>
            <p:cNvSpPr/>
            <p:nvPr/>
          </p:nvSpPr>
          <p:spPr>
            <a:xfrm>
              <a:off x="9505380" y="5804657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73" name="文字方塊 572">
              <a:extLst>
                <a:ext uri="{FF2B5EF4-FFF2-40B4-BE49-F238E27FC236}">
                  <a16:creationId xmlns:a16="http://schemas.microsoft.com/office/drawing/2014/main" id="{438166B0-AFEF-4B46-88F9-7E17EF2780E1}"/>
                </a:ext>
              </a:extLst>
            </p:cNvPr>
            <p:cNvSpPr txBox="1"/>
            <p:nvPr/>
          </p:nvSpPr>
          <p:spPr>
            <a:xfrm>
              <a:off x="9579389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74" name="群組 573">
              <a:extLst>
                <a:ext uri="{FF2B5EF4-FFF2-40B4-BE49-F238E27FC236}">
                  <a16:creationId xmlns:a16="http://schemas.microsoft.com/office/drawing/2014/main" id="{D3BD3F97-CD57-4B75-B380-0352BB74FBD1}"/>
                </a:ext>
              </a:extLst>
            </p:cNvPr>
            <p:cNvGrpSpPr/>
            <p:nvPr/>
          </p:nvGrpSpPr>
          <p:grpSpPr>
            <a:xfrm>
              <a:off x="9772530" y="6157474"/>
              <a:ext cx="959697" cy="212084"/>
              <a:chOff x="2655181" y="7581206"/>
              <a:chExt cx="959697" cy="212084"/>
            </a:xfrm>
          </p:grpSpPr>
          <p:sp>
            <p:nvSpPr>
              <p:cNvPr id="575" name="矩形 574">
                <a:extLst>
                  <a:ext uri="{FF2B5EF4-FFF2-40B4-BE49-F238E27FC236}">
                    <a16:creationId xmlns:a16="http://schemas.microsoft.com/office/drawing/2014/main" id="{244871EC-AEC9-44C2-A1E0-CD9066DFC7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6" name="矩形 575">
                <a:extLst>
                  <a:ext uri="{FF2B5EF4-FFF2-40B4-BE49-F238E27FC236}">
                    <a16:creationId xmlns:a16="http://schemas.microsoft.com/office/drawing/2014/main" id="{9F89986D-67A7-44B5-B8AE-01E37939B0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7" name="矩形 576">
                <a:extLst>
                  <a:ext uri="{FF2B5EF4-FFF2-40B4-BE49-F238E27FC236}">
                    <a16:creationId xmlns:a16="http://schemas.microsoft.com/office/drawing/2014/main" id="{7DF23AB3-1C3D-41D1-AC28-85F63C0875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8" name="矩形 577">
                <a:extLst>
                  <a:ext uri="{FF2B5EF4-FFF2-40B4-BE49-F238E27FC236}">
                    <a16:creationId xmlns:a16="http://schemas.microsoft.com/office/drawing/2014/main" id="{A530EF05-249E-4EE2-9FBC-AF634FF16C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33" name="接點: 肘形 632">
              <a:extLst>
                <a:ext uri="{FF2B5EF4-FFF2-40B4-BE49-F238E27FC236}">
                  <a16:creationId xmlns:a16="http://schemas.microsoft.com/office/drawing/2014/main" id="{5262505E-5D23-4526-8D90-BA3DEB6FCF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826" y="5667070"/>
              <a:ext cx="478902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接點: 肘形 633">
              <a:extLst>
                <a:ext uri="{FF2B5EF4-FFF2-40B4-BE49-F238E27FC236}">
                  <a16:creationId xmlns:a16="http://schemas.microsoft.com/office/drawing/2014/main" id="{2B1B0C9E-389D-48AA-8531-D8AE20AD9A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4278" y="5667071"/>
              <a:ext cx="478903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5" name="接點: 肘形 634">
            <a:extLst>
              <a:ext uri="{FF2B5EF4-FFF2-40B4-BE49-F238E27FC236}">
                <a16:creationId xmlns:a16="http://schemas.microsoft.com/office/drawing/2014/main" id="{96899F35-0ECD-456E-AB34-75371201F810}"/>
              </a:ext>
            </a:extLst>
          </p:cNvPr>
          <p:cNvCxnSpPr>
            <a:cxnSpLocks/>
          </p:cNvCxnSpPr>
          <p:nvPr/>
        </p:nvCxnSpPr>
        <p:spPr>
          <a:xfrm rot="5400000">
            <a:off x="9309935" y="4429041"/>
            <a:ext cx="3002686" cy="878348"/>
          </a:xfrm>
          <a:prstGeom prst="bentConnector3">
            <a:avLst>
              <a:gd name="adj1" fmla="val 110151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接點: 肘形 612">
            <a:extLst>
              <a:ext uri="{FF2B5EF4-FFF2-40B4-BE49-F238E27FC236}">
                <a16:creationId xmlns:a16="http://schemas.microsoft.com/office/drawing/2014/main" id="{F4BEACB4-88C0-4B90-A662-BFC6B7AB11AE}"/>
              </a:ext>
            </a:extLst>
          </p:cNvPr>
          <p:cNvCxnSpPr>
            <a:cxnSpLocks/>
          </p:cNvCxnSpPr>
          <p:nvPr/>
        </p:nvCxnSpPr>
        <p:spPr>
          <a:xfrm rot="5400000">
            <a:off x="5841730" y="4868215"/>
            <a:ext cx="2996336" cy="6350"/>
          </a:xfrm>
          <a:prstGeom prst="bentConnector5">
            <a:avLst>
              <a:gd name="adj1" fmla="val 6902"/>
              <a:gd name="adj2" fmla="val -11000331"/>
              <a:gd name="adj3" fmla="val 105651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8" name="接點: 肘形 627">
            <a:extLst>
              <a:ext uri="{FF2B5EF4-FFF2-40B4-BE49-F238E27FC236}">
                <a16:creationId xmlns:a16="http://schemas.microsoft.com/office/drawing/2014/main" id="{1CD1AA1D-4CD5-425E-8CA3-59929E7488C3}"/>
              </a:ext>
            </a:extLst>
          </p:cNvPr>
          <p:cNvCxnSpPr>
            <a:cxnSpLocks/>
          </p:cNvCxnSpPr>
          <p:nvPr/>
        </p:nvCxnSpPr>
        <p:spPr>
          <a:xfrm rot="5400000">
            <a:off x="9309936" y="4668493"/>
            <a:ext cx="3002686" cy="399445"/>
          </a:xfrm>
          <a:prstGeom prst="bentConnector3">
            <a:avLst>
              <a:gd name="adj1" fmla="val 106203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橢圓 122">
            <a:extLst>
              <a:ext uri="{FF2B5EF4-FFF2-40B4-BE49-F238E27FC236}">
                <a16:creationId xmlns:a16="http://schemas.microsoft.com/office/drawing/2014/main" id="{B1076229-3CC8-49AF-9B43-288011051DA9}"/>
              </a:ext>
            </a:extLst>
          </p:cNvPr>
          <p:cNvSpPr/>
          <p:nvPr/>
        </p:nvSpPr>
        <p:spPr>
          <a:xfrm>
            <a:off x="4590089" y="3485111"/>
            <a:ext cx="774166" cy="270361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6" name="橢圓 635">
            <a:extLst>
              <a:ext uri="{FF2B5EF4-FFF2-40B4-BE49-F238E27FC236}">
                <a16:creationId xmlns:a16="http://schemas.microsoft.com/office/drawing/2014/main" id="{CE450B22-E4A5-413F-A86C-AAE74630A3F1}"/>
              </a:ext>
            </a:extLst>
          </p:cNvPr>
          <p:cNvSpPr/>
          <p:nvPr/>
        </p:nvSpPr>
        <p:spPr>
          <a:xfrm rot="18408334">
            <a:off x="4960083" y="4284732"/>
            <a:ext cx="22226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7" name="橢圓 636">
            <a:extLst>
              <a:ext uri="{FF2B5EF4-FFF2-40B4-BE49-F238E27FC236}">
                <a16:creationId xmlns:a16="http://schemas.microsoft.com/office/drawing/2014/main" id="{C517CA91-64DE-4FEF-AE9C-8C7C984D36CC}"/>
              </a:ext>
            </a:extLst>
          </p:cNvPr>
          <p:cNvSpPr/>
          <p:nvPr/>
        </p:nvSpPr>
        <p:spPr>
          <a:xfrm rot="18658972">
            <a:off x="4956652" y="4927230"/>
            <a:ext cx="228066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8" name="橢圓 637">
            <a:extLst>
              <a:ext uri="{FF2B5EF4-FFF2-40B4-BE49-F238E27FC236}">
                <a16:creationId xmlns:a16="http://schemas.microsoft.com/office/drawing/2014/main" id="{3DF90D02-867C-4EE6-A54E-A91120E4A89F}"/>
              </a:ext>
            </a:extLst>
          </p:cNvPr>
          <p:cNvSpPr/>
          <p:nvPr/>
        </p:nvSpPr>
        <p:spPr>
          <a:xfrm rot="18845048">
            <a:off x="4973405" y="5671425"/>
            <a:ext cx="23646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9" name="橢圓 638">
            <a:extLst>
              <a:ext uri="{FF2B5EF4-FFF2-40B4-BE49-F238E27FC236}">
                <a16:creationId xmlns:a16="http://schemas.microsoft.com/office/drawing/2014/main" id="{D166FCB9-53E5-4CB4-9FBC-AE3B5D69FF83}"/>
              </a:ext>
            </a:extLst>
          </p:cNvPr>
          <p:cNvSpPr/>
          <p:nvPr/>
        </p:nvSpPr>
        <p:spPr>
          <a:xfrm rot="18399578">
            <a:off x="7095911" y="4250066"/>
            <a:ext cx="21111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0" name="橢圓 639">
            <a:extLst>
              <a:ext uri="{FF2B5EF4-FFF2-40B4-BE49-F238E27FC236}">
                <a16:creationId xmlns:a16="http://schemas.microsoft.com/office/drawing/2014/main" id="{8B3DC7AA-F5B4-461F-93F7-91EB2F1F20C7}"/>
              </a:ext>
            </a:extLst>
          </p:cNvPr>
          <p:cNvSpPr/>
          <p:nvPr/>
        </p:nvSpPr>
        <p:spPr>
          <a:xfrm rot="18399578">
            <a:off x="7127451" y="4972047"/>
            <a:ext cx="21111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1" name="橢圓 640">
            <a:extLst>
              <a:ext uri="{FF2B5EF4-FFF2-40B4-BE49-F238E27FC236}">
                <a16:creationId xmlns:a16="http://schemas.microsoft.com/office/drawing/2014/main" id="{AC518C20-8800-416A-A2A5-089405F24830}"/>
              </a:ext>
            </a:extLst>
          </p:cNvPr>
          <p:cNvSpPr/>
          <p:nvPr/>
        </p:nvSpPr>
        <p:spPr>
          <a:xfrm rot="18399578">
            <a:off x="7127451" y="5674575"/>
            <a:ext cx="21111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2" name="橢圓 641">
            <a:extLst>
              <a:ext uri="{FF2B5EF4-FFF2-40B4-BE49-F238E27FC236}">
                <a16:creationId xmlns:a16="http://schemas.microsoft.com/office/drawing/2014/main" id="{ADB0A366-A1DF-4A7F-B6D4-C941E47EECD1}"/>
              </a:ext>
            </a:extLst>
          </p:cNvPr>
          <p:cNvSpPr/>
          <p:nvPr/>
        </p:nvSpPr>
        <p:spPr>
          <a:xfrm rot="18600363">
            <a:off x="10173758" y="4232914"/>
            <a:ext cx="18633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3" name="橢圓 642">
            <a:extLst>
              <a:ext uri="{FF2B5EF4-FFF2-40B4-BE49-F238E27FC236}">
                <a16:creationId xmlns:a16="http://schemas.microsoft.com/office/drawing/2014/main" id="{D3A8CEE0-28A4-4EF4-A4AA-263488BDAC37}"/>
              </a:ext>
            </a:extLst>
          </p:cNvPr>
          <p:cNvSpPr/>
          <p:nvPr/>
        </p:nvSpPr>
        <p:spPr>
          <a:xfrm rot="18600363">
            <a:off x="10205298" y="4954895"/>
            <a:ext cx="18633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4" name="橢圓 643">
            <a:extLst>
              <a:ext uri="{FF2B5EF4-FFF2-40B4-BE49-F238E27FC236}">
                <a16:creationId xmlns:a16="http://schemas.microsoft.com/office/drawing/2014/main" id="{8B3A0E94-034B-4567-B345-298055FEDAB4}"/>
              </a:ext>
            </a:extLst>
          </p:cNvPr>
          <p:cNvSpPr/>
          <p:nvPr/>
        </p:nvSpPr>
        <p:spPr>
          <a:xfrm rot="18600363">
            <a:off x="10205298" y="5657423"/>
            <a:ext cx="18633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5" name="橢圓 644">
            <a:extLst>
              <a:ext uri="{FF2B5EF4-FFF2-40B4-BE49-F238E27FC236}">
                <a16:creationId xmlns:a16="http://schemas.microsoft.com/office/drawing/2014/main" id="{1CAD62FA-8C04-45F8-AF4F-5339CE6B7CAB}"/>
              </a:ext>
            </a:extLst>
          </p:cNvPr>
          <p:cNvSpPr/>
          <p:nvPr/>
        </p:nvSpPr>
        <p:spPr>
          <a:xfrm>
            <a:off x="9271191" y="3485111"/>
            <a:ext cx="774166" cy="270361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6" name="橢圓 645">
            <a:extLst>
              <a:ext uri="{FF2B5EF4-FFF2-40B4-BE49-F238E27FC236}">
                <a16:creationId xmlns:a16="http://schemas.microsoft.com/office/drawing/2014/main" id="{B8E60226-9D7C-4EA8-9C6A-B3872A75CECE}"/>
              </a:ext>
            </a:extLst>
          </p:cNvPr>
          <p:cNvSpPr/>
          <p:nvPr/>
        </p:nvSpPr>
        <p:spPr>
          <a:xfrm>
            <a:off x="10732807" y="3485111"/>
            <a:ext cx="774166" cy="270361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6" name="TextBox 21">
            <a:extLst>
              <a:ext uri="{FF2B5EF4-FFF2-40B4-BE49-F238E27FC236}">
                <a16:creationId xmlns:a16="http://schemas.microsoft.com/office/drawing/2014/main" id="{FB2CB877-8298-4649-A02E-2EC92341DB82}"/>
              </a:ext>
            </a:extLst>
          </p:cNvPr>
          <p:cNvSpPr txBox="1"/>
          <p:nvPr/>
        </p:nvSpPr>
        <p:spPr>
          <a:xfrm>
            <a:off x="4231912" y="6548742"/>
            <a:ext cx="373775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*QTS/QuTS hero only support 4-layers vertically</a:t>
            </a:r>
            <a:endParaRPr lang="zh-TW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32121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5691582" y="923320"/>
            <a:ext cx="6500418" cy="4661209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E988F4-8B5B-4223-B09A-B1E52256D3C4}"/>
              </a:ext>
            </a:extLst>
          </p:cNvPr>
          <p:cNvSpPr txBox="1"/>
          <p:nvPr/>
        </p:nvSpPr>
        <p:spPr>
          <a:xfrm>
            <a:off x="6998099" y="692438"/>
            <a:ext cx="5004247" cy="46838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9410" indent="-179705">
              <a:lnSpc>
                <a:spcPct val="130000"/>
              </a:lnSpc>
              <a:spcBef>
                <a:spcPts val="12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Enterprise SAS 12Gb/s expander JBOD units: dual usages supporting NAS and Windows / Linux server storage capacity expansion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軟正黑體"/>
              <a:cs typeface="Arial"/>
            </a:endParaRPr>
          </a:p>
          <a:p>
            <a:pPr marL="359410" indent="-179705">
              <a:lnSpc>
                <a:spcPct val="130000"/>
              </a:lnSpc>
              <a:spcBef>
                <a:spcPts val="12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Directly expanding NAS storage pool capacity</a:t>
            </a:r>
            <a:endParaRPr lang="en-US" altLang="zh-CN" b="1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軟正黑體"/>
              <a:cs typeface="Arial"/>
            </a:endParaRPr>
          </a:p>
          <a:p>
            <a:pPr marL="359410" indent="-179705">
              <a:lnSpc>
                <a:spcPct val="130000"/>
              </a:lnSpc>
              <a:spcBef>
                <a:spcPts val="12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Windows Server 2019 certified JBOD hardware. In January 2021 it will officially support Windows Server monitoring utility with QNAP JBOD Manager for Windows and CLI flexible settings.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BF7B6A24-B667-447E-A7DA-09B7821537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243" t="-16737" r="18993" b="-1"/>
          <a:stretch/>
        </p:blipFill>
        <p:spPr>
          <a:xfrm>
            <a:off x="7279639" y="1797108"/>
            <a:ext cx="4095181" cy="314719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5E579C32-FC46-7D41-ABDB-8CB30AE3A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4720" y="5016186"/>
            <a:ext cx="1368213" cy="1523106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547321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3" y="187325"/>
            <a:ext cx="11192934" cy="1325563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With</a:t>
            </a: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a </a:t>
            </a:r>
            <a:r>
              <a:rPr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QXP-1620S</a:t>
            </a: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or two</a:t>
            </a: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SAS-12G2E</a:t>
            </a:r>
            <a:r>
              <a:rPr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</a:br>
            <a:r>
              <a:rPr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connect up to 16 JBODs for 4.6PB raw capacity</a:t>
            </a:r>
          </a:p>
        </p:txBody>
      </p:sp>
      <p:sp>
        <p:nvSpPr>
          <p:cNvPr id="137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988167" y="4015944"/>
            <a:ext cx="3179741" cy="18557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TW" dirty="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QNAP NAS</a:t>
            </a:r>
            <a:r>
              <a:rPr lang="zh-TW" altLang="en-US" dirty="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co</a:t>
            </a:r>
            <a:r>
              <a:rPr lang="en-US" altLang="en-US" dirty="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uld connect up to </a:t>
            </a:r>
            <a:r>
              <a:rPr lang="en-US" altLang="en-US" b="1" dirty="0">
                <a:solidFill>
                  <a:srgbClr val="FEE146"/>
                </a:solidFill>
                <a:ea typeface="+mn-lt"/>
                <a:cs typeface="+mn-lt"/>
                <a:sym typeface="Arial" panose="020B0604020202020204" pitchFamily="34" charset="0"/>
              </a:rPr>
              <a:t>16 JBODs</a:t>
            </a:r>
            <a:r>
              <a:rPr lang="en-US" altLang="en-US" dirty="0">
                <a:solidFill>
                  <a:srgbClr val="FEE146"/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with a QXP-1620S-B3616W or two SAS-12G2E for maximum</a:t>
            </a:r>
            <a:r>
              <a:rPr lang="en-US" altLang="en-US" b="1" dirty="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EE146"/>
                </a:solidFill>
                <a:ea typeface="+mn-lt"/>
                <a:cs typeface="+mn-lt"/>
                <a:sym typeface="Arial" panose="020B0604020202020204" pitchFamily="34" charset="0"/>
              </a:rPr>
              <a:t>4.6PB</a:t>
            </a:r>
            <a:r>
              <a:rPr lang="en-US" altLang="en-US" dirty="0">
                <a:solidFill>
                  <a:srgbClr val="FEE146"/>
                </a:solidFill>
                <a:ea typeface="+mn-lt"/>
                <a:cs typeface="+mn-lt"/>
                <a:sym typeface="Arial" panose="020B0604020202020204" pitchFamily="34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of raw capacity</a:t>
            </a:r>
            <a:endParaRPr lang="en-US" altLang="zh-TW" dirty="0">
              <a:solidFill>
                <a:schemeClr val="bg1"/>
              </a:solidFill>
              <a:ea typeface="微軟正黑體"/>
              <a:cs typeface="Arial"/>
            </a:endParaRPr>
          </a:p>
        </p:txBody>
      </p:sp>
      <p:sp>
        <p:nvSpPr>
          <p:cNvPr id="138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9020147" y="6153602"/>
            <a:ext cx="2207534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05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*r</a:t>
            </a:r>
            <a:r>
              <a:rPr lang="zh-TW" altLang="en-US" sz="1050">
                <a:solidFill>
                  <a:srgbClr val="F3F3F3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aw capacity is </a:t>
            </a:r>
            <a:r>
              <a:rPr lang="en-US" altLang="zh-TW" sz="1050">
                <a:solidFill>
                  <a:srgbClr val="F3F3F3"/>
                </a:solidFill>
                <a:ea typeface="+mn-lt"/>
                <a:cs typeface="+mn-lt"/>
                <a:sym typeface="Arial" panose="020B0604020202020204" pitchFamily="34" charset="0"/>
              </a:rPr>
              <a:t>calculated </a:t>
            </a:r>
            <a:r>
              <a:rPr lang="en-US" altLang="zh-TW" sz="1050">
                <a:solidFill>
                  <a:srgbClr val="F3F3F3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with</a:t>
            </a:r>
            <a:r>
              <a:rPr lang="en-US" altLang="zh-TW" sz="1050">
                <a:solidFill>
                  <a:srgbClr val="0000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05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18TB x 16</a:t>
            </a:r>
            <a:r>
              <a:rPr lang="zh-TW" altLang="en-US" sz="105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JBOD </a:t>
            </a:r>
            <a:r>
              <a:rPr lang="en-US" altLang="zh-TW" sz="105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x 16bay = 4.6PB</a:t>
            </a:r>
            <a:endParaRPr lang="zh-TW" altLang="en-US" sz="105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252" name="TextBox 21">
            <a:extLst>
              <a:ext uri="{FF2B5EF4-FFF2-40B4-BE49-F238E27FC236}">
                <a16:creationId xmlns:a16="http://schemas.microsoft.com/office/drawing/2014/main" id="{60B849E0-DC3D-4436-A641-3157C963C18B}"/>
              </a:ext>
            </a:extLst>
          </p:cNvPr>
          <p:cNvSpPr txBox="1"/>
          <p:nvPr/>
        </p:nvSpPr>
        <p:spPr>
          <a:xfrm>
            <a:off x="8987634" y="3015961"/>
            <a:ext cx="2863208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600" b="1">
                <a:solidFill>
                  <a:schemeClr val="bg1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X Multi-path</a:t>
            </a:r>
            <a:endParaRPr lang="zh-TW" altLang="en-US" sz="2600" b="1">
              <a:solidFill>
                <a:schemeClr val="bg1">
                  <a:lumMod val="75000"/>
                </a:schemeClr>
              </a:solidFill>
              <a:latin typeface="Arial"/>
              <a:ea typeface="微軟正黑體"/>
              <a:cs typeface="Arial"/>
            </a:endParaRPr>
          </a:p>
          <a:p>
            <a:r>
              <a:rPr lang="zh-TW" altLang="en-US" sz="2600" b="1">
                <a:solidFill>
                  <a:schemeClr val="bg1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X Aggregation</a:t>
            </a:r>
            <a:endParaRPr lang="zh-TW" altLang="en-US" sz="2600" b="1">
              <a:solidFill>
                <a:schemeClr val="bg1">
                  <a:lumMod val="7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grpSp>
        <p:nvGrpSpPr>
          <p:cNvPr id="413" name="群組 412">
            <a:extLst>
              <a:ext uri="{FF2B5EF4-FFF2-40B4-BE49-F238E27FC236}">
                <a16:creationId xmlns:a16="http://schemas.microsoft.com/office/drawing/2014/main" id="{2C8C6D0F-234C-4831-BEF2-02A43191869A}"/>
              </a:ext>
            </a:extLst>
          </p:cNvPr>
          <p:cNvGrpSpPr/>
          <p:nvPr/>
        </p:nvGrpSpPr>
        <p:grpSpPr>
          <a:xfrm>
            <a:off x="1030580" y="1945491"/>
            <a:ext cx="7624820" cy="4400419"/>
            <a:chOff x="1675711" y="2048865"/>
            <a:chExt cx="6543051" cy="3776112"/>
          </a:xfrm>
        </p:grpSpPr>
        <p:grpSp>
          <p:nvGrpSpPr>
            <p:cNvPr id="408" name="群組 407">
              <a:extLst>
                <a:ext uri="{FF2B5EF4-FFF2-40B4-BE49-F238E27FC236}">
                  <a16:creationId xmlns:a16="http://schemas.microsoft.com/office/drawing/2014/main" id="{C0F3A8BD-A07D-4362-9ABE-CBFD434AFAEF}"/>
                </a:ext>
              </a:extLst>
            </p:cNvPr>
            <p:cNvGrpSpPr/>
            <p:nvPr/>
          </p:nvGrpSpPr>
          <p:grpSpPr>
            <a:xfrm>
              <a:off x="1675711" y="3083716"/>
              <a:ext cx="1499670" cy="633797"/>
              <a:chOff x="1675711" y="3083716"/>
              <a:chExt cx="1499670" cy="633797"/>
            </a:xfrm>
          </p:grpSpPr>
          <p:sp>
            <p:nvSpPr>
              <p:cNvPr id="254" name="矩形: 圓角 253">
                <a:extLst>
                  <a:ext uri="{FF2B5EF4-FFF2-40B4-BE49-F238E27FC236}">
                    <a16:creationId xmlns:a16="http://schemas.microsoft.com/office/drawing/2014/main" id="{79F35728-ADA1-4C55-8847-8F427E315E2D}"/>
                  </a:ext>
                </a:extLst>
              </p:cNvPr>
              <p:cNvSpPr/>
              <p:nvPr/>
            </p:nvSpPr>
            <p:spPr>
              <a:xfrm>
                <a:off x="1675711" y="3083716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文字方塊 254">
                <a:extLst>
                  <a:ext uri="{FF2B5EF4-FFF2-40B4-BE49-F238E27FC236}">
                    <a16:creationId xmlns:a16="http://schemas.microsoft.com/office/drawing/2014/main" id="{6A8473D9-D733-433F-8F59-AE04DCFC5C21}"/>
                  </a:ext>
                </a:extLst>
              </p:cNvPr>
              <p:cNvSpPr txBox="1"/>
              <p:nvPr/>
            </p:nvSpPr>
            <p:spPr>
              <a:xfrm>
                <a:off x="1857983" y="3106218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56" name="群組 255">
                <a:extLst>
                  <a:ext uri="{FF2B5EF4-FFF2-40B4-BE49-F238E27FC236}">
                    <a16:creationId xmlns:a16="http://schemas.microsoft.com/office/drawing/2014/main" id="{8F1673B9-ABAE-4996-8286-3AB2FA754B7F}"/>
                  </a:ext>
                </a:extLst>
              </p:cNvPr>
              <p:cNvGrpSpPr/>
              <p:nvPr/>
            </p:nvGrpSpPr>
            <p:grpSpPr>
              <a:xfrm>
                <a:off x="1942861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257" name="矩形 256">
                  <a:extLst>
                    <a:ext uri="{FF2B5EF4-FFF2-40B4-BE49-F238E27FC236}">
                      <a16:creationId xmlns:a16="http://schemas.microsoft.com/office/drawing/2014/main" id="{46C6B8A6-519C-45F5-9389-CE4D36F124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8" name="矩形 257">
                  <a:extLst>
                    <a:ext uri="{FF2B5EF4-FFF2-40B4-BE49-F238E27FC236}">
                      <a16:creationId xmlns:a16="http://schemas.microsoft.com/office/drawing/2014/main" id="{B099A21B-CC08-4BF7-8117-A867AF0D7D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9" name="矩形 258">
                  <a:extLst>
                    <a:ext uri="{FF2B5EF4-FFF2-40B4-BE49-F238E27FC236}">
                      <a16:creationId xmlns:a16="http://schemas.microsoft.com/office/drawing/2014/main" id="{B51084FC-A846-49EA-A046-7174EEE391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0" name="矩形 259">
                  <a:extLst>
                    <a:ext uri="{FF2B5EF4-FFF2-40B4-BE49-F238E27FC236}">
                      <a16:creationId xmlns:a16="http://schemas.microsoft.com/office/drawing/2014/main" id="{29F528FC-C5B9-4FE2-AB78-991F55D1B9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61" name="群組 260">
              <a:extLst>
                <a:ext uri="{FF2B5EF4-FFF2-40B4-BE49-F238E27FC236}">
                  <a16:creationId xmlns:a16="http://schemas.microsoft.com/office/drawing/2014/main" id="{1A1C30AE-3EC7-48C0-A787-080AC20EEE20}"/>
                </a:ext>
              </a:extLst>
            </p:cNvPr>
            <p:cNvGrpSpPr/>
            <p:nvPr/>
          </p:nvGrpSpPr>
          <p:grpSpPr>
            <a:xfrm>
              <a:off x="4200956" y="2048865"/>
              <a:ext cx="1499670" cy="773426"/>
              <a:chOff x="2388031" y="7114160"/>
              <a:chExt cx="1499670" cy="773426"/>
            </a:xfrm>
          </p:grpSpPr>
          <p:sp>
            <p:nvSpPr>
              <p:cNvPr id="262" name="矩形: 圓角 261">
                <a:extLst>
                  <a:ext uri="{FF2B5EF4-FFF2-40B4-BE49-F238E27FC236}">
                    <a16:creationId xmlns:a16="http://schemas.microsoft.com/office/drawing/2014/main" id="{B02F6294-BD5A-4D57-A487-80A22EA73B40}"/>
                  </a:ext>
                </a:extLst>
              </p:cNvPr>
              <p:cNvSpPr/>
              <p:nvPr/>
            </p:nvSpPr>
            <p:spPr>
              <a:xfrm>
                <a:off x="2388031" y="7114160"/>
                <a:ext cx="1499670" cy="773426"/>
              </a:xfrm>
              <a:prstGeom prst="roundRect">
                <a:avLst>
                  <a:gd name="adj" fmla="val 6648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文字方塊 262">
                <a:extLst>
                  <a:ext uri="{FF2B5EF4-FFF2-40B4-BE49-F238E27FC236}">
                    <a16:creationId xmlns:a16="http://schemas.microsoft.com/office/drawing/2014/main" id="{E63F3F03-A4A7-4FED-8BA5-9D052C4E6B6F}"/>
                  </a:ext>
                </a:extLst>
              </p:cNvPr>
              <p:cNvSpPr txBox="1"/>
              <p:nvPr/>
            </p:nvSpPr>
            <p:spPr>
              <a:xfrm>
                <a:off x="2410910" y="7145208"/>
                <a:ext cx="1470964" cy="44898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/>
                    <a:ea typeface="微軟正黑體"/>
                    <a:cs typeface="Arial"/>
                    <a:sym typeface="Arial" panose="020B0604020202020204" pitchFamily="34" charset="0"/>
                  </a:rPr>
                  <a:t>1 x QXP-1620S </a:t>
                </a:r>
                <a:r>
                  <a:rPr lang="zh-TW" altLang="en-US" sz="1400">
                    <a:solidFill>
                      <a:schemeClr val="bg1"/>
                    </a:solidFill>
                    <a:latin typeface="Arial"/>
                    <a:ea typeface="微軟正黑體"/>
                    <a:cs typeface="Arial"/>
                    <a:sym typeface="Arial" panose="020B0604020202020204" pitchFamily="34" charset="0"/>
                  </a:rPr>
                  <a:t>or</a:t>
                </a:r>
                <a:r>
                  <a:rPr lang="en-US" altLang="zh-TW" sz="1400">
                    <a:solidFill>
                      <a:schemeClr val="bg1"/>
                    </a:solidFill>
                    <a:latin typeface="Arial"/>
                    <a:ea typeface="微軟正黑體"/>
                    <a:cs typeface="Arial"/>
                    <a:sym typeface="Arial" panose="020B0604020202020204" pitchFamily="34" charset="0"/>
                  </a:rPr>
                  <a:t> 2 x SAS-12G2E </a:t>
                </a:r>
                <a:endParaRPr lang="zh-TW" altLang="en-US" sz="1400">
                  <a:solidFill>
                    <a:schemeClr val="bg1"/>
                  </a:solidFill>
                  <a:latin typeface="Arial"/>
                  <a:ea typeface="微軟正黑體"/>
                  <a:cs typeface="Arial"/>
                </a:endParaRPr>
              </a:p>
            </p:txBody>
          </p:sp>
          <p:grpSp>
            <p:nvGrpSpPr>
              <p:cNvPr id="264" name="群組 263">
                <a:extLst>
                  <a:ext uri="{FF2B5EF4-FFF2-40B4-BE49-F238E27FC236}">
                    <a16:creationId xmlns:a16="http://schemas.microsoft.com/office/drawing/2014/main" id="{9521CFB0-9771-4EB9-8967-D2BB52A1DBDB}"/>
                  </a:ext>
                </a:extLst>
              </p:cNvPr>
              <p:cNvGrpSpPr/>
              <p:nvPr/>
            </p:nvGrpSpPr>
            <p:grpSpPr>
              <a:xfrm>
                <a:off x="2653017" y="7606606"/>
                <a:ext cx="965332" cy="212084"/>
                <a:chOff x="2653017" y="7581206"/>
                <a:chExt cx="965332" cy="212084"/>
              </a:xfrm>
            </p:grpSpPr>
            <p:sp>
              <p:nvSpPr>
                <p:cNvPr id="265" name="矩形 264">
                  <a:extLst>
                    <a:ext uri="{FF2B5EF4-FFF2-40B4-BE49-F238E27FC236}">
                      <a16:creationId xmlns:a16="http://schemas.microsoft.com/office/drawing/2014/main" id="{8464C497-CE30-4686-A345-D18B8B5626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2468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6" name="矩形 265">
                  <a:extLst>
                    <a:ext uri="{FF2B5EF4-FFF2-40B4-BE49-F238E27FC236}">
                      <a16:creationId xmlns:a16="http://schemas.microsoft.com/office/drawing/2014/main" id="{66F6C4B9-368B-4F4C-95D5-192B8A166B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3017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5" name="矩形 394">
                  <a:extLst>
                    <a:ext uri="{FF2B5EF4-FFF2-40B4-BE49-F238E27FC236}">
                      <a16:creationId xmlns:a16="http://schemas.microsoft.com/office/drawing/2014/main" id="{D712642F-2E9A-4E1C-B102-ED1E189F65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566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6" name="矩形 395">
                  <a:extLst>
                    <a:ext uri="{FF2B5EF4-FFF2-40B4-BE49-F238E27FC236}">
                      <a16:creationId xmlns:a16="http://schemas.microsoft.com/office/drawing/2014/main" id="{6F4D5558-ADEF-426E-A849-F44729B600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7006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0" name="群組 409">
              <a:extLst>
                <a:ext uri="{FF2B5EF4-FFF2-40B4-BE49-F238E27FC236}">
                  <a16:creationId xmlns:a16="http://schemas.microsoft.com/office/drawing/2014/main" id="{47B345C4-2052-4FF5-A5CB-7C7A29A227BB}"/>
                </a:ext>
              </a:extLst>
            </p:cNvPr>
            <p:cNvGrpSpPr/>
            <p:nvPr/>
          </p:nvGrpSpPr>
          <p:grpSpPr>
            <a:xfrm>
              <a:off x="1675711" y="3786204"/>
              <a:ext cx="1499670" cy="633797"/>
              <a:chOff x="1675711" y="3786204"/>
              <a:chExt cx="1499670" cy="633797"/>
            </a:xfrm>
          </p:grpSpPr>
          <p:sp>
            <p:nvSpPr>
              <p:cNvPr id="268" name="矩形: 圓角 267">
                <a:extLst>
                  <a:ext uri="{FF2B5EF4-FFF2-40B4-BE49-F238E27FC236}">
                    <a16:creationId xmlns:a16="http://schemas.microsoft.com/office/drawing/2014/main" id="{80E004CC-614C-4A9E-BD55-F82725E40215}"/>
                  </a:ext>
                </a:extLst>
              </p:cNvPr>
              <p:cNvSpPr/>
              <p:nvPr/>
            </p:nvSpPr>
            <p:spPr>
              <a:xfrm>
                <a:off x="1675711" y="3786204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文字方塊 268">
                <a:extLst>
                  <a:ext uri="{FF2B5EF4-FFF2-40B4-BE49-F238E27FC236}">
                    <a16:creationId xmlns:a16="http://schemas.microsoft.com/office/drawing/2014/main" id="{B9CA7AED-DAC8-44EC-ADAC-A1877C6DA569}"/>
                  </a:ext>
                </a:extLst>
              </p:cNvPr>
              <p:cNvSpPr txBox="1"/>
              <p:nvPr/>
            </p:nvSpPr>
            <p:spPr>
              <a:xfrm>
                <a:off x="1857983" y="3808706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#2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70" name="群組 269">
                <a:extLst>
                  <a:ext uri="{FF2B5EF4-FFF2-40B4-BE49-F238E27FC236}">
                    <a16:creationId xmlns:a16="http://schemas.microsoft.com/office/drawing/2014/main" id="{9C1A737C-3E56-4982-90EB-18FE3AA96AE5}"/>
                  </a:ext>
                </a:extLst>
              </p:cNvPr>
              <p:cNvGrpSpPr/>
              <p:nvPr/>
            </p:nvGrpSpPr>
            <p:grpSpPr>
              <a:xfrm>
                <a:off x="1942861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271" name="矩形 270">
                  <a:extLst>
                    <a:ext uri="{FF2B5EF4-FFF2-40B4-BE49-F238E27FC236}">
                      <a16:creationId xmlns:a16="http://schemas.microsoft.com/office/drawing/2014/main" id="{B3DC3D85-74B7-4200-8314-14067B674D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2" name="矩形 271">
                  <a:extLst>
                    <a:ext uri="{FF2B5EF4-FFF2-40B4-BE49-F238E27FC236}">
                      <a16:creationId xmlns:a16="http://schemas.microsoft.com/office/drawing/2014/main" id="{0D8EA342-4DD6-4495-BA4F-EF2534650A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3" name="矩形 272">
                  <a:extLst>
                    <a:ext uri="{FF2B5EF4-FFF2-40B4-BE49-F238E27FC236}">
                      <a16:creationId xmlns:a16="http://schemas.microsoft.com/office/drawing/2014/main" id="{219D5EEE-25E7-4C0C-B935-0DA052CAD3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4" name="矩形 273">
                  <a:extLst>
                    <a:ext uri="{FF2B5EF4-FFF2-40B4-BE49-F238E27FC236}">
                      <a16:creationId xmlns:a16="http://schemas.microsoft.com/office/drawing/2014/main" id="{E70EC5C3-0DA5-4A86-A805-AF8B2FC81F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1" name="群組 410">
              <a:extLst>
                <a:ext uri="{FF2B5EF4-FFF2-40B4-BE49-F238E27FC236}">
                  <a16:creationId xmlns:a16="http://schemas.microsoft.com/office/drawing/2014/main" id="{843DF3D6-B5C8-43CF-B1B4-050E2328F3ED}"/>
                </a:ext>
              </a:extLst>
            </p:cNvPr>
            <p:cNvGrpSpPr/>
            <p:nvPr/>
          </p:nvGrpSpPr>
          <p:grpSpPr>
            <a:xfrm>
              <a:off x="1675711" y="4488692"/>
              <a:ext cx="1499670" cy="633797"/>
              <a:chOff x="1675711" y="4488692"/>
              <a:chExt cx="1499670" cy="633797"/>
            </a:xfrm>
          </p:grpSpPr>
          <p:sp>
            <p:nvSpPr>
              <p:cNvPr id="276" name="矩形: 圓角 275">
                <a:extLst>
                  <a:ext uri="{FF2B5EF4-FFF2-40B4-BE49-F238E27FC236}">
                    <a16:creationId xmlns:a16="http://schemas.microsoft.com/office/drawing/2014/main" id="{0B016D51-9798-4114-B1A4-53709E908A60}"/>
                  </a:ext>
                </a:extLst>
              </p:cNvPr>
              <p:cNvSpPr/>
              <p:nvPr/>
            </p:nvSpPr>
            <p:spPr>
              <a:xfrm>
                <a:off x="1675711" y="4488692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" name="文字方塊 276">
                <a:extLst>
                  <a:ext uri="{FF2B5EF4-FFF2-40B4-BE49-F238E27FC236}">
                    <a16:creationId xmlns:a16="http://schemas.microsoft.com/office/drawing/2014/main" id="{591C4CE1-3583-47AA-9780-934008CB4D7C}"/>
                  </a:ext>
                </a:extLst>
              </p:cNvPr>
              <p:cNvSpPr txBox="1"/>
              <p:nvPr/>
            </p:nvSpPr>
            <p:spPr>
              <a:xfrm>
                <a:off x="1857983" y="4511194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#3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78" name="群組 277">
                <a:extLst>
                  <a:ext uri="{FF2B5EF4-FFF2-40B4-BE49-F238E27FC236}">
                    <a16:creationId xmlns:a16="http://schemas.microsoft.com/office/drawing/2014/main" id="{054136C5-D7D3-4380-836E-D5052C587E48}"/>
                  </a:ext>
                </a:extLst>
              </p:cNvPr>
              <p:cNvGrpSpPr/>
              <p:nvPr/>
            </p:nvGrpSpPr>
            <p:grpSpPr>
              <a:xfrm>
                <a:off x="1942861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279" name="矩形 278">
                  <a:extLst>
                    <a:ext uri="{FF2B5EF4-FFF2-40B4-BE49-F238E27FC236}">
                      <a16:creationId xmlns:a16="http://schemas.microsoft.com/office/drawing/2014/main" id="{60836AC2-C916-4E82-BCE7-7811AEAD3F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0" name="矩形 279">
                  <a:extLst>
                    <a:ext uri="{FF2B5EF4-FFF2-40B4-BE49-F238E27FC236}">
                      <a16:creationId xmlns:a16="http://schemas.microsoft.com/office/drawing/2014/main" id="{A98018B7-12CA-4A12-917D-BA342FA0CC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1" name="矩形 280">
                  <a:extLst>
                    <a:ext uri="{FF2B5EF4-FFF2-40B4-BE49-F238E27FC236}">
                      <a16:creationId xmlns:a16="http://schemas.microsoft.com/office/drawing/2014/main" id="{4C6DD599-7CD0-469F-9683-8E5209DDC3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2" name="矩形 281">
                  <a:extLst>
                    <a:ext uri="{FF2B5EF4-FFF2-40B4-BE49-F238E27FC236}">
                      <a16:creationId xmlns:a16="http://schemas.microsoft.com/office/drawing/2014/main" id="{1F0D0CE0-277E-414D-8179-B69C4881F8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2" name="群組 411">
              <a:extLst>
                <a:ext uri="{FF2B5EF4-FFF2-40B4-BE49-F238E27FC236}">
                  <a16:creationId xmlns:a16="http://schemas.microsoft.com/office/drawing/2014/main" id="{1141EEF6-AEEF-405B-973D-3FDB510C3A39}"/>
                </a:ext>
              </a:extLst>
            </p:cNvPr>
            <p:cNvGrpSpPr/>
            <p:nvPr/>
          </p:nvGrpSpPr>
          <p:grpSpPr>
            <a:xfrm>
              <a:off x="1675711" y="5191180"/>
              <a:ext cx="1499670" cy="633797"/>
              <a:chOff x="1675711" y="5191180"/>
              <a:chExt cx="1499670" cy="633797"/>
            </a:xfrm>
          </p:grpSpPr>
          <p:sp>
            <p:nvSpPr>
              <p:cNvPr id="284" name="矩形: 圓角 283">
                <a:extLst>
                  <a:ext uri="{FF2B5EF4-FFF2-40B4-BE49-F238E27FC236}">
                    <a16:creationId xmlns:a16="http://schemas.microsoft.com/office/drawing/2014/main" id="{D39FDB53-3632-4D61-8CE8-1FABBAE8B17E}"/>
                  </a:ext>
                </a:extLst>
              </p:cNvPr>
              <p:cNvSpPr/>
              <p:nvPr/>
            </p:nvSpPr>
            <p:spPr>
              <a:xfrm>
                <a:off x="1675711" y="5191180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文字方塊 284">
                <a:extLst>
                  <a:ext uri="{FF2B5EF4-FFF2-40B4-BE49-F238E27FC236}">
                    <a16:creationId xmlns:a16="http://schemas.microsoft.com/office/drawing/2014/main" id="{5F33D11F-4AC3-495A-9D4D-CBE8B1F4D4CF}"/>
                  </a:ext>
                </a:extLst>
              </p:cNvPr>
              <p:cNvSpPr txBox="1"/>
              <p:nvPr/>
            </p:nvSpPr>
            <p:spPr>
              <a:xfrm>
                <a:off x="1857983" y="5213682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#4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86" name="群組 285">
                <a:extLst>
                  <a:ext uri="{FF2B5EF4-FFF2-40B4-BE49-F238E27FC236}">
                    <a16:creationId xmlns:a16="http://schemas.microsoft.com/office/drawing/2014/main" id="{3D56A4E8-DADD-4F8D-93CD-A760EF8A4221}"/>
                  </a:ext>
                </a:extLst>
              </p:cNvPr>
              <p:cNvGrpSpPr/>
              <p:nvPr/>
            </p:nvGrpSpPr>
            <p:grpSpPr>
              <a:xfrm>
                <a:off x="1942861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287" name="矩形 286">
                  <a:extLst>
                    <a:ext uri="{FF2B5EF4-FFF2-40B4-BE49-F238E27FC236}">
                      <a16:creationId xmlns:a16="http://schemas.microsoft.com/office/drawing/2014/main" id="{A12F8F01-FCF9-4D1F-808F-060F5FB640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8" name="矩形 287">
                  <a:extLst>
                    <a:ext uri="{FF2B5EF4-FFF2-40B4-BE49-F238E27FC236}">
                      <a16:creationId xmlns:a16="http://schemas.microsoft.com/office/drawing/2014/main" id="{519216FB-FA22-40D5-9377-DBC66E763C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9" name="矩形 288">
                  <a:extLst>
                    <a:ext uri="{FF2B5EF4-FFF2-40B4-BE49-F238E27FC236}">
                      <a16:creationId xmlns:a16="http://schemas.microsoft.com/office/drawing/2014/main" id="{6EA66C78-4508-4970-8519-9D84EE2396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0" name="矩形 289">
                  <a:extLst>
                    <a:ext uri="{FF2B5EF4-FFF2-40B4-BE49-F238E27FC236}">
                      <a16:creationId xmlns:a16="http://schemas.microsoft.com/office/drawing/2014/main" id="{45DF837E-0A4A-482A-A9E1-610C44102E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C0C3BF63-1B16-4ADD-AB6D-89692D1A20CF}"/>
                </a:ext>
              </a:extLst>
            </p:cNvPr>
            <p:cNvGrpSpPr/>
            <p:nvPr/>
          </p:nvGrpSpPr>
          <p:grpSpPr>
            <a:xfrm>
              <a:off x="3357111" y="3083716"/>
              <a:ext cx="1499670" cy="633797"/>
              <a:chOff x="3357111" y="3083716"/>
              <a:chExt cx="1499670" cy="633797"/>
            </a:xfrm>
          </p:grpSpPr>
          <p:sp>
            <p:nvSpPr>
              <p:cNvPr id="292" name="矩形: 圓角 291">
                <a:extLst>
                  <a:ext uri="{FF2B5EF4-FFF2-40B4-BE49-F238E27FC236}">
                    <a16:creationId xmlns:a16="http://schemas.microsoft.com/office/drawing/2014/main" id="{678C7E2F-4A5E-4EAA-9AEB-7B5E10069E28}"/>
                  </a:ext>
                </a:extLst>
              </p:cNvPr>
              <p:cNvSpPr/>
              <p:nvPr/>
            </p:nvSpPr>
            <p:spPr>
              <a:xfrm>
                <a:off x="3357111" y="3083716"/>
                <a:ext cx="1499670" cy="633797"/>
              </a:xfrm>
              <a:prstGeom prst="roundRect">
                <a:avLst>
                  <a:gd name="adj" fmla="val 664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3" name="文字方塊 292">
                <a:extLst>
                  <a:ext uri="{FF2B5EF4-FFF2-40B4-BE49-F238E27FC236}">
                    <a16:creationId xmlns:a16="http://schemas.microsoft.com/office/drawing/2014/main" id="{ACD1CF24-9702-4509-BDFF-D1DE0D6A038B}"/>
                  </a:ext>
                </a:extLst>
              </p:cNvPr>
              <p:cNvSpPr txBox="1"/>
              <p:nvPr/>
            </p:nvSpPr>
            <p:spPr>
              <a:xfrm>
                <a:off x="3539383" y="3106218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#5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94" name="群組 293">
                <a:extLst>
                  <a:ext uri="{FF2B5EF4-FFF2-40B4-BE49-F238E27FC236}">
                    <a16:creationId xmlns:a16="http://schemas.microsoft.com/office/drawing/2014/main" id="{9787948D-DCC7-4965-9ADE-C95E056774D6}"/>
                  </a:ext>
                </a:extLst>
              </p:cNvPr>
              <p:cNvGrpSpPr/>
              <p:nvPr/>
            </p:nvGrpSpPr>
            <p:grpSpPr>
              <a:xfrm>
                <a:off x="3624261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295" name="矩形 294">
                  <a:extLst>
                    <a:ext uri="{FF2B5EF4-FFF2-40B4-BE49-F238E27FC236}">
                      <a16:creationId xmlns:a16="http://schemas.microsoft.com/office/drawing/2014/main" id="{4F47616B-A384-4C9E-8502-C95960447D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6" name="矩形 295">
                  <a:extLst>
                    <a:ext uri="{FF2B5EF4-FFF2-40B4-BE49-F238E27FC236}">
                      <a16:creationId xmlns:a16="http://schemas.microsoft.com/office/drawing/2014/main" id="{ACACCCBB-DC31-447A-A86F-BF00617667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7" name="矩形 296">
                  <a:extLst>
                    <a:ext uri="{FF2B5EF4-FFF2-40B4-BE49-F238E27FC236}">
                      <a16:creationId xmlns:a16="http://schemas.microsoft.com/office/drawing/2014/main" id="{DF4CF258-5257-4366-8DD3-B4D22DADE2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8" name="矩形 297">
                  <a:extLst>
                    <a:ext uri="{FF2B5EF4-FFF2-40B4-BE49-F238E27FC236}">
                      <a16:creationId xmlns:a16="http://schemas.microsoft.com/office/drawing/2014/main" id="{109F26E3-2675-4C94-86AD-D0B4AF301C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B6A4DD6A-42D1-42CD-98F1-8D879356A031}"/>
                </a:ext>
              </a:extLst>
            </p:cNvPr>
            <p:cNvGrpSpPr/>
            <p:nvPr/>
          </p:nvGrpSpPr>
          <p:grpSpPr>
            <a:xfrm>
              <a:off x="3357111" y="3786204"/>
              <a:ext cx="1499670" cy="633797"/>
              <a:chOff x="3357111" y="3786204"/>
              <a:chExt cx="1499670" cy="633797"/>
            </a:xfrm>
          </p:grpSpPr>
          <p:sp>
            <p:nvSpPr>
              <p:cNvPr id="300" name="矩形: 圓角 299">
                <a:extLst>
                  <a:ext uri="{FF2B5EF4-FFF2-40B4-BE49-F238E27FC236}">
                    <a16:creationId xmlns:a16="http://schemas.microsoft.com/office/drawing/2014/main" id="{9BCAAA62-CBAA-4DFA-A3C4-253F24D738DB}"/>
                  </a:ext>
                </a:extLst>
              </p:cNvPr>
              <p:cNvSpPr/>
              <p:nvPr/>
            </p:nvSpPr>
            <p:spPr>
              <a:xfrm>
                <a:off x="3357111" y="3786204"/>
                <a:ext cx="1499670" cy="633797"/>
              </a:xfrm>
              <a:prstGeom prst="roundRect">
                <a:avLst>
                  <a:gd name="adj" fmla="val 664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1" name="文字方塊 300">
                <a:extLst>
                  <a:ext uri="{FF2B5EF4-FFF2-40B4-BE49-F238E27FC236}">
                    <a16:creationId xmlns:a16="http://schemas.microsoft.com/office/drawing/2014/main" id="{1839CDE2-D8F6-4759-8841-40A917063791}"/>
                  </a:ext>
                </a:extLst>
              </p:cNvPr>
              <p:cNvSpPr txBox="1"/>
              <p:nvPr/>
            </p:nvSpPr>
            <p:spPr>
              <a:xfrm>
                <a:off x="3539383" y="3808706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#6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02" name="群組 301">
                <a:extLst>
                  <a:ext uri="{FF2B5EF4-FFF2-40B4-BE49-F238E27FC236}">
                    <a16:creationId xmlns:a16="http://schemas.microsoft.com/office/drawing/2014/main" id="{6706ED69-6B31-4DD1-A79F-861306CF612A}"/>
                  </a:ext>
                </a:extLst>
              </p:cNvPr>
              <p:cNvGrpSpPr/>
              <p:nvPr/>
            </p:nvGrpSpPr>
            <p:grpSpPr>
              <a:xfrm>
                <a:off x="3624261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303" name="矩形 302">
                  <a:extLst>
                    <a:ext uri="{FF2B5EF4-FFF2-40B4-BE49-F238E27FC236}">
                      <a16:creationId xmlns:a16="http://schemas.microsoft.com/office/drawing/2014/main" id="{A373D594-E526-4088-815B-FB5F4A0BB6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4" name="矩形 303">
                  <a:extLst>
                    <a:ext uri="{FF2B5EF4-FFF2-40B4-BE49-F238E27FC236}">
                      <a16:creationId xmlns:a16="http://schemas.microsoft.com/office/drawing/2014/main" id="{F7D8FA07-9F97-40FB-A7FB-C2C13B796D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5" name="矩形 304">
                  <a:extLst>
                    <a:ext uri="{FF2B5EF4-FFF2-40B4-BE49-F238E27FC236}">
                      <a16:creationId xmlns:a16="http://schemas.microsoft.com/office/drawing/2014/main" id="{EC5F28D7-D1FB-4AB2-9AA8-B18F382727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6" name="矩形 305">
                  <a:extLst>
                    <a:ext uri="{FF2B5EF4-FFF2-40B4-BE49-F238E27FC236}">
                      <a16:creationId xmlns:a16="http://schemas.microsoft.com/office/drawing/2014/main" id="{4887D1FB-E204-4AAE-A56B-E469DD7E60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0" name="群組 79">
              <a:extLst>
                <a:ext uri="{FF2B5EF4-FFF2-40B4-BE49-F238E27FC236}">
                  <a16:creationId xmlns:a16="http://schemas.microsoft.com/office/drawing/2014/main" id="{7F6D2441-2F8D-4699-9B38-0381F6B22B43}"/>
                </a:ext>
              </a:extLst>
            </p:cNvPr>
            <p:cNvGrpSpPr/>
            <p:nvPr/>
          </p:nvGrpSpPr>
          <p:grpSpPr>
            <a:xfrm>
              <a:off x="3357111" y="4488692"/>
              <a:ext cx="1499670" cy="633797"/>
              <a:chOff x="3357111" y="4488692"/>
              <a:chExt cx="1499670" cy="633797"/>
            </a:xfrm>
          </p:grpSpPr>
          <p:sp>
            <p:nvSpPr>
              <p:cNvPr id="308" name="矩形: 圓角 307">
                <a:extLst>
                  <a:ext uri="{FF2B5EF4-FFF2-40B4-BE49-F238E27FC236}">
                    <a16:creationId xmlns:a16="http://schemas.microsoft.com/office/drawing/2014/main" id="{CBD4CE73-742D-4A0B-9CAF-F087C04B6E3A}"/>
                  </a:ext>
                </a:extLst>
              </p:cNvPr>
              <p:cNvSpPr/>
              <p:nvPr/>
            </p:nvSpPr>
            <p:spPr>
              <a:xfrm>
                <a:off x="3357111" y="4488692"/>
                <a:ext cx="1499670" cy="633797"/>
              </a:xfrm>
              <a:prstGeom prst="roundRect">
                <a:avLst>
                  <a:gd name="adj" fmla="val 7149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文字方塊 308">
                <a:extLst>
                  <a:ext uri="{FF2B5EF4-FFF2-40B4-BE49-F238E27FC236}">
                    <a16:creationId xmlns:a16="http://schemas.microsoft.com/office/drawing/2014/main" id="{BAA14273-A9E4-42D9-8677-E73C4C612A8C}"/>
                  </a:ext>
                </a:extLst>
              </p:cNvPr>
              <p:cNvSpPr txBox="1"/>
              <p:nvPr/>
            </p:nvSpPr>
            <p:spPr>
              <a:xfrm>
                <a:off x="3539383" y="4511194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#7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10" name="群組 309">
                <a:extLst>
                  <a:ext uri="{FF2B5EF4-FFF2-40B4-BE49-F238E27FC236}">
                    <a16:creationId xmlns:a16="http://schemas.microsoft.com/office/drawing/2014/main" id="{E402AB02-D88C-4949-9025-7116655899B9}"/>
                  </a:ext>
                </a:extLst>
              </p:cNvPr>
              <p:cNvGrpSpPr/>
              <p:nvPr/>
            </p:nvGrpSpPr>
            <p:grpSpPr>
              <a:xfrm>
                <a:off x="3624261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311" name="矩形 310">
                  <a:extLst>
                    <a:ext uri="{FF2B5EF4-FFF2-40B4-BE49-F238E27FC236}">
                      <a16:creationId xmlns:a16="http://schemas.microsoft.com/office/drawing/2014/main" id="{55BEEB29-5A92-4653-AB60-A44C3EEFE1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2" name="矩形 311">
                  <a:extLst>
                    <a:ext uri="{FF2B5EF4-FFF2-40B4-BE49-F238E27FC236}">
                      <a16:creationId xmlns:a16="http://schemas.microsoft.com/office/drawing/2014/main" id="{8BE3447A-AB6B-427B-B1A6-CB6FC00019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3" name="矩形 312">
                  <a:extLst>
                    <a:ext uri="{FF2B5EF4-FFF2-40B4-BE49-F238E27FC236}">
                      <a16:creationId xmlns:a16="http://schemas.microsoft.com/office/drawing/2014/main" id="{E44F1012-A255-4904-A43E-FEB41659AAD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4" name="矩形 313">
                  <a:extLst>
                    <a:ext uri="{FF2B5EF4-FFF2-40B4-BE49-F238E27FC236}">
                      <a16:creationId xmlns:a16="http://schemas.microsoft.com/office/drawing/2014/main" id="{F12F3CCB-A673-4F65-812F-559201DCC3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9" name="群組 78">
              <a:extLst>
                <a:ext uri="{FF2B5EF4-FFF2-40B4-BE49-F238E27FC236}">
                  <a16:creationId xmlns:a16="http://schemas.microsoft.com/office/drawing/2014/main" id="{1F5D3186-F32A-4A0B-B3D0-AE33B3D15580}"/>
                </a:ext>
              </a:extLst>
            </p:cNvPr>
            <p:cNvGrpSpPr/>
            <p:nvPr/>
          </p:nvGrpSpPr>
          <p:grpSpPr>
            <a:xfrm>
              <a:off x="3357111" y="5191180"/>
              <a:ext cx="1499670" cy="633797"/>
              <a:chOff x="3357111" y="5191180"/>
              <a:chExt cx="1499670" cy="633797"/>
            </a:xfrm>
          </p:grpSpPr>
          <p:sp>
            <p:nvSpPr>
              <p:cNvPr id="316" name="矩形: 圓角 315">
                <a:extLst>
                  <a:ext uri="{FF2B5EF4-FFF2-40B4-BE49-F238E27FC236}">
                    <a16:creationId xmlns:a16="http://schemas.microsoft.com/office/drawing/2014/main" id="{01385509-D9EF-4DBA-A0C6-7002E8D52DA9}"/>
                  </a:ext>
                </a:extLst>
              </p:cNvPr>
              <p:cNvSpPr/>
              <p:nvPr/>
            </p:nvSpPr>
            <p:spPr>
              <a:xfrm>
                <a:off x="3357111" y="5191180"/>
                <a:ext cx="1499670" cy="633797"/>
              </a:xfrm>
              <a:prstGeom prst="roundRect">
                <a:avLst>
                  <a:gd name="adj" fmla="val 689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文字方塊 316">
                <a:extLst>
                  <a:ext uri="{FF2B5EF4-FFF2-40B4-BE49-F238E27FC236}">
                    <a16:creationId xmlns:a16="http://schemas.microsoft.com/office/drawing/2014/main" id="{1BBE8FBD-2B05-4CBB-9226-447C8FABABB4}"/>
                  </a:ext>
                </a:extLst>
              </p:cNvPr>
              <p:cNvSpPr txBox="1"/>
              <p:nvPr/>
            </p:nvSpPr>
            <p:spPr>
              <a:xfrm>
                <a:off x="3539383" y="5213682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#8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18" name="群組 317">
                <a:extLst>
                  <a:ext uri="{FF2B5EF4-FFF2-40B4-BE49-F238E27FC236}">
                    <a16:creationId xmlns:a16="http://schemas.microsoft.com/office/drawing/2014/main" id="{8C90C54C-962E-43A9-9B60-9BDAFF4AAA09}"/>
                  </a:ext>
                </a:extLst>
              </p:cNvPr>
              <p:cNvGrpSpPr/>
              <p:nvPr/>
            </p:nvGrpSpPr>
            <p:grpSpPr>
              <a:xfrm>
                <a:off x="3624261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319" name="矩形 318">
                  <a:extLst>
                    <a:ext uri="{FF2B5EF4-FFF2-40B4-BE49-F238E27FC236}">
                      <a16:creationId xmlns:a16="http://schemas.microsoft.com/office/drawing/2014/main" id="{5077B0EE-60C7-4CAF-AA67-CBB737960B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0" name="矩形 319">
                  <a:extLst>
                    <a:ext uri="{FF2B5EF4-FFF2-40B4-BE49-F238E27FC236}">
                      <a16:creationId xmlns:a16="http://schemas.microsoft.com/office/drawing/2014/main" id="{A2BFCBD0-1925-4448-A175-C5EA1F8FA8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1" name="矩形 320">
                  <a:extLst>
                    <a:ext uri="{FF2B5EF4-FFF2-40B4-BE49-F238E27FC236}">
                      <a16:creationId xmlns:a16="http://schemas.microsoft.com/office/drawing/2014/main" id="{1B4C8300-C97B-43F2-8596-58DDC03F34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2" name="矩形 321">
                  <a:extLst>
                    <a:ext uri="{FF2B5EF4-FFF2-40B4-BE49-F238E27FC236}">
                      <a16:creationId xmlns:a16="http://schemas.microsoft.com/office/drawing/2014/main" id="{1B20C649-4D2F-4753-8C65-20ED44CDFF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323" name="接點: 肘形 322">
              <a:extLst>
                <a:ext uri="{FF2B5EF4-FFF2-40B4-BE49-F238E27FC236}">
                  <a16:creationId xmlns:a16="http://schemas.microsoft.com/office/drawing/2014/main" id="{0008AD07-0FDC-400B-8A1E-F6A91C01FA25}"/>
                </a:ext>
              </a:extLst>
            </p:cNvPr>
            <p:cNvCxnSpPr>
              <a:cxnSpLocks/>
              <a:stCxn id="266" idx="2"/>
              <a:endCxn id="257" idx="0"/>
            </p:cNvCxnSpPr>
            <p:nvPr/>
          </p:nvCxnSpPr>
          <p:spPr>
            <a:xfrm rot="5400000">
              <a:off x="2983505" y="1833424"/>
              <a:ext cx="683138" cy="2523081"/>
            </a:xfrm>
            <a:prstGeom prst="bentConnector3">
              <a:avLst>
                <a:gd name="adj1" fmla="val 38102"/>
              </a:avLst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接點: 肘形 323">
              <a:extLst>
                <a:ext uri="{FF2B5EF4-FFF2-40B4-BE49-F238E27FC236}">
                  <a16:creationId xmlns:a16="http://schemas.microsoft.com/office/drawing/2014/main" id="{2DAB1AA8-D029-4F8B-9AE0-7EEC7F18D741}"/>
                </a:ext>
              </a:extLst>
            </p:cNvPr>
            <p:cNvCxnSpPr>
              <a:cxnSpLocks/>
              <a:stCxn id="265" idx="2"/>
              <a:endCxn id="295" idx="0"/>
            </p:cNvCxnSpPr>
            <p:nvPr/>
          </p:nvCxnSpPr>
          <p:spPr>
            <a:xfrm rot="5400000">
              <a:off x="3943930" y="2554398"/>
              <a:ext cx="683138" cy="1081132"/>
            </a:xfrm>
            <a:prstGeom prst="bentConnector3">
              <a:avLst>
                <a:gd name="adj1" fmla="val 51487"/>
              </a:avLst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接點: 肘形 324">
              <a:extLst>
                <a:ext uri="{FF2B5EF4-FFF2-40B4-BE49-F238E27FC236}">
                  <a16:creationId xmlns:a16="http://schemas.microsoft.com/office/drawing/2014/main" id="{37D1BB13-F863-49B0-B684-E439B0DF5EA1}"/>
                </a:ext>
              </a:extLst>
            </p:cNvPr>
            <p:cNvCxnSpPr>
              <a:cxnSpLocks/>
              <a:stCxn id="260" idx="2"/>
              <a:endCxn id="271" idx="0"/>
            </p:cNvCxnSpPr>
            <p:nvPr/>
          </p:nvCxnSpPr>
          <p:spPr>
            <a:xfrm flipH="1">
              <a:off x="2063533" y="3648617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接點: 肘形 325">
              <a:extLst>
                <a:ext uri="{FF2B5EF4-FFF2-40B4-BE49-F238E27FC236}">
                  <a16:creationId xmlns:a16="http://schemas.microsoft.com/office/drawing/2014/main" id="{D0F35BB2-CECD-4BA0-9D41-CF31A07D7DE1}"/>
                </a:ext>
              </a:extLst>
            </p:cNvPr>
            <p:cNvCxnSpPr>
              <a:cxnSpLocks/>
              <a:stCxn id="274" idx="2"/>
              <a:endCxn id="279" idx="0"/>
            </p:cNvCxnSpPr>
            <p:nvPr/>
          </p:nvCxnSpPr>
          <p:spPr>
            <a:xfrm flipH="1">
              <a:off x="2063533" y="4351105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接點: 肘形 326">
              <a:extLst>
                <a:ext uri="{FF2B5EF4-FFF2-40B4-BE49-F238E27FC236}">
                  <a16:creationId xmlns:a16="http://schemas.microsoft.com/office/drawing/2014/main" id="{283AD02D-CE0C-4563-B5EC-32E318E330D0}"/>
                </a:ext>
              </a:extLst>
            </p:cNvPr>
            <p:cNvCxnSpPr>
              <a:cxnSpLocks/>
              <a:stCxn id="282" idx="2"/>
              <a:endCxn id="287" idx="0"/>
            </p:cNvCxnSpPr>
            <p:nvPr/>
          </p:nvCxnSpPr>
          <p:spPr>
            <a:xfrm flipH="1">
              <a:off x="2063533" y="5053593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id="{FC668181-3351-412D-BCC6-8782D536FE5F}"/>
                </a:ext>
              </a:extLst>
            </p:cNvPr>
            <p:cNvGrpSpPr/>
            <p:nvPr/>
          </p:nvGrpSpPr>
          <p:grpSpPr>
            <a:xfrm>
              <a:off x="5045729" y="3083716"/>
              <a:ext cx="1499670" cy="633797"/>
              <a:chOff x="5045729" y="3083716"/>
              <a:chExt cx="1499670" cy="633797"/>
            </a:xfrm>
          </p:grpSpPr>
          <p:sp>
            <p:nvSpPr>
              <p:cNvPr id="332" name="矩形: 圓角 331">
                <a:extLst>
                  <a:ext uri="{FF2B5EF4-FFF2-40B4-BE49-F238E27FC236}">
                    <a16:creationId xmlns:a16="http://schemas.microsoft.com/office/drawing/2014/main" id="{523D3E82-D1A8-4CF2-BE3A-B1F732CE1CC3}"/>
                  </a:ext>
                </a:extLst>
              </p:cNvPr>
              <p:cNvSpPr/>
              <p:nvPr/>
            </p:nvSpPr>
            <p:spPr>
              <a:xfrm>
                <a:off x="5045729" y="3083716"/>
                <a:ext cx="1499670" cy="633797"/>
              </a:xfrm>
              <a:prstGeom prst="roundRect">
                <a:avLst>
                  <a:gd name="adj" fmla="val 6899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3" name="文字方塊 332">
                <a:extLst>
                  <a:ext uri="{FF2B5EF4-FFF2-40B4-BE49-F238E27FC236}">
                    <a16:creationId xmlns:a16="http://schemas.microsoft.com/office/drawing/2014/main" id="{7C7872B6-E625-4817-8544-5C57D4AC334A}"/>
                  </a:ext>
                </a:extLst>
              </p:cNvPr>
              <p:cNvSpPr txBox="1"/>
              <p:nvPr/>
            </p:nvSpPr>
            <p:spPr>
              <a:xfrm>
                <a:off x="5228001" y="3106218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#9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34" name="群組 333">
                <a:extLst>
                  <a:ext uri="{FF2B5EF4-FFF2-40B4-BE49-F238E27FC236}">
                    <a16:creationId xmlns:a16="http://schemas.microsoft.com/office/drawing/2014/main" id="{FAAF7E15-AD2B-4BD3-B8D1-6EBA4BEEFA8E}"/>
                  </a:ext>
                </a:extLst>
              </p:cNvPr>
              <p:cNvGrpSpPr/>
              <p:nvPr/>
            </p:nvGrpSpPr>
            <p:grpSpPr>
              <a:xfrm>
                <a:off x="5312879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335" name="矩形 334">
                  <a:extLst>
                    <a:ext uri="{FF2B5EF4-FFF2-40B4-BE49-F238E27FC236}">
                      <a16:creationId xmlns:a16="http://schemas.microsoft.com/office/drawing/2014/main" id="{F8EFE103-C975-4BDB-B692-997EA74ED9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6" name="矩形 335">
                  <a:extLst>
                    <a:ext uri="{FF2B5EF4-FFF2-40B4-BE49-F238E27FC236}">
                      <a16:creationId xmlns:a16="http://schemas.microsoft.com/office/drawing/2014/main" id="{2C7CE913-5266-43D1-B91E-335B20FAE4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7" name="矩形 336">
                  <a:extLst>
                    <a:ext uri="{FF2B5EF4-FFF2-40B4-BE49-F238E27FC236}">
                      <a16:creationId xmlns:a16="http://schemas.microsoft.com/office/drawing/2014/main" id="{038FDD9C-B5C2-404B-AF72-62383DCF34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8" name="矩形 337">
                  <a:extLst>
                    <a:ext uri="{FF2B5EF4-FFF2-40B4-BE49-F238E27FC236}">
                      <a16:creationId xmlns:a16="http://schemas.microsoft.com/office/drawing/2014/main" id="{E19B4405-6EEC-4FCA-9B91-2C8BECDE39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1134442D-094B-4A3E-9127-7ED54A2C992D}"/>
                </a:ext>
              </a:extLst>
            </p:cNvPr>
            <p:cNvGrpSpPr/>
            <p:nvPr/>
          </p:nvGrpSpPr>
          <p:grpSpPr>
            <a:xfrm>
              <a:off x="5045729" y="3786204"/>
              <a:ext cx="1499670" cy="633797"/>
              <a:chOff x="5045729" y="3786204"/>
              <a:chExt cx="1499670" cy="633797"/>
            </a:xfrm>
          </p:grpSpPr>
          <p:sp>
            <p:nvSpPr>
              <p:cNvPr id="340" name="矩形: 圓角 339">
                <a:extLst>
                  <a:ext uri="{FF2B5EF4-FFF2-40B4-BE49-F238E27FC236}">
                    <a16:creationId xmlns:a16="http://schemas.microsoft.com/office/drawing/2014/main" id="{33F2362E-4A6D-402D-B91A-15CE7298AB20}"/>
                  </a:ext>
                </a:extLst>
              </p:cNvPr>
              <p:cNvSpPr/>
              <p:nvPr/>
            </p:nvSpPr>
            <p:spPr>
              <a:xfrm>
                <a:off x="5045729" y="3786204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1" name="文字方塊 340">
                <a:extLst>
                  <a:ext uri="{FF2B5EF4-FFF2-40B4-BE49-F238E27FC236}">
                    <a16:creationId xmlns:a16="http://schemas.microsoft.com/office/drawing/2014/main" id="{A8CFDD49-061F-4342-8899-02F7BBE7A26E}"/>
                  </a:ext>
                </a:extLst>
              </p:cNvPr>
              <p:cNvSpPr txBox="1"/>
              <p:nvPr/>
            </p:nvSpPr>
            <p:spPr>
              <a:xfrm>
                <a:off x="5185357" y="3808706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#10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42" name="群組 341">
                <a:extLst>
                  <a:ext uri="{FF2B5EF4-FFF2-40B4-BE49-F238E27FC236}">
                    <a16:creationId xmlns:a16="http://schemas.microsoft.com/office/drawing/2014/main" id="{A2BA1FD2-3EF2-4B14-B4A6-ACDFD9305B51}"/>
                  </a:ext>
                </a:extLst>
              </p:cNvPr>
              <p:cNvGrpSpPr/>
              <p:nvPr/>
            </p:nvGrpSpPr>
            <p:grpSpPr>
              <a:xfrm>
                <a:off x="5312879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343" name="矩形 342">
                  <a:extLst>
                    <a:ext uri="{FF2B5EF4-FFF2-40B4-BE49-F238E27FC236}">
                      <a16:creationId xmlns:a16="http://schemas.microsoft.com/office/drawing/2014/main" id="{0C476C95-44AC-4935-A48A-184AF4A9C1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4" name="矩形 343">
                  <a:extLst>
                    <a:ext uri="{FF2B5EF4-FFF2-40B4-BE49-F238E27FC236}">
                      <a16:creationId xmlns:a16="http://schemas.microsoft.com/office/drawing/2014/main" id="{1E1CE920-F93F-492A-A6A7-8620F041A6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5" name="矩形 344">
                  <a:extLst>
                    <a:ext uri="{FF2B5EF4-FFF2-40B4-BE49-F238E27FC236}">
                      <a16:creationId xmlns:a16="http://schemas.microsoft.com/office/drawing/2014/main" id="{0B5282D0-8C8A-45F4-81E0-E573048D33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6" name="矩形 345">
                  <a:extLst>
                    <a:ext uri="{FF2B5EF4-FFF2-40B4-BE49-F238E27FC236}">
                      <a16:creationId xmlns:a16="http://schemas.microsoft.com/office/drawing/2014/main" id="{A6DB5E97-DDBF-4292-8020-76EF1F9A0E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416655CA-E96B-418A-B46B-D622A9C53B0C}"/>
                </a:ext>
              </a:extLst>
            </p:cNvPr>
            <p:cNvGrpSpPr/>
            <p:nvPr/>
          </p:nvGrpSpPr>
          <p:grpSpPr>
            <a:xfrm>
              <a:off x="5045729" y="4488692"/>
              <a:ext cx="1499670" cy="633797"/>
              <a:chOff x="5045729" y="4488692"/>
              <a:chExt cx="1499670" cy="633797"/>
            </a:xfrm>
          </p:grpSpPr>
          <p:sp>
            <p:nvSpPr>
              <p:cNvPr id="348" name="矩形: 圓角 347">
                <a:extLst>
                  <a:ext uri="{FF2B5EF4-FFF2-40B4-BE49-F238E27FC236}">
                    <a16:creationId xmlns:a16="http://schemas.microsoft.com/office/drawing/2014/main" id="{86594680-7D53-47B6-A352-82A43C515093}"/>
                  </a:ext>
                </a:extLst>
              </p:cNvPr>
              <p:cNvSpPr/>
              <p:nvPr/>
            </p:nvSpPr>
            <p:spPr>
              <a:xfrm>
                <a:off x="5045729" y="4488692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9" name="文字方塊 348">
                <a:extLst>
                  <a:ext uri="{FF2B5EF4-FFF2-40B4-BE49-F238E27FC236}">
                    <a16:creationId xmlns:a16="http://schemas.microsoft.com/office/drawing/2014/main" id="{C305FCE0-E047-42D3-94A7-75D513B1A5EA}"/>
                  </a:ext>
                </a:extLst>
              </p:cNvPr>
              <p:cNvSpPr txBox="1"/>
              <p:nvPr/>
            </p:nvSpPr>
            <p:spPr>
              <a:xfrm>
                <a:off x="5191081" y="4511194"/>
                <a:ext cx="1208967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#11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50" name="群組 349">
                <a:extLst>
                  <a:ext uri="{FF2B5EF4-FFF2-40B4-BE49-F238E27FC236}">
                    <a16:creationId xmlns:a16="http://schemas.microsoft.com/office/drawing/2014/main" id="{75AF09E7-74C4-44F6-9927-FB2784F31B1F}"/>
                  </a:ext>
                </a:extLst>
              </p:cNvPr>
              <p:cNvGrpSpPr/>
              <p:nvPr/>
            </p:nvGrpSpPr>
            <p:grpSpPr>
              <a:xfrm>
                <a:off x="5312879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351" name="矩形 350">
                  <a:extLst>
                    <a:ext uri="{FF2B5EF4-FFF2-40B4-BE49-F238E27FC236}">
                      <a16:creationId xmlns:a16="http://schemas.microsoft.com/office/drawing/2014/main" id="{6B4D8F76-35DD-4CDD-9ED4-BF3CAFDD0B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2" name="矩形 351">
                  <a:extLst>
                    <a:ext uri="{FF2B5EF4-FFF2-40B4-BE49-F238E27FC236}">
                      <a16:creationId xmlns:a16="http://schemas.microsoft.com/office/drawing/2014/main" id="{3B9C4CB4-FC25-4990-B0B6-63BFDA0300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3" name="矩形 352">
                  <a:extLst>
                    <a:ext uri="{FF2B5EF4-FFF2-40B4-BE49-F238E27FC236}">
                      <a16:creationId xmlns:a16="http://schemas.microsoft.com/office/drawing/2014/main" id="{BF182B7D-D5FA-465B-A505-EE86A471EE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4" name="矩形 353">
                  <a:extLst>
                    <a:ext uri="{FF2B5EF4-FFF2-40B4-BE49-F238E27FC236}">
                      <a16:creationId xmlns:a16="http://schemas.microsoft.com/office/drawing/2014/main" id="{7521EE3C-2BD5-4E18-9C2A-CBC2983E35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31CF4106-D00D-401C-97AC-9468C798B6F0}"/>
                </a:ext>
              </a:extLst>
            </p:cNvPr>
            <p:cNvGrpSpPr/>
            <p:nvPr/>
          </p:nvGrpSpPr>
          <p:grpSpPr>
            <a:xfrm>
              <a:off x="5045729" y="5191180"/>
              <a:ext cx="1499670" cy="633797"/>
              <a:chOff x="5045729" y="5191180"/>
              <a:chExt cx="1499670" cy="633797"/>
            </a:xfrm>
          </p:grpSpPr>
          <p:sp>
            <p:nvSpPr>
              <p:cNvPr id="356" name="矩形: 圓角 355">
                <a:extLst>
                  <a:ext uri="{FF2B5EF4-FFF2-40B4-BE49-F238E27FC236}">
                    <a16:creationId xmlns:a16="http://schemas.microsoft.com/office/drawing/2014/main" id="{058BD6A8-9128-48A7-A67D-91301BA806B9}"/>
                  </a:ext>
                </a:extLst>
              </p:cNvPr>
              <p:cNvSpPr/>
              <p:nvPr/>
            </p:nvSpPr>
            <p:spPr>
              <a:xfrm>
                <a:off x="5045729" y="5191180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7" name="文字方塊 356">
                <a:extLst>
                  <a:ext uri="{FF2B5EF4-FFF2-40B4-BE49-F238E27FC236}">
                    <a16:creationId xmlns:a16="http://schemas.microsoft.com/office/drawing/2014/main" id="{AA65BEC6-5B3A-4C78-87B6-A7AEA2CD3634}"/>
                  </a:ext>
                </a:extLst>
              </p:cNvPr>
              <p:cNvSpPr txBox="1"/>
              <p:nvPr/>
            </p:nvSpPr>
            <p:spPr>
              <a:xfrm>
                <a:off x="5185357" y="5213682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#12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58" name="群組 357">
                <a:extLst>
                  <a:ext uri="{FF2B5EF4-FFF2-40B4-BE49-F238E27FC236}">
                    <a16:creationId xmlns:a16="http://schemas.microsoft.com/office/drawing/2014/main" id="{71F39C15-C970-41E6-BDA3-1B10464CC9BA}"/>
                  </a:ext>
                </a:extLst>
              </p:cNvPr>
              <p:cNvGrpSpPr/>
              <p:nvPr/>
            </p:nvGrpSpPr>
            <p:grpSpPr>
              <a:xfrm>
                <a:off x="5312879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359" name="矩形 358">
                  <a:extLst>
                    <a:ext uri="{FF2B5EF4-FFF2-40B4-BE49-F238E27FC236}">
                      <a16:creationId xmlns:a16="http://schemas.microsoft.com/office/drawing/2014/main" id="{AF4F366A-D6B5-498E-896C-48FDC87545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0" name="矩形 359">
                  <a:extLst>
                    <a:ext uri="{FF2B5EF4-FFF2-40B4-BE49-F238E27FC236}">
                      <a16:creationId xmlns:a16="http://schemas.microsoft.com/office/drawing/2014/main" id="{96E089A2-D2C5-4A57-A807-1C2AE35C6C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1" name="矩形 360">
                  <a:extLst>
                    <a:ext uri="{FF2B5EF4-FFF2-40B4-BE49-F238E27FC236}">
                      <a16:creationId xmlns:a16="http://schemas.microsoft.com/office/drawing/2014/main" id="{5718EEEA-85D3-4019-A252-17032602B8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2" name="矩形 361">
                  <a:extLst>
                    <a:ext uri="{FF2B5EF4-FFF2-40B4-BE49-F238E27FC236}">
                      <a16:creationId xmlns:a16="http://schemas.microsoft.com/office/drawing/2014/main" id="{CA309E3A-495C-4AD4-827E-FE28F91E06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90478720-3BC3-4E0F-9CF5-4F857AB5D471}"/>
                </a:ext>
              </a:extLst>
            </p:cNvPr>
            <p:cNvGrpSpPr/>
            <p:nvPr/>
          </p:nvGrpSpPr>
          <p:grpSpPr>
            <a:xfrm>
              <a:off x="6719092" y="3083716"/>
              <a:ext cx="1499670" cy="633797"/>
              <a:chOff x="6719092" y="3083716"/>
              <a:chExt cx="1499670" cy="633797"/>
            </a:xfrm>
          </p:grpSpPr>
          <p:sp>
            <p:nvSpPr>
              <p:cNvPr id="364" name="矩形: 圓角 363">
                <a:extLst>
                  <a:ext uri="{FF2B5EF4-FFF2-40B4-BE49-F238E27FC236}">
                    <a16:creationId xmlns:a16="http://schemas.microsoft.com/office/drawing/2014/main" id="{6AA37911-DDA0-49DC-9691-9FD41D20CC46}"/>
                  </a:ext>
                </a:extLst>
              </p:cNvPr>
              <p:cNvSpPr/>
              <p:nvPr/>
            </p:nvSpPr>
            <p:spPr>
              <a:xfrm>
                <a:off x="6719092" y="3083716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文字方塊 364">
                <a:extLst>
                  <a:ext uri="{FF2B5EF4-FFF2-40B4-BE49-F238E27FC236}">
                    <a16:creationId xmlns:a16="http://schemas.microsoft.com/office/drawing/2014/main" id="{C42E2EE6-045B-4921-B473-731323E863B8}"/>
                  </a:ext>
                </a:extLst>
              </p:cNvPr>
              <p:cNvSpPr txBox="1"/>
              <p:nvPr/>
            </p:nvSpPr>
            <p:spPr>
              <a:xfrm>
                <a:off x="6858720" y="3106218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#13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66" name="群組 365">
                <a:extLst>
                  <a:ext uri="{FF2B5EF4-FFF2-40B4-BE49-F238E27FC236}">
                    <a16:creationId xmlns:a16="http://schemas.microsoft.com/office/drawing/2014/main" id="{D5773119-0994-4E97-BD3B-0A93965701CB}"/>
                  </a:ext>
                </a:extLst>
              </p:cNvPr>
              <p:cNvGrpSpPr/>
              <p:nvPr/>
            </p:nvGrpSpPr>
            <p:grpSpPr>
              <a:xfrm>
                <a:off x="6986242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367" name="矩形 366">
                  <a:extLst>
                    <a:ext uri="{FF2B5EF4-FFF2-40B4-BE49-F238E27FC236}">
                      <a16:creationId xmlns:a16="http://schemas.microsoft.com/office/drawing/2014/main" id="{A270FF0C-E5C4-4780-8888-764F640802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8" name="矩形 367">
                  <a:extLst>
                    <a:ext uri="{FF2B5EF4-FFF2-40B4-BE49-F238E27FC236}">
                      <a16:creationId xmlns:a16="http://schemas.microsoft.com/office/drawing/2014/main" id="{95778899-8864-4DA7-A3C2-4EBA64BD84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9" name="矩形 368">
                  <a:extLst>
                    <a:ext uri="{FF2B5EF4-FFF2-40B4-BE49-F238E27FC236}">
                      <a16:creationId xmlns:a16="http://schemas.microsoft.com/office/drawing/2014/main" id="{1598ED1E-1A85-4F54-9579-FF3751B4C7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0" name="矩形 369">
                  <a:extLst>
                    <a:ext uri="{FF2B5EF4-FFF2-40B4-BE49-F238E27FC236}">
                      <a16:creationId xmlns:a16="http://schemas.microsoft.com/office/drawing/2014/main" id="{48E4B6C5-0EEE-4C65-81F0-08DD61DD3C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98521BFF-8850-41BD-845F-B659913FD9B1}"/>
                </a:ext>
              </a:extLst>
            </p:cNvPr>
            <p:cNvGrpSpPr/>
            <p:nvPr/>
          </p:nvGrpSpPr>
          <p:grpSpPr>
            <a:xfrm>
              <a:off x="6719092" y="3786204"/>
              <a:ext cx="1499670" cy="633797"/>
              <a:chOff x="6719092" y="3786204"/>
              <a:chExt cx="1499670" cy="633797"/>
            </a:xfrm>
          </p:grpSpPr>
          <p:sp>
            <p:nvSpPr>
              <p:cNvPr id="372" name="矩形: 圓角 371">
                <a:extLst>
                  <a:ext uri="{FF2B5EF4-FFF2-40B4-BE49-F238E27FC236}">
                    <a16:creationId xmlns:a16="http://schemas.microsoft.com/office/drawing/2014/main" id="{96683578-5DF4-4129-81D7-F3C0C019FA36}"/>
                  </a:ext>
                </a:extLst>
              </p:cNvPr>
              <p:cNvSpPr/>
              <p:nvPr/>
            </p:nvSpPr>
            <p:spPr>
              <a:xfrm>
                <a:off x="6719092" y="3786204"/>
                <a:ext cx="1499670" cy="633797"/>
              </a:xfrm>
              <a:prstGeom prst="roundRect">
                <a:avLst>
                  <a:gd name="adj" fmla="val 7984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文字方塊 372">
                <a:extLst>
                  <a:ext uri="{FF2B5EF4-FFF2-40B4-BE49-F238E27FC236}">
                    <a16:creationId xmlns:a16="http://schemas.microsoft.com/office/drawing/2014/main" id="{9B59B9A7-8AA2-4641-8B75-F8D85826FFE3}"/>
                  </a:ext>
                </a:extLst>
              </p:cNvPr>
              <p:cNvSpPr txBox="1"/>
              <p:nvPr/>
            </p:nvSpPr>
            <p:spPr>
              <a:xfrm>
                <a:off x="6858720" y="3808706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#14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74" name="群組 373">
                <a:extLst>
                  <a:ext uri="{FF2B5EF4-FFF2-40B4-BE49-F238E27FC236}">
                    <a16:creationId xmlns:a16="http://schemas.microsoft.com/office/drawing/2014/main" id="{5A246526-6753-4808-85AB-B62E84659F00}"/>
                  </a:ext>
                </a:extLst>
              </p:cNvPr>
              <p:cNvGrpSpPr/>
              <p:nvPr/>
            </p:nvGrpSpPr>
            <p:grpSpPr>
              <a:xfrm>
                <a:off x="6986242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375" name="矩形 374">
                  <a:extLst>
                    <a:ext uri="{FF2B5EF4-FFF2-40B4-BE49-F238E27FC236}">
                      <a16:creationId xmlns:a16="http://schemas.microsoft.com/office/drawing/2014/main" id="{EFB43175-116D-4BF0-9FF2-F18FE7B3E8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6" name="矩形 375">
                  <a:extLst>
                    <a:ext uri="{FF2B5EF4-FFF2-40B4-BE49-F238E27FC236}">
                      <a16:creationId xmlns:a16="http://schemas.microsoft.com/office/drawing/2014/main" id="{4983EA94-D930-4EE2-927C-45E9947974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7" name="矩形 376">
                  <a:extLst>
                    <a:ext uri="{FF2B5EF4-FFF2-40B4-BE49-F238E27FC236}">
                      <a16:creationId xmlns:a16="http://schemas.microsoft.com/office/drawing/2014/main" id="{EDE82F29-4F3D-4ADC-81BD-26E10E76B2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8" name="矩形 377">
                  <a:extLst>
                    <a:ext uri="{FF2B5EF4-FFF2-40B4-BE49-F238E27FC236}">
                      <a16:creationId xmlns:a16="http://schemas.microsoft.com/office/drawing/2014/main" id="{ACA95B67-B293-4E89-AAF4-E18B69EC8B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E31E9979-7490-48D0-827B-CA04AB2F6540}"/>
                </a:ext>
              </a:extLst>
            </p:cNvPr>
            <p:cNvGrpSpPr/>
            <p:nvPr/>
          </p:nvGrpSpPr>
          <p:grpSpPr>
            <a:xfrm>
              <a:off x="6719092" y="4488692"/>
              <a:ext cx="1499670" cy="633797"/>
              <a:chOff x="6719092" y="4488692"/>
              <a:chExt cx="1499670" cy="633797"/>
            </a:xfrm>
          </p:grpSpPr>
          <p:sp>
            <p:nvSpPr>
              <p:cNvPr id="380" name="矩形: 圓角 379">
                <a:extLst>
                  <a:ext uri="{FF2B5EF4-FFF2-40B4-BE49-F238E27FC236}">
                    <a16:creationId xmlns:a16="http://schemas.microsoft.com/office/drawing/2014/main" id="{7C955454-C53F-4D3A-9E13-005C3C190275}"/>
                  </a:ext>
                </a:extLst>
              </p:cNvPr>
              <p:cNvSpPr/>
              <p:nvPr/>
            </p:nvSpPr>
            <p:spPr>
              <a:xfrm>
                <a:off x="6719092" y="4488692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文字方塊 380">
                <a:extLst>
                  <a:ext uri="{FF2B5EF4-FFF2-40B4-BE49-F238E27FC236}">
                    <a16:creationId xmlns:a16="http://schemas.microsoft.com/office/drawing/2014/main" id="{2B29DB94-5643-4E17-B7AA-1C0E2CC158A1}"/>
                  </a:ext>
                </a:extLst>
              </p:cNvPr>
              <p:cNvSpPr txBox="1"/>
              <p:nvPr/>
            </p:nvSpPr>
            <p:spPr>
              <a:xfrm>
                <a:off x="6858720" y="4511194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#15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82" name="群組 381">
                <a:extLst>
                  <a:ext uri="{FF2B5EF4-FFF2-40B4-BE49-F238E27FC236}">
                    <a16:creationId xmlns:a16="http://schemas.microsoft.com/office/drawing/2014/main" id="{1AE4173A-144A-4E26-8EC0-4330934E77AE}"/>
                  </a:ext>
                </a:extLst>
              </p:cNvPr>
              <p:cNvGrpSpPr/>
              <p:nvPr/>
            </p:nvGrpSpPr>
            <p:grpSpPr>
              <a:xfrm>
                <a:off x="6986242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383" name="矩形 382">
                  <a:extLst>
                    <a:ext uri="{FF2B5EF4-FFF2-40B4-BE49-F238E27FC236}">
                      <a16:creationId xmlns:a16="http://schemas.microsoft.com/office/drawing/2014/main" id="{C345C66E-724F-4B43-82E0-4F9FE90CDE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4" name="矩形 383">
                  <a:extLst>
                    <a:ext uri="{FF2B5EF4-FFF2-40B4-BE49-F238E27FC236}">
                      <a16:creationId xmlns:a16="http://schemas.microsoft.com/office/drawing/2014/main" id="{F150B57C-0BD1-4D65-B400-4D8055699B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5" name="矩形 384">
                  <a:extLst>
                    <a:ext uri="{FF2B5EF4-FFF2-40B4-BE49-F238E27FC236}">
                      <a16:creationId xmlns:a16="http://schemas.microsoft.com/office/drawing/2014/main" id="{76B5B901-C6ED-40B4-9D24-FC9D6AB431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6" name="矩形 385">
                  <a:extLst>
                    <a:ext uri="{FF2B5EF4-FFF2-40B4-BE49-F238E27FC236}">
                      <a16:creationId xmlns:a16="http://schemas.microsoft.com/office/drawing/2014/main" id="{CD03D140-50B3-4213-B17F-F94F3AE694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B51FFF11-17E5-4A4D-B021-88F29FD728F7}"/>
                </a:ext>
              </a:extLst>
            </p:cNvPr>
            <p:cNvGrpSpPr/>
            <p:nvPr/>
          </p:nvGrpSpPr>
          <p:grpSpPr>
            <a:xfrm>
              <a:off x="6719092" y="5191180"/>
              <a:ext cx="1499670" cy="633797"/>
              <a:chOff x="6719092" y="5191180"/>
              <a:chExt cx="1499670" cy="633797"/>
            </a:xfrm>
          </p:grpSpPr>
          <p:sp>
            <p:nvSpPr>
              <p:cNvPr id="388" name="矩形: 圓角 387">
                <a:extLst>
                  <a:ext uri="{FF2B5EF4-FFF2-40B4-BE49-F238E27FC236}">
                    <a16:creationId xmlns:a16="http://schemas.microsoft.com/office/drawing/2014/main" id="{7AAF5488-A39D-497B-A159-AA6F35FD7507}"/>
                  </a:ext>
                </a:extLst>
              </p:cNvPr>
              <p:cNvSpPr/>
              <p:nvPr/>
            </p:nvSpPr>
            <p:spPr>
              <a:xfrm>
                <a:off x="6719092" y="5191180"/>
                <a:ext cx="1499670" cy="633797"/>
              </a:xfrm>
              <a:prstGeom prst="roundRect">
                <a:avLst>
                  <a:gd name="adj" fmla="val 831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9" name="文字方塊 388">
                <a:extLst>
                  <a:ext uri="{FF2B5EF4-FFF2-40B4-BE49-F238E27FC236}">
                    <a16:creationId xmlns:a16="http://schemas.microsoft.com/office/drawing/2014/main" id="{D47E2A2E-362E-4245-B21F-341DEF6C02BC}"/>
                  </a:ext>
                </a:extLst>
              </p:cNvPr>
              <p:cNvSpPr txBox="1"/>
              <p:nvPr/>
            </p:nvSpPr>
            <p:spPr>
              <a:xfrm>
                <a:off x="6858720" y="5213682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#16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90" name="群組 389">
                <a:extLst>
                  <a:ext uri="{FF2B5EF4-FFF2-40B4-BE49-F238E27FC236}">
                    <a16:creationId xmlns:a16="http://schemas.microsoft.com/office/drawing/2014/main" id="{C79B718F-BF1D-4EFB-A6DA-E295FD08394D}"/>
                  </a:ext>
                </a:extLst>
              </p:cNvPr>
              <p:cNvGrpSpPr/>
              <p:nvPr/>
            </p:nvGrpSpPr>
            <p:grpSpPr>
              <a:xfrm>
                <a:off x="6986242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391" name="矩形 390">
                  <a:extLst>
                    <a:ext uri="{FF2B5EF4-FFF2-40B4-BE49-F238E27FC236}">
                      <a16:creationId xmlns:a16="http://schemas.microsoft.com/office/drawing/2014/main" id="{16C66A51-E499-4EE4-ACBC-DD1DF4DAE1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2" name="矩形 391">
                  <a:extLst>
                    <a:ext uri="{FF2B5EF4-FFF2-40B4-BE49-F238E27FC236}">
                      <a16:creationId xmlns:a16="http://schemas.microsoft.com/office/drawing/2014/main" id="{3D77739E-C272-40AE-8929-9E9A2CF3B0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3" name="矩形 392">
                  <a:extLst>
                    <a:ext uri="{FF2B5EF4-FFF2-40B4-BE49-F238E27FC236}">
                      <a16:creationId xmlns:a16="http://schemas.microsoft.com/office/drawing/2014/main" id="{2AB86A6C-D481-4E78-844B-44E6C7274E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4" name="矩形 393">
                  <a:extLst>
                    <a:ext uri="{FF2B5EF4-FFF2-40B4-BE49-F238E27FC236}">
                      <a16:creationId xmlns:a16="http://schemas.microsoft.com/office/drawing/2014/main" id="{5567EA76-7CD0-4F6A-8FD5-D7DCC14032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397" name="接點: 肘形 396">
              <a:extLst>
                <a:ext uri="{FF2B5EF4-FFF2-40B4-BE49-F238E27FC236}">
                  <a16:creationId xmlns:a16="http://schemas.microsoft.com/office/drawing/2014/main" id="{BB288F82-5C14-4BF7-8E46-73A5B9204FBE}"/>
                </a:ext>
              </a:extLst>
            </p:cNvPr>
            <p:cNvCxnSpPr>
              <a:cxnSpLocks/>
              <a:stCxn id="395" idx="2"/>
              <a:endCxn id="335" idx="0"/>
            </p:cNvCxnSpPr>
            <p:nvPr/>
          </p:nvCxnSpPr>
          <p:spPr>
            <a:xfrm rot="16200000" flipH="1">
              <a:off x="4909836" y="2912818"/>
              <a:ext cx="683138" cy="364291"/>
            </a:xfrm>
            <a:prstGeom prst="bentConnector3">
              <a:avLst>
                <a:gd name="adj1" fmla="val 50311"/>
              </a:avLst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接點: 肘形 397">
              <a:extLst>
                <a:ext uri="{FF2B5EF4-FFF2-40B4-BE49-F238E27FC236}">
                  <a16:creationId xmlns:a16="http://schemas.microsoft.com/office/drawing/2014/main" id="{AD253842-F208-4C92-9F5D-4C7C644DA2A7}"/>
                </a:ext>
              </a:extLst>
            </p:cNvPr>
            <p:cNvCxnSpPr>
              <a:cxnSpLocks/>
              <a:stCxn id="396" idx="2"/>
              <a:endCxn id="367" idx="0"/>
            </p:cNvCxnSpPr>
            <p:nvPr/>
          </p:nvCxnSpPr>
          <p:spPr>
            <a:xfrm rot="16200000" flipH="1">
              <a:off x="5867189" y="2196808"/>
              <a:ext cx="683138" cy="1796311"/>
            </a:xfrm>
            <a:prstGeom prst="bentConnector3">
              <a:avLst>
                <a:gd name="adj1" fmla="val 36614"/>
              </a:avLst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接點: 肘形 398">
              <a:extLst>
                <a:ext uri="{FF2B5EF4-FFF2-40B4-BE49-F238E27FC236}">
                  <a16:creationId xmlns:a16="http://schemas.microsoft.com/office/drawing/2014/main" id="{AD2C66C5-CD91-4A7A-A314-C4AD213AAB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879" y="3648617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接點: 肘形 399">
              <a:extLst>
                <a:ext uri="{FF2B5EF4-FFF2-40B4-BE49-F238E27FC236}">
                  <a16:creationId xmlns:a16="http://schemas.microsoft.com/office/drawing/2014/main" id="{B1AD1892-2126-4FD1-89D4-B5214D843D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879" y="4351105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接點: 肘形 400">
              <a:extLst>
                <a:ext uri="{FF2B5EF4-FFF2-40B4-BE49-F238E27FC236}">
                  <a16:creationId xmlns:a16="http://schemas.microsoft.com/office/drawing/2014/main" id="{8FB0EF28-3B1A-47F7-B556-BE81AF45B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879" y="5053593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接點: 肘形 401">
              <a:extLst>
                <a:ext uri="{FF2B5EF4-FFF2-40B4-BE49-F238E27FC236}">
                  <a16:creationId xmlns:a16="http://schemas.microsoft.com/office/drawing/2014/main" id="{B53FAE8A-E63E-4A1C-9026-8A52BEC80D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4523" y="3648617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接點: 肘形 402">
              <a:extLst>
                <a:ext uri="{FF2B5EF4-FFF2-40B4-BE49-F238E27FC236}">
                  <a16:creationId xmlns:a16="http://schemas.microsoft.com/office/drawing/2014/main" id="{3A6D2A58-16AE-4830-9D40-764AC3E5EE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4523" y="4351105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接點: 肘形 403">
              <a:extLst>
                <a:ext uri="{FF2B5EF4-FFF2-40B4-BE49-F238E27FC236}">
                  <a16:creationId xmlns:a16="http://schemas.microsoft.com/office/drawing/2014/main" id="{614E1529-B5F8-4E49-825A-20E1A67FD6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4523" y="5053593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接點: 肘形 404">
              <a:extLst>
                <a:ext uri="{FF2B5EF4-FFF2-40B4-BE49-F238E27FC236}">
                  <a16:creationId xmlns:a16="http://schemas.microsoft.com/office/drawing/2014/main" id="{88A94E1B-0B94-4473-B248-FF2F4C52BA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8556" y="3648617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接點: 肘形 405">
              <a:extLst>
                <a:ext uri="{FF2B5EF4-FFF2-40B4-BE49-F238E27FC236}">
                  <a16:creationId xmlns:a16="http://schemas.microsoft.com/office/drawing/2014/main" id="{11CC48EC-E53A-4E5D-9862-721DCFF979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8556" y="4351105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接點: 肘形 406">
              <a:extLst>
                <a:ext uri="{FF2B5EF4-FFF2-40B4-BE49-F238E27FC236}">
                  <a16:creationId xmlns:a16="http://schemas.microsoft.com/office/drawing/2014/main" id="{AB3AF1AB-2B92-4131-9E93-0478AC0155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8556" y="5053593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1" name="TextBox 21">
            <a:extLst>
              <a:ext uri="{FF2B5EF4-FFF2-40B4-BE49-F238E27FC236}">
                <a16:creationId xmlns:a16="http://schemas.microsoft.com/office/drawing/2014/main" id="{43D06625-8B40-9E4B-9366-D33D9A4A38A0}"/>
              </a:ext>
            </a:extLst>
          </p:cNvPr>
          <p:cNvSpPr txBox="1"/>
          <p:nvPr/>
        </p:nvSpPr>
        <p:spPr>
          <a:xfrm>
            <a:off x="1977673" y="6473381"/>
            <a:ext cx="568673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2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*QTS/QuTS hero only support maxium 4-layer vertically.</a:t>
            </a:r>
            <a:endParaRPr lang="zh-TW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35079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sz="3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TL </a:t>
            </a:r>
            <a:r>
              <a:rPr lang="en-US" altLang="zh-TW" sz="3400">
                <a:latin typeface="Arial"/>
                <a:ea typeface="+mj-lt"/>
                <a:cs typeface="Arial"/>
                <a:sym typeface="Arial" panose="020B0604020202020204" pitchFamily="34" charset="0"/>
              </a:rPr>
              <a:t>SAS </a:t>
            </a:r>
            <a:r>
              <a:rPr lang="zh-TW" sz="3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JBOD</a:t>
            </a:r>
            <a:r>
              <a:rPr lang="en-US" altLang="zh-TW" sz="3400">
                <a:latin typeface="Arial"/>
                <a:ea typeface="+mj-lt"/>
                <a:cs typeface="Arial"/>
                <a:sym typeface="Arial" panose="020B0604020202020204" pitchFamily="34" charset="0"/>
              </a:rPr>
              <a:t> with QNAP</a:t>
            </a:r>
            <a:r>
              <a:rPr lang="en-US" altLang="zh-TW" sz="3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SAS HBA</a:t>
            </a:r>
            <a:r>
              <a:rPr lang="zh-TW" sz="3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expansion cabling suggestion for multi-path</a:t>
            </a:r>
            <a:r>
              <a:rPr lang="en-US" altLang="zh-TW" sz="3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sz="3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&amp;</a:t>
            </a:r>
            <a:r>
              <a:rPr lang="en-US" altLang="zh-TW" sz="3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sz="3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aggregation</a:t>
            </a:r>
            <a:endParaRPr lang="zh-TW" sz="3400">
              <a:ea typeface="微軟正黑體"/>
              <a:cs typeface="+mj-lt"/>
            </a:endParaRPr>
          </a:p>
          <a:p>
            <a:endParaRPr lang="zh-TW" altLang="en-US" sz="3400"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" name="文字方塊 2" hidden="1">
            <a:extLst>
              <a:ext uri="{FF2B5EF4-FFF2-40B4-BE49-F238E27FC236}">
                <a16:creationId xmlns:a16="http://schemas.microsoft.com/office/drawing/2014/main" id="{FDD1C27A-A8CD-4142-86FA-86641789E2AC}"/>
              </a:ext>
            </a:extLst>
          </p:cNvPr>
          <p:cNvSpPr txBox="1"/>
          <p:nvPr/>
        </p:nvSpPr>
        <p:spPr>
          <a:xfrm>
            <a:off x="2973652" y="7026647"/>
            <a:ext cx="652312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請幫忙畫成一串4台, 4x4 = 16台JBOD</a:t>
            </a:r>
          </a:p>
        </p:txBody>
      </p:sp>
      <p:sp>
        <p:nvSpPr>
          <p:cNvPr id="252" name="TextBox 21">
            <a:extLst>
              <a:ext uri="{FF2B5EF4-FFF2-40B4-BE49-F238E27FC236}">
                <a16:creationId xmlns:a16="http://schemas.microsoft.com/office/drawing/2014/main" id="{60B849E0-DC3D-4436-A641-3157C963C18B}"/>
              </a:ext>
            </a:extLst>
          </p:cNvPr>
          <p:cNvSpPr txBox="1"/>
          <p:nvPr/>
        </p:nvSpPr>
        <p:spPr>
          <a:xfrm>
            <a:off x="3313580" y="1825611"/>
            <a:ext cx="235506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400" b="1" dirty="0">
                <a:solidFill>
                  <a:srgbClr val="FEE146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V </a:t>
            </a:r>
            <a:r>
              <a:rPr lang="zh-TW" altLang="en-US" sz="2400" b="1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Multi-Path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r>
              <a:rPr lang="zh-TW" altLang="en-US" sz="2400" b="1" dirty="0">
                <a:solidFill>
                  <a:srgbClr val="FEE146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V </a:t>
            </a:r>
            <a:r>
              <a:rPr lang="zh-TW" altLang="en-US" sz="2400" b="1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Aggregation</a:t>
            </a:r>
            <a:endParaRPr lang="zh-TW" altLang="en-US" sz="2400" b="1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grpSp>
        <p:nvGrpSpPr>
          <p:cNvPr id="314" name="群組 313">
            <a:extLst>
              <a:ext uri="{FF2B5EF4-FFF2-40B4-BE49-F238E27FC236}">
                <a16:creationId xmlns:a16="http://schemas.microsoft.com/office/drawing/2014/main" id="{ED99E63B-8933-4C62-97D8-5EAB521795D9}"/>
              </a:ext>
            </a:extLst>
          </p:cNvPr>
          <p:cNvGrpSpPr/>
          <p:nvPr/>
        </p:nvGrpSpPr>
        <p:grpSpPr>
          <a:xfrm>
            <a:off x="1014025" y="3722012"/>
            <a:ext cx="1529730" cy="646501"/>
            <a:chOff x="1675711" y="3083716"/>
            <a:chExt cx="1499670" cy="633797"/>
          </a:xfrm>
        </p:grpSpPr>
        <p:sp>
          <p:nvSpPr>
            <p:cNvPr id="459" name="矩形: 圓角 458">
              <a:extLst>
                <a:ext uri="{FF2B5EF4-FFF2-40B4-BE49-F238E27FC236}">
                  <a16:creationId xmlns:a16="http://schemas.microsoft.com/office/drawing/2014/main" id="{F038851E-B762-43B6-A0BE-003D8B2A9F41}"/>
                </a:ext>
              </a:extLst>
            </p:cNvPr>
            <p:cNvSpPr/>
            <p:nvPr/>
          </p:nvSpPr>
          <p:spPr>
            <a:xfrm>
              <a:off x="1675711" y="3083716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0" name="文字方塊 459">
              <a:extLst>
                <a:ext uri="{FF2B5EF4-FFF2-40B4-BE49-F238E27FC236}">
                  <a16:creationId xmlns:a16="http://schemas.microsoft.com/office/drawing/2014/main" id="{91C4BF7B-2F67-4A72-8C13-BFAE44538F50}"/>
                </a:ext>
              </a:extLst>
            </p:cNvPr>
            <p:cNvSpPr txBox="1"/>
            <p:nvPr/>
          </p:nvSpPr>
          <p:spPr>
            <a:xfrm>
              <a:off x="1777143" y="3106218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61" name="群組 460">
              <a:extLst>
                <a:ext uri="{FF2B5EF4-FFF2-40B4-BE49-F238E27FC236}">
                  <a16:creationId xmlns:a16="http://schemas.microsoft.com/office/drawing/2014/main" id="{C55FBC63-E49A-484D-89F6-B134AEC4F8DF}"/>
                </a:ext>
              </a:extLst>
            </p:cNvPr>
            <p:cNvGrpSpPr/>
            <p:nvPr/>
          </p:nvGrpSpPr>
          <p:grpSpPr>
            <a:xfrm>
              <a:off x="1942861" y="3436533"/>
              <a:ext cx="959697" cy="212084"/>
              <a:chOff x="2655181" y="7581206"/>
              <a:chExt cx="959697" cy="212084"/>
            </a:xfrm>
          </p:grpSpPr>
          <p:sp>
            <p:nvSpPr>
              <p:cNvPr id="462" name="矩形 461">
                <a:extLst>
                  <a:ext uri="{FF2B5EF4-FFF2-40B4-BE49-F238E27FC236}">
                    <a16:creationId xmlns:a16="http://schemas.microsoft.com/office/drawing/2014/main" id="{8360FC6F-6C01-4DBD-AA30-45215D1529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3" name="矩形 462">
                <a:extLst>
                  <a:ext uri="{FF2B5EF4-FFF2-40B4-BE49-F238E27FC236}">
                    <a16:creationId xmlns:a16="http://schemas.microsoft.com/office/drawing/2014/main" id="{E3593E87-D743-48FD-BB11-C8281EF047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矩形 463">
                <a:extLst>
                  <a:ext uri="{FF2B5EF4-FFF2-40B4-BE49-F238E27FC236}">
                    <a16:creationId xmlns:a16="http://schemas.microsoft.com/office/drawing/2014/main" id="{890EF153-501B-4BB4-BFE3-A4E85D8874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矩形 464">
                <a:extLst>
                  <a:ext uri="{FF2B5EF4-FFF2-40B4-BE49-F238E27FC236}">
                    <a16:creationId xmlns:a16="http://schemas.microsoft.com/office/drawing/2014/main" id="{9F540898-FE5D-4C74-840C-B4D3ADAA33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5" name="群組 314">
            <a:extLst>
              <a:ext uri="{FF2B5EF4-FFF2-40B4-BE49-F238E27FC236}">
                <a16:creationId xmlns:a16="http://schemas.microsoft.com/office/drawing/2014/main" id="{51095528-039D-48F7-9BF9-04E15A6F0CB5}"/>
              </a:ext>
            </a:extLst>
          </p:cNvPr>
          <p:cNvGrpSpPr/>
          <p:nvPr/>
        </p:nvGrpSpPr>
        <p:grpSpPr>
          <a:xfrm>
            <a:off x="2729129" y="2808846"/>
            <a:ext cx="3252188" cy="646501"/>
            <a:chOff x="1544187" y="7253789"/>
            <a:chExt cx="3188284" cy="633797"/>
          </a:xfrm>
        </p:grpSpPr>
        <p:sp>
          <p:nvSpPr>
            <p:cNvPr id="452" name="矩形: 圓角 451">
              <a:extLst>
                <a:ext uri="{FF2B5EF4-FFF2-40B4-BE49-F238E27FC236}">
                  <a16:creationId xmlns:a16="http://schemas.microsoft.com/office/drawing/2014/main" id="{F1A85C06-D2CF-4535-8B59-44659CC49EC0}"/>
                </a:ext>
              </a:extLst>
            </p:cNvPr>
            <p:cNvSpPr/>
            <p:nvPr/>
          </p:nvSpPr>
          <p:spPr>
            <a:xfrm>
              <a:off x="1544187" y="7253789"/>
              <a:ext cx="3188284" cy="633797"/>
            </a:xfrm>
            <a:prstGeom prst="roundRect">
              <a:avLst>
                <a:gd name="adj" fmla="val 664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3" name="文字方塊 452">
              <a:extLst>
                <a:ext uri="{FF2B5EF4-FFF2-40B4-BE49-F238E27FC236}">
                  <a16:creationId xmlns:a16="http://schemas.microsoft.com/office/drawing/2014/main" id="{747F65F1-9207-41EF-BFDB-C4D0B776AD3B}"/>
                </a:ext>
              </a:extLst>
            </p:cNvPr>
            <p:cNvSpPr txBox="1"/>
            <p:nvPr/>
          </p:nvSpPr>
          <p:spPr>
            <a:xfrm>
              <a:off x="1665212" y="7276291"/>
              <a:ext cx="2945315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1 x QXP-1620S or 2 x SAS-12G2E </a:t>
              </a:r>
              <a:endPara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</a:endParaRPr>
            </a:p>
          </p:txBody>
        </p:sp>
        <p:grpSp>
          <p:nvGrpSpPr>
            <p:cNvPr id="454" name="群組 453">
              <a:extLst>
                <a:ext uri="{FF2B5EF4-FFF2-40B4-BE49-F238E27FC236}">
                  <a16:creationId xmlns:a16="http://schemas.microsoft.com/office/drawing/2014/main" id="{D06918A0-A8F4-48FD-8F79-4887DD623C5A}"/>
                </a:ext>
              </a:extLst>
            </p:cNvPr>
            <p:cNvGrpSpPr/>
            <p:nvPr/>
          </p:nvGrpSpPr>
          <p:grpSpPr>
            <a:xfrm>
              <a:off x="2653017" y="7606606"/>
              <a:ext cx="965332" cy="212084"/>
              <a:chOff x="2653017" y="7581206"/>
              <a:chExt cx="965332" cy="212084"/>
            </a:xfrm>
          </p:grpSpPr>
          <p:sp>
            <p:nvSpPr>
              <p:cNvPr id="455" name="矩形 454">
                <a:extLst>
                  <a:ext uri="{FF2B5EF4-FFF2-40B4-BE49-F238E27FC236}">
                    <a16:creationId xmlns:a16="http://schemas.microsoft.com/office/drawing/2014/main" id="{34C2FBDC-71CD-421C-8920-76B75F83F4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2468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矩形 455">
                <a:extLst>
                  <a:ext uri="{FF2B5EF4-FFF2-40B4-BE49-F238E27FC236}">
                    <a16:creationId xmlns:a16="http://schemas.microsoft.com/office/drawing/2014/main" id="{40DD0A04-8C1D-42E1-9309-AF52F20C94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3017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矩形 456">
                <a:extLst>
                  <a:ext uri="{FF2B5EF4-FFF2-40B4-BE49-F238E27FC236}">
                    <a16:creationId xmlns:a16="http://schemas.microsoft.com/office/drawing/2014/main" id="{0EDEBF4B-B267-48DB-98D7-2BF2EEBEC6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566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矩形 457">
                <a:extLst>
                  <a:ext uri="{FF2B5EF4-FFF2-40B4-BE49-F238E27FC236}">
                    <a16:creationId xmlns:a16="http://schemas.microsoft.com/office/drawing/2014/main" id="{6647FC62-B979-48D6-8351-0286A326F7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7006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6" name="群組 315">
            <a:extLst>
              <a:ext uri="{FF2B5EF4-FFF2-40B4-BE49-F238E27FC236}">
                <a16:creationId xmlns:a16="http://schemas.microsoft.com/office/drawing/2014/main" id="{78D7C3DB-FFAD-4E8D-A7C8-7B78F7EE9F6A}"/>
              </a:ext>
            </a:extLst>
          </p:cNvPr>
          <p:cNvGrpSpPr/>
          <p:nvPr/>
        </p:nvGrpSpPr>
        <p:grpSpPr>
          <a:xfrm>
            <a:off x="1014025" y="4438582"/>
            <a:ext cx="1529730" cy="646501"/>
            <a:chOff x="1675711" y="3786204"/>
            <a:chExt cx="1499670" cy="633797"/>
          </a:xfrm>
        </p:grpSpPr>
        <p:sp>
          <p:nvSpPr>
            <p:cNvPr id="445" name="矩形: 圓角 444">
              <a:extLst>
                <a:ext uri="{FF2B5EF4-FFF2-40B4-BE49-F238E27FC236}">
                  <a16:creationId xmlns:a16="http://schemas.microsoft.com/office/drawing/2014/main" id="{26BE0B7A-BC24-49BD-9843-2055A6D0C95A}"/>
                </a:ext>
              </a:extLst>
            </p:cNvPr>
            <p:cNvSpPr/>
            <p:nvPr/>
          </p:nvSpPr>
          <p:spPr>
            <a:xfrm>
              <a:off x="1675711" y="3786204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6" name="文字方塊 445">
              <a:extLst>
                <a:ext uri="{FF2B5EF4-FFF2-40B4-BE49-F238E27FC236}">
                  <a16:creationId xmlns:a16="http://schemas.microsoft.com/office/drawing/2014/main" id="{0D67ED3D-A3FD-429F-9609-D32CBECC4523}"/>
                </a:ext>
              </a:extLst>
            </p:cNvPr>
            <p:cNvSpPr txBox="1"/>
            <p:nvPr/>
          </p:nvSpPr>
          <p:spPr>
            <a:xfrm>
              <a:off x="1777143" y="3808706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47" name="群組 446">
              <a:extLst>
                <a:ext uri="{FF2B5EF4-FFF2-40B4-BE49-F238E27FC236}">
                  <a16:creationId xmlns:a16="http://schemas.microsoft.com/office/drawing/2014/main" id="{46EDFEFB-A0D3-4C02-B6DB-33033187FC7C}"/>
                </a:ext>
              </a:extLst>
            </p:cNvPr>
            <p:cNvGrpSpPr/>
            <p:nvPr/>
          </p:nvGrpSpPr>
          <p:grpSpPr>
            <a:xfrm>
              <a:off x="1942861" y="4139021"/>
              <a:ext cx="959697" cy="212084"/>
              <a:chOff x="2655181" y="7581206"/>
              <a:chExt cx="959697" cy="212084"/>
            </a:xfrm>
          </p:grpSpPr>
          <p:sp>
            <p:nvSpPr>
              <p:cNvPr id="448" name="矩形 447">
                <a:extLst>
                  <a:ext uri="{FF2B5EF4-FFF2-40B4-BE49-F238E27FC236}">
                    <a16:creationId xmlns:a16="http://schemas.microsoft.com/office/drawing/2014/main" id="{34F2B038-F94A-4819-9DAD-4336A3B93A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9" name="矩形 448">
                <a:extLst>
                  <a:ext uri="{FF2B5EF4-FFF2-40B4-BE49-F238E27FC236}">
                    <a16:creationId xmlns:a16="http://schemas.microsoft.com/office/drawing/2014/main" id="{F4D20D46-B25A-4551-BE9C-2F62BE1C2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0" name="矩形 449">
                <a:extLst>
                  <a:ext uri="{FF2B5EF4-FFF2-40B4-BE49-F238E27FC236}">
                    <a16:creationId xmlns:a16="http://schemas.microsoft.com/office/drawing/2014/main" id="{0A718269-D561-4F64-9F90-B74A054A83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1" name="矩形 450">
                <a:extLst>
                  <a:ext uri="{FF2B5EF4-FFF2-40B4-BE49-F238E27FC236}">
                    <a16:creationId xmlns:a16="http://schemas.microsoft.com/office/drawing/2014/main" id="{40A83DA3-98EE-4D1C-BF55-FE62410355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7" name="群組 316">
            <a:extLst>
              <a:ext uri="{FF2B5EF4-FFF2-40B4-BE49-F238E27FC236}">
                <a16:creationId xmlns:a16="http://schemas.microsoft.com/office/drawing/2014/main" id="{BB8A2413-09E8-4F0C-950F-4BBB50EBA3A3}"/>
              </a:ext>
            </a:extLst>
          </p:cNvPr>
          <p:cNvGrpSpPr/>
          <p:nvPr/>
        </p:nvGrpSpPr>
        <p:grpSpPr>
          <a:xfrm>
            <a:off x="1014025" y="5155151"/>
            <a:ext cx="1529730" cy="646501"/>
            <a:chOff x="1675711" y="4488692"/>
            <a:chExt cx="1499670" cy="633797"/>
          </a:xfrm>
        </p:grpSpPr>
        <p:sp>
          <p:nvSpPr>
            <p:cNvPr id="438" name="矩形: 圓角 437">
              <a:extLst>
                <a:ext uri="{FF2B5EF4-FFF2-40B4-BE49-F238E27FC236}">
                  <a16:creationId xmlns:a16="http://schemas.microsoft.com/office/drawing/2014/main" id="{1DFAB997-9CE8-4D45-A884-DD97E93ECA13}"/>
                </a:ext>
              </a:extLst>
            </p:cNvPr>
            <p:cNvSpPr/>
            <p:nvPr/>
          </p:nvSpPr>
          <p:spPr>
            <a:xfrm>
              <a:off x="1675711" y="4488692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9" name="文字方塊 438">
              <a:extLst>
                <a:ext uri="{FF2B5EF4-FFF2-40B4-BE49-F238E27FC236}">
                  <a16:creationId xmlns:a16="http://schemas.microsoft.com/office/drawing/2014/main" id="{BBEA3EF2-578E-43BF-8AB4-1BA9501CAFD4}"/>
                </a:ext>
              </a:extLst>
            </p:cNvPr>
            <p:cNvSpPr txBox="1"/>
            <p:nvPr/>
          </p:nvSpPr>
          <p:spPr>
            <a:xfrm>
              <a:off x="1777143" y="4511194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40" name="群組 439">
              <a:extLst>
                <a:ext uri="{FF2B5EF4-FFF2-40B4-BE49-F238E27FC236}">
                  <a16:creationId xmlns:a16="http://schemas.microsoft.com/office/drawing/2014/main" id="{E100657E-D161-405D-BE59-C65FE6A72F3D}"/>
                </a:ext>
              </a:extLst>
            </p:cNvPr>
            <p:cNvGrpSpPr/>
            <p:nvPr/>
          </p:nvGrpSpPr>
          <p:grpSpPr>
            <a:xfrm>
              <a:off x="1942861" y="4841509"/>
              <a:ext cx="959697" cy="212084"/>
              <a:chOff x="2655181" y="7581206"/>
              <a:chExt cx="959697" cy="212084"/>
            </a:xfrm>
          </p:grpSpPr>
          <p:sp>
            <p:nvSpPr>
              <p:cNvPr id="441" name="矩形 440">
                <a:extLst>
                  <a:ext uri="{FF2B5EF4-FFF2-40B4-BE49-F238E27FC236}">
                    <a16:creationId xmlns:a16="http://schemas.microsoft.com/office/drawing/2014/main" id="{A2D7F2F6-4030-4C23-9411-89CDFD01EC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A1689DF2-24AE-49CC-99DF-4AA8F331CE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EAEA35AD-A002-4A3B-927B-0A826028C1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5EA84568-842F-4AF0-9774-95F51E9754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8" name="群組 317">
            <a:extLst>
              <a:ext uri="{FF2B5EF4-FFF2-40B4-BE49-F238E27FC236}">
                <a16:creationId xmlns:a16="http://schemas.microsoft.com/office/drawing/2014/main" id="{19A3D6C0-109C-44E3-9386-BDBE7822EDDD}"/>
              </a:ext>
            </a:extLst>
          </p:cNvPr>
          <p:cNvGrpSpPr/>
          <p:nvPr/>
        </p:nvGrpSpPr>
        <p:grpSpPr>
          <a:xfrm>
            <a:off x="1014025" y="5871720"/>
            <a:ext cx="1529730" cy="646501"/>
            <a:chOff x="1675711" y="5191180"/>
            <a:chExt cx="1499670" cy="633797"/>
          </a:xfrm>
        </p:grpSpPr>
        <p:sp>
          <p:nvSpPr>
            <p:cNvPr id="431" name="矩形: 圓角 430">
              <a:extLst>
                <a:ext uri="{FF2B5EF4-FFF2-40B4-BE49-F238E27FC236}">
                  <a16:creationId xmlns:a16="http://schemas.microsoft.com/office/drawing/2014/main" id="{7427A097-B84A-4D4D-AE6A-FF2B51EF841B}"/>
                </a:ext>
              </a:extLst>
            </p:cNvPr>
            <p:cNvSpPr/>
            <p:nvPr/>
          </p:nvSpPr>
          <p:spPr>
            <a:xfrm>
              <a:off x="1675711" y="5191180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2" name="文字方塊 431">
              <a:extLst>
                <a:ext uri="{FF2B5EF4-FFF2-40B4-BE49-F238E27FC236}">
                  <a16:creationId xmlns:a16="http://schemas.microsoft.com/office/drawing/2014/main" id="{B1076827-503E-45DA-AC72-2E601FE22BC9}"/>
                </a:ext>
              </a:extLst>
            </p:cNvPr>
            <p:cNvSpPr txBox="1"/>
            <p:nvPr/>
          </p:nvSpPr>
          <p:spPr>
            <a:xfrm>
              <a:off x="1777143" y="5213682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33" name="群組 432">
              <a:extLst>
                <a:ext uri="{FF2B5EF4-FFF2-40B4-BE49-F238E27FC236}">
                  <a16:creationId xmlns:a16="http://schemas.microsoft.com/office/drawing/2014/main" id="{550BE9C8-5C11-4ABB-9ACA-3D5217009298}"/>
                </a:ext>
              </a:extLst>
            </p:cNvPr>
            <p:cNvGrpSpPr/>
            <p:nvPr/>
          </p:nvGrpSpPr>
          <p:grpSpPr>
            <a:xfrm>
              <a:off x="1942861" y="5543997"/>
              <a:ext cx="959697" cy="212084"/>
              <a:chOff x="2655181" y="7581206"/>
              <a:chExt cx="959697" cy="212084"/>
            </a:xfrm>
          </p:grpSpPr>
          <p:sp>
            <p:nvSpPr>
              <p:cNvPr id="434" name="矩形 433">
                <a:extLst>
                  <a:ext uri="{FF2B5EF4-FFF2-40B4-BE49-F238E27FC236}">
                    <a16:creationId xmlns:a16="http://schemas.microsoft.com/office/drawing/2014/main" id="{C560F4AC-3B13-4EB6-B822-DA9DC574C3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5" name="矩形 434">
                <a:extLst>
                  <a:ext uri="{FF2B5EF4-FFF2-40B4-BE49-F238E27FC236}">
                    <a16:creationId xmlns:a16="http://schemas.microsoft.com/office/drawing/2014/main" id="{FFC5CAA6-69D3-482C-8329-B6327F4FC1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6" name="矩形 435">
                <a:extLst>
                  <a:ext uri="{FF2B5EF4-FFF2-40B4-BE49-F238E27FC236}">
                    <a16:creationId xmlns:a16="http://schemas.microsoft.com/office/drawing/2014/main" id="{3CD12D92-9C15-4977-BA11-12F7F0E077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7" name="矩形 436">
                <a:extLst>
                  <a:ext uri="{FF2B5EF4-FFF2-40B4-BE49-F238E27FC236}">
                    <a16:creationId xmlns:a16="http://schemas.microsoft.com/office/drawing/2014/main" id="{59D5E639-D4BD-46E6-9F6E-AF884A6152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9" name="群組 318">
            <a:extLst>
              <a:ext uri="{FF2B5EF4-FFF2-40B4-BE49-F238E27FC236}">
                <a16:creationId xmlns:a16="http://schemas.microsoft.com/office/drawing/2014/main" id="{F0EB704A-B29F-4B12-BCB6-05A3D27AEB36}"/>
              </a:ext>
            </a:extLst>
          </p:cNvPr>
          <p:cNvGrpSpPr/>
          <p:nvPr/>
        </p:nvGrpSpPr>
        <p:grpSpPr>
          <a:xfrm>
            <a:off x="2729128" y="3722012"/>
            <a:ext cx="1529730" cy="646501"/>
            <a:chOff x="3357111" y="3083716"/>
            <a:chExt cx="1499670" cy="633797"/>
          </a:xfrm>
        </p:grpSpPr>
        <p:sp>
          <p:nvSpPr>
            <p:cNvPr id="424" name="矩形: 圓角 423">
              <a:extLst>
                <a:ext uri="{FF2B5EF4-FFF2-40B4-BE49-F238E27FC236}">
                  <a16:creationId xmlns:a16="http://schemas.microsoft.com/office/drawing/2014/main" id="{1B184417-C5A2-4BF4-AD21-5BF693CA2967}"/>
                </a:ext>
              </a:extLst>
            </p:cNvPr>
            <p:cNvSpPr/>
            <p:nvPr/>
          </p:nvSpPr>
          <p:spPr>
            <a:xfrm>
              <a:off x="3357111" y="3083716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5" name="文字方塊 424">
              <a:extLst>
                <a:ext uri="{FF2B5EF4-FFF2-40B4-BE49-F238E27FC236}">
                  <a16:creationId xmlns:a16="http://schemas.microsoft.com/office/drawing/2014/main" id="{ADED3F4C-2342-4604-B674-BE92F7E3F5B8}"/>
                </a:ext>
              </a:extLst>
            </p:cNvPr>
            <p:cNvSpPr txBox="1"/>
            <p:nvPr/>
          </p:nvSpPr>
          <p:spPr>
            <a:xfrm>
              <a:off x="3458543" y="3106218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#5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26" name="群組 425">
              <a:extLst>
                <a:ext uri="{FF2B5EF4-FFF2-40B4-BE49-F238E27FC236}">
                  <a16:creationId xmlns:a16="http://schemas.microsoft.com/office/drawing/2014/main" id="{9D280348-A236-4780-BBA8-FE3FA117C4B7}"/>
                </a:ext>
              </a:extLst>
            </p:cNvPr>
            <p:cNvGrpSpPr/>
            <p:nvPr/>
          </p:nvGrpSpPr>
          <p:grpSpPr>
            <a:xfrm>
              <a:off x="3624261" y="3436533"/>
              <a:ext cx="959697" cy="212084"/>
              <a:chOff x="2655181" y="7581206"/>
              <a:chExt cx="959697" cy="212084"/>
            </a:xfrm>
          </p:grpSpPr>
          <p:sp>
            <p:nvSpPr>
              <p:cNvPr id="427" name="矩形 426">
                <a:extLst>
                  <a:ext uri="{FF2B5EF4-FFF2-40B4-BE49-F238E27FC236}">
                    <a16:creationId xmlns:a16="http://schemas.microsoft.com/office/drawing/2014/main" id="{5B7D7B7E-1C8E-457E-AA63-AD223012F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8" name="矩形 427">
                <a:extLst>
                  <a:ext uri="{FF2B5EF4-FFF2-40B4-BE49-F238E27FC236}">
                    <a16:creationId xmlns:a16="http://schemas.microsoft.com/office/drawing/2014/main" id="{92F017B4-5A51-42BB-9EE1-4D41578DA3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9" name="矩形 428">
                <a:extLst>
                  <a:ext uri="{FF2B5EF4-FFF2-40B4-BE49-F238E27FC236}">
                    <a16:creationId xmlns:a16="http://schemas.microsoft.com/office/drawing/2014/main" id="{D778923D-1AC6-4F91-B20E-42982A3246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0" name="矩形 429">
                <a:extLst>
                  <a:ext uri="{FF2B5EF4-FFF2-40B4-BE49-F238E27FC236}">
                    <a16:creationId xmlns:a16="http://schemas.microsoft.com/office/drawing/2014/main" id="{262EA34B-ED17-4F3A-8499-71C9EAC18B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0" name="群組 319">
            <a:extLst>
              <a:ext uri="{FF2B5EF4-FFF2-40B4-BE49-F238E27FC236}">
                <a16:creationId xmlns:a16="http://schemas.microsoft.com/office/drawing/2014/main" id="{AD42BE17-DD25-4687-A8FB-86D0A7464DFC}"/>
              </a:ext>
            </a:extLst>
          </p:cNvPr>
          <p:cNvGrpSpPr/>
          <p:nvPr/>
        </p:nvGrpSpPr>
        <p:grpSpPr>
          <a:xfrm>
            <a:off x="2729128" y="4438582"/>
            <a:ext cx="1529730" cy="646501"/>
            <a:chOff x="3357111" y="3786204"/>
            <a:chExt cx="1499670" cy="633797"/>
          </a:xfrm>
        </p:grpSpPr>
        <p:sp>
          <p:nvSpPr>
            <p:cNvPr id="417" name="矩形: 圓角 416">
              <a:extLst>
                <a:ext uri="{FF2B5EF4-FFF2-40B4-BE49-F238E27FC236}">
                  <a16:creationId xmlns:a16="http://schemas.microsoft.com/office/drawing/2014/main" id="{6380F5F6-6363-4D34-9EF4-D2E099A0FB06}"/>
                </a:ext>
              </a:extLst>
            </p:cNvPr>
            <p:cNvSpPr/>
            <p:nvPr/>
          </p:nvSpPr>
          <p:spPr>
            <a:xfrm>
              <a:off x="3357111" y="3786204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8" name="文字方塊 417">
              <a:extLst>
                <a:ext uri="{FF2B5EF4-FFF2-40B4-BE49-F238E27FC236}">
                  <a16:creationId xmlns:a16="http://schemas.microsoft.com/office/drawing/2014/main" id="{4C9850DE-8688-4C6A-BDDC-357823F13A7E}"/>
                </a:ext>
              </a:extLst>
            </p:cNvPr>
            <p:cNvSpPr txBox="1"/>
            <p:nvPr/>
          </p:nvSpPr>
          <p:spPr>
            <a:xfrm>
              <a:off x="3458543" y="3808706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#6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19" name="群組 418">
              <a:extLst>
                <a:ext uri="{FF2B5EF4-FFF2-40B4-BE49-F238E27FC236}">
                  <a16:creationId xmlns:a16="http://schemas.microsoft.com/office/drawing/2014/main" id="{CE3D1A9E-A135-45C5-8E78-9225FAB27909}"/>
                </a:ext>
              </a:extLst>
            </p:cNvPr>
            <p:cNvGrpSpPr/>
            <p:nvPr/>
          </p:nvGrpSpPr>
          <p:grpSpPr>
            <a:xfrm>
              <a:off x="3624261" y="4139021"/>
              <a:ext cx="959697" cy="212084"/>
              <a:chOff x="2655181" y="7581206"/>
              <a:chExt cx="959697" cy="212084"/>
            </a:xfrm>
          </p:grpSpPr>
          <p:sp>
            <p:nvSpPr>
              <p:cNvPr id="420" name="矩形 419">
                <a:extLst>
                  <a:ext uri="{FF2B5EF4-FFF2-40B4-BE49-F238E27FC236}">
                    <a16:creationId xmlns:a16="http://schemas.microsoft.com/office/drawing/2014/main" id="{F7288DC2-642C-4D03-9FA3-D42BDABD08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1" name="矩形 420">
                <a:extLst>
                  <a:ext uri="{FF2B5EF4-FFF2-40B4-BE49-F238E27FC236}">
                    <a16:creationId xmlns:a16="http://schemas.microsoft.com/office/drawing/2014/main" id="{EA41DA2B-A6D0-4FBC-B188-41868A7591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2" name="矩形 421">
                <a:extLst>
                  <a:ext uri="{FF2B5EF4-FFF2-40B4-BE49-F238E27FC236}">
                    <a16:creationId xmlns:a16="http://schemas.microsoft.com/office/drawing/2014/main" id="{B3FCAD38-DE40-420E-A7DC-BE3E0DD5E7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3" name="矩形 422">
                <a:extLst>
                  <a:ext uri="{FF2B5EF4-FFF2-40B4-BE49-F238E27FC236}">
                    <a16:creationId xmlns:a16="http://schemas.microsoft.com/office/drawing/2014/main" id="{281C5619-FC39-4042-BD3C-0730A3B430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1" name="群組 320">
            <a:extLst>
              <a:ext uri="{FF2B5EF4-FFF2-40B4-BE49-F238E27FC236}">
                <a16:creationId xmlns:a16="http://schemas.microsoft.com/office/drawing/2014/main" id="{24FAA4C8-B0CD-4508-A0BE-A3D3E1168FC0}"/>
              </a:ext>
            </a:extLst>
          </p:cNvPr>
          <p:cNvGrpSpPr/>
          <p:nvPr/>
        </p:nvGrpSpPr>
        <p:grpSpPr>
          <a:xfrm>
            <a:off x="2729128" y="5155151"/>
            <a:ext cx="1529730" cy="646501"/>
            <a:chOff x="3357111" y="4488692"/>
            <a:chExt cx="1499670" cy="633797"/>
          </a:xfrm>
        </p:grpSpPr>
        <p:sp>
          <p:nvSpPr>
            <p:cNvPr id="410" name="矩形: 圓角 409">
              <a:extLst>
                <a:ext uri="{FF2B5EF4-FFF2-40B4-BE49-F238E27FC236}">
                  <a16:creationId xmlns:a16="http://schemas.microsoft.com/office/drawing/2014/main" id="{77C76E6B-3EBB-4D27-B35E-488EF38E9506}"/>
                </a:ext>
              </a:extLst>
            </p:cNvPr>
            <p:cNvSpPr/>
            <p:nvPr/>
          </p:nvSpPr>
          <p:spPr>
            <a:xfrm>
              <a:off x="3357111" y="4488692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1" name="文字方塊 410">
              <a:extLst>
                <a:ext uri="{FF2B5EF4-FFF2-40B4-BE49-F238E27FC236}">
                  <a16:creationId xmlns:a16="http://schemas.microsoft.com/office/drawing/2014/main" id="{FA6681C6-9B5F-45D1-B55B-2F829F1C4FE5}"/>
                </a:ext>
              </a:extLst>
            </p:cNvPr>
            <p:cNvSpPr txBox="1"/>
            <p:nvPr/>
          </p:nvSpPr>
          <p:spPr>
            <a:xfrm>
              <a:off x="3458543" y="4511194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#7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12" name="群組 411">
              <a:extLst>
                <a:ext uri="{FF2B5EF4-FFF2-40B4-BE49-F238E27FC236}">
                  <a16:creationId xmlns:a16="http://schemas.microsoft.com/office/drawing/2014/main" id="{962B035F-0101-47D6-AAD3-9B41FDFE2F04}"/>
                </a:ext>
              </a:extLst>
            </p:cNvPr>
            <p:cNvGrpSpPr/>
            <p:nvPr/>
          </p:nvGrpSpPr>
          <p:grpSpPr>
            <a:xfrm>
              <a:off x="3624261" y="4841509"/>
              <a:ext cx="959697" cy="212084"/>
              <a:chOff x="2655181" y="7581206"/>
              <a:chExt cx="959697" cy="212084"/>
            </a:xfrm>
          </p:grpSpPr>
          <p:sp>
            <p:nvSpPr>
              <p:cNvPr id="413" name="矩形 412">
                <a:extLst>
                  <a:ext uri="{FF2B5EF4-FFF2-40B4-BE49-F238E27FC236}">
                    <a16:creationId xmlns:a16="http://schemas.microsoft.com/office/drawing/2014/main" id="{5B32DA09-7A0B-44D2-8BB2-3A40EB5F74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4" name="矩形 413">
                <a:extLst>
                  <a:ext uri="{FF2B5EF4-FFF2-40B4-BE49-F238E27FC236}">
                    <a16:creationId xmlns:a16="http://schemas.microsoft.com/office/drawing/2014/main" id="{C7544030-972C-47E6-BE41-4C0DA76906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5" name="矩形 414">
                <a:extLst>
                  <a:ext uri="{FF2B5EF4-FFF2-40B4-BE49-F238E27FC236}">
                    <a16:creationId xmlns:a16="http://schemas.microsoft.com/office/drawing/2014/main" id="{2A84D03A-2231-401F-9E82-38207A788B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6" name="矩形 415">
                <a:extLst>
                  <a:ext uri="{FF2B5EF4-FFF2-40B4-BE49-F238E27FC236}">
                    <a16:creationId xmlns:a16="http://schemas.microsoft.com/office/drawing/2014/main" id="{5020876A-534F-4172-B202-A94DE59971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2" name="群組 321">
            <a:extLst>
              <a:ext uri="{FF2B5EF4-FFF2-40B4-BE49-F238E27FC236}">
                <a16:creationId xmlns:a16="http://schemas.microsoft.com/office/drawing/2014/main" id="{F1A46649-3965-471C-AD14-6817E6953396}"/>
              </a:ext>
            </a:extLst>
          </p:cNvPr>
          <p:cNvGrpSpPr/>
          <p:nvPr/>
        </p:nvGrpSpPr>
        <p:grpSpPr>
          <a:xfrm>
            <a:off x="2729128" y="5871720"/>
            <a:ext cx="1529730" cy="646501"/>
            <a:chOff x="3357111" y="5191180"/>
            <a:chExt cx="1499670" cy="633797"/>
          </a:xfrm>
        </p:grpSpPr>
        <p:sp>
          <p:nvSpPr>
            <p:cNvPr id="403" name="矩形: 圓角 402">
              <a:extLst>
                <a:ext uri="{FF2B5EF4-FFF2-40B4-BE49-F238E27FC236}">
                  <a16:creationId xmlns:a16="http://schemas.microsoft.com/office/drawing/2014/main" id="{5AA35699-DDB1-4C6E-9564-B232A3E88E14}"/>
                </a:ext>
              </a:extLst>
            </p:cNvPr>
            <p:cNvSpPr/>
            <p:nvPr/>
          </p:nvSpPr>
          <p:spPr>
            <a:xfrm>
              <a:off x="3357111" y="5191180"/>
              <a:ext cx="1499670" cy="633797"/>
            </a:xfrm>
            <a:prstGeom prst="roundRect">
              <a:avLst>
                <a:gd name="adj" fmla="val 689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4" name="文字方塊 403">
              <a:extLst>
                <a:ext uri="{FF2B5EF4-FFF2-40B4-BE49-F238E27FC236}">
                  <a16:creationId xmlns:a16="http://schemas.microsoft.com/office/drawing/2014/main" id="{14299ACE-3C20-4B30-B5E4-72F46C3000A0}"/>
                </a:ext>
              </a:extLst>
            </p:cNvPr>
            <p:cNvSpPr txBox="1"/>
            <p:nvPr/>
          </p:nvSpPr>
          <p:spPr>
            <a:xfrm>
              <a:off x="3458543" y="5213682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#8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05" name="群組 404">
              <a:extLst>
                <a:ext uri="{FF2B5EF4-FFF2-40B4-BE49-F238E27FC236}">
                  <a16:creationId xmlns:a16="http://schemas.microsoft.com/office/drawing/2014/main" id="{628F518A-560B-4CC4-AAAD-B259C00A45EB}"/>
                </a:ext>
              </a:extLst>
            </p:cNvPr>
            <p:cNvGrpSpPr/>
            <p:nvPr/>
          </p:nvGrpSpPr>
          <p:grpSpPr>
            <a:xfrm>
              <a:off x="3624261" y="5543997"/>
              <a:ext cx="959697" cy="212084"/>
              <a:chOff x="2655181" y="7581206"/>
              <a:chExt cx="959697" cy="212084"/>
            </a:xfrm>
          </p:grpSpPr>
          <p:sp>
            <p:nvSpPr>
              <p:cNvPr id="406" name="矩形 405">
                <a:extLst>
                  <a:ext uri="{FF2B5EF4-FFF2-40B4-BE49-F238E27FC236}">
                    <a16:creationId xmlns:a16="http://schemas.microsoft.com/office/drawing/2014/main" id="{EA98FE88-928F-4DF5-AEA0-B87D06EB8E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7" name="矩形 406">
                <a:extLst>
                  <a:ext uri="{FF2B5EF4-FFF2-40B4-BE49-F238E27FC236}">
                    <a16:creationId xmlns:a16="http://schemas.microsoft.com/office/drawing/2014/main" id="{722BC70E-6149-4674-857B-32532BBA83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8" name="矩形 407">
                <a:extLst>
                  <a:ext uri="{FF2B5EF4-FFF2-40B4-BE49-F238E27FC236}">
                    <a16:creationId xmlns:a16="http://schemas.microsoft.com/office/drawing/2014/main" id="{867524ED-73E4-4904-9C9F-894685EF55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9" name="矩形 408">
                <a:extLst>
                  <a:ext uri="{FF2B5EF4-FFF2-40B4-BE49-F238E27FC236}">
                    <a16:creationId xmlns:a16="http://schemas.microsoft.com/office/drawing/2014/main" id="{1FEF713D-2EA5-4EBF-A4D4-B3CF1CD507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323" name="接點: 肘形 322">
            <a:extLst>
              <a:ext uri="{FF2B5EF4-FFF2-40B4-BE49-F238E27FC236}">
                <a16:creationId xmlns:a16="http://schemas.microsoft.com/office/drawing/2014/main" id="{0A474380-E47D-4EFE-ABCF-8CA44243AB40}"/>
              </a:ext>
            </a:extLst>
          </p:cNvPr>
          <p:cNvCxnSpPr>
            <a:cxnSpLocks/>
          </p:cNvCxnSpPr>
          <p:nvPr/>
        </p:nvCxnSpPr>
        <p:spPr>
          <a:xfrm rot="5400000">
            <a:off x="2348033" y="2446659"/>
            <a:ext cx="696831" cy="2573655"/>
          </a:xfrm>
          <a:prstGeom prst="bentConnector3">
            <a:avLst>
              <a:gd name="adj1" fmla="val 38102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接點: 肘形 324">
            <a:extLst>
              <a:ext uri="{FF2B5EF4-FFF2-40B4-BE49-F238E27FC236}">
                <a16:creationId xmlns:a16="http://schemas.microsoft.com/office/drawing/2014/main" id="{69FB93FF-C6B2-4D25-A35C-0B0DEFAC25B9}"/>
              </a:ext>
            </a:extLst>
          </p:cNvPr>
          <p:cNvCxnSpPr>
            <a:cxnSpLocks/>
          </p:cNvCxnSpPr>
          <p:nvPr/>
        </p:nvCxnSpPr>
        <p:spPr>
          <a:xfrm flipH="1">
            <a:off x="1409622" y="4298237"/>
            <a:ext cx="466140" cy="500233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8" name="群組 327">
            <a:extLst>
              <a:ext uri="{FF2B5EF4-FFF2-40B4-BE49-F238E27FC236}">
                <a16:creationId xmlns:a16="http://schemas.microsoft.com/office/drawing/2014/main" id="{A9929511-E211-4E8D-9DB0-B33DE828BBC7}"/>
              </a:ext>
            </a:extLst>
          </p:cNvPr>
          <p:cNvGrpSpPr/>
          <p:nvPr/>
        </p:nvGrpSpPr>
        <p:grpSpPr>
          <a:xfrm>
            <a:off x="4451594" y="3722012"/>
            <a:ext cx="1529730" cy="646501"/>
            <a:chOff x="5045729" y="3083716"/>
            <a:chExt cx="1499670" cy="633797"/>
          </a:xfrm>
        </p:grpSpPr>
        <p:sp>
          <p:nvSpPr>
            <p:cNvPr id="396" name="矩形: 圓角 395">
              <a:extLst>
                <a:ext uri="{FF2B5EF4-FFF2-40B4-BE49-F238E27FC236}">
                  <a16:creationId xmlns:a16="http://schemas.microsoft.com/office/drawing/2014/main" id="{F101B603-91DE-41D8-BCBE-A764679A3FBE}"/>
                </a:ext>
              </a:extLst>
            </p:cNvPr>
            <p:cNvSpPr/>
            <p:nvPr/>
          </p:nvSpPr>
          <p:spPr>
            <a:xfrm>
              <a:off x="5045729" y="3083716"/>
              <a:ext cx="1499670" cy="633797"/>
            </a:xfrm>
            <a:prstGeom prst="roundRect">
              <a:avLst>
                <a:gd name="adj" fmla="val 689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7" name="文字方塊 396">
              <a:extLst>
                <a:ext uri="{FF2B5EF4-FFF2-40B4-BE49-F238E27FC236}">
                  <a16:creationId xmlns:a16="http://schemas.microsoft.com/office/drawing/2014/main" id="{1A00F155-8535-4498-8138-751EB9C532BE}"/>
                </a:ext>
              </a:extLst>
            </p:cNvPr>
            <p:cNvSpPr txBox="1"/>
            <p:nvPr/>
          </p:nvSpPr>
          <p:spPr>
            <a:xfrm>
              <a:off x="5147161" y="3106218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#9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98" name="群組 397">
              <a:extLst>
                <a:ext uri="{FF2B5EF4-FFF2-40B4-BE49-F238E27FC236}">
                  <a16:creationId xmlns:a16="http://schemas.microsoft.com/office/drawing/2014/main" id="{B2855053-FE69-4475-87AC-C9B47AC762DC}"/>
                </a:ext>
              </a:extLst>
            </p:cNvPr>
            <p:cNvGrpSpPr/>
            <p:nvPr/>
          </p:nvGrpSpPr>
          <p:grpSpPr>
            <a:xfrm>
              <a:off x="5312879" y="3436533"/>
              <a:ext cx="959697" cy="212084"/>
              <a:chOff x="2655181" y="7581206"/>
              <a:chExt cx="959697" cy="212084"/>
            </a:xfrm>
          </p:grpSpPr>
          <p:sp>
            <p:nvSpPr>
              <p:cNvPr id="399" name="矩形 398">
                <a:extLst>
                  <a:ext uri="{FF2B5EF4-FFF2-40B4-BE49-F238E27FC236}">
                    <a16:creationId xmlns:a16="http://schemas.microsoft.com/office/drawing/2014/main" id="{A7822612-B840-465D-9875-087EA1E77B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0" name="矩形 399">
                <a:extLst>
                  <a:ext uri="{FF2B5EF4-FFF2-40B4-BE49-F238E27FC236}">
                    <a16:creationId xmlns:a16="http://schemas.microsoft.com/office/drawing/2014/main" id="{99405EF0-CE74-4E01-B2C1-B5A706CDF0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1" name="矩形 400">
                <a:extLst>
                  <a:ext uri="{FF2B5EF4-FFF2-40B4-BE49-F238E27FC236}">
                    <a16:creationId xmlns:a16="http://schemas.microsoft.com/office/drawing/2014/main" id="{5874DEF4-85F2-430D-8408-3773430443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2" name="矩形 401">
                <a:extLst>
                  <a:ext uri="{FF2B5EF4-FFF2-40B4-BE49-F238E27FC236}">
                    <a16:creationId xmlns:a16="http://schemas.microsoft.com/office/drawing/2014/main" id="{8C189FCB-B61B-47D9-944E-5540C12725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9" name="群組 328">
            <a:extLst>
              <a:ext uri="{FF2B5EF4-FFF2-40B4-BE49-F238E27FC236}">
                <a16:creationId xmlns:a16="http://schemas.microsoft.com/office/drawing/2014/main" id="{ADB95413-A356-4928-AFD8-DABEE415DD14}"/>
              </a:ext>
            </a:extLst>
          </p:cNvPr>
          <p:cNvGrpSpPr/>
          <p:nvPr/>
        </p:nvGrpSpPr>
        <p:grpSpPr>
          <a:xfrm>
            <a:off x="4451594" y="4438582"/>
            <a:ext cx="1529730" cy="646501"/>
            <a:chOff x="5045729" y="3786204"/>
            <a:chExt cx="1499670" cy="633797"/>
          </a:xfrm>
        </p:grpSpPr>
        <p:sp>
          <p:nvSpPr>
            <p:cNvPr id="389" name="矩形: 圓角 388">
              <a:extLst>
                <a:ext uri="{FF2B5EF4-FFF2-40B4-BE49-F238E27FC236}">
                  <a16:creationId xmlns:a16="http://schemas.microsoft.com/office/drawing/2014/main" id="{B74B390A-C6B2-455A-822D-80572CB37E2C}"/>
                </a:ext>
              </a:extLst>
            </p:cNvPr>
            <p:cNvSpPr/>
            <p:nvPr/>
          </p:nvSpPr>
          <p:spPr>
            <a:xfrm>
              <a:off x="5045729" y="3786204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0" name="文字方塊 389">
              <a:extLst>
                <a:ext uri="{FF2B5EF4-FFF2-40B4-BE49-F238E27FC236}">
                  <a16:creationId xmlns:a16="http://schemas.microsoft.com/office/drawing/2014/main" id="{CD7E3100-A6AF-412F-8DA6-544085BC5C4A}"/>
                </a:ext>
              </a:extLst>
            </p:cNvPr>
            <p:cNvSpPr txBox="1"/>
            <p:nvPr/>
          </p:nvSpPr>
          <p:spPr>
            <a:xfrm>
              <a:off x="5084472" y="3808706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#10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91" name="群組 390">
              <a:extLst>
                <a:ext uri="{FF2B5EF4-FFF2-40B4-BE49-F238E27FC236}">
                  <a16:creationId xmlns:a16="http://schemas.microsoft.com/office/drawing/2014/main" id="{B6E2E0DF-4671-4440-8AF3-D4E6E2C4CFD4}"/>
                </a:ext>
              </a:extLst>
            </p:cNvPr>
            <p:cNvGrpSpPr/>
            <p:nvPr/>
          </p:nvGrpSpPr>
          <p:grpSpPr>
            <a:xfrm>
              <a:off x="5312879" y="4139021"/>
              <a:ext cx="959697" cy="212084"/>
              <a:chOff x="2655181" y="7581206"/>
              <a:chExt cx="959697" cy="212084"/>
            </a:xfrm>
          </p:grpSpPr>
          <p:sp>
            <p:nvSpPr>
              <p:cNvPr id="392" name="矩形 391">
                <a:extLst>
                  <a:ext uri="{FF2B5EF4-FFF2-40B4-BE49-F238E27FC236}">
                    <a16:creationId xmlns:a16="http://schemas.microsoft.com/office/drawing/2014/main" id="{FE9C1785-D4F5-4E62-93E5-549AAA3F33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3" name="矩形 392">
                <a:extLst>
                  <a:ext uri="{FF2B5EF4-FFF2-40B4-BE49-F238E27FC236}">
                    <a16:creationId xmlns:a16="http://schemas.microsoft.com/office/drawing/2014/main" id="{D5DBF998-5976-431B-9BB1-71F9801A18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4" name="矩形 393">
                <a:extLst>
                  <a:ext uri="{FF2B5EF4-FFF2-40B4-BE49-F238E27FC236}">
                    <a16:creationId xmlns:a16="http://schemas.microsoft.com/office/drawing/2014/main" id="{C3454ADC-16FD-44A1-9AF6-A5449916F7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5" name="矩形 394">
                <a:extLst>
                  <a:ext uri="{FF2B5EF4-FFF2-40B4-BE49-F238E27FC236}">
                    <a16:creationId xmlns:a16="http://schemas.microsoft.com/office/drawing/2014/main" id="{1C0CA3F3-C15E-44BF-B5A6-D837585802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0" name="群組 329">
            <a:extLst>
              <a:ext uri="{FF2B5EF4-FFF2-40B4-BE49-F238E27FC236}">
                <a16:creationId xmlns:a16="http://schemas.microsoft.com/office/drawing/2014/main" id="{39C368AA-ADD6-43ED-9645-1FB19DF29A1E}"/>
              </a:ext>
            </a:extLst>
          </p:cNvPr>
          <p:cNvGrpSpPr/>
          <p:nvPr/>
        </p:nvGrpSpPr>
        <p:grpSpPr>
          <a:xfrm>
            <a:off x="4451594" y="5155151"/>
            <a:ext cx="1529730" cy="646501"/>
            <a:chOff x="5045729" y="4488692"/>
            <a:chExt cx="1499670" cy="633797"/>
          </a:xfrm>
        </p:grpSpPr>
        <p:sp>
          <p:nvSpPr>
            <p:cNvPr id="382" name="矩形: 圓角 381">
              <a:extLst>
                <a:ext uri="{FF2B5EF4-FFF2-40B4-BE49-F238E27FC236}">
                  <a16:creationId xmlns:a16="http://schemas.microsoft.com/office/drawing/2014/main" id="{F9BEFCE7-4AD2-4FE5-86F9-732E790E2AF6}"/>
                </a:ext>
              </a:extLst>
            </p:cNvPr>
            <p:cNvSpPr/>
            <p:nvPr/>
          </p:nvSpPr>
          <p:spPr>
            <a:xfrm>
              <a:off x="5045729" y="4488692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3" name="文字方塊 382">
              <a:extLst>
                <a:ext uri="{FF2B5EF4-FFF2-40B4-BE49-F238E27FC236}">
                  <a16:creationId xmlns:a16="http://schemas.microsoft.com/office/drawing/2014/main" id="{EBA35F7E-B47F-4267-A581-D43EB48FD154}"/>
                </a:ext>
              </a:extLst>
            </p:cNvPr>
            <p:cNvSpPr txBox="1"/>
            <p:nvPr/>
          </p:nvSpPr>
          <p:spPr>
            <a:xfrm>
              <a:off x="5091141" y="4511194"/>
              <a:ext cx="1408847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84" name="群組 383">
              <a:extLst>
                <a:ext uri="{FF2B5EF4-FFF2-40B4-BE49-F238E27FC236}">
                  <a16:creationId xmlns:a16="http://schemas.microsoft.com/office/drawing/2014/main" id="{2E7ED535-E816-4DDE-B0F3-420C84C9D999}"/>
                </a:ext>
              </a:extLst>
            </p:cNvPr>
            <p:cNvGrpSpPr/>
            <p:nvPr/>
          </p:nvGrpSpPr>
          <p:grpSpPr>
            <a:xfrm>
              <a:off x="5312879" y="4841509"/>
              <a:ext cx="959697" cy="212084"/>
              <a:chOff x="2655181" y="7581206"/>
              <a:chExt cx="959697" cy="212084"/>
            </a:xfrm>
          </p:grpSpPr>
          <p:sp>
            <p:nvSpPr>
              <p:cNvPr id="385" name="矩形 384">
                <a:extLst>
                  <a:ext uri="{FF2B5EF4-FFF2-40B4-BE49-F238E27FC236}">
                    <a16:creationId xmlns:a16="http://schemas.microsoft.com/office/drawing/2014/main" id="{64D977EF-8F61-4E25-B03F-C4BB57C664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6" name="矩形 385">
                <a:extLst>
                  <a:ext uri="{FF2B5EF4-FFF2-40B4-BE49-F238E27FC236}">
                    <a16:creationId xmlns:a16="http://schemas.microsoft.com/office/drawing/2014/main" id="{832355D8-95E9-43ED-8E26-863D282E29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7" name="矩形 386">
                <a:extLst>
                  <a:ext uri="{FF2B5EF4-FFF2-40B4-BE49-F238E27FC236}">
                    <a16:creationId xmlns:a16="http://schemas.microsoft.com/office/drawing/2014/main" id="{7B1FFCD4-58E6-47DB-8492-A4E456FBD0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8" name="矩形 387">
                <a:extLst>
                  <a:ext uri="{FF2B5EF4-FFF2-40B4-BE49-F238E27FC236}">
                    <a16:creationId xmlns:a16="http://schemas.microsoft.com/office/drawing/2014/main" id="{F3EAC4BB-8516-4DC1-AFFD-9D5B50E833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1" name="群組 330">
            <a:extLst>
              <a:ext uri="{FF2B5EF4-FFF2-40B4-BE49-F238E27FC236}">
                <a16:creationId xmlns:a16="http://schemas.microsoft.com/office/drawing/2014/main" id="{8C760F01-455B-40F2-A788-AA8A27993AFB}"/>
              </a:ext>
            </a:extLst>
          </p:cNvPr>
          <p:cNvGrpSpPr/>
          <p:nvPr/>
        </p:nvGrpSpPr>
        <p:grpSpPr>
          <a:xfrm>
            <a:off x="4451594" y="5871720"/>
            <a:ext cx="1529730" cy="646501"/>
            <a:chOff x="5045729" y="5191180"/>
            <a:chExt cx="1499670" cy="633797"/>
          </a:xfrm>
        </p:grpSpPr>
        <p:sp>
          <p:nvSpPr>
            <p:cNvPr id="375" name="矩形: 圓角 374">
              <a:extLst>
                <a:ext uri="{FF2B5EF4-FFF2-40B4-BE49-F238E27FC236}">
                  <a16:creationId xmlns:a16="http://schemas.microsoft.com/office/drawing/2014/main" id="{F0539B55-D7C0-41D7-9982-D22312083145}"/>
                </a:ext>
              </a:extLst>
            </p:cNvPr>
            <p:cNvSpPr/>
            <p:nvPr/>
          </p:nvSpPr>
          <p:spPr>
            <a:xfrm>
              <a:off x="5045729" y="5191180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6" name="文字方塊 375">
              <a:extLst>
                <a:ext uri="{FF2B5EF4-FFF2-40B4-BE49-F238E27FC236}">
                  <a16:creationId xmlns:a16="http://schemas.microsoft.com/office/drawing/2014/main" id="{19B956F6-9CE8-40A7-9D6C-CAF7134A08C5}"/>
                </a:ext>
              </a:extLst>
            </p:cNvPr>
            <p:cNvSpPr txBox="1"/>
            <p:nvPr/>
          </p:nvSpPr>
          <p:spPr>
            <a:xfrm>
              <a:off x="5084472" y="5213682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77" name="群組 376">
              <a:extLst>
                <a:ext uri="{FF2B5EF4-FFF2-40B4-BE49-F238E27FC236}">
                  <a16:creationId xmlns:a16="http://schemas.microsoft.com/office/drawing/2014/main" id="{317C90AD-E3D5-4069-AE4C-1DF25EFFB939}"/>
                </a:ext>
              </a:extLst>
            </p:cNvPr>
            <p:cNvGrpSpPr/>
            <p:nvPr/>
          </p:nvGrpSpPr>
          <p:grpSpPr>
            <a:xfrm>
              <a:off x="5312879" y="5543997"/>
              <a:ext cx="959697" cy="212084"/>
              <a:chOff x="2655181" y="7581206"/>
              <a:chExt cx="959697" cy="212084"/>
            </a:xfrm>
          </p:grpSpPr>
          <p:sp>
            <p:nvSpPr>
              <p:cNvPr id="378" name="矩形 377">
                <a:extLst>
                  <a:ext uri="{FF2B5EF4-FFF2-40B4-BE49-F238E27FC236}">
                    <a16:creationId xmlns:a16="http://schemas.microsoft.com/office/drawing/2014/main" id="{B9D99F76-EB1E-4520-9119-C67DAC166F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9" name="矩形 378">
                <a:extLst>
                  <a:ext uri="{FF2B5EF4-FFF2-40B4-BE49-F238E27FC236}">
                    <a16:creationId xmlns:a16="http://schemas.microsoft.com/office/drawing/2014/main" id="{8941F2FD-D2FD-466C-ADC8-7D86D61865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0" name="矩形 379">
                <a:extLst>
                  <a:ext uri="{FF2B5EF4-FFF2-40B4-BE49-F238E27FC236}">
                    <a16:creationId xmlns:a16="http://schemas.microsoft.com/office/drawing/2014/main" id="{00E12A48-8F58-49DE-A8BE-8C0408C401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矩形 380">
                <a:extLst>
                  <a:ext uri="{FF2B5EF4-FFF2-40B4-BE49-F238E27FC236}">
                    <a16:creationId xmlns:a16="http://schemas.microsoft.com/office/drawing/2014/main" id="{6216A79C-104D-459D-A326-662475B167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2" name="群組 331">
            <a:extLst>
              <a:ext uri="{FF2B5EF4-FFF2-40B4-BE49-F238E27FC236}">
                <a16:creationId xmlns:a16="http://schemas.microsoft.com/office/drawing/2014/main" id="{9C8A33E2-B96A-4144-965B-0D9E76CC9137}"/>
              </a:ext>
            </a:extLst>
          </p:cNvPr>
          <p:cNvGrpSpPr/>
          <p:nvPr/>
        </p:nvGrpSpPr>
        <p:grpSpPr>
          <a:xfrm>
            <a:off x="6158499" y="3722012"/>
            <a:ext cx="1529730" cy="646501"/>
            <a:chOff x="6719092" y="3083716"/>
            <a:chExt cx="1499670" cy="633797"/>
          </a:xfrm>
        </p:grpSpPr>
        <p:sp>
          <p:nvSpPr>
            <p:cNvPr id="368" name="矩形: 圓角 367">
              <a:extLst>
                <a:ext uri="{FF2B5EF4-FFF2-40B4-BE49-F238E27FC236}">
                  <a16:creationId xmlns:a16="http://schemas.microsoft.com/office/drawing/2014/main" id="{D005D863-98CB-4E87-AD82-3ED99C54BEDE}"/>
                </a:ext>
              </a:extLst>
            </p:cNvPr>
            <p:cNvSpPr/>
            <p:nvPr/>
          </p:nvSpPr>
          <p:spPr>
            <a:xfrm>
              <a:off x="6719092" y="3083716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9" name="文字方塊 368">
              <a:extLst>
                <a:ext uri="{FF2B5EF4-FFF2-40B4-BE49-F238E27FC236}">
                  <a16:creationId xmlns:a16="http://schemas.microsoft.com/office/drawing/2014/main" id="{0BE52F83-AB16-4296-BF95-A2C94B931C9D}"/>
                </a:ext>
              </a:extLst>
            </p:cNvPr>
            <p:cNvSpPr txBox="1"/>
            <p:nvPr/>
          </p:nvSpPr>
          <p:spPr>
            <a:xfrm>
              <a:off x="6757835" y="3106218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70" name="群組 369">
              <a:extLst>
                <a:ext uri="{FF2B5EF4-FFF2-40B4-BE49-F238E27FC236}">
                  <a16:creationId xmlns:a16="http://schemas.microsoft.com/office/drawing/2014/main" id="{308B0897-86B5-4FAB-8645-A2F782739B24}"/>
                </a:ext>
              </a:extLst>
            </p:cNvPr>
            <p:cNvGrpSpPr/>
            <p:nvPr/>
          </p:nvGrpSpPr>
          <p:grpSpPr>
            <a:xfrm>
              <a:off x="6986242" y="3436533"/>
              <a:ext cx="959697" cy="212084"/>
              <a:chOff x="2655181" y="7581206"/>
              <a:chExt cx="959697" cy="212084"/>
            </a:xfrm>
          </p:grpSpPr>
          <p:sp>
            <p:nvSpPr>
              <p:cNvPr id="371" name="矩形 370">
                <a:extLst>
                  <a:ext uri="{FF2B5EF4-FFF2-40B4-BE49-F238E27FC236}">
                    <a16:creationId xmlns:a16="http://schemas.microsoft.com/office/drawing/2014/main" id="{A758888C-17F6-47B7-9611-5CD41DD883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2" name="矩形 371">
                <a:extLst>
                  <a:ext uri="{FF2B5EF4-FFF2-40B4-BE49-F238E27FC236}">
                    <a16:creationId xmlns:a16="http://schemas.microsoft.com/office/drawing/2014/main" id="{6FEAD100-220F-4170-A182-BD25E45788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矩形 372">
                <a:extLst>
                  <a:ext uri="{FF2B5EF4-FFF2-40B4-BE49-F238E27FC236}">
                    <a16:creationId xmlns:a16="http://schemas.microsoft.com/office/drawing/2014/main" id="{8C1B05ED-8AD5-4B46-B3D2-B755490A8D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4" name="矩形 373">
                <a:extLst>
                  <a:ext uri="{FF2B5EF4-FFF2-40B4-BE49-F238E27FC236}">
                    <a16:creationId xmlns:a16="http://schemas.microsoft.com/office/drawing/2014/main" id="{14DDC054-B1B0-4017-AA87-B209BDA25C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3" name="群組 332">
            <a:extLst>
              <a:ext uri="{FF2B5EF4-FFF2-40B4-BE49-F238E27FC236}">
                <a16:creationId xmlns:a16="http://schemas.microsoft.com/office/drawing/2014/main" id="{63ED8D9E-4B4A-47E1-8395-D6CE74960DD4}"/>
              </a:ext>
            </a:extLst>
          </p:cNvPr>
          <p:cNvGrpSpPr/>
          <p:nvPr/>
        </p:nvGrpSpPr>
        <p:grpSpPr>
          <a:xfrm>
            <a:off x="6158499" y="4438582"/>
            <a:ext cx="1529730" cy="646501"/>
            <a:chOff x="6719092" y="3786204"/>
            <a:chExt cx="1499670" cy="633797"/>
          </a:xfrm>
        </p:grpSpPr>
        <p:sp>
          <p:nvSpPr>
            <p:cNvPr id="361" name="矩形: 圓角 360">
              <a:extLst>
                <a:ext uri="{FF2B5EF4-FFF2-40B4-BE49-F238E27FC236}">
                  <a16:creationId xmlns:a16="http://schemas.microsoft.com/office/drawing/2014/main" id="{47B81C43-7A04-4BB5-84C6-A5433EBEB7AA}"/>
                </a:ext>
              </a:extLst>
            </p:cNvPr>
            <p:cNvSpPr/>
            <p:nvPr/>
          </p:nvSpPr>
          <p:spPr>
            <a:xfrm>
              <a:off x="6719092" y="3786204"/>
              <a:ext cx="1499670" cy="633797"/>
            </a:xfrm>
            <a:prstGeom prst="roundRect">
              <a:avLst>
                <a:gd name="adj" fmla="val 798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2" name="文字方塊 361">
              <a:extLst>
                <a:ext uri="{FF2B5EF4-FFF2-40B4-BE49-F238E27FC236}">
                  <a16:creationId xmlns:a16="http://schemas.microsoft.com/office/drawing/2014/main" id="{FE22F7E1-9E43-43DB-9BA4-D0BC120364C2}"/>
                </a:ext>
              </a:extLst>
            </p:cNvPr>
            <p:cNvSpPr txBox="1"/>
            <p:nvPr/>
          </p:nvSpPr>
          <p:spPr>
            <a:xfrm>
              <a:off x="6757835" y="3808706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63" name="群組 362">
              <a:extLst>
                <a:ext uri="{FF2B5EF4-FFF2-40B4-BE49-F238E27FC236}">
                  <a16:creationId xmlns:a16="http://schemas.microsoft.com/office/drawing/2014/main" id="{2C6425E7-312F-4486-9EDC-3D25C2664058}"/>
                </a:ext>
              </a:extLst>
            </p:cNvPr>
            <p:cNvGrpSpPr/>
            <p:nvPr/>
          </p:nvGrpSpPr>
          <p:grpSpPr>
            <a:xfrm>
              <a:off x="6986242" y="4139021"/>
              <a:ext cx="959697" cy="212084"/>
              <a:chOff x="2655181" y="7581206"/>
              <a:chExt cx="959697" cy="212084"/>
            </a:xfrm>
          </p:grpSpPr>
          <p:sp>
            <p:nvSpPr>
              <p:cNvPr id="364" name="矩形 363">
                <a:extLst>
                  <a:ext uri="{FF2B5EF4-FFF2-40B4-BE49-F238E27FC236}">
                    <a16:creationId xmlns:a16="http://schemas.microsoft.com/office/drawing/2014/main" id="{E53BA0A0-3C94-4BE2-BD45-A7A04D6FD2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矩形 364">
                <a:extLst>
                  <a:ext uri="{FF2B5EF4-FFF2-40B4-BE49-F238E27FC236}">
                    <a16:creationId xmlns:a16="http://schemas.microsoft.com/office/drawing/2014/main" id="{2E95F110-81AD-49C8-A7B8-4FA1367FC4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6" name="矩形 365">
                <a:extLst>
                  <a:ext uri="{FF2B5EF4-FFF2-40B4-BE49-F238E27FC236}">
                    <a16:creationId xmlns:a16="http://schemas.microsoft.com/office/drawing/2014/main" id="{EF7B4264-D7A7-4E11-BEF8-06FB71D90B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矩形 366">
                <a:extLst>
                  <a:ext uri="{FF2B5EF4-FFF2-40B4-BE49-F238E27FC236}">
                    <a16:creationId xmlns:a16="http://schemas.microsoft.com/office/drawing/2014/main" id="{0BFA856C-03F5-4899-AACC-FE6414027F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4" name="群組 333">
            <a:extLst>
              <a:ext uri="{FF2B5EF4-FFF2-40B4-BE49-F238E27FC236}">
                <a16:creationId xmlns:a16="http://schemas.microsoft.com/office/drawing/2014/main" id="{57AB773C-42BC-48B1-A60C-485CA00D855A}"/>
              </a:ext>
            </a:extLst>
          </p:cNvPr>
          <p:cNvGrpSpPr/>
          <p:nvPr/>
        </p:nvGrpSpPr>
        <p:grpSpPr>
          <a:xfrm>
            <a:off x="6158499" y="5155151"/>
            <a:ext cx="1529730" cy="646501"/>
            <a:chOff x="6719092" y="4488692"/>
            <a:chExt cx="1499670" cy="633797"/>
          </a:xfrm>
        </p:grpSpPr>
        <p:sp>
          <p:nvSpPr>
            <p:cNvPr id="354" name="矩形: 圓角 353">
              <a:extLst>
                <a:ext uri="{FF2B5EF4-FFF2-40B4-BE49-F238E27FC236}">
                  <a16:creationId xmlns:a16="http://schemas.microsoft.com/office/drawing/2014/main" id="{4008F42C-33FD-46A4-BBDE-7B99AB294AFD}"/>
                </a:ext>
              </a:extLst>
            </p:cNvPr>
            <p:cNvSpPr/>
            <p:nvPr/>
          </p:nvSpPr>
          <p:spPr>
            <a:xfrm>
              <a:off x="6719092" y="4488692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5" name="文字方塊 354">
              <a:extLst>
                <a:ext uri="{FF2B5EF4-FFF2-40B4-BE49-F238E27FC236}">
                  <a16:creationId xmlns:a16="http://schemas.microsoft.com/office/drawing/2014/main" id="{4F77F37D-53B2-49ED-85B8-77C3DAFF8A5C}"/>
                </a:ext>
              </a:extLst>
            </p:cNvPr>
            <p:cNvSpPr txBox="1"/>
            <p:nvPr/>
          </p:nvSpPr>
          <p:spPr>
            <a:xfrm>
              <a:off x="6757835" y="4511194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#15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56" name="群組 355">
              <a:extLst>
                <a:ext uri="{FF2B5EF4-FFF2-40B4-BE49-F238E27FC236}">
                  <a16:creationId xmlns:a16="http://schemas.microsoft.com/office/drawing/2014/main" id="{3766ED42-BFE5-4A66-886F-F0F05FE1B262}"/>
                </a:ext>
              </a:extLst>
            </p:cNvPr>
            <p:cNvGrpSpPr/>
            <p:nvPr/>
          </p:nvGrpSpPr>
          <p:grpSpPr>
            <a:xfrm>
              <a:off x="6986242" y="4841509"/>
              <a:ext cx="959697" cy="212084"/>
              <a:chOff x="2655181" y="7581206"/>
              <a:chExt cx="959697" cy="212084"/>
            </a:xfrm>
          </p:grpSpPr>
          <p:sp>
            <p:nvSpPr>
              <p:cNvPr id="357" name="矩形 356">
                <a:extLst>
                  <a:ext uri="{FF2B5EF4-FFF2-40B4-BE49-F238E27FC236}">
                    <a16:creationId xmlns:a16="http://schemas.microsoft.com/office/drawing/2014/main" id="{E46518E2-6A51-4836-8661-782802766E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8" name="矩形 357">
                <a:extLst>
                  <a:ext uri="{FF2B5EF4-FFF2-40B4-BE49-F238E27FC236}">
                    <a16:creationId xmlns:a16="http://schemas.microsoft.com/office/drawing/2014/main" id="{43C43C39-CDAC-45CE-97B8-E4B7F439A2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矩形 358">
                <a:extLst>
                  <a:ext uri="{FF2B5EF4-FFF2-40B4-BE49-F238E27FC236}">
                    <a16:creationId xmlns:a16="http://schemas.microsoft.com/office/drawing/2014/main" id="{5AD4EE02-F2ED-4707-BF7E-D6752BC1DF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矩形 359">
                <a:extLst>
                  <a:ext uri="{FF2B5EF4-FFF2-40B4-BE49-F238E27FC236}">
                    <a16:creationId xmlns:a16="http://schemas.microsoft.com/office/drawing/2014/main" id="{5AD06A07-31FD-4F40-94FA-03829C498C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5" name="群組 334">
            <a:extLst>
              <a:ext uri="{FF2B5EF4-FFF2-40B4-BE49-F238E27FC236}">
                <a16:creationId xmlns:a16="http://schemas.microsoft.com/office/drawing/2014/main" id="{7038DA84-DFCB-4BB9-AC97-0FCCC8F91492}"/>
              </a:ext>
            </a:extLst>
          </p:cNvPr>
          <p:cNvGrpSpPr/>
          <p:nvPr/>
        </p:nvGrpSpPr>
        <p:grpSpPr>
          <a:xfrm>
            <a:off x="6158499" y="5871720"/>
            <a:ext cx="1529730" cy="646501"/>
            <a:chOff x="6719092" y="5191180"/>
            <a:chExt cx="1499670" cy="633797"/>
          </a:xfrm>
        </p:grpSpPr>
        <p:sp>
          <p:nvSpPr>
            <p:cNvPr id="347" name="矩形: 圓角 346">
              <a:extLst>
                <a:ext uri="{FF2B5EF4-FFF2-40B4-BE49-F238E27FC236}">
                  <a16:creationId xmlns:a16="http://schemas.microsoft.com/office/drawing/2014/main" id="{784E6059-5146-490C-9791-3160E2994116}"/>
                </a:ext>
              </a:extLst>
            </p:cNvPr>
            <p:cNvSpPr/>
            <p:nvPr/>
          </p:nvSpPr>
          <p:spPr>
            <a:xfrm>
              <a:off x="6719092" y="5191180"/>
              <a:ext cx="1499670" cy="633797"/>
            </a:xfrm>
            <a:prstGeom prst="roundRect">
              <a:avLst>
                <a:gd name="adj" fmla="val 831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8" name="文字方塊 347">
              <a:extLst>
                <a:ext uri="{FF2B5EF4-FFF2-40B4-BE49-F238E27FC236}">
                  <a16:creationId xmlns:a16="http://schemas.microsoft.com/office/drawing/2014/main" id="{32532578-67A8-4981-BE46-5B58D96BA0FF}"/>
                </a:ext>
              </a:extLst>
            </p:cNvPr>
            <p:cNvSpPr txBox="1"/>
            <p:nvPr/>
          </p:nvSpPr>
          <p:spPr>
            <a:xfrm>
              <a:off x="6757835" y="5213682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#16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49" name="群組 348">
              <a:extLst>
                <a:ext uri="{FF2B5EF4-FFF2-40B4-BE49-F238E27FC236}">
                  <a16:creationId xmlns:a16="http://schemas.microsoft.com/office/drawing/2014/main" id="{C3AC0CC5-1FE4-4ADE-B858-5608B95E7D72}"/>
                </a:ext>
              </a:extLst>
            </p:cNvPr>
            <p:cNvGrpSpPr/>
            <p:nvPr/>
          </p:nvGrpSpPr>
          <p:grpSpPr>
            <a:xfrm>
              <a:off x="6986242" y="5543997"/>
              <a:ext cx="959697" cy="212084"/>
              <a:chOff x="2655181" y="7581206"/>
              <a:chExt cx="959697" cy="212084"/>
            </a:xfrm>
          </p:grpSpPr>
          <p:sp>
            <p:nvSpPr>
              <p:cNvPr id="350" name="矩形 349">
                <a:extLst>
                  <a:ext uri="{FF2B5EF4-FFF2-40B4-BE49-F238E27FC236}">
                    <a16:creationId xmlns:a16="http://schemas.microsoft.com/office/drawing/2014/main" id="{F8DDDDBE-7E03-4879-9376-85105C852D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1" name="矩形 350">
                <a:extLst>
                  <a:ext uri="{FF2B5EF4-FFF2-40B4-BE49-F238E27FC236}">
                    <a16:creationId xmlns:a16="http://schemas.microsoft.com/office/drawing/2014/main" id="{17D8E7AE-60C2-44DA-B36E-66FF555F01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2" name="矩形 351">
                <a:extLst>
                  <a:ext uri="{FF2B5EF4-FFF2-40B4-BE49-F238E27FC236}">
                    <a16:creationId xmlns:a16="http://schemas.microsoft.com/office/drawing/2014/main" id="{6C3CF80A-DECE-49E3-9782-18744211BE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3" name="矩形 352">
                <a:extLst>
                  <a:ext uri="{FF2B5EF4-FFF2-40B4-BE49-F238E27FC236}">
                    <a16:creationId xmlns:a16="http://schemas.microsoft.com/office/drawing/2014/main" id="{2FE09D9A-1D0D-4391-BFBA-5390D6CE40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336" name="接點: 肘形 335">
            <a:extLst>
              <a:ext uri="{FF2B5EF4-FFF2-40B4-BE49-F238E27FC236}">
                <a16:creationId xmlns:a16="http://schemas.microsoft.com/office/drawing/2014/main" id="{57A91163-098F-4937-8C05-CE90A9C0F6E1}"/>
              </a:ext>
            </a:extLst>
          </p:cNvPr>
          <p:cNvCxnSpPr>
            <a:cxnSpLocks/>
            <a:endCxn id="409" idx="2"/>
          </p:cNvCxnSpPr>
          <p:nvPr/>
        </p:nvCxnSpPr>
        <p:spPr>
          <a:xfrm rot="5400000">
            <a:off x="2635099" y="4607449"/>
            <a:ext cx="3062874" cy="618117"/>
          </a:xfrm>
          <a:prstGeom prst="bentConnector3">
            <a:avLst>
              <a:gd name="adj1" fmla="val 105065"/>
            </a:avLst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接點: 肘形 336">
            <a:extLst>
              <a:ext uri="{FF2B5EF4-FFF2-40B4-BE49-F238E27FC236}">
                <a16:creationId xmlns:a16="http://schemas.microsoft.com/office/drawing/2014/main" id="{E20038E6-388E-4348-B0C6-3B415E94EC0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89520" y="2817327"/>
            <a:ext cx="696831" cy="1832317"/>
          </a:xfrm>
          <a:prstGeom prst="bentConnector3">
            <a:avLst>
              <a:gd name="adj1" fmla="val 36614"/>
            </a:avLst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接點: 肘形 466">
            <a:extLst>
              <a:ext uri="{FF2B5EF4-FFF2-40B4-BE49-F238E27FC236}">
                <a16:creationId xmlns:a16="http://schemas.microsoft.com/office/drawing/2014/main" id="{A7312BAF-F7B9-4328-95B4-D2D8C551DA9A}"/>
              </a:ext>
            </a:extLst>
          </p:cNvPr>
          <p:cNvCxnSpPr>
            <a:cxnSpLocks/>
          </p:cNvCxnSpPr>
          <p:nvPr/>
        </p:nvCxnSpPr>
        <p:spPr>
          <a:xfrm flipH="1">
            <a:off x="1653872" y="4298236"/>
            <a:ext cx="488502" cy="5002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群組 3">
            <a:extLst>
              <a:ext uri="{FF2B5EF4-FFF2-40B4-BE49-F238E27FC236}">
                <a16:creationId xmlns:a16="http://schemas.microsoft.com/office/drawing/2014/main" id="{069A1196-31EB-43E9-8611-4EABDB88431C}"/>
              </a:ext>
            </a:extLst>
          </p:cNvPr>
          <p:cNvGrpSpPr/>
          <p:nvPr/>
        </p:nvGrpSpPr>
        <p:grpSpPr>
          <a:xfrm>
            <a:off x="8910917" y="3664438"/>
            <a:ext cx="1499670" cy="633797"/>
            <a:chOff x="2388031" y="7253789"/>
            <a:chExt cx="1499670" cy="633797"/>
          </a:xfrm>
        </p:grpSpPr>
        <p:sp>
          <p:nvSpPr>
            <p:cNvPr id="159" name="矩形: 圓角 158">
              <a:extLst>
                <a:ext uri="{FF2B5EF4-FFF2-40B4-BE49-F238E27FC236}">
                  <a16:creationId xmlns:a16="http://schemas.microsoft.com/office/drawing/2014/main" id="{39137A9F-7475-4B9B-9BC1-230D9805DD23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0" name="文字方塊 159">
              <a:extLst>
                <a:ext uri="{FF2B5EF4-FFF2-40B4-BE49-F238E27FC236}">
                  <a16:creationId xmlns:a16="http://schemas.microsoft.com/office/drawing/2014/main" id="{A5B62EE3-BA29-4248-9EA1-FE30F2DD3855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61" name="群組 160">
              <a:extLst>
                <a:ext uri="{FF2B5EF4-FFF2-40B4-BE49-F238E27FC236}">
                  <a16:creationId xmlns:a16="http://schemas.microsoft.com/office/drawing/2014/main" id="{7559012E-84D2-4A5D-A51A-2C324CDD9899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52CEED57-EDF0-4391-8AAB-830DC1A29A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矩形 162">
                <a:extLst>
                  <a:ext uri="{FF2B5EF4-FFF2-40B4-BE49-F238E27FC236}">
                    <a16:creationId xmlns:a16="http://schemas.microsoft.com/office/drawing/2014/main" id="{98F884E5-49B7-4720-8F88-B478CD0833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81EC4D06-3C0A-4C80-BE65-89857CB27A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A19C3950-7C63-4A9A-8E74-FF746D020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749F1824-9FDC-4028-B2A4-622AD7EC26BB}"/>
              </a:ext>
            </a:extLst>
          </p:cNvPr>
          <p:cNvGrpSpPr/>
          <p:nvPr/>
        </p:nvGrpSpPr>
        <p:grpSpPr>
          <a:xfrm>
            <a:off x="8910917" y="4366926"/>
            <a:ext cx="1499670" cy="633797"/>
            <a:chOff x="2388031" y="7253789"/>
            <a:chExt cx="1499670" cy="633797"/>
          </a:xfrm>
        </p:grpSpPr>
        <p:sp>
          <p:nvSpPr>
            <p:cNvPr id="175" name="矩形: 圓角 174">
              <a:extLst>
                <a:ext uri="{FF2B5EF4-FFF2-40B4-BE49-F238E27FC236}">
                  <a16:creationId xmlns:a16="http://schemas.microsoft.com/office/drawing/2014/main" id="{5A997AB7-75A0-4017-8FA8-96B175955962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6" name="文字方塊 175">
              <a:extLst>
                <a:ext uri="{FF2B5EF4-FFF2-40B4-BE49-F238E27FC236}">
                  <a16:creationId xmlns:a16="http://schemas.microsoft.com/office/drawing/2014/main" id="{2B2558E4-4A60-4F84-A0F9-6829BA73BC66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77" name="群組 176">
              <a:extLst>
                <a:ext uri="{FF2B5EF4-FFF2-40B4-BE49-F238E27FC236}">
                  <a16:creationId xmlns:a16="http://schemas.microsoft.com/office/drawing/2014/main" id="{A8C66A8E-BBC2-416C-9BC4-D7ABE4D022DA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15346FB5-9943-49C5-BAB8-1042209D70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" name="矩形 178">
                <a:extLst>
                  <a:ext uri="{FF2B5EF4-FFF2-40B4-BE49-F238E27FC236}">
                    <a16:creationId xmlns:a16="http://schemas.microsoft.com/office/drawing/2014/main" id="{8F46137E-08E2-41FB-8734-F25F36B5DB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" name="矩形 179">
                <a:extLst>
                  <a:ext uri="{FF2B5EF4-FFF2-40B4-BE49-F238E27FC236}">
                    <a16:creationId xmlns:a16="http://schemas.microsoft.com/office/drawing/2014/main" id="{0BED09E0-F571-4919-ADAB-AA98C9811B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矩形 180">
                <a:extLst>
                  <a:ext uri="{FF2B5EF4-FFF2-40B4-BE49-F238E27FC236}">
                    <a16:creationId xmlns:a16="http://schemas.microsoft.com/office/drawing/2014/main" id="{A9A1328E-02C2-4CD1-B8D6-FED64813F1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7F4B8583-C07D-4C74-B952-0BEBB4B2471D}"/>
              </a:ext>
            </a:extLst>
          </p:cNvPr>
          <p:cNvGrpSpPr/>
          <p:nvPr/>
        </p:nvGrpSpPr>
        <p:grpSpPr>
          <a:xfrm>
            <a:off x="8910917" y="5771902"/>
            <a:ext cx="1499670" cy="633797"/>
            <a:chOff x="435601" y="5804657"/>
            <a:chExt cx="1499670" cy="633797"/>
          </a:xfrm>
        </p:grpSpPr>
        <p:sp>
          <p:nvSpPr>
            <p:cNvPr id="184" name="矩形: 圓角 183">
              <a:extLst>
                <a:ext uri="{FF2B5EF4-FFF2-40B4-BE49-F238E27FC236}">
                  <a16:creationId xmlns:a16="http://schemas.microsoft.com/office/drawing/2014/main" id="{BC204C66-EA54-44A6-BFBA-F68404EBD590}"/>
                </a:ext>
              </a:extLst>
            </p:cNvPr>
            <p:cNvSpPr/>
            <p:nvPr/>
          </p:nvSpPr>
          <p:spPr>
            <a:xfrm>
              <a:off x="435601" y="5804657"/>
              <a:ext cx="1499670" cy="633797"/>
            </a:xfrm>
            <a:prstGeom prst="roundRect">
              <a:avLst>
                <a:gd name="adj" fmla="val 998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5" name="文字方塊 184">
              <a:extLst>
                <a:ext uri="{FF2B5EF4-FFF2-40B4-BE49-F238E27FC236}">
                  <a16:creationId xmlns:a16="http://schemas.microsoft.com/office/drawing/2014/main" id="{51AD16D4-AECB-4BD2-A9E1-20FF7A9D22FB}"/>
                </a:ext>
              </a:extLst>
            </p:cNvPr>
            <p:cNvSpPr txBox="1"/>
            <p:nvPr/>
          </p:nvSpPr>
          <p:spPr>
            <a:xfrm>
              <a:off x="509610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86" name="群組 185">
              <a:extLst>
                <a:ext uri="{FF2B5EF4-FFF2-40B4-BE49-F238E27FC236}">
                  <a16:creationId xmlns:a16="http://schemas.microsoft.com/office/drawing/2014/main" id="{C305CE4F-9623-40F0-98B5-9CD5DDE1FDD4}"/>
                </a:ext>
              </a:extLst>
            </p:cNvPr>
            <p:cNvGrpSpPr/>
            <p:nvPr/>
          </p:nvGrpSpPr>
          <p:grpSpPr>
            <a:xfrm>
              <a:off x="702751" y="6157474"/>
              <a:ext cx="959697" cy="212084"/>
              <a:chOff x="2655181" y="7581206"/>
              <a:chExt cx="959697" cy="212084"/>
            </a:xfrm>
          </p:grpSpPr>
          <p:sp>
            <p:nvSpPr>
              <p:cNvPr id="187" name="矩形 186">
                <a:extLst>
                  <a:ext uri="{FF2B5EF4-FFF2-40B4-BE49-F238E27FC236}">
                    <a16:creationId xmlns:a16="http://schemas.microsoft.com/office/drawing/2014/main" id="{B425982E-BB76-43EB-A426-F027F14B3D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" name="矩形 187">
                <a:extLst>
                  <a:ext uri="{FF2B5EF4-FFF2-40B4-BE49-F238E27FC236}">
                    <a16:creationId xmlns:a16="http://schemas.microsoft.com/office/drawing/2014/main" id="{42820F62-9FC3-499E-A0D9-DAE214BA02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矩形 188">
                <a:extLst>
                  <a:ext uri="{FF2B5EF4-FFF2-40B4-BE49-F238E27FC236}">
                    <a16:creationId xmlns:a16="http://schemas.microsoft.com/office/drawing/2014/main" id="{E057814A-275D-4622-A67B-06120C63DD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矩形 189">
                <a:extLst>
                  <a:ext uri="{FF2B5EF4-FFF2-40B4-BE49-F238E27FC236}">
                    <a16:creationId xmlns:a16="http://schemas.microsoft.com/office/drawing/2014/main" id="{81D9926E-7616-4CE7-BF0E-B4B9C8B8BC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35" name="矩形: 圓角 234">
            <a:extLst>
              <a:ext uri="{FF2B5EF4-FFF2-40B4-BE49-F238E27FC236}">
                <a16:creationId xmlns:a16="http://schemas.microsoft.com/office/drawing/2014/main" id="{1CD9F209-89AA-4E22-AAB6-69B70EC4F99D}"/>
              </a:ext>
            </a:extLst>
          </p:cNvPr>
          <p:cNvSpPr/>
          <p:nvPr/>
        </p:nvSpPr>
        <p:spPr>
          <a:xfrm>
            <a:off x="8910917" y="5069414"/>
            <a:ext cx="1499670" cy="633797"/>
          </a:xfrm>
          <a:prstGeom prst="roundRect">
            <a:avLst>
              <a:gd name="adj" fmla="val 8652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6" name="文字方塊 235">
            <a:extLst>
              <a:ext uri="{FF2B5EF4-FFF2-40B4-BE49-F238E27FC236}">
                <a16:creationId xmlns:a16="http://schemas.microsoft.com/office/drawing/2014/main" id="{3F604BCA-33CA-4DE4-B1BC-0FD93DCF9E35}"/>
              </a:ext>
            </a:extLst>
          </p:cNvPr>
          <p:cNvSpPr txBox="1"/>
          <p:nvPr/>
        </p:nvSpPr>
        <p:spPr>
          <a:xfrm>
            <a:off x="8984926" y="5091916"/>
            <a:ext cx="135165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 #3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237" name="群組 236">
            <a:extLst>
              <a:ext uri="{FF2B5EF4-FFF2-40B4-BE49-F238E27FC236}">
                <a16:creationId xmlns:a16="http://schemas.microsoft.com/office/drawing/2014/main" id="{9CAA5DFA-6F95-45D2-844A-BEBEC7482659}"/>
              </a:ext>
            </a:extLst>
          </p:cNvPr>
          <p:cNvGrpSpPr/>
          <p:nvPr/>
        </p:nvGrpSpPr>
        <p:grpSpPr>
          <a:xfrm>
            <a:off x="9178067" y="5422231"/>
            <a:ext cx="959697" cy="212084"/>
            <a:chOff x="2655181" y="7581206"/>
            <a:chExt cx="959697" cy="212084"/>
          </a:xfrm>
        </p:grpSpPr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B20931B1-B2D9-431E-958E-534343BE81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5181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70C5DC9D-2F39-4D2C-90A6-38695BB4B1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4083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1" name="矩形 240">
              <a:extLst>
                <a:ext uri="{FF2B5EF4-FFF2-40B4-BE49-F238E27FC236}">
                  <a16:creationId xmlns:a16="http://schemas.microsoft.com/office/drawing/2014/main" id="{DD9A7CDD-DE49-4911-9729-DAFBDA0951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94632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2" name="矩形 241">
              <a:extLst>
                <a:ext uri="{FF2B5EF4-FFF2-40B4-BE49-F238E27FC236}">
                  <a16:creationId xmlns:a16="http://schemas.microsoft.com/office/drawing/2014/main" id="{B606C3C5-E724-428B-B9CD-3129EE61C5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3535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58" name="TextBox 21">
            <a:extLst>
              <a:ext uri="{FF2B5EF4-FFF2-40B4-BE49-F238E27FC236}">
                <a16:creationId xmlns:a16="http://schemas.microsoft.com/office/drawing/2014/main" id="{8C31D0FF-9C97-453B-8160-A0D4B7713108}"/>
              </a:ext>
            </a:extLst>
          </p:cNvPr>
          <p:cNvSpPr txBox="1"/>
          <p:nvPr/>
        </p:nvSpPr>
        <p:spPr>
          <a:xfrm>
            <a:off x="8570055" y="1802712"/>
            <a:ext cx="276421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2400" b="1" dirty="0">
                <a:solidFill>
                  <a:srgbClr val="FEE146"/>
                </a:solidFill>
                <a:latin typeface="Arial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 </a:t>
            </a:r>
            <a:r>
              <a:rPr lang="zh-TW" sz="2400" b="1" dirty="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Multi-Path</a:t>
            </a:r>
            <a:endParaRPr lang="zh-TW" sz="2400" dirty="0">
              <a:ea typeface="+mn-lt"/>
              <a:cs typeface="+mn-lt"/>
              <a:sym typeface="Arial" panose="020B0604020202020204" pitchFamily="34" charset="0"/>
            </a:endParaRPr>
          </a:p>
          <a:p>
            <a:r>
              <a:rPr lang="zh-TW" sz="2400" b="1" dirty="0">
                <a:solidFill>
                  <a:srgbClr val="FEE146"/>
                </a:solidFill>
                <a:latin typeface="Arial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 </a:t>
            </a:r>
            <a:r>
              <a:rPr lang="zh-TW" sz="2400" b="1" dirty="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Aggregation</a:t>
            </a:r>
            <a:endParaRPr lang="zh-TW" sz="2400" dirty="0">
              <a:ea typeface="+mn-lt"/>
              <a:cs typeface="+mn-lt"/>
            </a:endParaRPr>
          </a:p>
          <a:p>
            <a:pPr algn="ctr"/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cxnSp>
        <p:nvCxnSpPr>
          <p:cNvPr id="473" name="接點: 肘形 472">
            <a:extLst>
              <a:ext uri="{FF2B5EF4-FFF2-40B4-BE49-F238E27FC236}">
                <a16:creationId xmlns:a16="http://schemas.microsoft.com/office/drawing/2014/main" id="{0CFAA490-ECD9-4DBD-B156-4A881071A39F}"/>
              </a:ext>
            </a:extLst>
          </p:cNvPr>
          <p:cNvCxnSpPr>
            <a:cxnSpLocks/>
          </p:cNvCxnSpPr>
          <p:nvPr/>
        </p:nvCxnSpPr>
        <p:spPr>
          <a:xfrm flipH="1">
            <a:off x="1409622" y="5014409"/>
            <a:ext cx="466140" cy="500233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接點: 肘形 473">
            <a:extLst>
              <a:ext uri="{FF2B5EF4-FFF2-40B4-BE49-F238E27FC236}">
                <a16:creationId xmlns:a16="http://schemas.microsoft.com/office/drawing/2014/main" id="{7F3790FB-D9FB-447E-A824-90A439CFCFD0}"/>
              </a:ext>
            </a:extLst>
          </p:cNvPr>
          <p:cNvCxnSpPr>
            <a:cxnSpLocks/>
          </p:cNvCxnSpPr>
          <p:nvPr/>
        </p:nvCxnSpPr>
        <p:spPr>
          <a:xfrm flipH="1">
            <a:off x="1653873" y="5014407"/>
            <a:ext cx="488502" cy="5002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接點: 肘形 474">
            <a:extLst>
              <a:ext uri="{FF2B5EF4-FFF2-40B4-BE49-F238E27FC236}">
                <a16:creationId xmlns:a16="http://schemas.microsoft.com/office/drawing/2014/main" id="{2561CB36-7BDE-4BF1-90CF-C6E693A762A5}"/>
              </a:ext>
            </a:extLst>
          </p:cNvPr>
          <p:cNvCxnSpPr>
            <a:cxnSpLocks/>
          </p:cNvCxnSpPr>
          <p:nvPr/>
        </p:nvCxnSpPr>
        <p:spPr>
          <a:xfrm flipH="1">
            <a:off x="1409622" y="5719881"/>
            <a:ext cx="466140" cy="500233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接點: 肘形 475">
            <a:extLst>
              <a:ext uri="{FF2B5EF4-FFF2-40B4-BE49-F238E27FC236}">
                <a16:creationId xmlns:a16="http://schemas.microsoft.com/office/drawing/2014/main" id="{556B2E54-4373-4F44-9D96-4D21A07F1468}"/>
              </a:ext>
            </a:extLst>
          </p:cNvPr>
          <p:cNvCxnSpPr>
            <a:cxnSpLocks/>
          </p:cNvCxnSpPr>
          <p:nvPr/>
        </p:nvCxnSpPr>
        <p:spPr>
          <a:xfrm flipH="1">
            <a:off x="1653873" y="5719879"/>
            <a:ext cx="488502" cy="5002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接點: 肘形 477">
            <a:extLst>
              <a:ext uri="{FF2B5EF4-FFF2-40B4-BE49-F238E27FC236}">
                <a16:creationId xmlns:a16="http://schemas.microsoft.com/office/drawing/2014/main" id="{7D65F29F-4E0C-43F5-AEBF-66C30921A1C8}"/>
              </a:ext>
            </a:extLst>
          </p:cNvPr>
          <p:cNvCxnSpPr>
            <a:cxnSpLocks/>
          </p:cNvCxnSpPr>
          <p:nvPr/>
        </p:nvCxnSpPr>
        <p:spPr>
          <a:xfrm flipH="1">
            <a:off x="3141353" y="4298238"/>
            <a:ext cx="466140" cy="500233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接點: 肘形 478">
            <a:extLst>
              <a:ext uri="{FF2B5EF4-FFF2-40B4-BE49-F238E27FC236}">
                <a16:creationId xmlns:a16="http://schemas.microsoft.com/office/drawing/2014/main" id="{C188325A-CAE3-48CE-B46B-38DABE5F7A52}"/>
              </a:ext>
            </a:extLst>
          </p:cNvPr>
          <p:cNvCxnSpPr>
            <a:cxnSpLocks/>
          </p:cNvCxnSpPr>
          <p:nvPr/>
        </p:nvCxnSpPr>
        <p:spPr>
          <a:xfrm flipH="1">
            <a:off x="3385604" y="4298236"/>
            <a:ext cx="488502" cy="5002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接點: 肘形 479">
            <a:extLst>
              <a:ext uri="{FF2B5EF4-FFF2-40B4-BE49-F238E27FC236}">
                <a16:creationId xmlns:a16="http://schemas.microsoft.com/office/drawing/2014/main" id="{8904D69A-5432-44C9-AFF7-7819C2DF5CFF}"/>
              </a:ext>
            </a:extLst>
          </p:cNvPr>
          <p:cNvCxnSpPr>
            <a:cxnSpLocks/>
          </p:cNvCxnSpPr>
          <p:nvPr/>
        </p:nvCxnSpPr>
        <p:spPr>
          <a:xfrm flipH="1">
            <a:off x="3141353" y="5005888"/>
            <a:ext cx="466140" cy="500233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接點: 肘形 480">
            <a:extLst>
              <a:ext uri="{FF2B5EF4-FFF2-40B4-BE49-F238E27FC236}">
                <a16:creationId xmlns:a16="http://schemas.microsoft.com/office/drawing/2014/main" id="{C7796524-D054-49A8-957B-001EA5D2FCB5}"/>
              </a:ext>
            </a:extLst>
          </p:cNvPr>
          <p:cNvCxnSpPr>
            <a:cxnSpLocks/>
          </p:cNvCxnSpPr>
          <p:nvPr/>
        </p:nvCxnSpPr>
        <p:spPr>
          <a:xfrm flipH="1">
            <a:off x="3385604" y="5005886"/>
            <a:ext cx="488502" cy="5002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接點: 肘形 481">
            <a:extLst>
              <a:ext uri="{FF2B5EF4-FFF2-40B4-BE49-F238E27FC236}">
                <a16:creationId xmlns:a16="http://schemas.microsoft.com/office/drawing/2014/main" id="{C07FAB8F-9472-462A-82C9-D3290C724CD3}"/>
              </a:ext>
            </a:extLst>
          </p:cNvPr>
          <p:cNvCxnSpPr>
            <a:cxnSpLocks/>
          </p:cNvCxnSpPr>
          <p:nvPr/>
        </p:nvCxnSpPr>
        <p:spPr>
          <a:xfrm flipH="1">
            <a:off x="3141353" y="5717011"/>
            <a:ext cx="466140" cy="500233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接點: 肘形 482">
            <a:extLst>
              <a:ext uri="{FF2B5EF4-FFF2-40B4-BE49-F238E27FC236}">
                <a16:creationId xmlns:a16="http://schemas.microsoft.com/office/drawing/2014/main" id="{BDEFD224-D1CA-4C22-B308-3E751AABB129}"/>
              </a:ext>
            </a:extLst>
          </p:cNvPr>
          <p:cNvCxnSpPr>
            <a:cxnSpLocks/>
          </p:cNvCxnSpPr>
          <p:nvPr/>
        </p:nvCxnSpPr>
        <p:spPr>
          <a:xfrm flipH="1">
            <a:off x="3385604" y="5717009"/>
            <a:ext cx="488502" cy="5002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接點: 肘形 323">
            <a:extLst>
              <a:ext uri="{FF2B5EF4-FFF2-40B4-BE49-F238E27FC236}">
                <a16:creationId xmlns:a16="http://schemas.microsoft.com/office/drawing/2014/main" id="{B07D1146-8690-425A-A8E8-30785DC860DC}"/>
              </a:ext>
            </a:extLst>
          </p:cNvPr>
          <p:cNvCxnSpPr>
            <a:cxnSpLocks/>
            <a:endCxn id="379" idx="2"/>
          </p:cNvCxnSpPr>
          <p:nvPr/>
        </p:nvCxnSpPr>
        <p:spPr>
          <a:xfrm rot="16200000" flipH="1">
            <a:off x="3250171" y="4362423"/>
            <a:ext cx="3062874" cy="1108167"/>
          </a:xfrm>
          <a:prstGeom prst="bentConnector3">
            <a:avLst>
              <a:gd name="adj1" fmla="val 107998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接點: 肘形 490">
            <a:extLst>
              <a:ext uri="{FF2B5EF4-FFF2-40B4-BE49-F238E27FC236}">
                <a16:creationId xmlns:a16="http://schemas.microsoft.com/office/drawing/2014/main" id="{F149A025-36CA-4EA8-B746-541C2B3257ED}"/>
              </a:ext>
            </a:extLst>
          </p:cNvPr>
          <p:cNvCxnSpPr>
            <a:cxnSpLocks/>
          </p:cNvCxnSpPr>
          <p:nvPr/>
        </p:nvCxnSpPr>
        <p:spPr>
          <a:xfrm flipH="1">
            <a:off x="4875445" y="4298239"/>
            <a:ext cx="466140" cy="500233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接點: 肘形 491">
            <a:extLst>
              <a:ext uri="{FF2B5EF4-FFF2-40B4-BE49-F238E27FC236}">
                <a16:creationId xmlns:a16="http://schemas.microsoft.com/office/drawing/2014/main" id="{70218E59-6B2D-4944-B914-2895103D378D}"/>
              </a:ext>
            </a:extLst>
          </p:cNvPr>
          <p:cNvCxnSpPr>
            <a:cxnSpLocks/>
          </p:cNvCxnSpPr>
          <p:nvPr/>
        </p:nvCxnSpPr>
        <p:spPr>
          <a:xfrm flipH="1">
            <a:off x="5119696" y="4298237"/>
            <a:ext cx="488502" cy="500235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接點: 肘形 492">
            <a:extLst>
              <a:ext uri="{FF2B5EF4-FFF2-40B4-BE49-F238E27FC236}">
                <a16:creationId xmlns:a16="http://schemas.microsoft.com/office/drawing/2014/main" id="{27C6F1CD-4A35-4239-972A-7A45A74A8B67}"/>
              </a:ext>
            </a:extLst>
          </p:cNvPr>
          <p:cNvCxnSpPr>
            <a:cxnSpLocks/>
          </p:cNvCxnSpPr>
          <p:nvPr/>
        </p:nvCxnSpPr>
        <p:spPr>
          <a:xfrm flipH="1">
            <a:off x="4875445" y="5014411"/>
            <a:ext cx="466140" cy="500233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接點: 肘形 493">
            <a:extLst>
              <a:ext uri="{FF2B5EF4-FFF2-40B4-BE49-F238E27FC236}">
                <a16:creationId xmlns:a16="http://schemas.microsoft.com/office/drawing/2014/main" id="{38A9E28B-D47E-4368-A0B1-F8FB792EB902}"/>
              </a:ext>
            </a:extLst>
          </p:cNvPr>
          <p:cNvCxnSpPr>
            <a:cxnSpLocks/>
          </p:cNvCxnSpPr>
          <p:nvPr/>
        </p:nvCxnSpPr>
        <p:spPr>
          <a:xfrm flipH="1">
            <a:off x="5119696" y="5014409"/>
            <a:ext cx="488502" cy="500235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接點: 肘形 494">
            <a:extLst>
              <a:ext uri="{FF2B5EF4-FFF2-40B4-BE49-F238E27FC236}">
                <a16:creationId xmlns:a16="http://schemas.microsoft.com/office/drawing/2014/main" id="{0890C0D3-6E28-4FCD-9133-4C1F36D5826C}"/>
              </a:ext>
            </a:extLst>
          </p:cNvPr>
          <p:cNvCxnSpPr>
            <a:cxnSpLocks/>
          </p:cNvCxnSpPr>
          <p:nvPr/>
        </p:nvCxnSpPr>
        <p:spPr>
          <a:xfrm flipH="1">
            <a:off x="4875445" y="5719883"/>
            <a:ext cx="466140" cy="500233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接點: 肘形 495">
            <a:extLst>
              <a:ext uri="{FF2B5EF4-FFF2-40B4-BE49-F238E27FC236}">
                <a16:creationId xmlns:a16="http://schemas.microsoft.com/office/drawing/2014/main" id="{62C550B1-185B-436D-A716-E3789C237DF7}"/>
              </a:ext>
            </a:extLst>
          </p:cNvPr>
          <p:cNvCxnSpPr>
            <a:cxnSpLocks/>
          </p:cNvCxnSpPr>
          <p:nvPr/>
        </p:nvCxnSpPr>
        <p:spPr>
          <a:xfrm flipH="1">
            <a:off x="5119696" y="5719881"/>
            <a:ext cx="488502" cy="500235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接點: 肘形 496">
            <a:extLst>
              <a:ext uri="{FF2B5EF4-FFF2-40B4-BE49-F238E27FC236}">
                <a16:creationId xmlns:a16="http://schemas.microsoft.com/office/drawing/2014/main" id="{D86B5B2B-0992-4D9A-975F-CC6E93F3987E}"/>
              </a:ext>
            </a:extLst>
          </p:cNvPr>
          <p:cNvCxnSpPr>
            <a:cxnSpLocks/>
          </p:cNvCxnSpPr>
          <p:nvPr/>
        </p:nvCxnSpPr>
        <p:spPr>
          <a:xfrm flipH="1">
            <a:off x="6571417" y="4298240"/>
            <a:ext cx="466140" cy="500233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接點: 肘形 497">
            <a:extLst>
              <a:ext uri="{FF2B5EF4-FFF2-40B4-BE49-F238E27FC236}">
                <a16:creationId xmlns:a16="http://schemas.microsoft.com/office/drawing/2014/main" id="{6BD293D5-2A70-4305-BA0A-6E2E640CF8FA}"/>
              </a:ext>
            </a:extLst>
          </p:cNvPr>
          <p:cNvCxnSpPr>
            <a:cxnSpLocks/>
          </p:cNvCxnSpPr>
          <p:nvPr/>
        </p:nvCxnSpPr>
        <p:spPr>
          <a:xfrm flipH="1">
            <a:off x="6815668" y="4298238"/>
            <a:ext cx="488502" cy="500235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接點: 肘形 498">
            <a:extLst>
              <a:ext uri="{FF2B5EF4-FFF2-40B4-BE49-F238E27FC236}">
                <a16:creationId xmlns:a16="http://schemas.microsoft.com/office/drawing/2014/main" id="{A179CED1-E821-4F53-986E-AC322A078744}"/>
              </a:ext>
            </a:extLst>
          </p:cNvPr>
          <p:cNvCxnSpPr>
            <a:cxnSpLocks/>
          </p:cNvCxnSpPr>
          <p:nvPr/>
        </p:nvCxnSpPr>
        <p:spPr>
          <a:xfrm flipH="1">
            <a:off x="6571417" y="5014412"/>
            <a:ext cx="466140" cy="500233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接點: 肘形 499">
            <a:extLst>
              <a:ext uri="{FF2B5EF4-FFF2-40B4-BE49-F238E27FC236}">
                <a16:creationId xmlns:a16="http://schemas.microsoft.com/office/drawing/2014/main" id="{57B7AC25-646B-4ED0-9C09-0DF5CC0B1509}"/>
              </a:ext>
            </a:extLst>
          </p:cNvPr>
          <p:cNvCxnSpPr>
            <a:cxnSpLocks/>
          </p:cNvCxnSpPr>
          <p:nvPr/>
        </p:nvCxnSpPr>
        <p:spPr>
          <a:xfrm flipH="1">
            <a:off x="6815668" y="5014410"/>
            <a:ext cx="488502" cy="500235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接點: 肘形 500">
            <a:extLst>
              <a:ext uri="{FF2B5EF4-FFF2-40B4-BE49-F238E27FC236}">
                <a16:creationId xmlns:a16="http://schemas.microsoft.com/office/drawing/2014/main" id="{5CC849F2-F0BA-4C1F-9869-DF25050CF0A3}"/>
              </a:ext>
            </a:extLst>
          </p:cNvPr>
          <p:cNvCxnSpPr>
            <a:cxnSpLocks/>
          </p:cNvCxnSpPr>
          <p:nvPr/>
        </p:nvCxnSpPr>
        <p:spPr>
          <a:xfrm flipH="1">
            <a:off x="6571417" y="5719884"/>
            <a:ext cx="466140" cy="500233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接點: 肘形 501">
            <a:extLst>
              <a:ext uri="{FF2B5EF4-FFF2-40B4-BE49-F238E27FC236}">
                <a16:creationId xmlns:a16="http://schemas.microsoft.com/office/drawing/2014/main" id="{DCBD5C62-FC3E-4FD8-A5C9-3BA66BBBC39D}"/>
              </a:ext>
            </a:extLst>
          </p:cNvPr>
          <p:cNvCxnSpPr>
            <a:cxnSpLocks/>
          </p:cNvCxnSpPr>
          <p:nvPr/>
        </p:nvCxnSpPr>
        <p:spPr>
          <a:xfrm flipH="1">
            <a:off x="6815668" y="5719882"/>
            <a:ext cx="488502" cy="500235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5" name="群組 504">
            <a:extLst>
              <a:ext uri="{FF2B5EF4-FFF2-40B4-BE49-F238E27FC236}">
                <a16:creationId xmlns:a16="http://schemas.microsoft.com/office/drawing/2014/main" id="{0256F006-B38A-4C31-AAED-C821131DF3BF}"/>
              </a:ext>
            </a:extLst>
          </p:cNvPr>
          <p:cNvGrpSpPr/>
          <p:nvPr/>
        </p:nvGrpSpPr>
        <p:grpSpPr>
          <a:xfrm>
            <a:off x="8801865" y="2670346"/>
            <a:ext cx="1747669" cy="785005"/>
            <a:chOff x="2310589" y="7118007"/>
            <a:chExt cx="1713325" cy="769579"/>
          </a:xfrm>
        </p:grpSpPr>
        <p:sp>
          <p:nvSpPr>
            <p:cNvPr id="506" name="矩形: 圓角 505">
              <a:extLst>
                <a:ext uri="{FF2B5EF4-FFF2-40B4-BE49-F238E27FC236}">
                  <a16:creationId xmlns:a16="http://schemas.microsoft.com/office/drawing/2014/main" id="{66224BE5-20AD-40DB-A300-D03283268E32}"/>
                </a:ext>
              </a:extLst>
            </p:cNvPr>
            <p:cNvSpPr/>
            <p:nvPr/>
          </p:nvSpPr>
          <p:spPr>
            <a:xfrm>
              <a:off x="2388031" y="7133665"/>
              <a:ext cx="1569654" cy="753921"/>
            </a:xfrm>
            <a:prstGeom prst="roundRect">
              <a:avLst>
                <a:gd name="adj" fmla="val 664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7" name="文字方塊 506">
              <a:extLst>
                <a:ext uri="{FF2B5EF4-FFF2-40B4-BE49-F238E27FC236}">
                  <a16:creationId xmlns:a16="http://schemas.microsoft.com/office/drawing/2014/main" id="{34BE2429-AA3B-4374-9F9B-8ED34691C33C}"/>
                </a:ext>
              </a:extLst>
            </p:cNvPr>
            <p:cNvSpPr txBox="1"/>
            <p:nvPr/>
          </p:nvSpPr>
          <p:spPr>
            <a:xfrm>
              <a:off x="2310589" y="7118007"/>
              <a:ext cx="1713325" cy="5129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1 x QXP-1620S </a:t>
              </a:r>
              <a:r>
                <a:rPr lang="zh-TW" altLang="en-US" sz="1400">
                  <a:solidFill>
                    <a:schemeClr val="bg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or</a:t>
              </a:r>
              <a:r>
                <a:rPr lang="en-US" altLang="zh-TW" sz="1400">
                  <a:solidFill>
                    <a:schemeClr val="bg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 2 x SAS-12G2E </a:t>
              </a:r>
              <a:endPara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</a:endParaRPr>
            </a:p>
          </p:txBody>
        </p:sp>
        <p:grpSp>
          <p:nvGrpSpPr>
            <p:cNvPr id="508" name="群組 507">
              <a:extLst>
                <a:ext uri="{FF2B5EF4-FFF2-40B4-BE49-F238E27FC236}">
                  <a16:creationId xmlns:a16="http://schemas.microsoft.com/office/drawing/2014/main" id="{F31D09E0-F1BD-4F6A-AA7C-40618166F003}"/>
                </a:ext>
              </a:extLst>
            </p:cNvPr>
            <p:cNvGrpSpPr/>
            <p:nvPr/>
          </p:nvGrpSpPr>
          <p:grpSpPr>
            <a:xfrm>
              <a:off x="2653017" y="7606606"/>
              <a:ext cx="965332" cy="212084"/>
              <a:chOff x="2653017" y="7581206"/>
              <a:chExt cx="965332" cy="212084"/>
            </a:xfrm>
          </p:grpSpPr>
          <p:sp>
            <p:nvSpPr>
              <p:cNvPr id="509" name="矩形 508">
                <a:extLst>
                  <a:ext uri="{FF2B5EF4-FFF2-40B4-BE49-F238E27FC236}">
                    <a16:creationId xmlns:a16="http://schemas.microsoft.com/office/drawing/2014/main" id="{C5FF742C-4D1A-482D-B763-2ADB265C8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2468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0" name="矩形 509">
                <a:extLst>
                  <a:ext uri="{FF2B5EF4-FFF2-40B4-BE49-F238E27FC236}">
                    <a16:creationId xmlns:a16="http://schemas.microsoft.com/office/drawing/2014/main" id="{8F4C80AD-602E-415E-B553-99F868D734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3017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1" name="矩形 510">
                <a:extLst>
                  <a:ext uri="{FF2B5EF4-FFF2-40B4-BE49-F238E27FC236}">
                    <a16:creationId xmlns:a16="http://schemas.microsoft.com/office/drawing/2014/main" id="{FF887DA1-3526-4DDE-BF41-4F126EFBDC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566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矩形 511">
                <a:extLst>
                  <a:ext uri="{FF2B5EF4-FFF2-40B4-BE49-F238E27FC236}">
                    <a16:creationId xmlns:a16="http://schemas.microsoft.com/office/drawing/2014/main" id="{3BB2BE94-8A01-4785-9C95-2949D5E2A8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7006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238" name="接點: 肘形 237">
            <a:extLst>
              <a:ext uri="{FF2B5EF4-FFF2-40B4-BE49-F238E27FC236}">
                <a16:creationId xmlns:a16="http://schemas.microsoft.com/office/drawing/2014/main" id="{6E814135-76AA-47E9-8E2B-AE87269A5F24}"/>
              </a:ext>
            </a:extLst>
          </p:cNvPr>
          <p:cNvCxnSpPr>
            <a:cxnSpLocks/>
          </p:cNvCxnSpPr>
          <p:nvPr/>
        </p:nvCxnSpPr>
        <p:spPr>
          <a:xfrm>
            <a:off x="9274245" y="3385070"/>
            <a:ext cx="24494" cy="63218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接點: 肘形 514">
            <a:extLst>
              <a:ext uri="{FF2B5EF4-FFF2-40B4-BE49-F238E27FC236}">
                <a16:creationId xmlns:a16="http://schemas.microsoft.com/office/drawing/2014/main" id="{F4AD18FE-76A7-4EF7-B674-2161CC11F679}"/>
              </a:ext>
            </a:extLst>
          </p:cNvPr>
          <p:cNvCxnSpPr>
            <a:cxnSpLocks/>
          </p:cNvCxnSpPr>
          <p:nvPr/>
        </p:nvCxnSpPr>
        <p:spPr>
          <a:xfrm>
            <a:off x="9538190" y="3385070"/>
            <a:ext cx="24494" cy="63218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" name="接點: 肘形 515">
            <a:extLst>
              <a:ext uri="{FF2B5EF4-FFF2-40B4-BE49-F238E27FC236}">
                <a16:creationId xmlns:a16="http://schemas.microsoft.com/office/drawing/2014/main" id="{D01733D6-D917-4FF1-887E-B6F61B501A01}"/>
              </a:ext>
            </a:extLst>
          </p:cNvPr>
          <p:cNvCxnSpPr>
            <a:cxnSpLocks/>
          </p:cNvCxnSpPr>
          <p:nvPr/>
        </p:nvCxnSpPr>
        <p:spPr>
          <a:xfrm rot="16200000" flipH="1">
            <a:off x="8529320" y="4622316"/>
            <a:ext cx="2845691" cy="371198"/>
          </a:xfrm>
          <a:prstGeom prst="bentConnector4">
            <a:avLst>
              <a:gd name="adj1" fmla="val 6250"/>
              <a:gd name="adj2" fmla="val 201174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接點: 肘形 516">
            <a:extLst>
              <a:ext uri="{FF2B5EF4-FFF2-40B4-BE49-F238E27FC236}">
                <a16:creationId xmlns:a16="http://schemas.microsoft.com/office/drawing/2014/main" id="{530CA0CD-4C52-494F-BDAE-6CE797514C5E}"/>
              </a:ext>
            </a:extLst>
          </p:cNvPr>
          <p:cNvCxnSpPr>
            <a:cxnSpLocks/>
          </p:cNvCxnSpPr>
          <p:nvPr/>
        </p:nvCxnSpPr>
        <p:spPr>
          <a:xfrm flipH="1">
            <a:off x="9777641" y="3276903"/>
            <a:ext cx="358195" cy="3059900"/>
          </a:xfrm>
          <a:prstGeom prst="bentConnector4">
            <a:avLst>
              <a:gd name="adj1" fmla="val -156004"/>
              <a:gd name="adj2" fmla="val 109131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接點: 肘形 523">
            <a:extLst>
              <a:ext uri="{FF2B5EF4-FFF2-40B4-BE49-F238E27FC236}">
                <a16:creationId xmlns:a16="http://schemas.microsoft.com/office/drawing/2014/main" id="{D42958AE-52F0-4AE6-980B-2C87E6D372A8}"/>
              </a:ext>
            </a:extLst>
          </p:cNvPr>
          <p:cNvCxnSpPr>
            <a:cxnSpLocks/>
          </p:cNvCxnSpPr>
          <p:nvPr/>
        </p:nvCxnSpPr>
        <p:spPr>
          <a:xfrm flipH="1">
            <a:off x="9298739" y="4229339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接點: 肘形 526">
            <a:extLst>
              <a:ext uri="{FF2B5EF4-FFF2-40B4-BE49-F238E27FC236}">
                <a16:creationId xmlns:a16="http://schemas.microsoft.com/office/drawing/2014/main" id="{37C89EF0-B94B-4137-A340-98E8E77D28B0}"/>
              </a:ext>
            </a:extLst>
          </p:cNvPr>
          <p:cNvCxnSpPr>
            <a:cxnSpLocks/>
          </p:cNvCxnSpPr>
          <p:nvPr/>
        </p:nvCxnSpPr>
        <p:spPr>
          <a:xfrm flipH="1">
            <a:off x="9538190" y="4229339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1" name="直線接點 540">
            <a:extLst>
              <a:ext uri="{FF2B5EF4-FFF2-40B4-BE49-F238E27FC236}">
                <a16:creationId xmlns:a16="http://schemas.microsoft.com/office/drawing/2014/main" id="{C5B30614-B5E1-4210-A8FA-54A49FF01CD8}"/>
              </a:ext>
            </a:extLst>
          </p:cNvPr>
          <p:cNvCxnSpPr>
            <a:cxnSpLocks/>
          </p:cNvCxnSpPr>
          <p:nvPr/>
        </p:nvCxnSpPr>
        <p:spPr>
          <a:xfrm>
            <a:off x="8255263" y="2801971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7" name="橢圓 546">
            <a:extLst>
              <a:ext uri="{FF2B5EF4-FFF2-40B4-BE49-F238E27FC236}">
                <a16:creationId xmlns:a16="http://schemas.microsoft.com/office/drawing/2014/main" id="{4C43FD70-321F-4477-99B0-7C14CAFA3CB2}"/>
              </a:ext>
            </a:extLst>
          </p:cNvPr>
          <p:cNvSpPr/>
          <p:nvPr/>
        </p:nvSpPr>
        <p:spPr>
          <a:xfrm rot="17474940">
            <a:off x="1681471" y="4313084"/>
            <a:ext cx="206422" cy="487004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49" name="橢圓 548">
            <a:extLst>
              <a:ext uri="{FF2B5EF4-FFF2-40B4-BE49-F238E27FC236}">
                <a16:creationId xmlns:a16="http://schemas.microsoft.com/office/drawing/2014/main" id="{43130950-40A4-43D8-AED6-D7DE1A484508}"/>
              </a:ext>
            </a:extLst>
          </p:cNvPr>
          <p:cNvSpPr/>
          <p:nvPr/>
        </p:nvSpPr>
        <p:spPr>
          <a:xfrm rot="17474940">
            <a:off x="1713011" y="5035065"/>
            <a:ext cx="206422" cy="487004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1" name="橢圓 550">
            <a:extLst>
              <a:ext uri="{FF2B5EF4-FFF2-40B4-BE49-F238E27FC236}">
                <a16:creationId xmlns:a16="http://schemas.microsoft.com/office/drawing/2014/main" id="{99A86F34-077C-40E1-AC76-CB6D6BEA6DBF}"/>
              </a:ext>
            </a:extLst>
          </p:cNvPr>
          <p:cNvSpPr/>
          <p:nvPr/>
        </p:nvSpPr>
        <p:spPr>
          <a:xfrm rot="17474940">
            <a:off x="1713011" y="5737593"/>
            <a:ext cx="206422" cy="487004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2" name="橢圓 551">
            <a:extLst>
              <a:ext uri="{FF2B5EF4-FFF2-40B4-BE49-F238E27FC236}">
                <a16:creationId xmlns:a16="http://schemas.microsoft.com/office/drawing/2014/main" id="{404ACDB9-4E9A-4D12-9902-3298B7A695CD}"/>
              </a:ext>
            </a:extLst>
          </p:cNvPr>
          <p:cNvSpPr/>
          <p:nvPr/>
        </p:nvSpPr>
        <p:spPr>
          <a:xfrm rot="17474940">
            <a:off x="3433437" y="4313084"/>
            <a:ext cx="206422" cy="487004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3" name="橢圓 552">
            <a:extLst>
              <a:ext uri="{FF2B5EF4-FFF2-40B4-BE49-F238E27FC236}">
                <a16:creationId xmlns:a16="http://schemas.microsoft.com/office/drawing/2014/main" id="{6AC90C9F-DD1A-46F2-BF9C-C18B035F3365}"/>
              </a:ext>
            </a:extLst>
          </p:cNvPr>
          <p:cNvSpPr/>
          <p:nvPr/>
        </p:nvSpPr>
        <p:spPr>
          <a:xfrm rot="17474940">
            <a:off x="3433437" y="5035065"/>
            <a:ext cx="206422" cy="487004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4" name="橢圓 553">
            <a:extLst>
              <a:ext uri="{FF2B5EF4-FFF2-40B4-BE49-F238E27FC236}">
                <a16:creationId xmlns:a16="http://schemas.microsoft.com/office/drawing/2014/main" id="{166846AF-2754-42F4-BA86-1B330E9A66B1}"/>
              </a:ext>
            </a:extLst>
          </p:cNvPr>
          <p:cNvSpPr/>
          <p:nvPr/>
        </p:nvSpPr>
        <p:spPr>
          <a:xfrm rot="17474940">
            <a:off x="3433437" y="5737593"/>
            <a:ext cx="206422" cy="487004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5" name="橢圓 554">
            <a:extLst>
              <a:ext uri="{FF2B5EF4-FFF2-40B4-BE49-F238E27FC236}">
                <a16:creationId xmlns:a16="http://schemas.microsoft.com/office/drawing/2014/main" id="{AA952EDC-E1AE-49F7-A9FB-36278ABE3769}"/>
              </a:ext>
            </a:extLst>
          </p:cNvPr>
          <p:cNvSpPr/>
          <p:nvPr/>
        </p:nvSpPr>
        <p:spPr>
          <a:xfrm rot="17474940">
            <a:off x="5166879" y="4313084"/>
            <a:ext cx="206422" cy="487004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6" name="橢圓 555">
            <a:extLst>
              <a:ext uri="{FF2B5EF4-FFF2-40B4-BE49-F238E27FC236}">
                <a16:creationId xmlns:a16="http://schemas.microsoft.com/office/drawing/2014/main" id="{FB142232-4B84-4F55-9D53-E6D75CB64823}"/>
              </a:ext>
            </a:extLst>
          </p:cNvPr>
          <p:cNvSpPr/>
          <p:nvPr/>
        </p:nvSpPr>
        <p:spPr>
          <a:xfrm rot="17474940">
            <a:off x="5198419" y="5035065"/>
            <a:ext cx="206422" cy="487004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7" name="橢圓 556">
            <a:extLst>
              <a:ext uri="{FF2B5EF4-FFF2-40B4-BE49-F238E27FC236}">
                <a16:creationId xmlns:a16="http://schemas.microsoft.com/office/drawing/2014/main" id="{0154E9AB-3143-49CA-9D99-A44F83E97155}"/>
              </a:ext>
            </a:extLst>
          </p:cNvPr>
          <p:cNvSpPr/>
          <p:nvPr/>
        </p:nvSpPr>
        <p:spPr>
          <a:xfrm rot="17474940">
            <a:off x="5198419" y="5737593"/>
            <a:ext cx="206422" cy="487004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8" name="橢圓 557">
            <a:extLst>
              <a:ext uri="{FF2B5EF4-FFF2-40B4-BE49-F238E27FC236}">
                <a16:creationId xmlns:a16="http://schemas.microsoft.com/office/drawing/2014/main" id="{292D591A-A8B4-4ED3-A464-56173D4BBC9F}"/>
              </a:ext>
            </a:extLst>
          </p:cNvPr>
          <p:cNvSpPr/>
          <p:nvPr/>
        </p:nvSpPr>
        <p:spPr>
          <a:xfrm rot="17474940">
            <a:off x="6865569" y="4299204"/>
            <a:ext cx="206422" cy="502146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9" name="橢圓 558">
            <a:extLst>
              <a:ext uri="{FF2B5EF4-FFF2-40B4-BE49-F238E27FC236}">
                <a16:creationId xmlns:a16="http://schemas.microsoft.com/office/drawing/2014/main" id="{67A03EDD-F9CE-4198-91BC-84C7A37F6439}"/>
              </a:ext>
            </a:extLst>
          </p:cNvPr>
          <p:cNvSpPr/>
          <p:nvPr/>
        </p:nvSpPr>
        <p:spPr>
          <a:xfrm rot="17474940">
            <a:off x="6865569" y="5021185"/>
            <a:ext cx="206422" cy="502146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0" name="橢圓 559">
            <a:extLst>
              <a:ext uri="{FF2B5EF4-FFF2-40B4-BE49-F238E27FC236}">
                <a16:creationId xmlns:a16="http://schemas.microsoft.com/office/drawing/2014/main" id="{1559B8AA-AC28-4273-8711-2E49CA3B5A66}"/>
              </a:ext>
            </a:extLst>
          </p:cNvPr>
          <p:cNvSpPr/>
          <p:nvPr/>
        </p:nvSpPr>
        <p:spPr>
          <a:xfrm rot="17474940">
            <a:off x="6865569" y="5723713"/>
            <a:ext cx="206422" cy="502146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561" name="接點: 肘形 560">
            <a:extLst>
              <a:ext uri="{FF2B5EF4-FFF2-40B4-BE49-F238E27FC236}">
                <a16:creationId xmlns:a16="http://schemas.microsoft.com/office/drawing/2014/main" id="{73DF02D8-A70A-4A5C-BAB5-72A35DECD50B}"/>
              </a:ext>
            </a:extLst>
          </p:cNvPr>
          <p:cNvCxnSpPr>
            <a:cxnSpLocks/>
          </p:cNvCxnSpPr>
          <p:nvPr/>
        </p:nvCxnSpPr>
        <p:spPr>
          <a:xfrm flipH="1">
            <a:off x="9298739" y="4920558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2" name="接點: 肘形 561">
            <a:extLst>
              <a:ext uri="{FF2B5EF4-FFF2-40B4-BE49-F238E27FC236}">
                <a16:creationId xmlns:a16="http://schemas.microsoft.com/office/drawing/2014/main" id="{D2E7E504-3A0D-4210-9E8F-20106FD068E1}"/>
              </a:ext>
            </a:extLst>
          </p:cNvPr>
          <p:cNvCxnSpPr>
            <a:cxnSpLocks/>
          </p:cNvCxnSpPr>
          <p:nvPr/>
        </p:nvCxnSpPr>
        <p:spPr>
          <a:xfrm flipH="1">
            <a:off x="9538191" y="4920559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接點: 肘形 562">
            <a:extLst>
              <a:ext uri="{FF2B5EF4-FFF2-40B4-BE49-F238E27FC236}">
                <a16:creationId xmlns:a16="http://schemas.microsoft.com/office/drawing/2014/main" id="{DA4B467A-10CB-4B81-A9F7-0FC189146B0E}"/>
              </a:ext>
            </a:extLst>
          </p:cNvPr>
          <p:cNvCxnSpPr>
            <a:cxnSpLocks/>
          </p:cNvCxnSpPr>
          <p:nvPr/>
        </p:nvCxnSpPr>
        <p:spPr>
          <a:xfrm flipH="1">
            <a:off x="9298739" y="5606831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接點: 肘形 563">
            <a:extLst>
              <a:ext uri="{FF2B5EF4-FFF2-40B4-BE49-F238E27FC236}">
                <a16:creationId xmlns:a16="http://schemas.microsoft.com/office/drawing/2014/main" id="{748DBCA5-23A2-453F-8103-B3E8C0825F2A}"/>
              </a:ext>
            </a:extLst>
          </p:cNvPr>
          <p:cNvCxnSpPr>
            <a:cxnSpLocks/>
          </p:cNvCxnSpPr>
          <p:nvPr/>
        </p:nvCxnSpPr>
        <p:spPr>
          <a:xfrm flipH="1">
            <a:off x="9538191" y="5606832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5" name="橢圓 564">
            <a:extLst>
              <a:ext uri="{FF2B5EF4-FFF2-40B4-BE49-F238E27FC236}">
                <a16:creationId xmlns:a16="http://schemas.microsoft.com/office/drawing/2014/main" id="{286ED404-11D8-4EBB-96C7-21C062DC9BCC}"/>
              </a:ext>
            </a:extLst>
          </p:cNvPr>
          <p:cNvSpPr/>
          <p:nvPr/>
        </p:nvSpPr>
        <p:spPr>
          <a:xfrm rot="17705171">
            <a:off x="9572346" y="4258740"/>
            <a:ext cx="206708" cy="405588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6" name="橢圓 565">
            <a:extLst>
              <a:ext uri="{FF2B5EF4-FFF2-40B4-BE49-F238E27FC236}">
                <a16:creationId xmlns:a16="http://schemas.microsoft.com/office/drawing/2014/main" id="{C24C27ED-0F12-4B54-9868-7A61C5174C1A}"/>
              </a:ext>
            </a:extLst>
          </p:cNvPr>
          <p:cNvSpPr/>
          <p:nvPr/>
        </p:nvSpPr>
        <p:spPr>
          <a:xfrm rot="17705171">
            <a:off x="9572346" y="4980721"/>
            <a:ext cx="206708" cy="405588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7" name="橢圓 566">
            <a:extLst>
              <a:ext uri="{FF2B5EF4-FFF2-40B4-BE49-F238E27FC236}">
                <a16:creationId xmlns:a16="http://schemas.microsoft.com/office/drawing/2014/main" id="{0CD2C138-D054-4B81-AA3B-EC870F10DF84}"/>
              </a:ext>
            </a:extLst>
          </p:cNvPr>
          <p:cNvSpPr/>
          <p:nvPr/>
        </p:nvSpPr>
        <p:spPr>
          <a:xfrm rot="17705171">
            <a:off x="9572346" y="5683249"/>
            <a:ext cx="206708" cy="405588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72585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 hidden="1">
            <a:extLst>
              <a:ext uri="{FF2B5EF4-FFF2-40B4-BE49-F238E27FC236}">
                <a16:creationId xmlns:a16="http://schemas.microsoft.com/office/drawing/2014/main" id="{B22C88AA-AF51-44CD-83DB-3E01C54A2E62}"/>
              </a:ext>
            </a:extLst>
          </p:cNvPr>
          <p:cNvSpPr/>
          <p:nvPr/>
        </p:nvSpPr>
        <p:spPr>
          <a:xfrm>
            <a:off x="7997277" y="4588246"/>
            <a:ext cx="1554928" cy="1554928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圖片 10" hidden="1">
            <a:extLst>
              <a:ext uri="{FF2B5EF4-FFF2-40B4-BE49-F238E27FC236}">
                <a16:creationId xmlns:a16="http://schemas.microsoft.com/office/drawing/2014/main" id="{7C95CA63-71AB-4A10-A29F-D59AD2975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855" y="5107120"/>
            <a:ext cx="1343269" cy="1143001"/>
          </a:xfrm>
          <a:prstGeom prst="rect">
            <a:avLst/>
          </a:prstGeom>
        </p:spPr>
      </p:pic>
      <p:pic>
        <p:nvPicPr>
          <p:cNvPr id="12" name="圖片 12" hidden="1">
            <a:extLst>
              <a:ext uri="{FF2B5EF4-FFF2-40B4-BE49-F238E27FC236}">
                <a16:creationId xmlns:a16="http://schemas.microsoft.com/office/drawing/2014/main" id="{338C6EF4-368F-404F-8475-D176A7F42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99" y="5087581"/>
            <a:ext cx="1382347" cy="1201615"/>
          </a:xfrm>
          <a:prstGeom prst="rect">
            <a:avLst/>
          </a:prstGeom>
        </p:spPr>
      </p:pic>
      <p:pic>
        <p:nvPicPr>
          <p:cNvPr id="16" name="圖片 16" hidden="1">
            <a:extLst>
              <a:ext uri="{FF2B5EF4-FFF2-40B4-BE49-F238E27FC236}">
                <a16:creationId xmlns:a16="http://schemas.microsoft.com/office/drawing/2014/main" id="{B85BC167-AD7C-4FFF-A2F4-26577943D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529" y="5077811"/>
            <a:ext cx="1382347" cy="1182077"/>
          </a:xfrm>
          <a:prstGeom prst="rect">
            <a:avLst/>
          </a:prstGeom>
        </p:spPr>
      </p:pic>
      <p:pic>
        <p:nvPicPr>
          <p:cNvPr id="18" name="圖片 18" descr="一張含有 物件 的圖片&#10;&#10;描述是以高可信度產生" hidden="1">
            <a:extLst>
              <a:ext uri="{FF2B5EF4-FFF2-40B4-BE49-F238E27FC236}">
                <a16:creationId xmlns:a16="http://schemas.microsoft.com/office/drawing/2014/main" id="{29222EDD-2135-414B-BF86-745DD2431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761" y="5087579"/>
            <a:ext cx="1431195" cy="120161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AA79D0D-D87F-4F32-A9F8-D46A6A1CB826}"/>
              </a:ext>
            </a:extLst>
          </p:cNvPr>
          <p:cNvSpPr txBox="1"/>
          <p:nvPr/>
        </p:nvSpPr>
        <p:spPr>
          <a:xfrm>
            <a:off x="838200" y="2065719"/>
            <a:ext cx="10515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rgbClr val="3C0668"/>
              </a:buClr>
              <a:defRPr/>
            </a:pP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TL SAS JBOD</a:t>
            </a:r>
            <a:r>
              <a:rPr lang="zh-TW" altLang="en-US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can</a:t>
            </a:r>
            <a:r>
              <a:rPr lang="zh-TW" altLang="en-US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be</a:t>
            </a:r>
            <a:r>
              <a:rPr lang="zh-TW" altLang="en-US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monitored</a:t>
            </a:r>
            <a:r>
              <a:rPr lang="zh-TW" altLang="en-US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and</a:t>
            </a:r>
            <a:r>
              <a:rPr lang="zh-TW" altLang="en-US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managed</a:t>
            </a:r>
            <a:r>
              <a:rPr lang="zh-TW" altLang="en-US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in</a:t>
            </a:r>
            <a:r>
              <a:rPr lang="zh-TW" altLang="en-US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the</a:t>
            </a:r>
            <a:r>
              <a:rPr lang="zh-TW" altLang="en-US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Storage</a:t>
            </a:r>
            <a:r>
              <a:rPr lang="zh-TW" altLang="en-US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and</a:t>
            </a:r>
            <a:r>
              <a:rPr lang="zh-TW" altLang="en-US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Snapshots manager. Advanced QTS / </a:t>
            </a:r>
            <a:r>
              <a:rPr lang="en-US" altLang="zh-TW" sz="2000" dirty="0" err="1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QuTS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 hero</a:t>
            </a:r>
            <a:r>
              <a:rPr lang="zh-TW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 local d</a:t>
            </a:r>
            <a:r>
              <a:rPr lang="en-US" altLang="zh-TW" sz="2000" dirty="0" err="1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isk</a:t>
            </a:r>
            <a:r>
              <a:rPr lang="zh-TW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 managem</a:t>
            </a:r>
            <a:r>
              <a:rPr lang="en-US" altLang="zh-TW" sz="2000" dirty="0" err="1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ent</a:t>
            </a:r>
            <a:r>
              <a:rPr lang="zh-TW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f</a:t>
            </a:r>
            <a:r>
              <a:rPr lang="zh-TW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eatures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 are supported.</a:t>
            </a:r>
            <a:endParaRPr lang="zh-TW" altLang="en-US" sz="2000" dirty="0">
              <a:solidFill>
                <a:schemeClr val="bg1"/>
              </a:solidFill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E77C37-05DB-4A9A-9A5E-F95700F2E524}"/>
              </a:ext>
            </a:extLst>
          </p:cNvPr>
          <p:cNvSpPr txBox="1"/>
          <p:nvPr/>
        </p:nvSpPr>
        <p:spPr>
          <a:xfrm>
            <a:off x="955899" y="3213239"/>
            <a:ext cx="4049486" cy="2769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altLang="zh-TW" sz="2400" b="1" dirty="0">
                <a:solidFill>
                  <a:srgbClr val="FEE146"/>
                </a:solidFill>
                <a:ea typeface="微軟正黑體"/>
                <a:cs typeface="+mn-lt"/>
                <a:sym typeface="Arial" panose="020B0604020202020204" pitchFamily="34" charset="0"/>
              </a:rPr>
              <a:t>Enclosure &amp; QTS Disk related features:</a:t>
            </a:r>
            <a:r>
              <a:rPr lang="zh-TW" sz="2400" dirty="0">
                <a:ea typeface="+mn-lt"/>
                <a:cs typeface="+mn-lt"/>
                <a:sym typeface="Arial" panose="020B0604020202020204" pitchFamily="34" charset="0"/>
              </a:rPr>
              <a:t> </a:t>
            </a:r>
            <a:endParaRPr lang="en-US" altLang="zh-TW" dirty="0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微軟正黑體"/>
              <a:cs typeface="Arial"/>
            </a:endParaRPr>
          </a:p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 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S.M.A.R.T test</a:t>
            </a:r>
            <a:endParaRPr lang="en-US" dirty="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 Seagate IHM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dirty="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 Disk Scan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dirty="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 Disk Erase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dirty="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 Disk performance test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QTS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4.5.1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/ QuTS hero 4.5.1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are required for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support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5DA844-4D36-084C-A98D-734987DD19F0}"/>
              </a:ext>
            </a:extLst>
          </p:cNvPr>
          <p:cNvSpPr/>
          <p:nvPr/>
        </p:nvSpPr>
        <p:spPr>
          <a:xfrm>
            <a:off x="955899" y="5721618"/>
            <a:ext cx="3847272" cy="52322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ea typeface="微軟正黑體"/>
              </a:rPr>
              <a:t>C</a:t>
            </a:r>
            <a:r>
              <a:rPr lang="zh-TW" altLang="en-US" sz="1400" b="1" dirty="0">
                <a:solidFill>
                  <a:schemeClr val="bg1"/>
                </a:solidFill>
                <a:ea typeface="微軟正黑體"/>
              </a:rPr>
              <a:t>ompatiable NAS for TL SAS JBOD</a:t>
            </a:r>
            <a:endParaRPr lang="zh-TW" altLang="en-US" sz="1400" b="1" dirty="0">
              <a:solidFill>
                <a:schemeClr val="bg1"/>
              </a:solidFill>
              <a:ea typeface="微軟正黑體"/>
              <a:cs typeface="Arial"/>
            </a:endParaRPr>
          </a:p>
          <a:p>
            <a:r>
              <a:rPr lang="zh-TW" altLang="en-US" sz="1400" dirty="0">
                <a:solidFill>
                  <a:schemeClr val="bg1"/>
                </a:solidFill>
                <a:ea typeface="微軟正黑體"/>
              </a:rPr>
              <a:t>https://www.qnap.com/compatibility-expansion</a:t>
            </a:r>
            <a:endParaRPr lang="zh-TW" altLang="en-US" sz="1400" dirty="0">
              <a:solidFill>
                <a:schemeClr val="bg1"/>
              </a:solidFill>
              <a:ea typeface="微軟正黑體"/>
              <a:cs typeface="Arial"/>
            </a:endParaRPr>
          </a:p>
        </p:txBody>
      </p:sp>
      <p:pic>
        <p:nvPicPr>
          <p:cNvPr id="13" name="圖片 8">
            <a:extLst>
              <a:ext uri="{FF2B5EF4-FFF2-40B4-BE49-F238E27FC236}">
                <a16:creationId xmlns:a16="http://schemas.microsoft.com/office/drawing/2014/main" id="{0C82BDA3-930E-7F4E-9AF7-7F61BB03E1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8376" y="3205356"/>
            <a:ext cx="6721548" cy="341225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866417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09E74AEA-4B63-45E0-A0B4-409F2440ABD2}"/>
              </a:ext>
            </a:extLst>
          </p:cNvPr>
          <p:cNvGrpSpPr/>
          <p:nvPr/>
        </p:nvGrpSpPr>
        <p:grpSpPr>
          <a:xfrm>
            <a:off x="750466" y="3641824"/>
            <a:ext cx="3985113" cy="1865985"/>
            <a:chOff x="799893" y="2289806"/>
            <a:chExt cx="3985113" cy="186598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AB079243-8764-44E2-9AD3-DC3C88008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2289806"/>
              <a:ext cx="1724153" cy="1865985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0BB1936-59E8-4E47-B1D1-4A6295E159DB}"/>
                </a:ext>
              </a:extLst>
            </p:cNvPr>
            <p:cNvSpPr/>
            <p:nvPr/>
          </p:nvSpPr>
          <p:spPr>
            <a:xfrm>
              <a:off x="2001872" y="2744152"/>
              <a:ext cx="27831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開啟儲存與快照總管 </a:t>
              </a:r>
              <a:r>
                <a:rPr lang="en-US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b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</a:b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進入儲存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快照 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4FE8F670-FB10-45D4-8442-28422731ACB4}"/>
              </a:ext>
            </a:extLst>
          </p:cNvPr>
          <p:cNvGrpSpPr/>
          <p:nvPr/>
        </p:nvGrpSpPr>
        <p:grpSpPr>
          <a:xfrm>
            <a:off x="750466" y="4657217"/>
            <a:ext cx="3951450" cy="1865985"/>
            <a:chOff x="799893" y="3235924"/>
            <a:chExt cx="3951450" cy="1865985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9A6F5BC-900F-484D-847A-ADA8A45C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3235924"/>
              <a:ext cx="1724153" cy="1865985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E2607C5-5022-4D98-A807-D24478F5A244}"/>
                </a:ext>
              </a:extLst>
            </p:cNvPr>
            <p:cNvSpPr/>
            <p:nvPr/>
          </p:nvSpPr>
          <p:spPr>
            <a:xfrm>
              <a:off x="2001872" y="3695207"/>
              <a:ext cx="27494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 dirty="0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選擇建立 </a:t>
              </a:r>
              <a:r>
                <a:rPr lang="en-US" altLang="zh-TW" sz="2000" b="1" dirty="0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</a:p>
            <a:p>
              <a:pPr lvl="0"/>
              <a:r>
                <a:rPr lang="zh-TW" altLang="en-US" sz="2000" b="1" dirty="0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新儲存池或新磁碟區</a:t>
              </a: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E69921E-CED8-4D7C-A05D-047D22324C08}"/>
              </a:ext>
            </a:extLst>
          </p:cNvPr>
          <p:cNvGrpSpPr/>
          <p:nvPr/>
        </p:nvGrpSpPr>
        <p:grpSpPr>
          <a:xfrm>
            <a:off x="735531" y="5672610"/>
            <a:ext cx="4572513" cy="1865985"/>
            <a:chOff x="784958" y="4182042"/>
            <a:chExt cx="4572513" cy="1865985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6450E525-15E0-402A-AA3C-3DC9B446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958" y="4182042"/>
              <a:ext cx="1724153" cy="1865985"/>
            </a:xfrm>
            <a:prstGeom prst="rect">
              <a:avLst/>
            </a:prstGeom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5BC4F250-7E36-479C-845B-286104678762}"/>
                </a:ext>
              </a:extLst>
            </p:cNvPr>
            <p:cNvSpPr/>
            <p:nvPr/>
          </p:nvSpPr>
          <p:spPr>
            <a:xfrm>
              <a:off x="2001872" y="4650395"/>
              <a:ext cx="33555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系列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JBOD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並指定 </a:t>
              </a:r>
              <a:endParaRPr lang="en-US" altLang="zh-TW" sz="2000" b="1">
                <a:noFill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lvl="0"/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RAID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類型即完成建立</a:t>
              </a:r>
            </a:p>
          </p:txBody>
        </p:sp>
      </p:grpSp>
      <p:pic>
        <p:nvPicPr>
          <p:cNvPr id="19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C1C9E8C-9686-4858-8B6B-CF97F4FE1B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7234679" y="3183124"/>
            <a:ext cx="6242350" cy="3304836"/>
          </a:xfrm>
          <a:prstGeom prst="rect">
            <a:avLst/>
          </a:prstGeom>
        </p:spPr>
      </p:pic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BBE28A28-8254-49E0-8FC2-619A9DFA01EA}"/>
              </a:ext>
            </a:extLst>
          </p:cNvPr>
          <p:cNvGrpSpPr/>
          <p:nvPr/>
        </p:nvGrpSpPr>
        <p:grpSpPr>
          <a:xfrm>
            <a:off x="-17470" y="7257610"/>
            <a:ext cx="4769245" cy="1757083"/>
            <a:chOff x="-17470" y="5191672"/>
            <a:chExt cx="4769245" cy="1757083"/>
          </a:xfrm>
        </p:grpSpPr>
        <p:sp>
          <p:nvSpPr>
            <p:cNvPr id="23" name="矩形 4">
              <a:extLst>
                <a:ext uri="{FF2B5EF4-FFF2-40B4-BE49-F238E27FC236}">
                  <a16:creationId xmlns:a16="http://schemas.microsoft.com/office/drawing/2014/main" id="{DAC6562F-B903-4043-80D5-6706A653248F}"/>
                </a:ext>
              </a:extLst>
            </p:cNvPr>
            <p:cNvSpPr/>
            <p:nvPr/>
          </p:nvSpPr>
          <p:spPr>
            <a:xfrm>
              <a:off x="-17470" y="5352657"/>
              <a:ext cx="4769245" cy="1528689"/>
            </a:xfrm>
            <a:prstGeom prst="rect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1B03288-D70E-4321-965B-D59D70763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4921" y="5191672"/>
              <a:ext cx="1757083" cy="1757083"/>
            </a:xfrm>
            <a:prstGeom prst="rect">
              <a:avLst/>
            </a:prstGeom>
          </p:spPr>
        </p:pic>
      </p:grpSp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4BED5B5B-1D0C-4EA5-9AF8-E8CA63BC42E9}"/>
              </a:ext>
            </a:extLst>
          </p:cNvPr>
          <p:cNvGrpSpPr/>
          <p:nvPr/>
        </p:nvGrpSpPr>
        <p:grpSpPr>
          <a:xfrm>
            <a:off x="7176706" y="7384977"/>
            <a:ext cx="4993362" cy="1555755"/>
            <a:chOff x="7176706" y="5319039"/>
            <a:chExt cx="4993362" cy="1555755"/>
          </a:xfrm>
        </p:grpSpPr>
        <p:sp>
          <p:nvSpPr>
            <p:cNvPr id="26" name="矩形 4">
              <a:extLst>
                <a:ext uri="{FF2B5EF4-FFF2-40B4-BE49-F238E27FC236}">
                  <a16:creationId xmlns:a16="http://schemas.microsoft.com/office/drawing/2014/main" id="{E024B750-03B6-4790-80FB-120E149A50A3}"/>
                </a:ext>
              </a:extLst>
            </p:cNvPr>
            <p:cNvSpPr/>
            <p:nvPr/>
          </p:nvSpPr>
          <p:spPr>
            <a:xfrm>
              <a:off x="7176706" y="5319039"/>
              <a:ext cx="4993362" cy="1528689"/>
            </a:xfrm>
            <a:prstGeom prst="rect">
              <a:avLst/>
            </a:prstGeom>
            <a:solidFill>
              <a:srgbClr val="7030A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8" name="Picture 27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EFEED0D6-5DAE-4136-9F7F-3F6DF1C9D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8556" y="5377689"/>
              <a:ext cx="1071283" cy="1071283"/>
            </a:xfrm>
            <a:prstGeom prst="rect">
              <a:avLst/>
            </a:prstGeom>
          </p:spPr>
        </p:pic>
        <p:pic>
          <p:nvPicPr>
            <p:cNvPr id="33" name="Picture 32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75750BCF-2374-4F12-AD04-076A1425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379" y="5377689"/>
              <a:ext cx="1071283" cy="1071283"/>
            </a:xfrm>
            <a:prstGeom prst="rect">
              <a:avLst/>
            </a:prstGeom>
          </p:spPr>
        </p:pic>
        <p:pic>
          <p:nvPicPr>
            <p:cNvPr id="34" name="Picture 33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BD74323B-18AA-4CA0-9D2B-4E184D333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6437" y="5803511"/>
              <a:ext cx="1071283" cy="1071283"/>
            </a:xfrm>
            <a:prstGeom prst="rect">
              <a:avLst/>
            </a:prstGeom>
          </p:spPr>
        </p:pic>
        <p:pic>
          <p:nvPicPr>
            <p:cNvPr id="35" name="Picture 34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9A348F75-B3D0-4462-B6CA-C31E603C0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4262" y="5769895"/>
              <a:ext cx="1071283" cy="1071283"/>
            </a:xfrm>
            <a:prstGeom prst="rect">
              <a:avLst/>
            </a:prstGeom>
          </p:spPr>
        </p:pic>
      </p:grpSp>
      <p:pic>
        <p:nvPicPr>
          <p:cNvPr id="3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90CFAB39-1C9B-43B6-90F3-AE8A13C5A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0499" y="2267144"/>
            <a:ext cx="6971501" cy="3589716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8970322F-2B4D-43DE-BCF8-D25826D6B621}"/>
              </a:ext>
            </a:extLst>
          </p:cNvPr>
          <p:cNvSpPr txBox="1"/>
          <p:nvPr/>
        </p:nvSpPr>
        <p:spPr>
          <a:xfrm>
            <a:off x="476726" y="3349436"/>
            <a:ext cx="469963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>
                <a:solidFill>
                  <a:srgbClr val="FEE146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RAID &amp; Storage </a:t>
            </a:r>
            <a:r>
              <a:rPr lang="zh-TW" altLang="en-US" sz="3200" b="1" dirty="0">
                <a:solidFill>
                  <a:srgbClr val="FEE146"/>
                </a:solidFill>
                <a:latin typeface="Arial"/>
                <a:ea typeface="微軟正黑體"/>
                <a:cs typeface="Arial"/>
              </a:rPr>
              <a:t>Pool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428E57F-5626-4027-9EF8-14A4455A31BA}"/>
              </a:ext>
            </a:extLst>
          </p:cNvPr>
          <p:cNvSpPr txBox="1"/>
          <p:nvPr/>
        </p:nvSpPr>
        <p:spPr>
          <a:xfrm>
            <a:off x="476726" y="4019104"/>
            <a:ext cx="4225190" cy="1495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All disks of TL SAS JBOD would be identified by Storage &amp; Snapshots manager, then configure as a RAID within a storage pool.</a:t>
            </a:r>
            <a:endParaRPr lang="zh-TW" altLang="zh-TW" dirty="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9" name="圖片 8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437ABC0A-1051-4593-878E-024B6E6C2E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947" y="5380879"/>
            <a:ext cx="4866298" cy="1528912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1FA65926-D6E1-F14B-AF53-C5A0D813405C}"/>
              </a:ext>
            </a:extLst>
          </p:cNvPr>
          <p:cNvSpPr txBox="1">
            <a:spLocks/>
          </p:cNvSpPr>
          <p:nvPr/>
        </p:nvSpPr>
        <p:spPr>
          <a:xfrm>
            <a:off x="278674" y="187325"/>
            <a:ext cx="116346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250" b="1">
                <a:ea typeface="+mj-lt"/>
                <a:cs typeface="+mj-lt"/>
                <a:sym typeface="Arial" panose="020B0604020202020204" pitchFamily="34" charset="0"/>
              </a:rPr>
              <a:t>Expand NAS storage pool capacity</a:t>
            </a:r>
            <a:endParaRPr lang="zh-TW" b="1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0704534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B1E05BC-1F31-4A8C-BB15-04D3777309DF}"/>
              </a:ext>
            </a:extLst>
          </p:cNvPr>
          <p:cNvSpPr txBox="1">
            <a:spLocks/>
          </p:cNvSpPr>
          <p:nvPr/>
        </p:nvSpPr>
        <p:spPr>
          <a:xfrm>
            <a:off x="878627" y="1924843"/>
            <a:ext cx="10434745" cy="11351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zh-TW" dirty="0">
                <a:sym typeface="Arial" panose="020B0604020202020204" pitchFamily="34" charset="0"/>
              </a:rPr>
              <a:t>Different </a:t>
            </a:r>
            <a:r>
              <a:rPr lang="en-US" altLang="zh-TW" dirty="0">
                <a:sym typeface="Arial" panose="020B0604020202020204" pitchFamily="34" charset="0"/>
              </a:rPr>
              <a:t>from </a:t>
            </a:r>
            <a:r>
              <a:rPr lang="zh-TW" dirty="0">
                <a:sym typeface="Arial" panose="020B0604020202020204" pitchFamily="34" charset="0"/>
              </a:rPr>
              <a:t>the TR </a:t>
            </a:r>
            <a:r>
              <a:rPr lang="en-US" altLang="zh-TW" dirty="0">
                <a:sym typeface="Arial" panose="020B0604020202020204" pitchFamily="34" charset="0"/>
              </a:rPr>
              <a:t>RAID </a:t>
            </a:r>
            <a:r>
              <a:rPr lang="zh-TW" dirty="0">
                <a:sym typeface="Arial" panose="020B0604020202020204" pitchFamily="34" charset="0"/>
              </a:rPr>
              <a:t>series, TL</a:t>
            </a:r>
            <a:r>
              <a:rPr lang="en-US" altLang="zh-TW" dirty="0">
                <a:sym typeface="Arial" panose="020B0604020202020204" pitchFamily="34" charset="0"/>
              </a:rPr>
              <a:t> SAS </a:t>
            </a:r>
            <a:r>
              <a:rPr lang="zh-TW" dirty="0">
                <a:sym typeface="Arial" panose="020B0604020202020204" pitchFamily="34" charset="0"/>
              </a:rPr>
              <a:t>JBOD </a:t>
            </a:r>
            <a:r>
              <a:rPr lang="en-US" altLang="zh-TW" dirty="0">
                <a:sym typeface="Arial" panose="020B0604020202020204" pitchFamily="34" charset="0"/>
              </a:rPr>
              <a:t>series </a:t>
            </a:r>
            <a:r>
              <a:rPr lang="zh-TW" dirty="0">
                <a:sym typeface="Arial" panose="020B0604020202020204" pitchFamily="34" charset="0"/>
              </a:rPr>
              <a:t>is based on QNAP software RAID: supports all local RAID operations as well </a:t>
            </a:r>
            <a:r>
              <a:rPr lang="zh-TW">
                <a:sym typeface="Arial" panose="020B0604020202020204" pitchFamily="34" charset="0"/>
              </a:rPr>
              <a:t>as</a:t>
            </a:r>
            <a:r>
              <a:rPr lang="zh-TW" altLang="en-US" dirty="0">
                <a:sym typeface="Arial" panose="020B0604020202020204" pitchFamily="34" charset="0"/>
              </a:rPr>
              <a:t> </a:t>
            </a:r>
            <a:r>
              <a:rPr lang="en-US" altLang="zh-TW" dirty="0">
                <a:sym typeface="Arial" panose="020B0604020202020204" pitchFamily="34" charset="0"/>
              </a:rPr>
              <a:t>RA</a:t>
            </a:r>
            <a:r>
              <a:rPr lang="zh-TW" dirty="0">
                <a:sym typeface="Arial" panose="020B0604020202020204" pitchFamily="34" charset="0"/>
              </a:rPr>
              <a:t>ID m</a:t>
            </a:r>
            <a:r>
              <a:rPr lang="en-US" altLang="zh-TW" dirty="0" err="1">
                <a:sym typeface="Arial" panose="020B0604020202020204" pitchFamily="34" charset="0"/>
              </a:rPr>
              <a:t>igra</a:t>
            </a:r>
            <a:r>
              <a:rPr lang="zh-TW" dirty="0">
                <a:sym typeface="Arial" panose="020B0604020202020204" pitchFamily="34" charset="0"/>
              </a:rPr>
              <a:t>tion and RAI</a:t>
            </a:r>
            <a:r>
              <a:rPr lang="en-US" altLang="zh-TW" dirty="0">
                <a:sym typeface="Arial" panose="020B0604020202020204" pitchFamily="34" charset="0"/>
              </a:rPr>
              <a:t>D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en-US" altLang="zh-TW" dirty="0">
                <a:sym typeface="Arial" panose="020B0604020202020204" pitchFamily="34" charset="0"/>
              </a:rPr>
              <a:t>ex</a:t>
            </a:r>
            <a:r>
              <a:rPr lang="zh-TW" dirty="0">
                <a:sym typeface="Arial" panose="020B0604020202020204" pitchFamily="34" charset="0"/>
              </a:rPr>
              <a:t>pansion.</a:t>
            </a:r>
            <a:r>
              <a:rPr lang="zh-TW" altLang="en-US" dirty="0">
                <a:sym typeface="Arial" panose="020B0604020202020204" pitchFamily="34" charset="0"/>
              </a:rPr>
              <a:t> </a:t>
            </a:r>
            <a:r>
              <a:rPr lang="en-US" altLang="zh-TW" dirty="0">
                <a:sym typeface="Arial" panose="020B0604020202020204" pitchFamily="34" charset="0"/>
              </a:rPr>
              <a:t>TL-</a:t>
            </a:r>
            <a:r>
              <a:rPr lang="zh-TW" dirty="0">
                <a:sym typeface="Arial" panose="020B0604020202020204" pitchFamily="34" charset="0"/>
              </a:rPr>
              <a:t>R12</a:t>
            </a:r>
            <a:r>
              <a:rPr lang="en-US" altLang="zh-TW" dirty="0">
                <a:sym typeface="Arial" panose="020B0604020202020204" pitchFamily="34" charset="0"/>
              </a:rPr>
              <a:t>2</a:t>
            </a:r>
            <a:r>
              <a:rPr lang="zh-TW" dirty="0">
                <a:sym typeface="Arial" panose="020B0604020202020204" pitchFamily="34" charset="0"/>
              </a:rPr>
              <a:t>0S</a:t>
            </a:r>
            <a:r>
              <a:rPr lang="en-US" altLang="zh-TW" dirty="0">
                <a:sym typeface="Arial" panose="020B0604020202020204" pitchFamily="34" charset="0"/>
              </a:rPr>
              <a:t>ep</a:t>
            </a:r>
            <a:r>
              <a:rPr lang="zh-TW" dirty="0">
                <a:sym typeface="Arial" panose="020B0604020202020204" pitchFamily="34" charset="0"/>
              </a:rPr>
              <a:t>-RP</a:t>
            </a:r>
            <a:r>
              <a:rPr lang="en-US" altLang="zh-TW" dirty="0">
                <a:sym typeface="Arial" panose="020B0604020202020204" pitchFamily="34" charset="0"/>
              </a:rPr>
              <a:t>/TL-R1620Sep-RP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zh-TW" dirty="0">
                <a:sym typeface="Arial" panose="020B0604020202020204" pitchFamily="34" charset="0"/>
              </a:rPr>
              <a:t>c</a:t>
            </a:r>
            <a:r>
              <a:rPr lang="en-US" altLang="zh-TW" dirty="0">
                <a:sym typeface="Arial" panose="020B0604020202020204" pitchFamily="34" charset="0"/>
              </a:rPr>
              <a:t>an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zh-TW" dirty="0">
                <a:sym typeface="Arial" panose="020B0604020202020204" pitchFamily="34" charset="0"/>
              </a:rPr>
              <a:t>even b</a:t>
            </a:r>
            <a:r>
              <a:rPr lang="en-US" altLang="zh-TW" dirty="0">
                <a:sym typeface="Arial" panose="020B0604020202020204" pitchFamily="34" charset="0"/>
              </a:rPr>
              <a:t>e</a:t>
            </a:r>
            <a:r>
              <a:rPr lang="zh-TW" altLang="en-US" dirty="0">
                <a:sym typeface="Arial" panose="020B0604020202020204" pitchFamily="34" charset="0"/>
              </a:rPr>
              <a:t> </a:t>
            </a:r>
            <a:r>
              <a:rPr lang="en-US" altLang="zh-TW" dirty="0">
                <a:sym typeface="Arial" panose="020B0604020202020204" pitchFamily="34" charset="0"/>
              </a:rPr>
              <a:t>configured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en-US" altLang="zh-TW" dirty="0">
                <a:sym typeface="Arial" panose="020B0604020202020204" pitchFamily="34" charset="0"/>
              </a:rPr>
              <a:t>a</a:t>
            </a:r>
            <a:r>
              <a:rPr lang="zh-TW" dirty="0">
                <a:sym typeface="Arial" panose="020B0604020202020204" pitchFamily="34" charset="0"/>
              </a:rPr>
              <a:t>s RAID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en-US" altLang="zh-TW" dirty="0">
                <a:sym typeface="Arial" panose="020B0604020202020204" pitchFamily="34" charset="0"/>
              </a:rPr>
              <a:t>50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zh-TW" dirty="0">
                <a:sym typeface="Arial" panose="020B0604020202020204" pitchFamily="34" charset="0"/>
              </a:rPr>
              <a:t>/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en-US" altLang="zh-TW" dirty="0">
                <a:sym typeface="Arial" panose="020B0604020202020204" pitchFamily="34" charset="0"/>
              </a:rPr>
              <a:t>60.</a:t>
            </a:r>
            <a:endParaRPr lang="zh-TW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74" y="187325"/>
            <a:ext cx="11634652" cy="1325563"/>
          </a:xfrm>
          <a:prstGeom prst="rect">
            <a:avLst/>
          </a:prstGeom>
        </p:spPr>
        <p:txBody>
          <a:bodyPr/>
          <a:lstStyle/>
          <a:p>
            <a:r>
              <a:rPr lang="zh-CN" sz="4250" b="1" dirty="0">
                <a:ea typeface="+mj-lt"/>
                <a:cs typeface="+mj-lt"/>
                <a:sym typeface="Arial" panose="020B0604020202020204" pitchFamily="34" charset="0"/>
              </a:rPr>
              <a:t>Easily create storage in QTS / </a:t>
            </a:r>
            <a:r>
              <a:rPr lang="zh-CN" sz="4250" b="1">
                <a:ea typeface="+mj-lt"/>
                <a:cs typeface="+mj-lt"/>
                <a:sym typeface="Arial" panose="020B0604020202020204" pitchFamily="34" charset="0"/>
              </a:rPr>
              <a:t>Q</a:t>
            </a:r>
            <a:r>
              <a:rPr lang="en-US" altLang="zh-CN" sz="4250" b="1">
                <a:ea typeface="+mj-lt"/>
                <a:cs typeface="+mj-lt"/>
                <a:sym typeface="Arial" panose="020B0604020202020204" pitchFamily="34" charset="0"/>
              </a:rPr>
              <a:t>u</a:t>
            </a:r>
            <a:r>
              <a:rPr lang="zh-CN" sz="4250" b="1">
                <a:ea typeface="+mj-lt"/>
                <a:cs typeface="+mj-lt"/>
                <a:sym typeface="Arial" panose="020B0604020202020204" pitchFamily="34" charset="0"/>
              </a:rPr>
              <a:t>TS</a:t>
            </a:r>
            <a:r>
              <a:rPr lang="zh-CN" sz="4250" b="1" dirty="0">
                <a:ea typeface="+mj-lt"/>
                <a:cs typeface="+mj-lt"/>
                <a:sym typeface="Arial" panose="020B0604020202020204" pitchFamily="34" charset="0"/>
              </a:rPr>
              <a:t> hero</a:t>
            </a:r>
            <a:endParaRPr lang="zh-TW" b="1" dirty="0">
              <a:ea typeface="+mj-lt"/>
              <a:cs typeface="+mj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DD14F32-6998-4423-997A-7C6CC67481C7}"/>
              </a:ext>
            </a:extLst>
          </p:cNvPr>
          <p:cNvGrpSpPr/>
          <p:nvPr/>
        </p:nvGrpSpPr>
        <p:grpSpPr>
          <a:xfrm>
            <a:off x="392121" y="2825343"/>
            <a:ext cx="5156120" cy="1865985"/>
            <a:chOff x="799893" y="2289806"/>
            <a:chExt cx="5156120" cy="1865985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1FB4BEA-AD6B-4588-8561-E99E64EA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80000"/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2289806"/>
              <a:ext cx="1724153" cy="1865985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0209DF6-3E5F-4F3F-A505-B97BC096AFD0}"/>
                </a:ext>
              </a:extLst>
            </p:cNvPr>
            <p:cNvSpPr/>
            <p:nvPr/>
          </p:nvSpPr>
          <p:spPr>
            <a:xfrm>
              <a:off x="2001872" y="2744152"/>
              <a:ext cx="3954141" cy="132343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zh-TW" sz="2000" b="1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[ Storage &amp; Snapshot </a:t>
              </a:r>
              <a:endParaRPr lang="zh-TW">
                <a:solidFill>
                  <a:srgbClr val="FEE146"/>
                </a:solidFill>
                <a:sym typeface="Arial" panose="020B0604020202020204" pitchFamily="34" charset="0"/>
              </a:endParaRPr>
            </a:p>
            <a:p>
              <a:r>
                <a:rPr lang="zh-TW" sz="2000" b="1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Manager ] </a:t>
              </a:r>
              <a:r>
                <a:rPr lang="en-US" altLang="zh-TW" sz="2000" b="1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&gt;</a:t>
              </a:r>
              <a:r>
                <a:rPr lang="zh-TW" sz="2000" b="1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 [ Storage </a:t>
              </a:r>
              <a:r>
                <a:rPr lang="en-US" altLang="zh-TW" sz="2000" b="1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/</a:t>
              </a:r>
              <a:r>
                <a:rPr lang="zh-TW" altLang="en-US" sz="2000" b="1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 </a:t>
              </a:r>
              <a:r>
                <a:rPr lang="zh-TW" sz="2000" b="1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Snapshots ]</a:t>
              </a:r>
              <a:endParaRPr lang="zh-TW">
                <a:solidFill>
                  <a:srgbClr val="FEE146"/>
                </a:solidFill>
                <a:sym typeface="Arial" panose="020B0604020202020204" pitchFamily="34" charset="0"/>
              </a:endParaRPr>
            </a:p>
            <a:p>
              <a:pPr lvl="0"/>
              <a:endParaRPr lang="zh-TW" altLang="en-US" sz="20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918514CD-47E6-43B2-AA1B-151C1BE09089}"/>
              </a:ext>
            </a:extLst>
          </p:cNvPr>
          <p:cNvGrpSpPr/>
          <p:nvPr/>
        </p:nvGrpSpPr>
        <p:grpSpPr>
          <a:xfrm>
            <a:off x="392121" y="3858240"/>
            <a:ext cx="4507138" cy="1865985"/>
            <a:chOff x="799893" y="3406428"/>
            <a:chExt cx="4507138" cy="186598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F7A8E78-CAC5-4074-8552-4B911A847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80000"/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3406428"/>
              <a:ext cx="1724153" cy="1865985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AA244F6-F252-40DA-9B41-31869A8478CD}"/>
                </a:ext>
              </a:extLst>
            </p:cNvPr>
            <p:cNvSpPr/>
            <p:nvPr/>
          </p:nvSpPr>
          <p:spPr>
            <a:xfrm>
              <a:off x="2001872" y="3819638"/>
              <a:ext cx="3305159" cy="70788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altLang="zh-TW" sz="2000" b="1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Expand the </a:t>
              </a:r>
              <a:br>
                <a:rPr lang="en-US" altLang="zh-TW" sz="2000" b="1">
                  <a:ea typeface="+mn-lt"/>
                  <a:cs typeface="+mn-lt"/>
                </a:rPr>
              </a:br>
              <a:r>
                <a:rPr lang="en-US" altLang="zh-TW" sz="2000" b="1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[Storage Pool]</a:t>
              </a:r>
              <a:endParaRPr lang="zh-TW" altLang="en-US">
                <a:solidFill>
                  <a:srgbClr val="FEE146"/>
                </a:solidFill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375C977D-2CB0-458F-9618-38695604F032}"/>
              </a:ext>
            </a:extLst>
          </p:cNvPr>
          <p:cNvGrpSpPr/>
          <p:nvPr/>
        </p:nvGrpSpPr>
        <p:grpSpPr>
          <a:xfrm>
            <a:off x="377186" y="4679119"/>
            <a:ext cx="4394836" cy="1865985"/>
            <a:chOff x="784958" y="4272925"/>
            <a:chExt cx="4394836" cy="1865985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DB98F9F-5E28-4742-AE7E-71B686C2E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80000"/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958" y="4272925"/>
              <a:ext cx="1724153" cy="1865985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AD42045-77DB-4BAF-AC05-238C65696C9A}"/>
                </a:ext>
              </a:extLst>
            </p:cNvPr>
            <p:cNvSpPr/>
            <p:nvPr/>
          </p:nvSpPr>
          <p:spPr>
            <a:xfrm>
              <a:off x="2001872" y="4741278"/>
              <a:ext cx="3177922" cy="70788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zh-TW" sz="2000" b="1" dirty="0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Select TL JB</a:t>
              </a:r>
              <a:r>
                <a:rPr lang="en-US" altLang="zh-TW" sz="2000" b="1" dirty="0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OD</a:t>
              </a:r>
              <a:r>
                <a:rPr lang="zh-TW" altLang="en-US" sz="2000" b="1" dirty="0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 </a:t>
              </a:r>
              <a:r>
                <a:rPr lang="zh-TW" sz="2000" b="1" dirty="0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and</a:t>
              </a:r>
              <a:r>
                <a:rPr lang="zh-TW" altLang="en-US" sz="2000" b="1" dirty="0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TW" sz="2000" b="1" dirty="0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set</a:t>
              </a:r>
              <a:r>
                <a:rPr lang="zh-TW" sz="2000" b="1" dirty="0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 up th</a:t>
              </a:r>
              <a:r>
                <a:rPr lang="en-US" altLang="zh-TW" sz="2000" b="1" dirty="0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e</a:t>
              </a:r>
              <a:r>
                <a:rPr lang="zh-TW" altLang="en-US" sz="2000" b="1" dirty="0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TW" sz="2000" b="1" dirty="0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RAI</a:t>
              </a:r>
              <a:r>
                <a:rPr lang="zh-TW" sz="2000" b="1" dirty="0">
                  <a:solidFill>
                    <a:srgbClr val="FEE146"/>
                  </a:solidFill>
                  <a:ea typeface="+mn-lt"/>
                  <a:cs typeface="+mn-lt"/>
                  <a:sym typeface="Arial" panose="020B0604020202020204" pitchFamily="34" charset="0"/>
                </a:rPr>
                <a:t>D type</a:t>
              </a:r>
              <a:endParaRPr lang="zh-TW" altLang="en-US" dirty="0">
                <a:solidFill>
                  <a:srgbClr val="FEE146"/>
                </a:solidFill>
              </a:endParaRP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497455-1187-4194-9F12-275631B68157}"/>
              </a:ext>
            </a:extLst>
          </p:cNvPr>
          <p:cNvSpPr txBox="1"/>
          <p:nvPr/>
        </p:nvSpPr>
        <p:spPr>
          <a:xfrm>
            <a:off x="1289654" y="5990806"/>
            <a:ext cx="351941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TL SAS JBOD allows you to create pool across NAS and JBOD.</a:t>
            </a:r>
            <a:endParaRPr lang="zh-CN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14216A4-D72E-4D26-98C4-3728F6B2A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5550" y="3429000"/>
            <a:ext cx="6646450" cy="3518775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3EA09E6-F21D-4932-AF90-DF094AC28D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876" y="6068781"/>
            <a:ext cx="326081" cy="2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97846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1E1D69F4-3857-4626-8449-4BB9F5F69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-30463" y="4437944"/>
            <a:ext cx="10951595" cy="15400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ECA8A1-A34A-F64A-B172-21702BE7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157" y="3612505"/>
            <a:ext cx="4197643" cy="262352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9E48CEC1-EA07-D142-9D4A-F811002843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343" y="3930008"/>
            <a:ext cx="3957908" cy="2474133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b="1">
                <a:ea typeface="+mj-lt"/>
                <a:cs typeface="+mj-lt"/>
                <a:sym typeface="Arial" panose="020B0604020202020204" pitchFamily="34" charset="0"/>
              </a:rPr>
              <a:t>Flexible</a:t>
            </a:r>
            <a:r>
              <a:rPr lang="zh-TW" altLang="en-US" b="1">
                <a:ea typeface="+mj-lt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TW" b="1">
                <a:ea typeface="+mj-lt"/>
                <a:cs typeface="+mj-lt"/>
                <a:sym typeface="Arial" panose="020B0604020202020204" pitchFamily="34" charset="0"/>
              </a:rPr>
              <a:t>Storage</a:t>
            </a:r>
            <a:r>
              <a:rPr lang="zh-TW" altLang="en-US" b="1">
                <a:ea typeface="+mj-lt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TW" b="1">
                <a:ea typeface="+mj-lt"/>
                <a:cs typeface="+mj-lt"/>
                <a:sym typeface="Arial" panose="020B0604020202020204" pitchFamily="34" charset="0"/>
              </a:rPr>
              <a:t>Expansion</a:t>
            </a:r>
            <a:r>
              <a:rPr lang="zh-TW" altLang="en-US" b="1">
                <a:ea typeface="+mj-lt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TW" b="1">
                <a:ea typeface="+mj-lt"/>
                <a:cs typeface="+mj-lt"/>
                <a:sym typeface="Arial" panose="020B0604020202020204" pitchFamily="34" charset="0"/>
              </a:rPr>
              <a:t>or</a:t>
            </a:r>
            <a:r>
              <a:rPr lang="zh-TW" altLang="en-US" b="1">
                <a:ea typeface="+mj-lt"/>
                <a:cs typeface="+mj-lt"/>
                <a:sym typeface="Arial" panose="020B0604020202020204" pitchFamily="34" charset="0"/>
              </a:rPr>
              <a:t> </a:t>
            </a:r>
            <a:r>
              <a:rPr lang="en-US" altLang="zh-TW" b="1">
                <a:ea typeface="+mj-lt"/>
                <a:cs typeface="+mj-lt"/>
                <a:sym typeface="Arial" panose="020B0604020202020204" pitchFamily="34" charset="0"/>
              </a:rPr>
              <a:t>as</a:t>
            </a:r>
            <a:r>
              <a:rPr lang="zh-TW" altLang="en-US" b="1">
                <a:ea typeface="+mj-lt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TW" b="1">
                <a:ea typeface="+mj-lt"/>
                <a:cs typeface="+mj-lt"/>
                <a:sym typeface="Arial" panose="020B0604020202020204" pitchFamily="34" charset="0"/>
              </a:rPr>
              <a:t>a</a:t>
            </a:r>
            <a:r>
              <a:rPr lang="zh-TW" altLang="en-US" b="1">
                <a:ea typeface="+mj-lt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TW" b="1">
                <a:ea typeface="+mj-lt"/>
                <a:cs typeface="+mj-lt"/>
                <a:sym typeface="Arial" panose="020B0604020202020204" pitchFamily="34" charset="0"/>
              </a:rPr>
              <a:t>back</a:t>
            </a:r>
            <a:r>
              <a:rPr lang="zh-TW" b="1">
                <a:ea typeface="+mj-lt"/>
                <a:cs typeface="+mj-lt"/>
                <a:sym typeface="Arial" panose="020B0604020202020204" pitchFamily="34" charset="0"/>
              </a:rPr>
              <a:t>up s</a:t>
            </a:r>
            <a:r>
              <a:rPr lang="en-US" altLang="zh-TW" b="1">
                <a:ea typeface="+mj-lt"/>
                <a:cs typeface="+mj-lt"/>
                <a:sym typeface="Arial" panose="020B0604020202020204" pitchFamily="34" charset="0"/>
              </a:rPr>
              <a:t>p</a:t>
            </a:r>
            <a:r>
              <a:rPr lang="zh-TW" b="1">
                <a:ea typeface="+mj-lt"/>
                <a:cs typeface="+mj-lt"/>
                <a:sym typeface="Arial" panose="020B0604020202020204" pitchFamily="34" charset="0"/>
              </a:rPr>
              <a:t>ace</a:t>
            </a:r>
            <a:endParaRPr lang="zh-TW" altLang="en-US"/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BDE3AA99-4E03-42AE-8055-93DB0F587125}"/>
              </a:ext>
            </a:extLst>
          </p:cNvPr>
          <p:cNvSpPr txBox="1">
            <a:spLocks/>
          </p:cNvSpPr>
          <p:nvPr/>
        </p:nvSpPr>
        <p:spPr>
          <a:xfrm>
            <a:off x="1350343" y="1949784"/>
            <a:ext cx="9491314" cy="22154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en-US" altLang="zh-TW" dirty="0">
                <a:sym typeface="Arial" panose="020B0604020202020204" pitchFamily="34" charset="0"/>
              </a:rPr>
              <a:t>TL</a:t>
            </a:r>
            <a:r>
              <a:rPr lang="zh-TW" dirty="0">
                <a:sym typeface="Arial" panose="020B0604020202020204" pitchFamily="34" charset="0"/>
              </a:rPr>
              <a:t> SATA JBOD can expand QNAP NAS storage capacity. It supports either the configurations of the storage pool, or the snapshots s</a:t>
            </a:r>
            <a:r>
              <a:rPr lang="en-US" altLang="zh-TW" dirty="0" err="1">
                <a:sym typeface="Arial" panose="020B0604020202020204" pitchFamily="34" charset="0"/>
              </a:rPr>
              <a:t>tora</a:t>
            </a:r>
            <a:r>
              <a:rPr lang="zh-TW" dirty="0">
                <a:sym typeface="Arial" panose="020B0604020202020204" pitchFamily="34" charset="0"/>
              </a:rPr>
              <a:t>ge from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en-US" altLang="zh-TW" dirty="0">
                <a:sym typeface="Arial" panose="020B0604020202020204" pitchFamily="34" charset="0"/>
              </a:rPr>
              <a:t>vol</a:t>
            </a:r>
            <a:r>
              <a:rPr lang="zh-TW" dirty="0">
                <a:sym typeface="Arial" panose="020B0604020202020204" pitchFamily="34" charset="0"/>
              </a:rPr>
              <a:t>u</a:t>
            </a:r>
            <a:r>
              <a:rPr lang="en-US" altLang="zh-TW" dirty="0">
                <a:sym typeface="Arial" panose="020B0604020202020204" pitchFamily="34" charset="0"/>
              </a:rPr>
              <a:t>me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zh-TW" dirty="0">
                <a:sym typeface="Arial" panose="020B0604020202020204" pitchFamily="34" charset="0"/>
              </a:rPr>
              <a:t>and LUN. </a:t>
            </a:r>
            <a:endParaRPr lang="zh-TW" altLang="en-US" dirty="0"/>
          </a:p>
          <a:p>
            <a:endParaRPr lang="en-US" altLang="zh-TW" dirty="0"/>
          </a:p>
          <a:p>
            <a:r>
              <a:rPr lang="en-US" altLang="zh-TW" dirty="0"/>
              <a:t>Based</a:t>
            </a:r>
            <a:r>
              <a:rPr lang="zh-TW" altLang="en-US" dirty="0"/>
              <a:t> </a:t>
            </a:r>
            <a:r>
              <a:rPr lang="en-US" altLang="zh-TW" dirty="0"/>
              <a:t>on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structure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software</a:t>
            </a:r>
            <a:r>
              <a:rPr lang="zh-TW" altLang="en-US" dirty="0"/>
              <a:t> </a:t>
            </a:r>
            <a:r>
              <a:rPr lang="en-US" altLang="zh-TW" dirty="0"/>
              <a:t>RAID,</a:t>
            </a:r>
            <a:r>
              <a:rPr lang="zh-TW" altLang="en-US" dirty="0"/>
              <a:t> </a:t>
            </a:r>
            <a:r>
              <a:rPr lang="en-US" altLang="zh-TW" dirty="0"/>
              <a:t>TL</a:t>
            </a:r>
            <a:r>
              <a:rPr lang="zh-TW" altLang="en-US" dirty="0"/>
              <a:t> </a:t>
            </a:r>
            <a:r>
              <a:rPr lang="en-US" altLang="zh-TW" dirty="0"/>
              <a:t>JBOD</a:t>
            </a:r>
            <a:r>
              <a:rPr lang="zh-TW" altLang="en-US" dirty="0"/>
              <a:t> </a:t>
            </a:r>
            <a:r>
              <a:rPr lang="en-US" altLang="zh-TW" dirty="0"/>
              <a:t>units</a:t>
            </a:r>
            <a:r>
              <a:rPr lang="zh-TW" altLang="en-US" dirty="0"/>
              <a:t> </a:t>
            </a:r>
            <a:r>
              <a:rPr lang="en-US" altLang="zh-TW" dirty="0"/>
              <a:t>are</a:t>
            </a:r>
            <a:r>
              <a:rPr lang="zh-TW" altLang="en-US" dirty="0"/>
              <a:t> </a:t>
            </a:r>
            <a:r>
              <a:rPr lang="en-US" altLang="zh-TW" dirty="0"/>
              <a:t>more</a:t>
            </a:r>
            <a:r>
              <a:rPr lang="zh-TW" altLang="en-US" dirty="0"/>
              <a:t> </a:t>
            </a:r>
            <a:r>
              <a:rPr lang="zh-TW" dirty="0">
                <a:sym typeface="Arial" panose="020B0604020202020204" pitchFamily="34" charset="0"/>
              </a:rPr>
              <a:t>suita</a:t>
            </a:r>
            <a:r>
              <a:rPr lang="en-US" altLang="zh-TW" dirty="0" err="1">
                <a:sym typeface="Arial" panose="020B0604020202020204" pitchFamily="34" charset="0"/>
              </a:rPr>
              <a:t>ble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en-US" altLang="zh-TW" dirty="0">
                <a:sym typeface="Arial" panose="020B0604020202020204" pitchFamily="34" charset="0"/>
              </a:rPr>
              <a:t>for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zh-TW" dirty="0">
                <a:sym typeface="Arial" panose="020B0604020202020204" pitchFamily="34" charset="0"/>
              </a:rPr>
              <a:t>ex</a:t>
            </a:r>
            <a:r>
              <a:rPr lang="en-US" altLang="zh-TW" dirty="0">
                <a:sym typeface="Arial" panose="020B0604020202020204" pitchFamily="34" charset="0"/>
              </a:rPr>
              <a:t>pa</a:t>
            </a:r>
            <a:r>
              <a:rPr lang="zh-TW" dirty="0">
                <a:sym typeface="Arial" panose="020B0604020202020204" pitchFamily="34" charset="0"/>
              </a:rPr>
              <a:t>n</a:t>
            </a:r>
            <a:r>
              <a:rPr lang="en-US" altLang="zh-TW" dirty="0" err="1">
                <a:sym typeface="Arial" panose="020B0604020202020204" pitchFamily="34" charset="0"/>
              </a:rPr>
              <a:t>sion</a:t>
            </a:r>
            <a:r>
              <a:rPr lang="zh-TW" altLang="en-US" dirty="0">
                <a:sym typeface="Arial" panose="020B0604020202020204" pitchFamily="34" charset="0"/>
              </a:rPr>
              <a:t> </a:t>
            </a:r>
            <a:r>
              <a:rPr lang="en-US" altLang="zh-TW" dirty="0">
                <a:sym typeface="Arial" panose="020B0604020202020204" pitchFamily="34" charset="0"/>
              </a:rPr>
              <a:t>d</a:t>
            </a:r>
            <a:r>
              <a:rPr lang="zh-TW" dirty="0">
                <a:sym typeface="Arial" panose="020B0604020202020204" pitchFamily="34" charset="0"/>
              </a:rPr>
              <a:t>evices </a:t>
            </a:r>
            <a:r>
              <a:rPr lang="en-US" altLang="zh-TW" dirty="0">
                <a:sym typeface="Arial" panose="020B0604020202020204" pitchFamily="34" charset="0"/>
              </a:rPr>
              <a:t>than</a:t>
            </a:r>
            <a:r>
              <a:rPr lang="zh-TW" dirty="0">
                <a:sym typeface="Arial" panose="020B0604020202020204" pitchFamily="34" charset="0"/>
              </a:rPr>
              <a:t> TR series.</a:t>
            </a:r>
            <a:endParaRPr lang="en-US" dirty="0"/>
          </a:p>
          <a:p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圓角矩形 28" hidden="1">
            <a:extLst>
              <a:ext uri="{FF2B5EF4-FFF2-40B4-BE49-F238E27FC236}">
                <a16:creationId xmlns:a16="http://schemas.microsoft.com/office/drawing/2014/main" id="{F5248310-C582-493F-BFCF-2E3D15D55BA1}"/>
              </a:ext>
            </a:extLst>
          </p:cNvPr>
          <p:cNvSpPr/>
          <p:nvPr/>
        </p:nvSpPr>
        <p:spPr>
          <a:xfrm>
            <a:off x="324326" y="3013091"/>
            <a:ext cx="5497689" cy="2848581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EAAD0">
                    <a:alpha val="64000"/>
                  </a:srgbClr>
                </a:gs>
                <a:gs pos="67000">
                  <a:srgbClr val="2EAAD0"/>
                </a:gs>
                <a:gs pos="100000">
                  <a:srgbClr val="0070C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圓角矩形 28" hidden="1">
            <a:extLst>
              <a:ext uri="{FF2B5EF4-FFF2-40B4-BE49-F238E27FC236}">
                <a16:creationId xmlns:a16="http://schemas.microsoft.com/office/drawing/2014/main" id="{0917E44F-7D1D-43A1-B7DC-556260230DD8}"/>
              </a:ext>
            </a:extLst>
          </p:cNvPr>
          <p:cNvSpPr/>
          <p:nvPr/>
        </p:nvSpPr>
        <p:spPr>
          <a:xfrm>
            <a:off x="6054565" y="3032627"/>
            <a:ext cx="5820072" cy="23991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4E8F00"/>
                </a:gs>
                <a:gs pos="67000">
                  <a:srgbClr val="4E8F00"/>
                </a:gs>
                <a:gs pos="100000">
                  <a:srgbClr val="3C6E1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Shape 749" hidden="1">
            <a:extLst>
              <a:ext uri="{FF2B5EF4-FFF2-40B4-BE49-F238E27FC236}">
                <a16:creationId xmlns:a16="http://schemas.microsoft.com/office/drawing/2014/main" id="{F66AF92A-55D4-45CB-B040-EA649B8D601F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619" y="4703687"/>
            <a:ext cx="1418793" cy="1056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2BD13FCC-B9EF-477B-AC20-CEB3B31AB49E}"/>
              </a:ext>
            </a:extLst>
          </p:cNvPr>
          <p:cNvGrpSpPr/>
          <p:nvPr/>
        </p:nvGrpSpPr>
        <p:grpSpPr>
          <a:xfrm>
            <a:off x="-2189366" y="351169"/>
            <a:ext cx="2869784" cy="992596"/>
            <a:chOff x="-2189366" y="351169"/>
            <a:chExt cx="2869784" cy="992596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7CF51A3F-920F-4372-9C90-6A4F96EBA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9366" y="351169"/>
              <a:ext cx="2869784" cy="992596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2E0CE38-0F27-462C-A986-88594B6484D4}"/>
                </a:ext>
              </a:extLst>
            </p:cNvPr>
            <p:cNvSpPr/>
            <p:nvPr/>
          </p:nvSpPr>
          <p:spPr>
            <a:xfrm>
              <a:off x="-1865069" y="439112"/>
              <a:ext cx="2101857" cy="666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733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應用情境</a:t>
              </a:r>
              <a:endParaRPr lang="zh-TW" altLang="en-US" sz="16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AA66358-79A8-A841-BD92-D7DEB21C715E}"/>
              </a:ext>
            </a:extLst>
          </p:cNvPr>
          <p:cNvSpPr/>
          <p:nvPr/>
        </p:nvSpPr>
        <p:spPr>
          <a:xfrm>
            <a:off x="8537759" y="5870379"/>
            <a:ext cx="1539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TS-h1683XU-RP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9" name="Shape 758" descr="ãSnapshot Iconãçåçæå°çµæ" hidden="1">
            <a:extLst>
              <a:ext uri="{FF2B5EF4-FFF2-40B4-BE49-F238E27FC236}">
                <a16:creationId xmlns:a16="http://schemas.microsoft.com/office/drawing/2014/main" id="{31C65B26-9723-40FB-B7B5-E0708AFBFABD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103" y="5055064"/>
            <a:ext cx="979953" cy="881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900DD8D4-A32B-4D23-984E-6A2DE4C3D0AB}"/>
              </a:ext>
            </a:extLst>
          </p:cNvPr>
          <p:cNvGrpSpPr/>
          <p:nvPr/>
        </p:nvGrpSpPr>
        <p:grpSpPr>
          <a:xfrm>
            <a:off x="10691662" y="3654437"/>
            <a:ext cx="774801" cy="1701678"/>
            <a:chOff x="10691662" y="3654437"/>
            <a:chExt cx="774801" cy="1701678"/>
          </a:xfrm>
        </p:grpSpPr>
        <p:pic>
          <p:nvPicPr>
            <p:cNvPr id="31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95878FF6-5E87-4843-8804-A045F7F519F4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3261" y="3654437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7D818247-3ED4-4F42-8584-0F69D35757B8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1432" y="4172207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8FE79062-1F4A-43AD-AC1B-7CAEE835376F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1662" y="4670436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圖片 9" hidden="1">
            <a:extLst>
              <a:ext uri="{FF2B5EF4-FFF2-40B4-BE49-F238E27FC236}">
                <a16:creationId xmlns:a16="http://schemas.microsoft.com/office/drawing/2014/main" id="{B410B6B8-438C-426C-A57B-D2694515926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819" y="4625005"/>
            <a:ext cx="1160805" cy="1179467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90B8FBEC-397B-4DD0-8075-3FCEFB971B1B}"/>
              </a:ext>
            </a:extLst>
          </p:cNvPr>
          <p:cNvSpPr/>
          <p:nvPr/>
        </p:nvSpPr>
        <p:spPr>
          <a:xfrm>
            <a:off x="498016" y="5275820"/>
            <a:ext cx="2195004" cy="9602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b="1">
                <a:ea typeface="+mn-lt"/>
                <a:cs typeface="+mn-lt"/>
                <a:sym typeface="Arial" panose="020B0604020202020204" pitchFamily="34" charset="0"/>
              </a:rPr>
              <a:t>Be the Stor</a:t>
            </a:r>
            <a:r>
              <a:rPr lang="en-US" altLang="zh-TW" b="1">
                <a:ea typeface="+mn-lt"/>
                <a:cs typeface="+mn-lt"/>
                <a:sym typeface="Arial" panose="020B0604020202020204" pitchFamily="34" charset="0"/>
              </a:rPr>
              <a:t>age</a:t>
            </a:r>
            <a:r>
              <a:rPr lang="zh-TW" b="1">
                <a:ea typeface="+mn-lt"/>
                <a:cs typeface="+mn-lt"/>
                <a:sym typeface="Arial" panose="020B0604020202020204" pitchFamily="34" charset="0"/>
              </a:rPr>
              <a:t> Expansion</a:t>
            </a:r>
            <a:endParaRPr lang="zh-TW">
              <a:sym typeface="Arial" panose="020B0604020202020204" pitchFamily="34" charset="0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00F87404-1E2C-4210-9423-D786CE713F04}"/>
              </a:ext>
            </a:extLst>
          </p:cNvPr>
          <p:cNvSpPr/>
          <p:nvPr/>
        </p:nvSpPr>
        <p:spPr>
          <a:xfrm>
            <a:off x="498016" y="4065040"/>
            <a:ext cx="2195004" cy="6973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b="1">
                <a:ea typeface="+mn-lt"/>
                <a:cs typeface="+mn-lt"/>
                <a:sym typeface="Arial" panose="020B0604020202020204" pitchFamily="34" charset="0"/>
              </a:rPr>
              <a:t>Be the Snapshot Vault</a:t>
            </a:r>
            <a:endParaRPr lang="zh-TW">
              <a:sym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0F5B9CA-737E-4865-AFB9-95711A93A3DF}"/>
              </a:ext>
            </a:extLst>
          </p:cNvPr>
          <p:cNvGrpSpPr/>
          <p:nvPr/>
        </p:nvGrpSpPr>
        <p:grpSpPr>
          <a:xfrm>
            <a:off x="10296795" y="4103399"/>
            <a:ext cx="707394" cy="707394"/>
            <a:chOff x="4682854" y="4923587"/>
            <a:chExt cx="707394" cy="707394"/>
          </a:xfrm>
          <a:solidFill>
            <a:srgbClr val="FEE146"/>
          </a:solidFill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95011733-FA99-4FFD-8086-1CCDC32007BE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solidFill>
              <a:srgbClr val="FEE146"/>
            </a:solidFill>
            <a:ln>
              <a:noFill/>
            </a:ln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55E520F9-4FBF-440B-8E66-15B94C8BD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12AB5E67-522F-44F7-A4D9-29AA96DBB0AF}"/>
              </a:ext>
            </a:extLst>
          </p:cNvPr>
          <p:cNvGrpSpPr/>
          <p:nvPr/>
        </p:nvGrpSpPr>
        <p:grpSpPr>
          <a:xfrm>
            <a:off x="3144704" y="4103399"/>
            <a:ext cx="707394" cy="707394"/>
            <a:chOff x="4682854" y="4923587"/>
            <a:chExt cx="707394" cy="707394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40624682-EB3E-4983-B474-54033ACDC080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solidFill>
              <a:srgbClr val="FEE146"/>
            </a:solidFill>
            <a:ln>
              <a:noFill/>
            </a:ln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498DD4FA-472A-4CBF-A71D-9911E8AB8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9029ECA-9EAF-984A-A8E1-8B18453519ED}"/>
              </a:ext>
            </a:extLst>
          </p:cNvPr>
          <p:cNvSpPr/>
          <p:nvPr/>
        </p:nvSpPr>
        <p:spPr>
          <a:xfrm>
            <a:off x="4631651" y="5883317"/>
            <a:ext cx="1627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TL-R1620Sep-RP</a:t>
            </a:r>
            <a:endParaRPr lang="en-US" sz="13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7" name="群組 2">
            <a:extLst>
              <a:ext uri="{FF2B5EF4-FFF2-40B4-BE49-F238E27FC236}">
                <a16:creationId xmlns:a16="http://schemas.microsoft.com/office/drawing/2014/main" id="{9C21107D-A819-457D-9B23-807F083FC630}"/>
              </a:ext>
            </a:extLst>
          </p:cNvPr>
          <p:cNvGrpSpPr/>
          <p:nvPr/>
        </p:nvGrpSpPr>
        <p:grpSpPr>
          <a:xfrm>
            <a:off x="3100015" y="5431826"/>
            <a:ext cx="1462481" cy="709577"/>
            <a:chOff x="3968042" y="4927336"/>
            <a:chExt cx="1320312" cy="640599"/>
          </a:xfrm>
        </p:grpSpPr>
        <p:pic>
          <p:nvPicPr>
            <p:cNvPr id="38" name="圖片 33">
              <a:extLst>
                <a:ext uri="{FF2B5EF4-FFF2-40B4-BE49-F238E27FC236}">
                  <a16:creationId xmlns:a16="http://schemas.microsoft.com/office/drawing/2014/main" id="{F861AFFF-3AEE-46F3-B429-DBA743671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3110" y="4927336"/>
              <a:ext cx="635244" cy="635244"/>
            </a:xfrm>
            <a:prstGeom prst="rect">
              <a:avLst/>
            </a:prstGeom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</p:pic>
        <p:pic>
          <p:nvPicPr>
            <p:cNvPr id="42" name="圖片 35">
              <a:extLst>
                <a:ext uri="{FF2B5EF4-FFF2-40B4-BE49-F238E27FC236}">
                  <a16:creationId xmlns:a16="http://schemas.microsoft.com/office/drawing/2014/main" id="{F0AF14B7-6E94-4FC0-9E2A-66FF18E0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042" y="4929307"/>
              <a:ext cx="635244" cy="638628"/>
            </a:xfrm>
            <a:prstGeom prst="rect">
              <a:avLst/>
            </a:prstGeom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</p:pic>
      </p:grpSp>
      <p:sp>
        <p:nvSpPr>
          <p:cNvPr id="46" name="Rectangle 35" hidden="1">
            <a:extLst>
              <a:ext uri="{FF2B5EF4-FFF2-40B4-BE49-F238E27FC236}">
                <a16:creationId xmlns:a16="http://schemas.microsoft.com/office/drawing/2014/main" id="{94EAE746-B184-4026-A304-46AB79F83753}"/>
              </a:ext>
            </a:extLst>
          </p:cNvPr>
          <p:cNvSpPr/>
          <p:nvPr/>
        </p:nvSpPr>
        <p:spPr>
          <a:xfrm>
            <a:off x="7429946" y="4063117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Bahnschrift SemiBold Condensed" panose="020B0502040204020203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TS-h1683XU-RP</a:t>
            </a:r>
            <a:endParaRPr lang="en-US" sz="1200">
              <a:solidFill>
                <a:schemeClr val="bg1"/>
              </a:solidFill>
              <a:latin typeface="Bahnschrift SemiBold Condensed" panose="020B0502040204020203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9AAC091-FC56-422F-8456-A145FD0DDF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12250" y="4065040"/>
            <a:ext cx="963251" cy="329213"/>
          </a:xfrm>
          <a:prstGeom prst="rect">
            <a:avLst/>
          </a:prstGeom>
        </p:spPr>
      </p:pic>
      <p:sp>
        <p:nvSpPr>
          <p:cNvPr id="14" name="Google Shape;140;p25">
            <a:extLst>
              <a:ext uri="{FF2B5EF4-FFF2-40B4-BE49-F238E27FC236}">
                <a16:creationId xmlns:a16="http://schemas.microsoft.com/office/drawing/2014/main" id="{244EC4A4-DA91-4039-A11C-AA91F354BA11}"/>
              </a:ext>
            </a:extLst>
          </p:cNvPr>
          <p:cNvSpPr/>
          <p:nvPr/>
        </p:nvSpPr>
        <p:spPr>
          <a:xfrm>
            <a:off x="2476796" y="4170746"/>
            <a:ext cx="630573" cy="572700"/>
          </a:xfrm>
          <a:prstGeom prst="rightArrow">
            <a:avLst>
              <a:gd name="adj1" fmla="val 50000"/>
              <a:gd name="adj2" fmla="val 56811"/>
            </a:avLst>
          </a:prstGeom>
          <a:gradFill>
            <a:gsLst>
              <a:gs pos="0">
                <a:srgbClr val="FEE146">
                  <a:alpha val="0"/>
                </a:srgbClr>
              </a:gs>
              <a:gs pos="92000">
                <a:srgbClr val="FEE146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52400" dist="127000" dir="8100000" algn="tr" rotWithShape="0">
              <a:prstClr val="black">
                <a:alpha val="61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Google Shape;140;p25">
            <a:extLst>
              <a:ext uri="{FF2B5EF4-FFF2-40B4-BE49-F238E27FC236}">
                <a16:creationId xmlns:a16="http://schemas.microsoft.com/office/drawing/2014/main" id="{DD644F2A-0D97-4E7F-8DFF-CF80C955F762}"/>
              </a:ext>
            </a:extLst>
          </p:cNvPr>
          <p:cNvSpPr/>
          <p:nvPr/>
        </p:nvSpPr>
        <p:spPr>
          <a:xfrm>
            <a:off x="2476796" y="5504947"/>
            <a:ext cx="630573" cy="572700"/>
          </a:xfrm>
          <a:prstGeom prst="rightArrow">
            <a:avLst>
              <a:gd name="adj1" fmla="val 50000"/>
              <a:gd name="adj2" fmla="val 56811"/>
            </a:avLst>
          </a:prstGeom>
          <a:gradFill>
            <a:gsLst>
              <a:gs pos="0">
                <a:srgbClr val="FEE146">
                  <a:alpha val="0"/>
                </a:srgbClr>
              </a:gs>
              <a:gs pos="92000">
                <a:srgbClr val="FEE146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52400" dist="127000" dir="8100000" algn="tr" rotWithShape="0">
              <a:prstClr val="black">
                <a:alpha val="61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17928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73988" y="4976813"/>
            <a:ext cx="4418012" cy="8905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 indent="107950" algn="r">
              <a:buNone/>
            </a:pPr>
            <a:r>
              <a:rPr lang="zh-CN" altLang="en-US" sz="4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</a:t>
            </a:r>
            <a:r>
              <a:rPr lang="en-US" altLang="zh-CN" sz="4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emo</a:t>
            </a:r>
            <a:endParaRPr lang="en-US" sz="2000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72546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1CCC8B3B-3ADE-4AED-A1CD-ADD53B862903}"/>
              </a:ext>
            </a:extLst>
          </p:cNvPr>
          <p:cNvSpPr/>
          <p:nvPr/>
        </p:nvSpPr>
        <p:spPr>
          <a:xfrm>
            <a:off x="1013172" y="2463571"/>
            <a:ext cx="10165655" cy="3845372"/>
          </a:xfrm>
          <a:prstGeom prst="rect">
            <a:avLst/>
          </a:prstGeom>
          <a:solidFill>
            <a:schemeClr val="bg1"/>
          </a:solidFill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平行四邊形 29" hidden="1">
            <a:extLst>
              <a:ext uri="{FF2B5EF4-FFF2-40B4-BE49-F238E27FC236}">
                <a16:creationId xmlns:a16="http://schemas.microsoft.com/office/drawing/2014/main" id="{60A61FAB-8E25-44E7-8580-693014921082}"/>
              </a:ext>
            </a:extLst>
          </p:cNvPr>
          <p:cNvSpPr/>
          <p:nvPr/>
        </p:nvSpPr>
        <p:spPr>
          <a:xfrm>
            <a:off x="774138" y="1935743"/>
            <a:ext cx="2669947" cy="52782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矩形 35" hidden="1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1150919" y="3200601"/>
            <a:ext cx="982188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Optional QNAP </a:t>
            </a:r>
            <a:r>
              <a:rPr lang="en-US" altLang="zh-CN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SAS 12Gb/s cables of different lengths</a:t>
            </a:r>
            <a:endParaRPr lang="en-US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1198570" y="4869226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05M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1279455" y="5328404"/>
            <a:ext cx="245957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00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0.5-meter</a:t>
            </a:r>
            <a:endParaRPr lang="en-US" sz="14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C4288162-5A7D-42DA-BE4D-A7A81D248C93}"/>
              </a:ext>
            </a:extLst>
          </p:cNvPr>
          <p:cNvSpPr txBox="1"/>
          <p:nvPr/>
        </p:nvSpPr>
        <p:spPr>
          <a:xfrm>
            <a:off x="2382329" y="1866374"/>
            <a:ext cx="7376983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Mini-SAS HD SFF-8644 </a:t>
            </a:r>
            <a:r>
              <a:rPr lang="zh-TW" altLang="en-US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to</a:t>
            </a:r>
            <a:r>
              <a:rPr lang="en-US" altLang="zh-TW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8644 SAS 12Gb/s cable</a:t>
            </a:r>
            <a:endParaRPr lang="zh-TW" altLang="en-US" sz="2000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1279455" y="5255836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3647686" y="4869226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3728571" y="5328404"/>
            <a:ext cx="245957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sz="1400">
                <a:solidFill>
                  <a:srgbClr val="FF00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1-meter</a:t>
            </a:r>
            <a:endParaRPr lang="en-US" sz="14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3728571" y="5255836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6039297" y="4869226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45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6120182" y="5328404"/>
            <a:ext cx="245957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sz="1400">
                <a:solidFill>
                  <a:srgbClr val="FF00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2-meter</a:t>
            </a:r>
            <a:endParaRPr lang="en-US" altLang="zh-TW" sz="14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6120182" y="5255836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8523064" y="4869226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30M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52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8603949" y="5328404"/>
            <a:ext cx="245957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sz="1400">
                <a:solidFill>
                  <a:srgbClr val="FF00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3-meter</a:t>
            </a:r>
            <a:endParaRPr lang="en-US" altLang="zh-TW" sz="1400">
              <a:solidFill>
                <a:srgbClr val="FF0000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8603949" y="5255836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457" y="2815487"/>
            <a:ext cx="2287562" cy="175932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029" y="2779259"/>
            <a:ext cx="2080157" cy="18362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645" y="3031358"/>
            <a:ext cx="2556763" cy="1917572"/>
          </a:xfrm>
          <a:prstGeom prst="rect">
            <a:avLst/>
          </a:prstGeom>
        </p:spPr>
      </p:pic>
      <p:pic>
        <p:nvPicPr>
          <p:cNvPr id="54" name="圖片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2" y="2951654"/>
            <a:ext cx="2556763" cy="19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05425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 idx="4294967295"/>
          </p:nvPr>
        </p:nvSpPr>
        <p:spPr>
          <a:xfrm>
            <a:off x="6702425" y="473075"/>
            <a:ext cx="5281096" cy="13255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5-year 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standard warranty included!</a:t>
            </a:r>
            <a:endParaRPr lang="zh-TW" altLang="en-US" dirty="0">
              <a:ea typeface="微軟正黑體"/>
              <a:cs typeface="Arial"/>
            </a:endParaRPr>
          </a:p>
        </p:txBody>
      </p:sp>
      <p:pic>
        <p:nvPicPr>
          <p:cNvPr id="46" name="圖片 45" hidden="1">
            <a:extLst>
              <a:ext uri="{FF2B5EF4-FFF2-40B4-BE49-F238E27FC236}">
                <a16:creationId xmlns:a16="http://schemas.microsoft.com/office/drawing/2014/main" id="{20BC8783-6139-AE40-897A-8A479A8D59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0549" y="381580"/>
            <a:ext cx="1844555" cy="2300257"/>
          </a:xfrm>
          <a:prstGeom prst="rect">
            <a:avLst/>
          </a:prstGeom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33D4B92A-F45A-4975-B744-38949601AD60}"/>
              </a:ext>
            </a:extLst>
          </p:cNvPr>
          <p:cNvSpPr txBox="1"/>
          <p:nvPr/>
        </p:nvSpPr>
        <p:spPr>
          <a:xfrm>
            <a:off x="8098055" y="2417763"/>
            <a:ext cx="3998695" cy="32198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5-Year Standard Warranty 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TL-R1220Sep-RP/TL-R1620Sep-RP 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include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5-Year Standard warranty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Warranty service that comes in effect at the time of purchase.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Free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repair and part replacement for products under normal use during warranty period. (Spare parts and consumables are excluded)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CB2E95C-5ECE-4F76-85EB-C10D2170F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61040"/>
            <a:ext cx="2137780" cy="214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47461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443199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5691582" y="923320"/>
            <a:ext cx="6500418" cy="4661209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E988F4-8B5B-4223-B09A-B1E52256D3C4}"/>
              </a:ext>
            </a:extLst>
          </p:cNvPr>
          <p:cNvSpPr txBox="1"/>
          <p:nvPr/>
        </p:nvSpPr>
        <p:spPr>
          <a:xfrm>
            <a:off x="7094620" y="1055451"/>
            <a:ext cx="4837404" cy="43240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360000" indent="-180000">
              <a:lnSpc>
                <a:spcPct val="130000"/>
              </a:lnSpc>
              <a:spcBef>
                <a:spcPts val="1200"/>
              </a:spcBef>
              <a:buClr>
                <a:srgbClr val="FEE146"/>
              </a:buClr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 marL="359410" indent="-179705"/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Enterprise-grade TL SAS JBODs with maximum 192Gbps via 4 x Mini-SAS HD SFF-8644 ports 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for the best performance and reliability. 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pPr marL="359410" indent="-179705"/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Compatible with previous-gen QNAP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REXP SAS JBOD series for the max. 16 total units combined for up to 4.6PB raw capacity.</a:t>
            </a:r>
            <a:endParaRPr lang="en-US" altLang="zh-TW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軟正黑體"/>
              <a:cs typeface="Arial"/>
            </a:endParaRPr>
          </a:p>
          <a:p>
            <a:pPr marL="359410" indent="-179705"/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With QTS 4.5.1 / QuTS hero  h4.5.1 for the flexible connectivity, fail over, and performance gains.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BF7B6A24-B667-447E-A7DA-09B7821537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243" t="-16737" r="18993" b="-1"/>
          <a:stretch/>
        </p:blipFill>
        <p:spPr>
          <a:xfrm>
            <a:off x="7279640" y="939800"/>
            <a:ext cx="4564156" cy="3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75209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SAS full-duplex 12Gb/s Mini-SAS HD SFF-8644 for max 48Gb/s performance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矩形 47" hidden="1"/>
          <p:cNvSpPr/>
          <p:nvPr/>
        </p:nvSpPr>
        <p:spPr>
          <a:xfrm>
            <a:off x="6514183" y="2849219"/>
            <a:ext cx="3607905" cy="368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E519E25-6673-854E-BA78-217844AFCB2E}"/>
              </a:ext>
            </a:extLst>
          </p:cNvPr>
          <p:cNvSpPr/>
          <p:nvPr/>
        </p:nvSpPr>
        <p:spPr>
          <a:xfrm>
            <a:off x="1940886" y="1642442"/>
            <a:ext cx="3767115" cy="665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22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</a:t>
            </a:r>
            <a:r>
              <a:rPr lang="zh-TW" altLang="en-US" sz="22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ingle</a:t>
            </a:r>
            <a:r>
              <a:rPr lang="en-US" altLang="zh-TW" sz="22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-</a:t>
            </a:r>
            <a:r>
              <a:rPr lang="zh-TW" altLang="en-US" sz="22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cable</a:t>
            </a:r>
            <a:r>
              <a:rPr lang="en-US" altLang="zh-TW" sz="22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bandwidth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31" name="表格 6">
            <a:extLst>
              <a:ext uri="{FF2B5EF4-FFF2-40B4-BE49-F238E27FC236}">
                <a16:creationId xmlns:a16="http://schemas.microsoft.com/office/drawing/2014/main" id="{55D56C15-58A6-47BC-B92F-78EB4027B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411535"/>
              </p:ext>
            </p:extLst>
          </p:nvPr>
        </p:nvGraphicFramePr>
        <p:xfrm>
          <a:off x="7619127" y="1848051"/>
          <a:ext cx="4360095" cy="4693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016">
                  <a:extLst>
                    <a:ext uri="{9D8B030D-6E8A-4147-A177-3AD203B41FA5}">
                      <a16:colId xmlns:a16="http://schemas.microsoft.com/office/drawing/2014/main" val="410358904"/>
                    </a:ext>
                  </a:extLst>
                </a:gridCol>
                <a:gridCol w="1414497">
                  <a:extLst>
                    <a:ext uri="{9D8B030D-6E8A-4147-A177-3AD203B41FA5}">
                      <a16:colId xmlns:a16="http://schemas.microsoft.com/office/drawing/2014/main" val="4194407853"/>
                    </a:ext>
                  </a:extLst>
                </a:gridCol>
                <a:gridCol w="1539582">
                  <a:extLst>
                    <a:ext uri="{9D8B030D-6E8A-4147-A177-3AD203B41FA5}">
                      <a16:colId xmlns:a16="http://schemas.microsoft.com/office/drawing/2014/main" val="616108382"/>
                    </a:ext>
                  </a:extLst>
                </a:gridCol>
              </a:tblGrid>
              <a:tr h="5403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400" dirty="0">
                        <a:solidFill>
                          <a:srgbClr val="FEE146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0">
                          <a:solidFill>
                            <a:schemeClr val="bg1"/>
                          </a:solidFill>
                        </a:rPr>
                        <a:t>Cable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>
                          <a:solidFill>
                            <a:schemeClr val="bg1"/>
                          </a:solidFill>
                        </a:rPr>
                        <a:t>QNAP P/N</a:t>
                      </a:r>
                      <a:endParaRPr lang="zh-TW" altLang="en-US" sz="14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06326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SAS 12Gb/s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</a:rPr>
                        <a:t> SFF-8644 Mini-SAS HD 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cable</a:t>
                      </a: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</a:rPr>
                        <a:t>CAB-SAS05M-8644</a:t>
                      </a:r>
                      <a:endParaRPr lang="en-US" altLang="zh-TW" sz="1100" b="0" i="0" u="none" strike="noStrike" noProof="0" dirty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CAB-SAS10M-8644</a:t>
                      </a:r>
                      <a:endParaRPr lang="en-US" altLang="zh-TW" sz="1100" b="0" i="0" u="none" strike="noStrike" noProof="0" dirty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</a:rPr>
                        <a:t>CAB-SAS20M-8644</a:t>
                      </a:r>
                      <a:endParaRPr lang="en-US" altLang="zh-TW" sz="1100" b="0" i="0" u="none" strike="noStrike" noProof="0" dirty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CAB-SAS30M-8644</a:t>
                      </a:r>
                      <a:endParaRPr lang="zh-TW" sz="2000" dirty="0"/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300305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SAS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</a:rPr>
                        <a:t>/SATA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 6Gb/s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</a:rPr>
                        <a:t> Mini-SAS SFF-8088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 cable</a:t>
                      </a:r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CAB-SAS05M-8088</a:t>
                      </a:r>
                      <a:endParaRPr lang="zh-TW" sz="1100" b="0" i="0" u="none" strike="noStrike" noProof="0" dirty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</a:rPr>
                        <a:t>CAB-SAS10M-8088</a:t>
                      </a:r>
                      <a:endParaRPr lang="en-US" altLang="zh-TW" sz="1100" b="0" i="0" u="none" strike="noStrike" noProof="0" dirty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CAB-SAS20M-8088</a:t>
                      </a:r>
                      <a:endParaRPr lang="zh-TW" sz="1100" b="0" i="0" u="none" strike="noStrike" noProof="0" dirty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CAB-SAS30M-8088</a:t>
                      </a:r>
                      <a:endParaRPr lang="zh-TW" sz="2000" dirty="0"/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351401"/>
                  </a:ext>
                </a:extLst>
              </a:tr>
              <a:tr h="94042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USB 3.2 Gen 1 cable</a:t>
                      </a:r>
                    </a:p>
                    <a:p>
                      <a:pPr lvl="0">
                        <a:buNone/>
                      </a:pP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(5Gb/s)</a:t>
                      </a:r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100" b="1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Type</a:t>
                      </a:r>
                      <a:r>
                        <a:rPr lang="en-US" altLang="zh-TW" sz="1100" b="1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altLang="en-US" sz="1100" b="1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A to C:</a:t>
                      </a: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CAB-U35G02MAC</a:t>
                      </a: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 dirty="0">
                          <a:solidFill>
                            <a:schemeClr val="bg1"/>
                          </a:solidFill>
                        </a:rPr>
                        <a:t>CAB-U35G10MAC</a:t>
                      </a:r>
                      <a:endParaRPr lang="zh-TW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656004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USB 3.2 Gen 2 cable</a:t>
                      </a:r>
                    </a:p>
                    <a:p>
                      <a:pPr lvl="0">
                        <a:buNone/>
                      </a:pP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(10Gb/s)</a:t>
                      </a:r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100" b="1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Type A to C:</a:t>
                      </a:r>
                      <a:endParaRPr lang="zh-TW" altLang="en-US" sz="1100" b="1" i="0" u="none" strike="noStrike" noProof="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</a:t>
                      </a: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AB-U310G10MAC</a:t>
                      </a:r>
                      <a:endParaRPr lang="zh-TW" altLang="en-US" sz="1100" b="0" i="0" u="none" strike="noStrike" noProof="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endParaRPr lang="en-US" altLang="zh-TW" sz="1100" b="1" i="0" u="none" strike="noStrike" noProof="0">
                        <a:solidFill>
                          <a:schemeClr val="bg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1" i="0" u="none" strike="noStrike" noProof="0">
                          <a:solidFill>
                            <a:schemeClr val="bg1"/>
                          </a:solidFill>
                        </a:rPr>
                        <a:t>Type C to C:</a:t>
                      </a:r>
                      <a:endParaRPr lang="zh-TW" altLang="en-US" sz="3200" b="1">
                        <a:solidFill>
                          <a:schemeClr val="bg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</a:rPr>
                        <a:t>AB-U310G10MCC</a:t>
                      </a:r>
                      <a:endParaRPr lang="zh-TW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915951"/>
                  </a:ext>
                </a:extLst>
              </a:tr>
            </a:tbl>
          </a:graphicData>
        </a:graphic>
      </p:graphicFrame>
      <p:sp>
        <p:nvSpPr>
          <p:cNvPr id="32" name="TextBox 21">
            <a:extLst>
              <a:ext uri="{FF2B5EF4-FFF2-40B4-BE49-F238E27FC236}">
                <a16:creationId xmlns:a16="http://schemas.microsoft.com/office/drawing/2014/main" id="{601B4515-864F-4C73-BDF3-83C4DB727E37}"/>
              </a:ext>
            </a:extLst>
          </p:cNvPr>
          <p:cNvSpPr txBox="1"/>
          <p:nvPr/>
        </p:nvSpPr>
        <p:spPr>
          <a:xfrm>
            <a:off x="189598" y="5399114"/>
            <a:ext cx="18452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SATA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/ eSATA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46651259-FCF9-4907-86BF-BF0E614B7676}"/>
              </a:ext>
            </a:extLst>
          </p:cNvPr>
          <p:cNvSpPr txBox="1"/>
          <p:nvPr/>
        </p:nvSpPr>
        <p:spPr>
          <a:xfrm>
            <a:off x="189598" y="3417321"/>
            <a:ext cx="1845260" cy="3374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6Gb/s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TextBox 21">
            <a:extLst>
              <a:ext uri="{FF2B5EF4-FFF2-40B4-BE49-F238E27FC236}">
                <a16:creationId xmlns:a16="http://schemas.microsoft.com/office/drawing/2014/main" id="{CE466A4A-38DF-4886-934D-DD335E373783}"/>
              </a:ext>
            </a:extLst>
          </p:cNvPr>
          <p:cNvSpPr txBox="1"/>
          <p:nvPr/>
        </p:nvSpPr>
        <p:spPr>
          <a:xfrm>
            <a:off x="189597" y="2689315"/>
            <a:ext cx="212069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2400" b="1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 sz="2400" b="1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</a:t>
            </a:r>
            <a:r>
              <a:rPr lang="en-US" altLang="zh-TW" sz="2400" b="1" dirty="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12Gb/s</a:t>
            </a:r>
            <a:endParaRPr lang="zh-TW" altLang="en-US" sz="2400" b="1" dirty="0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F8BFE6EF-9F97-4DB0-90E2-3427B02E0734}"/>
              </a:ext>
            </a:extLst>
          </p:cNvPr>
          <p:cNvSpPr txBox="1"/>
          <p:nvPr/>
        </p:nvSpPr>
        <p:spPr>
          <a:xfrm>
            <a:off x="189598" y="4733206"/>
            <a:ext cx="18452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USB 3.2 Gen 2 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E252517B-3D78-476F-B4DC-1B967EE1E50F}"/>
              </a:ext>
            </a:extLst>
          </p:cNvPr>
          <p:cNvSpPr txBox="1"/>
          <p:nvPr/>
        </p:nvSpPr>
        <p:spPr>
          <a:xfrm>
            <a:off x="189598" y="6065021"/>
            <a:ext cx="18452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USB 3.2 Gen 1 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7" name="TextBox 21">
            <a:extLst>
              <a:ext uri="{FF2B5EF4-FFF2-40B4-BE49-F238E27FC236}">
                <a16:creationId xmlns:a16="http://schemas.microsoft.com/office/drawing/2014/main" id="{D1E09F9C-859E-4B91-94EC-38F5075D3026}"/>
              </a:ext>
            </a:extLst>
          </p:cNvPr>
          <p:cNvSpPr txBox="1"/>
          <p:nvPr/>
        </p:nvSpPr>
        <p:spPr>
          <a:xfrm>
            <a:off x="189597" y="4076263"/>
            <a:ext cx="220667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USB 3.2 Gen 2 x2 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A4F66F4C-8CFC-4B46-8BD0-AA03942CF97E}"/>
              </a:ext>
            </a:extLst>
          </p:cNvPr>
          <p:cNvGrpSpPr/>
          <p:nvPr/>
        </p:nvGrpSpPr>
        <p:grpSpPr>
          <a:xfrm>
            <a:off x="2217490" y="2419392"/>
            <a:ext cx="5522708" cy="4048362"/>
            <a:chOff x="2464578" y="2105623"/>
            <a:chExt cx="10061677" cy="4430600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FDD4C687-2186-441E-9F44-D73E62D2BDDC}"/>
                </a:ext>
              </a:extLst>
            </p:cNvPr>
            <p:cNvGrpSpPr/>
            <p:nvPr/>
          </p:nvGrpSpPr>
          <p:grpSpPr>
            <a:xfrm>
              <a:off x="2529359" y="2105623"/>
              <a:ext cx="7321738" cy="4387252"/>
              <a:chOff x="3048236" y="2105623"/>
              <a:chExt cx="7321738" cy="3551465"/>
            </a:xfrm>
          </p:grpSpPr>
          <p:cxnSp>
            <p:nvCxnSpPr>
              <p:cNvPr id="56" name="直線接點 55">
                <a:extLst>
                  <a:ext uri="{FF2B5EF4-FFF2-40B4-BE49-F238E27FC236}">
                    <a16:creationId xmlns:a16="http://schemas.microsoft.com/office/drawing/2014/main" id="{AD25565A-6FBE-471E-85BF-CA8D5E594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236" y="2105623"/>
                <a:ext cx="0" cy="3551465"/>
              </a:xfrm>
              <a:prstGeom prst="line">
                <a:avLst/>
              </a:prstGeom>
              <a:ln w="25400">
                <a:solidFill>
                  <a:srgbClr val="7F7F7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9854DAD7-3751-41EC-B2D8-2CC5B4E062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9105" y="2105623"/>
                <a:ext cx="0" cy="3551465"/>
              </a:xfrm>
              <a:prstGeom prst="line">
                <a:avLst/>
              </a:prstGeom>
              <a:ln w="25400">
                <a:solidFill>
                  <a:srgbClr val="7F7F7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AA75ED20-CF1F-427C-A33D-7373584D08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9974" y="2105623"/>
                <a:ext cx="0" cy="3551465"/>
              </a:xfrm>
              <a:prstGeom prst="line">
                <a:avLst/>
              </a:prstGeom>
              <a:ln w="25400">
                <a:solidFill>
                  <a:srgbClr val="7F7F7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338ABF4E-82E0-45C1-916B-5A6816EAB4FF}"/>
                </a:ext>
              </a:extLst>
            </p:cNvPr>
            <p:cNvSpPr/>
            <p:nvPr/>
          </p:nvSpPr>
          <p:spPr>
            <a:xfrm>
              <a:off x="2464579" y="5349452"/>
              <a:ext cx="1206819" cy="389202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0C01ED98-ACDE-471A-8AE3-9032C72F62C6}"/>
                </a:ext>
              </a:extLst>
            </p:cNvPr>
            <p:cNvSpPr/>
            <p:nvPr/>
          </p:nvSpPr>
          <p:spPr>
            <a:xfrm>
              <a:off x="2464579" y="3204284"/>
              <a:ext cx="3725650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C4F1AE20-66EE-4538-A1A1-213D9895EE64}"/>
                </a:ext>
              </a:extLst>
            </p:cNvPr>
            <p:cNvSpPr/>
            <p:nvPr/>
          </p:nvSpPr>
          <p:spPr>
            <a:xfrm>
              <a:off x="2464579" y="2489228"/>
              <a:ext cx="7386518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E146">
                    <a:alpha val="0"/>
                  </a:srgbClr>
                </a:gs>
                <a:gs pos="100000">
                  <a:srgbClr val="FEE146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2FFD1956-C812-4BC2-B923-5EA97CF47632}"/>
                </a:ext>
              </a:extLst>
            </p:cNvPr>
            <p:cNvSpPr/>
            <p:nvPr/>
          </p:nvSpPr>
          <p:spPr>
            <a:xfrm>
              <a:off x="9915892" y="2397130"/>
              <a:ext cx="2610363" cy="601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altLang="zh-TW" sz="24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48Gb/s</a:t>
              </a: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D84C1954-0D1D-4E32-A82A-07203617EE19}"/>
                </a:ext>
              </a:extLst>
            </p:cNvPr>
            <p:cNvSpPr/>
            <p:nvPr/>
          </p:nvSpPr>
          <p:spPr>
            <a:xfrm>
              <a:off x="2464578" y="4634396"/>
              <a:ext cx="1856633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7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6FF11CC7-7EF7-426C-B180-59A256FDD079}"/>
                </a:ext>
              </a:extLst>
            </p:cNvPr>
            <p:cNvSpPr/>
            <p:nvPr/>
          </p:nvSpPr>
          <p:spPr>
            <a:xfrm>
              <a:off x="6190229" y="3058599"/>
              <a:ext cx="2273070" cy="665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24Gb/s 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AF8E96A4-4FE7-4659-956D-2FDE85C53A13}"/>
                </a:ext>
              </a:extLst>
            </p:cNvPr>
            <p:cNvSpPr/>
            <p:nvPr/>
          </p:nvSpPr>
          <p:spPr>
            <a:xfrm>
              <a:off x="4193985" y="4544934"/>
              <a:ext cx="2273070" cy="5303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10Gb/s 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1B7A375E-AEFC-4014-86D3-593DA719925C}"/>
                </a:ext>
              </a:extLst>
            </p:cNvPr>
            <p:cNvSpPr/>
            <p:nvPr/>
          </p:nvSpPr>
          <p:spPr>
            <a:xfrm>
              <a:off x="3671398" y="5291151"/>
              <a:ext cx="1804236" cy="511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6Gb/s 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960BD74F-0C0F-4F94-934E-3AA5BD683F5B}"/>
                </a:ext>
              </a:extLst>
            </p:cNvPr>
            <p:cNvSpPr/>
            <p:nvPr/>
          </p:nvSpPr>
          <p:spPr>
            <a:xfrm>
              <a:off x="2464579" y="6085673"/>
              <a:ext cx="1058651" cy="389202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51AAF391-F247-412C-913B-D8C11C4147A6}"/>
                </a:ext>
              </a:extLst>
            </p:cNvPr>
            <p:cNvSpPr/>
            <p:nvPr/>
          </p:nvSpPr>
          <p:spPr>
            <a:xfrm>
              <a:off x="3588009" y="6024323"/>
              <a:ext cx="1804237" cy="511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5Gb/s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" name="矩形: 圓角 2">
              <a:extLst>
                <a:ext uri="{FF2B5EF4-FFF2-40B4-BE49-F238E27FC236}">
                  <a16:creationId xmlns:a16="http://schemas.microsoft.com/office/drawing/2014/main" id="{167820B3-D633-420F-9D1D-7ADDBF13B9C5}"/>
                </a:ext>
              </a:extLst>
            </p:cNvPr>
            <p:cNvSpPr/>
            <p:nvPr/>
          </p:nvSpPr>
          <p:spPr>
            <a:xfrm>
              <a:off x="2464579" y="3919340"/>
              <a:ext cx="3403135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7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470D9C10-4E51-44CC-ABA7-5C97C2B58407}"/>
                </a:ext>
              </a:extLst>
            </p:cNvPr>
            <p:cNvSpPr/>
            <p:nvPr/>
          </p:nvSpPr>
          <p:spPr>
            <a:xfrm>
              <a:off x="5865553" y="3850063"/>
              <a:ext cx="2273070" cy="5303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20Gb/s 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D4CEC571-97A8-4838-A2E8-8B725ACC7188}"/>
                </a:ext>
              </a:extLst>
            </p:cNvPr>
            <p:cNvSpPr/>
            <p:nvPr/>
          </p:nvSpPr>
          <p:spPr>
            <a:xfrm>
              <a:off x="6988215" y="2331210"/>
              <a:ext cx="3085326" cy="665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zh-TW" altLang="en-US">
                  <a:solidFill>
                    <a:schemeClr val="tx1">
                      <a:lumMod val="85000"/>
                      <a:lumOff val="15000"/>
                    </a:schemeClr>
                  </a:solidFill>
                  <a:ea typeface="微軟正黑體"/>
                  <a:cs typeface="Arial"/>
                </a:rPr>
                <a:t>4 x 12Gb/s</a:t>
              </a:r>
            </a:p>
          </p:txBody>
        </p:sp>
      </p:grpSp>
      <p:pic>
        <p:nvPicPr>
          <p:cNvPr id="62" name="圖片 9" descr="一張含有 纜線, 連接器, 選手, 遊戲 的圖片&#10;&#10;自動產生的描述">
            <a:extLst>
              <a:ext uri="{FF2B5EF4-FFF2-40B4-BE49-F238E27FC236}">
                <a16:creationId xmlns:a16="http://schemas.microsoft.com/office/drawing/2014/main" id="{E2BEF02C-677C-4499-80EF-ADCC7D4A2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259" y="2531444"/>
            <a:ext cx="812345" cy="695509"/>
          </a:xfrm>
          <a:prstGeom prst="rect">
            <a:avLst/>
          </a:prstGeom>
        </p:spPr>
      </p:pic>
      <p:pic>
        <p:nvPicPr>
          <p:cNvPr id="63" name="圖片 10" descr="一張含有 小, 光, 坐, 標誌 的圖片&#10;&#10;自動產生的描述">
            <a:extLst>
              <a:ext uri="{FF2B5EF4-FFF2-40B4-BE49-F238E27FC236}">
                <a16:creationId xmlns:a16="http://schemas.microsoft.com/office/drawing/2014/main" id="{AF97AFB6-2D6F-442D-94D2-50FDEE900B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881" y="3458438"/>
            <a:ext cx="1343454" cy="1007076"/>
          </a:xfrm>
          <a:prstGeom prst="rect">
            <a:avLst/>
          </a:prstGeom>
        </p:spPr>
      </p:pic>
      <p:pic>
        <p:nvPicPr>
          <p:cNvPr id="64" name="圖片 60">
            <a:extLst>
              <a:ext uri="{FF2B5EF4-FFF2-40B4-BE49-F238E27FC236}">
                <a16:creationId xmlns:a16="http://schemas.microsoft.com/office/drawing/2014/main" id="{AC35DE10-3AF1-483B-8B6D-4F0E66DB1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765" y="5530423"/>
            <a:ext cx="942948" cy="939188"/>
          </a:xfrm>
          <a:prstGeom prst="rect">
            <a:avLst/>
          </a:prstGeom>
        </p:spPr>
      </p:pic>
      <p:pic>
        <p:nvPicPr>
          <p:cNvPr id="65" name="圖片 61" descr="一張含有 纜線 的圖片&#10;&#10;自動產生的描述">
            <a:extLst>
              <a:ext uri="{FF2B5EF4-FFF2-40B4-BE49-F238E27FC236}">
                <a16:creationId xmlns:a16="http://schemas.microsoft.com/office/drawing/2014/main" id="{A8D1E9D2-6FF5-4935-AD7A-E207919C5E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236" y="4589308"/>
            <a:ext cx="866744" cy="872564"/>
          </a:xfrm>
          <a:prstGeom prst="rect">
            <a:avLst/>
          </a:prstGeom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E17760AE-8E67-4950-B200-930F18725C74}"/>
              </a:ext>
            </a:extLst>
          </p:cNvPr>
          <p:cNvSpPr/>
          <p:nvPr/>
        </p:nvSpPr>
        <p:spPr>
          <a:xfrm>
            <a:off x="2646858" y="3280837"/>
            <a:ext cx="1693491" cy="608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ea typeface="微軟正黑體"/>
                <a:cs typeface="Arial"/>
              </a:rPr>
              <a:t>4 x 6Gb/s</a:t>
            </a:r>
          </a:p>
        </p:txBody>
      </p:sp>
    </p:spTree>
    <p:extLst>
      <p:ext uri="{BB962C8B-B14F-4D97-AF65-F5344CB8AC3E}">
        <p14:creationId xmlns:p14="http://schemas.microsoft.com/office/powerpoint/2010/main" val="2249211300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04F7F-5305-F44A-9C6B-8D0BAB1A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High</a:t>
            </a: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er</a:t>
            </a:r>
            <a:r>
              <a:rPr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eliability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, </a:t>
            </a: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faster</a:t>
            </a:r>
            <a:r>
              <a:rPr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p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erformance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, </a:t>
            </a: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and better availability </a:t>
            </a:r>
            <a:r>
              <a:rPr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for SAS drive</a:t>
            </a: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</a:t>
            </a:r>
            <a:endParaRPr lang="en-US" altLang="zh-TW" dirty="0">
              <a:latin typeface="Arial"/>
              <a:ea typeface="微軟正黑體"/>
              <a:cs typeface="Arial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000599"/>
              </p:ext>
            </p:extLst>
          </p:nvPr>
        </p:nvGraphicFramePr>
        <p:xfrm>
          <a:off x="742367" y="2060456"/>
          <a:ext cx="10707266" cy="4498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843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2296071">
                  <a:extLst>
                    <a:ext uri="{9D8B030D-6E8A-4147-A177-3AD203B41FA5}">
                      <a16:colId xmlns:a16="http://schemas.microsoft.com/office/drawing/2014/main" val="1887938915"/>
                    </a:ext>
                  </a:extLst>
                </a:gridCol>
                <a:gridCol w="2199503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2298357">
                  <a:extLst>
                    <a:ext uri="{9D8B030D-6E8A-4147-A177-3AD203B41FA5}">
                      <a16:colId xmlns:a16="http://schemas.microsoft.com/office/drawing/2014/main" val="1248060341"/>
                    </a:ext>
                  </a:extLst>
                </a:gridCol>
                <a:gridCol w="2231492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</a:tblGrid>
              <a:tr h="507557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solidFill>
                            <a:srgbClr val="FEE146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SSD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FEE146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HDD</a:t>
                      </a:r>
                      <a:endParaRPr lang="zh-TW" altLang="en-US" sz="2400">
                        <a:solidFill>
                          <a:srgbClr val="FEE146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solidFill>
                            <a:srgbClr val="FEE146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SATA SSD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FEE146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SATA HDD</a:t>
                      </a:r>
                      <a:endParaRPr lang="zh-TW" altLang="en-US" sz="2400">
                        <a:solidFill>
                          <a:srgbClr val="FEE146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Price per TB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$$$$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$$$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$$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38441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RPM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Up to 15000</a:t>
                      </a:r>
                      <a:endParaRPr lang="zh-TW" altLang="en-US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Up to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7200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90196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Up to 15.36TB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Up to 18TB</a:t>
                      </a:r>
                      <a:endParaRPr lang="zh-TW" altLang="en-US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Up to 4TB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Up to 18TB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80168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MTBF</a:t>
                      </a:r>
                      <a:endParaRPr lang="zh-TW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2.5M hours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2.5M hours</a:t>
                      </a:r>
                      <a:endParaRPr lang="zh-TW" altLang="en-US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2M hours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1.2M hours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Workload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Process-intensive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+mn-cs"/>
                          <a:sym typeface="Arial" panose="020B0604020202020204" pitchFamily="34" charset="0"/>
                        </a:rPr>
                        <a:t>Process-intensive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+mn-cs"/>
                          <a:sym typeface="Arial" panose="020B0604020202020204" pitchFamily="34" charset="0"/>
                        </a:rPr>
                        <a:t>Light to normal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Light to normal</a:t>
                      </a:r>
                      <a:endParaRPr lang="zh-TW" altLang="en-US" dirty="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423220"/>
                  </a:ext>
                </a:extLst>
              </a:tr>
              <a:tr h="43841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Speed</a:t>
                      </a:r>
                      <a:endParaRPr lang="zh-TW" altLang="en-US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 Gb/s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 Gb/s</a:t>
                      </a:r>
                      <a:endParaRPr lang="zh-TW" altLang="en-US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6 Gb/s</a:t>
                      </a:r>
                      <a:endParaRPr lang="zh-TW" altLang="en-US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6 Gb/s</a:t>
                      </a:r>
                      <a:endParaRPr lang="zh-TW" altLang="en-US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77423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Latency</a:t>
                      </a:r>
                      <a:endParaRPr lang="zh-TW" altLang="en-US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Lowest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Lower</a:t>
                      </a:r>
                      <a:endParaRPr lang="en-US" altLang="zh-TW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Lower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Higher</a:t>
                      </a:r>
                      <a:endParaRPr lang="en-US" altLang="zh-TW" dirty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31488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Dual-port</a:t>
                      </a:r>
                      <a:endParaRPr lang="zh-TW" altLang="en-US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Supported</a:t>
                      </a:r>
                      <a:endParaRPr lang="zh-TW" altLang="en-US">
                        <a:latin typeface="Arial" panose="020B0604020202020204" pitchFamily="34" charset="0"/>
                        <a:ea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Supported</a:t>
                      </a:r>
                      <a:endParaRPr lang="zh-TW" altLang="en-US">
                        <a:latin typeface="Arial" panose="020B0604020202020204" pitchFamily="34" charset="0"/>
                        <a:ea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+mn-cs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+mn-cs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888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34671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8303643" y="2488400"/>
            <a:ext cx="2855964" cy="3546576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8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New </a:t>
            </a:r>
            <a:r>
              <a:rPr lang="en-US" altLang="zh-TW" sz="38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g</a:t>
            </a:r>
            <a:r>
              <a:rPr lang="zh-TW" altLang="en-US" sz="38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eneration of </a:t>
            </a:r>
            <a:r>
              <a:rPr lang="en-US" altLang="zh-TW" sz="38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12-bay &amp; 16-bay SAS </a:t>
            </a:r>
            <a:r>
              <a:rPr lang="zh-TW" altLang="en-US" sz="38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12Gb/s JBOD</a:t>
            </a:r>
            <a:r>
              <a:rPr lang="en-US" altLang="zh-TW" sz="38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38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Storage expansion</a:t>
            </a: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4367457" y="2488401"/>
            <a:ext cx="2855964" cy="3546576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 descr="一張含有 室內, 桌, 電腦, 監視器 的圖片&#10;&#10;自動產生的描述">
            <a:extLst>
              <a:ext uri="{FF2B5EF4-FFF2-40B4-BE49-F238E27FC236}">
                <a16:creationId xmlns:a16="http://schemas.microsoft.com/office/drawing/2014/main" id="{81038BA5-890D-4F24-B7E1-88AFBC4660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522" y="3055632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49000"/>
              </a:prstClr>
            </a:outerShdw>
          </a:effectLst>
        </p:spPr>
      </p:pic>
      <p:pic>
        <p:nvPicPr>
          <p:cNvPr id="7" name="圖片 6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F8F08FD2-4313-4B63-BFE5-9FB9EA426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73" y="3096208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49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8154838" y="5008250"/>
            <a:ext cx="33075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TL-R1620Sep-RP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64946" y="4711981"/>
            <a:ext cx="360603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zh-TW" altLang="en-US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Built with</a:t>
            </a:r>
            <a:r>
              <a:rPr lang="en-US" altLang="zh-TW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 </a:t>
            </a:r>
            <a:r>
              <a:rPr lang="en-US" altLang="zh-TW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Broadcom</a:t>
            </a:r>
            <a:r>
              <a:rPr lang="en-US" altLang="zh-TW" baseline="30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®</a:t>
            </a:r>
          </a:p>
          <a:p>
            <a:pPr algn="ctr"/>
            <a:r>
              <a:rPr lang="en-US" altLang="zh-TW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SAS expander, c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ap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ble</a:t>
            </a:r>
            <a:r>
              <a:rPr lang="zh-TW" altLang="en-US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of</a:t>
            </a:r>
            <a:r>
              <a:rPr lang="zh-TW" altLang="en-US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connecting many drives with </a:t>
            </a:r>
            <a:r>
              <a:rPr lang="en-US" altLang="zh-TW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 </a:t>
            </a:r>
            <a:r>
              <a:rPr lang="zh-TW" altLang="en-US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single SAS cable</a:t>
            </a:r>
            <a:r>
              <a:rPr lang="en-US" altLang="zh-TW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and SAS JBOD enclosures</a:t>
            </a:r>
            <a:r>
              <a:rPr lang="zh-TW" altLang="en-US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to expand the </a:t>
            </a:r>
            <a:r>
              <a:rPr lang="en-US" altLang="zh-TW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NAS </a:t>
            </a:r>
            <a:r>
              <a:rPr lang="zh-TW" altLang="en-US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storage space.</a:t>
            </a:r>
            <a:endParaRPr lang="zh-TW" altLang="en-US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8976305" y="2858584"/>
            <a:ext cx="1510639" cy="44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</a:t>
            </a:r>
            <a:r>
              <a:rPr lang="en-US" altLang="zh-TW" sz="2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 Bay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4218652" y="5008251"/>
            <a:ext cx="33075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5040119" y="2858585"/>
            <a:ext cx="1510639" cy="44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 Bay</a:t>
            </a:r>
            <a:endParaRPr lang="en-US" sz="28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6DBDD84-A1FF-44CB-A73D-B2A511E4B1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44" y="3010754"/>
            <a:ext cx="2990765" cy="14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53224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圖形 63">
            <a:extLst>
              <a:ext uri="{FF2B5EF4-FFF2-40B4-BE49-F238E27FC236}">
                <a16:creationId xmlns:a16="http://schemas.microsoft.com/office/drawing/2014/main" id="{EEB406B6-1604-410E-95A0-C1A5EB759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2757555" y="4437944"/>
            <a:ext cx="10951595" cy="1540068"/>
          </a:xfrm>
          <a:prstGeom prst="rect">
            <a:avLst/>
          </a:prstGeom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8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TL-R1220Sep-RP / TL-R1620Sep-RP </a:t>
            </a:r>
            <a:br>
              <a:rPr lang="en-US" altLang="zh-TW" sz="3800">
                <a:latin typeface="Arial"/>
                <a:ea typeface="微軟正黑體"/>
                <a:cs typeface="Arial"/>
                <a:sym typeface="Arial" panose="020B0604020202020204" pitchFamily="34" charset="0"/>
              </a:rPr>
            </a:br>
            <a:r>
              <a:rPr lang="en-US" altLang="zh-TW" sz="38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SAS JBOD f</a:t>
            </a:r>
            <a:r>
              <a:rPr lang="zh-TW" altLang="en-US" sz="38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ront view</a:t>
            </a:r>
            <a:endParaRPr lang="en-US" altLang="zh-TW" sz="38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6" name="圖片 5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C7426FAD-AB84-4868-988F-64033D27FF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585" y="2581310"/>
            <a:ext cx="7398586" cy="2277672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8" name="圖片 7" descr="一張含有 室內, 桌, 電腦, 監視器 的圖片&#10;&#10;自動產生的描述">
            <a:extLst>
              <a:ext uri="{FF2B5EF4-FFF2-40B4-BE49-F238E27FC236}">
                <a16:creationId xmlns:a16="http://schemas.microsoft.com/office/drawing/2014/main" id="{2A06D3C5-6837-422D-AF20-16B38C420C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130" y="5380265"/>
            <a:ext cx="3107041" cy="910115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95651E3-B513-4921-9FA8-88E4335127CC}"/>
              </a:ext>
            </a:extLst>
          </p:cNvPr>
          <p:cNvSpPr txBox="1"/>
          <p:nvPr/>
        </p:nvSpPr>
        <p:spPr>
          <a:xfrm>
            <a:off x="9668677" y="2158481"/>
            <a:ext cx="17880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Power Button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8309C4F-A09F-4FD4-AC1A-0C5677F408C7}"/>
              </a:ext>
            </a:extLst>
          </p:cNvPr>
          <p:cNvSpPr txBox="1"/>
          <p:nvPr/>
        </p:nvSpPr>
        <p:spPr>
          <a:xfrm>
            <a:off x="9668677" y="2710897"/>
            <a:ext cx="14819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Status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219AB8-AD43-405F-AA10-69946B0AEA8F}"/>
              </a:ext>
            </a:extLst>
          </p:cNvPr>
          <p:cNvSpPr txBox="1"/>
          <p:nvPr/>
        </p:nvSpPr>
        <p:spPr>
          <a:xfrm>
            <a:off x="9668676" y="3677018"/>
            <a:ext cx="20100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Fan Error</a:t>
            </a:r>
            <a:endParaRPr lang="zh-TW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C31478E-8C5D-4FF5-8E49-C9AEC50F0A16}"/>
              </a:ext>
            </a:extLst>
          </p:cNvPr>
          <p:cNvSpPr txBox="1"/>
          <p:nvPr/>
        </p:nvSpPr>
        <p:spPr>
          <a:xfrm>
            <a:off x="9668677" y="4392414"/>
            <a:ext cx="24641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M</a:t>
            </a:r>
            <a:r>
              <a:rPr lang="zh-TW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et</a:t>
            </a:r>
            <a:r>
              <a:rPr lang="en-US" altLang="zh-TW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al</a:t>
            </a:r>
            <a:r>
              <a:rPr lang="zh-TW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t</a:t>
            </a:r>
            <a:r>
              <a:rPr lang="en-US" altLang="zh-TW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rays</a:t>
            </a:r>
            <a:r>
              <a:rPr lang="zh-TW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&amp;</a:t>
            </a:r>
            <a:r>
              <a:rPr lang="zh-TW" altLang="en-US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keys</a:t>
            </a:r>
            <a:endParaRPr lang="zh-TW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888B832-D137-42EF-B193-82F6588E61D7}"/>
              </a:ext>
            </a:extLst>
          </p:cNvPr>
          <p:cNvSpPr txBox="1"/>
          <p:nvPr/>
        </p:nvSpPr>
        <p:spPr>
          <a:xfrm>
            <a:off x="9668677" y="4807884"/>
            <a:ext cx="18058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Drive status</a:t>
            </a:r>
            <a:endParaRPr lang="zh-TW"/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26967E1C-2653-4E3E-B15E-542A0DE2D22D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6447367" y="4670378"/>
            <a:ext cx="3221310" cy="322173"/>
          </a:xfrm>
          <a:prstGeom prst="bentConnector3">
            <a:avLst>
              <a:gd name="adj1" fmla="val 99929"/>
            </a:avLst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C9C4F04A-B8D1-48AC-ACD5-1748CC58AAFB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904569" y="4577080"/>
            <a:ext cx="2764108" cy="0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手繪多邊形: 圖案 35">
            <a:extLst>
              <a:ext uri="{FF2B5EF4-FFF2-40B4-BE49-F238E27FC236}">
                <a16:creationId xmlns:a16="http://schemas.microsoft.com/office/drawing/2014/main" id="{0C51B716-692D-4D70-ADF6-BA3A558D725A}"/>
              </a:ext>
            </a:extLst>
          </p:cNvPr>
          <p:cNvSpPr/>
          <p:nvPr/>
        </p:nvSpPr>
        <p:spPr>
          <a:xfrm>
            <a:off x="8194040" y="2156132"/>
            <a:ext cx="473711" cy="1913892"/>
          </a:xfrm>
          <a:custGeom>
            <a:avLst/>
            <a:gdLst>
              <a:gd name="connsiteX0" fmla="*/ 650240 w 650240"/>
              <a:gd name="connsiteY0" fmla="*/ 0 h 2143760"/>
              <a:gd name="connsiteX1" fmla="*/ 0 w 650240"/>
              <a:gd name="connsiteY1" fmla="*/ 1371600 h 2143760"/>
              <a:gd name="connsiteX2" fmla="*/ 15240 w 650240"/>
              <a:gd name="connsiteY2" fmla="*/ 1813560 h 2143760"/>
              <a:gd name="connsiteX3" fmla="*/ 584200 w 650240"/>
              <a:gd name="connsiteY3" fmla="*/ 2143760 h 2143760"/>
              <a:gd name="connsiteX4" fmla="*/ 650240 w 650240"/>
              <a:gd name="connsiteY4" fmla="*/ 0 h 2143760"/>
              <a:gd name="connsiteX0" fmla="*/ 360680 w 584200"/>
              <a:gd name="connsiteY0" fmla="*/ 0 h 1894840"/>
              <a:gd name="connsiteX1" fmla="*/ 0 w 584200"/>
              <a:gd name="connsiteY1" fmla="*/ 1122680 h 1894840"/>
              <a:gd name="connsiteX2" fmla="*/ 15240 w 584200"/>
              <a:gd name="connsiteY2" fmla="*/ 1564640 h 1894840"/>
              <a:gd name="connsiteX3" fmla="*/ 584200 w 584200"/>
              <a:gd name="connsiteY3" fmla="*/ 1894840 h 1894840"/>
              <a:gd name="connsiteX4" fmla="*/ 360680 w 584200"/>
              <a:gd name="connsiteY4" fmla="*/ 0 h 1894840"/>
              <a:gd name="connsiteX0" fmla="*/ 360680 w 391584"/>
              <a:gd name="connsiteY0" fmla="*/ 0 h 1727624"/>
              <a:gd name="connsiteX1" fmla="*/ 0 w 391584"/>
              <a:gd name="connsiteY1" fmla="*/ 1122680 h 1727624"/>
              <a:gd name="connsiteX2" fmla="*/ 15240 w 391584"/>
              <a:gd name="connsiteY2" fmla="*/ 1564640 h 1727624"/>
              <a:gd name="connsiteX3" fmla="*/ 391584 w 391584"/>
              <a:gd name="connsiteY3" fmla="*/ 1727624 h 1727624"/>
              <a:gd name="connsiteX4" fmla="*/ 360680 w 391584"/>
              <a:gd name="connsiteY4" fmla="*/ 0 h 1727624"/>
              <a:gd name="connsiteX0" fmla="*/ 360680 w 416984"/>
              <a:gd name="connsiteY0" fmla="*/ 0 h 1784774"/>
              <a:gd name="connsiteX1" fmla="*/ 0 w 416984"/>
              <a:gd name="connsiteY1" fmla="*/ 1122680 h 1784774"/>
              <a:gd name="connsiteX2" fmla="*/ 15240 w 416984"/>
              <a:gd name="connsiteY2" fmla="*/ 1564640 h 1784774"/>
              <a:gd name="connsiteX3" fmla="*/ 416984 w 416984"/>
              <a:gd name="connsiteY3" fmla="*/ 1784774 h 1784774"/>
              <a:gd name="connsiteX4" fmla="*/ 360680 w 416984"/>
              <a:gd name="connsiteY4" fmla="*/ 0 h 1784774"/>
              <a:gd name="connsiteX0" fmla="*/ 360680 w 416984"/>
              <a:gd name="connsiteY0" fmla="*/ 0 h 1797474"/>
              <a:gd name="connsiteX1" fmla="*/ 0 w 416984"/>
              <a:gd name="connsiteY1" fmla="*/ 1135380 h 1797474"/>
              <a:gd name="connsiteX2" fmla="*/ 15240 w 416984"/>
              <a:gd name="connsiteY2" fmla="*/ 1577340 h 1797474"/>
              <a:gd name="connsiteX3" fmla="*/ 416984 w 416984"/>
              <a:gd name="connsiteY3" fmla="*/ 1797474 h 1797474"/>
              <a:gd name="connsiteX4" fmla="*/ 360680 w 416984"/>
              <a:gd name="connsiteY4" fmla="*/ 0 h 1797474"/>
              <a:gd name="connsiteX0" fmla="*/ 360680 w 360680"/>
              <a:gd name="connsiteY0" fmla="*/ 0 h 1740324"/>
              <a:gd name="connsiteX1" fmla="*/ 0 w 360680"/>
              <a:gd name="connsiteY1" fmla="*/ 1135380 h 1740324"/>
              <a:gd name="connsiteX2" fmla="*/ 15240 w 360680"/>
              <a:gd name="connsiteY2" fmla="*/ 1577340 h 1740324"/>
              <a:gd name="connsiteX3" fmla="*/ 332318 w 360680"/>
              <a:gd name="connsiteY3" fmla="*/ 1740324 h 1740324"/>
              <a:gd name="connsiteX4" fmla="*/ 360680 w 360680"/>
              <a:gd name="connsiteY4" fmla="*/ 0 h 1740324"/>
              <a:gd name="connsiteX0" fmla="*/ 360680 w 383118"/>
              <a:gd name="connsiteY0" fmla="*/ 0 h 1772074"/>
              <a:gd name="connsiteX1" fmla="*/ 0 w 383118"/>
              <a:gd name="connsiteY1" fmla="*/ 1135380 h 1772074"/>
              <a:gd name="connsiteX2" fmla="*/ 15240 w 383118"/>
              <a:gd name="connsiteY2" fmla="*/ 1577340 h 1772074"/>
              <a:gd name="connsiteX3" fmla="*/ 383118 w 383118"/>
              <a:gd name="connsiteY3" fmla="*/ 1772074 h 1772074"/>
              <a:gd name="connsiteX4" fmla="*/ 360680 w 383118"/>
              <a:gd name="connsiteY4" fmla="*/ 0 h 1772074"/>
              <a:gd name="connsiteX0" fmla="*/ 345440 w 367878"/>
              <a:gd name="connsiteY0" fmla="*/ 0 h 1772074"/>
              <a:gd name="connsiteX1" fmla="*/ 5927 w 367878"/>
              <a:gd name="connsiteY1" fmla="*/ 1145963 h 1772074"/>
              <a:gd name="connsiteX2" fmla="*/ 0 w 367878"/>
              <a:gd name="connsiteY2" fmla="*/ 1577340 h 1772074"/>
              <a:gd name="connsiteX3" fmla="*/ 367878 w 367878"/>
              <a:gd name="connsiteY3" fmla="*/ 1772074 h 1772074"/>
              <a:gd name="connsiteX4" fmla="*/ 345440 w 367878"/>
              <a:gd name="connsiteY4" fmla="*/ 0 h 1772074"/>
              <a:gd name="connsiteX0" fmla="*/ 358140 w 367878"/>
              <a:gd name="connsiteY0" fmla="*/ 0 h 1820758"/>
              <a:gd name="connsiteX1" fmla="*/ 5927 w 367878"/>
              <a:gd name="connsiteY1" fmla="*/ 1194647 h 1820758"/>
              <a:gd name="connsiteX2" fmla="*/ 0 w 367878"/>
              <a:gd name="connsiteY2" fmla="*/ 1626024 h 1820758"/>
              <a:gd name="connsiteX3" fmla="*/ 367878 w 367878"/>
              <a:gd name="connsiteY3" fmla="*/ 1820758 h 1820758"/>
              <a:gd name="connsiteX4" fmla="*/ 358140 w 367878"/>
              <a:gd name="connsiteY4" fmla="*/ 0 h 1820758"/>
              <a:gd name="connsiteX0" fmla="*/ 358140 w 473711"/>
              <a:gd name="connsiteY0" fmla="*/ 0 h 1913892"/>
              <a:gd name="connsiteX1" fmla="*/ 5927 w 473711"/>
              <a:gd name="connsiteY1" fmla="*/ 1194647 h 1913892"/>
              <a:gd name="connsiteX2" fmla="*/ 0 w 473711"/>
              <a:gd name="connsiteY2" fmla="*/ 1626024 h 1913892"/>
              <a:gd name="connsiteX3" fmla="*/ 473711 w 473711"/>
              <a:gd name="connsiteY3" fmla="*/ 1913892 h 1913892"/>
              <a:gd name="connsiteX4" fmla="*/ 358140 w 473711"/>
              <a:gd name="connsiteY4" fmla="*/ 0 h 191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11" h="1913892">
                <a:moveTo>
                  <a:pt x="358140" y="0"/>
                </a:moveTo>
                <a:lnTo>
                  <a:pt x="5927" y="1194647"/>
                </a:lnTo>
                <a:cubicBezTo>
                  <a:pt x="3951" y="1338439"/>
                  <a:pt x="1976" y="1482232"/>
                  <a:pt x="0" y="1626024"/>
                </a:cubicBezTo>
                <a:lnTo>
                  <a:pt x="473711" y="1913892"/>
                </a:lnTo>
                <a:lnTo>
                  <a:pt x="358140" y="0"/>
                </a:lnTo>
                <a:close/>
              </a:path>
            </a:pathLst>
          </a:custGeom>
          <a:gradFill>
            <a:gsLst>
              <a:gs pos="13000">
                <a:srgbClr val="FEE146">
                  <a:alpha val="0"/>
                </a:srgbClr>
              </a:gs>
              <a:gs pos="100000">
                <a:srgbClr val="FEE14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" name="圖片 21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B62F4B57-934F-4B6F-AA42-D3CB031109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8698" y="1963153"/>
            <a:ext cx="823374" cy="2174252"/>
          </a:xfrm>
          <a:prstGeom prst="roundRect">
            <a:avLst>
              <a:gd name="adj" fmla="val 47516"/>
            </a:avLst>
          </a:prstGeom>
          <a:effectLst>
            <a:glow rad="330200">
              <a:srgbClr val="FEE146">
                <a:alpha val="11000"/>
              </a:srgbClr>
            </a:glow>
          </a:effectLst>
        </p:spPr>
      </p:pic>
      <p:sp>
        <p:nvSpPr>
          <p:cNvPr id="25" name="TextBox 8">
            <a:extLst>
              <a:ext uri="{FF2B5EF4-FFF2-40B4-BE49-F238E27FC236}">
                <a16:creationId xmlns:a16="http://schemas.microsoft.com/office/drawing/2014/main" id="{2395D622-B6E3-4EEC-B26C-BA882CD5F21F}"/>
              </a:ext>
            </a:extLst>
          </p:cNvPr>
          <p:cNvSpPr txBox="1"/>
          <p:nvPr/>
        </p:nvSpPr>
        <p:spPr>
          <a:xfrm>
            <a:off x="1313130" y="4815924"/>
            <a:ext cx="172712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TL-R1620Sep-RP</a:t>
            </a:r>
            <a:endParaRPr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1BFCDDD3-B9F0-434C-AD3D-09949BE43F20}"/>
              </a:ext>
            </a:extLst>
          </p:cNvPr>
          <p:cNvSpPr txBox="1"/>
          <p:nvPr/>
        </p:nvSpPr>
        <p:spPr>
          <a:xfrm>
            <a:off x="1313130" y="6225876"/>
            <a:ext cx="172712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</a:t>
            </a:r>
            <a:endParaRPr lang="zh-TW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00528FE-8C93-46AA-BB7E-DF84A1FC601F}"/>
              </a:ext>
            </a:extLst>
          </p:cNvPr>
          <p:cNvSpPr txBox="1"/>
          <p:nvPr/>
        </p:nvSpPr>
        <p:spPr>
          <a:xfrm>
            <a:off x="9668677" y="3248653"/>
            <a:ext cx="19226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Connection</a:t>
            </a:r>
            <a:endParaRPr lang="zh-TW"/>
          </a:p>
        </p:txBody>
      </p:sp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F619D0CA-7C7D-4FE4-A3E7-18C9481ADC0A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9133417" y="2333121"/>
            <a:ext cx="535260" cy="10026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C3F24ACB-B73E-4655-AAA4-E23B0A41B16C}"/>
              </a:ext>
            </a:extLst>
          </p:cNvPr>
          <p:cNvCxnSpPr>
            <a:cxnSpLocks/>
            <a:stCxn id="9" idx="1"/>
          </p:cNvCxnSpPr>
          <p:nvPr/>
        </p:nvCxnSpPr>
        <p:spPr>
          <a:xfrm rot="10800000" flipV="1">
            <a:off x="9029701" y="2895563"/>
            <a:ext cx="638976" cy="209680"/>
          </a:xfrm>
          <a:prstGeom prst="bentConnector3">
            <a:avLst>
              <a:gd name="adj1" fmla="val 50000"/>
            </a:avLst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D383390A-DC53-4323-B4EF-F6026E37069A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029703" y="3421147"/>
            <a:ext cx="638974" cy="12172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5287027E-B31F-4FC6-89F3-23323498E0C5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9029704" y="3752626"/>
            <a:ext cx="638972" cy="109059"/>
          </a:xfrm>
          <a:prstGeom prst="bentConnector3">
            <a:avLst>
              <a:gd name="adj1" fmla="val 50000"/>
            </a:avLst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圖片 65">
            <a:extLst>
              <a:ext uri="{FF2B5EF4-FFF2-40B4-BE49-F238E27FC236}">
                <a16:creationId xmlns:a16="http://schemas.microsoft.com/office/drawing/2014/main" id="{6D72120C-FFAF-4A2F-8F36-6B23C4FF05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129" y="4966548"/>
            <a:ext cx="1374107" cy="1277853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26" name="TextBox 8">
            <a:extLst>
              <a:ext uri="{FF2B5EF4-FFF2-40B4-BE49-F238E27FC236}">
                <a16:creationId xmlns:a16="http://schemas.microsoft.com/office/drawing/2014/main" id="{EA1E052F-F20B-449C-A5E1-025671B9E0F8}"/>
              </a:ext>
            </a:extLst>
          </p:cNvPr>
          <p:cNvSpPr txBox="1"/>
          <p:nvPr/>
        </p:nvSpPr>
        <p:spPr>
          <a:xfrm>
            <a:off x="4502809" y="6224947"/>
            <a:ext cx="170256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2 Keys in package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7" name="圖片 6" descr="一張含有 杯子, 纜線, 桌, 坐 的圖片&#10;&#10;自動產生的描述">
            <a:extLst>
              <a:ext uri="{FF2B5EF4-FFF2-40B4-BE49-F238E27FC236}">
                <a16:creationId xmlns:a16="http://schemas.microsoft.com/office/drawing/2014/main" id="{E2D5573F-813E-41BA-A3B6-E26CCA204C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68" y="4811579"/>
            <a:ext cx="2262886" cy="1697164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179AB8AC-1973-4DF2-BF40-F58AFB851674}"/>
              </a:ext>
            </a:extLst>
          </p:cNvPr>
          <p:cNvSpPr txBox="1"/>
          <p:nvPr/>
        </p:nvSpPr>
        <p:spPr>
          <a:xfrm>
            <a:off x="6286488" y="6210447"/>
            <a:ext cx="219912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 </a:t>
            </a:r>
            <a:r>
              <a:rPr lang="en-US" sz="1400">
                <a:ea typeface="+mn-lt"/>
                <a:cs typeface="+mn-lt"/>
                <a:sym typeface="Arial" panose="020B0604020202020204" pitchFamily="34" charset="0"/>
              </a:rPr>
              <a:t>0.5-</a:t>
            </a:r>
            <a:r>
              <a:rPr lang="zh-TW" altLang="en-US" sz="1400">
                <a:ea typeface="+mn-lt"/>
                <a:cs typeface="+mn-lt"/>
                <a:sym typeface="Arial" panose="020B0604020202020204" pitchFamily="34" charset="0"/>
              </a:rPr>
              <a:t>meter</a:t>
            </a:r>
            <a:r>
              <a:rPr lang="en-US" altLang="zh-TW" sz="1400">
                <a:ea typeface="+mn-lt"/>
                <a:cs typeface="+mn-lt"/>
                <a:sym typeface="Arial" panose="020B0604020202020204" pitchFamily="34" charset="0"/>
              </a:rPr>
              <a:t> M</a:t>
            </a:r>
            <a:r>
              <a:rPr lang="zh-TW" altLang="en-US" sz="1400">
                <a:ea typeface="+mn-lt"/>
                <a:cs typeface="+mn-lt"/>
                <a:sym typeface="Arial" panose="020B0604020202020204" pitchFamily="34" charset="0"/>
              </a:rPr>
              <a:t>ini-SAS</a:t>
            </a:r>
            <a:r>
              <a:rPr lang="en-US" altLang="zh-TW" sz="1400">
                <a:ea typeface="+mn-lt"/>
                <a:cs typeface="+mn-lt"/>
                <a:sym typeface="Arial" panose="020B0604020202020204" pitchFamily="34" charset="0"/>
              </a:rPr>
              <a:t> HD </a:t>
            </a:r>
            <a:r>
              <a:rPr lang="zh-TW" altLang="en-US" sz="1400">
                <a:ea typeface="+mn-lt"/>
                <a:cs typeface="+mn-lt"/>
                <a:sym typeface="Arial" panose="020B0604020202020204" pitchFamily="34" charset="0"/>
              </a:rPr>
              <a:t>cable in package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FC1BAF79-62DA-4379-8581-DF6F018145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08749" y="5296859"/>
            <a:ext cx="849336" cy="797022"/>
          </a:xfrm>
          <a:prstGeom prst="rect">
            <a:avLst/>
          </a:prstGeom>
        </p:spPr>
      </p:pic>
      <p:sp>
        <p:nvSpPr>
          <p:cNvPr id="33" name="TextBox 8">
            <a:extLst>
              <a:ext uri="{FF2B5EF4-FFF2-40B4-BE49-F238E27FC236}">
                <a16:creationId xmlns:a16="http://schemas.microsoft.com/office/drawing/2014/main" id="{E2CC2AF2-3C6E-BF48-8AE2-138759B8FC31}"/>
              </a:ext>
            </a:extLst>
          </p:cNvPr>
          <p:cNvSpPr txBox="1"/>
          <p:nvPr/>
        </p:nvSpPr>
        <p:spPr>
          <a:xfrm>
            <a:off x="9642205" y="5471086"/>
            <a:ext cx="18323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Bulit</a:t>
            </a:r>
            <a:r>
              <a:rPr lang="en-US" altLang="zh-TW">
                <a:latin typeface="Arial"/>
                <a:ea typeface="微軟正黑體"/>
                <a:cs typeface="Arial"/>
              </a:rPr>
              <a:t>-</a:t>
            </a:r>
            <a:r>
              <a:rPr lang="zh-TW" altLang="en-US">
                <a:latin typeface="Arial"/>
                <a:ea typeface="微軟正黑體"/>
                <a:cs typeface="Arial"/>
              </a:rPr>
              <a:t>in warning buzzer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615528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2D3816CE-BEAA-43DC-9916-95132CE1C1AA}"/>
              </a:ext>
            </a:extLst>
          </p:cNvPr>
          <p:cNvSpPr/>
          <p:nvPr/>
        </p:nvSpPr>
        <p:spPr>
          <a:xfrm>
            <a:off x="3851228" y="2916127"/>
            <a:ext cx="4552800" cy="3265815"/>
          </a:xfrm>
          <a:prstGeom prst="rect">
            <a:avLst/>
          </a:prstGeom>
          <a:solidFill>
            <a:schemeClr val="bg1"/>
          </a:solidFill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FF690A7-4532-4554-9A07-CD0178E8C335}"/>
              </a:ext>
            </a:extLst>
          </p:cNvPr>
          <p:cNvSpPr/>
          <p:nvPr/>
        </p:nvSpPr>
        <p:spPr>
          <a:xfrm>
            <a:off x="8649171" y="2916127"/>
            <a:ext cx="3192207" cy="3265815"/>
          </a:xfrm>
          <a:prstGeom prst="rect">
            <a:avLst/>
          </a:prstGeom>
          <a:solidFill>
            <a:schemeClr val="bg1"/>
          </a:solidFill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7FDBA42-9DE3-8E49-88F2-41C570CDD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4000">
                <a:ea typeface="微軟正黑體"/>
              </a:rPr>
              <a:t>Support </a:t>
            </a:r>
            <a:r>
              <a:rPr kumimoji="1" lang="en-US" altLang="zh-TW" sz="4000">
                <a:ea typeface="微軟正黑體"/>
              </a:rPr>
              <a:t>3.5</a:t>
            </a:r>
            <a:r>
              <a:rPr kumimoji="1" lang="zh-TW" altLang="en-US" sz="4000">
                <a:ea typeface="微軟正黑體"/>
              </a:rPr>
              <a:t>-inch and</a:t>
            </a:r>
            <a:r>
              <a:rPr kumimoji="1" lang="en-US" altLang="zh-TW" sz="4000">
                <a:ea typeface="微軟正黑體"/>
              </a:rPr>
              <a:t> 2.5-inch SAS &amp; SATA HDD / SSD</a:t>
            </a:r>
            <a:endParaRPr kumimoji="1" lang="zh-TW" altLang="en-US" sz="4000">
              <a:ea typeface="微軟正黑體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C10FEF9-35ED-4FA5-B45A-6CEFC3A3EEC4}"/>
              </a:ext>
            </a:extLst>
          </p:cNvPr>
          <p:cNvSpPr/>
          <p:nvPr/>
        </p:nvSpPr>
        <p:spPr>
          <a:xfrm>
            <a:off x="444500" y="2916127"/>
            <a:ext cx="3192207" cy="3265815"/>
          </a:xfrm>
          <a:prstGeom prst="rect">
            <a:avLst/>
          </a:prstGeom>
          <a:solidFill>
            <a:schemeClr val="bg1"/>
          </a:solidFill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2ABF1E6C-E62C-49D3-AC88-806CFBA44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2364" y="3838797"/>
            <a:ext cx="1852850" cy="191711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19097D8A-7B5A-4E88-8E83-10B2798D2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6446" y="3824044"/>
            <a:ext cx="2002704" cy="193118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A1491BF-F14C-4277-B32A-1CA66EE8E050}"/>
              </a:ext>
            </a:extLst>
          </p:cNvPr>
          <p:cNvSpPr/>
          <p:nvPr/>
        </p:nvSpPr>
        <p:spPr>
          <a:xfrm>
            <a:off x="6291054" y="3140531"/>
            <a:ext cx="1653377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2.5-inch HDD / SSD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98FC18-2EFF-4798-9AEA-F0DFAF79BB65}"/>
              </a:ext>
            </a:extLst>
          </p:cNvPr>
          <p:cNvSpPr/>
          <p:nvPr/>
        </p:nvSpPr>
        <p:spPr>
          <a:xfrm>
            <a:off x="4329994" y="3140531"/>
            <a:ext cx="1230429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3.5-inch HDD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B28C6B6A-5320-44A0-98B9-64ECB8F231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537" t="27081" r="48872" b="17249"/>
          <a:stretch/>
        </p:blipFill>
        <p:spPr>
          <a:xfrm>
            <a:off x="590421" y="3487595"/>
            <a:ext cx="2876411" cy="2482483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956F5739-A8F4-42AB-BE67-BE959D3A65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368" t="24880" r="52815" b="16913"/>
          <a:stretch/>
        </p:blipFill>
        <p:spPr>
          <a:xfrm>
            <a:off x="8815271" y="3487595"/>
            <a:ext cx="2762451" cy="2503985"/>
          </a:xfrm>
          <a:prstGeom prst="rect">
            <a:avLst/>
          </a:prstGeom>
        </p:spPr>
      </p:pic>
      <p:sp>
        <p:nvSpPr>
          <p:cNvPr id="18" name="文字方塊 32">
            <a:extLst>
              <a:ext uri="{FF2B5EF4-FFF2-40B4-BE49-F238E27FC236}">
                <a16:creationId xmlns:a16="http://schemas.microsoft.com/office/drawing/2014/main" id="{7A4AA1E5-47FD-402A-A084-B5F72F00EB7A}"/>
              </a:ext>
            </a:extLst>
          </p:cNvPr>
          <p:cNvSpPr txBox="1"/>
          <p:nvPr/>
        </p:nvSpPr>
        <p:spPr>
          <a:xfrm>
            <a:off x="999231" y="2202546"/>
            <a:ext cx="20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STEP</a:t>
            </a:r>
            <a:r>
              <a:rPr lang="zh-TW" altLang="en-US" sz="2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TW" altLang="en-US" sz="2800" b="1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字方塊 38">
            <a:extLst>
              <a:ext uri="{FF2B5EF4-FFF2-40B4-BE49-F238E27FC236}">
                <a16:creationId xmlns:a16="http://schemas.microsoft.com/office/drawing/2014/main" id="{9364B37C-E6A6-4663-96DC-9031DA202533}"/>
              </a:ext>
            </a:extLst>
          </p:cNvPr>
          <p:cNvSpPr txBox="1"/>
          <p:nvPr/>
        </p:nvSpPr>
        <p:spPr>
          <a:xfrm>
            <a:off x="4978789" y="2202546"/>
            <a:ext cx="20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STEP</a:t>
            </a:r>
            <a:r>
              <a:rPr lang="zh-TW" altLang="en-US" sz="2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TW" altLang="en-US" sz="2800" b="1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文字方塊 51">
            <a:extLst>
              <a:ext uri="{FF2B5EF4-FFF2-40B4-BE49-F238E27FC236}">
                <a16:creationId xmlns:a16="http://schemas.microsoft.com/office/drawing/2014/main" id="{A0E47757-6040-4C73-9B02-6BFC57825E45}"/>
              </a:ext>
            </a:extLst>
          </p:cNvPr>
          <p:cNvSpPr txBox="1"/>
          <p:nvPr/>
        </p:nvSpPr>
        <p:spPr>
          <a:xfrm>
            <a:off x="9212952" y="2202545"/>
            <a:ext cx="20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STEP</a:t>
            </a:r>
            <a:r>
              <a:rPr lang="zh-TW" altLang="en-US" sz="2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TW" altLang="en-US" sz="2800" b="1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56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8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TL-R1220Sep-RP / TL-R1620Sep-RP </a:t>
            </a:r>
            <a:br>
              <a:rPr lang="en-US" altLang="zh-TW" sz="3800">
                <a:latin typeface="Arial"/>
                <a:ea typeface="微軟正黑體"/>
                <a:cs typeface="Arial"/>
              </a:rPr>
            </a:br>
            <a:r>
              <a:rPr lang="en-US" altLang="zh-TW" sz="3800">
                <a:latin typeface="Arial"/>
                <a:ea typeface="微軟正黑體"/>
                <a:cs typeface="Arial"/>
              </a:rPr>
              <a:t>SAS JBOD </a:t>
            </a:r>
            <a:r>
              <a:rPr lang="en-US" altLang="zh-TW" sz="38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rear view</a:t>
            </a:r>
            <a:endParaRPr lang="zh-TW" altLang="en-US" sz="3800"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4" name="圖片 3" descr="一張含有 立體, 烤箱 的圖片&#10;&#10;自動產生的描述">
            <a:extLst>
              <a:ext uri="{FF2B5EF4-FFF2-40B4-BE49-F238E27FC236}">
                <a16:creationId xmlns:a16="http://schemas.microsoft.com/office/drawing/2014/main" id="{D168E17A-0DDE-47B3-9703-FF9E8F106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1179009"/>
            <a:ext cx="7135528" cy="446049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A596C44-59CB-4281-8560-A9D68FB030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751" y="4721848"/>
            <a:ext cx="3080168" cy="192544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4767723-21E7-4DD1-B39B-36B1CA548F3A}"/>
              </a:ext>
            </a:extLst>
          </p:cNvPr>
          <p:cNvSpPr txBox="1"/>
          <p:nvPr/>
        </p:nvSpPr>
        <p:spPr>
          <a:xfrm>
            <a:off x="8843621" y="3048511"/>
            <a:ext cx="309500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R</a:t>
            </a:r>
            <a:r>
              <a:rPr lang="en-US" altLang="en-US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edundant</a:t>
            </a:r>
            <a:r>
              <a:rPr lang="en-US" altLang="en-US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power supplies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</a:endParaRPr>
          </a:p>
          <a:p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TL-R1620Sep-RP: 2 x 550W</a:t>
            </a:r>
          </a:p>
          <a:p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TL-R1220Sep-RP: 2 x 300W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90A9838-44E6-4BEC-946F-6168789BB362}"/>
              </a:ext>
            </a:extLst>
          </p:cNvPr>
          <p:cNvSpPr txBox="1"/>
          <p:nvPr/>
        </p:nvSpPr>
        <p:spPr>
          <a:xfrm>
            <a:off x="8843621" y="177692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8</a:t>
            </a:r>
            <a:r>
              <a:rPr lang="en-US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cm</a:t>
            </a:r>
            <a:r>
              <a:rPr lang="zh-TW" altLang="en-US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Smart Fan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TL-R1620Sep-RP: 3</a:t>
            </a:r>
          </a:p>
          <a:p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TL-R1220Sep-RP: 2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BEFFD6F-DE41-4180-AE1D-637947278871}"/>
              </a:ext>
            </a:extLst>
          </p:cNvPr>
          <p:cNvSpPr txBox="1"/>
          <p:nvPr/>
        </p:nvSpPr>
        <p:spPr>
          <a:xfrm>
            <a:off x="8843621" y="4526003"/>
            <a:ext cx="31643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 x Mini-SAS HD </a:t>
            </a:r>
          </a:p>
          <a:p>
            <a:r>
              <a:rPr lang="en-US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SFF-8644 SAS Wide-port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684F1F8-4C57-4453-AA79-2C4AA181E550}"/>
              </a:ext>
            </a:extLst>
          </p:cNvPr>
          <p:cNvSpPr txBox="1"/>
          <p:nvPr/>
        </p:nvSpPr>
        <p:spPr>
          <a:xfrm>
            <a:off x="8843621" y="5224124"/>
            <a:ext cx="2743200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JBOD address indicator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(0~9, a~g*)</a:t>
            </a:r>
          </a:p>
          <a:p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*QTS 4.5.2 /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QuTS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hero h4.5.2 will support displaying the a~g addresses.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5" name="接點: 肘形 4">
            <a:extLst>
              <a:ext uri="{FF2B5EF4-FFF2-40B4-BE49-F238E27FC236}">
                <a16:creationId xmlns:a16="http://schemas.microsoft.com/office/drawing/2014/main" id="{8CFF3DDA-2672-4635-8861-2F6330ACB05F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653129" y="3510176"/>
            <a:ext cx="1190492" cy="0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BD9A5138-51AD-4478-ACED-3561E0A413B3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4530197" y="2238593"/>
            <a:ext cx="4313424" cy="984464"/>
          </a:xfrm>
          <a:prstGeom prst="bentConnector3">
            <a:avLst>
              <a:gd name="adj1" fmla="val 100053"/>
            </a:avLst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CB834F39-CC65-4633-9668-42775A4BF6E0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4701197" y="4602069"/>
            <a:ext cx="4142424" cy="247100"/>
          </a:xfrm>
          <a:prstGeom prst="bentConnector3">
            <a:avLst>
              <a:gd name="adj1" fmla="val 100075"/>
            </a:avLst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E38DF871-4347-44FB-A3AA-D93257DC385A}"/>
              </a:ext>
            </a:extLst>
          </p:cNvPr>
          <p:cNvCxnSpPr>
            <a:cxnSpLocks/>
          </p:cNvCxnSpPr>
          <p:nvPr/>
        </p:nvCxnSpPr>
        <p:spPr>
          <a:xfrm rot="10800000">
            <a:off x="4294593" y="4642398"/>
            <a:ext cx="4549028" cy="803203"/>
          </a:xfrm>
          <a:prstGeom prst="bentConnector3">
            <a:avLst>
              <a:gd name="adj1" fmla="val 99957"/>
            </a:avLst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8">
            <a:extLst>
              <a:ext uri="{FF2B5EF4-FFF2-40B4-BE49-F238E27FC236}">
                <a16:creationId xmlns:a16="http://schemas.microsoft.com/office/drawing/2014/main" id="{A7011D0B-4FF0-4050-B8CE-B753FD57FAE3}"/>
              </a:ext>
            </a:extLst>
          </p:cNvPr>
          <p:cNvSpPr txBox="1"/>
          <p:nvPr/>
        </p:nvSpPr>
        <p:spPr>
          <a:xfrm>
            <a:off x="1082040" y="4678473"/>
            <a:ext cx="167541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TL-R1620Sep-RP</a:t>
            </a:r>
            <a:endParaRPr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24F859D7-3C80-43FD-BE62-9A626C6E5216}"/>
              </a:ext>
            </a:extLst>
          </p:cNvPr>
          <p:cNvSpPr txBox="1"/>
          <p:nvPr/>
        </p:nvSpPr>
        <p:spPr>
          <a:xfrm>
            <a:off x="1082040" y="6108034"/>
            <a:ext cx="168507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</a:t>
            </a:r>
            <a:endParaRPr lang="zh-TW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1ED1BA2-9A9C-442D-8B0A-153FE680265F}"/>
              </a:ext>
            </a:extLst>
          </p:cNvPr>
          <p:cNvSpPr txBox="1"/>
          <p:nvPr/>
        </p:nvSpPr>
        <p:spPr>
          <a:xfrm>
            <a:off x="1121934" y="6339518"/>
            <a:ext cx="32947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D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88.65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 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482.2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 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423.8 mm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72B7F03-80DB-438D-B9C6-D71DC3025437}"/>
              </a:ext>
            </a:extLst>
          </p:cNvPr>
          <p:cNvSpPr txBox="1"/>
          <p:nvPr/>
        </p:nvSpPr>
        <p:spPr>
          <a:xfrm>
            <a:off x="1121935" y="4895825"/>
            <a:ext cx="30801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D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131.3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 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482.2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 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425.3 mm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248980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2737</Words>
  <Application>Microsoft Office PowerPoint</Application>
  <PresentationFormat>寬螢幕</PresentationFormat>
  <Paragraphs>458</Paragraphs>
  <Slides>29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5" baseType="lpstr">
      <vt:lpstr>微軟正黑體</vt:lpstr>
      <vt:lpstr>微軟正黑體</vt:lpstr>
      <vt:lpstr>Arial</vt:lpstr>
      <vt:lpstr>Bahnschrift SemiBold Condensed</vt:lpstr>
      <vt:lpstr>Calibri</vt:lpstr>
      <vt:lpstr>Office 佈景主題</vt:lpstr>
      <vt:lpstr>PowerPoint 簡報</vt:lpstr>
      <vt:lpstr>PowerPoint 簡報</vt:lpstr>
      <vt:lpstr>PowerPoint 簡報</vt:lpstr>
      <vt:lpstr>SAS full-duplex 12Gb/s Mini-SAS HD SFF-8644 for max 48Gb/s performance</vt:lpstr>
      <vt:lpstr>Higher reliability, faster performance, and better availability for SAS drives</vt:lpstr>
      <vt:lpstr>New generation of 12-bay &amp; 16-bay SAS 12Gb/s JBOD Storage expansion</vt:lpstr>
      <vt:lpstr>TL-R1220Sep-RP / TL-R1620Sep-RP  SAS JBOD front view</vt:lpstr>
      <vt:lpstr>Support 3.5-inch and 2.5-inch SAS &amp; SATA HDD / SSD</vt:lpstr>
      <vt:lpstr>TL-R1220Sep-RP / TL-R1620Sep-RP  SAS JBOD rear view</vt:lpstr>
      <vt:lpstr>Up to 192Gbps with 4 Mini-SAS HD ports for intensive workloads in business storage</vt:lpstr>
      <vt:lpstr>SAS DataBolt™ bandwidth optimizer providing up to 12Gbps for 6Gbps SSD/HDD system configuration</vt:lpstr>
      <vt:lpstr>MiniSAS HD SFF-8644 cable for max 48Gbps connection, up to 16 JBOD devices in total</vt:lpstr>
      <vt:lpstr>QNAP dual-port/quad-port  SAS 12Gb/s expansion cards</vt:lpstr>
      <vt:lpstr>Dual/Quad-port SAS-3 12Gb/s Expansion card specfications</vt:lpstr>
      <vt:lpstr>Low-profile design for various QNAP NAS models</vt:lpstr>
      <vt:lpstr>Low-profile design for various QNAP NAS models</vt:lpstr>
      <vt:lpstr>Compatible with QNAP REXP SAS JBOD series</vt:lpstr>
      <vt:lpstr>Comparing the QNAP SAS JBOD generations</vt:lpstr>
      <vt:lpstr>TL SAS JBOD with 2 wide-port SAS-12G2E expansion cabling suggestion for multi-path &amp; aggregation</vt:lpstr>
      <vt:lpstr>With a QXP-1620S or two SAS-12G2E  connect up to 16 JBODs for 4.6PB raw capacity</vt:lpstr>
      <vt:lpstr>TL SAS JBOD with QNAP SAS HBA expansion cabling suggestion for multi-path &amp; aggregation </vt:lpstr>
      <vt:lpstr>NAS QTS 4.5.1 / QuTS hero 4.5.1  are required for TL SAS JBOD support</vt:lpstr>
      <vt:lpstr>PowerPoint 簡報</vt:lpstr>
      <vt:lpstr>Easily create storage in QTS / QuTS hero</vt:lpstr>
      <vt:lpstr>Flexible Storage Expansion or as a backup space</vt:lpstr>
      <vt:lpstr>PowerPoint 簡報</vt:lpstr>
      <vt:lpstr>Optional QNAP SAS 12Gb/s cables of different lengths</vt:lpstr>
      <vt:lpstr>5-year standard warranty included!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QNAP_JASON HSU</dc:creator>
  <cp:lastModifiedBy>QNAP_Sabrina Wang</cp:lastModifiedBy>
  <cp:revision>72</cp:revision>
  <dcterms:created xsi:type="dcterms:W3CDTF">2020-10-07T09:31:50Z</dcterms:created>
  <dcterms:modified xsi:type="dcterms:W3CDTF">2020-11-12T02:11:32Z</dcterms:modified>
</cp:coreProperties>
</file>