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586" y="6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1pPr>
            <a:lvl2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2pPr>
            <a:lvl3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3pPr>
            <a:lvl4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4pPr>
            <a:lvl5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73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buSzTx/>
              <a:buNone/>
              <a:defRPr sz="32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–王大明</a:t>
            </a:r>
          </a:p>
        </p:txBody>
      </p:sp>
      <p:sp>
        <p:nvSpPr>
          <p:cNvPr id="94" name="「在此輸入名言語錄。」"/>
          <p:cNvSpPr txBox="1">
            <a:spLocks noGrp="1"/>
          </p:cNvSpPr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「在此輸入名言語錄。」</a:t>
            </a:r>
          </a:p>
        </p:txBody>
      </p:sp>
      <p:sp>
        <p:nvSpPr>
          <p:cNvPr id="9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E5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1pPr>
            <a:lvl2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2pPr>
            <a:lvl3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3pPr>
            <a:lvl4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4pPr>
            <a:lvl5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 algn="ctr">
              <a:defRPr sz="8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1pPr>
            <a:lvl2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2pPr>
            <a:lvl3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3pPr>
            <a:lvl4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4pPr>
            <a:lvl5pPr marL="0" indent="0">
              <a:buSzTx/>
              <a:buNone/>
              <a:defRPr sz="500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6874" indent="-396874">
              <a:defRPr sz="3000"/>
            </a:lvl1pPr>
            <a:lvl2pPr marL="1031875" indent="-396875">
              <a:defRPr sz="3000"/>
            </a:lvl2pPr>
            <a:lvl3pPr marL="1666875" indent="-396875">
              <a:defRPr sz="3000"/>
            </a:lvl3pPr>
            <a:lvl4pPr marL="2301875" indent="-396875">
              <a:defRPr sz="3000"/>
            </a:lvl4pPr>
            <a:lvl5pPr marL="2936875" indent="-396875">
              <a:defRPr sz="3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441157" indent="-441157">
              <a:spcBef>
                <a:spcPts val="4500"/>
              </a:spcBef>
              <a:defRPr sz="3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999957" indent="-441157">
              <a:spcBef>
                <a:spcPts val="4500"/>
              </a:spcBef>
              <a:defRPr sz="3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558757" indent="-441157">
              <a:spcBef>
                <a:spcPts val="4500"/>
              </a:spcBef>
              <a:defRPr sz="3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2117557" indent="-441157">
              <a:spcBef>
                <a:spcPts val="4500"/>
              </a:spcBef>
              <a:defRPr sz="3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2676357" indent="-441157">
              <a:spcBef>
                <a:spcPts val="4500"/>
              </a:spcBef>
              <a:defRPr sz="3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marL="396874" indent="-396874">
              <a:defRPr sz="3000"/>
            </a:lvl1pPr>
            <a:lvl2pPr marL="1031875" indent="-396875">
              <a:defRPr sz="3000"/>
            </a:lvl2pPr>
            <a:lvl3pPr marL="1666875" indent="-396875">
              <a:defRPr sz="3000"/>
            </a:lvl3pPr>
            <a:lvl4pPr marL="2301875" indent="-396875">
              <a:defRPr sz="3000"/>
            </a:lvl4pPr>
            <a:lvl5pPr marL="2936875" indent="-396875">
              <a:defRPr sz="3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影像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影像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4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1F64AF"/>
          </a:solidFill>
          <a:uFillTx/>
          <a:latin typeface="+mj-lt"/>
          <a:ea typeface="+mj-ea"/>
          <a:cs typeface="+mj-cs"/>
          <a:sym typeface="Gill Sans SemiBold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1F64AF"/>
          </a:solidFill>
          <a:uFillTx/>
          <a:latin typeface="+mj-lt"/>
          <a:ea typeface="+mj-ea"/>
          <a:cs typeface="+mj-cs"/>
          <a:sym typeface="Gill Sans SemiBold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1F64AF"/>
          </a:solidFill>
          <a:uFillTx/>
          <a:latin typeface="+mj-lt"/>
          <a:ea typeface="+mj-ea"/>
          <a:cs typeface="+mj-cs"/>
          <a:sym typeface="Gill Sans SemiBold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1F64AF"/>
          </a:solidFill>
          <a:uFillTx/>
          <a:latin typeface="+mj-lt"/>
          <a:ea typeface="+mj-ea"/>
          <a:cs typeface="+mj-cs"/>
          <a:sym typeface="Gill Sans SemiBold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1F64AF"/>
          </a:solidFill>
          <a:uFillTx/>
          <a:latin typeface="+mj-lt"/>
          <a:ea typeface="+mj-ea"/>
          <a:cs typeface="+mj-cs"/>
          <a:sym typeface="Gill Sans SemiBold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1F64AF"/>
          </a:solidFill>
          <a:uFillTx/>
          <a:latin typeface="+mj-lt"/>
          <a:ea typeface="+mj-ea"/>
          <a:cs typeface="+mj-cs"/>
          <a:sym typeface="Gill Sans SemiBold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1F64AF"/>
          </a:solidFill>
          <a:uFillTx/>
          <a:latin typeface="+mj-lt"/>
          <a:ea typeface="+mj-ea"/>
          <a:cs typeface="+mj-cs"/>
          <a:sym typeface="Gill Sans SemiBold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1F64AF"/>
          </a:solidFill>
          <a:uFillTx/>
          <a:latin typeface="+mj-lt"/>
          <a:ea typeface="+mj-ea"/>
          <a:cs typeface="+mj-cs"/>
          <a:sym typeface="Gill Sans SemiBold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1F64AF"/>
          </a:solidFill>
          <a:uFillTx/>
          <a:latin typeface="+mj-lt"/>
          <a:ea typeface="+mj-ea"/>
          <a:cs typeface="+mj-cs"/>
          <a:sym typeface="Gill Sans SemiBol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270000" marR="0" indent="-635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905000" marR="0" indent="-635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540000" marR="0" indent="-635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3175000" marR="0" indent="-635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810000" marR="0" indent="-635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4445000" marR="0" indent="-635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5080000" marR="0" indent="-635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5715000" marR="0" indent="-635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hyperlink" Target="https://youtu.be/pS0C5PKYIgQ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qnap_official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qnapsys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www.facebook.com/QNAPSys/" TargetMode="Externa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anding-page-company-profile_26.png" descr="Landing-page-company-profile_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637" y="7012334"/>
            <a:ext cx="31115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公司簡介"/>
          <p:cNvSpPr txBox="1"/>
          <p:nvPr/>
        </p:nvSpPr>
        <p:spPr>
          <a:xfrm>
            <a:off x="4509352" y="6121399"/>
            <a:ext cx="4686301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b="0">
                <a:solidFill>
                  <a:srgbClr val="1F64AF"/>
                </a:solidFill>
                <a:latin typeface="+mj-lt"/>
                <a:ea typeface="+mj-ea"/>
                <a:cs typeface="+mj-cs"/>
                <a:sym typeface="Gill Sans SemiBold"/>
              </a:defRPr>
            </a:lvl1pPr>
          </a:lstStyle>
          <a:p>
            <a:r>
              <a:t>公司簡介</a:t>
            </a:r>
          </a:p>
        </p:txBody>
      </p:sp>
      <p:pic>
        <p:nvPicPr>
          <p:cNvPr id="121" name="qnap.png" descr="qn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9544" y="271474"/>
            <a:ext cx="783771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dec2.png" descr="dec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113" y="5129785"/>
            <a:ext cx="3048001" cy="82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群組"/>
          <p:cNvGrpSpPr/>
          <p:nvPr/>
        </p:nvGrpSpPr>
        <p:grpSpPr>
          <a:xfrm>
            <a:off x="3980462" y="7955472"/>
            <a:ext cx="16423076" cy="4800601"/>
            <a:chOff x="0" y="0"/>
            <a:chExt cx="16423074" cy="4800600"/>
          </a:xfrm>
        </p:grpSpPr>
        <p:pic>
          <p:nvPicPr>
            <p:cNvPr id="277" name="Business-3-1.jpg" descr="Business-3-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457700" cy="4800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Business-3-2.jpg" descr="Business-3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2288" y="0"/>
              <a:ext cx="4457701" cy="4800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Business-3-3.jpg" descr="Business-3-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83781" y="0"/>
              <a:ext cx="4139294" cy="4457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1" name="Business-3.png" descr="Business-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559" y="1655828"/>
            <a:ext cx="14326570" cy="5136213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AI 啟動，智慧影像分析提升服務"/>
          <p:cNvSpPr txBox="1"/>
          <p:nvPr/>
        </p:nvSpPr>
        <p:spPr>
          <a:xfrm>
            <a:off x="1567789" y="2735796"/>
            <a:ext cx="10512749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b="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1pPr>
          </a:lstStyle>
          <a:p>
            <a:r>
              <a:t>AI 啟動，智慧影像分析提升服務</a:t>
            </a:r>
          </a:p>
        </p:txBody>
      </p:sp>
      <p:sp>
        <p:nvSpPr>
          <p:cNvPr id="283" name="AI 人工智慧浪潮高漲，影像應用成為大數據分析最蓬勃發展的領域。QNAP 站在 AI 的浪尖上，發展多元化的影像應用與分析，自影像資料中萃取數據價值提供 AI 加值服務，滿足企業對影像應用的無窮想像，並協助打造跨場域的智慧化服務。"/>
          <p:cNvSpPr txBox="1"/>
          <p:nvPr/>
        </p:nvSpPr>
        <p:spPr>
          <a:xfrm>
            <a:off x="1567789" y="3863743"/>
            <a:ext cx="9091054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0">
                <a:solidFill>
                  <a:srgbClr val="000000"/>
                </a:solidFill>
              </a:defRPr>
            </a:lvl1pPr>
          </a:lstStyle>
          <a:p>
            <a:r>
              <a:t>AI 人工智慧浪潮高漲，影像應用成為大數據分析最蓬勃發展的領域。QNAP 站在 AI 的浪尖上，發展多元化的影像應用與分析，自影像資料中萃取數據價值提供 AI 加值服務，滿足企業對影像應用的無窮想像，並協助打造跨場域的智慧化服務。</a:t>
            </a:r>
          </a:p>
        </p:txBody>
      </p:sp>
      <p:sp>
        <p:nvSpPr>
          <p:cNvPr id="284" name="Business Unit"/>
          <p:cNvSpPr txBox="1"/>
          <p:nvPr/>
        </p:nvSpPr>
        <p:spPr>
          <a:xfrm>
            <a:off x="13190508" y="5179161"/>
            <a:ext cx="3854324" cy="99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0">
                <a:solidFill>
                  <a:srgbClr val="1F64A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Business Unit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video-bg.jpg" descr="video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9135" y="-103171"/>
            <a:ext cx="31979395" cy="13922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dec.png" descr="dec.png"/>
          <p:cNvPicPr>
            <a:picLocks noChangeAspect="1"/>
          </p:cNvPicPr>
          <p:nvPr/>
        </p:nvPicPr>
        <p:blipFill>
          <a:blip r:embed="rId3">
            <a:alphaModFix amt="56667"/>
          </a:blip>
          <a:srcRect b="58812"/>
          <a:stretch>
            <a:fillRect/>
          </a:stretch>
        </p:blipFill>
        <p:spPr>
          <a:xfrm>
            <a:off x="-609779" y="-1290171"/>
            <a:ext cx="7284155" cy="29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自有全製程…"/>
          <p:cNvSpPr txBox="1"/>
          <p:nvPr/>
        </p:nvSpPr>
        <p:spPr>
          <a:xfrm>
            <a:off x="1368349" y="3244038"/>
            <a:ext cx="6146863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0" b="0">
                <a:latin typeface="+mj-lt"/>
                <a:ea typeface="+mj-ea"/>
                <a:cs typeface="+mj-cs"/>
                <a:sym typeface="Gill Sans SemiBold"/>
              </a:defRPr>
            </a:pPr>
            <a:r>
              <a:t>自有全製程</a:t>
            </a:r>
          </a:p>
          <a:p>
            <a:pPr>
              <a:defRPr sz="9000" b="0">
                <a:latin typeface="+mj-lt"/>
                <a:ea typeface="+mj-ea"/>
                <a:cs typeface="+mj-cs"/>
                <a:sym typeface="Gill Sans SemiBold"/>
              </a:defRPr>
            </a:pPr>
            <a:r>
              <a:t>生產線</a:t>
            </a:r>
          </a:p>
        </p:txBody>
      </p:sp>
      <p:sp>
        <p:nvSpPr>
          <p:cNvPr id="289" name="QNAP 依循可用性、安全性和可擴充性的原則，提供高品質儲存、網通與智慧視訊產品。QNAP 旗下自有工廠及其全製程生產線均通過 ISO 9001 品質管理系統、ISO 14001 環境管理系統、ISO 45001 職業健康與安全管理系統，以及 ISO 27001 資訊安全管理系統等多項國際標準認證。"/>
          <p:cNvSpPr txBox="1"/>
          <p:nvPr/>
        </p:nvSpPr>
        <p:spPr>
          <a:xfrm>
            <a:off x="1368349" y="6667676"/>
            <a:ext cx="6808946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0"/>
            </a:lvl1pPr>
          </a:lstStyle>
          <a:p>
            <a:r>
              <a:t>QNAP 依循可用性、安全性和可擴充性的原則，提供高品質儲存、網通與智慧視訊產品。QNAP 旗下自有工廠及其全製程生產線均通過 ISO 9001 品質管理系統、ISO 14001 環境管理系統、ISO 45001 職業健康與安全管理系統，以及 ISO 27001 資訊安全管理系統等多項國際標準認證。 </a:t>
            </a:r>
          </a:p>
        </p:txBody>
      </p:sp>
      <p:pic>
        <p:nvPicPr>
          <p:cNvPr id="290" name="video.png" descr="video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6159" y="3022284"/>
            <a:ext cx="14174695" cy="8286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dec3.png" descr="dec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370" y="11343399"/>
            <a:ext cx="8688675" cy="5959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歡迎加入…"/>
          <p:cNvSpPr txBox="1"/>
          <p:nvPr/>
        </p:nvSpPr>
        <p:spPr>
          <a:xfrm>
            <a:off x="2191570" y="3990946"/>
            <a:ext cx="6418660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0" b="0">
                <a:solidFill>
                  <a:srgbClr val="1F64AF"/>
                </a:solidFill>
                <a:latin typeface="+mj-lt"/>
                <a:ea typeface="+mj-ea"/>
                <a:cs typeface="+mj-cs"/>
                <a:sym typeface="Gill Sans SemiBold"/>
              </a:defRPr>
            </a:pPr>
            <a:r>
              <a:t>歡迎加入 </a:t>
            </a:r>
          </a:p>
          <a:p>
            <a:pPr>
              <a:defRPr sz="9000" b="0">
                <a:solidFill>
                  <a:srgbClr val="1F64AF"/>
                </a:solidFill>
                <a:latin typeface="+mj-lt"/>
                <a:ea typeface="+mj-ea"/>
                <a:cs typeface="+mj-cs"/>
                <a:sym typeface="Gill Sans SemiBold"/>
              </a:defRPr>
            </a:pPr>
            <a:r>
              <a:t>QNAP 社群 </a:t>
            </a:r>
          </a:p>
        </p:txBody>
      </p:sp>
      <p:pic>
        <p:nvPicPr>
          <p:cNvPr id="294" name="follow.jpg" descr="follow.jpg"/>
          <p:cNvPicPr>
            <a:picLocks noChangeAspect="1"/>
          </p:cNvPicPr>
          <p:nvPr/>
        </p:nvPicPr>
        <p:blipFill>
          <a:blip r:embed="rId2"/>
          <a:srcRect l="1143"/>
          <a:stretch>
            <a:fillRect/>
          </a:stretch>
        </p:blipFill>
        <p:spPr>
          <a:xfrm>
            <a:off x="12818669" y="-89262"/>
            <a:ext cx="22508531" cy="13894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dec3.png" descr="de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468" y="-1690425"/>
            <a:ext cx="6247185" cy="4284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dec3.png" descr="de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8785" y="10767306"/>
            <a:ext cx="5530238" cy="3793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follow-ico-fb-01.png" descr="follow-ico-fb-01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570" y="7693053"/>
            <a:ext cx="2032001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follow-ico-yt.png" descr="follow-ico-yt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0379" y="7693053"/>
            <a:ext cx="2032001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follow-ico-ig.png" descr="follow-ico-ig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9189" y="7693053"/>
            <a:ext cx="2032001" cy="203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qnap.png" descr="qn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544" y="271474"/>
            <a:ext cx="783771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矩形"/>
          <p:cNvSpPr/>
          <p:nvPr/>
        </p:nvSpPr>
        <p:spPr>
          <a:xfrm>
            <a:off x="1483317" y="4088756"/>
            <a:ext cx="15642160" cy="7704078"/>
          </a:xfrm>
          <a:prstGeom prst="rect">
            <a:avLst/>
          </a:prstGeom>
          <a:solidFill>
            <a:srgbClr val="2064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QNAP 致力研發軟體應用，匠心優化硬體設計，並設立自有生產線以提供全面而先進的科技解決方案。QNAP 專注於儲存、網通及智慧視訊產品創新，透過軟體訂閱制及多元化服務管道建構嶄新的科技生態圈。在 QNAP 的企業藍圖中，NAS 早已突破儲存裝置的框架，搭配雲基礎網路架構上的多項研發創新，協助客戶高效率導入人工智慧分析、邊緣運算及資訊整合應用，創造更大優勢與價值。"/>
          <p:cNvSpPr txBox="1"/>
          <p:nvPr/>
        </p:nvSpPr>
        <p:spPr>
          <a:xfrm>
            <a:off x="2564105" y="5789732"/>
            <a:ext cx="13480583" cy="4302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5000"/>
              </a:lnSpc>
              <a:defRPr b="0">
                <a:uFill>
                  <a:solidFill>
                    <a:srgbClr val="000000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QNAP 致力研發軟體應用，匠心優化硬體設計，並設立自有生產線以提供全面而先進的科技解決方案。QNAP 專注於</a:t>
            </a:r>
            <a:r>
              <a:rPr b="1">
                <a:latin typeface="Gill Sans"/>
                <a:ea typeface="Gill Sans"/>
                <a:cs typeface="Gill Sans"/>
                <a:sym typeface="Gill Sans"/>
              </a:rPr>
              <a:t>儲存、網通及智慧視訊產品</a:t>
            </a:r>
            <a:r>
              <a:t>創新，透過軟體訂閱制及多元化服務管道建構嶄新的科技生態圈。在 QNAP 的企業藍圖中，NAS 早已突破儲存裝置的框架，搭配雲基礎網路架構上的多項研發創新，協助客戶高效率導入人工智慧分析、邊緣運算及資訊整合應用，創造更大優勢與價值。</a:t>
            </a:r>
          </a:p>
        </p:txBody>
      </p:sp>
      <p:sp>
        <p:nvSpPr>
          <p:cNvPr id="127" name="關於 QNAP"/>
          <p:cNvSpPr txBox="1"/>
          <p:nvPr/>
        </p:nvSpPr>
        <p:spPr>
          <a:xfrm>
            <a:off x="1469131" y="1858902"/>
            <a:ext cx="5115484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0" b="0">
                <a:solidFill>
                  <a:srgbClr val="1F64AF"/>
                </a:solidFill>
                <a:latin typeface="+mj-lt"/>
                <a:ea typeface="+mj-ea"/>
                <a:cs typeface="+mj-cs"/>
                <a:sym typeface="Gill Sans SemiBold"/>
              </a:defRPr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關於</a:t>
            </a:r>
            <a:r>
              <a:t> </a:t>
            </a:r>
            <a:r>
              <a:rPr>
                <a:latin typeface="Impact"/>
                <a:ea typeface="Impact"/>
                <a:cs typeface="Impact"/>
                <a:sym typeface="Impact"/>
              </a:rPr>
              <a:t>QNAP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矩形"/>
          <p:cNvSpPr/>
          <p:nvPr/>
        </p:nvSpPr>
        <p:spPr>
          <a:xfrm>
            <a:off x="3510103" y="6358138"/>
            <a:ext cx="18616031" cy="75739"/>
          </a:xfrm>
          <a:prstGeom prst="rect">
            <a:avLst/>
          </a:prstGeom>
          <a:solidFill>
            <a:srgbClr val="2064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全球發展策略"/>
          <p:cNvSpPr txBox="1"/>
          <p:nvPr/>
        </p:nvSpPr>
        <p:spPr>
          <a:xfrm>
            <a:off x="8947849" y="6665371"/>
            <a:ext cx="7289863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b="0">
                <a:solidFill>
                  <a:srgbClr val="1F64AF"/>
                </a:solidFill>
                <a:latin typeface="+mj-lt"/>
                <a:ea typeface="+mj-ea"/>
                <a:cs typeface="+mj-cs"/>
                <a:sym typeface="Gill Sans SemiBold"/>
              </a:defRPr>
            </a:lvl1pPr>
          </a:lstStyle>
          <a:p>
            <a:r>
              <a:t>全球發展策略 </a:t>
            </a:r>
          </a:p>
        </p:txBody>
      </p:sp>
      <p:sp>
        <p:nvSpPr>
          <p:cNvPr id="131" name="QNAP 總部設立於台北…"/>
          <p:cNvSpPr txBox="1"/>
          <p:nvPr/>
        </p:nvSpPr>
        <p:spPr>
          <a:xfrm>
            <a:off x="8947849" y="8776465"/>
            <a:ext cx="8762394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35000" indent="-635000">
              <a:buSzPct val="125000"/>
              <a:buChar char="•"/>
              <a:defRPr sz="3000" b="0">
                <a:solidFill>
                  <a:srgbClr val="000000"/>
                </a:solidFill>
              </a:defRPr>
            </a:pPr>
            <a:r>
              <a:t>QNAP 總部設立於台北 </a:t>
            </a:r>
          </a:p>
          <a:p>
            <a:pPr marL="635000" indent="-635000">
              <a:buSzPct val="125000"/>
              <a:buChar char="•"/>
              <a:defRPr sz="3000" b="0">
                <a:solidFill>
                  <a:srgbClr val="000000"/>
                </a:solidFill>
              </a:defRPr>
            </a:pPr>
            <a:r>
              <a:t>共有 15 個分公司在全球 28 個國家為客戶服務 </a:t>
            </a:r>
          </a:p>
          <a:p>
            <a:pPr marL="635000" indent="-635000">
              <a:buSzPct val="125000"/>
              <a:buChar char="•"/>
              <a:defRPr sz="3000" b="0">
                <a:solidFill>
                  <a:srgbClr val="000000"/>
                </a:solidFill>
              </a:defRPr>
            </a:pPr>
            <a:r>
              <a:t>共有 1300+ 位優秀員工任職於 QNAP 全球據點 </a:t>
            </a:r>
          </a:p>
          <a:p>
            <a:pPr marL="635000" indent="-635000">
              <a:buSzPct val="125000"/>
              <a:buChar char="•"/>
              <a:defRPr sz="3000" b="0">
                <a:solidFill>
                  <a:srgbClr val="000000"/>
                </a:solidFill>
              </a:defRPr>
            </a:pPr>
            <a:r>
              <a:t>共有 600+ 位 R&amp;D 工程師致力研發創新 </a:t>
            </a:r>
          </a:p>
        </p:txBody>
      </p:sp>
      <p:pic>
        <p:nvPicPr>
          <p:cNvPr id="132" name="Landing-page-company-profile_07.png" descr="Landing-page-company-profile_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4469" y="2095500"/>
            <a:ext cx="9525001" cy="952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dec2.png" descr="de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6967" y="5391748"/>
            <a:ext cx="30480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Landing-page-company-profile_26.png" descr="Landing-page-company-profile_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3307" y="8547337"/>
            <a:ext cx="31115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1300"/>
          <p:cNvSpPr txBox="1"/>
          <p:nvPr/>
        </p:nvSpPr>
        <p:spPr>
          <a:xfrm>
            <a:off x="8781015" y="4304688"/>
            <a:ext cx="4366261" cy="2641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solidFill>
                  <a:srgbClr val="1F64A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1300 </a:t>
            </a:r>
          </a:p>
        </p:txBody>
      </p:sp>
      <p:sp>
        <p:nvSpPr>
          <p:cNvPr id="136" name="Employees Worldwide"/>
          <p:cNvSpPr txBox="1"/>
          <p:nvPr/>
        </p:nvSpPr>
        <p:spPr>
          <a:xfrm>
            <a:off x="14250237" y="5390477"/>
            <a:ext cx="5347412" cy="853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 b="0">
                <a:solidFill>
                  <a:srgbClr val="1F64A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Employees Worldwide </a:t>
            </a:r>
          </a:p>
        </p:txBody>
      </p:sp>
      <p:sp>
        <p:nvSpPr>
          <p:cNvPr id="137" name="+"/>
          <p:cNvSpPr txBox="1"/>
          <p:nvPr/>
        </p:nvSpPr>
        <p:spPr>
          <a:xfrm>
            <a:off x="12673616" y="3879990"/>
            <a:ext cx="1257301" cy="2006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0">
                <a:solidFill>
                  <a:srgbClr val="1F64A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+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以創新驅動數位轉型"/>
          <p:cNvSpPr txBox="1"/>
          <p:nvPr/>
        </p:nvSpPr>
        <p:spPr>
          <a:xfrm>
            <a:off x="2022764" y="5069295"/>
            <a:ext cx="10718863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b="0">
                <a:solidFill>
                  <a:srgbClr val="1F64AF"/>
                </a:solidFill>
                <a:latin typeface="+mj-lt"/>
                <a:ea typeface="+mj-ea"/>
                <a:cs typeface="+mj-cs"/>
                <a:sym typeface="Gill Sans SemiBold"/>
              </a:defRPr>
            </a:lvl1pPr>
          </a:lstStyle>
          <a:p>
            <a:r>
              <a:t>以創新驅動數位轉型 </a:t>
            </a:r>
          </a:p>
        </p:txBody>
      </p:sp>
      <p:pic>
        <p:nvPicPr>
          <p:cNvPr id="140" name="Innovate toward Digital Transformation.jpg" descr="Innovate toward Digital Transform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579" y="699345"/>
            <a:ext cx="11308136" cy="12672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Landing-page-company-profile_26.png" descr="Landing-page-company-profile_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0" y="10034012"/>
            <a:ext cx="3111500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ec3.png" descr="dec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9965" y="964187"/>
            <a:ext cx="3962401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QNAP 成立儲存、網通及智慧視訊三大事業群，將智能注入企業，協助客戶達成數位轉型。QNAP 順應科技潮流，聚焦 IT 基礎架構靈活創新，提供與時俱進的數位整合解決方案。"/>
          <p:cNvSpPr txBox="1"/>
          <p:nvPr/>
        </p:nvSpPr>
        <p:spPr>
          <a:xfrm>
            <a:off x="2140964" y="6989829"/>
            <a:ext cx="10812664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300" b="0">
                <a:solidFill>
                  <a:srgbClr val="000000"/>
                </a:solidFill>
              </a:defRPr>
            </a:pPr>
            <a:r>
              <a:t>QNAP 成立</a:t>
            </a:r>
            <a:r>
              <a:rPr>
                <a:latin typeface="+mj-lt"/>
                <a:ea typeface="+mj-ea"/>
                <a:cs typeface="+mj-cs"/>
                <a:sym typeface="Gill Sans SemiBold"/>
              </a:rPr>
              <a:t>儲存、網通及智慧視訊</a:t>
            </a:r>
            <a:r>
              <a:t>三大事業群，將智能注入企業，協助客戶達成數位轉型。QNAP 順應科技潮流，聚焦 IT 基礎架構靈活創新，提供與時俱進的數位整合解決方案。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QNAP 重要里程"/>
          <p:cNvSpPr txBox="1"/>
          <p:nvPr/>
        </p:nvSpPr>
        <p:spPr>
          <a:xfrm>
            <a:off x="8406546" y="1011638"/>
            <a:ext cx="7401484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0" b="0">
                <a:solidFill>
                  <a:srgbClr val="1F64AF"/>
                </a:solidFill>
                <a:latin typeface="+mj-lt"/>
                <a:ea typeface="+mj-ea"/>
                <a:cs typeface="+mj-cs"/>
                <a:sym typeface="Gill Sans SemiBold"/>
              </a:defRPr>
            </a:pPr>
            <a:r>
              <a:rPr>
                <a:latin typeface="Impact"/>
                <a:ea typeface="Impact"/>
                <a:cs typeface="Impact"/>
                <a:sym typeface="Impact"/>
              </a:rPr>
              <a:t>QNAP</a:t>
            </a:r>
            <a:r>
              <a:t> 重要里程</a:t>
            </a:r>
          </a:p>
        </p:txBody>
      </p:sp>
      <p:sp>
        <p:nvSpPr>
          <p:cNvPr id="146" name="矩形"/>
          <p:cNvSpPr/>
          <p:nvPr/>
        </p:nvSpPr>
        <p:spPr>
          <a:xfrm>
            <a:off x="-316918" y="3502633"/>
            <a:ext cx="24848413" cy="9696115"/>
          </a:xfrm>
          <a:prstGeom prst="rect">
            <a:avLst/>
          </a:prstGeom>
          <a:solidFill>
            <a:srgbClr val="2064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51" name="群組"/>
          <p:cNvGrpSpPr/>
          <p:nvPr/>
        </p:nvGrpSpPr>
        <p:grpSpPr>
          <a:xfrm>
            <a:off x="1493536" y="4895770"/>
            <a:ext cx="10567910" cy="2856207"/>
            <a:chOff x="0" y="0"/>
            <a:chExt cx="10567908" cy="2856206"/>
          </a:xfrm>
        </p:grpSpPr>
        <p:sp>
          <p:nvSpPr>
            <p:cNvPr id="147" name="線條"/>
            <p:cNvSpPr/>
            <p:nvPr/>
          </p:nvSpPr>
          <p:spPr>
            <a:xfrm>
              <a:off x="0" y="14234"/>
              <a:ext cx="10567909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線條"/>
            <p:cNvSpPr/>
            <p:nvPr/>
          </p:nvSpPr>
          <p:spPr>
            <a:xfrm flipH="1">
              <a:off x="3420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9" name="線條"/>
            <p:cNvSpPr/>
            <p:nvPr/>
          </p:nvSpPr>
          <p:spPr>
            <a:xfrm>
              <a:off x="0" y="2852814"/>
              <a:ext cx="8764393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0" name="線條"/>
            <p:cNvSpPr/>
            <p:nvPr/>
          </p:nvSpPr>
          <p:spPr>
            <a:xfrm>
              <a:off x="8752034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52" name="矩形"/>
          <p:cNvSpPr/>
          <p:nvPr/>
        </p:nvSpPr>
        <p:spPr>
          <a:xfrm>
            <a:off x="12065000" y="3711044"/>
            <a:ext cx="139700" cy="113448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3" name="圓形"/>
          <p:cNvSpPr/>
          <p:nvPr/>
        </p:nvSpPr>
        <p:spPr>
          <a:xfrm>
            <a:off x="11880850" y="4656004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56" name="群組"/>
          <p:cNvGrpSpPr/>
          <p:nvPr/>
        </p:nvGrpSpPr>
        <p:grpSpPr>
          <a:xfrm>
            <a:off x="11626850" y="2863504"/>
            <a:ext cx="1016000" cy="1016001"/>
            <a:chOff x="0" y="0"/>
            <a:chExt cx="1016000" cy="1016000"/>
          </a:xfrm>
        </p:grpSpPr>
        <p:sp>
          <p:nvSpPr>
            <p:cNvPr id="154" name="圓形"/>
            <p:cNvSpPr/>
            <p:nvPr/>
          </p:nvSpPr>
          <p:spPr>
            <a:xfrm>
              <a:off x="0" y="0"/>
              <a:ext cx="1016000" cy="1016000"/>
            </a:xfrm>
            <a:prstGeom prst="ellipse">
              <a:avLst/>
            </a:prstGeom>
            <a:solidFill>
              <a:srgbClr val="2064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5" name="三角形"/>
            <p:cNvSpPr/>
            <p:nvPr/>
          </p:nvSpPr>
          <p:spPr>
            <a:xfrm>
              <a:off x="304800" y="304799"/>
              <a:ext cx="40640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4237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57" name="2019"/>
          <p:cNvSpPr txBox="1"/>
          <p:nvPr/>
        </p:nvSpPr>
        <p:spPr>
          <a:xfrm>
            <a:off x="1859789" y="5327917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2019</a:t>
            </a:r>
          </a:p>
        </p:txBody>
      </p:sp>
      <p:sp>
        <p:nvSpPr>
          <p:cNvPr id="158" name="發表雲網關，可靈活整合本地儲存與公有雲端服務，加速實現混合雲應用"/>
          <p:cNvSpPr txBox="1"/>
          <p:nvPr/>
        </p:nvSpPr>
        <p:spPr>
          <a:xfrm>
            <a:off x="1850992" y="6160884"/>
            <a:ext cx="778354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3000" b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發表雲網關，可靈活整合本地儲存與公有雲端服務，加速實現混合雲應用</a:t>
            </a:r>
          </a:p>
        </p:txBody>
      </p:sp>
      <p:grpSp>
        <p:nvGrpSpPr>
          <p:cNvPr id="163" name="群組"/>
          <p:cNvGrpSpPr/>
          <p:nvPr/>
        </p:nvGrpSpPr>
        <p:grpSpPr>
          <a:xfrm>
            <a:off x="1493536" y="8551995"/>
            <a:ext cx="10567910" cy="2856208"/>
            <a:chOff x="0" y="0"/>
            <a:chExt cx="10567908" cy="2856206"/>
          </a:xfrm>
        </p:grpSpPr>
        <p:sp>
          <p:nvSpPr>
            <p:cNvPr id="159" name="線條"/>
            <p:cNvSpPr/>
            <p:nvPr/>
          </p:nvSpPr>
          <p:spPr>
            <a:xfrm>
              <a:off x="0" y="14234"/>
              <a:ext cx="10567909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0" name="線條"/>
            <p:cNvSpPr/>
            <p:nvPr/>
          </p:nvSpPr>
          <p:spPr>
            <a:xfrm flipH="1">
              <a:off x="3420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1" name="線條"/>
            <p:cNvSpPr/>
            <p:nvPr/>
          </p:nvSpPr>
          <p:spPr>
            <a:xfrm>
              <a:off x="0" y="2852814"/>
              <a:ext cx="8764393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線條"/>
            <p:cNvSpPr/>
            <p:nvPr/>
          </p:nvSpPr>
          <p:spPr>
            <a:xfrm>
              <a:off x="8752034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64" name="2017"/>
          <p:cNvSpPr txBox="1"/>
          <p:nvPr/>
        </p:nvSpPr>
        <p:spPr>
          <a:xfrm>
            <a:off x="1859789" y="8984142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2017</a:t>
            </a:r>
          </a:p>
        </p:txBody>
      </p:sp>
      <p:sp>
        <p:nvSpPr>
          <p:cNvPr id="165" name="發表業界首款搭載 Ryzen™ 處理器的 TS-x77 NAS 系列"/>
          <p:cNvSpPr txBox="1"/>
          <p:nvPr/>
        </p:nvSpPr>
        <p:spPr>
          <a:xfrm>
            <a:off x="1850992" y="9817110"/>
            <a:ext cx="778354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3000" b="0">
                <a:uFill>
                  <a:solidFill>
                    <a:srgbClr val="FF0000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FF0000"/>
                  </a:solidFill>
                </a:uFill>
              </a:rPr>
              <a:t>發表業界首款搭載 Ryzen™ 處理器的 TS-x77 NAS 系列</a:t>
            </a:r>
          </a:p>
        </p:txBody>
      </p:sp>
      <p:grpSp>
        <p:nvGrpSpPr>
          <p:cNvPr id="170" name="群組"/>
          <p:cNvGrpSpPr/>
          <p:nvPr/>
        </p:nvGrpSpPr>
        <p:grpSpPr>
          <a:xfrm flipH="1">
            <a:off x="12048616" y="5754484"/>
            <a:ext cx="10567910" cy="2856207"/>
            <a:chOff x="0" y="0"/>
            <a:chExt cx="10567908" cy="2856206"/>
          </a:xfrm>
        </p:grpSpPr>
        <p:sp>
          <p:nvSpPr>
            <p:cNvPr id="166" name="線條"/>
            <p:cNvSpPr/>
            <p:nvPr/>
          </p:nvSpPr>
          <p:spPr>
            <a:xfrm>
              <a:off x="0" y="14234"/>
              <a:ext cx="10567909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7" name="線條"/>
            <p:cNvSpPr/>
            <p:nvPr/>
          </p:nvSpPr>
          <p:spPr>
            <a:xfrm flipH="1">
              <a:off x="3420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8" name="線條"/>
            <p:cNvSpPr/>
            <p:nvPr/>
          </p:nvSpPr>
          <p:spPr>
            <a:xfrm>
              <a:off x="0" y="2852814"/>
              <a:ext cx="8764393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9" name="線條"/>
            <p:cNvSpPr/>
            <p:nvPr/>
          </p:nvSpPr>
          <p:spPr>
            <a:xfrm>
              <a:off x="8752034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1" name="2018"/>
          <p:cNvSpPr txBox="1"/>
          <p:nvPr/>
        </p:nvSpPr>
        <p:spPr>
          <a:xfrm>
            <a:off x="14323527" y="6200953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2018</a:t>
            </a:r>
          </a:p>
        </p:txBody>
      </p:sp>
      <p:sp>
        <p:nvSpPr>
          <p:cNvPr id="172" name="推出 TS-251B 為首款具備 PCIe 擴充槽的家用多媒體 NAS 機種"/>
          <p:cNvSpPr txBox="1"/>
          <p:nvPr/>
        </p:nvSpPr>
        <p:spPr>
          <a:xfrm>
            <a:off x="14314730" y="6957721"/>
            <a:ext cx="778354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3000" b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推出 TS-251B 為首款具備 PCIe 擴充槽的家用多媒體 NAS 機種</a:t>
            </a:r>
          </a:p>
        </p:txBody>
      </p:sp>
      <p:sp>
        <p:nvSpPr>
          <p:cNvPr id="173" name="圓形"/>
          <p:cNvSpPr/>
          <p:nvPr/>
        </p:nvSpPr>
        <p:spPr>
          <a:xfrm>
            <a:off x="11880850" y="5460050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78" name="群組"/>
          <p:cNvGrpSpPr/>
          <p:nvPr/>
        </p:nvGrpSpPr>
        <p:grpSpPr>
          <a:xfrm flipH="1">
            <a:off x="12095532" y="9620270"/>
            <a:ext cx="10567909" cy="2856207"/>
            <a:chOff x="0" y="0"/>
            <a:chExt cx="10567908" cy="2856206"/>
          </a:xfrm>
        </p:grpSpPr>
        <p:sp>
          <p:nvSpPr>
            <p:cNvPr id="174" name="線條"/>
            <p:cNvSpPr/>
            <p:nvPr/>
          </p:nvSpPr>
          <p:spPr>
            <a:xfrm>
              <a:off x="0" y="14234"/>
              <a:ext cx="10567909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5" name="線條"/>
            <p:cNvSpPr/>
            <p:nvPr/>
          </p:nvSpPr>
          <p:spPr>
            <a:xfrm flipH="1">
              <a:off x="3420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6" name="線條"/>
            <p:cNvSpPr/>
            <p:nvPr/>
          </p:nvSpPr>
          <p:spPr>
            <a:xfrm>
              <a:off x="0" y="2852814"/>
              <a:ext cx="8764393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線條"/>
            <p:cNvSpPr/>
            <p:nvPr/>
          </p:nvSpPr>
          <p:spPr>
            <a:xfrm>
              <a:off x="8752034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9" name="2016"/>
          <p:cNvSpPr txBox="1"/>
          <p:nvPr/>
        </p:nvSpPr>
        <p:spPr>
          <a:xfrm>
            <a:off x="14370442" y="10066739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2016</a:t>
            </a:r>
          </a:p>
        </p:txBody>
      </p:sp>
      <p:sp>
        <p:nvSpPr>
          <p:cNvPr id="180" name="推出雙控架構 Enterprise ZFS NAS 系列 ES1640dc 和 ES1640dc v2"/>
          <p:cNvSpPr txBox="1"/>
          <p:nvPr/>
        </p:nvSpPr>
        <p:spPr>
          <a:xfrm>
            <a:off x="14361645" y="10823506"/>
            <a:ext cx="778354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3000" b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推出雙控架構 Enterprise ZFS NAS 系列 ES1640dc 和 ES1640dc v2</a:t>
            </a:r>
          </a:p>
        </p:txBody>
      </p:sp>
      <p:sp>
        <p:nvSpPr>
          <p:cNvPr id="181" name="圓形"/>
          <p:cNvSpPr/>
          <p:nvPr/>
        </p:nvSpPr>
        <p:spPr>
          <a:xfrm>
            <a:off x="11880850" y="8243524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2" name="圓形"/>
          <p:cNvSpPr/>
          <p:nvPr/>
        </p:nvSpPr>
        <p:spPr>
          <a:xfrm>
            <a:off x="11880850" y="9398345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85" name="群組"/>
          <p:cNvGrpSpPr/>
          <p:nvPr/>
        </p:nvGrpSpPr>
        <p:grpSpPr>
          <a:xfrm>
            <a:off x="11683999" y="12669013"/>
            <a:ext cx="1016002" cy="1016001"/>
            <a:chOff x="0" y="0"/>
            <a:chExt cx="1016000" cy="1016000"/>
          </a:xfrm>
        </p:grpSpPr>
        <p:sp>
          <p:nvSpPr>
            <p:cNvPr id="183" name="圓形"/>
            <p:cNvSpPr/>
            <p:nvPr/>
          </p:nvSpPr>
          <p:spPr>
            <a:xfrm rot="10800000" flipH="1">
              <a:off x="0" y="0"/>
              <a:ext cx="1016001" cy="10160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4" name="三角形"/>
            <p:cNvSpPr/>
            <p:nvPr/>
          </p:nvSpPr>
          <p:spPr>
            <a:xfrm rot="10800000" flipH="1">
              <a:off x="304800" y="355600"/>
              <a:ext cx="40640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矩形"/>
          <p:cNvSpPr/>
          <p:nvPr/>
        </p:nvSpPr>
        <p:spPr>
          <a:xfrm>
            <a:off x="-316918" y="-309777"/>
            <a:ext cx="24848413" cy="14109723"/>
          </a:xfrm>
          <a:prstGeom prst="rect">
            <a:avLst/>
          </a:prstGeom>
          <a:solidFill>
            <a:srgbClr val="2064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93" name="群組"/>
          <p:cNvGrpSpPr/>
          <p:nvPr/>
        </p:nvGrpSpPr>
        <p:grpSpPr>
          <a:xfrm>
            <a:off x="1371350" y="991753"/>
            <a:ext cx="10567910" cy="2332262"/>
            <a:chOff x="0" y="0"/>
            <a:chExt cx="10567908" cy="2332261"/>
          </a:xfrm>
        </p:grpSpPr>
        <p:grpSp>
          <p:nvGrpSpPr>
            <p:cNvPr id="191" name="群組"/>
            <p:cNvGrpSpPr/>
            <p:nvPr/>
          </p:nvGrpSpPr>
          <p:grpSpPr>
            <a:xfrm>
              <a:off x="-1" y="-1"/>
              <a:ext cx="10567910" cy="2332263"/>
              <a:chOff x="0" y="0"/>
              <a:chExt cx="10567908" cy="2332261"/>
            </a:xfrm>
          </p:grpSpPr>
          <p:sp>
            <p:nvSpPr>
              <p:cNvPr id="188" name="線條"/>
              <p:cNvSpPr/>
              <p:nvPr/>
            </p:nvSpPr>
            <p:spPr>
              <a:xfrm>
                <a:off x="0" y="14234"/>
                <a:ext cx="10567909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9" name="線條"/>
              <p:cNvSpPr/>
              <p:nvPr/>
            </p:nvSpPr>
            <p:spPr>
              <a:xfrm flipH="1">
                <a:off x="3420" y="0"/>
                <a:ext cx="1" cy="233226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90" name="線條"/>
              <p:cNvSpPr/>
              <p:nvPr/>
            </p:nvSpPr>
            <p:spPr>
              <a:xfrm>
                <a:off x="0" y="2321183"/>
                <a:ext cx="8764393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192" name="線條"/>
            <p:cNvSpPr/>
            <p:nvPr/>
          </p:nvSpPr>
          <p:spPr>
            <a:xfrm>
              <a:off x="8752034" y="0"/>
              <a:ext cx="1" cy="233226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94" name="矩形"/>
          <p:cNvSpPr/>
          <p:nvPr/>
        </p:nvSpPr>
        <p:spPr>
          <a:xfrm>
            <a:off x="11942813" y="-846869"/>
            <a:ext cx="139701" cy="154669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5" name="圓形"/>
          <p:cNvSpPr/>
          <p:nvPr/>
        </p:nvSpPr>
        <p:spPr>
          <a:xfrm>
            <a:off x="11758663" y="75198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6" name="2015"/>
          <p:cNvSpPr txBox="1"/>
          <p:nvPr/>
        </p:nvSpPr>
        <p:spPr>
          <a:xfrm>
            <a:off x="1737603" y="1347700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2015</a:t>
            </a:r>
          </a:p>
        </p:txBody>
      </p:sp>
      <p:sp>
        <p:nvSpPr>
          <p:cNvPr id="197" name="推出全球首款 Thunderbolt™ 2 Turbo vNAS TVS-871T"/>
          <p:cNvSpPr txBox="1"/>
          <p:nvPr/>
        </p:nvSpPr>
        <p:spPr>
          <a:xfrm>
            <a:off x="1728806" y="1961656"/>
            <a:ext cx="778354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3000" b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推出全球首款 Thunderbolt™ 2 Turbo vNAS TVS-871T</a:t>
            </a:r>
          </a:p>
        </p:txBody>
      </p:sp>
      <p:sp>
        <p:nvSpPr>
          <p:cNvPr id="198" name="2011"/>
          <p:cNvSpPr txBox="1"/>
          <p:nvPr/>
        </p:nvSpPr>
        <p:spPr>
          <a:xfrm>
            <a:off x="1742002" y="4259636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2011</a:t>
            </a:r>
          </a:p>
        </p:txBody>
      </p:sp>
      <p:sp>
        <p:nvSpPr>
          <p:cNvPr id="199" name="推出 10GbE 就緒的 TS-x79 系列高階 NAS"/>
          <p:cNvSpPr txBox="1"/>
          <p:nvPr/>
        </p:nvSpPr>
        <p:spPr>
          <a:xfrm>
            <a:off x="1733204" y="5181503"/>
            <a:ext cx="778354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3000" b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推出 10GbE 就緒的 TS-x79 系列高階 NAS</a:t>
            </a:r>
          </a:p>
        </p:txBody>
      </p:sp>
      <p:grpSp>
        <p:nvGrpSpPr>
          <p:cNvPr id="204" name="群組"/>
          <p:cNvGrpSpPr/>
          <p:nvPr/>
        </p:nvGrpSpPr>
        <p:grpSpPr>
          <a:xfrm flipH="1">
            <a:off x="11966247" y="1782014"/>
            <a:ext cx="10567910" cy="2856207"/>
            <a:chOff x="0" y="0"/>
            <a:chExt cx="10567908" cy="2856206"/>
          </a:xfrm>
        </p:grpSpPr>
        <p:sp>
          <p:nvSpPr>
            <p:cNvPr id="200" name="線條"/>
            <p:cNvSpPr/>
            <p:nvPr/>
          </p:nvSpPr>
          <p:spPr>
            <a:xfrm>
              <a:off x="0" y="14234"/>
              <a:ext cx="10567909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1" name="線條"/>
            <p:cNvSpPr/>
            <p:nvPr/>
          </p:nvSpPr>
          <p:spPr>
            <a:xfrm flipH="1">
              <a:off x="3420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2" name="線條"/>
            <p:cNvSpPr/>
            <p:nvPr/>
          </p:nvSpPr>
          <p:spPr>
            <a:xfrm>
              <a:off x="0" y="2852814"/>
              <a:ext cx="8764393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3" name="線條"/>
            <p:cNvSpPr/>
            <p:nvPr/>
          </p:nvSpPr>
          <p:spPr>
            <a:xfrm>
              <a:off x="8752034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05" name="2014"/>
          <p:cNvSpPr txBox="1"/>
          <p:nvPr/>
        </p:nvSpPr>
        <p:spPr>
          <a:xfrm>
            <a:off x="14241158" y="2088782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2014</a:t>
            </a:r>
          </a:p>
        </p:txBody>
      </p:sp>
      <p:sp>
        <p:nvSpPr>
          <p:cNvPr id="206" name="發表虛擬機工作站；QNAP NAS TS-469 Pro 獲選為 PCWorld 2013 年度前五十大最佳科技產品"/>
          <p:cNvSpPr txBox="1"/>
          <p:nvPr/>
        </p:nvSpPr>
        <p:spPr>
          <a:xfrm>
            <a:off x="14232362" y="2718550"/>
            <a:ext cx="7783544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3000" b="0">
                <a:uFill>
                  <a:solidFill>
                    <a:srgbClr val="FF0000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FF0000"/>
                  </a:solidFill>
                </a:uFill>
              </a:rPr>
              <a:t>發表虛擬機工作站；QNAP NAS TS-469 Pro 獲選為 PCWorld 2013 年度前五十大最佳科技產品</a:t>
            </a:r>
          </a:p>
        </p:txBody>
      </p:sp>
      <p:sp>
        <p:nvSpPr>
          <p:cNvPr id="207" name="圓形"/>
          <p:cNvSpPr/>
          <p:nvPr/>
        </p:nvSpPr>
        <p:spPr>
          <a:xfrm>
            <a:off x="11758663" y="1556033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12" name="群組"/>
          <p:cNvGrpSpPr/>
          <p:nvPr/>
        </p:nvGrpSpPr>
        <p:grpSpPr>
          <a:xfrm flipH="1">
            <a:off x="11966247" y="5657134"/>
            <a:ext cx="10567910" cy="2856207"/>
            <a:chOff x="0" y="0"/>
            <a:chExt cx="10567908" cy="2856206"/>
          </a:xfrm>
        </p:grpSpPr>
        <p:sp>
          <p:nvSpPr>
            <p:cNvPr id="208" name="線條"/>
            <p:cNvSpPr/>
            <p:nvPr/>
          </p:nvSpPr>
          <p:spPr>
            <a:xfrm>
              <a:off x="0" y="14234"/>
              <a:ext cx="10567909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9" name="線條"/>
            <p:cNvSpPr/>
            <p:nvPr/>
          </p:nvSpPr>
          <p:spPr>
            <a:xfrm flipH="1">
              <a:off x="3420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線條"/>
            <p:cNvSpPr/>
            <p:nvPr/>
          </p:nvSpPr>
          <p:spPr>
            <a:xfrm>
              <a:off x="0" y="2852814"/>
              <a:ext cx="8764393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1" name="線條"/>
            <p:cNvSpPr/>
            <p:nvPr/>
          </p:nvSpPr>
          <p:spPr>
            <a:xfrm>
              <a:off x="8752034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13" name="2009"/>
          <p:cNvSpPr txBox="1"/>
          <p:nvPr/>
        </p:nvSpPr>
        <p:spPr>
          <a:xfrm>
            <a:off x="14229798" y="6103603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2009</a:t>
            </a:r>
          </a:p>
        </p:txBody>
      </p:sp>
      <p:sp>
        <p:nvSpPr>
          <p:cNvPr id="214" name="支援第三方雲端備份；支援 iSCSI 協定以整合虛擬化服務"/>
          <p:cNvSpPr txBox="1"/>
          <p:nvPr/>
        </p:nvSpPr>
        <p:spPr>
          <a:xfrm>
            <a:off x="14221001" y="6860370"/>
            <a:ext cx="778354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3000" b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支援第三方雲端備份；支援 iSCSI 協定以整合虛擬化服務</a:t>
            </a:r>
          </a:p>
        </p:txBody>
      </p:sp>
      <p:sp>
        <p:nvSpPr>
          <p:cNvPr id="215" name="圓形"/>
          <p:cNvSpPr/>
          <p:nvPr/>
        </p:nvSpPr>
        <p:spPr>
          <a:xfrm>
            <a:off x="11758663" y="5448479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20" name="群組"/>
          <p:cNvGrpSpPr/>
          <p:nvPr/>
        </p:nvGrpSpPr>
        <p:grpSpPr>
          <a:xfrm flipH="1">
            <a:off x="11966247" y="9278052"/>
            <a:ext cx="10567910" cy="2856207"/>
            <a:chOff x="0" y="0"/>
            <a:chExt cx="10567908" cy="2856206"/>
          </a:xfrm>
        </p:grpSpPr>
        <p:sp>
          <p:nvSpPr>
            <p:cNvPr id="216" name="線條"/>
            <p:cNvSpPr/>
            <p:nvPr/>
          </p:nvSpPr>
          <p:spPr>
            <a:xfrm>
              <a:off x="0" y="14234"/>
              <a:ext cx="10567909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7" name="線條"/>
            <p:cNvSpPr/>
            <p:nvPr/>
          </p:nvSpPr>
          <p:spPr>
            <a:xfrm flipH="1">
              <a:off x="3420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8" name="線條"/>
            <p:cNvSpPr/>
            <p:nvPr/>
          </p:nvSpPr>
          <p:spPr>
            <a:xfrm>
              <a:off x="0" y="2852814"/>
              <a:ext cx="8764393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9" name="線條"/>
            <p:cNvSpPr/>
            <p:nvPr/>
          </p:nvSpPr>
          <p:spPr>
            <a:xfrm>
              <a:off x="8752034" y="0"/>
              <a:ext cx="1" cy="28562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1" name="2006"/>
          <p:cNvSpPr txBox="1"/>
          <p:nvPr/>
        </p:nvSpPr>
        <p:spPr>
          <a:xfrm>
            <a:off x="14209532" y="9724521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2006</a:t>
            </a:r>
          </a:p>
        </p:txBody>
      </p:sp>
      <p:sp>
        <p:nvSpPr>
          <p:cNvPr id="222" name="整合 Multimedia Station 及 Download Station ，引領多功能 NAS 風潮"/>
          <p:cNvSpPr txBox="1"/>
          <p:nvPr/>
        </p:nvSpPr>
        <p:spPr>
          <a:xfrm>
            <a:off x="14200736" y="10481288"/>
            <a:ext cx="778354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3000" b="0">
                <a:uFill>
                  <a:solidFill>
                    <a:srgbClr val="262222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262222"/>
                  </a:solidFill>
                </a:uFill>
              </a:rPr>
              <a:t>整合 Multimedia Station 及 Download Station ，引領多功能 NAS 風潮</a:t>
            </a:r>
          </a:p>
        </p:txBody>
      </p:sp>
      <p:grpSp>
        <p:nvGrpSpPr>
          <p:cNvPr id="228" name="群組"/>
          <p:cNvGrpSpPr/>
          <p:nvPr/>
        </p:nvGrpSpPr>
        <p:grpSpPr>
          <a:xfrm>
            <a:off x="1371350" y="3929089"/>
            <a:ext cx="10567910" cy="2332262"/>
            <a:chOff x="0" y="0"/>
            <a:chExt cx="10567908" cy="2332261"/>
          </a:xfrm>
        </p:grpSpPr>
        <p:grpSp>
          <p:nvGrpSpPr>
            <p:cNvPr id="226" name="群組"/>
            <p:cNvGrpSpPr/>
            <p:nvPr/>
          </p:nvGrpSpPr>
          <p:grpSpPr>
            <a:xfrm>
              <a:off x="-1" y="-1"/>
              <a:ext cx="10567910" cy="2332263"/>
              <a:chOff x="0" y="0"/>
              <a:chExt cx="10567908" cy="2332261"/>
            </a:xfrm>
          </p:grpSpPr>
          <p:sp>
            <p:nvSpPr>
              <p:cNvPr id="223" name="線條"/>
              <p:cNvSpPr/>
              <p:nvPr/>
            </p:nvSpPr>
            <p:spPr>
              <a:xfrm>
                <a:off x="0" y="14234"/>
                <a:ext cx="10567909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24" name="線條"/>
              <p:cNvSpPr/>
              <p:nvPr/>
            </p:nvSpPr>
            <p:spPr>
              <a:xfrm flipH="1">
                <a:off x="3420" y="0"/>
                <a:ext cx="1" cy="233226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25" name="線條"/>
              <p:cNvSpPr/>
              <p:nvPr/>
            </p:nvSpPr>
            <p:spPr>
              <a:xfrm>
                <a:off x="0" y="2321183"/>
                <a:ext cx="8764393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27" name="線條"/>
            <p:cNvSpPr/>
            <p:nvPr/>
          </p:nvSpPr>
          <p:spPr>
            <a:xfrm>
              <a:off x="8752034" y="0"/>
              <a:ext cx="1" cy="233226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9" name="2008"/>
          <p:cNvSpPr txBox="1"/>
          <p:nvPr/>
        </p:nvSpPr>
        <p:spPr>
          <a:xfrm>
            <a:off x="1729173" y="7303106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2008</a:t>
            </a:r>
          </a:p>
        </p:txBody>
      </p:sp>
      <p:sp>
        <p:nvSpPr>
          <p:cNvPr id="230" name="領先業界提供 NAS RAID 組態遷移和容量擴充機制"/>
          <p:cNvSpPr txBox="1"/>
          <p:nvPr/>
        </p:nvSpPr>
        <p:spPr>
          <a:xfrm>
            <a:off x="1720376" y="7958273"/>
            <a:ext cx="778354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3000" b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領先業界提供 NAS RAID 組態遷移和容量擴充機制</a:t>
            </a:r>
          </a:p>
        </p:txBody>
      </p:sp>
      <p:grpSp>
        <p:nvGrpSpPr>
          <p:cNvPr id="236" name="群組"/>
          <p:cNvGrpSpPr/>
          <p:nvPr/>
        </p:nvGrpSpPr>
        <p:grpSpPr>
          <a:xfrm>
            <a:off x="1358522" y="6972559"/>
            <a:ext cx="10567909" cy="2332262"/>
            <a:chOff x="0" y="0"/>
            <a:chExt cx="10567908" cy="2332261"/>
          </a:xfrm>
        </p:grpSpPr>
        <p:grpSp>
          <p:nvGrpSpPr>
            <p:cNvPr id="234" name="群組"/>
            <p:cNvGrpSpPr/>
            <p:nvPr/>
          </p:nvGrpSpPr>
          <p:grpSpPr>
            <a:xfrm>
              <a:off x="-1" y="-1"/>
              <a:ext cx="10567910" cy="2332263"/>
              <a:chOff x="0" y="0"/>
              <a:chExt cx="10567908" cy="2332261"/>
            </a:xfrm>
          </p:grpSpPr>
          <p:sp>
            <p:nvSpPr>
              <p:cNvPr id="231" name="線條"/>
              <p:cNvSpPr/>
              <p:nvPr/>
            </p:nvSpPr>
            <p:spPr>
              <a:xfrm>
                <a:off x="0" y="14234"/>
                <a:ext cx="10567909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2" name="線條"/>
              <p:cNvSpPr/>
              <p:nvPr/>
            </p:nvSpPr>
            <p:spPr>
              <a:xfrm flipH="1">
                <a:off x="3420" y="0"/>
                <a:ext cx="1" cy="233226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3" name="線條"/>
              <p:cNvSpPr/>
              <p:nvPr/>
            </p:nvSpPr>
            <p:spPr>
              <a:xfrm>
                <a:off x="0" y="2321183"/>
                <a:ext cx="8764393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35" name="線條"/>
            <p:cNvSpPr/>
            <p:nvPr/>
          </p:nvSpPr>
          <p:spPr>
            <a:xfrm>
              <a:off x="8752034" y="0"/>
              <a:ext cx="1" cy="233226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37" name="2004"/>
          <p:cNvSpPr txBox="1"/>
          <p:nvPr/>
        </p:nvSpPr>
        <p:spPr>
          <a:xfrm>
            <a:off x="1729173" y="10401355"/>
            <a:ext cx="87643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2004</a:t>
            </a:r>
          </a:p>
        </p:txBody>
      </p:sp>
      <p:sp>
        <p:nvSpPr>
          <p:cNvPr id="238" name="QNAP 成立"/>
          <p:cNvSpPr txBox="1"/>
          <p:nvPr/>
        </p:nvSpPr>
        <p:spPr>
          <a:xfrm>
            <a:off x="1720376" y="11323223"/>
            <a:ext cx="778354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500"/>
              </a:spcBef>
              <a:defRPr sz="30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QNAP </a:t>
            </a:r>
            <a:r>
              <a:rPr>
                <a:uFill>
                  <a:solidFill>
                    <a:srgbClr val="262222"/>
                  </a:solidFill>
                </a:uFill>
              </a:rPr>
              <a:t>成立</a:t>
            </a:r>
          </a:p>
        </p:txBody>
      </p:sp>
      <p:grpSp>
        <p:nvGrpSpPr>
          <p:cNvPr id="244" name="群組"/>
          <p:cNvGrpSpPr/>
          <p:nvPr/>
        </p:nvGrpSpPr>
        <p:grpSpPr>
          <a:xfrm>
            <a:off x="1358522" y="10070808"/>
            <a:ext cx="10567909" cy="2332262"/>
            <a:chOff x="0" y="0"/>
            <a:chExt cx="10567908" cy="2332261"/>
          </a:xfrm>
        </p:grpSpPr>
        <p:grpSp>
          <p:nvGrpSpPr>
            <p:cNvPr id="242" name="群組"/>
            <p:cNvGrpSpPr/>
            <p:nvPr/>
          </p:nvGrpSpPr>
          <p:grpSpPr>
            <a:xfrm>
              <a:off x="-1" y="-1"/>
              <a:ext cx="10567910" cy="2332263"/>
              <a:chOff x="0" y="0"/>
              <a:chExt cx="10567908" cy="2332261"/>
            </a:xfrm>
          </p:grpSpPr>
          <p:sp>
            <p:nvSpPr>
              <p:cNvPr id="239" name="線條"/>
              <p:cNvSpPr/>
              <p:nvPr/>
            </p:nvSpPr>
            <p:spPr>
              <a:xfrm>
                <a:off x="0" y="14234"/>
                <a:ext cx="10567909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40" name="線條"/>
              <p:cNvSpPr/>
              <p:nvPr/>
            </p:nvSpPr>
            <p:spPr>
              <a:xfrm flipH="1">
                <a:off x="3420" y="0"/>
                <a:ext cx="1" cy="233226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41" name="線條"/>
              <p:cNvSpPr/>
              <p:nvPr/>
            </p:nvSpPr>
            <p:spPr>
              <a:xfrm>
                <a:off x="0" y="2321183"/>
                <a:ext cx="8764393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43" name="線條"/>
            <p:cNvSpPr/>
            <p:nvPr/>
          </p:nvSpPr>
          <p:spPr>
            <a:xfrm>
              <a:off x="8752034" y="0"/>
              <a:ext cx="1" cy="233226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45" name="圓形"/>
          <p:cNvSpPr/>
          <p:nvPr/>
        </p:nvSpPr>
        <p:spPr>
          <a:xfrm>
            <a:off x="11758663" y="3627452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6" name="圓形"/>
          <p:cNvSpPr/>
          <p:nvPr/>
        </p:nvSpPr>
        <p:spPr>
          <a:xfrm>
            <a:off x="11758663" y="676673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7" name="圓形"/>
          <p:cNvSpPr/>
          <p:nvPr/>
        </p:nvSpPr>
        <p:spPr>
          <a:xfrm>
            <a:off x="11758663" y="9805151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8" name="圓形"/>
          <p:cNvSpPr/>
          <p:nvPr/>
        </p:nvSpPr>
        <p:spPr>
          <a:xfrm>
            <a:off x="11758663" y="8930451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Landing-page-company-profile_26.png" descr="Landing-page-company-profile_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637" y="7012334"/>
            <a:ext cx="31115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QNAP…"/>
          <p:cNvSpPr txBox="1"/>
          <p:nvPr/>
        </p:nvSpPr>
        <p:spPr>
          <a:xfrm>
            <a:off x="4454060" y="5592774"/>
            <a:ext cx="5829301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0" b="0">
                <a:solidFill>
                  <a:srgbClr val="1F64AF"/>
                </a:solidFill>
                <a:latin typeface="+mj-lt"/>
                <a:ea typeface="+mj-ea"/>
                <a:cs typeface="+mj-cs"/>
                <a:sym typeface="Gill Sans SemiBold"/>
              </a:defRPr>
            </a:pPr>
            <a:r>
              <a:t>QNAP</a:t>
            </a:r>
          </a:p>
          <a:p>
            <a:pPr>
              <a:defRPr sz="9000" b="0">
                <a:solidFill>
                  <a:srgbClr val="1F64AF"/>
                </a:solidFill>
                <a:latin typeface="+mj-lt"/>
                <a:ea typeface="+mj-ea"/>
                <a:cs typeface="+mj-cs"/>
                <a:sym typeface="Gill Sans SemiBold"/>
              </a:defRPr>
            </a:pPr>
            <a:r>
              <a:t>三大事業群</a:t>
            </a:r>
          </a:p>
        </p:txBody>
      </p:sp>
      <p:pic>
        <p:nvPicPr>
          <p:cNvPr id="252" name="qnap.png" descr="qn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9544" y="271474"/>
            <a:ext cx="783771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dec2.png" descr="dec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225" y="4444556"/>
            <a:ext cx="3048001" cy="82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Business-1.png" descr="Business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372" y="1607836"/>
            <a:ext cx="13271396" cy="557298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Business Unit"/>
          <p:cNvSpPr txBox="1"/>
          <p:nvPr/>
        </p:nvSpPr>
        <p:spPr>
          <a:xfrm>
            <a:off x="19471775" y="5107898"/>
            <a:ext cx="3854324" cy="990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0">
                <a:solidFill>
                  <a:srgbClr val="1F64A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Business Unit</a:t>
            </a:r>
          </a:p>
        </p:txBody>
      </p:sp>
      <p:sp>
        <p:nvSpPr>
          <p:cNvPr id="257" name="前瞻技術，可適應未來的儲存架構"/>
          <p:cNvSpPr txBox="1"/>
          <p:nvPr/>
        </p:nvSpPr>
        <p:spPr>
          <a:xfrm>
            <a:off x="1614443" y="2864962"/>
            <a:ext cx="1051275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b="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1pPr>
          </a:lstStyle>
          <a:p>
            <a:r>
              <a:t>前瞻技術，可適應未來的儲存架構</a:t>
            </a:r>
          </a:p>
        </p:txBody>
      </p:sp>
      <p:sp>
        <p:nvSpPr>
          <p:cNvPr id="258" name="QNAP 引領儲存產業的新標準，持續打造功能強大、與時俱進的儲存系統與軟體解決方案，協助企業在雲端時代轉型資料儲存應用，並快速導入多雲策略，部署混合雲架構。"/>
          <p:cNvSpPr txBox="1"/>
          <p:nvPr/>
        </p:nvSpPr>
        <p:spPr>
          <a:xfrm>
            <a:off x="1614443" y="3980289"/>
            <a:ext cx="10690189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0">
                <a:solidFill>
                  <a:srgbClr val="5E5E5E"/>
                </a:solidFill>
              </a:defRPr>
            </a:lvl1pPr>
          </a:lstStyle>
          <a:p>
            <a:r>
              <a:t>QNAP 引領儲存產業的新標準，持續打造功能強大、與時俱進的儲存系統與軟體解決方案，協助企業在雲端時代轉型資料儲存應用，並快速導入多雲策略，部署混合雲架構。 </a:t>
            </a:r>
          </a:p>
        </p:txBody>
      </p:sp>
      <p:grpSp>
        <p:nvGrpSpPr>
          <p:cNvPr id="265" name="群組"/>
          <p:cNvGrpSpPr/>
          <p:nvPr/>
        </p:nvGrpSpPr>
        <p:grpSpPr>
          <a:xfrm>
            <a:off x="1282700" y="8257663"/>
            <a:ext cx="22225001" cy="3719102"/>
            <a:chOff x="0" y="0"/>
            <a:chExt cx="22225000" cy="3719101"/>
          </a:xfrm>
        </p:grpSpPr>
        <p:pic>
          <p:nvPicPr>
            <p:cNvPr id="259" name="Business-1-1.jpg" descr="Business-1-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453190" cy="3718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Business-1-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87164" y="281"/>
              <a:ext cx="3453191" cy="3718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Business-1-3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08723" y="0"/>
              <a:ext cx="3453191" cy="3718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Business-1-4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63086" y="0"/>
              <a:ext cx="3453191" cy="3718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Business-1-5.jpg" descr="Business-1-5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17447" y="0"/>
              <a:ext cx="3453191" cy="3718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Business-1-6.jpg" descr="Business-1-6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771809" y="0"/>
              <a:ext cx="3453191" cy="3718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矩形"/>
          <p:cNvSpPr/>
          <p:nvPr/>
        </p:nvSpPr>
        <p:spPr>
          <a:xfrm>
            <a:off x="-254645" y="-275209"/>
            <a:ext cx="24893290" cy="14266418"/>
          </a:xfrm>
          <a:prstGeom prst="rect">
            <a:avLst/>
          </a:pr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71" name="群組"/>
          <p:cNvGrpSpPr/>
          <p:nvPr/>
        </p:nvGrpSpPr>
        <p:grpSpPr>
          <a:xfrm>
            <a:off x="3980462" y="8101657"/>
            <a:ext cx="16423075" cy="4794705"/>
            <a:chOff x="0" y="0"/>
            <a:chExt cx="16423074" cy="4794703"/>
          </a:xfrm>
        </p:grpSpPr>
        <p:pic>
          <p:nvPicPr>
            <p:cNvPr id="268" name="Business-2-1.jpg" descr="Business-2-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452226" cy="4794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Business-2-2.jpg" descr="Business-2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5424" y="0"/>
              <a:ext cx="4452226" cy="4794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Business-2-3.jpg" descr="Business-2-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70849" y="0"/>
              <a:ext cx="4452226" cy="4794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2" name="Business-2.png" descr="Business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222" y="1075064"/>
            <a:ext cx="14247151" cy="632352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Business Unit"/>
          <p:cNvSpPr txBox="1"/>
          <p:nvPr/>
        </p:nvSpPr>
        <p:spPr>
          <a:xfrm>
            <a:off x="7901423" y="5179161"/>
            <a:ext cx="3854324" cy="99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0">
                <a:solidFill>
                  <a:srgbClr val="1F64A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Business Unit</a:t>
            </a:r>
          </a:p>
        </p:txBody>
      </p:sp>
      <p:sp>
        <p:nvSpPr>
          <p:cNvPr id="274" name="軟體定義，拓展邊緣運算"/>
          <p:cNvSpPr txBox="1"/>
          <p:nvPr/>
        </p:nvSpPr>
        <p:spPr>
          <a:xfrm>
            <a:off x="14537780" y="2689141"/>
            <a:ext cx="1051275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b="0">
                <a:solidFill>
                  <a:srgbClr val="5E5E5E"/>
                </a:solidFill>
                <a:latin typeface="+mj-lt"/>
                <a:ea typeface="+mj-ea"/>
                <a:cs typeface="+mj-cs"/>
                <a:sym typeface="Gill Sans SemiBold"/>
              </a:defRPr>
            </a:lvl1pPr>
          </a:lstStyle>
          <a:p>
            <a:r>
              <a:t>軟體定義，拓展邊緣運算</a:t>
            </a:r>
          </a:p>
        </p:txBody>
      </p:sp>
      <p:sp>
        <p:nvSpPr>
          <p:cNvPr id="275" name="QNAP 擁有多年深耕儲存虛擬化的技術實力，再推出劃時代的網路虛擬化解決方案與硬體系統，打造突破現今網通格局、支援未來業務的網通架構，實現靈活而集中化、從邊緣到核心再延伸雲端的網路部署和管理。"/>
          <p:cNvSpPr txBox="1"/>
          <p:nvPr/>
        </p:nvSpPr>
        <p:spPr>
          <a:xfrm>
            <a:off x="14537780" y="3885870"/>
            <a:ext cx="9028846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0">
                <a:solidFill>
                  <a:srgbClr val="5E5E5E"/>
                </a:solidFill>
              </a:defRPr>
            </a:lvl1pPr>
          </a:lstStyle>
          <a:p>
            <a:r>
              <a:t>QNAP 擁有多年深耕儲存虛擬化的技術實力，再推出劃時代的網路虛擬化解決方案與硬體系統，打造突破現今網通格局、支援未來業務的網通架構，實現靈活而集中化、從邊緣到核心再延伸雲端的網路部署和管理。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 SemiBold"/>
        <a:ea typeface="Gill Sans SemiBold"/>
        <a:cs typeface="Gill Sans Semi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 SemiBold"/>
        <a:ea typeface="Gill Sans SemiBold"/>
        <a:cs typeface="Gill Sans Semi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自訂</PresentationFormat>
  <Paragraphs>52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Gill Sans</vt:lpstr>
      <vt:lpstr>Gill Sans Light</vt:lpstr>
      <vt:lpstr>Gill Sans SemiBold</vt:lpstr>
      <vt:lpstr>Helvetica Neue Light</vt:lpstr>
      <vt:lpstr>Helvetica Neue Medium</vt:lpstr>
      <vt:lpstr>DIN Condensed</vt:lpstr>
      <vt:lpstr>Helvetica Neue</vt:lpstr>
      <vt:lpstr>Impact</vt:lpstr>
      <vt:lpstr>White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QNAP_Sabrina Wang</cp:lastModifiedBy>
  <cp:revision>1</cp:revision>
  <dcterms:modified xsi:type="dcterms:W3CDTF">2021-01-05T04:06:03Z</dcterms:modified>
</cp:coreProperties>
</file>