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b="0" baseline="0" cap="none" i="0" spc="0" strike="noStrike" sz="3500" u="none" kumimoji="0" normalizeH="0">
        <a:ln>
          <a:noFill/>
        </a:ln>
        <a:solidFill>
          <a:srgbClr val="000000"/>
        </a:solidFill>
        <a:effectLst/>
        <a:uFillTx/>
        <a:latin typeface="Gill Sans Light"/>
        <a:ea typeface="Gill Sans Light"/>
        <a:cs typeface="Gill Sans Light"/>
        <a:sym typeface="Gill Sans Light"/>
      </a:defRPr>
    </a:lvl1pPr>
    <a:lvl2pPr marL="0" marR="0" indent="228600" algn="l" defTabSz="825500" rtl="0" fontAlgn="auto" latinLnBrk="0" hangingPunct="0">
      <a:lnSpc>
        <a:spcPct val="100000"/>
      </a:lnSpc>
      <a:spcBef>
        <a:spcPts val="0"/>
      </a:spcBef>
      <a:spcAft>
        <a:spcPts val="0"/>
      </a:spcAft>
      <a:buClrTx/>
      <a:buSzTx/>
      <a:buFontTx/>
      <a:buNone/>
      <a:tabLst/>
      <a:defRPr b="0" baseline="0" cap="none" i="0" spc="0" strike="noStrike" sz="3500" u="none" kumimoji="0" normalizeH="0">
        <a:ln>
          <a:noFill/>
        </a:ln>
        <a:solidFill>
          <a:srgbClr val="000000"/>
        </a:solidFill>
        <a:effectLst/>
        <a:uFillTx/>
        <a:latin typeface="Gill Sans Light"/>
        <a:ea typeface="Gill Sans Light"/>
        <a:cs typeface="Gill Sans Light"/>
        <a:sym typeface="Gill Sans Light"/>
      </a:defRPr>
    </a:lvl2pPr>
    <a:lvl3pPr marL="0" marR="0" indent="457200" algn="l" defTabSz="825500" rtl="0" fontAlgn="auto" latinLnBrk="0" hangingPunct="0">
      <a:lnSpc>
        <a:spcPct val="100000"/>
      </a:lnSpc>
      <a:spcBef>
        <a:spcPts val="0"/>
      </a:spcBef>
      <a:spcAft>
        <a:spcPts val="0"/>
      </a:spcAft>
      <a:buClrTx/>
      <a:buSzTx/>
      <a:buFontTx/>
      <a:buNone/>
      <a:tabLst/>
      <a:defRPr b="0" baseline="0" cap="none" i="0" spc="0" strike="noStrike" sz="3500" u="none" kumimoji="0" normalizeH="0">
        <a:ln>
          <a:noFill/>
        </a:ln>
        <a:solidFill>
          <a:srgbClr val="000000"/>
        </a:solidFill>
        <a:effectLst/>
        <a:uFillTx/>
        <a:latin typeface="Gill Sans Light"/>
        <a:ea typeface="Gill Sans Light"/>
        <a:cs typeface="Gill Sans Light"/>
        <a:sym typeface="Gill Sans Light"/>
      </a:defRPr>
    </a:lvl3pPr>
    <a:lvl4pPr marL="0" marR="0" indent="685800" algn="l" defTabSz="825500" rtl="0" fontAlgn="auto" latinLnBrk="0" hangingPunct="0">
      <a:lnSpc>
        <a:spcPct val="100000"/>
      </a:lnSpc>
      <a:spcBef>
        <a:spcPts val="0"/>
      </a:spcBef>
      <a:spcAft>
        <a:spcPts val="0"/>
      </a:spcAft>
      <a:buClrTx/>
      <a:buSzTx/>
      <a:buFontTx/>
      <a:buNone/>
      <a:tabLst/>
      <a:defRPr b="0" baseline="0" cap="none" i="0" spc="0" strike="noStrike" sz="3500" u="none" kumimoji="0" normalizeH="0">
        <a:ln>
          <a:noFill/>
        </a:ln>
        <a:solidFill>
          <a:srgbClr val="000000"/>
        </a:solidFill>
        <a:effectLst/>
        <a:uFillTx/>
        <a:latin typeface="Gill Sans Light"/>
        <a:ea typeface="Gill Sans Light"/>
        <a:cs typeface="Gill Sans Light"/>
        <a:sym typeface="Gill Sans Light"/>
      </a:defRPr>
    </a:lvl4pPr>
    <a:lvl5pPr marL="0" marR="0" indent="914400" algn="l" defTabSz="825500" rtl="0" fontAlgn="auto" latinLnBrk="0" hangingPunct="0">
      <a:lnSpc>
        <a:spcPct val="100000"/>
      </a:lnSpc>
      <a:spcBef>
        <a:spcPts val="0"/>
      </a:spcBef>
      <a:spcAft>
        <a:spcPts val="0"/>
      </a:spcAft>
      <a:buClrTx/>
      <a:buSzTx/>
      <a:buFontTx/>
      <a:buNone/>
      <a:tabLst/>
      <a:defRPr b="0" baseline="0" cap="none" i="0" spc="0" strike="noStrike" sz="3500" u="none" kumimoji="0" normalizeH="0">
        <a:ln>
          <a:noFill/>
        </a:ln>
        <a:solidFill>
          <a:srgbClr val="000000"/>
        </a:solidFill>
        <a:effectLst/>
        <a:uFillTx/>
        <a:latin typeface="Gill Sans Light"/>
        <a:ea typeface="Gill Sans Light"/>
        <a:cs typeface="Gill Sans Light"/>
        <a:sym typeface="Gill Sans Light"/>
      </a:defRPr>
    </a:lvl5pPr>
    <a:lvl6pPr marL="0" marR="0" indent="1143000" algn="l" defTabSz="825500" rtl="0" fontAlgn="auto" latinLnBrk="0" hangingPunct="0">
      <a:lnSpc>
        <a:spcPct val="100000"/>
      </a:lnSpc>
      <a:spcBef>
        <a:spcPts val="0"/>
      </a:spcBef>
      <a:spcAft>
        <a:spcPts val="0"/>
      </a:spcAft>
      <a:buClrTx/>
      <a:buSzTx/>
      <a:buFontTx/>
      <a:buNone/>
      <a:tabLst/>
      <a:defRPr b="0" baseline="0" cap="none" i="0" spc="0" strike="noStrike" sz="3500" u="none" kumimoji="0" normalizeH="0">
        <a:ln>
          <a:noFill/>
        </a:ln>
        <a:solidFill>
          <a:srgbClr val="000000"/>
        </a:solidFill>
        <a:effectLst/>
        <a:uFillTx/>
        <a:latin typeface="Gill Sans Light"/>
        <a:ea typeface="Gill Sans Light"/>
        <a:cs typeface="Gill Sans Light"/>
        <a:sym typeface="Gill Sans Light"/>
      </a:defRPr>
    </a:lvl6pPr>
    <a:lvl7pPr marL="0" marR="0" indent="1371600" algn="l" defTabSz="825500" rtl="0" fontAlgn="auto" latinLnBrk="0" hangingPunct="0">
      <a:lnSpc>
        <a:spcPct val="100000"/>
      </a:lnSpc>
      <a:spcBef>
        <a:spcPts val="0"/>
      </a:spcBef>
      <a:spcAft>
        <a:spcPts val="0"/>
      </a:spcAft>
      <a:buClrTx/>
      <a:buSzTx/>
      <a:buFontTx/>
      <a:buNone/>
      <a:tabLst/>
      <a:defRPr b="0" baseline="0" cap="none" i="0" spc="0" strike="noStrike" sz="3500" u="none" kumimoji="0" normalizeH="0">
        <a:ln>
          <a:noFill/>
        </a:ln>
        <a:solidFill>
          <a:srgbClr val="000000"/>
        </a:solidFill>
        <a:effectLst/>
        <a:uFillTx/>
        <a:latin typeface="Gill Sans Light"/>
        <a:ea typeface="Gill Sans Light"/>
        <a:cs typeface="Gill Sans Light"/>
        <a:sym typeface="Gill Sans Light"/>
      </a:defRPr>
    </a:lvl7pPr>
    <a:lvl8pPr marL="0" marR="0" indent="1600200" algn="l" defTabSz="825500" rtl="0" fontAlgn="auto" latinLnBrk="0" hangingPunct="0">
      <a:lnSpc>
        <a:spcPct val="100000"/>
      </a:lnSpc>
      <a:spcBef>
        <a:spcPts val="0"/>
      </a:spcBef>
      <a:spcAft>
        <a:spcPts val="0"/>
      </a:spcAft>
      <a:buClrTx/>
      <a:buSzTx/>
      <a:buFontTx/>
      <a:buNone/>
      <a:tabLst/>
      <a:defRPr b="0" baseline="0" cap="none" i="0" spc="0" strike="noStrike" sz="3500" u="none" kumimoji="0" normalizeH="0">
        <a:ln>
          <a:noFill/>
        </a:ln>
        <a:solidFill>
          <a:srgbClr val="000000"/>
        </a:solidFill>
        <a:effectLst/>
        <a:uFillTx/>
        <a:latin typeface="Gill Sans Light"/>
        <a:ea typeface="Gill Sans Light"/>
        <a:cs typeface="Gill Sans Light"/>
        <a:sym typeface="Gill Sans Light"/>
      </a:defRPr>
    </a:lvl8pPr>
    <a:lvl9pPr marL="0" marR="0" indent="1828800" algn="l" defTabSz="825500" rtl="0" fontAlgn="auto" latinLnBrk="0" hangingPunct="0">
      <a:lnSpc>
        <a:spcPct val="100000"/>
      </a:lnSpc>
      <a:spcBef>
        <a:spcPts val="0"/>
      </a:spcBef>
      <a:spcAft>
        <a:spcPts val="0"/>
      </a:spcAft>
      <a:buClrTx/>
      <a:buSzTx/>
      <a:buFontTx/>
      <a:buNone/>
      <a:tabLst/>
      <a:defRPr b="0" baseline="0" cap="none" i="0" spc="0" strike="noStrike" sz="3500" u="none" kumimoji="0" normalizeH="0">
        <a:ln>
          <a:noFill/>
        </a:ln>
        <a:solidFill>
          <a:srgbClr val="000000"/>
        </a:solidFill>
        <a:effectLst/>
        <a:uFillTx/>
        <a:latin typeface="Gill Sans Light"/>
        <a:ea typeface="Gill Sans Light"/>
        <a:cs typeface="Gill Sans Light"/>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大標題與副標題">
    <p:spTree>
      <p:nvGrpSpPr>
        <p:cNvPr id="1" name=""/>
        <p:cNvGrpSpPr/>
        <p:nvPr/>
      </p:nvGrpSpPr>
      <p:grpSpPr>
        <a:xfrm>
          <a:off x="0" y="0"/>
          <a:ext cx="0" cy="0"/>
          <a:chOff x="0" y="0"/>
          <a:chExt cx="0" cy="0"/>
        </a:xfrm>
      </p:grpSpPr>
      <p:sp>
        <p:nvSpPr>
          <p:cNvPr id="11" name="大標題文字"/>
          <p:cNvSpPr txBox="1"/>
          <p:nvPr>
            <p:ph type="title"/>
          </p:nvPr>
        </p:nvSpPr>
        <p:spPr>
          <a:xfrm>
            <a:off x="1778000" y="2298700"/>
            <a:ext cx="20828000" cy="4648200"/>
          </a:xfrm>
          <a:prstGeom prst="rect">
            <a:avLst/>
          </a:prstGeom>
        </p:spPr>
        <p:txBody>
          <a:bodyPr anchor="b"/>
          <a:lstStyle/>
          <a:p>
            <a:pPr/>
            <a:r>
              <a:t>大標題文字</a:t>
            </a:r>
          </a:p>
        </p:txBody>
      </p:sp>
      <p:sp>
        <p:nvSpPr>
          <p:cNvPr id="12" name="內文層級一…"/>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內文層級一</a:t>
            </a:r>
          </a:p>
          <a:p>
            <a:pPr lvl="1"/>
            <a:r>
              <a:t>內文層級二</a:t>
            </a:r>
          </a:p>
          <a:p>
            <a:pPr lvl="2"/>
            <a:r>
              <a:t>內文層級三</a:t>
            </a:r>
          </a:p>
          <a:p>
            <a:pPr lvl="3"/>
            <a:r>
              <a:t>內文層級四</a:t>
            </a:r>
          </a:p>
          <a:p>
            <a:pPr lvl="4"/>
            <a:r>
              <a:t>內文層級五</a:t>
            </a:r>
          </a:p>
        </p:txBody>
      </p:sp>
      <p:sp>
        <p:nvSpPr>
          <p:cNvPr id="13"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名言語錄">
    <p:spTree>
      <p:nvGrpSpPr>
        <p:cNvPr id="1" name=""/>
        <p:cNvGrpSpPr/>
        <p:nvPr/>
      </p:nvGrpSpPr>
      <p:grpSpPr>
        <a:xfrm>
          <a:off x="0" y="0"/>
          <a:ext cx="0" cy="0"/>
          <a:chOff x="0" y="0"/>
          <a:chExt cx="0" cy="0"/>
        </a:xfrm>
      </p:grpSpPr>
      <p:sp>
        <p:nvSpPr>
          <p:cNvPr id="93" name="–王大明"/>
          <p:cNvSpPr txBox="1"/>
          <p:nvPr>
            <p:ph type="body" sz="quarter" idx="13"/>
          </p:nvPr>
        </p:nvSpPr>
        <p:spPr>
          <a:xfrm>
            <a:off x="2387600" y="8953500"/>
            <a:ext cx="19621500" cy="673100"/>
          </a:xfrm>
          <a:prstGeom prst="rect">
            <a:avLst/>
          </a:prstGeom>
        </p:spPr>
        <p:txBody>
          <a:bodyPr anchor="t">
            <a:spAutoFit/>
          </a:bodyPr>
          <a:lstStyle>
            <a:lvl1pPr marL="0" indent="0" algn="ctr">
              <a:spcBef>
                <a:spcPts val="0"/>
              </a:spcBef>
              <a:buSzTx/>
              <a:buNone/>
              <a:defRPr i="1" sz="3200"/>
            </a:lvl1pPr>
          </a:lstStyle>
          <a:p>
            <a:pPr/>
            <a:r>
              <a:t>–王大明</a:t>
            </a:r>
          </a:p>
        </p:txBody>
      </p:sp>
      <p:sp>
        <p:nvSpPr>
          <p:cNvPr id="94" name="「在此輸入名言語錄。」"/>
          <p:cNvSpPr txBox="1"/>
          <p:nvPr>
            <p:ph type="body" sz="quarter" idx="14"/>
          </p:nvPr>
        </p:nvSpPr>
        <p:spPr>
          <a:xfrm>
            <a:off x="2387600" y="6013450"/>
            <a:ext cx="19621500" cy="952501"/>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「在此輸入名言語錄。」</a:t>
            </a:r>
          </a:p>
        </p:txBody>
      </p:sp>
      <p:sp>
        <p:nvSpPr>
          <p:cNvPr id="95"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p:spTree>
      <p:nvGrpSpPr>
        <p:cNvPr id="1" name=""/>
        <p:cNvGrpSpPr/>
        <p:nvPr/>
      </p:nvGrpSpPr>
      <p:grpSpPr>
        <a:xfrm>
          <a:off x="0" y="0"/>
          <a:ext cx="0" cy="0"/>
          <a:chOff x="0" y="0"/>
          <a:chExt cx="0" cy="0"/>
        </a:xfrm>
      </p:grpSpPr>
      <p:sp>
        <p:nvSpPr>
          <p:cNvPr id="102" name="影像"/>
          <p:cNvSpPr/>
          <p:nvPr>
            <p:ph type="pic" idx="13"/>
          </p:nvPr>
        </p:nvSpPr>
        <p:spPr>
          <a:xfrm>
            <a:off x="0" y="0"/>
            <a:ext cx="24384000" cy="16264467"/>
          </a:xfrm>
          <a:prstGeom prst="rect">
            <a:avLst/>
          </a:prstGeom>
        </p:spPr>
        <p:txBody>
          <a:bodyPr lIns="91439" tIns="45719" rIns="91439" bIns="45719" anchor="t">
            <a:noAutofit/>
          </a:bodyPr>
          <a:lstStyle/>
          <a:p>
            <a:pPr/>
          </a:p>
        </p:txBody>
      </p:sp>
      <p:sp>
        <p:nvSpPr>
          <p:cNvPr id="103"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bg>
      <p:bgPr>
        <a:solidFill>
          <a:srgbClr val="E5E6EA"/>
        </a:solidFill>
      </p:bgPr>
    </p:bg>
    <p:spTree>
      <p:nvGrpSpPr>
        <p:cNvPr id="1" name=""/>
        <p:cNvGrpSpPr/>
        <p:nvPr/>
      </p:nvGrpSpPr>
      <p:grpSpPr>
        <a:xfrm>
          <a:off x="0" y="0"/>
          <a:ext cx="0" cy="0"/>
          <a:chOff x="0" y="0"/>
          <a:chExt cx="0" cy="0"/>
        </a:xfrm>
      </p:grpSpPr>
      <p:sp>
        <p:nvSpPr>
          <p:cNvPr id="110"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水平">
    <p:spTree>
      <p:nvGrpSpPr>
        <p:cNvPr id="1" name=""/>
        <p:cNvGrpSpPr/>
        <p:nvPr/>
      </p:nvGrpSpPr>
      <p:grpSpPr>
        <a:xfrm>
          <a:off x="0" y="0"/>
          <a:ext cx="0" cy="0"/>
          <a:chOff x="0" y="0"/>
          <a:chExt cx="0" cy="0"/>
        </a:xfrm>
      </p:grpSpPr>
      <p:sp>
        <p:nvSpPr>
          <p:cNvPr id="20" name="影像"/>
          <p:cNvSpPr/>
          <p:nvPr>
            <p:ph type="pic" idx="13"/>
          </p:nvPr>
        </p:nvSpPr>
        <p:spPr>
          <a:xfrm>
            <a:off x="3124200" y="-38100"/>
            <a:ext cx="18135600" cy="12096698"/>
          </a:xfrm>
          <a:prstGeom prst="rect">
            <a:avLst/>
          </a:prstGeom>
        </p:spPr>
        <p:txBody>
          <a:bodyPr lIns="91439" tIns="45719" rIns="91439" bIns="45719" anchor="t">
            <a:noAutofit/>
          </a:bodyPr>
          <a:lstStyle/>
          <a:p>
            <a:pPr/>
          </a:p>
        </p:txBody>
      </p:sp>
      <p:sp>
        <p:nvSpPr>
          <p:cNvPr id="21" name="大標題文字"/>
          <p:cNvSpPr txBox="1"/>
          <p:nvPr>
            <p:ph type="title"/>
          </p:nvPr>
        </p:nvSpPr>
        <p:spPr>
          <a:xfrm>
            <a:off x="635000" y="9512300"/>
            <a:ext cx="23114000" cy="2006600"/>
          </a:xfrm>
          <a:prstGeom prst="rect">
            <a:avLst/>
          </a:prstGeom>
        </p:spPr>
        <p:txBody>
          <a:bodyPr anchor="b"/>
          <a:lstStyle/>
          <a:p>
            <a:pPr/>
            <a:r>
              <a:t>大標題文字</a:t>
            </a:r>
          </a:p>
        </p:txBody>
      </p:sp>
      <p:sp>
        <p:nvSpPr>
          <p:cNvPr id="22" name="內文層級一…"/>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內文層級一</a:t>
            </a:r>
          </a:p>
          <a:p>
            <a:pPr lvl="1"/>
            <a:r>
              <a:t>內文層級二</a:t>
            </a:r>
          </a:p>
          <a:p>
            <a:pPr lvl="2"/>
            <a:r>
              <a:t>內文層級三</a:t>
            </a:r>
          </a:p>
          <a:p>
            <a:pPr lvl="3"/>
            <a:r>
              <a:t>內文層級四</a:t>
            </a:r>
          </a:p>
          <a:p>
            <a:pPr lvl="4"/>
            <a:r>
              <a:t>內文層級五</a:t>
            </a:r>
          </a:p>
        </p:txBody>
      </p:sp>
      <p:sp>
        <p:nvSpPr>
          <p:cNvPr id="23"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大標題 - 中央">
    <p:spTree>
      <p:nvGrpSpPr>
        <p:cNvPr id="1" name=""/>
        <p:cNvGrpSpPr/>
        <p:nvPr/>
      </p:nvGrpSpPr>
      <p:grpSpPr>
        <a:xfrm>
          <a:off x="0" y="0"/>
          <a:ext cx="0" cy="0"/>
          <a:chOff x="0" y="0"/>
          <a:chExt cx="0" cy="0"/>
        </a:xfrm>
      </p:grpSpPr>
      <p:sp>
        <p:nvSpPr>
          <p:cNvPr id="30" name="大標題文字"/>
          <p:cNvSpPr txBox="1"/>
          <p:nvPr>
            <p:ph type="title"/>
          </p:nvPr>
        </p:nvSpPr>
        <p:spPr>
          <a:xfrm>
            <a:off x="1778000" y="4533900"/>
            <a:ext cx="20828000" cy="4648200"/>
          </a:xfrm>
          <a:prstGeom prst="rect">
            <a:avLst/>
          </a:prstGeom>
        </p:spPr>
        <p:txBody>
          <a:bodyPr/>
          <a:lstStyle/>
          <a:p>
            <a:pPr/>
            <a:r>
              <a:t>大標題文字</a:t>
            </a:r>
          </a:p>
        </p:txBody>
      </p:sp>
      <p:sp>
        <p:nvSpPr>
          <p:cNvPr id="31"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直式">
    <p:spTree>
      <p:nvGrpSpPr>
        <p:cNvPr id="1" name=""/>
        <p:cNvGrpSpPr/>
        <p:nvPr/>
      </p:nvGrpSpPr>
      <p:grpSpPr>
        <a:xfrm>
          <a:off x="0" y="0"/>
          <a:ext cx="0" cy="0"/>
          <a:chOff x="0" y="0"/>
          <a:chExt cx="0" cy="0"/>
        </a:xfrm>
      </p:grpSpPr>
      <p:sp>
        <p:nvSpPr>
          <p:cNvPr id="38" name="影像"/>
          <p:cNvSpPr/>
          <p:nvPr>
            <p:ph type="pic" idx="13"/>
          </p:nvPr>
        </p:nvSpPr>
        <p:spPr>
          <a:xfrm>
            <a:off x="7950200" y="1104900"/>
            <a:ext cx="17259302" cy="11506201"/>
          </a:xfrm>
          <a:prstGeom prst="rect">
            <a:avLst/>
          </a:prstGeom>
        </p:spPr>
        <p:txBody>
          <a:bodyPr lIns="91439" tIns="45719" rIns="91439" bIns="45719" anchor="t">
            <a:noAutofit/>
          </a:bodyPr>
          <a:lstStyle/>
          <a:p>
            <a:pPr/>
          </a:p>
        </p:txBody>
      </p:sp>
      <p:sp>
        <p:nvSpPr>
          <p:cNvPr id="39" name="大標題文字"/>
          <p:cNvSpPr txBox="1"/>
          <p:nvPr>
            <p:ph type="title"/>
          </p:nvPr>
        </p:nvSpPr>
        <p:spPr>
          <a:xfrm>
            <a:off x="1651000" y="952500"/>
            <a:ext cx="10223500" cy="5549900"/>
          </a:xfrm>
          <a:prstGeom prst="rect">
            <a:avLst/>
          </a:prstGeom>
        </p:spPr>
        <p:txBody>
          <a:bodyPr anchor="b"/>
          <a:lstStyle>
            <a:lvl1pPr algn="ctr">
              <a:defRPr sz="8400">
                <a:solidFill>
                  <a:srgbClr val="000000"/>
                </a:solidFill>
                <a:latin typeface="+mn-lt"/>
                <a:ea typeface="+mn-ea"/>
                <a:cs typeface="+mn-cs"/>
                <a:sym typeface="Helvetica Neue Medium"/>
              </a:defRPr>
            </a:lvl1pPr>
          </a:lstStyle>
          <a:p>
            <a:pPr/>
            <a:r>
              <a:t>大標題文字</a:t>
            </a:r>
          </a:p>
        </p:txBody>
      </p:sp>
      <p:sp>
        <p:nvSpPr>
          <p:cNvPr id="40" name="內文層級一…"/>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內文層級一</a:t>
            </a:r>
          </a:p>
          <a:p>
            <a:pPr lvl="1"/>
            <a:r>
              <a:t>內文層級二</a:t>
            </a:r>
          </a:p>
          <a:p>
            <a:pPr lvl="2"/>
            <a:r>
              <a:t>內文層級三</a:t>
            </a:r>
          </a:p>
          <a:p>
            <a:pPr lvl="3"/>
            <a:r>
              <a:t>內文層級四</a:t>
            </a:r>
          </a:p>
          <a:p>
            <a:pPr lvl="4"/>
            <a:r>
              <a:t>內文層級五</a:t>
            </a:r>
          </a:p>
        </p:txBody>
      </p:sp>
      <p:sp>
        <p:nvSpPr>
          <p:cNvPr id="41"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大標題 - 上方">
    <p:spTree>
      <p:nvGrpSpPr>
        <p:cNvPr id="1" name=""/>
        <p:cNvGrpSpPr/>
        <p:nvPr/>
      </p:nvGrpSpPr>
      <p:grpSpPr>
        <a:xfrm>
          <a:off x="0" y="0"/>
          <a:ext cx="0" cy="0"/>
          <a:chOff x="0" y="0"/>
          <a:chExt cx="0" cy="0"/>
        </a:xfrm>
      </p:grpSpPr>
      <p:sp>
        <p:nvSpPr>
          <p:cNvPr id="48" name="大標題文字"/>
          <p:cNvSpPr txBox="1"/>
          <p:nvPr>
            <p:ph type="title"/>
          </p:nvPr>
        </p:nvSpPr>
        <p:spPr>
          <a:prstGeom prst="rect">
            <a:avLst/>
          </a:prstGeom>
        </p:spPr>
        <p:txBody>
          <a:bodyPr/>
          <a:lstStyle/>
          <a:p>
            <a:pPr/>
            <a:r>
              <a:t>大標題文字</a:t>
            </a:r>
          </a:p>
        </p:txBody>
      </p:sp>
      <p:sp>
        <p:nvSpPr>
          <p:cNvPr id="49"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大標題與項目符號">
    <p:spTree>
      <p:nvGrpSpPr>
        <p:cNvPr id="1" name=""/>
        <p:cNvGrpSpPr/>
        <p:nvPr/>
      </p:nvGrpSpPr>
      <p:grpSpPr>
        <a:xfrm>
          <a:off x="0" y="0"/>
          <a:ext cx="0" cy="0"/>
          <a:chOff x="0" y="0"/>
          <a:chExt cx="0" cy="0"/>
        </a:xfrm>
      </p:grpSpPr>
      <p:sp>
        <p:nvSpPr>
          <p:cNvPr id="56" name="大標題文字"/>
          <p:cNvSpPr txBox="1"/>
          <p:nvPr>
            <p:ph type="title"/>
          </p:nvPr>
        </p:nvSpPr>
        <p:spPr>
          <a:prstGeom prst="rect">
            <a:avLst/>
          </a:prstGeom>
        </p:spPr>
        <p:txBody>
          <a:bodyPr/>
          <a:lstStyle/>
          <a:p>
            <a:pPr/>
            <a:r>
              <a:t>大標題文字</a:t>
            </a:r>
          </a:p>
        </p:txBody>
      </p:sp>
      <p:sp>
        <p:nvSpPr>
          <p:cNvPr id="57" name="內文層級一…"/>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內文層級一</a:t>
            </a:r>
          </a:p>
          <a:p>
            <a:pPr lvl="1"/>
            <a:r>
              <a:t>內文層級二</a:t>
            </a:r>
          </a:p>
          <a:p>
            <a:pPr lvl="2"/>
            <a:r>
              <a:t>內文層級三</a:t>
            </a:r>
          </a:p>
          <a:p>
            <a:pPr lvl="3"/>
            <a:r>
              <a:t>內文層級四</a:t>
            </a:r>
          </a:p>
          <a:p>
            <a:pPr lvl="4"/>
            <a:r>
              <a:t>內文層級五</a:t>
            </a:r>
          </a:p>
        </p:txBody>
      </p:sp>
      <p:sp>
        <p:nvSpPr>
          <p:cNvPr id="58"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大標題、項目符號與照片">
    <p:spTree>
      <p:nvGrpSpPr>
        <p:cNvPr id="1" name=""/>
        <p:cNvGrpSpPr/>
        <p:nvPr/>
      </p:nvGrpSpPr>
      <p:grpSpPr>
        <a:xfrm>
          <a:off x="0" y="0"/>
          <a:ext cx="0" cy="0"/>
          <a:chOff x="0" y="0"/>
          <a:chExt cx="0" cy="0"/>
        </a:xfrm>
      </p:grpSpPr>
      <p:sp>
        <p:nvSpPr>
          <p:cNvPr id="65" name="影像"/>
          <p:cNvSpPr/>
          <p:nvPr>
            <p:ph type="pic" sz="half" idx="13"/>
          </p:nvPr>
        </p:nvSpPr>
        <p:spPr>
          <a:xfrm>
            <a:off x="10960100" y="3149600"/>
            <a:ext cx="13944600" cy="9296400"/>
          </a:xfrm>
          <a:prstGeom prst="rect">
            <a:avLst/>
          </a:prstGeom>
        </p:spPr>
        <p:txBody>
          <a:bodyPr lIns="91439" tIns="45719" rIns="91439" bIns="45719" anchor="t">
            <a:noAutofit/>
          </a:bodyPr>
          <a:lstStyle/>
          <a:p>
            <a:pPr/>
          </a:p>
        </p:txBody>
      </p:sp>
      <p:sp>
        <p:nvSpPr>
          <p:cNvPr id="66" name="大標題文字"/>
          <p:cNvSpPr txBox="1"/>
          <p:nvPr>
            <p:ph type="title"/>
          </p:nvPr>
        </p:nvSpPr>
        <p:spPr>
          <a:prstGeom prst="rect">
            <a:avLst/>
          </a:prstGeom>
        </p:spPr>
        <p:txBody>
          <a:bodyPr/>
          <a:lstStyle/>
          <a:p>
            <a:pPr/>
            <a:r>
              <a:t>大標題文字</a:t>
            </a:r>
          </a:p>
        </p:txBody>
      </p:sp>
      <p:sp>
        <p:nvSpPr>
          <p:cNvPr id="67" name="內文層級一…"/>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內文層級一</a:t>
            </a:r>
          </a:p>
          <a:p>
            <a:pPr lvl="1"/>
            <a:r>
              <a:t>內文層級二</a:t>
            </a:r>
          </a:p>
          <a:p>
            <a:pPr lvl="2"/>
            <a:r>
              <a:t>內文層級三</a:t>
            </a:r>
          </a:p>
          <a:p>
            <a:pPr lvl="3"/>
            <a:r>
              <a:t>內文層級四</a:t>
            </a:r>
          </a:p>
          <a:p>
            <a:pPr lvl="4"/>
            <a:r>
              <a:t>內文層級五</a:t>
            </a:r>
          </a:p>
        </p:txBody>
      </p:sp>
      <p:sp>
        <p:nvSpPr>
          <p:cNvPr id="68"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項目符號">
    <p:spTree>
      <p:nvGrpSpPr>
        <p:cNvPr id="1" name=""/>
        <p:cNvGrpSpPr/>
        <p:nvPr/>
      </p:nvGrpSpPr>
      <p:grpSpPr>
        <a:xfrm>
          <a:off x="0" y="0"/>
          <a:ext cx="0" cy="0"/>
          <a:chOff x="0" y="0"/>
          <a:chExt cx="0" cy="0"/>
        </a:xfrm>
      </p:grpSpPr>
      <p:sp>
        <p:nvSpPr>
          <p:cNvPr id="75" name="內文層級一…"/>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內文層級一</a:t>
            </a:r>
          </a:p>
          <a:p>
            <a:pPr lvl="1"/>
            <a:r>
              <a:t>內文層級二</a:t>
            </a:r>
          </a:p>
          <a:p>
            <a:pPr lvl="2"/>
            <a:r>
              <a:t>內文層級三</a:t>
            </a:r>
          </a:p>
          <a:p>
            <a:pPr lvl="3"/>
            <a:r>
              <a:t>內文層級四</a:t>
            </a:r>
          </a:p>
          <a:p>
            <a:pPr lvl="4"/>
            <a:r>
              <a:t>內文層級五</a:t>
            </a:r>
          </a:p>
        </p:txBody>
      </p:sp>
      <p:sp>
        <p:nvSpPr>
          <p:cNvPr id="76"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一頁三張">
    <p:spTree>
      <p:nvGrpSpPr>
        <p:cNvPr id="1" name=""/>
        <p:cNvGrpSpPr/>
        <p:nvPr/>
      </p:nvGrpSpPr>
      <p:grpSpPr>
        <a:xfrm>
          <a:off x="0" y="0"/>
          <a:ext cx="0" cy="0"/>
          <a:chOff x="0" y="0"/>
          <a:chExt cx="0" cy="0"/>
        </a:xfrm>
      </p:grpSpPr>
      <p:sp>
        <p:nvSpPr>
          <p:cNvPr id="83" name="影像"/>
          <p:cNvSpPr/>
          <p:nvPr>
            <p:ph type="pic" sz="quarter" idx="13"/>
          </p:nvPr>
        </p:nvSpPr>
        <p:spPr>
          <a:xfrm>
            <a:off x="15681340" y="7035800"/>
            <a:ext cx="8396678" cy="5600700"/>
          </a:xfrm>
          <a:prstGeom prst="rect">
            <a:avLst/>
          </a:prstGeom>
        </p:spPr>
        <p:txBody>
          <a:bodyPr lIns="91439" tIns="45719" rIns="91439" bIns="45719" anchor="t">
            <a:noAutofit/>
          </a:bodyPr>
          <a:lstStyle/>
          <a:p>
            <a:pPr/>
          </a:p>
        </p:txBody>
      </p:sp>
      <p:sp>
        <p:nvSpPr>
          <p:cNvPr id="84" name="影像"/>
          <p:cNvSpPr/>
          <p:nvPr>
            <p:ph type="pic" sz="quarter" idx="14"/>
          </p:nvPr>
        </p:nvSpPr>
        <p:spPr>
          <a:xfrm>
            <a:off x="15290800" y="1130300"/>
            <a:ext cx="8331200" cy="5554134"/>
          </a:xfrm>
          <a:prstGeom prst="rect">
            <a:avLst/>
          </a:prstGeom>
        </p:spPr>
        <p:txBody>
          <a:bodyPr lIns="91439" tIns="45719" rIns="91439" bIns="45719" anchor="t">
            <a:noAutofit/>
          </a:bodyPr>
          <a:lstStyle/>
          <a:p>
            <a:pPr/>
          </a:p>
        </p:txBody>
      </p:sp>
      <p:sp>
        <p:nvSpPr>
          <p:cNvPr id="85" name="影像"/>
          <p:cNvSpPr/>
          <p:nvPr>
            <p:ph type="pic" idx="15"/>
          </p:nvPr>
        </p:nvSpPr>
        <p:spPr>
          <a:xfrm>
            <a:off x="-304800" y="1130300"/>
            <a:ext cx="17202150" cy="11468100"/>
          </a:xfrm>
          <a:prstGeom prst="rect">
            <a:avLst/>
          </a:prstGeom>
        </p:spPr>
        <p:txBody>
          <a:bodyPr lIns="91439" tIns="45719" rIns="91439" bIns="45719" anchor="t">
            <a:noAutofit/>
          </a:bodyPr>
          <a:lstStyle/>
          <a:p>
            <a:pPr/>
          </a:p>
        </p:txBody>
      </p:sp>
      <p:sp>
        <p:nvSpPr>
          <p:cNvPr id="86"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大標題文字"/>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大標題文字</a:t>
            </a:r>
          </a:p>
        </p:txBody>
      </p:sp>
      <p:sp>
        <p:nvSpPr>
          <p:cNvPr id="3" name="內文層級一…"/>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內文層級一</a:t>
            </a:r>
          </a:p>
          <a:p>
            <a:pPr lvl="1"/>
            <a:r>
              <a:t>內文層級二</a:t>
            </a:r>
          </a:p>
          <a:p>
            <a:pPr lvl="2"/>
            <a:r>
              <a:t>內文層級三</a:t>
            </a:r>
          </a:p>
          <a:p>
            <a:pPr lvl="3"/>
            <a:r>
              <a:t>內文層級四</a:t>
            </a:r>
          </a:p>
          <a:p>
            <a:pPr lvl="4"/>
            <a:r>
              <a:t>內文層級五</a:t>
            </a:r>
          </a:p>
        </p:txBody>
      </p:sp>
      <p:sp>
        <p:nvSpPr>
          <p:cNvPr id="4" name="幻燈片編號"/>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lgn="ctr">
              <a:defRPr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825500" rtl="0" latinLnBrk="0">
        <a:lnSpc>
          <a:spcPct val="100000"/>
        </a:lnSpc>
        <a:spcBef>
          <a:spcPts val="0"/>
        </a:spcBef>
        <a:spcAft>
          <a:spcPts val="0"/>
        </a:spcAft>
        <a:buClrTx/>
        <a:buSzTx/>
        <a:buFontTx/>
        <a:buNone/>
        <a:tabLst/>
        <a:defRPr b="0" baseline="0" cap="none" i="0" spc="0" strike="noStrike" sz="9000" u="none">
          <a:solidFill>
            <a:srgbClr val="1F64AF"/>
          </a:solidFill>
          <a:uFillTx/>
          <a:latin typeface="+mj-lt"/>
          <a:ea typeface="+mj-ea"/>
          <a:cs typeface="+mj-cs"/>
          <a:sym typeface="Impact"/>
        </a:defRPr>
      </a:lvl1pPr>
      <a:lvl2pPr marL="0" marR="0" indent="0" algn="l" defTabSz="825500" rtl="0" latinLnBrk="0">
        <a:lnSpc>
          <a:spcPct val="100000"/>
        </a:lnSpc>
        <a:spcBef>
          <a:spcPts val="0"/>
        </a:spcBef>
        <a:spcAft>
          <a:spcPts val="0"/>
        </a:spcAft>
        <a:buClrTx/>
        <a:buSzTx/>
        <a:buFontTx/>
        <a:buNone/>
        <a:tabLst/>
        <a:defRPr b="0" baseline="0" cap="none" i="0" spc="0" strike="noStrike" sz="9000" u="none">
          <a:solidFill>
            <a:srgbClr val="1F64AF"/>
          </a:solidFill>
          <a:uFillTx/>
          <a:latin typeface="+mj-lt"/>
          <a:ea typeface="+mj-ea"/>
          <a:cs typeface="+mj-cs"/>
          <a:sym typeface="Impact"/>
        </a:defRPr>
      </a:lvl2pPr>
      <a:lvl3pPr marL="0" marR="0" indent="0" algn="l" defTabSz="825500" rtl="0" latinLnBrk="0">
        <a:lnSpc>
          <a:spcPct val="100000"/>
        </a:lnSpc>
        <a:spcBef>
          <a:spcPts val="0"/>
        </a:spcBef>
        <a:spcAft>
          <a:spcPts val="0"/>
        </a:spcAft>
        <a:buClrTx/>
        <a:buSzTx/>
        <a:buFontTx/>
        <a:buNone/>
        <a:tabLst/>
        <a:defRPr b="0" baseline="0" cap="none" i="0" spc="0" strike="noStrike" sz="9000" u="none">
          <a:solidFill>
            <a:srgbClr val="1F64AF"/>
          </a:solidFill>
          <a:uFillTx/>
          <a:latin typeface="+mj-lt"/>
          <a:ea typeface="+mj-ea"/>
          <a:cs typeface="+mj-cs"/>
          <a:sym typeface="Impact"/>
        </a:defRPr>
      </a:lvl3pPr>
      <a:lvl4pPr marL="0" marR="0" indent="0" algn="l" defTabSz="825500" rtl="0" latinLnBrk="0">
        <a:lnSpc>
          <a:spcPct val="100000"/>
        </a:lnSpc>
        <a:spcBef>
          <a:spcPts val="0"/>
        </a:spcBef>
        <a:spcAft>
          <a:spcPts val="0"/>
        </a:spcAft>
        <a:buClrTx/>
        <a:buSzTx/>
        <a:buFontTx/>
        <a:buNone/>
        <a:tabLst/>
        <a:defRPr b="0" baseline="0" cap="none" i="0" spc="0" strike="noStrike" sz="9000" u="none">
          <a:solidFill>
            <a:srgbClr val="1F64AF"/>
          </a:solidFill>
          <a:uFillTx/>
          <a:latin typeface="+mj-lt"/>
          <a:ea typeface="+mj-ea"/>
          <a:cs typeface="+mj-cs"/>
          <a:sym typeface="Impact"/>
        </a:defRPr>
      </a:lvl4pPr>
      <a:lvl5pPr marL="0" marR="0" indent="0" algn="l" defTabSz="825500" rtl="0" latinLnBrk="0">
        <a:lnSpc>
          <a:spcPct val="100000"/>
        </a:lnSpc>
        <a:spcBef>
          <a:spcPts val="0"/>
        </a:spcBef>
        <a:spcAft>
          <a:spcPts val="0"/>
        </a:spcAft>
        <a:buClrTx/>
        <a:buSzTx/>
        <a:buFontTx/>
        <a:buNone/>
        <a:tabLst/>
        <a:defRPr b="0" baseline="0" cap="none" i="0" spc="0" strike="noStrike" sz="9000" u="none">
          <a:solidFill>
            <a:srgbClr val="1F64AF"/>
          </a:solidFill>
          <a:uFillTx/>
          <a:latin typeface="+mj-lt"/>
          <a:ea typeface="+mj-ea"/>
          <a:cs typeface="+mj-cs"/>
          <a:sym typeface="Impact"/>
        </a:defRPr>
      </a:lvl5pPr>
      <a:lvl6pPr marL="0" marR="0" indent="0" algn="l" defTabSz="825500" rtl="0" latinLnBrk="0">
        <a:lnSpc>
          <a:spcPct val="100000"/>
        </a:lnSpc>
        <a:spcBef>
          <a:spcPts val="0"/>
        </a:spcBef>
        <a:spcAft>
          <a:spcPts val="0"/>
        </a:spcAft>
        <a:buClrTx/>
        <a:buSzTx/>
        <a:buFontTx/>
        <a:buNone/>
        <a:tabLst/>
        <a:defRPr b="0" baseline="0" cap="none" i="0" spc="0" strike="noStrike" sz="9000" u="none">
          <a:solidFill>
            <a:srgbClr val="1F64AF"/>
          </a:solidFill>
          <a:uFillTx/>
          <a:latin typeface="+mj-lt"/>
          <a:ea typeface="+mj-ea"/>
          <a:cs typeface="+mj-cs"/>
          <a:sym typeface="Impact"/>
        </a:defRPr>
      </a:lvl6pPr>
      <a:lvl7pPr marL="0" marR="0" indent="0" algn="l" defTabSz="825500" rtl="0" latinLnBrk="0">
        <a:lnSpc>
          <a:spcPct val="100000"/>
        </a:lnSpc>
        <a:spcBef>
          <a:spcPts val="0"/>
        </a:spcBef>
        <a:spcAft>
          <a:spcPts val="0"/>
        </a:spcAft>
        <a:buClrTx/>
        <a:buSzTx/>
        <a:buFontTx/>
        <a:buNone/>
        <a:tabLst/>
        <a:defRPr b="0" baseline="0" cap="none" i="0" spc="0" strike="noStrike" sz="9000" u="none">
          <a:solidFill>
            <a:srgbClr val="1F64AF"/>
          </a:solidFill>
          <a:uFillTx/>
          <a:latin typeface="+mj-lt"/>
          <a:ea typeface="+mj-ea"/>
          <a:cs typeface="+mj-cs"/>
          <a:sym typeface="Impact"/>
        </a:defRPr>
      </a:lvl7pPr>
      <a:lvl8pPr marL="0" marR="0" indent="0" algn="l" defTabSz="825500" rtl="0" latinLnBrk="0">
        <a:lnSpc>
          <a:spcPct val="100000"/>
        </a:lnSpc>
        <a:spcBef>
          <a:spcPts val="0"/>
        </a:spcBef>
        <a:spcAft>
          <a:spcPts val="0"/>
        </a:spcAft>
        <a:buClrTx/>
        <a:buSzTx/>
        <a:buFontTx/>
        <a:buNone/>
        <a:tabLst/>
        <a:defRPr b="0" baseline="0" cap="none" i="0" spc="0" strike="noStrike" sz="9000" u="none">
          <a:solidFill>
            <a:srgbClr val="1F64AF"/>
          </a:solidFill>
          <a:uFillTx/>
          <a:latin typeface="+mj-lt"/>
          <a:ea typeface="+mj-ea"/>
          <a:cs typeface="+mj-cs"/>
          <a:sym typeface="Impact"/>
        </a:defRPr>
      </a:lvl8pPr>
      <a:lvl9pPr marL="0" marR="0" indent="0" algn="l" defTabSz="825500" rtl="0" latinLnBrk="0">
        <a:lnSpc>
          <a:spcPct val="100000"/>
        </a:lnSpc>
        <a:spcBef>
          <a:spcPts val="0"/>
        </a:spcBef>
        <a:spcAft>
          <a:spcPts val="0"/>
        </a:spcAft>
        <a:buClrTx/>
        <a:buSzTx/>
        <a:buFontTx/>
        <a:buNone/>
        <a:tabLst/>
        <a:defRPr b="0" baseline="0" cap="none" i="0" spc="0" strike="noStrike" sz="9000" u="none">
          <a:solidFill>
            <a:srgbClr val="1F64AF"/>
          </a:solidFill>
          <a:uFillTx/>
          <a:latin typeface="+mj-lt"/>
          <a:ea typeface="+mj-ea"/>
          <a:cs typeface="+mj-cs"/>
          <a:sym typeface="Impact"/>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 Id="rId3" Type="http://schemas.openxmlformats.org/officeDocument/2006/relationships/image" Target="../media/image12.png"/><Relationship Id="rId4" Type="http://schemas.openxmlformats.org/officeDocument/2006/relationships/hyperlink" Target="https://youtu.be/pS0C5PKYIgQ" TargetMode="External"/><Relationship Id="rId5" Type="http://schemas.openxmlformats.org/officeDocument/2006/relationships/image" Target="../media/image13.png"/><Relationship Id="rId6"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eg"/><Relationship Id="rId3" Type="http://schemas.openxmlformats.org/officeDocument/2006/relationships/image" Target="../media/image5.png"/><Relationship Id="rId4" Type="http://schemas.openxmlformats.org/officeDocument/2006/relationships/hyperlink" Target="https://www.facebook.com/QNAPSys/" TargetMode="External"/><Relationship Id="rId5" Type="http://schemas.openxmlformats.org/officeDocument/2006/relationships/image" Target="../media/image14.png"/><Relationship Id="rId6" Type="http://schemas.openxmlformats.org/officeDocument/2006/relationships/hyperlink" Target="https://www.youtube.com/qnapsys" TargetMode="External"/><Relationship Id="rId7" Type="http://schemas.openxmlformats.org/officeDocument/2006/relationships/image" Target="../media/image15.png"/><Relationship Id="rId8" Type="http://schemas.openxmlformats.org/officeDocument/2006/relationships/hyperlink" Target="https://www.instagram.com/qnap_official/" TargetMode="External"/><Relationship Id="rId9" Type="http://schemas.openxmlformats.org/officeDocument/2006/relationships/image" Target="../media/image1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qnap.com/go/product/ts-1277"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3.jpeg"/><Relationship Id="rId8" Type="http://schemas.openxmlformats.org/officeDocument/2006/relationships/image" Target="../media/image4.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E5E6EA"/>
        </a:solidFill>
      </p:bgPr>
    </p:bg>
    <p:spTree>
      <p:nvGrpSpPr>
        <p:cNvPr id="1" name=""/>
        <p:cNvGrpSpPr/>
        <p:nvPr/>
      </p:nvGrpSpPr>
      <p:grpSpPr>
        <a:xfrm>
          <a:off x="0" y="0"/>
          <a:ext cx="0" cy="0"/>
          <a:chOff x="0" y="0"/>
          <a:chExt cx="0" cy="0"/>
        </a:xfrm>
      </p:grpSpPr>
      <p:pic>
        <p:nvPicPr>
          <p:cNvPr id="119" name="Landing-page-company-profile_26.png" descr="Landing-page-company-profile_26.png"/>
          <p:cNvPicPr>
            <a:picLocks noChangeAspect="1"/>
          </p:cNvPicPr>
          <p:nvPr/>
        </p:nvPicPr>
        <p:blipFill>
          <a:blip r:embed="rId2">
            <a:extLst/>
          </a:blip>
          <a:stretch>
            <a:fillRect/>
          </a:stretch>
        </p:blipFill>
        <p:spPr>
          <a:xfrm>
            <a:off x="11422637" y="7012334"/>
            <a:ext cx="3111501" cy="952501"/>
          </a:xfrm>
          <a:prstGeom prst="rect">
            <a:avLst/>
          </a:prstGeom>
          <a:ln w="12700">
            <a:miter lim="400000"/>
          </a:ln>
        </p:spPr>
      </p:pic>
      <p:sp>
        <p:nvSpPr>
          <p:cNvPr id="120" name="Company Profile"/>
          <p:cNvSpPr txBox="1"/>
          <p:nvPr/>
        </p:nvSpPr>
        <p:spPr>
          <a:xfrm>
            <a:off x="4509352" y="6146800"/>
            <a:ext cx="8655795" cy="165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solidFill>
                  <a:srgbClr val="2064AF"/>
                </a:solidFill>
                <a:latin typeface="+mj-lt"/>
                <a:ea typeface="+mj-ea"/>
                <a:cs typeface="+mj-cs"/>
                <a:sym typeface="Impact"/>
              </a:defRPr>
            </a:lvl1pPr>
          </a:lstStyle>
          <a:p>
            <a:pPr/>
            <a:r>
              <a:t>Company Profile</a:t>
            </a:r>
          </a:p>
        </p:txBody>
      </p:sp>
      <p:pic>
        <p:nvPicPr>
          <p:cNvPr id="121" name="qnap.png" descr="qnap.png"/>
          <p:cNvPicPr>
            <a:picLocks noChangeAspect="1"/>
          </p:cNvPicPr>
          <p:nvPr/>
        </p:nvPicPr>
        <p:blipFill>
          <a:blip r:embed="rId3">
            <a:extLst/>
          </a:blip>
          <a:stretch>
            <a:fillRect/>
          </a:stretch>
        </p:blipFill>
        <p:spPr>
          <a:xfrm>
            <a:off x="16249544" y="271474"/>
            <a:ext cx="7837716" cy="13716001"/>
          </a:xfrm>
          <a:prstGeom prst="rect">
            <a:avLst/>
          </a:prstGeom>
          <a:ln w="12700">
            <a:miter lim="400000"/>
          </a:ln>
        </p:spPr>
      </p:pic>
      <p:pic>
        <p:nvPicPr>
          <p:cNvPr id="122" name="dec2.png" descr="dec2.png"/>
          <p:cNvPicPr>
            <a:picLocks noChangeAspect="1"/>
          </p:cNvPicPr>
          <p:nvPr/>
        </p:nvPicPr>
        <p:blipFill>
          <a:blip r:embed="rId4">
            <a:extLst/>
          </a:blip>
          <a:stretch>
            <a:fillRect/>
          </a:stretch>
        </p:blipFill>
        <p:spPr>
          <a:xfrm>
            <a:off x="3660113" y="5129785"/>
            <a:ext cx="3048001" cy="8255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79" name="群組"/>
          <p:cNvGrpSpPr/>
          <p:nvPr/>
        </p:nvGrpSpPr>
        <p:grpSpPr>
          <a:xfrm>
            <a:off x="3980462" y="7955472"/>
            <a:ext cx="16423076" cy="4800601"/>
            <a:chOff x="0" y="0"/>
            <a:chExt cx="16423074" cy="4800600"/>
          </a:xfrm>
        </p:grpSpPr>
        <p:pic>
          <p:nvPicPr>
            <p:cNvPr id="276" name="Business-3-1.jpg" descr="Business-3-1.jpg"/>
            <p:cNvPicPr>
              <a:picLocks noChangeAspect="1"/>
            </p:cNvPicPr>
            <p:nvPr/>
          </p:nvPicPr>
          <p:blipFill>
            <a:blip r:embed="rId2">
              <a:extLst/>
            </a:blip>
            <a:stretch>
              <a:fillRect/>
            </a:stretch>
          </p:blipFill>
          <p:spPr>
            <a:xfrm>
              <a:off x="0" y="0"/>
              <a:ext cx="4457700" cy="4800600"/>
            </a:xfrm>
            <a:prstGeom prst="rect">
              <a:avLst/>
            </a:prstGeom>
            <a:ln w="12700" cap="flat">
              <a:noFill/>
              <a:miter lim="400000"/>
            </a:ln>
            <a:effectLst/>
          </p:spPr>
        </p:pic>
        <p:pic>
          <p:nvPicPr>
            <p:cNvPr id="277" name="Business-3-2.jpg" descr="Business-3-2.jpg"/>
            <p:cNvPicPr>
              <a:picLocks noChangeAspect="1"/>
            </p:cNvPicPr>
            <p:nvPr/>
          </p:nvPicPr>
          <p:blipFill>
            <a:blip r:embed="rId3">
              <a:extLst/>
            </a:blip>
            <a:stretch>
              <a:fillRect/>
            </a:stretch>
          </p:blipFill>
          <p:spPr>
            <a:xfrm>
              <a:off x="6062288" y="0"/>
              <a:ext cx="4457701" cy="4800600"/>
            </a:xfrm>
            <a:prstGeom prst="rect">
              <a:avLst/>
            </a:prstGeom>
            <a:ln w="12700" cap="flat">
              <a:noFill/>
              <a:miter lim="400000"/>
            </a:ln>
            <a:effectLst/>
          </p:spPr>
        </p:pic>
        <p:pic>
          <p:nvPicPr>
            <p:cNvPr id="278" name="Business-3-3.jpg" descr="Business-3-3.jpg"/>
            <p:cNvPicPr>
              <a:picLocks noChangeAspect="1"/>
            </p:cNvPicPr>
            <p:nvPr/>
          </p:nvPicPr>
          <p:blipFill>
            <a:blip r:embed="rId4">
              <a:extLst/>
            </a:blip>
            <a:stretch>
              <a:fillRect/>
            </a:stretch>
          </p:blipFill>
          <p:spPr>
            <a:xfrm>
              <a:off x="12283781" y="0"/>
              <a:ext cx="4139294" cy="4457700"/>
            </a:xfrm>
            <a:prstGeom prst="rect">
              <a:avLst/>
            </a:prstGeom>
            <a:ln w="12700" cap="flat">
              <a:noFill/>
              <a:miter lim="400000"/>
            </a:ln>
            <a:effectLst/>
          </p:spPr>
        </p:pic>
      </p:grpSp>
      <p:pic>
        <p:nvPicPr>
          <p:cNvPr id="280" name="Business-3.png" descr="Business-3.png"/>
          <p:cNvPicPr>
            <a:picLocks noChangeAspect="1"/>
          </p:cNvPicPr>
          <p:nvPr/>
        </p:nvPicPr>
        <p:blipFill>
          <a:blip r:embed="rId5">
            <a:extLst/>
          </a:blip>
          <a:stretch>
            <a:fillRect/>
          </a:stretch>
        </p:blipFill>
        <p:spPr>
          <a:xfrm>
            <a:off x="9901559" y="1655828"/>
            <a:ext cx="14326570" cy="5136213"/>
          </a:xfrm>
          <a:prstGeom prst="rect">
            <a:avLst/>
          </a:prstGeom>
          <a:ln w="12700">
            <a:miter lim="400000"/>
          </a:ln>
        </p:spPr>
      </p:pic>
      <p:sp>
        <p:nvSpPr>
          <p:cNvPr id="281" name="AI-powered video data analysis"/>
          <p:cNvSpPr txBox="1"/>
          <p:nvPr/>
        </p:nvSpPr>
        <p:spPr>
          <a:xfrm>
            <a:off x="1567789" y="2926296"/>
            <a:ext cx="10512749"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5E5E5E"/>
                </a:solidFill>
                <a:latin typeface="Gill Sans"/>
                <a:ea typeface="Gill Sans"/>
                <a:cs typeface="Gill Sans"/>
                <a:sym typeface="Gill Sans"/>
              </a:defRPr>
            </a:lvl1pPr>
          </a:lstStyle>
          <a:p>
            <a:pPr/>
            <a:r>
              <a:t>AI-powered video data analysis</a:t>
            </a:r>
          </a:p>
        </p:txBody>
      </p:sp>
      <p:sp>
        <p:nvSpPr>
          <p:cNvPr id="282" name="Following the AI wave, video has become the next frontier for Big Data. QNAP provides AI value-added services by extracting maximum value from video data, helping businesses to enable intelligent services."/>
          <p:cNvSpPr txBox="1"/>
          <p:nvPr/>
        </p:nvSpPr>
        <p:spPr>
          <a:xfrm>
            <a:off x="1614443" y="3986640"/>
            <a:ext cx="8145142" cy="2578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5E5E5E"/>
                </a:solidFill>
              </a:defRPr>
            </a:lvl1pPr>
          </a:lstStyle>
          <a:p>
            <a:pPr/>
            <a:r>
              <a:t>Following the AI wave, video has become the next frontier for Big Data. QNAP provides AI value-added services by extracting maximum value from video data, helping businesses to enable intelligent services. </a:t>
            </a:r>
          </a:p>
        </p:txBody>
      </p:sp>
      <p:sp>
        <p:nvSpPr>
          <p:cNvPr id="283" name="Business Unit"/>
          <p:cNvSpPr txBox="1"/>
          <p:nvPr/>
        </p:nvSpPr>
        <p:spPr>
          <a:xfrm>
            <a:off x="13190508" y="5179161"/>
            <a:ext cx="3854324" cy="9906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solidFill>
                  <a:srgbClr val="1F64AF"/>
                </a:solidFill>
                <a:latin typeface="DIN Condensed Bold"/>
                <a:ea typeface="DIN Condensed Bold"/>
                <a:cs typeface="DIN Condensed Bold"/>
                <a:sym typeface="DIN Condensed Bold"/>
              </a:defRPr>
            </a:lvl1pPr>
          </a:lstStyle>
          <a:p>
            <a:pPr/>
            <a:r>
              <a:t>Business Unit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5" name="video-bg.jpg" descr="video-bg.jpg"/>
          <p:cNvPicPr>
            <a:picLocks noChangeAspect="1"/>
          </p:cNvPicPr>
          <p:nvPr/>
        </p:nvPicPr>
        <p:blipFill>
          <a:blip r:embed="rId2">
            <a:extLst/>
          </a:blip>
          <a:stretch>
            <a:fillRect/>
          </a:stretch>
        </p:blipFill>
        <p:spPr>
          <a:xfrm>
            <a:off x="-3359135" y="-103171"/>
            <a:ext cx="31979395" cy="13922342"/>
          </a:xfrm>
          <a:prstGeom prst="rect">
            <a:avLst/>
          </a:prstGeom>
          <a:ln w="12700">
            <a:miter lim="400000"/>
          </a:ln>
        </p:spPr>
      </p:pic>
      <p:pic>
        <p:nvPicPr>
          <p:cNvPr id="286" name="dec.png" descr="dec.png"/>
          <p:cNvPicPr>
            <a:picLocks noChangeAspect="1"/>
          </p:cNvPicPr>
          <p:nvPr/>
        </p:nvPicPr>
        <p:blipFill>
          <a:blip r:embed="rId3">
            <a:alphaModFix amt="56667"/>
            <a:extLst/>
          </a:blip>
          <a:srcRect l="0" t="0" r="0" b="58812"/>
          <a:stretch>
            <a:fillRect/>
          </a:stretch>
        </p:blipFill>
        <p:spPr>
          <a:xfrm>
            <a:off x="-609779" y="-1290171"/>
            <a:ext cx="7284155" cy="2915818"/>
          </a:xfrm>
          <a:prstGeom prst="rect">
            <a:avLst/>
          </a:prstGeom>
          <a:ln w="12700">
            <a:miter lim="400000"/>
          </a:ln>
        </p:spPr>
      </p:pic>
      <p:sp>
        <p:nvSpPr>
          <p:cNvPr id="287" name="In-house…"/>
          <p:cNvSpPr txBox="1"/>
          <p:nvPr/>
        </p:nvSpPr>
        <p:spPr>
          <a:xfrm>
            <a:off x="1276517" y="2415534"/>
            <a:ext cx="7034251" cy="289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9000">
                <a:solidFill>
                  <a:srgbClr val="FFFFFF"/>
                </a:solidFill>
                <a:latin typeface="+mj-lt"/>
                <a:ea typeface="+mj-ea"/>
                <a:cs typeface="+mj-cs"/>
                <a:sym typeface="Impact"/>
              </a:defRPr>
            </a:pPr>
            <a:r>
              <a:t>In-house </a:t>
            </a:r>
          </a:p>
          <a:p>
            <a:pPr>
              <a:defRPr sz="9000">
                <a:solidFill>
                  <a:srgbClr val="FFFFFF"/>
                </a:solidFill>
                <a:latin typeface="+mj-lt"/>
                <a:ea typeface="+mj-ea"/>
                <a:cs typeface="+mj-cs"/>
                <a:sym typeface="Impact"/>
              </a:defRPr>
            </a:pPr>
            <a:r>
              <a:t>Manufacturing</a:t>
            </a:r>
          </a:p>
        </p:txBody>
      </p:sp>
      <p:sp>
        <p:nvSpPr>
          <p:cNvPr id="288" name="QNAP offers high-quality storage, networking and smart video products based on the principles of usability, high security, and flexible scalability. QNAP’s own factory with full-process production lines are certified to ISO 9001 Quality Management System"/>
          <p:cNvSpPr txBox="1"/>
          <p:nvPr/>
        </p:nvSpPr>
        <p:spPr>
          <a:xfrm>
            <a:off x="1368020" y="5438785"/>
            <a:ext cx="7284245" cy="65900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defRPr>
                <a:solidFill>
                  <a:srgbClr val="FFFFFF"/>
                </a:solidFill>
              </a:defRPr>
            </a:lvl1pPr>
          </a:lstStyle>
          <a:p>
            <a:pPr/>
            <a:r>
              <a:t>QNAP offers high-quality storage, networking and smart video products based on the principles of usability, high security, and flexible scalability. QNAP’s own factory with full-process production lines are certified to ISO 9001 Quality Management Systems, ISO 14001 Environmental Management Systems, ISO 45001 Occupational Health and Safety Management Systems, and ISO 27001 Information Security Management Systems. </a:t>
            </a:r>
          </a:p>
        </p:txBody>
      </p:sp>
      <p:pic>
        <p:nvPicPr>
          <p:cNvPr id="289" name="video.png" descr="video.png">
            <a:hlinkClick r:id="rId4" invalidUrl="" action="" tgtFrame="" tooltip="" history="1" highlightClick="0" endSnd="0"/>
          </p:cNvPr>
          <p:cNvPicPr>
            <a:picLocks noChangeAspect="1"/>
          </p:cNvPicPr>
          <p:nvPr/>
        </p:nvPicPr>
        <p:blipFill>
          <a:blip r:embed="rId5">
            <a:extLst/>
          </a:blip>
          <a:stretch>
            <a:fillRect/>
          </a:stretch>
        </p:blipFill>
        <p:spPr>
          <a:xfrm>
            <a:off x="9136159" y="3022284"/>
            <a:ext cx="14174695" cy="8286746"/>
          </a:xfrm>
          <a:prstGeom prst="rect">
            <a:avLst/>
          </a:prstGeom>
          <a:ln w="12700">
            <a:miter lim="400000"/>
          </a:ln>
        </p:spPr>
      </p:pic>
      <p:pic>
        <p:nvPicPr>
          <p:cNvPr id="290" name="dec3.png" descr="dec3.png"/>
          <p:cNvPicPr>
            <a:picLocks noChangeAspect="1"/>
          </p:cNvPicPr>
          <p:nvPr/>
        </p:nvPicPr>
        <p:blipFill>
          <a:blip r:embed="rId6">
            <a:extLst/>
          </a:blip>
          <a:stretch>
            <a:fillRect/>
          </a:stretch>
        </p:blipFill>
        <p:spPr>
          <a:xfrm>
            <a:off x="16279370" y="11343399"/>
            <a:ext cx="8688675" cy="595954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Follow QNAP"/>
          <p:cNvSpPr txBox="1"/>
          <p:nvPr/>
        </p:nvSpPr>
        <p:spPr>
          <a:xfrm>
            <a:off x="2191570" y="4746416"/>
            <a:ext cx="5728284"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000">
                <a:solidFill>
                  <a:srgbClr val="1F64AF"/>
                </a:solidFill>
                <a:latin typeface="+mj-lt"/>
                <a:ea typeface="+mj-ea"/>
                <a:cs typeface="+mj-cs"/>
                <a:sym typeface="Impact"/>
              </a:defRPr>
            </a:lvl1pPr>
          </a:lstStyle>
          <a:p>
            <a:pPr/>
            <a:r>
              <a:t>Follow QNAP</a:t>
            </a:r>
          </a:p>
        </p:txBody>
      </p:sp>
      <p:pic>
        <p:nvPicPr>
          <p:cNvPr id="293" name="follow.jpg" descr="follow.jpg"/>
          <p:cNvPicPr>
            <a:picLocks noChangeAspect="1"/>
          </p:cNvPicPr>
          <p:nvPr/>
        </p:nvPicPr>
        <p:blipFill>
          <a:blip r:embed="rId2">
            <a:extLst/>
          </a:blip>
          <a:srcRect l="1143" t="0" r="0" b="0"/>
          <a:stretch>
            <a:fillRect/>
          </a:stretch>
        </p:blipFill>
        <p:spPr>
          <a:xfrm>
            <a:off x="12818669" y="-89262"/>
            <a:ext cx="22508531" cy="13894172"/>
          </a:xfrm>
          <a:prstGeom prst="rect">
            <a:avLst/>
          </a:prstGeom>
          <a:ln w="12700">
            <a:miter lim="400000"/>
          </a:ln>
        </p:spPr>
      </p:pic>
      <p:pic>
        <p:nvPicPr>
          <p:cNvPr id="294" name="dec3.png" descr="dec3.png"/>
          <p:cNvPicPr>
            <a:picLocks noChangeAspect="1"/>
          </p:cNvPicPr>
          <p:nvPr/>
        </p:nvPicPr>
        <p:blipFill>
          <a:blip r:embed="rId3">
            <a:extLst/>
          </a:blip>
          <a:stretch>
            <a:fillRect/>
          </a:stretch>
        </p:blipFill>
        <p:spPr>
          <a:xfrm>
            <a:off x="9560468" y="-1690425"/>
            <a:ext cx="6247185" cy="4284929"/>
          </a:xfrm>
          <a:prstGeom prst="rect">
            <a:avLst/>
          </a:prstGeom>
          <a:ln w="12700">
            <a:miter lim="400000"/>
          </a:ln>
        </p:spPr>
      </p:pic>
      <p:pic>
        <p:nvPicPr>
          <p:cNvPr id="295" name="dec3.png" descr="dec3.png"/>
          <p:cNvPicPr>
            <a:picLocks noChangeAspect="1"/>
          </p:cNvPicPr>
          <p:nvPr/>
        </p:nvPicPr>
        <p:blipFill>
          <a:blip r:embed="rId3">
            <a:extLst/>
          </a:blip>
          <a:stretch>
            <a:fillRect/>
          </a:stretch>
        </p:blipFill>
        <p:spPr>
          <a:xfrm>
            <a:off x="-2498785" y="9206175"/>
            <a:ext cx="5530238" cy="3793176"/>
          </a:xfrm>
          <a:prstGeom prst="rect">
            <a:avLst/>
          </a:prstGeom>
          <a:ln w="12700">
            <a:miter lim="400000"/>
          </a:ln>
        </p:spPr>
      </p:pic>
      <p:pic>
        <p:nvPicPr>
          <p:cNvPr id="296" name="follow-ico-fb-01.png" descr="follow-ico-fb-01.png">
            <a:hlinkClick r:id="rId4" invalidUrl="" action="" tgtFrame="" tooltip="" history="1" highlightClick="0" endSnd="0"/>
          </p:cNvPr>
          <p:cNvPicPr>
            <a:picLocks noChangeAspect="1"/>
          </p:cNvPicPr>
          <p:nvPr/>
        </p:nvPicPr>
        <p:blipFill>
          <a:blip r:embed="rId5">
            <a:extLst/>
          </a:blip>
          <a:stretch>
            <a:fillRect/>
          </a:stretch>
        </p:blipFill>
        <p:spPr>
          <a:xfrm>
            <a:off x="2319709" y="6582595"/>
            <a:ext cx="2032001" cy="2032001"/>
          </a:xfrm>
          <a:prstGeom prst="rect">
            <a:avLst/>
          </a:prstGeom>
          <a:ln w="12700">
            <a:miter lim="400000"/>
          </a:ln>
        </p:spPr>
      </p:pic>
      <p:pic>
        <p:nvPicPr>
          <p:cNvPr id="297" name="follow-ico-yt.png" descr="follow-ico-yt.png">
            <a:hlinkClick r:id="rId6" invalidUrl="" action="" tgtFrame="" tooltip="" history="1" highlightClick="0" endSnd="0"/>
          </p:cNvPr>
          <p:cNvPicPr>
            <a:picLocks noChangeAspect="1"/>
          </p:cNvPicPr>
          <p:nvPr/>
        </p:nvPicPr>
        <p:blipFill>
          <a:blip r:embed="rId7">
            <a:extLst/>
          </a:blip>
          <a:stretch>
            <a:fillRect/>
          </a:stretch>
        </p:blipFill>
        <p:spPr>
          <a:xfrm>
            <a:off x="4944449" y="6582595"/>
            <a:ext cx="2032001" cy="2032001"/>
          </a:xfrm>
          <a:prstGeom prst="rect">
            <a:avLst/>
          </a:prstGeom>
          <a:ln w="12700">
            <a:miter lim="400000"/>
          </a:ln>
        </p:spPr>
      </p:pic>
      <p:pic>
        <p:nvPicPr>
          <p:cNvPr id="298" name="follow-ico-ig.png" descr="follow-ico-ig.png">
            <a:hlinkClick r:id="rId8" invalidUrl="" action="" tgtFrame="" tooltip="" history="1" highlightClick="0" endSnd="0"/>
          </p:cNvPr>
          <p:cNvPicPr>
            <a:picLocks noChangeAspect="1"/>
          </p:cNvPicPr>
          <p:nvPr/>
        </p:nvPicPr>
        <p:blipFill>
          <a:blip r:embed="rId9">
            <a:extLst/>
          </a:blip>
          <a:stretch>
            <a:fillRect/>
          </a:stretch>
        </p:blipFill>
        <p:spPr>
          <a:xfrm>
            <a:off x="7569189" y="6582595"/>
            <a:ext cx="2032001" cy="20320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qnap.png" descr="qnap.png"/>
          <p:cNvPicPr>
            <a:picLocks noChangeAspect="1"/>
          </p:cNvPicPr>
          <p:nvPr/>
        </p:nvPicPr>
        <p:blipFill>
          <a:blip r:embed="rId2">
            <a:extLst/>
          </a:blip>
          <a:stretch>
            <a:fillRect/>
          </a:stretch>
        </p:blipFill>
        <p:spPr>
          <a:xfrm>
            <a:off x="16249544" y="271474"/>
            <a:ext cx="7837716" cy="13716001"/>
          </a:xfrm>
          <a:prstGeom prst="rect">
            <a:avLst/>
          </a:prstGeom>
          <a:ln w="12700">
            <a:miter lim="400000"/>
          </a:ln>
        </p:spPr>
      </p:pic>
      <p:sp>
        <p:nvSpPr>
          <p:cNvPr id="125" name="矩形"/>
          <p:cNvSpPr/>
          <p:nvPr/>
        </p:nvSpPr>
        <p:spPr>
          <a:xfrm>
            <a:off x="1483317" y="4088756"/>
            <a:ext cx="15642160" cy="7704078"/>
          </a:xfrm>
          <a:prstGeom prst="rect">
            <a:avLst/>
          </a:prstGeom>
          <a:solidFill>
            <a:srgbClr val="2064AF"/>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p>
        </p:txBody>
      </p:sp>
      <p:sp>
        <p:nvSpPr>
          <p:cNvPr id="126" name="QNAP devoted to providing comprehensive solutions from software development, hardware design and in-house to manufacturing. Focusing on STORAGE, NETWORKING and SMART VIDEO INNOVATIONS, we strive to build a technology ecosystem upon subscription-based sof"/>
          <p:cNvSpPr txBox="1"/>
          <p:nvPr/>
        </p:nvSpPr>
        <p:spPr>
          <a:xfrm>
            <a:off x="2564105" y="5159495"/>
            <a:ext cx="13480583" cy="556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5000"/>
              </a:lnSpc>
              <a:defRPr>
                <a:solidFill>
                  <a:srgbClr val="FFFFFF"/>
                </a:solidFill>
                <a:uFill>
                  <a:solidFill>
                    <a:srgbClr val="000000"/>
                  </a:solidFill>
                </a:uFill>
              </a:defRPr>
            </a:pPr>
            <a:r>
              <a:t>QNAP devoted to providing comprehensive solutions from software development, hardware design and in-house to manufacturing. </a:t>
            </a:r>
            <a:r>
              <a:t>Focusing on</a:t>
            </a:r>
            <a:r>
              <a:t> </a:t>
            </a:r>
            <a:r>
              <a:rPr sz="4500">
                <a:latin typeface="Gill Sans SemiBold"/>
                <a:ea typeface="Gill Sans SemiBold"/>
                <a:cs typeface="Gill Sans SemiBold"/>
                <a:sym typeface="Gill Sans SemiBold"/>
              </a:rPr>
              <a:t>STORAGE, NETWORKING</a:t>
            </a:r>
            <a:r>
              <a:t> </a:t>
            </a:r>
            <a:r>
              <a:t>and</a:t>
            </a:r>
            <a:r>
              <a:t> </a:t>
            </a:r>
            <a:r>
              <a:rPr sz="4500">
                <a:latin typeface="Gill Sans SemiBold"/>
                <a:ea typeface="Gill Sans SemiBold"/>
                <a:cs typeface="Gill Sans SemiBold"/>
                <a:sym typeface="Gill Sans SemiBold"/>
              </a:rPr>
              <a:t>SMART VIDEO INNOVATIONS</a:t>
            </a:r>
            <a:r>
              <a:t>, </a:t>
            </a:r>
            <a:r>
              <a:t>we strive to build a technology ecosystem upon subscription-based software and diversified service channels. QNAP envisions NAS as being more than a simple storage and has created a cloud-based networking infrastructure for users to host and develop artificial intelligence analysis, edge computing and data integration on their QNAP solutions.</a:t>
            </a:r>
          </a:p>
        </p:txBody>
      </p:sp>
      <p:sp>
        <p:nvSpPr>
          <p:cNvPr id="127" name="About QNAP"/>
          <p:cNvSpPr txBox="1"/>
          <p:nvPr/>
        </p:nvSpPr>
        <p:spPr>
          <a:xfrm>
            <a:off x="1469131" y="1884302"/>
            <a:ext cx="6006655" cy="165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solidFill>
                  <a:srgbClr val="2064AE"/>
                </a:solidFill>
                <a:latin typeface="+mj-lt"/>
                <a:ea typeface="+mj-ea"/>
                <a:cs typeface="+mj-cs"/>
                <a:sym typeface="Impact"/>
              </a:defRPr>
            </a:lvl1pPr>
          </a:lstStyle>
          <a:p>
            <a:pPr/>
            <a:r>
              <a:t>About QNAP</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矩形"/>
          <p:cNvSpPr/>
          <p:nvPr/>
        </p:nvSpPr>
        <p:spPr>
          <a:xfrm>
            <a:off x="3510103" y="6358138"/>
            <a:ext cx="18616031" cy="75739"/>
          </a:xfrm>
          <a:prstGeom prst="rect">
            <a:avLst/>
          </a:prstGeom>
          <a:solidFill>
            <a:srgbClr val="2064AF"/>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p>
        </p:txBody>
      </p:sp>
      <p:sp>
        <p:nvSpPr>
          <p:cNvPr id="130" name="Global Expansion Strategy"/>
          <p:cNvSpPr txBox="1"/>
          <p:nvPr/>
        </p:nvSpPr>
        <p:spPr>
          <a:xfrm>
            <a:off x="8947849" y="6905418"/>
            <a:ext cx="12864779"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000">
                <a:solidFill>
                  <a:srgbClr val="1F64AF"/>
                </a:solidFill>
                <a:latin typeface="+mj-lt"/>
                <a:ea typeface="+mj-ea"/>
                <a:cs typeface="+mj-cs"/>
                <a:sym typeface="Impact"/>
              </a:defRPr>
            </a:lvl1pPr>
          </a:lstStyle>
          <a:p>
            <a:pPr/>
            <a:r>
              <a:t>Global Expansion Strategy   </a:t>
            </a:r>
          </a:p>
        </p:txBody>
      </p:sp>
      <p:sp>
        <p:nvSpPr>
          <p:cNvPr id="131" name="Headquartered in Taipei…"/>
          <p:cNvSpPr txBox="1"/>
          <p:nvPr/>
        </p:nvSpPr>
        <p:spPr>
          <a:xfrm>
            <a:off x="8947849" y="8659142"/>
            <a:ext cx="5949956" cy="208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63020" indent="-463020">
              <a:buSzPct val="125000"/>
              <a:buChar char="•"/>
            </a:pPr>
            <a:r>
              <a:t>Headquartered in Taipei </a:t>
            </a:r>
          </a:p>
          <a:p>
            <a:pPr marL="463020" indent="-463020">
              <a:buSzPct val="125000"/>
              <a:buChar char="•"/>
            </a:pPr>
            <a:r>
              <a:t>15 subsidiaries in 28 countries </a:t>
            </a:r>
          </a:p>
          <a:p>
            <a:pPr marL="463020" indent="-463020">
              <a:buSzPct val="125000"/>
              <a:buChar char="•"/>
            </a:pPr>
            <a:r>
              <a:t>1300+ employees worldwide </a:t>
            </a:r>
          </a:p>
          <a:p>
            <a:pPr marL="463020" indent="-463020">
              <a:buSzPct val="125000"/>
              <a:buChar char="•"/>
            </a:pPr>
            <a:r>
              <a:t>600+ R&amp;D engineers</a:t>
            </a:r>
          </a:p>
        </p:txBody>
      </p:sp>
      <p:pic>
        <p:nvPicPr>
          <p:cNvPr id="132" name="Landing-page-company-profile_07.png" descr="Landing-page-company-profile_07.png"/>
          <p:cNvPicPr>
            <a:picLocks noChangeAspect="1"/>
          </p:cNvPicPr>
          <p:nvPr/>
        </p:nvPicPr>
        <p:blipFill>
          <a:blip r:embed="rId2">
            <a:extLst/>
          </a:blip>
          <a:stretch>
            <a:fillRect/>
          </a:stretch>
        </p:blipFill>
        <p:spPr>
          <a:xfrm>
            <a:off x="-864469" y="2095500"/>
            <a:ext cx="9525001" cy="9525000"/>
          </a:xfrm>
          <a:prstGeom prst="rect">
            <a:avLst/>
          </a:prstGeom>
          <a:ln w="12700">
            <a:miter lim="400000"/>
          </a:ln>
        </p:spPr>
      </p:pic>
      <p:pic>
        <p:nvPicPr>
          <p:cNvPr id="133" name="dec2.png" descr="dec2.png"/>
          <p:cNvPicPr>
            <a:picLocks noChangeAspect="1"/>
          </p:cNvPicPr>
          <p:nvPr/>
        </p:nvPicPr>
        <p:blipFill>
          <a:blip r:embed="rId3">
            <a:extLst/>
          </a:blip>
          <a:stretch>
            <a:fillRect/>
          </a:stretch>
        </p:blipFill>
        <p:spPr>
          <a:xfrm>
            <a:off x="19916967" y="5391748"/>
            <a:ext cx="3048001" cy="825501"/>
          </a:xfrm>
          <a:prstGeom prst="rect">
            <a:avLst/>
          </a:prstGeom>
          <a:ln w="12700">
            <a:miter lim="400000"/>
          </a:ln>
        </p:spPr>
      </p:pic>
      <p:pic>
        <p:nvPicPr>
          <p:cNvPr id="134" name="Landing-page-company-profile_26.png" descr="Landing-page-company-profile_26.png"/>
          <p:cNvPicPr>
            <a:picLocks noChangeAspect="1"/>
          </p:cNvPicPr>
          <p:nvPr/>
        </p:nvPicPr>
        <p:blipFill>
          <a:blip r:embed="rId4">
            <a:extLst/>
          </a:blip>
          <a:stretch>
            <a:fillRect/>
          </a:stretch>
        </p:blipFill>
        <p:spPr>
          <a:xfrm>
            <a:off x="18693307" y="8547337"/>
            <a:ext cx="3111501" cy="952501"/>
          </a:xfrm>
          <a:prstGeom prst="rect">
            <a:avLst/>
          </a:prstGeom>
          <a:ln w="12700">
            <a:miter lim="400000"/>
          </a:ln>
        </p:spPr>
      </p:pic>
      <p:sp>
        <p:nvSpPr>
          <p:cNvPr id="135" name="1300"/>
          <p:cNvSpPr txBox="1"/>
          <p:nvPr/>
        </p:nvSpPr>
        <p:spPr>
          <a:xfrm>
            <a:off x="8781015" y="4050692"/>
            <a:ext cx="4953001" cy="314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0">
                <a:solidFill>
                  <a:srgbClr val="1F64AF"/>
                </a:solidFill>
                <a:latin typeface="DIN Condensed"/>
                <a:ea typeface="DIN Condensed"/>
                <a:cs typeface="DIN Condensed"/>
                <a:sym typeface="DIN Condensed"/>
              </a:defRPr>
            </a:lvl1pPr>
          </a:lstStyle>
          <a:p>
            <a:pPr/>
            <a:r>
              <a:t>1300 </a:t>
            </a:r>
          </a:p>
        </p:txBody>
      </p:sp>
      <p:sp>
        <p:nvSpPr>
          <p:cNvPr id="136" name="Employees Worldwide"/>
          <p:cNvSpPr txBox="1"/>
          <p:nvPr/>
        </p:nvSpPr>
        <p:spPr>
          <a:xfrm>
            <a:off x="14250237" y="5315548"/>
            <a:ext cx="5727307" cy="1003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900">
                <a:solidFill>
                  <a:srgbClr val="1F64AF"/>
                </a:solidFill>
                <a:latin typeface="DIN Condensed"/>
                <a:ea typeface="DIN Condensed"/>
                <a:cs typeface="DIN Condensed"/>
                <a:sym typeface="DIN Condensed"/>
              </a:defRPr>
            </a:lvl1pPr>
          </a:lstStyle>
          <a:p>
            <a:pPr/>
            <a:r>
              <a:t>Employees Worldwide </a:t>
            </a:r>
          </a:p>
        </p:txBody>
      </p:sp>
      <p:sp>
        <p:nvSpPr>
          <p:cNvPr id="137" name="+"/>
          <p:cNvSpPr txBox="1"/>
          <p:nvPr/>
        </p:nvSpPr>
        <p:spPr>
          <a:xfrm>
            <a:off x="12673616" y="3689493"/>
            <a:ext cx="1055371" cy="238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000">
                <a:solidFill>
                  <a:srgbClr val="1F64AF"/>
                </a:solidFill>
                <a:latin typeface="DIN Condensed"/>
                <a:ea typeface="DIN Condensed"/>
                <a:cs typeface="DIN Condensed"/>
                <a:sym typeface="DIN Condensed"/>
              </a:defRPr>
            </a:lvl1pPr>
          </a:lstStyle>
          <a:p>
            <a:pPr/>
            <a:r>
              <a: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Innovate toward…"/>
          <p:cNvSpPr txBox="1"/>
          <p:nvPr/>
        </p:nvSpPr>
        <p:spPr>
          <a:xfrm>
            <a:off x="2022764" y="3974762"/>
            <a:ext cx="11078841" cy="289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9000">
                <a:solidFill>
                  <a:srgbClr val="1F64AF"/>
                </a:solidFill>
                <a:latin typeface="+mj-lt"/>
                <a:ea typeface="+mj-ea"/>
                <a:cs typeface="+mj-cs"/>
                <a:sym typeface="Impact"/>
              </a:defRPr>
            </a:pPr>
            <a:r>
              <a:t>Innovate toward </a:t>
            </a:r>
          </a:p>
          <a:p>
            <a:pPr>
              <a:defRPr sz="9000">
                <a:solidFill>
                  <a:srgbClr val="1F64AF"/>
                </a:solidFill>
                <a:latin typeface="+mj-lt"/>
                <a:ea typeface="+mj-ea"/>
                <a:cs typeface="+mj-cs"/>
                <a:sym typeface="Impact"/>
              </a:defRPr>
            </a:pPr>
            <a:r>
              <a:t>Digital Transformation  </a:t>
            </a:r>
          </a:p>
        </p:txBody>
      </p:sp>
      <p:pic>
        <p:nvPicPr>
          <p:cNvPr id="140" name="Innovate toward Digital Transformation.jpg" descr="Innovate toward Digital Transformation.jpg"/>
          <p:cNvPicPr>
            <a:picLocks noChangeAspect="1"/>
          </p:cNvPicPr>
          <p:nvPr/>
        </p:nvPicPr>
        <p:blipFill>
          <a:blip r:embed="rId2">
            <a:extLst/>
          </a:blip>
          <a:stretch>
            <a:fillRect/>
          </a:stretch>
        </p:blipFill>
        <p:spPr>
          <a:xfrm>
            <a:off x="13058579" y="699345"/>
            <a:ext cx="11308136" cy="12672910"/>
          </a:xfrm>
          <a:prstGeom prst="rect">
            <a:avLst/>
          </a:prstGeom>
          <a:ln w="12700">
            <a:miter lim="400000"/>
          </a:ln>
        </p:spPr>
      </p:pic>
      <p:pic>
        <p:nvPicPr>
          <p:cNvPr id="141" name="Landing-page-company-profile_26.png" descr="Landing-page-company-profile_26.png"/>
          <p:cNvPicPr>
            <a:picLocks noChangeAspect="1"/>
          </p:cNvPicPr>
          <p:nvPr/>
        </p:nvPicPr>
        <p:blipFill>
          <a:blip r:embed="rId3">
            <a:extLst/>
          </a:blip>
          <a:stretch>
            <a:fillRect/>
          </a:stretch>
        </p:blipFill>
        <p:spPr>
          <a:xfrm>
            <a:off x="10636250" y="10034012"/>
            <a:ext cx="3111500" cy="952501"/>
          </a:xfrm>
          <a:prstGeom prst="rect">
            <a:avLst/>
          </a:prstGeom>
          <a:ln w="12700">
            <a:miter lim="400000"/>
          </a:ln>
        </p:spPr>
      </p:pic>
      <p:pic>
        <p:nvPicPr>
          <p:cNvPr id="142" name="dec3.png" descr="dec3.png"/>
          <p:cNvPicPr>
            <a:picLocks noChangeAspect="1"/>
          </p:cNvPicPr>
          <p:nvPr/>
        </p:nvPicPr>
        <p:blipFill>
          <a:blip r:embed="rId4">
            <a:extLst/>
          </a:blip>
          <a:stretch>
            <a:fillRect/>
          </a:stretch>
        </p:blipFill>
        <p:spPr>
          <a:xfrm>
            <a:off x="-729965" y="964187"/>
            <a:ext cx="3962401" cy="2717801"/>
          </a:xfrm>
          <a:prstGeom prst="rect">
            <a:avLst/>
          </a:prstGeom>
          <a:ln w="12700">
            <a:miter lim="400000"/>
          </a:ln>
        </p:spPr>
      </p:pic>
      <p:sp>
        <p:nvSpPr>
          <p:cNvPr id="143" name="The three pillars of QNAP to help its clients accelerate digital transformation: Intelligent Storage, Smart Networking, and Smart Video. QNAP complies with the trend to invest in new IT infrastructure technologies and devotes to providing our client futu"/>
          <p:cNvSpPr txBox="1"/>
          <p:nvPr/>
        </p:nvSpPr>
        <p:spPr>
          <a:xfrm>
            <a:off x="2022764" y="7125037"/>
            <a:ext cx="11851168" cy="2654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The three pillars of QNAP to help its clients accelerate digital transformation: </a:t>
            </a:r>
            <a:r>
              <a:rPr>
                <a:latin typeface="Gill Sans SemiBold"/>
                <a:ea typeface="Gill Sans SemiBold"/>
                <a:cs typeface="Gill Sans SemiBold"/>
                <a:sym typeface="Gill Sans SemiBold"/>
              </a:rPr>
              <a:t>Intelligent Storage, Smart Networking, and Smart Video</a:t>
            </a:r>
            <a:r>
              <a:t>. QNAP complies with the trend to invest in new IT infrastructure technologies and devotes to providing our client future-proof total solutions.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Milestones in QNAP’s History"/>
          <p:cNvSpPr txBox="1"/>
          <p:nvPr/>
        </p:nvSpPr>
        <p:spPr>
          <a:xfrm>
            <a:off x="5422236" y="1001055"/>
            <a:ext cx="13539528"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000">
                <a:solidFill>
                  <a:srgbClr val="1F64AF"/>
                </a:solidFill>
                <a:latin typeface="+mj-lt"/>
                <a:ea typeface="+mj-ea"/>
                <a:cs typeface="+mj-cs"/>
                <a:sym typeface="Impact"/>
              </a:defRPr>
            </a:lvl1pPr>
          </a:lstStyle>
          <a:p>
            <a:pPr/>
            <a:r>
              <a:t>Milestones in QNAP’s History </a:t>
            </a:r>
          </a:p>
        </p:txBody>
      </p:sp>
      <p:sp>
        <p:nvSpPr>
          <p:cNvPr id="146" name="矩形"/>
          <p:cNvSpPr/>
          <p:nvPr/>
        </p:nvSpPr>
        <p:spPr>
          <a:xfrm>
            <a:off x="-316918" y="3502633"/>
            <a:ext cx="24848413" cy="9696115"/>
          </a:xfrm>
          <a:prstGeom prst="rect">
            <a:avLst/>
          </a:prstGeom>
          <a:solidFill>
            <a:srgbClr val="2064AF"/>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p>
        </p:txBody>
      </p:sp>
      <p:grpSp>
        <p:nvGrpSpPr>
          <p:cNvPr id="151" name="群組"/>
          <p:cNvGrpSpPr/>
          <p:nvPr/>
        </p:nvGrpSpPr>
        <p:grpSpPr>
          <a:xfrm>
            <a:off x="1493536" y="4895770"/>
            <a:ext cx="10567910" cy="2856207"/>
            <a:chOff x="0" y="0"/>
            <a:chExt cx="10567908" cy="2856206"/>
          </a:xfrm>
        </p:grpSpPr>
        <p:sp>
          <p:nvSpPr>
            <p:cNvPr id="147" name="線條"/>
            <p:cNvSpPr/>
            <p:nvPr/>
          </p:nvSpPr>
          <p:spPr>
            <a:xfrm>
              <a:off x="0" y="14234"/>
              <a:ext cx="10567909" cy="1"/>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148" name="線條"/>
            <p:cNvSpPr/>
            <p:nvPr/>
          </p:nvSpPr>
          <p:spPr>
            <a:xfrm flipH="1">
              <a:off x="3420" y="0"/>
              <a:ext cx="1" cy="2856207"/>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149" name="線條"/>
            <p:cNvSpPr/>
            <p:nvPr/>
          </p:nvSpPr>
          <p:spPr>
            <a:xfrm>
              <a:off x="0" y="2852814"/>
              <a:ext cx="8764393" cy="1"/>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150" name="線條"/>
            <p:cNvSpPr/>
            <p:nvPr/>
          </p:nvSpPr>
          <p:spPr>
            <a:xfrm>
              <a:off x="8752034" y="0"/>
              <a:ext cx="1" cy="2856207"/>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grpSp>
      <p:sp>
        <p:nvSpPr>
          <p:cNvPr id="152" name="矩形"/>
          <p:cNvSpPr/>
          <p:nvPr/>
        </p:nvSpPr>
        <p:spPr>
          <a:xfrm>
            <a:off x="12065000" y="3711044"/>
            <a:ext cx="139700" cy="11344809"/>
          </a:xfrm>
          <a:prstGeom prst="rect">
            <a:avLst/>
          </a:prstGeom>
          <a:solidFill>
            <a:srgbClr val="FFFFFF"/>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p>
        </p:txBody>
      </p:sp>
      <p:sp>
        <p:nvSpPr>
          <p:cNvPr id="153" name="圓形"/>
          <p:cNvSpPr/>
          <p:nvPr/>
        </p:nvSpPr>
        <p:spPr>
          <a:xfrm>
            <a:off x="11880850" y="4656004"/>
            <a:ext cx="508000" cy="508001"/>
          </a:xfrm>
          <a:prstGeom prst="ellipse">
            <a:avLst/>
          </a:prstGeom>
          <a:solidFill>
            <a:srgbClr val="FFFFFF"/>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p>
        </p:txBody>
      </p:sp>
      <p:grpSp>
        <p:nvGrpSpPr>
          <p:cNvPr id="156" name="群組"/>
          <p:cNvGrpSpPr/>
          <p:nvPr/>
        </p:nvGrpSpPr>
        <p:grpSpPr>
          <a:xfrm>
            <a:off x="11626850" y="2863504"/>
            <a:ext cx="1016000" cy="1016001"/>
            <a:chOff x="0" y="0"/>
            <a:chExt cx="1016000" cy="1016000"/>
          </a:xfrm>
        </p:grpSpPr>
        <p:sp>
          <p:nvSpPr>
            <p:cNvPr id="154" name="圓形"/>
            <p:cNvSpPr/>
            <p:nvPr/>
          </p:nvSpPr>
          <p:spPr>
            <a:xfrm>
              <a:off x="0" y="0"/>
              <a:ext cx="1016000" cy="1016000"/>
            </a:xfrm>
            <a:prstGeom prst="ellipse">
              <a:avLst/>
            </a:prstGeom>
            <a:solidFill>
              <a:srgbClr val="2064AF"/>
            </a:solidFill>
            <a:ln w="12700" cap="flat">
              <a:noFill/>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155" name="三角形"/>
            <p:cNvSpPr/>
            <p:nvPr/>
          </p:nvSpPr>
          <p:spPr>
            <a:xfrm>
              <a:off x="304800" y="304799"/>
              <a:ext cx="406400" cy="406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FFFFFF">
                <a:alpha val="42373"/>
              </a:srgbClr>
            </a:solidFill>
            <a:ln w="12700" cap="flat">
              <a:noFill/>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grpSp>
      <p:sp>
        <p:nvSpPr>
          <p:cNvPr id="157" name="2019"/>
          <p:cNvSpPr txBox="1"/>
          <p:nvPr/>
        </p:nvSpPr>
        <p:spPr>
          <a:xfrm>
            <a:off x="1859789" y="5327917"/>
            <a:ext cx="8764394"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FFFFFF"/>
                </a:solidFill>
                <a:latin typeface="Gill Sans"/>
                <a:ea typeface="Gill Sans"/>
                <a:cs typeface="Gill Sans"/>
                <a:sym typeface="Gill Sans"/>
              </a:defRPr>
            </a:lvl1pPr>
          </a:lstStyle>
          <a:p>
            <a:pPr/>
            <a:r>
              <a:t>2019</a:t>
            </a:r>
          </a:p>
        </p:txBody>
      </p:sp>
      <p:sp>
        <p:nvSpPr>
          <p:cNvPr id="158" name="Launched a Cloud Storage Gateway that integrates private and public cloud storage to fulfill hybrid cloud applications."/>
          <p:cNvSpPr txBox="1"/>
          <p:nvPr/>
        </p:nvSpPr>
        <p:spPr>
          <a:xfrm>
            <a:off x="1850992" y="6046584"/>
            <a:ext cx="7783543"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000">
                <a:solidFill>
                  <a:srgbClr val="FFFFFF"/>
                </a:solidFill>
              </a:defRPr>
            </a:lvl1pPr>
          </a:lstStyle>
          <a:p>
            <a:pPr/>
            <a:r>
              <a:t>Launched a Cloud Storage Gateway that integrates private and public cloud storage to fulfill hybrid cloud applications.</a:t>
            </a:r>
          </a:p>
        </p:txBody>
      </p:sp>
      <p:grpSp>
        <p:nvGrpSpPr>
          <p:cNvPr id="163" name="群組"/>
          <p:cNvGrpSpPr/>
          <p:nvPr/>
        </p:nvGrpSpPr>
        <p:grpSpPr>
          <a:xfrm>
            <a:off x="1493536" y="8551995"/>
            <a:ext cx="10567910" cy="2856208"/>
            <a:chOff x="0" y="0"/>
            <a:chExt cx="10567908" cy="2856206"/>
          </a:xfrm>
        </p:grpSpPr>
        <p:sp>
          <p:nvSpPr>
            <p:cNvPr id="159" name="線條"/>
            <p:cNvSpPr/>
            <p:nvPr/>
          </p:nvSpPr>
          <p:spPr>
            <a:xfrm>
              <a:off x="0" y="14234"/>
              <a:ext cx="10567909" cy="1"/>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160" name="線條"/>
            <p:cNvSpPr/>
            <p:nvPr/>
          </p:nvSpPr>
          <p:spPr>
            <a:xfrm flipH="1">
              <a:off x="3420" y="0"/>
              <a:ext cx="1" cy="2856207"/>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161" name="線條"/>
            <p:cNvSpPr/>
            <p:nvPr/>
          </p:nvSpPr>
          <p:spPr>
            <a:xfrm>
              <a:off x="0" y="2852814"/>
              <a:ext cx="8764393" cy="1"/>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162" name="線條"/>
            <p:cNvSpPr/>
            <p:nvPr/>
          </p:nvSpPr>
          <p:spPr>
            <a:xfrm>
              <a:off x="8752034" y="0"/>
              <a:ext cx="1" cy="2856207"/>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grpSp>
      <p:sp>
        <p:nvSpPr>
          <p:cNvPr id="164" name="2017"/>
          <p:cNvSpPr txBox="1"/>
          <p:nvPr/>
        </p:nvSpPr>
        <p:spPr>
          <a:xfrm>
            <a:off x="1859789" y="8984142"/>
            <a:ext cx="8764394"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FFFFFF"/>
                </a:solidFill>
                <a:latin typeface="Gill Sans"/>
                <a:ea typeface="Gill Sans"/>
                <a:cs typeface="Gill Sans"/>
                <a:sym typeface="Gill Sans"/>
              </a:defRPr>
            </a:lvl1pPr>
          </a:lstStyle>
          <a:p>
            <a:pPr/>
            <a:r>
              <a:t>2017</a:t>
            </a:r>
          </a:p>
        </p:txBody>
      </p:sp>
      <p:sp>
        <p:nvSpPr>
          <p:cNvPr id="165" name="Launched the world’s first Ryzen™-based NAS, the TS-x77 NAS series."/>
          <p:cNvSpPr txBox="1"/>
          <p:nvPr/>
        </p:nvSpPr>
        <p:spPr>
          <a:xfrm>
            <a:off x="1850992" y="9918710"/>
            <a:ext cx="7783543"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000">
                <a:solidFill>
                  <a:srgbClr val="FFFFFF"/>
                </a:solidFill>
              </a:defRPr>
            </a:pPr>
            <a:r>
              <a:rPr>
                <a:uFill>
                  <a:solidFill>
                    <a:srgbClr val="FF0000"/>
                  </a:solidFill>
                </a:uFill>
              </a:rPr>
              <a:t>Launched the world</a:t>
            </a:r>
            <a:r>
              <a:rPr>
                <a:uFill>
                  <a:solidFill>
                    <a:srgbClr val="FF0000"/>
                  </a:solidFill>
                </a:uFill>
              </a:rPr>
              <a:t>’</a:t>
            </a:r>
            <a:r>
              <a:rPr>
                <a:uFill>
                  <a:solidFill>
                    <a:srgbClr val="FF0000"/>
                  </a:solidFill>
                </a:uFill>
              </a:rPr>
              <a:t>s first Ryzen</a:t>
            </a:r>
            <a:r>
              <a:rPr>
                <a:uFill>
                  <a:solidFill>
                    <a:srgbClr val="FF0000"/>
                  </a:solidFill>
                </a:uFill>
              </a:rPr>
              <a:t>™</a:t>
            </a:r>
            <a:r>
              <a:rPr>
                <a:uFill>
                  <a:solidFill>
                    <a:srgbClr val="FF0000"/>
                  </a:solidFill>
                </a:uFill>
              </a:rPr>
              <a:t>-based NAS, the </a:t>
            </a:r>
            <a:r>
              <a:rPr>
                <a:uFill>
                  <a:solidFill>
                    <a:srgbClr val="FF0000"/>
                  </a:solidFill>
                </a:uFill>
                <a:hlinkClick r:id="rId2" invalidUrl="" action="" tgtFrame="" tooltip="" history="1" highlightClick="0" endSnd="0"/>
              </a:rPr>
              <a:t>TS-x77 NAS</a:t>
            </a:r>
            <a:r>
              <a:rPr>
                <a:uFill>
                  <a:solidFill>
                    <a:srgbClr val="FF0000"/>
                  </a:solidFill>
                </a:uFill>
              </a:rPr>
              <a:t> series.</a:t>
            </a:r>
          </a:p>
        </p:txBody>
      </p:sp>
      <p:grpSp>
        <p:nvGrpSpPr>
          <p:cNvPr id="170" name="群組"/>
          <p:cNvGrpSpPr/>
          <p:nvPr/>
        </p:nvGrpSpPr>
        <p:grpSpPr>
          <a:xfrm flipH="1">
            <a:off x="12048616" y="5754484"/>
            <a:ext cx="10567909" cy="2856207"/>
            <a:chOff x="0" y="0"/>
            <a:chExt cx="10567908" cy="2856206"/>
          </a:xfrm>
        </p:grpSpPr>
        <p:sp>
          <p:nvSpPr>
            <p:cNvPr id="166" name="線條"/>
            <p:cNvSpPr/>
            <p:nvPr/>
          </p:nvSpPr>
          <p:spPr>
            <a:xfrm>
              <a:off x="0" y="14234"/>
              <a:ext cx="10567909" cy="1"/>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167" name="線條"/>
            <p:cNvSpPr/>
            <p:nvPr/>
          </p:nvSpPr>
          <p:spPr>
            <a:xfrm flipH="1">
              <a:off x="3420" y="0"/>
              <a:ext cx="1" cy="2856207"/>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168" name="線條"/>
            <p:cNvSpPr/>
            <p:nvPr/>
          </p:nvSpPr>
          <p:spPr>
            <a:xfrm>
              <a:off x="0" y="2852814"/>
              <a:ext cx="8764393" cy="1"/>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169" name="線條"/>
            <p:cNvSpPr/>
            <p:nvPr/>
          </p:nvSpPr>
          <p:spPr>
            <a:xfrm>
              <a:off x="8752034" y="0"/>
              <a:ext cx="1" cy="2856207"/>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grpSp>
      <p:sp>
        <p:nvSpPr>
          <p:cNvPr id="171" name="2018"/>
          <p:cNvSpPr txBox="1"/>
          <p:nvPr/>
        </p:nvSpPr>
        <p:spPr>
          <a:xfrm>
            <a:off x="14323527" y="6200953"/>
            <a:ext cx="8764394"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FFFFFF"/>
                </a:solidFill>
                <a:latin typeface="Gill Sans"/>
                <a:ea typeface="Gill Sans"/>
                <a:cs typeface="Gill Sans"/>
                <a:sym typeface="Gill Sans"/>
              </a:defRPr>
            </a:lvl1pPr>
          </a:lstStyle>
          <a:p>
            <a:pPr/>
            <a:r>
              <a:t>2018</a:t>
            </a:r>
          </a:p>
        </p:txBody>
      </p:sp>
      <p:sp>
        <p:nvSpPr>
          <p:cNvPr id="172" name="Launched the TS-251B, the first home/SOHO multimedia NAS with PCIe expandability."/>
          <p:cNvSpPr txBox="1"/>
          <p:nvPr/>
        </p:nvSpPr>
        <p:spPr>
          <a:xfrm>
            <a:off x="14314730" y="7059321"/>
            <a:ext cx="7783544"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000">
                <a:solidFill>
                  <a:srgbClr val="FFFFFF"/>
                </a:solidFill>
              </a:defRPr>
            </a:lvl1pPr>
          </a:lstStyle>
          <a:p>
            <a:pPr/>
            <a:r>
              <a:t>Launched the TS-251B, the first home/SOHO multimedia NAS with PCIe expandability.</a:t>
            </a:r>
          </a:p>
        </p:txBody>
      </p:sp>
      <p:sp>
        <p:nvSpPr>
          <p:cNvPr id="173" name="圓形"/>
          <p:cNvSpPr/>
          <p:nvPr/>
        </p:nvSpPr>
        <p:spPr>
          <a:xfrm>
            <a:off x="11880850" y="5460050"/>
            <a:ext cx="508000" cy="508001"/>
          </a:xfrm>
          <a:prstGeom prst="ellipse">
            <a:avLst/>
          </a:prstGeom>
          <a:solidFill>
            <a:srgbClr val="FFFFFF"/>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p>
        </p:txBody>
      </p:sp>
      <p:grpSp>
        <p:nvGrpSpPr>
          <p:cNvPr id="178" name="群組"/>
          <p:cNvGrpSpPr/>
          <p:nvPr/>
        </p:nvGrpSpPr>
        <p:grpSpPr>
          <a:xfrm flipH="1">
            <a:off x="12095532" y="9620270"/>
            <a:ext cx="10567909" cy="2856207"/>
            <a:chOff x="0" y="0"/>
            <a:chExt cx="10567908" cy="2856206"/>
          </a:xfrm>
        </p:grpSpPr>
        <p:sp>
          <p:nvSpPr>
            <p:cNvPr id="174" name="線條"/>
            <p:cNvSpPr/>
            <p:nvPr/>
          </p:nvSpPr>
          <p:spPr>
            <a:xfrm>
              <a:off x="0" y="14234"/>
              <a:ext cx="10567909" cy="1"/>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175" name="線條"/>
            <p:cNvSpPr/>
            <p:nvPr/>
          </p:nvSpPr>
          <p:spPr>
            <a:xfrm flipH="1">
              <a:off x="3420" y="0"/>
              <a:ext cx="1" cy="2856207"/>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176" name="線條"/>
            <p:cNvSpPr/>
            <p:nvPr/>
          </p:nvSpPr>
          <p:spPr>
            <a:xfrm>
              <a:off x="0" y="2852814"/>
              <a:ext cx="8764393" cy="1"/>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177" name="線條"/>
            <p:cNvSpPr/>
            <p:nvPr/>
          </p:nvSpPr>
          <p:spPr>
            <a:xfrm>
              <a:off x="8752034" y="0"/>
              <a:ext cx="1" cy="2856207"/>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grpSp>
      <p:sp>
        <p:nvSpPr>
          <p:cNvPr id="179" name="2016"/>
          <p:cNvSpPr txBox="1"/>
          <p:nvPr/>
        </p:nvSpPr>
        <p:spPr>
          <a:xfrm>
            <a:off x="14370442" y="10066739"/>
            <a:ext cx="8764394"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FFFFFF"/>
                </a:solidFill>
                <a:latin typeface="Gill Sans"/>
                <a:ea typeface="Gill Sans"/>
                <a:cs typeface="Gill Sans"/>
                <a:sym typeface="Gill Sans"/>
              </a:defRPr>
            </a:lvl1pPr>
          </a:lstStyle>
          <a:p>
            <a:pPr/>
            <a:r>
              <a:t>2016</a:t>
            </a:r>
          </a:p>
        </p:txBody>
      </p:sp>
      <p:sp>
        <p:nvSpPr>
          <p:cNvPr id="180" name="Launched the dual-controller Enterprise ZFS NAS series ES1640dc and ES1640dc v2."/>
          <p:cNvSpPr txBox="1"/>
          <p:nvPr/>
        </p:nvSpPr>
        <p:spPr>
          <a:xfrm>
            <a:off x="14361645" y="10925106"/>
            <a:ext cx="7783544"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000">
                <a:solidFill>
                  <a:srgbClr val="FFFFFF"/>
                </a:solidFill>
              </a:defRPr>
            </a:lvl1pPr>
          </a:lstStyle>
          <a:p>
            <a:pPr/>
            <a:r>
              <a:t>Launched the dual-controller Enterprise ZFS NAS series ES1640dc and ES1640dc v2.</a:t>
            </a:r>
          </a:p>
        </p:txBody>
      </p:sp>
      <p:sp>
        <p:nvSpPr>
          <p:cNvPr id="181" name="圓形"/>
          <p:cNvSpPr/>
          <p:nvPr/>
        </p:nvSpPr>
        <p:spPr>
          <a:xfrm>
            <a:off x="11880850" y="8243524"/>
            <a:ext cx="508000" cy="508001"/>
          </a:xfrm>
          <a:prstGeom prst="ellipse">
            <a:avLst/>
          </a:prstGeom>
          <a:solidFill>
            <a:srgbClr val="FFFFFF"/>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p>
        </p:txBody>
      </p:sp>
      <p:sp>
        <p:nvSpPr>
          <p:cNvPr id="182" name="圓形"/>
          <p:cNvSpPr/>
          <p:nvPr/>
        </p:nvSpPr>
        <p:spPr>
          <a:xfrm>
            <a:off x="11880850" y="9398345"/>
            <a:ext cx="508000" cy="508001"/>
          </a:xfrm>
          <a:prstGeom prst="ellipse">
            <a:avLst/>
          </a:prstGeom>
          <a:solidFill>
            <a:srgbClr val="FFFFFF"/>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p>
        </p:txBody>
      </p:sp>
      <p:grpSp>
        <p:nvGrpSpPr>
          <p:cNvPr id="185" name="群組"/>
          <p:cNvGrpSpPr/>
          <p:nvPr/>
        </p:nvGrpSpPr>
        <p:grpSpPr>
          <a:xfrm>
            <a:off x="11683999" y="12669013"/>
            <a:ext cx="1016002" cy="1016001"/>
            <a:chOff x="0" y="0"/>
            <a:chExt cx="1016000" cy="1016000"/>
          </a:xfrm>
        </p:grpSpPr>
        <p:sp>
          <p:nvSpPr>
            <p:cNvPr id="183" name="圓形"/>
            <p:cNvSpPr/>
            <p:nvPr/>
          </p:nvSpPr>
          <p:spPr>
            <a:xfrm flipH="1" rot="10800000">
              <a:off x="0" y="0"/>
              <a:ext cx="1016001" cy="1016001"/>
            </a:xfrm>
            <a:prstGeom prst="ellipse">
              <a:avLst/>
            </a:prstGeom>
            <a:solidFill>
              <a:schemeClr val="accent1"/>
            </a:solidFill>
            <a:ln w="12700" cap="flat">
              <a:noFill/>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184" name="三角形"/>
            <p:cNvSpPr/>
            <p:nvPr/>
          </p:nvSpPr>
          <p:spPr>
            <a:xfrm flipH="1" rot="10800000">
              <a:off x="304800" y="355600"/>
              <a:ext cx="406400" cy="406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FFFFFF"/>
            </a:solidFill>
            <a:ln w="12700" cap="flat">
              <a:noFill/>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矩形"/>
          <p:cNvSpPr/>
          <p:nvPr/>
        </p:nvSpPr>
        <p:spPr>
          <a:xfrm>
            <a:off x="-316918" y="-309777"/>
            <a:ext cx="24848413" cy="14109723"/>
          </a:xfrm>
          <a:prstGeom prst="rect">
            <a:avLst/>
          </a:prstGeom>
          <a:solidFill>
            <a:srgbClr val="2064AF"/>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p>
        </p:txBody>
      </p:sp>
      <p:grpSp>
        <p:nvGrpSpPr>
          <p:cNvPr id="193" name="群組"/>
          <p:cNvGrpSpPr/>
          <p:nvPr/>
        </p:nvGrpSpPr>
        <p:grpSpPr>
          <a:xfrm>
            <a:off x="1371350" y="991753"/>
            <a:ext cx="10567910" cy="2332262"/>
            <a:chOff x="0" y="0"/>
            <a:chExt cx="10567908" cy="2332261"/>
          </a:xfrm>
        </p:grpSpPr>
        <p:grpSp>
          <p:nvGrpSpPr>
            <p:cNvPr id="191" name="群組"/>
            <p:cNvGrpSpPr/>
            <p:nvPr/>
          </p:nvGrpSpPr>
          <p:grpSpPr>
            <a:xfrm>
              <a:off x="-1" y="-1"/>
              <a:ext cx="10567910" cy="2332263"/>
              <a:chOff x="0" y="0"/>
              <a:chExt cx="10567908" cy="2332261"/>
            </a:xfrm>
          </p:grpSpPr>
          <p:sp>
            <p:nvSpPr>
              <p:cNvPr id="188" name="線條"/>
              <p:cNvSpPr/>
              <p:nvPr/>
            </p:nvSpPr>
            <p:spPr>
              <a:xfrm>
                <a:off x="0" y="14234"/>
                <a:ext cx="10567909" cy="1"/>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189" name="線條"/>
              <p:cNvSpPr/>
              <p:nvPr/>
            </p:nvSpPr>
            <p:spPr>
              <a:xfrm flipH="1">
                <a:off x="3420" y="0"/>
                <a:ext cx="1" cy="2332262"/>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190" name="線條"/>
              <p:cNvSpPr/>
              <p:nvPr/>
            </p:nvSpPr>
            <p:spPr>
              <a:xfrm>
                <a:off x="0" y="2321183"/>
                <a:ext cx="8764393" cy="1"/>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grpSp>
        <p:sp>
          <p:nvSpPr>
            <p:cNvPr id="192" name="線條"/>
            <p:cNvSpPr/>
            <p:nvPr/>
          </p:nvSpPr>
          <p:spPr>
            <a:xfrm>
              <a:off x="8752034" y="0"/>
              <a:ext cx="1" cy="2332262"/>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grpSp>
      <p:sp>
        <p:nvSpPr>
          <p:cNvPr id="194" name="矩形"/>
          <p:cNvSpPr/>
          <p:nvPr/>
        </p:nvSpPr>
        <p:spPr>
          <a:xfrm>
            <a:off x="11942813" y="-846869"/>
            <a:ext cx="139701" cy="15466982"/>
          </a:xfrm>
          <a:prstGeom prst="rect">
            <a:avLst/>
          </a:prstGeom>
          <a:solidFill>
            <a:srgbClr val="FFFFFF"/>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p>
        </p:txBody>
      </p:sp>
      <p:sp>
        <p:nvSpPr>
          <p:cNvPr id="195" name="圓形"/>
          <p:cNvSpPr/>
          <p:nvPr/>
        </p:nvSpPr>
        <p:spPr>
          <a:xfrm>
            <a:off x="11758663" y="751987"/>
            <a:ext cx="508001" cy="508001"/>
          </a:xfrm>
          <a:prstGeom prst="ellipse">
            <a:avLst/>
          </a:prstGeom>
          <a:solidFill>
            <a:srgbClr val="FFFFFF"/>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p>
        </p:txBody>
      </p:sp>
      <p:sp>
        <p:nvSpPr>
          <p:cNvPr id="196" name="2015"/>
          <p:cNvSpPr txBox="1"/>
          <p:nvPr/>
        </p:nvSpPr>
        <p:spPr>
          <a:xfrm>
            <a:off x="1737603" y="1347700"/>
            <a:ext cx="8764394"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FFFFFF"/>
                </a:solidFill>
                <a:latin typeface="Gill Sans"/>
                <a:ea typeface="Gill Sans"/>
                <a:cs typeface="Gill Sans"/>
                <a:sym typeface="Gill Sans"/>
              </a:defRPr>
            </a:lvl1pPr>
          </a:lstStyle>
          <a:p>
            <a:pPr/>
            <a:r>
              <a:t>2015</a:t>
            </a:r>
          </a:p>
        </p:txBody>
      </p:sp>
      <p:sp>
        <p:nvSpPr>
          <p:cNvPr id="197" name="Launched the world's first Thunderbolt™ 2 Turbo vNAS TVS-871T."/>
          <p:cNvSpPr txBox="1"/>
          <p:nvPr/>
        </p:nvSpPr>
        <p:spPr>
          <a:xfrm>
            <a:off x="1728806" y="2012456"/>
            <a:ext cx="7783544"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000">
                <a:solidFill>
                  <a:srgbClr val="FFFFFF"/>
                </a:solidFill>
              </a:defRPr>
            </a:pPr>
            <a:r>
              <a:t>Launched the world's first Thunderbolt</a:t>
            </a:r>
            <a:r>
              <a:t>™ </a:t>
            </a:r>
            <a:r>
              <a:t>2 Turbo vNAS TVS-871T.</a:t>
            </a:r>
          </a:p>
        </p:txBody>
      </p:sp>
      <p:sp>
        <p:nvSpPr>
          <p:cNvPr id="198" name="2011"/>
          <p:cNvSpPr txBox="1"/>
          <p:nvPr/>
        </p:nvSpPr>
        <p:spPr>
          <a:xfrm>
            <a:off x="1742002" y="4259636"/>
            <a:ext cx="8764394"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FFFFFF"/>
                </a:solidFill>
                <a:latin typeface="Gill Sans"/>
                <a:ea typeface="Gill Sans"/>
                <a:cs typeface="Gill Sans"/>
                <a:sym typeface="Gill Sans"/>
              </a:defRPr>
            </a:lvl1pPr>
          </a:lstStyle>
          <a:p>
            <a:pPr/>
            <a:r>
              <a:t>2011</a:t>
            </a:r>
          </a:p>
        </p:txBody>
      </p:sp>
      <p:sp>
        <p:nvSpPr>
          <p:cNvPr id="199" name="Launched the high-end SMB Turbo NAS TS-x79 series with 10GbE LAN port."/>
          <p:cNvSpPr txBox="1"/>
          <p:nvPr/>
        </p:nvSpPr>
        <p:spPr>
          <a:xfrm>
            <a:off x="1733204" y="5016403"/>
            <a:ext cx="7783544"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000">
                <a:solidFill>
                  <a:srgbClr val="FFFFFF"/>
                </a:solidFill>
              </a:defRPr>
            </a:lvl1pPr>
          </a:lstStyle>
          <a:p>
            <a:pPr/>
            <a:r>
              <a:t>Launched the high-end SMB Turbo NAS TS-x79 series with 10GbE LAN port.</a:t>
            </a:r>
          </a:p>
        </p:txBody>
      </p:sp>
      <p:grpSp>
        <p:nvGrpSpPr>
          <p:cNvPr id="204" name="群組"/>
          <p:cNvGrpSpPr/>
          <p:nvPr/>
        </p:nvGrpSpPr>
        <p:grpSpPr>
          <a:xfrm flipH="1">
            <a:off x="11966247" y="1782014"/>
            <a:ext cx="10567910" cy="2856207"/>
            <a:chOff x="0" y="0"/>
            <a:chExt cx="10567908" cy="2856206"/>
          </a:xfrm>
        </p:grpSpPr>
        <p:sp>
          <p:nvSpPr>
            <p:cNvPr id="200" name="線條"/>
            <p:cNvSpPr/>
            <p:nvPr/>
          </p:nvSpPr>
          <p:spPr>
            <a:xfrm>
              <a:off x="0" y="14234"/>
              <a:ext cx="10567909" cy="1"/>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201" name="線條"/>
            <p:cNvSpPr/>
            <p:nvPr/>
          </p:nvSpPr>
          <p:spPr>
            <a:xfrm flipH="1">
              <a:off x="3420" y="0"/>
              <a:ext cx="1" cy="2856207"/>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202" name="線條"/>
            <p:cNvSpPr/>
            <p:nvPr/>
          </p:nvSpPr>
          <p:spPr>
            <a:xfrm>
              <a:off x="0" y="2852814"/>
              <a:ext cx="8764393" cy="1"/>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203" name="線條"/>
            <p:cNvSpPr/>
            <p:nvPr/>
          </p:nvSpPr>
          <p:spPr>
            <a:xfrm>
              <a:off x="8752034" y="0"/>
              <a:ext cx="1" cy="2856207"/>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grpSp>
      <p:sp>
        <p:nvSpPr>
          <p:cNvPr id="205" name="2014"/>
          <p:cNvSpPr txBox="1"/>
          <p:nvPr/>
        </p:nvSpPr>
        <p:spPr>
          <a:xfrm>
            <a:off x="14241158" y="2228482"/>
            <a:ext cx="8764394"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FFFFFF"/>
                </a:solidFill>
                <a:latin typeface="Gill Sans"/>
                <a:ea typeface="Gill Sans"/>
                <a:cs typeface="Gill Sans"/>
                <a:sym typeface="Gill Sans"/>
              </a:defRPr>
            </a:lvl1pPr>
          </a:lstStyle>
          <a:p>
            <a:pPr/>
            <a:r>
              <a:t>2014</a:t>
            </a:r>
          </a:p>
        </p:txBody>
      </p:sp>
      <p:sp>
        <p:nvSpPr>
          <p:cNvPr id="206" name="Launched Virtualization Station. TS-469 Pro featured in PCWorld's 50 Best Tech Products of 2013"/>
          <p:cNvSpPr txBox="1"/>
          <p:nvPr/>
        </p:nvSpPr>
        <p:spPr>
          <a:xfrm>
            <a:off x="14232362" y="2870950"/>
            <a:ext cx="7783544"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000">
                <a:solidFill>
                  <a:srgbClr val="FFFFFF"/>
                </a:solidFill>
              </a:defRPr>
            </a:pPr>
            <a:r>
              <a:rPr>
                <a:uFill>
                  <a:solidFill>
                    <a:srgbClr val="FF0000"/>
                  </a:solidFill>
                </a:uFill>
              </a:rPr>
              <a:t>Launched Virtualization Station. </a:t>
            </a:r>
            <a:r>
              <a:t>TS-469 Pro featured in PCWorld's 50 Best Tech Products of 2013</a:t>
            </a:r>
          </a:p>
        </p:txBody>
      </p:sp>
      <p:sp>
        <p:nvSpPr>
          <p:cNvPr id="207" name="圓形"/>
          <p:cNvSpPr/>
          <p:nvPr/>
        </p:nvSpPr>
        <p:spPr>
          <a:xfrm>
            <a:off x="11758663" y="1556033"/>
            <a:ext cx="508001" cy="508001"/>
          </a:xfrm>
          <a:prstGeom prst="ellipse">
            <a:avLst/>
          </a:prstGeom>
          <a:solidFill>
            <a:srgbClr val="FFFFFF"/>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p>
        </p:txBody>
      </p:sp>
      <p:grpSp>
        <p:nvGrpSpPr>
          <p:cNvPr id="212" name="群組"/>
          <p:cNvGrpSpPr/>
          <p:nvPr/>
        </p:nvGrpSpPr>
        <p:grpSpPr>
          <a:xfrm flipH="1">
            <a:off x="11966247" y="5657134"/>
            <a:ext cx="10567910" cy="2856207"/>
            <a:chOff x="0" y="0"/>
            <a:chExt cx="10567908" cy="2856206"/>
          </a:xfrm>
        </p:grpSpPr>
        <p:sp>
          <p:nvSpPr>
            <p:cNvPr id="208" name="線條"/>
            <p:cNvSpPr/>
            <p:nvPr/>
          </p:nvSpPr>
          <p:spPr>
            <a:xfrm>
              <a:off x="0" y="14234"/>
              <a:ext cx="10567909" cy="1"/>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209" name="線條"/>
            <p:cNvSpPr/>
            <p:nvPr/>
          </p:nvSpPr>
          <p:spPr>
            <a:xfrm flipH="1">
              <a:off x="3420" y="0"/>
              <a:ext cx="1" cy="2856207"/>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210" name="線條"/>
            <p:cNvSpPr/>
            <p:nvPr/>
          </p:nvSpPr>
          <p:spPr>
            <a:xfrm>
              <a:off x="0" y="2852814"/>
              <a:ext cx="8764393" cy="1"/>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211" name="線條"/>
            <p:cNvSpPr/>
            <p:nvPr/>
          </p:nvSpPr>
          <p:spPr>
            <a:xfrm>
              <a:off x="8752034" y="0"/>
              <a:ext cx="1" cy="2856207"/>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grpSp>
      <p:sp>
        <p:nvSpPr>
          <p:cNvPr id="213" name="2009"/>
          <p:cNvSpPr txBox="1"/>
          <p:nvPr/>
        </p:nvSpPr>
        <p:spPr>
          <a:xfrm>
            <a:off x="14229798" y="6103603"/>
            <a:ext cx="8764394"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FFFFFF"/>
                </a:solidFill>
                <a:latin typeface="Gill Sans"/>
                <a:ea typeface="Gill Sans"/>
                <a:cs typeface="Gill Sans"/>
                <a:sym typeface="Gill Sans"/>
              </a:defRPr>
            </a:lvl1pPr>
          </a:lstStyle>
          <a:p>
            <a:pPr/>
            <a:r>
              <a:t>2009</a:t>
            </a:r>
          </a:p>
        </p:txBody>
      </p:sp>
      <p:sp>
        <p:nvSpPr>
          <p:cNvPr id="214" name="Added support for third-party cloud backup and virtualization integration services through iSCSI."/>
          <p:cNvSpPr txBox="1"/>
          <p:nvPr/>
        </p:nvSpPr>
        <p:spPr>
          <a:xfrm>
            <a:off x="14221001" y="6961970"/>
            <a:ext cx="7783544"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000">
                <a:solidFill>
                  <a:srgbClr val="FFFFFF"/>
                </a:solidFill>
              </a:defRPr>
            </a:lvl1pPr>
          </a:lstStyle>
          <a:p>
            <a:pPr/>
            <a:r>
              <a:t>Added support for third-party cloud backup and virtualization integration services through iSCSI.</a:t>
            </a:r>
          </a:p>
        </p:txBody>
      </p:sp>
      <p:sp>
        <p:nvSpPr>
          <p:cNvPr id="215" name="圓形"/>
          <p:cNvSpPr/>
          <p:nvPr/>
        </p:nvSpPr>
        <p:spPr>
          <a:xfrm>
            <a:off x="11758663" y="5448479"/>
            <a:ext cx="508001" cy="508001"/>
          </a:xfrm>
          <a:prstGeom prst="ellipse">
            <a:avLst/>
          </a:prstGeom>
          <a:solidFill>
            <a:srgbClr val="FFFFFF"/>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p>
        </p:txBody>
      </p:sp>
      <p:grpSp>
        <p:nvGrpSpPr>
          <p:cNvPr id="220" name="群組"/>
          <p:cNvGrpSpPr/>
          <p:nvPr/>
        </p:nvGrpSpPr>
        <p:grpSpPr>
          <a:xfrm flipH="1">
            <a:off x="11966247" y="9278052"/>
            <a:ext cx="10567910" cy="2856207"/>
            <a:chOff x="0" y="0"/>
            <a:chExt cx="10567908" cy="2856206"/>
          </a:xfrm>
        </p:grpSpPr>
        <p:sp>
          <p:nvSpPr>
            <p:cNvPr id="216" name="線條"/>
            <p:cNvSpPr/>
            <p:nvPr/>
          </p:nvSpPr>
          <p:spPr>
            <a:xfrm>
              <a:off x="0" y="14234"/>
              <a:ext cx="10567909" cy="1"/>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217" name="線條"/>
            <p:cNvSpPr/>
            <p:nvPr/>
          </p:nvSpPr>
          <p:spPr>
            <a:xfrm flipH="1">
              <a:off x="3420" y="0"/>
              <a:ext cx="1" cy="2856207"/>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218" name="線條"/>
            <p:cNvSpPr/>
            <p:nvPr/>
          </p:nvSpPr>
          <p:spPr>
            <a:xfrm>
              <a:off x="0" y="2852814"/>
              <a:ext cx="8764393" cy="1"/>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219" name="線條"/>
            <p:cNvSpPr/>
            <p:nvPr/>
          </p:nvSpPr>
          <p:spPr>
            <a:xfrm>
              <a:off x="8752034" y="0"/>
              <a:ext cx="1" cy="2856207"/>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grpSp>
      <p:sp>
        <p:nvSpPr>
          <p:cNvPr id="221" name="2006"/>
          <p:cNvSpPr txBox="1"/>
          <p:nvPr/>
        </p:nvSpPr>
        <p:spPr>
          <a:xfrm>
            <a:off x="14209532" y="9724521"/>
            <a:ext cx="8764394"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FFFFFF"/>
                </a:solidFill>
                <a:latin typeface="Gill Sans"/>
                <a:ea typeface="Gill Sans"/>
                <a:cs typeface="Gill Sans"/>
                <a:sym typeface="Gill Sans"/>
              </a:defRPr>
            </a:lvl1pPr>
          </a:lstStyle>
          <a:p>
            <a:pPr/>
            <a:r>
              <a:t>2006</a:t>
            </a:r>
          </a:p>
        </p:txBody>
      </p:sp>
      <p:sp>
        <p:nvSpPr>
          <p:cNvPr id="222" name="Integrated Multimedia Station and Download Station, QNAP takes the lead in multifunctional NAS."/>
          <p:cNvSpPr txBox="1"/>
          <p:nvPr/>
        </p:nvSpPr>
        <p:spPr>
          <a:xfrm>
            <a:off x="14200736" y="10366988"/>
            <a:ext cx="7783544"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000">
                <a:solidFill>
                  <a:srgbClr val="FFFFFF"/>
                </a:solidFill>
                <a:uFill>
                  <a:solidFill>
                    <a:srgbClr val="262222"/>
                  </a:solidFill>
                </a:uFill>
              </a:defRPr>
            </a:lvl1pPr>
          </a:lstStyle>
          <a:p>
            <a:pPr>
              <a:defRPr>
                <a:uFillTx/>
              </a:defRPr>
            </a:pPr>
            <a:r>
              <a:rPr>
                <a:uFill>
                  <a:solidFill>
                    <a:srgbClr val="262222"/>
                  </a:solidFill>
                </a:uFill>
              </a:rPr>
              <a:t>Integrated Multimedia Station and Download Station, QNAP takes the lead in multifunctional NAS.</a:t>
            </a:r>
          </a:p>
        </p:txBody>
      </p:sp>
      <p:grpSp>
        <p:nvGrpSpPr>
          <p:cNvPr id="228" name="群組"/>
          <p:cNvGrpSpPr/>
          <p:nvPr/>
        </p:nvGrpSpPr>
        <p:grpSpPr>
          <a:xfrm>
            <a:off x="1371350" y="3929089"/>
            <a:ext cx="10567910" cy="2332262"/>
            <a:chOff x="0" y="0"/>
            <a:chExt cx="10567908" cy="2332261"/>
          </a:xfrm>
        </p:grpSpPr>
        <p:grpSp>
          <p:nvGrpSpPr>
            <p:cNvPr id="226" name="群組"/>
            <p:cNvGrpSpPr/>
            <p:nvPr/>
          </p:nvGrpSpPr>
          <p:grpSpPr>
            <a:xfrm>
              <a:off x="-1" y="-1"/>
              <a:ext cx="10567910" cy="2332263"/>
              <a:chOff x="0" y="0"/>
              <a:chExt cx="10567908" cy="2332261"/>
            </a:xfrm>
          </p:grpSpPr>
          <p:sp>
            <p:nvSpPr>
              <p:cNvPr id="223" name="線條"/>
              <p:cNvSpPr/>
              <p:nvPr/>
            </p:nvSpPr>
            <p:spPr>
              <a:xfrm>
                <a:off x="0" y="14234"/>
                <a:ext cx="10567909" cy="1"/>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224" name="線條"/>
              <p:cNvSpPr/>
              <p:nvPr/>
            </p:nvSpPr>
            <p:spPr>
              <a:xfrm flipH="1">
                <a:off x="3420" y="0"/>
                <a:ext cx="1" cy="2332262"/>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225" name="線條"/>
              <p:cNvSpPr/>
              <p:nvPr/>
            </p:nvSpPr>
            <p:spPr>
              <a:xfrm>
                <a:off x="0" y="2321183"/>
                <a:ext cx="8764393" cy="1"/>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grpSp>
        <p:sp>
          <p:nvSpPr>
            <p:cNvPr id="227" name="線條"/>
            <p:cNvSpPr/>
            <p:nvPr/>
          </p:nvSpPr>
          <p:spPr>
            <a:xfrm>
              <a:off x="8752034" y="0"/>
              <a:ext cx="1" cy="2332262"/>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grpSp>
      <p:sp>
        <p:nvSpPr>
          <p:cNvPr id="229" name="2008"/>
          <p:cNvSpPr txBox="1"/>
          <p:nvPr/>
        </p:nvSpPr>
        <p:spPr>
          <a:xfrm>
            <a:off x="1729173" y="7303106"/>
            <a:ext cx="8764394"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FFFFFF"/>
                </a:solidFill>
                <a:latin typeface="Gill Sans"/>
                <a:ea typeface="Gill Sans"/>
                <a:cs typeface="Gill Sans"/>
                <a:sym typeface="Gill Sans"/>
              </a:defRPr>
            </a:lvl1pPr>
          </a:lstStyle>
          <a:p>
            <a:pPr/>
            <a:r>
              <a:t>2008</a:t>
            </a:r>
          </a:p>
        </p:txBody>
      </p:sp>
      <p:sp>
        <p:nvSpPr>
          <p:cNvPr id="230" name="Added support for RAID level migration and capacity expansion."/>
          <p:cNvSpPr txBox="1"/>
          <p:nvPr/>
        </p:nvSpPr>
        <p:spPr>
          <a:xfrm>
            <a:off x="1720376" y="8059873"/>
            <a:ext cx="7783543"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000">
                <a:solidFill>
                  <a:srgbClr val="FFFFFF"/>
                </a:solidFill>
              </a:defRPr>
            </a:lvl1pPr>
          </a:lstStyle>
          <a:p>
            <a:pPr/>
            <a:r>
              <a:t>Added support for RAID level migration and capacity expansion.</a:t>
            </a:r>
          </a:p>
        </p:txBody>
      </p:sp>
      <p:grpSp>
        <p:nvGrpSpPr>
          <p:cNvPr id="236" name="群組"/>
          <p:cNvGrpSpPr/>
          <p:nvPr/>
        </p:nvGrpSpPr>
        <p:grpSpPr>
          <a:xfrm>
            <a:off x="1358522" y="6972559"/>
            <a:ext cx="10567909" cy="2332262"/>
            <a:chOff x="0" y="0"/>
            <a:chExt cx="10567908" cy="2332261"/>
          </a:xfrm>
        </p:grpSpPr>
        <p:grpSp>
          <p:nvGrpSpPr>
            <p:cNvPr id="234" name="群組"/>
            <p:cNvGrpSpPr/>
            <p:nvPr/>
          </p:nvGrpSpPr>
          <p:grpSpPr>
            <a:xfrm>
              <a:off x="-1" y="-1"/>
              <a:ext cx="10567910" cy="2332263"/>
              <a:chOff x="0" y="0"/>
              <a:chExt cx="10567908" cy="2332261"/>
            </a:xfrm>
          </p:grpSpPr>
          <p:sp>
            <p:nvSpPr>
              <p:cNvPr id="231" name="線條"/>
              <p:cNvSpPr/>
              <p:nvPr/>
            </p:nvSpPr>
            <p:spPr>
              <a:xfrm>
                <a:off x="0" y="14234"/>
                <a:ext cx="10567909" cy="1"/>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232" name="線條"/>
              <p:cNvSpPr/>
              <p:nvPr/>
            </p:nvSpPr>
            <p:spPr>
              <a:xfrm flipH="1">
                <a:off x="3420" y="0"/>
                <a:ext cx="1" cy="2332262"/>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233" name="線條"/>
              <p:cNvSpPr/>
              <p:nvPr/>
            </p:nvSpPr>
            <p:spPr>
              <a:xfrm>
                <a:off x="0" y="2321183"/>
                <a:ext cx="8764393" cy="1"/>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grpSp>
        <p:sp>
          <p:nvSpPr>
            <p:cNvPr id="235" name="線條"/>
            <p:cNvSpPr/>
            <p:nvPr/>
          </p:nvSpPr>
          <p:spPr>
            <a:xfrm>
              <a:off x="8752034" y="0"/>
              <a:ext cx="1" cy="2332262"/>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grpSp>
      <p:sp>
        <p:nvSpPr>
          <p:cNvPr id="237" name="2004"/>
          <p:cNvSpPr txBox="1"/>
          <p:nvPr/>
        </p:nvSpPr>
        <p:spPr>
          <a:xfrm>
            <a:off x="1729173" y="10401355"/>
            <a:ext cx="8764394"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FFFFFF"/>
                </a:solidFill>
                <a:latin typeface="Gill Sans"/>
                <a:ea typeface="Gill Sans"/>
                <a:cs typeface="Gill Sans"/>
                <a:sym typeface="Gill Sans"/>
              </a:defRPr>
            </a:lvl1pPr>
          </a:lstStyle>
          <a:p>
            <a:pPr/>
            <a:r>
              <a:t>2004</a:t>
            </a:r>
          </a:p>
        </p:txBody>
      </p:sp>
      <p:sp>
        <p:nvSpPr>
          <p:cNvPr id="238" name="QNAP founded."/>
          <p:cNvSpPr txBox="1"/>
          <p:nvPr/>
        </p:nvSpPr>
        <p:spPr>
          <a:xfrm>
            <a:off x="1720376" y="11374023"/>
            <a:ext cx="7783543"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000">
                <a:solidFill>
                  <a:srgbClr val="FFFFFF"/>
                </a:solidFill>
              </a:defRPr>
            </a:pPr>
            <a:r>
              <a:t>QNAP </a:t>
            </a:r>
            <a:r>
              <a:rPr>
                <a:uFill>
                  <a:solidFill>
                    <a:srgbClr val="262222"/>
                  </a:solidFill>
                </a:uFill>
              </a:rPr>
              <a:t>founded. </a:t>
            </a:r>
          </a:p>
        </p:txBody>
      </p:sp>
      <p:grpSp>
        <p:nvGrpSpPr>
          <p:cNvPr id="244" name="群組"/>
          <p:cNvGrpSpPr/>
          <p:nvPr/>
        </p:nvGrpSpPr>
        <p:grpSpPr>
          <a:xfrm>
            <a:off x="1358522" y="10070808"/>
            <a:ext cx="10567909" cy="2332262"/>
            <a:chOff x="0" y="0"/>
            <a:chExt cx="10567908" cy="2332261"/>
          </a:xfrm>
        </p:grpSpPr>
        <p:grpSp>
          <p:nvGrpSpPr>
            <p:cNvPr id="242" name="群組"/>
            <p:cNvGrpSpPr/>
            <p:nvPr/>
          </p:nvGrpSpPr>
          <p:grpSpPr>
            <a:xfrm>
              <a:off x="-1" y="-1"/>
              <a:ext cx="10567910" cy="2332263"/>
              <a:chOff x="0" y="0"/>
              <a:chExt cx="10567908" cy="2332261"/>
            </a:xfrm>
          </p:grpSpPr>
          <p:sp>
            <p:nvSpPr>
              <p:cNvPr id="239" name="線條"/>
              <p:cNvSpPr/>
              <p:nvPr/>
            </p:nvSpPr>
            <p:spPr>
              <a:xfrm>
                <a:off x="0" y="14234"/>
                <a:ext cx="10567909" cy="1"/>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240" name="線條"/>
              <p:cNvSpPr/>
              <p:nvPr/>
            </p:nvSpPr>
            <p:spPr>
              <a:xfrm flipH="1">
                <a:off x="3420" y="0"/>
                <a:ext cx="1" cy="2332262"/>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sp>
            <p:nvSpPr>
              <p:cNvPr id="241" name="線條"/>
              <p:cNvSpPr/>
              <p:nvPr/>
            </p:nvSpPr>
            <p:spPr>
              <a:xfrm>
                <a:off x="0" y="2321183"/>
                <a:ext cx="8764393" cy="1"/>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grpSp>
        <p:sp>
          <p:nvSpPr>
            <p:cNvPr id="243" name="線條"/>
            <p:cNvSpPr/>
            <p:nvPr/>
          </p:nvSpPr>
          <p:spPr>
            <a:xfrm>
              <a:off x="8752034" y="0"/>
              <a:ext cx="1" cy="2332262"/>
            </a:xfrm>
            <a:prstGeom prst="line">
              <a:avLst/>
            </a:prstGeom>
            <a:noFill/>
            <a:ln w="25400" cap="flat">
              <a:solidFill>
                <a:schemeClr val="accent1"/>
              </a:solidFill>
              <a:prstDash val="solid"/>
              <a:miter lim="400000"/>
            </a:ln>
            <a:effectLst/>
          </p:spPr>
          <p:txBody>
            <a:bodyPr wrap="square" lIns="0" tIns="0" rIns="0" bIns="0" numCol="1" anchor="ctr">
              <a:noAutofit/>
            </a:bodyPr>
            <a:lstStyle/>
            <a:p>
              <a:pPr algn="ctr">
                <a:defRPr sz="3200">
                  <a:solidFill>
                    <a:srgbClr val="FFFFFF"/>
                  </a:solidFill>
                  <a:latin typeface="+mn-lt"/>
                  <a:ea typeface="+mn-ea"/>
                  <a:cs typeface="+mn-cs"/>
                  <a:sym typeface="Helvetica Neue Medium"/>
                </a:defRPr>
              </a:pPr>
            </a:p>
          </p:txBody>
        </p:sp>
      </p:grpSp>
      <p:sp>
        <p:nvSpPr>
          <p:cNvPr id="245" name="圓形"/>
          <p:cNvSpPr/>
          <p:nvPr/>
        </p:nvSpPr>
        <p:spPr>
          <a:xfrm>
            <a:off x="11758663" y="3627452"/>
            <a:ext cx="508001" cy="508001"/>
          </a:xfrm>
          <a:prstGeom prst="ellipse">
            <a:avLst/>
          </a:prstGeom>
          <a:solidFill>
            <a:srgbClr val="FFFFFF"/>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p>
        </p:txBody>
      </p:sp>
      <p:sp>
        <p:nvSpPr>
          <p:cNvPr id="246" name="圓形"/>
          <p:cNvSpPr/>
          <p:nvPr/>
        </p:nvSpPr>
        <p:spPr>
          <a:xfrm>
            <a:off x="11758663" y="6766738"/>
            <a:ext cx="508001" cy="508001"/>
          </a:xfrm>
          <a:prstGeom prst="ellipse">
            <a:avLst/>
          </a:prstGeom>
          <a:solidFill>
            <a:srgbClr val="FFFFFF"/>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p>
        </p:txBody>
      </p:sp>
      <p:sp>
        <p:nvSpPr>
          <p:cNvPr id="247" name="圓形"/>
          <p:cNvSpPr/>
          <p:nvPr/>
        </p:nvSpPr>
        <p:spPr>
          <a:xfrm>
            <a:off x="11758663" y="9805151"/>
            <a:ext cx="508001" cy="508001"/>
          </a:xfrm>
          <a:prstGeom prst="ellipse">
            <a:avLst/>
          </a:prstGeom>
          <a:solidFill>
            <a:srgbClr val="FFFFFF"/>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p>
        </p:txBody>
      </p:sp>
      <p:sp>
        <p:nvSpPr>
          <p:cNvPr id="248" name="圓形"/>
          <p:cNvSpPr/>
          <p:nvPr/>
        </p:nvSpPr>
        <p:spPr>
          <a:xfrm>
            <a:off x="11758663" y="8930451"/>
            <a:ext cx="508001" cy="508001"/>
          </a:xfrm>
          <a:prstGeom prst="ellipse">
            <a:avLst/>
          </a:prstGeom>
          <a:solidFill>
            <a:srgbClr val="FFFFFF"/>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E5E6EA"/>
        </a:solidFill>
      </p:bgPr>
    </p:bg>
    <p:spTree>
      <p:nvGrpSpPr>
        <p:cNvPr id="1" name=""/>
        <p:cNvGrpSpPr/>
        <p:nvPr/>
      </p:nvGrpSpPr>
      <p:grpSpPr>
        <a:xfrm>
          <a:off x="0" y="0"/>
          <a:ext cx="0" cy="0"/>
          <a:chOff x="0" y="0"/>
          <a:chExt cx="0" cy="0"/>
        </a:xfrm>
      </p:grpSpPr>
      <p:pic>
        <p:nvPicPr>
          <p:cNvPr id="250" name="Landing-page-company-profile_26.png" descr="Landing-page-company-profile_26.png"/>
          <p:cNvPicPr>
            <a:picLocks noChangeAspect="1"/>
          </p:cNvPicPr>
          <p:nvPr/>
        </p:nvPicPr>
        <p:blipFill>
          <a:blip r:embed="rId2">
            <a:extLst/>
          </a:blip>
          <a:stretch>
            <a:fillRect/>
          </a:stretch>
        </p:blipFill>
        <p:spPr>
          <a:xfrm>
            <a:off x="11422637" y="7012334"/>
            <a:ext cx="3111501" cy="952501"/>
          </a:xfrm>
          <a:prstGeom prst="rect">
            <a:avLst/>
          </a:prstGeom>
          <a:ln w="12700">
            <a:miter lim="400000"/>
          </a:ln>
        </p:spPr>
      </p:pic>
      <p:sp>
        <p:nvSpPr>
          <p:cNvPr id="251" name="QNAP…"/>
          <p:cNvSpPr txBox="1"/>
          <p:nvPr/>
        </p:nvSpPr>
        <p:spPr>
          <a:xfrm>
            <a:off x="4509352" y="5372100"/>
            <a:ext cx="7849023" cy="320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0000">
                <a:solidFill>
                  <a:srgbClr val="2064AF"/>
                </a:solidFill>
                <a:latin typeface="+mj-lt"/>
                <a:ea typeface="+mj-ea"/>
                <a:cs typeface="+mj-cs"/>
                <a:sym typeface="Impact"/>
              </a:defRPr>
            </a:pPr>
            <a:r>
              <a:t>QNAP</a:t>
            </a:r>
          </a:p>
          <a:p>
            <a:pPr>
              <a:defRPr sz="10000">
                <a:solidFill>
                  <a:srgbClr val="2064AF"/>
                </a:solidFill>
                <a:latin typeface="+mj-lt"/>
                <a:ea typeface="+mj-ea"/>
                <a:cs typeface="+mj-cs"/>
                <a:sym typeface="Impact"/>
              </a:defRPr>
            </a:pPr>
            <a:r>
              <a:t>Business Units</a:t>
            </a:r>
          </a:p>
        </p:txBody>
      </p:sp>
      <p:pic>
        <p:nvPicPr>
          <p:cNvPr id="252" name="qnap.png" descr="qnap.png"/>
          <p:cNvPicPr>
            <a:picLocks noChangeAspect="1"/>
          </p:cNvPicPr>
          <p:nvPr/>
        </p:nvPicPr>
        <p:blipFill>
          <a:blip r:embed="rId3">
            <a:extLst/>
          </a:blip>
          <a:stretch>
            <a:fillRect/>
          </a:stretch>
        </p:blipFill>
        <p:spPr>
          <a:xfrm>
            <a:off x="16249544" y="271474"/>
            <a:ext cx="7837716" cy="13716001"/>
          </a:xfrm>
          <a:prstGeom prst="rect">
            <a:avLst/>
          </a:prstGeom>
          <a:ln w="12700">
            <a:miter lim="400000"/>
          </a:ln>
        </p:spPr>
      </p:pic>
      <p:pic>
        <p:nvPicPr>
          <p:cNvPr id="253" name="dec2.png" descr="dec2.png"/>
          <p:cNvPicPr>
            <a:picLocks noChangeAspect="1"/>
          </p:cNvPicPr>
          <p:nvPr/>
        </p:nvPicPr>
        <p:blipFill>
          <a:blip r:embed="rId4">
            <a:extLst/>
          </a:blip>
          <a:stretch>
            <a:fillRect/>
          </a:stretch>
        </p:blipFill>
        <p:spPr>
          <a:xfrm>
            <a:off x="3165225" y="4444556"/>
            <a:ext cx="3048001" cy="8255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5" name="Business-1.png" descr="Business-1.png"/>
          <p:cNvPicPr>
            <a:picLocks noChangeAspect="1"/>
          </p:cNvPicPr>
          <p:nvPr/>
        </p:nvPicPr>
        <p:blipFill>
          <a:blip r:embed="rId2">
            <a:extLst/>
          </a:blip>
          <a:stretch>
            <a:fillRect/>
          </a:stretch>
        </p:blipFill>
        <p:spPr>
          <a:xfrm>
            <a:off x="12891372" y="1607836"/>
            <a:ext cx="13271396" cy="5572983"/>
          </a:xfrm>
          <a:prstGeom prst="rect">
            <a:avLst/>
          </a:prstGeom>
          <a:ln w="12700">
            <a:miter lim="400000"/>
          </a:ln>
        </p:spPr>
      </p:pic>
      <p:sp>
        <p:nvSpPr>
          <p:cNvPr id="256" name="Business Unit"/>
          <p:cNvSpPr txBox="1"/>
          <p:nvPr/>
        </p:nvSpPr>
        <p:spPr>
          <a:xfrm>
            <a:off x="19471775" y="5107898"/>
            <a:ext cx="3854324" cy="9906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solidFill>
                  <a:srgbClr val="1F64AF"/>
                </a:solidFill>
                <a:latin typeface="DIN Condensed Bold"/>
                <a:ea typeface="DIN Condensed Bold"/>
                <a:cs typeface="DIN Condensed Bold"/>
                <a:sym typeface="DIN Condensed Bold"/>
              </a:defRPr>
            </a:lvl1pPr>
          </a:lstStyle>
          <a:p>
            <a:pPr/>
            <a:r>
              <a:t>Business Unit</a:t>
            </a:r>
          </a:p>
        </p:txBody>
      </p:sp>
      <p:sp>
        <p:nvSpPr>
          <p:cNvPr id="257" name="Ready for the future"/>
          <p:cNvSpPr txBox="1"/>
          <p:nvPr/>
        </p:nvSpPr>
        <p:spPr>
          <a:xfrm>
            <a:off x="1614443" y="2668415"/>
            <a:ext cx="10512750"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5E5E5E"/>
                </a:solidFill>
                <a:latin typeface="Gill Sans"/>
                <a:ea typeface="Gill Sans"/>
                <a:cs typeface="Gill Sans"/>
                <a:sym typeface="Gill Sans"/>
              </a:defRPr>
            </a:lvl1pPr>
          </a:lstStyle>
          <a:p>
            <a:pPr/>
            <a:r>
              <a:t>Ready for the future   </a:t>
            </a:r>
          </a:p>
        </p:txBody>
      </p:sp>
      <p:sp>
        <p:nvSpPr>
          <p:cNvPr id="258" name="QNAP has set the industry standard for providing powerful future-proof on-premise storage and innovative software solutions. QNAP is relentless in its pursuit of solutions that help businesses modernize their data experience and adopt multi-cloud strateg"/>
          <p:cNvSpPr txBox="1"/>
          <p:nvPr/>
        </p:nvSpPr>
        <p:spPr>
          <a:xfrm>
            <a:off x="1614443" y="3542140"/>
            <a:ext cx="10690189" cy="2578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5E5E5E"/>
                </a:solidFill>
              </a:defRPr>
            </a:lvl1pPr>
          </a:lstStyle>
          <a:p>
            <a:pPr/>
            <a:r>
              <a:t>QNAP has set the industry standard for providing powerful future-proof on-premise storage and innovative software solutions. QNAP is relentless in its pursuit of solutions that help businesses modernize their data experience and adopt multi-cloud strategies in the cloud era.  </a:t>
            </a:r>
          </a:p>
        </p:txBody>
      </p:sp>
      <p:pic>
        <p:nvPicPr>
          <p:cNvPr id="259" name="Business-1-1.jpg" descr="Business-1-1.jpg"/>
          <p:cNvPicPr>
            <a:picLocks noChangeAspect="1"/>
          </p:cNvPicPr>
          <p:nvPr/>
        </p:nvPicPr>
        <p:blipFill>
          <a:blip r:embed="rId3">
            <a:extLst/>
          </a:blip>
          <a:stretch>
            <a:fillRect/>
          </a:stretch>
        </p:blipFill>
        <p:spPr>
          <a:xfrm>
            <a:off x="1282700" y="8257663"/>
            <a:ext cx="3453190" cy="3718821"/>
          </a:xfrm>
          <a:prstGeom prst="rect">
            <a:avLst/>
          </a:prstGeom>
          <a:ln w="12700">
            <a:miter lim="400000"/>
          </a:ln>
        </p:spPr>
      </p:pic>
      <p:pic>
        <p:nvPicPr>
          <p:cNvPr id="260" name="Landing-page-company-profile_34-36.png" descr="Landing-page-company-profile_34-36.png"/>
          <p:cNvPicPr>
            <a:picLocks noChangeAspect="1"/>
          </p:cNvPicPr>
          <p:nvPr/>
        </p:nvPicPr>
        <p:blipFill>
          <a:blip r:embed="rId4">
            <a:extLst/>
          </a:blip>
          <a:srcRect l="0" t="0" r="0" b="0"/>
          <a:stretch>
            <a:fillRect/>
          </a:stretch>
        </p:blipFill>
        <p:spPr>
          <a:xfrm>
            <a:off x="5037061" y="8257663"/>
            <a:ext cx="3453191" cy="3718821"/>
          </a:xfrm>
          <a:prstGeom prst="rect">
            <a:avLst/>
          </a:prstGeom>
          <a:ln w="12700">
            <a:miter lim="400000"/>
          </a:ln>
        </p:spPr>
      </p:pic>
      <p:pic>
        <p:nvPicPr>
          <p:cNvPr id="261" name="Landing-page-company-profile_34-38.png" descr="Landing-page-company-profile_34-38.png"/>
          <p:cNvPicPr>
            <a:picLocks noChangeAspect="1"/>
          </p:cNvPicPr>
          <p:nvPr/>
        </p:nvPicPr>
        <p:blipFill>
          <a:blip r:embed="rId5">
            <a:extLst/>
          </a:blip>
          <a:stretch>
            <a:fillRect/>
          </a:stretch>
        </p:blipFill>
        <p:spPr>
          <a:xfrm>
            <a:off x="8791423" y="8270363"/>
            <a:ext cx="3453192" cy="3718821"/>
          </a:xfrm>
          <a:prstGeom prst="rect">
            <a:avLst/>
          </a:prstGeom>
          <a:ln w="12700">
            <a:miter lim="400000"/>
          </a:ln>
        </p:spPr>
      </p:pic>
      <p:pic>
        <p:nvPicPr>
          <p:cNvPr id="262" name="Landing-page-company-profile_34-43.png" descr="Landing-page-company-profile_34-43.png"/>
          <p:cNvPicPr>
            <a:picLocks noChangeAspect="1"/>
          </p:cNvPicPr>
          <p:nvPr/>
        </p:nvPicPr>
        <p:blipFill>
          <a:blip r:embed="rId6">
            <a:extLst/>
          </a:blip>
          <a:srcRect l="0" t="0" r="0" b="0"/>
          <a:stretch>
            <a:fillRect/>
          </a:stretch>
        </p:blipFill>
        <p:spPr>
          <a:xfrm>
            <a:off x="12545785" y="8270363"/>
            <a:ext cx="3453191" cy="3718821"/>
          </a:xfrm>
          <a:prstGeom prst="rect">
            <a:avLst/>
          </a:prstGeom>
          <a:ln w="12700">
            <a:miter lim="400000"/>
          </a:ln>
        </p:spPr>
      </p:pic>
      <p:pic>
        <p:nvPicPr>
          <p:cNvPr id="263" name="Business-1-5.jpg" descr="Business-1-5.jpg"/>
          <p:cNvPicPr>
            <a:picLocks noChangeAspect="1"/>
          </p:cNvPicPr>
          <p:nvPr/>
        </p:nvPicPr>
        <p:blipFill>
          <a:blip r:embed="rId7">
            <a:extLst/>
          </a:blip>
          <a:stretch>
            <a:fillRect/>
          </a:stretch>
        </p:blipFill>
        <p:spPr>
          <a:xfrm>
            <a:off x="16300147" y="8257663"/>
            <a:ext cx="3453191" cy="3718821"/>
          </a:xfrm>
          <a:prstGeom prst="rect">
            <a:avLst/>
          </a:prstGeom>
          <a:ln w="12700">
            <a:miter lim="400000"/>
          </a:ln>
        </p:spPr>
      </p:pic>
      <p:pic>
        <p:nvPicPr>
          <p:cNvPr id="264" name="Business-1-6.jpg" descr="Business-1-6.jpg"/>
          <p:cNvPicPr>
            <a:picLocks noChangeAspect="1"/>
          </p:cNvPicPr>
          <p:nvPr/>
        </p:nvPicPr>
        <p:blipFill>
          <a:blip r:embed="rId8">
            <a:extLst/>
          </a:blip>
          <a:stretch>
            <a:fillRect/>
          </a:stretch>
        </p:blipFill>
        <p:spPr>
          <a:xfrm>
            <a:off x="20054509" y="8257663"/>
            <a:ext cx="3453191" cy="371882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矩形"/>
          <p:cNvSpPr/>
          <p:nvPr/>
        </p:nvSpPr>
        <p:spPr>
          <a:xfrm>
            <a:off x="-254645" y="-275209"/>
            <a:ext cx="24893290" cy="14266418"/>
          </a:xfrm>
          <a:prstGeom prst="rect">
            <a:avLst/>
          </a:prstGeom>
          <a:solidFill>
            <a:srgbClr val="F1F1F1"/>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p>
        </p:txBody>
      </p:sp>
      <p:grpSp>
        <p:nvGrpSpPr>
          <p:cNvPr id="270" name="群組"/>
          <p:cNvGrpSpPr/>
          <p:nvPr/>
        </p:nvGrpSpPr>
        <p:grpSpPr>
          <a:xfrm>
            <a:off x="3980462" y="8101657"/>
            <a:ext cx="16423076" cy="4794705"/>
            <a:chOff x="0" y="0"/>
            <a:chExt cx="16423074" cy="4794703"/>
          </a:xfrm>
        </p:grpSpPr>
        <p:pic>
          <p:nvPicPr>
            <p:cNvPr id="267" name="Business-2-1.jpg" descr="Business-2-1.jpg"/>
            <p:cNvPicPr>
              <a:picLocks noChangeAspect="1"/>
            </p:cNvPicPr>
            <p:nvPr/>
          </p:nvPicPr>
          <p:blipFill>
            <a:blip r:embed="rId2">
              <a:extLst/>
            </a:blip>
            <a:stretch>
              <a:fillRect/>
            </a:stretch>
          </p:blipFill>
          <p:spPr>
            <a:xfrm>
              <a:off x="0" y="0"/>
              <a:ext cx="4452226" cy="4794704"/>
            </a:xfrm>
            <a:prstGeom prst="rect">
              <a:avLst/>
            </a:prstGeom>
            <a:ln w="12700" cap="flat">
              <a:noFill/>
              <a:miter lim="400000"/>
            </a:ln>
            <a:effectLst/>
          </p:spPr>
        </p:pic>
        <p:pic>
          <p:nvPicPr>
            <p:cNvPr id="268" name="Business-2-2.jpg" descr="Business-2-2.jpg"/>
            <p:cNvPicPr>
              <a:picLocks noChangeAspect="1"/>
            </p:cNvPicPr>
            <p:nvPr/>
          </p:nvPicPr>
          <p:blipFill>
            <a:blip r:embed="rId3">
              <a:extLst/>
            </a:blip>
            <a:stretch>
              <a:fillRect/>
            </a:stretch>
          </p:blipFill>
          <p:spPr>
            <a:xfrm>
              <a:off x="5985424" y="0"/>
              <a:ext cx="4452226" cy="4794704"/>
            </a:xfrm>
            <a:prstGeom prst="rect">
              <a:avLst/>
            </a:prstGeom>
            <a:ln w="12700" cap="flat">
              <a:noFill/>
              <a:miter lim="400000"/>
            </a:ln>
            <a:effectLst/>
          </p:spPr>
        </p:pic>
        <p:pic>
          <p:nvPicPr>
            <p:cNvPr id="269" name="Business-2-3.jpg" descr="Business-2-3.jpg"/>
            <p:cNvPicPr>
              <a:picLocks noChangeAspect="1"/>
            </p:cNvPicPr>
            <p:nvPr/>
          </p:nvPicPr>
          <p:blipFill>
            <a:blip r:embed="rId4">
              <a:extLst/>
            </a:blip>
            <a:stretch>
              <a:fillRect/>
            </a:stretch>
          </p:blipFill>
          <p:spPr>
            <a:xfrm>
              <a:off x="11970849" y="0"/>
              <a:ext cx="4452226" cy="4794704"/>
            </a:xfrm>
            <a:prstGeom prst="rect">
              <a:avLst/>
            </a:prstGeom>
            <a:ln w="12700" cap="flat">
              <a:noFill/>
              <a:miter lim="400000"/>
            </a:ln>
            <a:effectLst/>
          </p:spPr>
        </p:pic>
      </p:grpSp>
      <p:pic>
        <p:nvPicPr>
          <p:cNvPr id="271" name="Business-2.png" descr="Business-2.png"/>
          <p:cNvPicPr>
            <a:picLocks noChangeAspect="1"/>
          </p:cNvPicPr>
          <p:nvPr/>
        </p:nvPicPr>
        <p:blipFill>
          <a:blip r:embed="rId5">
            <a:extLst/>
          </a:blip>
          <a:stretch>
            <a:fillRect/>
          </a:stretch>
        </p:blipFill>
        <p:spPr>
          <a:xfrm>
            <a:off x="-74222" y="1075064"/>
            <a:ext cx="14247151" cy="6323520"/>
          </a:xfrm>
          <a:prstGeom prst="rect">
            <a:avLst/>
          </a:prstGeom>
          <a:ln w="12700">
            <a:miter lim="400000"/>
          </a:ln>
        </p:spPr>
      </p:pic>
      <p:sp>
        <p:nvSpPr>
          <p:cNvPr id="272" name="Business Unit"/>
          <p:cNvSpPr txBox="1"/>
          <p:nvPr/>
        </p:nvSpPr>
        <p:spPr>
          <a:xfrm>
            <a:off x="7901423" y="5179161"/>
            <a:ext cx="3854324" cy="9906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solidFill>
                  <a:srgbClr val="1F64AF"/>
                </a:solidFill>
                <a:latin typeface="DIN Condensed Bold"/>
                <a:ea typeface="DIN Condensed Bold"/>
                <a:cs typeface="DIN Condensed Bold"/>
                <a:sym typeface="DIN Condensed Bold"/>
              </a:defRPr>
            </a:lvl1pPr>
          </a:lstStyle>
          <a:p>
            <a:pPr/>
            <a:r>
              <a:t>Business Unit</a:t>
            </a:r>
          </a:p>
        </p:txBody>
      </p:sp>
      <p:sp>
        <p:nvSpPr>
          <p:cNvPr id="273" name="Shape the new IT landscape"/>
          <p:cNvSpPr txBox="1"/>
          <p:nvPr/>
        </p:nvSpPr>
        <p:spPr>
          <a:xfrm>
            <a:off x="14537780" y="2879641"/>
            <a:ext cx="10512750"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rgbClr val="5E5E5E"/>
                </a:solidFill>
                <a:latin typeface="Gill Sans"/>
                <a:ea typeface="Gill Sans"/>
                <a:cs typeface="Gill Sans"/>
                <a:sym typeface="Gill Sans"/>
              </a:defRPr>
            </a:lvl1pPr>
          </a:lstStyle>
          <a:p>
            <a:pPr/>
            <a:r>
              <a:t>Shape the new IT landscape</a:t>
            </a:r>
          </a:p>
        </p:txBody>
      </p:sp>
      <p:sp>
        <p:nvSpPr>
          <p:cNvPr id="274" name="Leverage QNAP’s strengths in storage virtualization, QNAP provides a revolutionary network virtualization solution along with a robust hardware portfolio to enable simple and centralized network deployment and management from edge to core to cloud."/>
          <p:cNvSpPr txBox="1"/>
          <p:nvPr/>
        </p:nvSpPr>
        <p:spPr>
          <a:xfrm>
            <a:off x="14537780" y="3738989"/>
            <a:ext cx="9028846" cy="307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solidFill>
                  <a:srgbClr val="5E5E5E"/>
                </a:solidFill>
              </a:defRPr>
            </a:pPr>
            <a:r>
              <a:t>Leverage QNAP</a:t>
            </a:r>
            <a:r>
              <a:t>’</a:t>
            </a:r>
            <a:r>
              <a:t>s strengths in storage virtualization, QNAP provides a revolutionary network virtualization solution along with a robust hardware portfolio to enable simple and centralized network deployment and management from edge to core to cloud.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Impact"/>
        <a:ea typeface="Impact"/>
        <a:cs typeface="Impact"/>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0"/>
          </a:spcBef>
          <a:spcAft>
            <a:spcPts val="0"/>
          </a:spcAft>
          <a:buClrTx/>
          <a:buSzTx/>
          <a:buFontTx/>
          <a:buNone/>
          <a:tabLst/>
          <a:defRPr b="0" baseline="0" cap="none" i="0" spc="0" strike="noStrike" sz="3500" u="none" kumimoji="0" normalizeH="0">
            <a:ln>
              <a:noFill/>
            </a:ln>
            <a:solidFill>
              <a:srgbClr val="000000"/>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Impact"/>
        <a:ea typeface="Impact"/>
        <a:cs typeface="Impact"/>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0"/>
          </a:spcBef>
          <a:spcAft>
            <a:spcPts val="0"/>
          </a:spcAft>
          <a:buClrTx/>
          <a:buSzTx/>
          <a:buFontTx/>
          <a:buNone/>
          <a:tabLst/>
          <a:defRPr b="0" baseline="0" cap="none" i="0" spc="0" strike="noStrike" sz="3500" u="none" kumimoji="0" normalizeH="0">
            <a:ln>
              <a:noFill/>
            </a:ln>
            <a:solidFill>
              <a:srgbClr val="000000"/>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