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372" r:id="rId3"/>
    <p:sldId id="373" r:id="rId4"/>
    <p:sldId id="312" r:id="rId5"/>
    <p:sldId id="382" r:id="rId6"/>
    <p:sldId id="405" r:id="rId7"/>
    <p:sldId id="378" r:id="rId8"/>
    <p:sldId id="258" r:id="rId9"/>
    <p:sldId id="319" r:id="rId10"/>
    <p:sldId id="375" r:id="rId11"/>
    <p:sldId id="376" r:id="rId12"/>
    <p:sldId id="377" r:id="rId13"/>
    <p:sldId id="284" r:id="rId14"/>
    <p:sldId id="259" r:id="rId15"/>
    <p:sldId id="389" r:id="rId16"/>
    <p:sldId id="391" r:id="rId17"/>
    <p:sldId id="392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384" r:id="rId26"/>
    <p:sldId id="282" r:id="rId27"/>
    <p:sldId id="275" r:id="rId28"/>
    <p:sldId id="276" r:id="rId29"/>
    <p:sldId id="277" r:id="rId30"/>
    <p:sldId id="283" r:id="rId31"/>
    <p:sldId id="278" r:id="rId32"/>
    <p:sldId id="280" r:id="rId33"/>
    <p:sldId id="385" r:id="rId34"/>
    <p:sldId id="281" r:id="rId35"/>
    <p:sldId id="370" r:id="rId36"/>
    <p:sldId id="386" r:id="rId37"/>
    <p:sldId id="406" r:id="rId38"/>
    <p:sldId id="393" r:id="rId39"/>
    <p:sldId id="285" r:id="rId40"/>
    <p:sldId id="295" r:id="rId41"/>
    <p:sldId id="296" r:id="rId42"/>
    <p:sldId id="297" r:id="rId43"/>
    <p:sldId id="332" r:id="rId44"/>
    <p:sldId id="394" r:id="rId45"/>
    <p:sldId id="323" r:id="rId46"/>
    <p:sldId id="335" r:id="rId47"/>
    <p:sldId id="336" r:id="rId48"/>
    <p:sldId id="395" r:id="rId49"/>
    <p:sldId id="320" r:id="rId50"/>
    <p:sldId id="302" r:id="rId51"/>
    <p:sldId id="333" r:id="rId52"/>
    <p:sldId id="294" r:id="rId53"/>
    <p:sldId id="404" r:id="rId54"/>
    <p:sldId id="408" r:id="rId55"/>
    <p:sldId id="409" r:id="rId56"/>
    <p:sldId id="397" r:id="rId57"/>
    <p:sldId id="407" r:id="rId58"/>
    <p:sldId id="398" r:id="rId59"/>
    <p:sldId id="330" r:id="rId60"/>
    <p:sldId id="329" r:id="rId61"/>
    <p:sldId id="328" r:id="rId62"/>
    <p:sldId id="327" r:id="rId63"/>
    <p:sldId id="326" r:id="rId64"/>
    <p:sldId id="290" r:id="rId65"/>
    <p:sldId id="358" r:id="rId66"/>
    <p:sldId id="322" r:id="rId67"/>
    <p:sldId id="400" r:id="rId68"/>
    <p:sldId id="390" r:id="rId69"/>
  </p:sldIdLst>
  <p:sldSz cx="12192000" cy="6858000"/>
  <p:notesSz cx="6858000" cy="9144000"/>
  <p:custDataLst>
    <p:tags r:id="rId72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88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84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udy Chen" initials="QC" lastIdx="4" clrIdx="0">
    <p:extLst>
      <p:ext uri="{19B8F6BF-5375-455C-9EA6-DF929625EA0E}">
        <p15:presenceInfo xmlns:p15="http://schemas.microsoft.com/office/powerpoint/2012/main" userId="S::judychen@ieinet.onmicrosoft.com::47d75611-cee7-456d-a689-85ce515a6c57" providerId="AD"/>
      </p:ext>
    </p:extLst>
  </p:cmAuthor>
  <p:cmAuthor id="2" name="QNAP_Sabrina Wang" initials="QW" lastIdx="1" clrIdx="1">
    <p:extLst>
      <p:ext uri="{19B8F6BF-5375-455C-9EA6-DF929625EA0E}">
        <p15:presenceInfo xmlns:p15="http://schemas.microsoft.com/office/powerpoint/2012/main" userId="S::sabrinawang@ieinet.onmicrosoft.com::0f723a0d-84e9-4db2-a416-8cc30dcca406" providerId="AD"/>
      </p:ext>
    </p:extLst>
  </p:cmAuthor>
  <p:cmAuthor id="3" name="QNAP_Yvonne Tsai" initials="QT" lastIdx="1" clrIdx="2">
    <p:extLst>
      <p:ext uri="{19B8F6BF-5375-455C-9EA6-DF929625EA0E}">
        <p15:presenceInfo xmlns:p15="http://schemas.microsoft.com/office/powerpoint/2012/main" userId="S::YvonneTsai@ieinet.onmicrosoft.com::8f1c54c7-c199-4e8e-aa94-a666be70c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3FEFC"/>
    <a:srgbClr val="FF5050"/>
    <a:srgbClr val="00FFCC"/>
    <a:srgbClr val="CCFF33"/>
    <a:srgbClr val="05BCFE"/>
    <a:srgbClr val="F2F2F2"/>
    <a:srgbClr val="97F3FF"/>
    <a:srgbClr val="00E3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6D2C3-29E7-38F5-DFF4-3F145330231F}" v="70" dt="2020-10-05T03:48:54.112"/>
    <p1510:client id="{EA454F42-1FA8-5AC4-BC44-A2C72D3C533D}" v="94" dt="2020-10-05T05:49:27.370"/>
    <p1510:client id="{F98540A5-DE85-4199-A56F-D59FAE5241CE}" v="33130" dt="2020-10-05T06:00:45.990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0" y="296"/>
      </p:cViewPr>
      <p:guideLst>
        <p:guide orient="horz" pos="2341"/>
        <p:guide pos="3840"/>
        <p:guide orient="horz" pos="120"/>
        <p:guide pos="384"/>
        <p:guide pos="7288"/>
        <p:guide orient="horz" pos="777"/>
        <p:guide orient="horz" pos="912"/>
        <p:guide orient="horz" pos="3884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8T19:07:47.758" idx="3">
    <p:pos x="10" y="10"/>
    <p:text>有和 Titan 確認 wifi6 / wifi5 速度比較可以用
單台裝置單個信道 160MHz 
(1200Mbit/s  vs  867Mbit/s) 是 1.38 倍數來寫～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8T19:07:19.686" idx="2">
    <p:pos x="10" y="10"/>
    <p:text>改為 AX3600 &gt;&gt;3600Mbps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6-11T12:03:01.641" idx="1">
    <p:pos x="10" y="10"/>
    <p:text>會新增 Qurouter system</p:text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46C46CF-45BA-4D33-BDD7-B79AFAD729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2CF321B-947E-4757-BA53-864DB81185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02347-3812-4231-AD99-E8C18B73485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A1333BB-8D29-4B9C-95B9-C615FE980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DC7864-7B73-415B-BF89-C28EA647CF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89385-258C-468F-B244-31AD100196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902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6E9D1-8E68-4D35-8912-68BDBE15EEB3}" type="datetimeFigureOut">
              <a:rPr lang="en-US" altLang="zh-TW"/>
              <a:t>10/5/2020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2305-B897-49CB-9A50-1E2C1F618611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64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734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  <a:cs typeface="Calibri"/>
              </a:rPr>
              <a:t>對比傳統</a:t>
            </a:r>
            <a:r>
              <a:rPr lang="en-US" altLang="zh-TW">
                <a:ea typeface="新細明體"/>
                <a:cs typeface="Calibri"/>
              </a:rPr>
              <a:t> </a:t>
            </a:r>
            <a:r>
              <a:rPr lang="en-US" altLang="zh-TW" err="1">
                <a:ea typeface="新細明體"/>
                <a:cs typeface="Calibri"/>
              </a:rPr>
              <a:t>vpn</a:t>
            </a:r>
            <a:r>
              <a:rPr lang="en-US" altLang="zh-TW">
                <a:ea typeface="新細明體"/>
                <a:cs typeface="Calibri"/>
              </a:rPr>
              <a:t> </a:t>
            </a:r>
            <a:r>
              <a:rPr lang="en-US" altLang="zh-TW" err="1">
                <a:ea typeface="新細明體"/>
                <a:cs typeface="Calibri"/>
              </a:rPr>
              <a:t>所需要的東西</a:t>
            </a:r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566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85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Qualcomm </a:t>
            </a:r>
            <a:r>
              <a:rPr lang="en-US" err="1">
                <a:cs typeface="Calibri"/>
              </a:rPr>
              <a:t>cpu</a:t>
            </a:r>
            <a:r>
              <a:rPr lang="en-US">
                <a:cs typeface="Calibri"/>
              </a:rPr>
              <a:t> page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978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改</a:t>
            </a:r>
            <a:r>
              <a:rPr lang="en-US" altLang="zh-CN"/>
              <a:t> 3600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72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941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38ba3f3f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7538ba3f3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38ba3f3f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7538ba3f3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45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44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25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84d4e7a68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84d4e7a68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84d4e7a68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84d4e7a68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38ba3f3f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g7538ba3f3f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38ba3f3f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7538ba3f3f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23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49db99ac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49db99acf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af-ZA">
                <a:cs typeface="Calibri"/>
              </a:rPr>
              <a:t>Inter domain link </a:t>
            </a:r>
            <a:r>
              <a:rPr lang="zh-TW" altLang="af-ZA">
                <a:cs typeface="Calibri"/>
              </a:rPr>
              <a:t>拉開明顯一點</a:t>
            </a:r>
            <a:endParaRPr/>
          </a:p>
        </p:txBody>
      </p:sp>
      <p:sp>
        <p:nvSpPr>
          <p:cNvPr id="870" name="Google Shape;870;g849db99acf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849db99ac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849db99acf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849db99acf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163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10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如今，智慧設備大爆發，一個人可能就有十幾甚至幾十個</a:t>
            </a:r>
            <a:r>
              <a:rPr lang="en-US" altLang="zh-TW"/>
              <a:t> Wi-Fi </a:t>
            </a:r>
            <a:r>
              <a:rPr lang="zh-TW" altLang="en-US"/>
              <a:t>智慧設備。並且，隨著影片以及直播的興起，給</a:t>
            </a:r>
            <a:r>
              <a:rPr lang="en-US" altLang="zh-TW"/>
              <a:t> Wi-Fi </a:t>
            </a:r>
            <a:r>
              <a:rPr lang="zh-TW" altLang="en-US"/>
              <a:t>網路增加了許多壓力。有統計數據顯示，</a:t>
            </a:r>
            <a:r>
              <a:rPr lang="en-US" altLang="zh-TW"/>
              <a:t>2017 </a:t>
            </a:r>
            <a:r>
              <a:rPr lang="zh-TW" altLang="en-US"/>
              <a:t>年到</a:t>
            </a:r>
            <a:r>
              <a:rPr lang="en-US" altLang="zh-TW"/>
              <a:t> 2022 </a:t>
            </a:r>
            <a:r>
              <a:rPr lang="zh-TW" altLang="en-US"/>
              <a:t>年，全球移動數據流量預計將增加</a:t>
            </a:r>
            <a:r>
              <a:rPr lang="en-US" altLang="zh-TW"/>
              <a:t> 7 </a:t>
            </a:r>
            <a:r>
              <a:rPr lang="zh-TW" altLang="en-US"/>
              <a:t>倍，相當於每年增加一倍以上。在這些數據流量中，目前影片數據流量約占比</a:t>
            </a:r>
            <a:r>
              <a:rPr lang="en-US" altLang="zh-TW"/>
              <a:t> 50%</a:t>
            </a:r>
            <a:r>
              <a:rPr lang="zh-TW" altLang="en-US"/>
              <a:t>，但到</a:t>
            </a:r>
            <a:r>
              <a:rPr lang="en-US" altLang="zh-TW"/>
              <a:t> 2022 </a:t>
            </a:r>
            <a:r>
              <a:rPr lang="zh-TW" altLang="en-US"/>
              <a:t>年時這一比例將會增加至</a:t>
            </a:r>
            <a:r>
              <a:rPr lang="en-US" altLang="zh-TW"/>
              <a:t> 80%</a:t>
            </a:r>
            <a:r>
              <a:rPr lang="zh-TW" altLang="en-US"/>
              <a:t>。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57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af-ZA"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28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61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538ba3f3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7538ba3f3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674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538ba3f3f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7538ba3f3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195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19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2305-B897-49CB-9A50-1E2C1F618611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02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195FCD47-1CEB-4F6A-9F81-34FF3841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37" y="-38501"/>
            <a:ext cx="12328890" cy="69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36" y="-38501"/>
            <a:ext cx="12328888" cy="69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500" y="-23181"/>
            <a:ext cx="12274416" cy="69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61" y="-14440"/>
            <a:ext cx="12243338" cy="68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4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userDrawn="1">
  <p:cSld name="10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;p8" hidden="1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B07F81-7906-4133-890C-221ABC0A2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890" y="-33688"/>
            <a:ext cx="12311780" cy="69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25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7BB99E-8903-452E-8C24-74CB9B59B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0740267-E6A4-4B89-8973-1DD78E763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9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2" y="-44406"/>
            <a:ext cx="12344402" cy="69468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7" y="-34860"/>
            <a:ext cx="12389442" cy="69690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686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" y="-1"/>
            <a:ext cx="12189294" cy="68595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圖片 3" descr="一張含有 玩具, 桌 的圖片&#10;&#10;自動產生的描述">
            <a:extLst>
              <a:ext uri="{FF2B5EF4-FFF2-40B4-BE49-F238E27FC236}">
                <a16:creationId xmlns:a16="http://schemas.microsoft.com/office/drawing/2014/main" id="{E6BC802B-1A7D-46C6-B027-6FB1C5DC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286382" y="1189558"/>
            <a:ext cx="7295161" cy="58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812" y="-48126"/>
            <a:ext cx="12272103" cy="69061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" y="0"/>
            <a:ext cx="12186584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278E1F-06C6-41BE-BE31-306F39B4E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582" y="2523657"/>
            <a:ext cx="12437809" cy="39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4"/>
            <a:ext cx="12047259" cy="1321266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CE3C5B-87DF-43FC-9105-E0E110DBEA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210" y="-38501"/>
            <a:ext cx="12248210" cy="76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24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" y="1523"/>
            <a:ext cx="12259878" cy="68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9001" cy="69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1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294" y="-65254"/>
            <a:ext cx="12385006" cy="69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8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33" y="-39623"/>
            <a:ext cx="12332882" cy="6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0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377" y="-8103"/>
            <a:ext cx="12269001" cy="69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0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118" y="-8102"/>
            <a:ext cx="12334741" cy="69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0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79" y="-17727"/>
            <a:ext cx="12317628" cy="692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0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001" y="-54424"/>
            <a:ext cx="12368462" cy="69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54E487-E022-47DE-B6AC-7A0635632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760" y="-175060"/>
            <a:ext cx="12903228" cy="72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0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2" y="-35830"/>
            <a:ext cx="12313922" cy="69296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圖片 3" descr="一張含有 玩具, 桌 的圖片&#10;&#10;自動產生的描述">
            <a:extLst>
              <a:ext uri="{FF2B5EF4-FFF2-40B4-BE49-F238E27FC236}">
                <a16:creationId xmlns:a16="http://schemas.microsoft.com/office/drawing/2014/main" id="{E6BC802B-1A7D-46C6-B027-6FB1C5DC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286382" y="1189558"/>
            <a:ext cx="7295161" cy="58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4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;p8" hidden="1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圖片 2" descr="一張含有 室內, 窗戶, 坐, 桌 的圖片&#10;&#10;自動產生的描述">
            <a:extLst>
              <a:ext uri="{FF2B5EF4-FFF2-40B4-BE49-F238E27FC236}">
                <a16:creationId xmlns:a16="http://schemas.microsoft.com/office/drawing/2014/main" id="{05D9786A-22F8-4264-9A13-F18409A9C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414" y="-67733"/>
            <a:ext cx="12432828" cy="699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0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;p8" hidden="1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801509-5B92-4AB0-AA18-37C20A523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-47625"/>
            <a:ext cx="1236133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4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538" y="-14440"/>
            <a:ext cx="12377824" cy="69638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3"/>
            <a:ext cx="12047259" cy="1440679"/>
          </a:xfrm>
        </p:spPr>
        <p:txBody>
          <a:bodyPr>
            <a:normAutofit/>
          </a:bodyPr>
          <a:lstStyle>
            <a:lvl1pPr algn="ctr">
              <a:lnSpc>
                <a:spcPts val="46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68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" y="0"/>
            <a:ext cx="12186584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278E1F-06C6-41BE-BE31-306F39B4E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582" y="2523657"/>
            <a:ext cx="12437809" cy="39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4C02B-BACE-4C04-97E0-06BC889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4" y="88084"/>
            <a:ext cx="12047259" cy="1321266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CE3C5B-87DF-43FC-9105-E0E110DBEA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610" y="-48126"/>
            <a:ext cx="12340612" cy="77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2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447" y="-38500"/>
            <a:ext cx="12328892" cy="69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762" y="-62566"/>
            <a:ext cx="12340524" cy="69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626" y="-50250"/>
            <a:ext cx="12370668" cy="69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26" y="-28875"/>
            <a:ext cx="12294668" cy="69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73" r:id="rId14"/>
    <p:sldLayoutId id="2147483649" r:id="rId15"/>
    <p:sldLayoutId id="2147483674" r:id="rId16"/>
    <p:sldLayoutId id="2147483650" r:id="rId17"/>
    <p:sldLayoutId id="2147483672" r:id="rId18"/>
    <p:sldLayoutId id="2147483671" r:id="rId19"/>
    <p:sldLayoutId id="2147483661" r:id="rId20"/>
    <p:sldLayoutId id="2147483660" r:id="rId21"/>
    <p:sldLayoutId id="2147483662" r:id="rId22"/>
    <p:sldLayoutId id="2147483667" r:id="rId23"/>
    <p:sldLayoutId id="2147483664" r:id="rId24"/>
    <p:sldLayoutId id="2147483663" r:id="rId25"/>
    <p:sldLayoutId id="2147483665" r:id="rId26"/>
    <p:sldLayoutId id="2147483670" r:id="rId27"/>
    <p:sldLayoutId id="2147483666" r:id="rId28"/>
    <p:sldLayoutId id="2147483677" r:id="rId29"/>
    <p:sldLayoutId id="2147483691" r:id="rId30"/>
    <p:sldLayoutId id="214748367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5.svg"/><Relationship Id="rId18" Type="http://schemas.openxmlformats.org/officeDocument/2006/relationships/image" Target="../media/image42.sv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svg"/><Relationship Id="rId11" Type="http://schemas.openxmlformats.org/officeDocument/2006/relationships/image" Target="../media/image76.svg"/><Relationship Id="rId5" Type="http://schemas.openxmlformats.org/officeDocument/2006/relationships/image" Target="../media/image74.png"/><Relationship Id="rId15" Type="http://schemas.openxmlformats.org/officeDocument/2006/relationships/image" Target="../media/image49.svg"/><Relationship Id="rId10" Type="http://schemas.openxmlformats.org/officeDocument/2006/relationships/image" Target="../media/image73.svg"/><Relationship Id="rId19" Type="http://schemas.openxmlformats.org/officeDocument/2006/relationships/image" Target="../media/image27.png"/><Relationship Id="rId4" Type="http://schemas.openxmlformats.org/officeDocument/2006/relationships/image" Target="../media/image30.svg"/><Relationship Id="rId9" Type="http://schemas.openxmlformats.org/officeDocument/2006/relationships/image" Target="../media/image72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svg"/><Relationship Id="rId5" Type="http://schemas.openxmlformats.org/officeDocument/2006/relationships/image" Target="../media/image72.png"/><Relationship Id="rId4" Type="http://schemas.openxmlformats.org/officeDocument/2006/relationships/image" Target="../media/image7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85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sv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95.png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Relationship Id="rId9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116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61.emf"/><Relationship Id="rId4" Type="http://schemas.openxmlformats.org/officeDocument/2006/relationships/image" Target="../media/image11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3.emf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56.emf"/><Relationship Id="rId7" Type="http://schemas.openxmlformats.org/officeDocument/2006/relationships/image" Target="../media/image119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6.png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microsoft.com/office/2007/relationships/hdphoto" Target="../media/hdphoto1.wdp"/><Relationship Id="rId12" Type="http://schemas.openxmlformats.org/officeDocument/2006/relationships/comments" Target="../comments/commen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4.png"/><Relationship Id="rId11" Type="http://schemas.openxmlformats.org/officeDocument/2006/relationships/image" Target="../media/image128.svg"/><Relationship Id="rId5" Type="http://schemas.openxmlformats.org/officeDocument/2006/relationships/image" Target="../media/image123.sv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1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svg"/><Relationship Id="rId4" Type="http://schemas.openxmlformats.org/officeDocument/2006/relationships/image" Target="../media/image131.svg"/><Relationship Id="rId9" Type="http://schemas.openxmlformats.org/officeDocument/2006/relationships/image" Target="../media/image136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42.svg"/><Relationship Id="rId7" Type="http://schemas.openxmlformats.org/officeDocument/2006/relationships/image" Target="../media/image61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1.png"/><Relationship Id="rId3" Type="http://schemas.openxmlformats.org/officeDocument/2006/relationships/image" Target="../media/image152.png"/><Relationship Id="rId7" Type="http://schemas.openxmlformats.org/officeDocument/2006/relationships/image" Target="../media/image156.sv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5.png"/><Relationship Id="rId11" Type="http://schemas.openxmlformats.org/officeDocument/2006/relationships/image" Target="../media/image159.svg"/><Relationship Id="rId5" Type="http://schemas.openxmlformats.org/officeDocument/2006/relationships/image" Target="../media/image154.svg"/><Relationship Id="rId10" Type="http://schemas.openxmlformats.org/officeDocument/2006/relationships/image" Target="../media/image68.png"/><Relationship Id="rId4" Type="http://schemas.openxmlformats.org/officeDocument/2006/relationships/image" Target="../media/image153.png"/><Relationship Id="rId9" Type="http://schemas.openxmlformats.org/officeDocument/2006/relationships/image" Target="../media/image15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68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1.svg"/><Relationship Id="rId11" Type="http://schemas.openxmlformats.org/officeDocument/2006/relationships/image" Target="../media/image160.png"/><Relationship Id="rId5" Type="http://schemas.openxmlformats.org/officeDocument/2006/relationships/image" Target="../media/image150.png"/><Relationship Id="rId10" Type="http://schemas.openxmlformats.org/officeDocument/2006/relationships/image" Target="../media/image166.svg"/><Relationship Id="rId4" Type="http://schemas.openxmlformats.org/officeDocument/2006/relationships/image" Target="../media/image162.svg"/><Relationship Id="rId9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.png"/><Relationship Id="rId5" Type="http://schemas.openxmlformats.org/officeDocument/2006/relationships/image" Target="../media/image159.sv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59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3" Type="http://schemas.openxmlformats.org/officeDocument/2006/relationships/image" Target="../media/image172.emf"/><Relationship Id="rId7" Type="http://schemas.openxmlformats.org/officeDocument/2006/relationships/image" Target="../media/image17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82.png"/><Relationship Id="rId7" Type="http://schemas.openxmlformats.org/officeDocument/2006/relationships/image" Target="../media/image17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4.svg"/><Relationship Id="rId5" Type="http://schemas.openxmlformats.org/officeDocument/2006/relationships/image" Target="../media/image72.png"/><Relationship Id="rId4" Type="http://schemas.openxmlformats.org/officeDocument/2006/relationships/image" Target="../media/image18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5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2.png"/><Relationship Id="rId5" Type="http://schemas.openxmlformats.org/officeDocument/2006/relationships/image" Target="../media/image56.emf"/><Relationship Id="rId4" Type="http://schemas.openxmlformats.org/officeDocument/2006/relationships/image" Target="../media/image1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46.svg"/><Relationship Id="rId12" Type="http://schemas.openxmlformats.org/officeDocument/2006/relationships/image" Target="../media/image50.png"/><Relationship Id="rId17" Type="http://schemas.openxmlformats.org/officeDocument/2006/relationships/image" Target="../media/image42.svg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49.svg"/><Relationship Id="rId5" Type="http://schemas.openxmlformats.org/officeDocument/2006/relationships/image" Target="../media/image45.svg"/><Relationship Id="rId15" Type="http://schemas.openxmlformats.org/officeDocument/2006/relationships/image" Target="../media/image28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Relationship Id="rId1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91.svg"/><Relationship Id="rId7" Type="http://schemas.openxmlformats.org/officeDocument/2006/relationships/image" Target="../media/image7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19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96.png"/><Relationship Id="rId7" Type="http://schemas.openxmlformats.org/officeDocument/2006/relationships/image" Target="../media/image158.sv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7.png"/><Relationship Id="rId11" Type="http://schemas.openxmlformats.org/officeDocument/2006/relationships/image" Target="../media/image162.svg"/><Relationship Id="rId5" Type="http://schemas.openxmlformats.org/officeDocument/2006/relationships/image" Target="../media/image87.png"/><Relationship Id="rId10" Type="http://schemas.openxmlformats.org/officeDocument/2006/relationships/image" Target="../media/image68.png"/><Relationship Id="rId4" Type="http://schemas.openxmlformats.org/officeDocument/2006/relationships/image" Target="../media/image197.png"/><Relationship Id="rId9" Type="http://schemas.openxmlformats.org/officeDocument/2006/relationships/image" Target="../media/image198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56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9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3.svg"/><Relationship Id="rId5" Type="http://schemas.openxmlformats.org/officeDocument/2006/relationships/image" Target="../media/image202.png"/><Relationship Id="rId4" Type="http://schemas.openxmlformats.org/officeDocument/2006/relationships/image" Target="../media/image201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svg"/><Relationship Id="rId7" Type="http://schemas.openxmlformats.org/officeDocument/2006/relationships/image" Target="../media/image214.sv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3.png"/><Relationship Id="rId5" Type="http://schemas.openxmlformats.org/officeDocument/2006/relationships/image" Target="../media/image212.svg"/><Relationship Id="rId4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42.svg"/><Relationship Id="rId4" Type="http://schemas.openxmlformats.org/officeDocument/2006/relationships/image" Target="../media/image43.svg"/><Relationship Id="rId9" Type="http://schemas.openxmlformats.org/officeDocument/2006/relationships/image" Target="../media/image4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7" Type="http://schemas.openxmlformats.org/officeDocument/2006/relationships/image" Target="../media/image219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8.png"/><Relationship Id="rId5" Type="http://schemas.openxmlformats.org/officeDocument/2006/relationships/image" Target="../media/image166.svg"/><Relationship Id="rId4" Type="http://schemas.openxmlformats.org/officeDocument/2006/relationships/image" Target="../media/image2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7" Type="http://schemas.openxmlformats.org/officeDocument/2006/relationships/image" Target="../media/image219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8.png"/><Relationship Id="rId5" Type="http://schemas.openxmlformats.org/officeDocument/2006/relationships/image" Target="../media/image166.svg"/><Relationship Id="rId4" Type="http://schemas.openxmlformats.org/officeDocument/2006/relationships/image" Target="../media/image2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7" Type="http://schemas.openxmlformats.org/officeDocument/2006/relationships/image" Target="../media/image219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8.png"/><Relationship Id="rId5" Type="http://schemas.openxmlformats.org/officeDocument/2006/relationships/image" Target="../media/image216.svg"/><Relationship Id="rId4" Type="http://schemas.openxmlformats.org/officeDocument/2006/relationships/image" Target="../media/image2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svg"/><Relationship Id="rId3" Type="http://schemas.openxmlformats.org/officeDocument/2006/relationships/image" Target="../media/image217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166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24h.pchome.com.tw/prod/DRAG6J-A900AUW3D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12" Type="http://schemas.openxmlformats.org/officeDocument/2006/relationships/image" Target="../media/image66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sv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svg"/><Relationship Id="rId9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31.svg"/><Relationship Id="rId18" Type="http://schemas.openxmlformats.org/officeDocument/2006/relationships/image" Target="../media/image27.png"/><Relationship Id="rId3" Type="http://schemas.openxmlformats.org/officeDocument/2006/relationships/image" Target="../media/image68.png"/><Relationship Id="rId7" Type="http://schemas.openxmlformats.org/officeDocument/2006/relationships/image" Target="../media/image44.png"/><Relationship Id="rId12" Type="http://schemas.openxmlformats.org/officeDocument/2006/relationships/image" Target="../media/image71.sv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svg"/><Relationship Id="rId11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42.svg"/><Relationship Id="rId10" Type="http://schemas.openxmlformats.org/officeDocument/2006/relationships/image" Target="../media/image39.svg"/><Relationship Id="rId19" Type="http://schemas.openxmlformats.org/officeDocument/2006/relationships/image" Target="../media/image28.svg"/><Relationship Id="rId4" Type="http://schemas.openxmlformats.org/officeDocument/2006/relationships/image" Target="../media/image69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0B8EA446-97A0-490E-BC18-BD7B726C794B}"/>
              </a:ext>
            </a:extLst>
          </p:cNvPr>
          <p:cNvSpPr/>
          <p:nvPr/>
        </p:nvSpPr>
        <p:spPr>
          <a:xfrm>
            <a:off x="5444010" y="3130925"/>
            <a:ext cx="5610228" cy="3235621"/>
          </a:xfrm>
          <a:prstGeom prst="roundRect">
            <a:avLst>
              <a:gd name="adj" fmla="val 3155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困境</a:t>
            </a:r>
            <a:r>
              <a:rPr lang="zh-CN" alt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四</a:t>
            </a:r>
            <a:br>
              <a:rPr 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缺乏有效方式管理大量外點設備連線</a:t>
            </a:r>
            <a:endParaRPr lang="zh-TW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1982913" y="1752789"/>
            <a:ext cx="8226174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無法管理設備使用狀態，且每個站點連線穩定度不同</a:t>
            </a:r>
          </a:p>
          <a:p>
            <a:pPr lvl="0" algn="ctr">
              <a:lnSpc>
                <a:spcPct val="130000"/>
              </a:lnSpc>
              <a:buClr>
                <a:schemeClr val="lt1"/>
              </a:buClr>
              <a:buSzPts val="20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並非每個員工懂設定機器和維修，出問題需花時間寄送設備</a:t>
            </a: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C9031624-3687-45D0-BBB9-774F413BB225}"/>
              </a:ext>
            </a:extLst>
          </p:cNvPr>
          <p:cNvSpPr/>
          <p:nvPr/>
        </p:nvSpPr>
        <p:spPr>
          <a:xfrm>
            <a:off x="1353646" y="3134072"/>
            <a:ext cx="1759524" cy="3235621"/>
          </a:xfrm>
          <a:prstGeom prst="roundRect">
            <a:avLst>
              <a:gd name="adj" fmla="val 1467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90E8A4A3-29E8-4292-918A-E565986C69FD}"/>
              </a:ext>
            </a:extLst>
          </p:cNvPr>
          <p:cNvGrpSpPr/>
          <p:nvPr/>
        </p:nvGrpSpPr>
        <p:grpSpPr>
          <a:xfrm>
            <a:off x="1707814" y="5523428"/>
            <a:ext cx="1034146" cy="459437"/>
            <a:chOff x="991903" y="5110035"/>
            <a:chExt cx="1034146" cy="459437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293DCD2-3F05-4985-99DF-652AC487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95671DE3-603A-4C9A-B616-96DF9773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780A134F-96F7-4CED-BAB8-65291902315A}"/>
              </a:ext>
            </a:extLst>
          </p:cNvPr>
          <p:cNvGrpSpPr/>
          <p:nvPr/>
        </p:nvGrpSpPr>
        <p:grpSpPr>
          <a:xfrm>
            <a:off x="1673004" y="3739645"/>
            <a:ext cx="1079135" cy="465914"/>
            <a:chOff x="957093" y="3326252"/>
            <a:chExt cx="1079135" cy="465914"/>
          </a:xfrm>
        </p:grpSpPr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B3CE5855-110F-4E62-81BE-DCED69EC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8B7A60F0-5A05-4F1D-B067-097B0AC8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3BD3A035-51DB-44CA-BE9A-A83CB9FA1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82134" y="4158098"/>
            <a:ext cx="788875" cy="2929732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接點: 肘形 98">
            <a:extLst>
              <a:ext uri="{FF2B5EF4-FFF2-40B4-BE49-F238E27FC236}">
                <a16:creationId xmlns:a16="http://schemas.microsoft.com/office/drawing/2014/main" id="{55E269D3-0772-4CDC-BF01-F3E48E1CA119}"/>
              </a:ext>
            </a:extLst>
          </p:cNvPr>
          <p:cNvCxnSpPr>
            <a:cxnSpLocks/>
          </p:cNvCxnSpPr>
          <p:nvPr/>
        </p:nvCxnSpPr>
        <p:spPr>
          <a:xfrm>
            <a:off x="3633259" y="5228711"/>
            <a:ext cx="2598174" cy="293020"/>
          </a:xfrm>
          <a:prstGeom prst="bentConnector3">
            <a:avLst>
              <a:gd name="adj1" fmla="val 14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4899BE3-53C0-44F8-A985-27461FA1A4FC}"/>
              </a:ext>
            </a:extLst>
          </p:cNvPr>
          <p:cNvGrpSpPr/>
          <p:nvPr/>
        </p:nvGrpSpPr>
        <p:grpSpPr>
          <a:xfrm>
            <a:off x="1894360" y="4497683"/>
            <a:ext cx="697621" cy="643560"/>
            <a:chOff x="1493728" y="3952879"/>
            <a:chExt cx="697621" cy="643560"/>
          </a:xfrm>
        </p:grpSpPr>
        <p:sp>
          <p:nvSpPr>
            <p:cNvPr id="106" name="橢圓 105">
              <a:extLst>
                <a:ext uri="{FF2B5EF4-FFF2-40B4-BE49-F238E27FC236}">
                  <a16:creationId xmlns:a16="http://schemas.microsoft.com/office/drawing/2014/main" id="{2481A73A-8372-4259-A977-5B6A8BA99080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0B5713A-ABCA-442B-821F-E07D8E884544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C2C8BE56-F01B-4AAF-97CD-E7CD55BDDA63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221CEE4B-2554-4AB9-98B9-55865C0652E5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F33250DC-E76B-4109-A388-7CDFE5B7A248}"/>
              </a:ext>
            </a:extLst>
          </p:cNvPr>
          <p:cNvCxnSpPr>
            <a:cxnSpLocks/>
          </p:cNvCxnSpPr>
          <p:nvPr/>
        </p:nvCxnSpPr>
        <p:spPr>
          <a:xfrm>
            <a:off x="3799951" y="5024222"/>
            <a:ext cx="2431482" cy="8119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562FAB42-F75C-437D-8D8B-61AECDBD66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67317" y="2407733"/>
            <a:ext cx="607095" cy="290112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E523EF56-BA1C-4753-9378-7B96FE5D8EEB}"/>
              </a:ext>
            </a:extLst>
          </p:cNvPr>
          <p:cNvCxnSpPr>
            <a:cxnSpLocks/>
          </p:cNvCxnSpPr>
          <p:nvPr/>
        </p:nvCxnSpPr>
        <p:spPr>
          <a:xfrm flipV="1">
            <a:off x="3787156" y="4539809"/>
            <a:ext cx="2439275" cy="10603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E4CC590D-DD82-40F1-A154-4CD9AD3EE1B2}"/>
              </a:ext>
            </a:extLst>
          </p:cNvPr>
          <p:cNvCxnSpPr>
            <a:cxnSpLocks/>
          </p:cNvCxnSpPr>
          <p:nvPr/>
        </p:nvCxnSpPr>
        <p:spPr>
          <a:xfrm flipV="1">
            <a:off x="3687492" y="4077041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1558971" y="3163012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</a:t>
            </a:r>
            <a:r>
              <a:rPr lang="zh-TW" altLang="en-US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崩潰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165A6B06-AA8E-44EB-8CEF-0B2AEDA70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386" y="3473114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0" name="圖形 169">
            <a:extLst>
              <a:ext uri="{FF2B5EF4-FFF2-40B4-BE49-F238E27FC236}">
                <a16:creationId xmlns:a16="http://schemas.microsoft.com/office/drawing/2014/main" id="{013DCFEF-5E45-403B-A388-68CAC4B47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3270890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6DBC3BB5-B73E-48BC-8DEB-680F2D3EC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377081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3" name="圖形 172">
            <a:extLst>
              <a:ext uri="{FF2B5EF4-FFF2-40B4-BE49-F238E27FC236}">
                <a16:creationId xmlns:a16="http://schemas.microsoft.com/office/drawing/2014/main" id="{C7D7A169-1588-45B6-AB0A-2D227A6AF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4270744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4" name="圖形 173">
            <a:extLst>
              <a:ext uri="{FF2B5EF4-FFF2-40B4-BE49-F238E27FC236}">
                <a16:creationId xmlns:a16="http://schemas.microsoft.com/office/drawing/2014/main" id="{6662CB38-D195-46BC-986B-1DC5B2ADF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4770671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5" name="圖形 174">
            <a:extLst>
              <a:ext uri="{FF2B5EF4-FFF2-40B4-BE49-F238E27FC236}">
                <a16:creationId xmlns:a16="http://schemas.microsoft.com/office/drawing/2014/main" id="{6EC9FEE0-7C06-4C9F-98F7-D30AA5934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5270598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6" name="圖形 175">
            <a:extLst>
              <a:ext uri="{FF2B5EF4-FFF2-40B4-BE49-F238E27FC236}">
                <a16:creationId xmlns:a16="http://schemas.microsoft.com/office/drawing/2014/main" id="{BEE7CB3C-9D19-424E-84FC-2630FBFFC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947" y="5770524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" name="圖形 102">
            <a:extLst>
              <a:ext uri="{FF2B5EF4-FFF2-40B4-BE49-F238E27FC236}">
                <a16:creationId xmlns:a16="http://schemas.microsoft.com/office/drawing/2014/main" id="{CF127882-8CBB-4616-8548-B7CB60D7E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5415" y="3860825"/>
            <a:ext cx="524705" cy="415982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63C0A45C-46F1-47CA-9D1C-CBB269E45A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8457" y="4322614"/>
            <a:ext cx="558622" cy="442872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4348B0EB-5B30-430A-B7A2-E4E901497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95939" y="3336897"/>
            <a:ext cx="467291" cy="459437"/>
          </a:xfrm>
          <a:prstGeom prst="rect">
            <a:avLst/>
          </a:prstGeom>
        </p:spPr>
      </p:pic>
      <p:sp>
        <p:nvSpPr>
          <p:cNvPr id="109" name="Google Shape;193;p17">
            <a:extLst>
              <a:ext uri="{FF2B5EF4-FFF2-40B4-BE49-F238E27FC236}">
                <a16:creationId xmlns:a16="http://schemas.microsoft.com/office/drawing/2014/main" id="{ABE4FAA1-39DB-4C64-A345-869718C34697}"/>
              </a:ext>
            </a:extLst>
          </p:cNvPr>
          <p:cNvSpPr txBox="1"/>
          <p:nvPr/>
        </p:nvSpPr>
        <p:spPr>
          <a:xfrm>
            <a:off x="8153091" y="3849352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設計部門圖片存檔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" name="Google Shape;195;p17">
            <a:extLst>
              <a:ext uri="{FF2B5EF4-FFF2-40B4-BE49-F238E27FC236}">
                <a16:creationId xmlns:a16="http://schemas.microsoft.com/office/drawing/2014/main" id="{CF9D9F2C-4A5B-4BE3-B039-912A3AEE3AB5}"/>
              </a:ext>
            </a:extLst>
          </p:cNvPr>
          <p:cNvSpPr txBox="1"/>
          <p:nvPr/>
        </p:nvSpPr>
        <p:spPr>
          <a:xfrm>
            <a:off x="8153091" y="4302714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索取檔案</a:t>
            </a:r>
          </a:p>
        </p:txBody>
      </p:sp>
      <p:sp>
        <p:nvSpPr>
          <p:cNvPr id="111" name="Google Shape;197;p17">
            <a:extLst>
              <a:ext uri="{FF2B5EF4-FFF2-40B4-BE49-F238E27FC236}">
                <a16:creationId xmlns:a16="http://schemas.microsoft.com/office/drawing/2014/main" id="{235CAAFA-CB35-4F10-BDDA-23762812C370}"/>
              </a:ext>
            </a:extLst>
          </p:cNvPr>
          <p:cNvSpPr txBox="1"/>
          <p:nvPr/>
        </p:nvSpPr>
        <p:spPr>
          <a:xfrm>
            <a:off x="8153091" y="4826858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業務使用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12" name="Google Shape;199;p17">
            <a:extLst>
              <a:ext uri="{FF2B5EF4-FFF2-40B4-BE49-F238E27FC236}">
                <a16:creationId xmlns:a16="http://schemas.microsoft.com/office/drawing/2014/main" id="{F4002EBB-AC4D-433E-822E-1404CA7358FF}"/>
              </a:ext>
            </a:extLst>
          </p:cNvPr>
          <p:cNvSpPr txBox="1"/>
          <p:nvPr/>
        </p:nvSpPr>
        <p:spPr>
          <a:xfrm>
            <a:off x="8153091" y="5280220"/>
            <a:ext cx="2800904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使用機器開發軟體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" name="Google Shape;201;p17">
            <a:extLst>
              <a:ext uri="{FF2B5EF4-FFF2-40B4-BE49-F238E27FC236}">
                <a16:creationId xmlns:a16="http://schemas.microsoft.com/office/drawing/2014/main" id="{B89B6430-CACA-4CD0-81BF-6B38CF4D097C}"/>
              </a:ext>
            </a:extLst>
          </p:cNvPr>
          <p:cNvSpPr txBox="1"/>
          <p:nvPr/>
        </p:nvSpPr>
        <p:spPr>
          <a:xfrm>
            <a:off x="8153091" y="5733584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財務採購使用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14" name="Google Shape;206;p17">
            <a:extLst>
              <a:ext uri="{FF2B5EF4-FFF2-40B4-BE49-F238E27FC236}">
                <a16:creationId xmlns:a16="http://schemas.microsoft.com/office/drawing/2014/main" id="{3B0EB51F-052F-4B43-97C6-0FE17DE23A49}"/>
              </a:ext>
            </a:extLst>
          </p:cNvPr>
          <p:cNvSpPr txBox="1"/>
          <p:nvPr/>
        </p:nvSpPr>
        <p:spPr>
          <a:xfrm>
            <a:off x="8153091" y="3395990"/>
            <a:ext cx="1553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設備連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</a:t>
            </a:r>
          </a:p>
        </p:txBody>
      </p:sp>
      <p:pic>
        <p:nvPicPr>
          <p:cNvPr id="116" name="圖形 115">
            <a:extLst>
              <a:ext uri="{FF2B5EF4-FFF2-40B4-BE49-F238E27FC236}">
                <a16:creationId xmlns:a16="http://schemas.microsoft.com/office/drawing/2014/main" id="{10C9FAC8-6551-4A53-97A5-E3BE7626D6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8457" y="4806935"/>
            <a:ext cx="558622" cy="442872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5EE0197E-B183-42DE-8F10-D46C1460B9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8457" y="5269730"/>
            <a:ext cx="558622" cy="442872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F1FA854C-AB1A-4681-B693-89F5D38786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8457" y="5728686"/>
            <a:ext cx="558622" cy="442872"/>
          </a:xfrm>
          <a:prstGeom prst="rect">
            <a:avLst/>
          </a:prstGeom>
        </p:spPr>
      </p:pic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B4BEFBB8-6A51-4E87-A69B-F2C81B17C78B}"/>
              </a:ext>
            </a:extLst>
          </p:cNvPr>
          <p:cNvGrpSpPr/>
          <p:nvPr/>
        </p:nvGrpSpPr>
        <p:grpSpPr>
          <a:xfrm>
            <a:off x="6173487" y="3284753"/>
            <a:ext cx="1333400" cy="533916"/>
            <a:chOff x="6400468" y="2567330"/>
            <a:chExt cx="1644099" cy="658326"/>
          </a:xfrm>
        </p:grpSpPr>
        <p:sp>
          <p:nvSpPr>
            <p:cNvPr id="132" name="橢圓 131">
              <a:extLst>
                <a:ext uri="{FF2B5EF4-FFF2-40B4-BE49-F238E27FC236}">
                  <a16:creationId xmlns:a16="http://schemas.microsoft.com/office/drawing/2014/main" id="{090B8BA1-E1DE-4FF7-9E10-EBD36AE8D02D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12163D63-1DD7-42F6-9152-DBEC74F9A7A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1" name="圖形 140">
              <a:extLst>
                <a:ext uri="{FF2B5EF4-FFF2-40B4-BE49-F238E27FC236}">
                  <a16:creationId xmlns:a16="http://schemas.microsoft.com/office/drawing/2014/main" id="{CFE089FC-47A5-4CDA-BBC0-ED6175F2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17346557-5C34-47D3-877F-85C7E5FF9D72}"/>
              </a:ext>
            </a:extLst>
          </p:cNvPr>
          <p:cNvGrpSpPr/>
          <p:nvPr/>
        </p:nvGrpSpPr>
        <p:grpSpPr>
          <a:xfrm>
            <a:off x="6173487" y="3786134"/>
            <a:ext cx="1333400" cy="533916"/>
            <a:chOff x="6400468" y="2567330"/>
            <a:chExt cx="1644099" cy="658326"/>
          </a:xfrm>
        </p:grpSpPr>
        <p:sp>
          <p:nvSpPr>
            <p:cNvPr id="144" name="橢圓 143">
              <a:extLst>
                <a:ext uri="{FF2B5EF4-FFF2-40B4-BE49-F238E27FC236}">
                  <a16:creationId xmlns:a16="http://schemas.microsoft.com/office/drawing/2014/main" id="{E58782E8-309A-40A9-85A9-33E51E3D1A7F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BF968307-46C4-4056-93AD-DFFDCC91211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77" name="圖形 176">
              <a:extLst>
                <a:ext uri="{FF2B5EF4-FFF2-40B4-BE49-F238E27FC236}">
                  <a16:creationId xmlns:a16="http://schemas.microsoft.com/office/drawing/2014/main" id="{CEE6E9C4-20FB-498C-B9AB-E048E8D9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6164A121-9B4F-4D6A-99CB-4A4B6A923659}"/>
              </a:ext>
            </a:extLst>
          </p:cNvPr>
          <p:cNvGrpSpPr/>
          <p:nvPr/>
        </p:nvGrpSpPr>
        <p:grpSpPr>
          <a:xfrm>
            <a:off x="6173487" y="4287515"/>
            <a:ext cx="1333400" cy="533916"/>
            <a:chOff x="6400468" y="2567330"/>
            <a:chExt cx="1644099" cy="658326"/>
          </a:xfrm>
        </p:grpSpPr>
        <p:sp>
          <p:nvSpPr>
            <p:cNvPr id="179" name="橢圓 178">
              <a:extLst>
                <a:ext uri="{FF2B5EF4-FFF2-40B4-BE49-F238E27FC236}">
                  <a16:creationId xmlns:a16="http://schemas.microsoft.com/office/drawing/2014/main" id="{1E3BA576-1B93-4D6E-97B8-D5ACFC06E0D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E9559362-B489-4219-A55B-D0AC8857E5B5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1" name="圖形 180">
              <a:extLst>
                <a:ext uri="{FF2B5EF4-FFF2-40B4-BE49-F238E27FC236}">
                  <a16:creationId xmlns:a16="http://schemas.microsoft.com/office/drawing/2014/main" id="{F74F0E94-D6F5-4373-BE6B-1B06FCCB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127B2B38-F045-4A84-A3E8-1A5027DF9D1B}"/>
              </a:ext>
            </a:extLst>
          </p:cNvPr>
          <p:cNvGrpSpPr/>
          <p:nvPr/>
        </p:nvGrpSpPr>
        <p:grpSpPr>
          <a:xfrm>
            <a:off x="6173487" y="4788896"/>
            <a:ext cx="1333400" cy="533916"/>
            <a:chOff x="6400468" y="2567330"/>
            <a:chExt cx="1644099" cy="658326"/>
          </a:xfrm>
        </p:grpSpPr>
        <p:sp>
          <p:nvSpPr>
            <p:cNvPr id="183" name="橢圓 182">
              <a:extLst>
                <a:ext uri="{FF2B5EF4-FFF2-40B4-BE49-F238E27FC236}">
                  <a16:creationId xmlns:a16="http://schemas.microsoft.com/office/drawing/2014/main" id="{A7F3A31B-D9F1-479A-9006-F0F5AD591C95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文字方塊 183">
              <a:extLst>
                <a:ext uri="{FF2B5EF4-FFF2-40B4-BE49-F238E27FC236}">
                  <a16:creationId xmlns:a16="http://schemas.microsoft.com/office/drawing/2014/main" id="{E3204BA5-7D5D-46CF-AAF0-E8BDD998C89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E90C808F-51D6-4B8C-B9A3-7BDF30F3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75BE3897-B966-457E-99B1-1E962194ECBB}"/>
              </a:ext>
            </a:extLst>
          </p:cNvPr>
          <p:cNvGrpSpPr/>
          <p:nvPr/>
        </p:nvGrpSpPr>
        <p:grpSpPr>
          <a:xfrm>
            <a:off x="6173487" y="5290277"/>
            <a:ext cx="1333400" cy="533916"/>
            <a:chOff x="6400468" y="2567330"/>
            <a:chExt cx="1644099" cy="658326"/>
          </a:xfrm>
        </p:grpSpPr>
        <p:sp>
          <p:nvSpPr>
            <p:cNvPr id="187" name="橢圓 186">
              <a:extLst>
                <a:ext uri="{FF2B5EF4-FFF2-40B4-BE49-F238E27FC236}">
                  <a16:creationId xmlns:a16="http://schemas.microsoft.com/office/drawing/2014/main" id="{075E57F0-DA13-424D-982E-9D654C5A5E27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文字方塊 187">
              <a:extLst>
                <a:ext uri="{FF2B5EF4-FFF2-40B4-BE49-F238E27FC236}">
                  <a16:creationId xmlns:a16="http://schemas.microsoft.com/office/drawing/2014/main" id="{7ED09EF2-2D73-4155-8411-5B93B787F027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CB6E1AC6-84ED-4CC1-9D66-0D4C2099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CB433D95-8A66-4605-AF68-8DE4FA482B47}"/>
              </a:ext>
            </a:extLst>
          </p:cNvPr>
          <p:cNvGrpSpPr/>
          <p:nvPr/>
        </p:nvGrpSpPr>
        <p:grpSpPr>
          <a:xfrm>
            <a:off x="6173487" y="5791659"/>
            <a:ext cx="1333400" cy="533916"/>
            <a:chOff x="6400468" y="2567330"/>
            <a:chExt cx="1644099" cy="658326"/>
          </a:xfrm>
        </p:grpSpPr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C79F7209-C638-4CC1-AFFC-538C4F3DF62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2" name="文字方塊 191">
              <a:extLst>
                <a:ext uri="{FF2B5EF4-FFF2-40B4-BE49-F238E27FC236}">
                  <a16:creationId xmlns:a16="http://schemas.microsoft.com/office/drawing/2014/main" id="{BC0A064D-0588-4B8D-9736-00BE8EED7A1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3" name="圖形 192">
              <a:extLst>
                <a:ext uri="{FF2B5EF4-FFF2-40B4-BE49-F238E27FC236}">
                  <a16:creationId xmlns:a16="http://schemas.microsoft.com/office/drawing/2014/main" id="{98C80FAD-CD1A-4E63-9392-BAE8E13F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D667EF44-1FF0-45DC-B6FE-AE2234C97333}"/>
              </a:ext>
            </a:extLst>
          </p:cNvPr>
          <p:cNvGrpSpPr/>
          <p:nvPr/>
        </p:nvGrpSpPr>
        <p:grpSpPr>
          <a:xfrm>
            <a:off x="2747225" y="4161844"/>
            <a:ext cx="1146150" cy="1146150"/>
            <a:chOff x="2270327" y="1859509"/>
            <a:chExt cx="1146150" cy="1146150"/>
          </a:xfrm>
        </p:grpSpPr>
        <p:sp>
          <p:nvSpPr>
            <p:cNvPr id="195" name="橢圓 194">
              <a:extLst>
                <a:ext uri="{FF2B5EF4-FFF2-40B4-BE49-F238E27FC236}">
                  <a16:creationId xmlns:a16="http://schemas.microsoft.com/office/drawing/2014/main" id="{AECA6DFC-0EBE-4D75-AC78-A38A7A034A04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6" name="文字方塊 195">
              <a:extLst>
                <a:ext uri="{FF2B5EF4-FFF2-40B4-BE49-F238E27FC236}">
                  <a16:creationId xmlns:a16="http://schemas.microsoft.com/office/drawing/2014/main" id="{79EE9269-F4CA-4504-9A27-8BAE5E28B91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7" name="圖形 196">
              <a:extLst>
                <a:ext uri="{FF2B5EF4-FFF2-40B4-BE49-F238E27FC236}">
                  <a16:creationId xmlns:a16="http://schemas.microsoft.com/office/drawing/2014/main" id="{1A6F6151-3D40-4B51-835F-B040D021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7EC497C4-2B2D-4B68-BB5B-A5D747E1CAFD}"/>
              </a:ext>
            </a:extLst>
          </p:cNvPr>
          <p:cNvSpPr txBox="1"/>
          <p:nvPr/>
        </p:nvSpPr>
        <p:spPr>
          <a:xfrm>
            <a:off x="1117277" y="2631138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內網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7264ABB2-F772-4204-8898-D6908811CF68}"/>
              </a:ext>
            </a:extLst>
          </p:cNvPr>
          <p:cNvSpPr txBox="1"/>
          <p:nvPr/>
        </p:nvSpPr>
        <p:spPr>
          <a:xfrm>
            <a:off x="7035932" y="2631138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外網</a:t>
            </a:r>
          </a:p>
        </p:txBody>
      </p:sp>
    </p:spTree>
    <p:extLst>
      <p:ext uri="{BB962C8B-B14F-4D97-AF65-F5344CB8AC3E}">
        <p14:creationId xmlns:p14="http://schemas.microsoft.com/office/powerpoint/2010/main" val="16379219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200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困境</a:t>
            </a:r>
            <a:r>
              <a:rPr lang="zh-CN" alt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</a:t>
            </a:r>
            <a:br>
              <a:rPr 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Site to Site VPN </a:t>
            </a:r>
            <a:r>
              <a:rPr lang="zh-TW" alt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設定繁雜，費時費工</a:t>
            </a:r>
            <a:endParaRPr lang="zh-TW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2590303" y="1819926"/>
            <a:ext cx="6986834" cy="118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頻繁交換資料的人員需自行組成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 VPN 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</a:p>
          <a:p>
            <a:pPr marL="180335" marR="0" lvl="0" indent="-187109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但設定不易，且需要專用設備，不易快速大量佈建</a:t>
            </a:r>
          </a:p>
          <a:p>
            <a:pPr marL="180335" marR="0" lvl="0" indent="-187109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花費許多時間和人力設定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805884F-878D-4D9D-A414-7FDE694E2BF7}"/>
              </a:ext>
            </a:extLst>
          </p:cNvPr>
          <p:cNvGrpSpPr/>
          <p:nvPr/>
        </p:nvGrpSpPr>
        <p:grpSpPr>
          <a:xfrm>
            <a:off x="2012608" y="3063328"/>
            <a:ext cx="8401091" cy="3263237"/>
            <a:chOff x="1858604" y="3063328"/>
            <a:chExt cx="8401091" cy="3263237"/>
          </a:xfrm>
        </p:grpSpPr>
        <p:sp>
          <p:nvSpPr>
            <p:cNvPr id="287" name="Google Shape;287;p19"/>
            <p:cNvSpPr/>
            <p:nvPr/>
          </p:nvSpPr>
          <p:spPr>
            <a:xfrm>
              <a:off x="2251866" y="4982065"/>
              <a:ext cx="1526364" cy="37706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4371270" y="6028588"/>
              <a:ext cx="1463869" cy="29797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8894578" y="5071194"/>
              <a:ext cx="1365117" cy="50335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4302507" y="4123304"/>
              <a:ext cx="1677996" cy="3534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路由器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302" name="Google Shape;302;p19"/>
            <p:cNvCxnSpPr>
              <a:cxnSpLocks/>
              <a:stCxn id="301" idx="2"/>
            </p:cNvCxnSpPr>
            <p:nvPr/>
          </p:nvCxnSpPr>
          <p:spPr>
            <a:xfrm>
              <a:off x="5141505" y="4476704"/>
              <a:ext cx="0" cy="1224698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oogle Shape;303;p19"/>
            <p:cNvCxnSpPr>
              <a:cxnSpLocks/>
            </p:cNvCxnSpPr>
            <p:nvPr/>
          </p:nvCxnSpPr>
          <p:spPr>
            <a:xfrm flipH="1">
              <a:off x="5343132" y="4262240"/>
              <a:ext cx="1545206" cy="135932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prstDash val="lg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Google Shape;304;p19"/>
            <p:cNvCxnSpPr>
              <a:cxnSpLocks/>
              <a:endCxn id="36" idx="1"/>
            </p:cNvCxnSpPr>
            <p:nvPr/>
          </p:nvCxnSpPr>
          <p:spPr>
            <a:xfrm>
              <a:off x="3573898" y="4880662"/>
              <a:ext cx="3196532" cy="90093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prstDash val="lg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Google Shape;305;p19"/>
            <p:cNvCxnSpPr>
              <a:cxnSpLocks/>
              <a:stCxn id="46" idx="2"/>
            </p:cNvCxnSpPr>
            <p:nvPr/>
          </p:nvCxnSpPr>
          <p:spPr>
            <a:xfrm flipH="1">
              <a:off x="7658956" y="4984408"/>
              <a:ext cx="1897054" cy="757761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Google Shape;306;p19"/>
            <p:cNvCxnSpPr>
              <a:cxnSpLocks/>
            </p:cNvCxnSpPr>
            <p:nvPr/>
          </p:nvCxnSpPr>
          <p:spPr>
            <a:xfrm>
              <a:off x="7297827" y="4210597"/>
              <a:ext cx="0" cy="1349331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5229DD1F-4670-4351-893A-FC6AD942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40629" y="4496727"/>
              <a:ext cx="612188" cy="485338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AA610C55-3CA5-4006-A6D1-2013A11F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8512" y="4739396"/>
              <a:ext cx="463824" cy="40713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E4D68BAB-2D9F-46FD-93B0-D5977151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70430" y="5538929"/>
              <a:ext cx="612188" cy="485338"/>
            </a:xfrm>
            <a:prstGeom prst="rect">
              <a:avLst/>
            </a:prstGeom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0FE60238-19BD-42D6-8F21-1129A694E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5286" y="5498098"/>
              <a:ext cx="612188" cy="485338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5AD28F2A-F05B-4150-B579-9427D629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43408" y="3594368"/>
              <a:ext cx="612188" cy="485338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E76B6419-355D-4389-9DBF-5AAA13AB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59197" y="3599261"/>
              <a:ext cx="612188" cy="485338"/>
            </a:xfrm>
            <a:prstGeom prst="rect">
              <a:avLst/>
            </a:prstGeom>
          </p:spPr>
        </p:pic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550D4764-2C83-4810-926B-AC5887991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7237" y="4499070"/>
              <a:ext cx="612188" cy="485338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9CC89BDA-8382-4B94-86AF-EDD29A879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8268" y="4706070"/>
              <a:ext cx="463824" cy="40713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AC983886-9CC3-4EFF-B537-93F191B5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24291" y="4770096"/>
              <a:ext cx="833436" cy="214312"/>
            </a:xfrm>
            <a:prstGeom prst="rect">
              <a:avLst/>
            </a:prstGeom>
          </p:spPr>
        </p:pic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C761BA72-5D9F-4217-99A8-8300CE8E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48959" y="3861844"/>
              <a:ext cx="833436" cy="214312"/>
            </a:xfrm>
            <a:prstGeom prst="rect">
              <a:avLst/>
            </a:prstGeom>
          </p:spPr>
        </p:pic>
        <p:sp>
          <p:nvSpPr>
            <p:cNvPr id="18" name="語音泡泡: 橢圓形 17">
              <a:extLst>
                <a:ext uri="{FF2B5EF4-FFF2-40B4-BE49-F238E27FC236}">
                  <a16:creationId xmlns:a16="http://schemas.microsoft.com/office/drawing/2014/main" id="{832065B2-8E56-4E5F-8C95-2841AE91D25D}"/>
                </a:ext>
              </a:extLst>
            </p:cNvPr>
            <p:cNvSpPr/>
            <p:nvPr/>
          </p:nvSpPr>
          <p:spPr>
            <a:xfrm>
              <a:off x="7246208" y="3063328"/>
              <a:ext cx="654050" cy="638507"/>
            </a:xfrm>
            <a:prstGeom prst="wedgeEllipseCallout">
              <a:avLst/>
            </a:prstGeom>
            <a:solidFill>
              <a:srgbClr val="21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>
                  <a:solidFill>
                    <a:srgbClr val="DDDDE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??</a:t>
              </a:r>
              <a:endParaRPr lang="zh-TW" altLang="en-US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語音泡泡: 橢圓形 64">
              <a:extLst>
                <a:ext uri="{FF2B5EF4-FFF2-40B4-BE49-F238E27FC236}">
                  <a16:creationId xmlns:a16="http://schemas.microsoft.com/office/drawing/2014/main" id="{9F457682-6FE8-4C17-82E8-BBE0CB6F05E4}"/>
                </a:ext>
              </a:extLst>
            </p:cNvPr>
            <p:cNvSpPr/>
            <p:nvPr/>
          </p:nvSpPr>
          <p:spPr>
            <a:xfrm>
              <a:off x="2491140" y="3925399"/>
              <a:ext cx="654050" cy="638507"/>
            </a:xfrm>
            <a:prstGeom prst="wedgeEllipseCallout">
              <a:avLst/>
            </a:prstGeom>
            <a:solidFill>
              <a:srgbClr val="21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>
                  <a:solidFill>
                    <a:srgbClr val="DDDDE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??</a:t>
              </a:r>
              <a:endParaRPr lang="zh-TW" altLang="en-US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9325FB7-AD46-41B7-A657-C4E84204B574}"/>
                </a:ext>
              </a:extLst>
            </p:cNvPr>
            <p:cNvSpPr/>
            <p:nvPr/>
          </p:nvSpPr>
          <p:spPr>
            <a:xfrm>
              <a:off x="1858604" y="5338089"/>
              <a:ext cx="1826141" cy="58477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lvl="0" algn="ctr"/>
              <a:r>
                <a:rPr lang="zh-TW" altLang="en-US" sz="32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員工崩潰</a:t>
              </a: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6818D265-AE60-48B0-9C09-64601040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14761" y="5775169"/>
              <a:ext cx="833436" cy="214312"/>
            </a:xfrm>
            <a:prstGeom prst="rect">
              <a:avLst/>
            </a:prstGeom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3723CD3F-EB44-4FB7-96C1-98E8A4BD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39292" y="4770096"/>
              <a:ext cx="833436" cy="214312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D26EB71F-296F-4C52-8D1C-4CD5B7EAA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17949" y="5806297"/>
              <a:ext cx="833436" cy="214312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7AE57423-1182-4C54-B838-319AE179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24787" y="3858434"/>
              <a:ext cx="833436" cy="214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87881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0A99891A-3A40-49BA-AB6E-465E83F86DB0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困境六</a:t>
            </a:r>
            <a:br>
              <a:rPr 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CN" alt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專業</a:t>
            </a:r>
            <a:r>
              <a:rPr 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VPN </a:t>
            </a:r>
            <a:r>
              <a:rPr lang="zh-CN" altLang="en-US" sz="32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架構佈建成本過高</a:t>
            </a:r>
            <a:endParaRPr lang="en-US" altLang="zh-TW" sz="400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5" name="Google Shape;315;p20"/>
          <p:cNvSpPr txBox="1"/>
          <p:nvPr/>
        </p:nvSpPr>
        <p:spPr>
          <a:xfrm>
            <a:off x="3259986" y="1709458"/>
            <a:ext cx="5672028" cy="90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5250"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中小企業必須為了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 </a:t>
            </a:r>
          </a:p>
          <a:p>
            <a:pPr marL="95250"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開始佈建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架構或是升級既有架構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56A02D9-9298-4AA5-BD87-B514EC714137}"/>
              </a:ext>
            </a:extLst>
          </p:cNvPr>
          <p:cNvGrpSpPr/>
          <p:nvPr/>
        </p:nvGrpSpPr>
        <p:grpSpPr>
          <a:xfrm>
            <a:off x="2139190" y="3549437"/>
            <a:ext cx="4592915" cy="5020435"/>
            <a:chOff x="2035794" y="2459865"/>
            <a:chExt cx="4592915" cy="5020435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362A02BD-B8C5-45F4-94C4-615F8A3E9219}"/>
                </a:ext>
              </a:extLst>
            </p:cNvPr>
            <p:cNvSpPr/>
            <p:nvPr/>
          </p:nvSpPr>
          <p:spPr>
            <a:xfrm rot="16200000">
              <a:off x="1822035" y="2673625"/>
              <a:ext cx="5020434" cy="4592915"/>
            </a:xfrm>
            <a:prstGeom prst="rightArrow">
              <a:avLst>
                <a:gd name="adj1" fmla="val 50000"/>
                <a:gd name="adj2" fmla="val 63273"/>
              </a:avLst>
            </a:prstGeom>
            <a:gradFill>
              <a:gsLst>
                <a:gs pos="53000">
                  <a:srgbClr val="6F74FF"/>
                </a:gs>
                <a:gs pos="0">
                  <a:srgbClr val="9656FF"/>
                </a:gs>
                <a:gs pos="100000">
                  <a:srgbClr val="21B0F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D2C55E-93C6-4F82-99ED-FB460B5F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020" y="2459865"/>
              <a:ext cx="4279763" cy="4432176"/>
            </a:xfrm>
            <a:prstGeom prst="rect">
              <a:avLst/>
            </a:prstGeom>
          </p:spPr>
        </p:pic>
      </p:grpSp>
      <p:pic>
        <p:nvPicPr>
          <p:cNvPr id="317" name="Google Shape;3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075" y="2536984"/>
            <a:ext cx="4885677" cy="486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3D5FEBA-DB1D-4B08-A622-F244649FBF42}"/>
              </a:ext>
            </a:extLst>
          </p:cNvPr>
          <p:cNvSpPr/>
          <p:nvPr/>
        </p:nvSpPr>
        <p:spPr>
          <a:xfrm>
            <a:off x="3300466" y="2905780"/>
            <a:ext cx="2236510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32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企業主崩潰</a:t>
            </a:r>
          </a:p>
        </p:txBody>
      </p:sp>
    </p:spTree>
    <p:extLst>
      <p:ext uri="{BB962C8B-B14F-4D97-AF65-F5344CB8AC3E}">
        <p14:creationId xmlns:p14="http://schemas.microsoft.com/office/powerpoint/2010/main" val="4177926505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C3A202-1304-4688-A736-0392CC9FC07A}"/>
              </a:ext>
            </a:extLst>
          </p:cNvPr>
          <p:cNvSpPr txBox="1"/>
          <p:nvPr/>
        </p:nvSpPr>
        <p:spPr>
          <a:xfrm>
            <a:off x="379063" y="1943935"/>
            <a:ext cx="5044707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新世代</a:t>
            </a:r>
            <a:r>
              <a:rPr lang="zh-TW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 6 </a:t>
            </a:r>
            <a:r>
              <a:rPr lang="zh-CN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和雙</a:t>
            </a:r>
            <a:r>
              <a:rPr lang="en-US" altLang="zh-CN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10GbE</a:t>
            </a:r>
            <a:r>
              <a:rPr lang="zh-TW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TW" sz="2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zh-TW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SD-WAN</a:t>
            </a:r>
            <a:r>
              <a:rPr lang="zh-TW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路由器</a:t>
            </a:r>
            <a:endParaRPr lang="zh-TW" sz="2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zh-TW" altLang="en-US" sz="2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243F575-8312-41C6-AB6C-D028B7B1798D}"/>
              </a:ext>
            </a:extLst>
          </p:cNvPr>
          <p:cNvSpPr txBox="1"/>
          <p:nvPr/>
        </p:nvSpPr>
        <p:spPr>
          <a:xfrm>
            <a:off x="379063" y="2994668"/>
            <a:ext cx="6275989" cy="12874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支援最新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 6 (802.11ax)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10GbE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彈性設定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多點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組建私網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QNAP SD-WAN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4074584-ACAF-4075-BA0E-16031FAD2172}"/>
              </a:ext>
            </a:extLst>
          </p:cNvPr>
          <p:cNvCxnSpPr>
            <a:cxnSpLocks/>
          </p:cNvCxnSpPr>
          <p:nvPr/>
        </p:nvCxnSpPr>
        <p:spPr>
          <a:xfrm>
            <a:off x="450561" y="1873353"/>
            <a:ext cx="574059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4CB783A-56A4-BE43-92FC-51654C221C18}"/>
              </a:ext>
            </a:extLst>
          </p:cNvPr>
          <p:cNvSpPr/>
          <p:nvPr/>
        </p:nvSpPr>
        <p:spPr>
          <a:xfrm>
            <a:off x="379063" y="725554"/>
            <a:ext cx="51748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 市場獨家規格</a:t>
            </a:r>
            <a:endParaRPr lang="en-US" altLang="zh-TW" sz="32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解決您的需要</a:t>
            </a:r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73178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B05395-5351-4216-8B28-9A013071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新世代路由器必須具備 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</a:t>
            </a:r>
            <a:r>
              <a:rPr 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26">
            <a:extLst>
              <a:ext uri="{FF2B5EF4-FFF2-40B4-BE49-F238E27FC236}">
                <a16:creationId xmlns:a16="http://schemas.microsoft.com/office/drawing/2014/main" id="{04D1F8AD-5230-46A4-8BAC-F7E0467F623F}"/>
              </a:ext>
            </a:extLst>
          </p:cNvPr>
          <p:cNvSpPr/>
          <p:nvPr/>
        </p:nvSpPr>
        <p:spPr>
          <a:xfrm>
            <a:off x="7203373" y="3518200"/>
            <a:ext cx="1143262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1200 Mb/s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矩形 26">
            <a:extLst>
              <a:ext uri="{FF2B5EF4-FFF2-40B4-BE49-F238E27FC236}">
                <a16:creationId xmlns:a16="http://schemas.microsoft.com/office/drawing/2014/main" id="{27CC269E-3239-4852-98EE-CC40CB930580}"/>
              </a:ext>
            </a:extLst>
          </p:cNvPr>
          <p:cNvSpPr/>
          <p:nvPr/>
        </p:nvSpPr>
        <p:spPr>
          <a:xfrm>
            <a:off x="4401571" y="3896072"/>
            <a:ext cx="1029449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867 Mb/s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9" name="矩形: 圓角 106">
            <a:extLst>
              <a:ext uri="{FF2B5EF4-FFF2-40B4-BE49-F238E27FC236}">
                <a16:creationId xmlns:a16="http://schemas.microsoft.com/office/drawing/2014/main" id="{BFE2EB60-E823-4889-BCAC-9AFFC4847C6E}"/>
              </a:ext>
            </a:extLst>
          </p:cNvPr>
          <p:cNvSpPr/>
          <p:nvPr/>
        </p:nvSpPr>
        <p:spPr>
          <a:xfrm>
            <a:off x="1768241" y="3638207"/>
            <a:ext cx="5406782" cy="1289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000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113">
            <a:extLst>
              <a:ext uri="{FF2B5EF4-FFF2-40B4-BE49-F238E27FC236}">
                <a16:creationId xmlns:a16="http://schemas.microsoft.com/office/drawing/2014/main" id="{C16D010C-2CD5-4344-A50D-967890EFB563}"/>
              </a:ext>
            </a:extLst>
          </p:cNvPr>
          <p:cNvSpPr/>
          <p:nvPr/>
        </p:nvSpPr>
        <p:spPr>
          <a:xfrm>
            <a:off x="1770037" y="4025055"/>
            <a:ext cx="2647342" cy="128980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CF73F8B-C1A6-4396-8710-5235BDB52404}"/>
              </a:ext>
            </a:extLst>
          </p:cNvPr>
          <p:cNvGrpSpPr/>
          <p:nvPr/>
        </p:nvGrpSpPr>
        <p:grpSpPr>
          <a:xfrm>
            <a:off x="1843001" y="3518200"/>
            <a:ext cx="4975623" cy="899756"/>
            <a:chOff x="585849" y="3109021"/>
            <a:chExt cx="4975623" cy="3330438"/>
          </a:xfrm>
        </p:grpSpPr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2F66F8D-A6E1-4978-AD3C-E46D84E83986}"/>
                </a:ext>
              </a:extLst>
            </p:cNvPr>
            <p:cNvCxnSpPr/>
            <p:nvPr/>
          </p:nvCxnSpPr>
          <p:spPr>
            <a:xfrm>
              <a:off x="585849" y="3109021"/>
              <a:ext cx="0" cy="3330438"/>
            </a:xfrm>
            <a:prstGeom prst="line">
              <a:avLst/>
            </a:prstGeom>
            <a:ln w="952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2F339C2D-C3D3-4B12-A147-F69C7FA9EFF2}"/>
                </a:ext>
              </a:extLst>
            </p:cNvPr>
            <p:cNvCxnSpPr/>
            <p:nvPr/>
          </p:nvCxnSpPr>
          <p:spPr>
            <a:xfrm>
              <a:off x="3902931" y="310902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FA145FDE-16DB-4817-A78C-1EA6A3D3E611}"/>
                </a:ext>
              </a:extLst>
            </p:cNvPr>
            <p:cNvCxnSpPr/>
            <p:nvPr/>
          </p:nvCxnSpPr>
          <p:spPr>
            <a:xfrm>
              <a:off x="2244390" y="310902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C8BAC001-ACFA-4CFE-B089-B8D9F3F7BC70}"/>
                </a:ext>
              </a:extLst>
            </p:cNvPr>
            <p:cNvCxnSpPr/>
            <p:nvPr/>
          </p:nvCxnSpPr>
          <p:spPr>
            <a:xfrm>
              <a:off x="5561472" y="310902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F739B6B3-ED4F-40BF-974A-32586F58F74F}"/>
              </a:ext>
            </a:extLst>
          </p:cNvPr>
          <p:cNvSpPr/>
          <p:nvPr/>
        </p:nvSpPr>
        <p:spPr>
          <a:xfrm>
            <a:off x="870073" y="193438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高速傳輸</a:t>
            </a:r>
            <a:endParaRPr lang="zh-TW" altLang="en-US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1A565AB-515C-4CD4-91C8-D1B41653DBC1}"/>
              </a:ext>
            </a:extLst>
          </p:cNvPr>
          <p:cNvSpPr/>
          <p:nvPr/>
        </p:nvSpPr>
        <p:spPr>
          <a:xfrm>
            <a:off x="1809035" y="4282001"/>
            <a:ext cx="648508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單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160MHz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頻寬比對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BDF085-FDE7-4658-9BC7-323B664C9FE6}"/>
              </a:ext>
            </a:extLst>
          </p:cNvPr>
          <p:cNvSpPr/>
          <p:nvPr/>
        </p:nvSpPr>
        <p:spPr>
          <a:xfrm>
            <a:off x="817518" y="4804773"/>
            <a:ext cx="504824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市場新裝置皆開始支援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Wi-Fi 6</a:t>
            </a:r>
            <a:endParaRPr lang="zh-TW" altLang="en-US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81BFC8-D143-4519-AA1F-7AA7392769FC}"/>
              </a:ext>
            </a:extLst>
          </p:cNvPr>
          <p:cNvSpPr/>
          <p:nvPr/>
        </p:nvSpPr>
        <p:spPr>
          <a:xfrm>
            <a:off x="805128" y="5334187"/>
            <a:ext cx="528365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2020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年中多數筆電和行動裝置相繼支援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Wi-Fi 6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C283056-D1DF-477F-90A6-EAE0C92B49B7}"/>
              </a:ext>
            </a:extLst>
          </p:cNvPr>
          <p:cNvSpPr/>
          <p:nvPr/>
        </p:nvSpPr>
        <p:spPr>
          <a:xfrm>
            <a:off x="900585" y="386367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圖片 10" descr="一張含有 膝上型電腦, 電子用品, 電腦, 坐 的圖片&#10;&#10;自動產生的描述">
            <a:extLst>
              <a:ext uri="{FF2B5EF4-FFF2-40B4-BE49-F238E27FC236}">
                <a16:creationId xmlns:a16="http://schemas.microsoft.com/office/drawing/2014/main" id="{0797B7A7-7C2C-426B-9A68-B5B3E6175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836" y="4967954"/>
            <a:ext cx="2164749" cy="144728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4D20FF27-D74A-C84B-A617-C4C3BFB6B53A}"/>
              </a:ext>
            </a:extLst>
          </p:cNvPr>
          <p:cNvSpPr/>
          <p:nvPr/>
        </p:nvSpPr>
        <p:spPr>
          <a:xfrm>
            <a:off x="911628" y="354230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1DFE6913-AD87-4A37-A834-BBFCD3AE9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165" y="5520685"/>
            <a:ext cx="968747" cy="968747"/>
          </a:xfrm>
          <a:prstGeom prst="rect">
            <a:avLst/>
          </a:prstGeom>
        </p:spPr>
      </p:pic>
      <p:pic>
        <p:nvPicPr>
          <p:cNvPr id="25" name="圖片 24" descr="一張含有 膝上型電腦, 立體, 電腦, 電子用品 的圖片&#10;&#10;自動產生的描述">
            <a:extLst>
              <a:ext uri="{FF2B5EF4-FFF2-40B4-BE49-F238E27FC236}">
                <a16:creationId xmlns:a16="http://schemas.microsoft.com/office/drawing/2014/main" id="{E71E31FB-31EE-41C9-9580-9DF4509B0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109" y="4967393"/>
            <a:ext cx="968746" cy="1555802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D82E32C-9ED5-461D-B3C6-E51223B59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7165" y="3060402"/>
            <a:ext cx="2403135" cy="105464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E0527935-5D40-4E62-BD7D-F7788BB46085}"/>
              </a:ext>
            </a:extLst>
          </p:cNvPr>
          <p:cNvSpPr/>
          <p:nvPr/>
        </p:nvSpPr>
        <p:spPr>
          <a:xfrm>
            <a:off x="845060" y="2457604"/>
            <a:ext cx="11029537" cy="8523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Wi-Fi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雙頻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802.11ax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(2.4GHz &amp; 5GHz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並提供理論值達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3600Mb/s 的吞吐量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160MHz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頻寬速度為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Wi-Fi 5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1.38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倍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6624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2C8F1B7-4588-BB49-8EED-87D1D0E8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新世代路由器必須具備 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</a:t>
            </a:r>
            <a:r>
              <a:rPr 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1EDB00-6FD9-0A47-A85D-A5D8330427CD}"/>
              </a:ext>
            </a:extLst>
          </p:cNvPr>
          <p:cNvSpPr/>
          <p:nvPr/>
        </p:nvSpPr>
        <p:spPr>
          <a:xfrm>
            <a:off x="609600" y="2987871"/>
            <a:ext cx="3873500" cy="20554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提高 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 X 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網路使用效率</a:t>
            </a:r>
            <a:endParaRPr lang="en-US" altLang="zh-TW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透過使用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OFDMA ＆ MU-MIMO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讓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多組裝置能同時進行資料傳輸，藉此提高網路使用效率、降低連線延遲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0A9D6003-F8DB-4B40-81E8-7996E817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7201" y="2987871"/>
            <a:ext cx="1106146" cy="75683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F3276E-F504-48C4-AF0C-5943F5C8292D}"/>
              </a:ext>
            </a:extLst>
          </p:cNvPr>
          <p:cNvSpPr txBox="1"/>
          <p:nvPr/>
        </p:nvSpPr>
        <p:spPr>
          <a:xfrm>
            <a:off x="6938725" y="4112624"/>
            <a:ext cx="1286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05BCFE"/>
                </a:solidFill>
              </a:rPr>
              <a:t>User 1</a:t>
            </a:r>
            <a:r>
              <a:rPr lang="zh-TW" altLang="en-US">
                <a:solidFill>
                  <a:srgbClr val="05BCFE"/>
                </a:solidFill>
              </a:rPr>
              <a:t> </a:t>
            </a:r>
            <a:endParaRPr lang="en-US" altLang="zh-TW">
              <a:solidFill>
                <a:srgbClr val="05BCFE"/>
              </a:solidFill>
            </a:endParaRPr>
          </a:p>
          <a:p>
            <a:r>
              <a:rPr lang="en-US" altLang="zh-TW">
                <a:solidFill>
                  <a:srgbClr val="05BCFE"/>
                </a:solidFill>
              </a:rPr>
              <a:t>(Line </a:t>
            </a:r>
            <a:r>
              <a:rPr lang="zh-TW" altLang="en-US">
                <a:solidFill>
                  <a:srgbClr val="05BCFE"/>
                </a:solidFill>
              </a:rPr>
              <a:t>聊天</a:t>
            </a:r>
            <a:r>
              <a:rPr lang="en-US" altLang="zh-TW">
                <a:solidFill>
                  <a:srgbClr val="05BCFE"/>
                </a:solidFill>
              </a:rPr>
              <a:t>)</a:t>
            </a:r>
            <a:endParaRPr lang="zh-TW" altLang="en-US">
              <a:solidFill>
                <a:srgbClr val="05BCFE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69A7924-A8A5-456F-B006-41620D4EDC3D}"/>
              </a:ext>
            </a:extLst>
          </p:cNvPr>
          <p:cNvSpPr txBox="1"/>
          <p:nvPr/>
        </p:nvSpPr>
        <p:spPr>
          <a:xfrm>
            <a:off x="8224852" y="4099934"/>
            <a:ext cx="120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00FFCC"/>
                </a:solidFill>
              </a:rPr>
              <a:t>User 2 </a:t>
            </a:r>
          </a:p>
          <a:p>
            <a:r>
              <a:rPr lang="en-US" altLang="zh-TW">
                <a:solidFill>
                  <a:srgbClr val="00FFCC"/>
                </a:solidFill>
              </a:rPr>
              <a:t>(</a:t>
            </a:r>
            <a:r>
              <a:rPr lang="zh-TW" altLang="en-US">
                <a:solidFill>
                  <a:srgbClr val="00FFCC"/>
                </a:solidFill>
              </a:rPr>
              <a:t>逛</a:t>
            </a:r>
            <a:r>
              <a:rPr lang="en-US" altLang="zh-TW">
                <a:solidFill>
                  <a:srgbClr val="00FFCC"/>
                </a:solidFill>
              </a:rPr>
              <a:t>IG,FB)</a:t>
            </a:r>
            <a:endParaRPr lang="zh-TW" altLang="en-US">
              <a:solidFill>
                <a:srgbClr val="00FFCC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18DFA9-C174-4400-9CD4-0D95CC4DF9B0}"/>
              </a:ext>
            </a:extLst>
          </p:cNvPr>
          <p:cNvSpPr txBox="1"/>
          <p:nvPr/>
        </p:nvSpPr>
        <p:spPr>
          <a:xfrm>
            <a:off x="9537559" y="4126049"/>
            <a:ext cx="139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FF5050"/>
                </a:solidFill>
              </a:rPr>
              <a:t>User 3 </a:t>
            </a:r>
          </a:p>
          <a:p>
            <a:r>
              <a:rPr lang="en-US" altLang="zh-TW">
                <a:solidFill>
                  <a:srgbClr val="FF5050"/>
                </a:solidFill>
              </a:rPr>
              <a:t>(</a:t>
            </a:r>
            <a:r>
              <a:rPr lang="zh-TW" altLang="en-US">
                <a:solidFill>
                  <a:srgbClr val="FF5050"/>
                </a:solidFill>
              </a:rPr>
              <a:t>看</a:t>
            </a:r>
            <a:r>
              <a:rPr lang="en-US" altLang="zh-TW" err="1">
                <a:solidFill>
                  <a:srgbClr val="FF5050"/>
                </a:solidFill>
              </a:rPr>
              <a:t>Youtube</a:t>
            </a:r>
            <a:r>
              <a:rPr lang="en-US" altLang="zh-TW">
                <a:solidFill>
                  <a:srgbClr val="FF5050"/>
                </a:solidFill>
              </a:rPr>
              <a:t>)</a:t>
            </a:r>
            <a:endParaRPr lang="zh-TW" altLang="en-US">
              <a:solidFill>
                <a:srgbClr val="FF505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960BC49-5D1B-4F07-BC96-EF441DCBB504}"/>
              </a:ext>
            </a:extLst>
          </p:cNvPr>
          <p:cNvSpPr txBox="1"/>
          <p:nvPr/>
        </p:nvSpPr>
        <p:spPr>
          <a:xfrm>
            <a:off x="5174821" y="2319688"/>
            <a:ext cx="175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</a:rPr>
              <a:t>傳統</a:t>
            </a:r>
            <a:r>
              <a:rPr lang="en-US" altLang="zh-TW" sz="2400">
                <a:solidFill>
                  <a:schemeClr val="bg1"/>
                </a:solidFill>
              </a:rPr>
              <a:t>OFDM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C03782-8C04-4F52-8637-7638D8D1EB09}"/>
              </a:ext>
            </a:extLst>
          </p:cNvPr>
          <p:cNvSpPr txBox="1"/>
          <p:nvPr/>
        </p:nvSpPr>
        <p:spPr>
          <a:xfrm>
            <a:off x="5174821" y="4678624"/>
            <a:ext cx="175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</a:rPr>
              <a:t>OFDMA</a:t>
            </a:r>
            <a:endParaRPr lang="zh-TW" altLang="en-US" sz="2400">
              <a:solidFill>
                <a:schemeClr val="bg1"/>
              </a:solidFill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2616522-5963-4FB0-8584-2271DC546530}"/>
              </a:ext>
            </a:extLst>
          </p:cNvPr>
          <p:cNvGrpSpPr/>
          <p:nvPr/>
        </p:nvGrpSpPr>
        <p:grpSpPr>
          <a:xfrm>
            <a:off x="6993106" y="3102797"/>
            <a:ext cx="3709468" cy="769371"/>
            <a:chOff x="7392203" y="2915469"/>
            <a:chExt cx="3709468" cy="769371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239D5102-79A5-4AB7-A4E2-F97CD2B9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92203" y="2915469"/>
              <a:ext cx="1171106" cy="756837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EED81C25-77D5-4B2B-8199-3E3DE3D5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1384" y="2915469"/>
              <a:ext cx="1171106" cy="75683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F6C034D9-AF89-4156-A981-A9B96D6A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30565" y="2928003"/>
              <a:ext cx="1171106" cy="756837"/>
            </a:xfrm>
            <a:prstGeom prst="rect">
              <a:avLst/>
            </a:prstGeom>
          </p:spPr>
        </p:pic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F7C356DD-CCF8-43B7-AAA0-4E5F384B05F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764063" y="3136597"/>
              <a:ext cx="369332" cy="0"/>
            </a:xfrm>
            <a:prstGeom prst="line">
              <a:avLst/>
            </a:prstGeom>
            <a:ln w="2540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903CD69-31D5-4C0D-A132-45DBE6578F2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062271" y="3136596"/>
              <a:ext cx="369332" cy="0"/>
            </a:xfrm>
            <a:prstGeom prst="line">
              <a:avLst/>
            </a:prstGeom>
            <a:ln w="190500">
              <a:solidFill>
                <a:srgbClr val="00FFCC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AFC294B7-8D6E-417A-86EC-1663372F6B3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356114" y="3152647"/>
              <a:ext cx="369332" cy="0"/>
            </a:xfrm>
            <a:prstGeom prst="line">
              <a:avLst/>
            </a:prstGeom>
            <a:ln w="127000">
              <a:solidFill>
                <a:srgbClr val="FF505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D19AB2B-1F75-42B5-B2A3-5CFDFC2C9136}"/>
              </a:ext>
            </a:extLst>
          </p:cNvPr>
          <p:cNvGrpSpPr/>
          <p:nvPr/>
        </p:nvGrpSpPr>
        <p:grpSpPr>
          <a:xfrm>
            <a:off x="9763106" y="5313793"/>
            <a:ext cx="1171106" cy="756837"/>
            <a:chOff x="9440726" y="4849370"/>
            <a:chExt cx="1171106" cy="756837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FD56725F-0965-4F53-98F2-A0B7E4649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0726" y="4849370"/>
              <a:ext cx="1171106" cy="756837"/>
            </a:xfrm>
            <a:prstGeom prst="rect">
              <a:avLst/>
            </a:prstGeom>
          </p:spPr>
        </p:pic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4F4EB61C-7406-41EA-A045-E4D2DB66C55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864603" y="5070812"/>
              <a:ext cx="369332" cy="0"/>
            </a:xfrm>
            <a:prstGeom prst="line">
              <a:avLst/>
            </a:prstGeom>
            <a:ln w="127000">
              <a:solidFill>
                <a:srgbClr val="FF505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FF0036DC-8DBF-486D-AD6D-2A354E4A0B2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678749" y="5069237"/>
              <a:ext cx="369332" cy="0"/>
            </a:xfrm>
            <a:prstGeom prst="line">
              <a:avLst/>
            </a:prstGeom>
            <a:ln w="190500">
              <a:solidFill>
                <a:srgbClr val="00FFCC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B76E1041-031F-4A30-A2FE-29AE34E62F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431432" y="5069237"/>
              <a:ext cx="369332" cy="0"/>
            </a:xfrm>
            <a:prstGeom prst="line">
              <a:avLst/>
            </a:prstGeom>
            <a:ln w="2540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EF7674B-37EC-44BA-9912-854F68A952E0}"/>
              </a:ext>
            </a:extLst>
          </p:cNvPr>
          <p:cNvSpPr/>
          <p:nvPr/>
        </p:nvSpPr>
        <p:spPr>
          <a:xfrm>
            <a:off x="5994400" y="5348994"/>
            <a:ext cx="3696762" cy="563729"/>
          </a:xfrm>
          <a:prstGeom prst="rect">
            <a:avLst/>
          </a:prstGeom>
          <a:gradFill flip="none" rotWithShape="1">
            <a:gsLst>
              <a:gs pos="65000">
                <a:srgbClr val="FFFFFF">
                  <a:alpha val="50000"/>
                </a:srgbClr>
              </a:gs>
              <a:gs pos="2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3457588-8060-4AB8-9C03-66270066D1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106" y="5259186"/>
            <a:ext cx="2405224" cy="765785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475D60CC-58CB-4A73-A3BA-BB14D3DA9EB2}"/>
              </a:ext>
            </a:extLst>
          </p:cNvPr>
          <p:cNvSpPr txBox="1"/>
          <p:nvPr/>
        </p:nvSpPr>
        <p:spPr>
          <a:xfrm>
            <a:off x="6855941" y="2707350"/>
            <a:ext cx="115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等待中</a:t>
            </a:r>
            <a:r>
              <a:rPr lang="en-US" altLang="zh-TW">
                <a:solidFill>
                  <a:schemeClr val="bg1"/>
                </a:solidFill>
              </a:rPr>
              <a:t>…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F0EC18D-7631-41C0-8D68-CEA9F6FA4F76}"/>
              </a:ext>
            </a:extLst>
          </p:cNvPr>
          <p:cNvSpPr txBox="1"/>
          <p:nvPr/>
        </p:nvSpPr>
        <p:spPr>
          <a:xfrm>
            <a:off x="8175148" y="2707350"/>
            <a:ext cx="115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等待中</a:t>
            </a:r>
            <a:r>
              <a:rPr lang="en-US" altLang="zh-TW">
                <a:solidFill>
                  <a:schemeClr val="bg1"/>
                </a:solidFill>
              </a:rPr>
              <a:t>…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896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62A824C5-712B-4B7F-9109-14992D4E2F97}"/>
              </a:ext>
            </a:extLst>
          </p:cNvPr>
          <p:cNvSpPr/>
          <p:nvPr/>
        </p:nvSpPr>
        <p:spPr>
          <a:xfrm rot="16200000">
            <a:off x="6223462" y="1518166"/>
            <a:ext cx="4688602" cy="6579870"/>
          </a:xfrm>
          <a:prstGeom prst="rightArrow">
            <a:avLst>
              <a:gd name="adj1" fmla="val 50000"/>
              <a:gd name="adj2" fmla="val 81765"/>
            </a:avLst>
          </a:prstGeom>
          <a:gradFill>
            <a:gsLst>
              <a:gs pos="53000">
                <a:srgbClr val="6F74FF"/>
              </a:gs>
              <a:gs pos="0">
                <a:srgbClr val="9656FF"/>
              </a:gs>
              <a:gs pos="100000">
                <a:srgbClr val="21B0F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C05E413-9F18-5846-AA0D-0765951F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新世代路由器必須具備 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</a:t>
            </a:r>
            <a:r>
              <a:rPr 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6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B4BC28-AE9F-C443-8BD4-68F075C86816}"/>
              </a:ext>
            </a:extLst>
          </p:cNvPr>
          <p:cNvSpPr/>
          <p:nvPr/>
        </p:nvSpPr>
        <p:spPr>
          <a:xfrm>
            <a:off x="884089" y="3150680"/>
            <a:ext cx="4751978" cy="22096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1024-QAM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包裝更多資料</a:t>
            </a:r>
            <a:endParaRPr lang="en-US" altLang="zh-TW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79705" indent="-186690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把每個封包能承載的資料變多，速度必定能突飛猛進。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705" indent="-186690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相較於 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Wi-Fi 5</a:t>
            </a:r>
            <a:r>
              <a:rPr lang="zh-TW" altLang="e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（802.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11ac</a:t>
            </a:r>
            <a:r>
              <a:rPr lang="zh-TW" altLang="e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）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是使用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256-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QAM</a:t>
            </a:r>
            <a:r>
              <a:rPr lang="zh-TW" altLang="en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1024-QAM 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在速率上能提升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1.25 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倍。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9B68091-2311-4F06-B72C-0CA9F7C8B1B8}"/>
              </a:ext>
            </a:extLst>
          </p:cNvPr>
          <p:cNvSpPr txBox="1"/>
          <p:nvPr/>
        </p:nvSpPr>
        <p:spPr>
          <a:xfrm>
            <a:off x="8542037" y="2216088"/>
            <a:ext cx="2536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1.25 X</a:t>
            </a:r>
          </a:p>
          <a:p>
            <a:pPr algn="ctr"/>
            <a:r>
              <a:rPr kumimoji="1" lang="zh-TW" alt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更快的速度</a:t>
            </a:r>
            <a:endParaRPr kumimoji="1" lang="en-US" altLang="zh-TW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23060E1-8625-450A-93A7-BB4654FB66AE}"/>
              </a:ext>
            </a:extLst>
          </p:cNvPr>
          <p:cNvGrpSpPr/>
          <p:nvPr/>
        </p:nvGrpSpPr>
        <p:grpSpPr>
          <a:xfrm>
            <a:off x="6272160" y="3849727"/>
            <a:ext cx="4806149" cy="2294963"/>
            <a:chOff x="6095633" y="3849727"/>
            <a:chExt cx="4806149" cy="229496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BDCC370-42B7-4F2C-8094-D539B671B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66" y="3849727"/>
              <a:ext cx="3105995" cy="2170579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0C51896-E41C-4A77-BF09-93117A96B95B}"/>
                </a:ext>
              </a:extLst>
            </p:cNvPr>
            <p:cNvSpPr txBox="1"/>
            <p:nvPr/>
          </p:nvSpPr>
          <p:spPr>
            <a:xfrm>
              <a:off x="6095633" y="4240066"/>
              <a:ext cx="117692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11ax</a:t>
              </a:r>
            </a:p>
            <a:p>
              <a:r>
                <a:rPr kumimoji="1"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1024-QAM</a:t>
              </a:r>
              <a:endPara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26D83E0-AD53-43D5-9956-E43759DE3412}"/>
                </a:ext>
              </a:extLst>
            </p:cNvPr>
            <p:cNvSpPr txBox="1"/>
            <p:nvPr/>
          </p:nvSpPr>
          <p:spPr>
            <a:xfrm>
              <a:off x="6095633" y="5344471"/>
              <a:ext cx="106311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11ax</a:t>
              </a:r>
            </a:p>
            <a:p>
              <a:r>
                <a:rPr kumimoji="1"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256-QAM</a:t>
              </a:r>
              <a:endPara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180A303-C087-4BB4-8990-6BB3133F9B9C}"/>
                </a:ext>
              </a:extLst>
            </p:cNvPr>
            <p:cNvSpPr txBox="1"/>
            <p:nvPr/>
          </p:nvSpPr>
          <p:spPr>
            <a:xfrm>
              <a:off x="7454397" y="3918142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</a:t>
              </a:r>
              <a:r>
                <a:rPr kumimoji="1"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bits/</a:t>
              </a:r>
              <a:r>
                <a:rPr kumimoji="1" lang="zh-TW" altLang="en-US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標記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E138806F-4A65-474F-BBB5-3BEA6F0BFE13}"/>
                </a:ext>
              </a:extLst>
            </p:cNvPr>
            <p:cNvSpPr txBox="1"/>
            <p:nvPr/>
          </p:nvSpPr>
          <p:spPr>
            <a:xfrm>
              <a:off x="8832593" y="5067961"/>
              <a:ext cx="817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</a:t>
              </a:r>
              <a:r>
                <a:rPr kumimoji="1"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bits/</a:t>
              </a:r>
              <a:r>
                <a:rPr kumimoji="1" lang="zh-TW" altLang="en-US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標記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070EC33A-815E-4FE1-9307-AA88D5A33557}"/>
                </a:ext>
              </a:extLst>
            </p:cNvPr>
            <p:cNvSpPr txBox="1"/>
            <p:nvPr/>
          </p:nvSpPr>
          <p:spPr>
            <a:xfrm>
              <a:off x="10058281" y="4395497"/>
              <a:ext cx="84350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1.25x</a:t>
              </a:r>
            </a:p>
            <a:p>
              <a:r>
                <a:rPr kumimoji="1" lang="zh-TW" altLang="en-US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改善速度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863968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3A705B6-C26C-46C5-8E6F-7095249CBAB9}"/>
              </a:ext>
            </a:extLst>
          </p:cNvPr>
          <p:cNvSpPr/>
          <p:nvPr/>
        </p:nvSpPr>
        <p:spPr>
          <a:xfrm>
            <a:off x="3668092" y="2357960"/>
            <a:ext cx="4855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QHora-301W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具備雙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10GbE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A796172-AE31-4D5E-B8CA-20A52522E584}"/>
              </a:ext>
            </a:extLst>
          </p:cNvPr>
          <p:cNvSpPr/>
          <p:nvPr/>
        </p:nvSpPr>
        <p:spPr>
          <a:xfrm>
            <a:off x="3014368" y="2958721"/>
            <a:ext cx="616326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支援高速內外網傳輸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滿足商務大檔案異地備份的需求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2E6B24E-92F7-4410-A3CE-F4C8BC32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69" y="4346560"/>
            <a:ext cx="1581821" cy="941588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10CF39BE-E6EF-46DE-82FF-6E97688416F3}"/>
              </a:ext>
            </a:extLst>
          </p:cNvPr>
          <p:cNvCxnSpPr>
            <a:cxnSpLocks/>
          </p:cNvCxnSpPr>
          <p:nvPr/>
        </p:nvCxnSpPr>
        <p:spPr>
          <a:xfrm>
            <a:off x="3104640" y="4980320"/>
            <a:ext cx="136948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764DA69-8456-4FB6-BFAD-7AD13138AD64}"/>
              </a:ext>
            </a:extLst>
          </p:cNvPr>
          <p:cNvCxnSpPr>
            <a:cxnSpLocks/>
          </p:cNvCxnSpPr>
          <p:nvPr/>
        </p:nvCxnSpPr>
        <p:spPr>
          <a:xfrm>
            <a:off x="7711416" y="4980320"/>
            <a:ext cx="146621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9997F47-CB94-C640-B3B5-FA51FD8394DB}"/>
              </a:ext>
            </a:extLst>
          </p:cNvPr>
          <p:cNvSpPr txBox="1"/>
          <p:nvPr/>
        </p:nvSpPr>
        <p:spPr>
          <a:xfrm>
            <a:off x="5200292" y="5152083"/>
            <a:ext cx="182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QHora-301W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A87F602-D4A5-4113-929E-53F2C65A1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376" y="4324225"/>
            <a:ext cx="1123932" cy="555829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A1541D6C-1821-4568-B3F3-0A4B2B27E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8864" y="4324225"/>
            <a:ext cx="1123932" cy="55582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05FBD59-0FE7-48FD-9440-E16359A4B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272" y="4245097"/>
            <a:ext cx="3437456" cy="1094431"/>
          </a:xfrm>
          <a:prstGeom prst="rect">
            <a:avLst/>
          </a:prstGeom>
        </p:spPr>
      </p:pic>
      <p:sp>
        <p:nvSpPr>
          <p:cNvPr id="29" name="標題 1">
            <a:extLst>
              <a:ext uri="{FF2B5EF4-FFF2-40B4-BE49-F238E27FC236}">
                <a16:creationId xmlns:a16="http://schemas.microsoft.com/office/drawing/2014/main" id="{896768D3-7018-B44E-A66C-EA1D0654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8" y="190499"/>
            <a:ext cx="11966575" cy="1260475"/>
          </a:xfrm>
        </p:spPr>
        <p:txBody>
          <a:bodyPr>
            <a:normAutofit/>
          </a:bodyPr>
          <a:lstStyle/>
          <a:p>
            <a:r>
              <a:rPr lang="zh-TW" altLang="zh-TW">
                <a:ea typeface="微軟正黑體" panose="020B0604030504040204" pitchFamily="34" charset="-120"/>
                <a:sym typeface="Arial" panose="020B0604020202020204" pitchFamily="34" charset="0"/>
              </a:rPr>
              <a:t>新世代路由器必須具備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zh-TW" altLang="zh-TW">
                <a:ea typeface="微軟正黑體" panose="020B0604030504040204" pitchFamily="34" charset="-120"/>
                <a:sym typeface="Arial" panose="020B0604020202020204" pitchFamily="34" charset="0"/>
              </a:rPr>
              <a:t> 10GbE</a:t>
            </a:r>
            <a:endParaRPr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DB68C6-13C5-A04F-9BB5-B1E3E45C0184}"/>
              </a:ext>
            </a:extLst>
          </p:cNvPr>
          <p:cNvSpPr/>
          <p:nvPr/>
        </p:nvSpPr>
        <p:spPr>
          <a:xfrm>
            <a:off x="3255527" y="508094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ＷＡＮ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1ED501F-C1BE-1842-B95F-613F7D35B288}"/>
              </a:ext>
            </a:extLst>
          </p:cNvPr>
          <p:cNvSpPr/>
          <p:nvPr/>
        </p:nvSpPr>
        <p:spPr>
          <a:xfrm>
            <a:off x="7868864" y="509295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ＬＡＮ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7633" y="4434818"/>
            <a:ext cx="1062550" cy="9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844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7F5297EE-E53B-4ADD-8765-93C2C8EF8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73384" y="2528056"/>
            <a:ext cx="2445232" cy="31116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D370AE-9367-4C90-9345-806985AC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新世代路由器必須提供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SD-WAN </a:t>
            </a:r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服務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5E0072-1E9C-4CD8-8B76-1F0E73E8733A}"/>
              </a:ext>
            </a:extLst>
          </p:cNvPr>
          <p:cNvSpPr/>
          <p:nvPr/>
        </p:nvSpPr>
        <p:spPr>
          <a:xfrm>
            <a:off x="2926442" y="1862734"/>
            <a:ext cx="6371562" cy="851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在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QHora-301W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免費訂閱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SD-WAN (QuWAN) 快速多點組建私有網路保護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資料傳輸安全</a:t>
            </a:r>
            <a:endParaRPr lang="zh-TW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6AD054F-5043-4016-B14C-8C24275F5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51815" y="2545059"/>
            <a:ext cx="2445233" cy="311168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3E40E68-1950-47D2-B84E-75F43B224696}"/>
              </a:ext>
            </a:extLst>
          </p:cNvPr>
          <p:cNvSpPr/>
          <p:nvPr/>
        </p:nvSpPr>
        <p:spPr>
          <a:xfrm>
            <a:off x="1735726" y="551640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無負擔啟用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4F58BFF-00C2-4663-AC80-9DD257D9A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310296" y="2545059"/>
            <a:ext cx="2445232" cy="311168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A8C789A-4815-4B97-8303-D579A9C70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0269" y="3429000"/>
            <a:ext cx="1212642" cy="968704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40C3BD5A-FCF8-4098-AD0E-E22FC0B7A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2108" y="3506171"/>
            <a:ext cx="1030617" cy="101634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6B416AB-D2F0-461E-B77D-D678BD0C33CB}"/>
              </a:ext>
            </a:extLst>
          </p:cNvPr>
          <p:cNvSpPr/>
          <p:nvPr/>
        </p:nvSpPr>
        <p:spPr>
          <a:xfrm>
            <a:off x="1738962" y="5939400"/>
            <a:ext cx="159540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無需額外購入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VPN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組網設備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EDC10F0-CEAB-4311-89DE-C6D0E447DF17}"/>
              </a:ext>
            </a:extLst>
          </p:cNvPr>
          <p:cNvSpPr/>
          <p:nvPr/>
        </p:nvSpPr>
        <p:spPr>
          <a:xfrm>
            <a:off x="4915987" y="5949989"/>
            <a:ext cx="261564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自動多點組網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支援網路優化確保連線品質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D38F7A5-C243-4211-942C-031A5CE23614}"/>
              </a:ext>
            </a:extLst>
          </p:cNvPr>
          <p:cNvSpPr/>
          <p:nvPr/>
        </p:nvSpPr>
        <p:spPr>
          <a:xfrm>
            <a:off x="8925280" y="5516400"/>
            <a:ext cx="1210588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中央管理</a:t>
            </a:r>
            <a:endParaRPr 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CF65266-6B43-4EB7-B964-44E8D31AD940}"/>
              </a:ext>
            </a:extLst>
          </p:cNvPr>
          <p:cNvSpPr/>
          <p:nvPr/>
        </p:nvSpPr>
        <p:spPr>
          <a:xfrm>
            <a:off x="4653374" y="5516400"/>
            <a:ext cx="287825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彈性拓墣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2D880B-1322-4F45-949D-AAF8D39AF929}"/>
              </a:ext>
            </a:extLst>
          </p:cNvPr>
          <p:cNvSpPr/>
          <p:nvPr/>
        </p:nvSpPr>
        <p:spPr>
          <a:xfrm>
            <a:off x="8237264" y="5949989"/>
            <a:ext cx="271017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Orchestrator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中央管理系統，所有設定一次搞定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D8C14BE2-2586-40B0-8683-DEE127F88D86}"/>
              </a:ext>
            </a:extLst>
          </p:cNvPr>
          <p:cNvGrpSpPr/>
          <p:nvPr/>
        </p:nvGrpSpPr>
        <p:grpSpPr>
          <a:xfrm>
            <a:off x="5434870" y="3466617"/>
            <a:ext cx="1119061" cy="967078"/>
            <a:chOff x="4851967" y="3936107"/>
            <a:chExt cx="1176382" cy="1016613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9B30A0E1-F84C-4AE7-9D48-41FC74113A04}"/>
                </a:ext>
              </a:extLst>
            </p:cNvPr>
            <p:cNvSpPr/>
            <p:nvPr/>
          </p:nvSpPr>
          <p:spPr>
            <a:xfrm rot="479149">
              <a:off x="5537505" y="3936107"/>
              <a:ext cx="247136" cy="2471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674E8A47-3AA0-4C32-AAA8-31F1BA42833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5240561" y="4134065"/>
              <a:ext cx="321844" cy="2231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418F5634-8EE5-431F-B4EC-2B4F95FE0A2D}"/>
                </a:ext>
              </a:extLst>
            </p:cNvPr>
            <p:cNvSpPr/>
            <p:nvPr/>
          </p:nvSpPr>
          <p:spPr>
            <a:xfrm rot="479149">
              <a:off x="4851967" y="4308446"/>
              <a:ext cx="485254" cy="48525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854C295-E39C-4D8C-A1C5-747EFB439566}"/>
                </a:ext>
              </a:extLst>
            </p:cNvPr>
            <p:cNvSpPr/>
            <p:nvPr/>
          </p:nvSpPr>
          <p:spPr>
            <a:xfrm rot="479149">
              <a:off x="5651079" y="4575450"/>
              <a:ext cx="377270" cy="37727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88664DC4-D54B-48CA-9B7D-B6152083AA35}"/>
                </a:ext>
              </a:extLst>
            </p:cNvPr>
            <p:cNvCxnSpPr>
              <a:cxnSpLocks/>
            </p:cNvCxnSpPr>
            <p:nvPr/>
          </p:nvCxnSpPr>
          <p:spPr>
            <a:xfrm>
              <a:off x="5702495" y="4183631"/>
              <a:ext cx="122482" cy="3936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06F953F4-26B7-4DCB-BD05-0306F79C9CD1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 flipV="1">
              <a:off x="5314164" y="4653534"/>
              <a:ext cx="338744" cy="843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82284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1A26A7-C264-4C7D-A4F8-F531A678D1DD}"/>
              </a:ext>
            </a:extLst>
          </p:cNvPr>
          <p:cNvSpPr txBox="1"/>
          <p:nvPr/>
        </p:nvSpPr>
        <p:spPr>
          <a:xfrm>
            <a:off x="3792354" y="1301059"/>
            <a:ext cx="4765183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6000">
                <a:solidFill>
                  <a:srgbClr val="001B30"/>
                </a:solidFill>
                <a:effectLst>
                  <a:glow rad="152400">
                    <a:srgbClr val="65EDFF"/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QHora-301W</a:t>
            </a:r>
          </a:p>
          <a:p>
            <a:pPr algn="ctr"/>
            <a:r>
              <a:rPr lang="zh-TW" altLang="en-US" sz="8800" b="1">
                <a:solidFill>
                  <a:srgbClr val="001B30"/>
                </a:solidFill>
                <a:effectLst>
                  <a:glow rad="152400">
                    <a:srgbClr val="65EDFF"/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硬體優勢</a:t>
            </a:r>
            <a:endParaRPr lang="zh-TW" altLang="en-US" sz="8800" b="1">
              <a:solidFill>
                <a:srgbClr val="001B30"/>
              </a:solidFill>
              <a:effectLst>
                <a:glow rad="152400">
                  <a:srgbClr val="65EDFF"/>
                </a:glow>
              </a:effectLst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84467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8599CB3-CE50-FE40-8A1A-C722664111B6}"/>
              </a:ext>
            </a:extLst>
          </p:cNvPr>
          <p:cNvSpPr txBox="1"/>
          <p:nvPr/>
        </p:nvSpPr>
        <p:spPr>
          <a:xfrm>
            <a:off x="473032" y="726982"/>
            <a:ext cx="57204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大綱</a:t>
            </a:r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9485D3-45F0-4BF8-8364-4818521A92E7}"/>
              </a:ext>
            </a:extLst>
          </p:cNvPr>
          <p:cNvSpPr/>
          <p:nvPr/>
        </p:nvSpPr>
        <p:spPr>
          <a:xfrm>
            <a:off x="440431" y="1381135"/>
            <a:ext cx="506756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Work From Home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時代中小企業與個人工作室遇到的困境</a:t>
            </a:r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</a:t>
            </a:r>
            <a:endParaRPr lang="zh-TW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 市場獨家規格解決您的需要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硬體優勢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 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符合所有應用情境</a:t>
            </a:r>
            <a:endParaRPr 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Wi-Fi 6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高速無線傳輸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內建強大的 QuRouter OS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QHora-301W 免費訂閱 QNAP SD-WAN 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現在馬上預購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lvl="1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98EF31C-B12F-4720-A079-C07DF05799B4}"/>
              </a:ext>
            </a:extLst>
          </p:cNvPr>
          <p:cNvCxnSpPr>
            <a:cxnSpLocks/>
          </p:cNvCxnSpPr>
          <p:nvPr/>
        </p:nvCxnSpPr>
        <p:spPr>
          <a:xfrm>
            <a:off x="554770" y="1381135"/>
            <a:ext cx="501687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553503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標題 78">
            <a:extLst>
              <a:ext uri="{FF2B5EF4-FFF2-40B4-BE49-F238E27FC236}">
                <a16:creationId xmlns:a16="http://schemas.microsoft.com/office/drawing/2014/main" id="{A1D36556-6D87-44B8-8D3D-475FD9FC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硬體配置</a:t>
            </a: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17BE08DD-A9B0-49DD-A01C-1F57665FDB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-3362325"/>
            <a:ext cx="5705475" cy="2828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舊版的 P.4 </a:t>
            </a: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Highlight 規格用不同顏色</a:t>
            </a: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2x10Gbe Ports 特殊色</a:t>
            </a: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configurable prots for wan 特殊色</a:t>
            </a: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其他單色</a:t>
            </a: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085C24F3-62EC-4EFA-B1E2-558934DD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423" y="4033431"/>
            <a:ext cx="7337941" cy="2207512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7042EF44-3CFF-407C-9182-4FABC748F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701" y="2075942"/>
            <a:ext cx="7380890" cy="2349958"/>
          </a:xfrm>
          <a:prstGeom prst="rect">
            <a:avLst/>
          </a:prstGeom>
        </p:spPr>
      </p:pic>
      <p:sp>
        <p:nvSpPr>
          <p:cNvPr id="13" name="Google Shape;227;p22">
            <a:extLst>
              <a:ext uri="{FF2B5EF4-FFF2-40B4-BE49-F238E27FC236}">
                <a16:creationId xmlns:a16="http://schemas.microsoft.com/office/drawing/2014/main" id="{71C9BEDE-60E7-4972-B07F-6C162DC60AEB}"/>
              </a:ext>
            </a:extLst>
          </p:cNvPr>
          <p:cNvSpPr txBox="1"/>
          <p:nvPr/>
        </p:nvSpPr>
        <p:spPr>
          <a:xfrm>
            <a:off x="9776992" y="2933278"/>
            <a:ext cx="1635164" cy="38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Wi-Fi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啟用狀態燈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Google Shape;228;p22">
            <a:extLst>
              <a:ext uri="{FF2B5EF4-FFF2-40B4-BE49-F238E27FC236}">
                <a16:creationId xmlns:a16="http://schemas.microsoft.com/office/drawing/2014/main" id="{6D33AC1B-D09A-454A-868D-A381D08317B4}"/>
              </a:ext>
            </a:extLst>
          </p:cNvPr>
          <p:cNvSpPr txBox="1"/>
          <p:nvPr/>
        </p:nvSpPr>
        <p:spPr>
          <a:xfrm>
            <a:off x="4528334" y="1883254"/>
            <a:ext cx="2354282" cy="29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網路狀態燈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Google Shape;247;p22">
            <a:extLst>
              <a:ext uri="{FF2B5EF4-FFF2-40B4-BE49-F238E27FC236}">
                <a16:creationId xmlns:a16="http://schemas.microsoft.com/office/drawing/2014/main" id="{71C3E070-4860-4A13-A318-DCC531F58AF9}"/>
              </a:ext>
            </a:extLst>
          </p:cNvPr>
          <p:cNvCxnSpPr>
            <a:cxnSpLocks/>
          </p:cNvCxnSpPr>
          <p:nvPr/>
        </p:nvCxnSpPr>
        <p:spPr>
          <a:xfrm flipV="1">
            <a:off x="9063318" y="2249723"/>
            <a:ext cx="586304" cy="554301"/>
          </a:xfrm>
          <a:prstGeom prst="bentConnector3">
            <a:avLst>
              <a:gd name="adj1" fmla="val 1836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222;p22">
            <a:extLst>
              <a:ext uri="{FF2B5EF4-FFF2-40B4-BE49-F238E27FC236}">
                <a16:creationId xmlns:a16="http://schemas.microsoft.com/office/drawing/2014/main" id="{BDE1264C-128B-4F0D-A27B-4C69F43A18D6}"/>
              </a:ext>
            </a:extLst>
          </p:cNvPr>
          <p:cNvCxnSpPr>
            <a:cxnSpLocks/>
          </p:cNvCxnSpPr>
          <p:nvPr/>
        </p:nvCxnSpPr>
        <p:spPr>
          <a:xfrm rot="10800000">
            <a:off x="2342958" y="3190322"/>
            <a:ext cx="1153281" cy="491102"/>
          </a:xfrm>
          <a:prstGeom prst="bentConnector3">
            <a:avLst>
              <a:gd name="adj1" fmla="val 235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223;p22">
            <a:extLst>
              <a:ext uri="{FF2B5EF4-FFF2-40B4-BE49-F238E27FC236}">
                <a16:creationId xmlns:a16="http://schemas.microsoft.com/office/drawing/2014/main" id="{EAE680A9-DD2F-471C-9E61-B49CF7B90318}"/>
              </a:ext>
            </a:extLst>
          </p:cNvPr>
          <p:cNvCxnSpPr>
            <a:cxnSpLocks/>
          </p:cNvCxnSpPr>
          <p:nvPr/>
        </p:nvCxnSpPr>
        <p:spPr>
          <a:xfrm rot="10800000">
            <a:off x="2342959" y="2804025"/>
            <a:ext cx="1409452" cy="867309"/>
          </a:xfrm>
          <a:prstGeom prst="bentConnector3">
            <a:avLst>
              <a:gd name="adj1" fmla="val -272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224;p22">
            <a:extLst>
              <a:ext uri="{FF2B5EF4-FFF2-40B4-BE49-F238E27FC236}">
                <a16:creationId xmlns:a16="http://schemas.microsoft.com/office/drawing/2014/main" id="{28DA4B4C-2029-4793-9E33-91DF7129658D}"/>
              </a:ext>
            </a:extLst>
          </p:cNvPr>
          <p:cNvCxnSpPr>
            <a:cxnSpLocks/>
            <a:stCxn id="20" idx="1"/>
          </p:cNvCxnSpPr>
          <p:nvPr/>
        </p:nvCxnSpPr>
        <p:spPr>
          <a:xfrm rot="16200000" flipV="1">
            <a:off x="2870552" y="1922568"/>
            <a:ext cx="1071202" cy="2126385"/>
          </a:xfrm>
          <a:prstGeom prst="bentConnector2">
            <a:avLst/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225;p22">
            <a:extLst>
              <a:ext uri="{FF2B5EF4-FFF2-40B4-BE49-F238E27FC236}">
                <a16:creationId xmlns:a16="http://schemas.microsoft.com/office/drawing/2014/main" id="{ED7557E7-1B64-486D-995C-790ED2965BA0}"/>
              </a:ext>
            </a:extLst>
          </p:cNvPr>
          <p:cNvCxnSpPr>
            <a:cxnSpLocks/>
          </p:cNvCxnSpPr>
          <p:nvPr/>
        </p:nvCxnSpPr>
        <p:spPr>
          <a:xfrm flipV="1">
            <a:off x="5740353" y="3167498"/>
            <a:ext cx="4042016" cy="513219"/>
          </a:xfrm>
          <a:prstGeom prst="bentConnector3">
            <a:avLst>
              <a:gd name="adj1" fmla="val 119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96209CBA-A433-49B6-A6BB-83F5B800272D}"/>
              </a:ext>
            </a:extLst>
          </p:cNvPr>
          <p:cNvSpPr/>
          <p:nvPr/>
        </p:nvSpPr>
        <p:spPr>
          <a:xfrm rot="5400000">
            <a:off x="4389314" y="3188858"/>
            <a:ext cx="160062" cy="825069"/>
          </a:xfrm>
          <a:prstGeom prst="leftBracket">
            <a:avLst>
              <a:gd name="adj" fmla="val 0"/>
            </a:avLst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E5C72520-2426-45F4-A710-96CE9069C00C}"/>
              </a:ext>
            </a:extLst>
          </p:cNvPr>
          <p:cNvSpPr/>
          <p:nvPr/>
        </p:nvSpPr>
        <p:spPr>
          <a:xfrm rot="5400000">
            <a:off x="5297879" y="3425911"/>
            <a:ext cx="128442" cy="270344"/>
          </a:xfrm>
          <a:prstGeom prst="leftBracket">
            <a:avLst>
              <a:gd name="adj" fmla="val 0"/>
            </a:avLst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235;p22">
            <a:extLst>
              <a:ext uri="{FF2B5EF4-FFF2-40B4-BE49-F238E27FC236}">
                <a16:creationId xmlns:a16="http://schemas.microsoft.com/office/drawing/2014/main" id="{D7A3B8DE-8102-4A98-BD62-A5B74A4CD045}"/>
              </a:ext>
            </a:extLst>
          </p:cNvPr>
          <p:cNvSpPr txBox="1"/>
          <p:nvPr/>
        </p:nvSpPr>
        <p:spPr>
          <a:xfrm>
            <a:off x="4453063" y="6164000"/>
            <a:ext cx="1147637" cy="34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USB 3.2 Gen 1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Google Shape;236;p22">
            <a:extLst>
              <a:ext uri="{FF2B5EF4-FFF2-40B4-BE49-F238E27FC236}">
                <a16:creationId xmlns:a16="http://schemas.microsoft.com/office/drawing/2014/main" id="{056E9D8A-4F93-4B3B-865C-CAA15281CBCF}"/>
              </a:ext>
            </a:extLst>
          </p:cNvPr>
          <p:cNvSpPr txBox="1"/>
          <p:nvPr/>
        </p:nvSpPr>
        <p:spPr>
          <a:xfrm>
            <a:off x="9738997" y="5317516"/>
            <a:ext cx="2113827" cy="52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 GbE Ports </a:t>
            </a:r>
            <a:r>
              <a:rPr lang="fr-FR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(1000/100/10Mbps)</a:t>
            </a:r>
          </a:p>
        </p:txBody>
      </p:sp>
      <p:sp>
        <p:nvSpPr>
          <p:cNvPr id="27" name="Google Shape;237;p22">
            <a:extLst>
              <a:ext uri="{FF2B5EF4-FFF2-40B4-BE49-F238E27FC236}">
                <a16:creationId xmlns:a16="http://schemas.microsoft.com/office/drawing/2014/main" id="{9E492942-ECB9-42EE-A267-DC3A7EEA3384}"/>
              </a:ext>
            </a:extLst>
          </p:cNvPr>
          <p:cNvSpPr txBox="1"/>
          <p:nvPr/>
        </p:nvSpPr>
        <p:spPr>
          <a:xfrm>
            <a:off x="5513978" y="6129980"/>
            <a:ext cx="2859526" cy="48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AFEB1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 GbE Ports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AFEB1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(10G/5G/2.5G/1G/100M)</a:t>
            </a:r>
          </a:p>
        </p:txBody>
      </p:sp>
      <p:sp>
        <p:nvSpPr>
          <p:cNvPr id="30" name="左中括弧 29">
            <a:extLst>
              <a:ext uri="{FF2B5EF4-FFF2-40B4-BE49-F238E27FC236}">
                <a16:creationId xmlns:a16="http://schemas.microsoft.com/office/drawing/2014/main" id="{905E7B50-9EF5-4201-B5D7-2CDDFB305995}"/>
              </a:ext>
            </a:extLst>
          </p:cNvPr>
          <p:cNvSpPr/>
          <p:nvPr/>
        </p:nvSpPr>
        <p:spPr>
          <a:xfrm rot="16200000">
            <a:off x="4732209" y="5765024"/>
            <a:ext cx="299345" cy="266125"/>
          </a:xfrm>
          <a:prstGeom prst="leftBracket">
            <a:avLst>
              <a:gd name="adj" fmla="val 0"/>
            </a:avLst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5A656310-BA77-43EA-B266-8AEB793001E8}"/>
              </a:ext>
            </a:extLst>
          </p:cNvPr>
          <p:cNvCxnSpPr>
            <a:cxnSpLocks/>
          </p:cNvCxnSpPr>
          <p:nvPr/>
        </p:nvCxnSpPr>
        <p:spPr>
          <a:xfrm>
            <a:off x="8713886" y="5532655"/>
            <a:ext cx="992112" cy="0"/>
          </a:xfrm>
          <a:prstGeom prst="line">
            <a:avLst/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oogle Shape;222;p22">
            <a:extLst>
              <a:ext uri="{FF2B5EF4-FFF2-40B4-BE49-F238E27FC236}">
                <a16:creationId xmlns:a16="http://schemas.microsoft.com/office/drawing/2014/main" id="{B9C8EB95-C87B-455A-8FFA-FA1F0DADAB2B}"/>
              </a:ext>
            </a:extLst>
          </p:cNvPr>
          <p:cNvCxnSpPr>
            <a:cxnSpLocks/>
          </p:cNvCxnSpPr>
          <p:nvPr/>
        </p:nvCxnSpPr>
        <p:spPr>
          <a:xfrm rot="10800000">
            <a:off x="2342960" y="4758779"/>
            <a:ext cx="1081523" cy="343950"/>
          </a:xfrm>
          <a:prstGeom prst="bentConnector3">
            <a:avLst>
              <a:gd name="adj1" fmla="val 1052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222;p22">
            <a:extLst>
              <a:ext uri="{FF2B5EF4-FFF2-40B4-BE49-F238E27FC236}">
                <a16:creationId xmlns:a16="http://schemas.microsoft.com/office/drawing/2014/main" id="{DEA79344-458F-4D0D-9AA9-A02107AE2D9F}"/>
              </a:ext>
            </a:extLst>
          </p:cNvPr>
          <p:cNvCxnSpPr>
            <a:cxnSpLocks/>
          </p:cNvCxnSpPr>
          <p:nvPr/>
        </p:nvCxnSpPr>
        <p:spPr>
          <a:xfrm rot="10800000">
            <a:off x="2342959" y="4427994"/>
            <a:ext cx="1429088" cy="637442"/>
          </a:xfrm>
          <a:prstGeom prst="bentConnector3">
            <a:avLst>
              <a:gd name="adj1" fmla="val 929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222;p22">
            <a:extLst>
              <a:ext uri="{FF2B5EF4-FFF2-40B4-BE49-F238E27FC236}">
                <a16:creationId xmlns:a16="http://schemas.microsoft.com/office/drawing/2014/main" id="{36F1129E-E760-4851-A8D3-87FE779C9D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0898" y="5793554"/>
            <a:ext cx="2098899" cy="468656"/>
          </a:xfrm>
          <a:prstGeom prst="bentConnector3">
            <a:avLst>
              <a:gd name="adj1" fmla="val 72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7B89EE57-EE01-49E2-B7DF-C85D8104D516}"/>
              </a:ext>
            </a:extLst>
          </p:cNvPr>
          <p:cNvSpPr/>
          <p:nvPr/>
        </p:nvSpPr>
        <p:spPr>
          <a:xfrm>
            <a:off x="5213585" y="5090972"/>
            <a:ext cx="584945" cy="737591"/>
          </a:xfrm>
          <a:prstGeom prst="rect">
            <a:avLst/>
          </a:prstGeom>
          <a:solidFill>
            <a:srgbClr val="FFC300">
              <a:alpha val="25000"/>
            </a:srgbClr>
          </a:solidFill>
          <a:ln w="28575"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296C4CC-2ED8-40F7-A619-97DE58E18B00}"/>
              </a:ext>
            </a:extLst>
          </p:cNvPr>
          <p:cNvSpPr/>
          <p:nvPr/>
        </p:nvSpPr>
        <p:spPr>
          <a:xfrm>
            <a:off x="6932818" y="5090972"/>
            <a:ext cx="875700" cy="737586"/>
          </a:xfrm>
          <a:prstGeom prst="rect">
            <a:avLst/>
          </a:prstGeom>
          <a:solidFill>
            <a:srgbClr val="FFC300">
              <a:alpha val="25000"/>
            </a:srgbClr>
          </a:solidFill>
          <a:ln w="28575"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左中括弧 39">
            <a:extLst>
              <a:ext uri="{FF2B5EF4-FFF2-40B4-BE49-F238E27FC236}">
                <a16:creationId xmlns:a16="http://schemas.microsoft.com/office/drawing/2014/main" id="{C9CE224E-6781-4C83-AFCC-757EA4BF10EE}"/>
              </a:ext>
            </a:extLst>
          </p:cNvPr>
          <p:cNvSpPr/>
          <p:nvPr/>
        </p:nvSpPr>
        <p:spPr>
          <a:xfrm rot="5400000">
            <a:off x="6236263" y="3958470"/>
            <a:ext cx="405268" cy="1883251"/>
          </a:xfrm>
          <a:prstGeom prst="leftBracket">
            <a:avLst>
              <a:gd name="adj" fmla="val 0"/>
            </a:avLst>
          </a:prstGeom>
          <a:ln w="28575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92B8EE4B-1FD1-4302-BF67-30C21AEB1F09}"/>
              </a:ext>
            </a:extLst>
          </p:cNvPr>
          <p:cNvCxnSpPr>
            <a:stCxn id="30" idx="1"/>
          </p:cNvCxnSpPr>
          <p:nvPr/>
        </p:nvCxnSpPr>
        <p:spPr>
          <a:xfrm>
            <a:off x="4881881" y="6040793"/>
            <a:ext cx="0" cy="183368"/>
          </a:xfrm>
          <a:prstGeom prst="line">
            <a:avLst/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F9BC574A-B8BD-46F3-A1AD-AD6A6CDD7CF0}"/>
              </a:ext>
            </a:extLst>
          </p:cNvPr>
          <p:cNvGrpSpPr/>
          <p:nvPr/>
        </p:nvGrpSpPr>
        <p:grpSpPr>
          <a:xfrm>
            <a:off x="5445524" y="5578417"/>
            <a:ext cx="703703" cy="645728"/>
            <a:chOff x="5445050" y="5957732"/>
            <a:chExt cx="531191" cy="391158"/>
          </a:xfrm>
        </p:grpSpPr>
        <p:sp>
          <p:nvSpPr>
            <p:cNvPr id="29" name="左中括弧 28">
              <a:extLst>
                <a:ext uri="{FF2B5EF4-FFF2-40B4-BE49-F238E27FC236}">
                  <a16:creationId xmlns:a16="http://schemas.microsoft.com/office/drawing/2014/main" id="{42BCD1BA-A778-4A66-8B51-B43CA2B95056}"/>
                </a:ext>
              </a:extLst>
            </p:cNvPr>
            <p:cNvSpPr/>
            <p:nvPr/>
          </p:nvSpPr>
          <p:spPr>
            <a:xfrm rot="16200000">
              <a:off x="5566575" y="5836207"/>
              <a:ext cx="288142" cy="531191"/>
            </a:xfrm>
            <a:prstGeom prst="leftBracket">
              <a:avLst>
                <a:gd name="adj" fmla="val 0"/>
              </a:avLst>
            </a:prstGeom>
            <a:ln w="28575">
              <a:solidFill>
                <a:srgbClr val="AFEB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4F683AF2-7D49-43EF-8EAA-E57A77815C76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48" y="6250580"/>
              <a:ext cx="451" cy="98310"/>
            </a:xfrm>
            <a:prstGeom prst="line">
              <a:avLst/>
            </a:prstGeom>
            <a:ln w="28575">
              <a:solidFill>
                <a:srgbClr val="AFEB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Google Shape;222;p22">
            <a:extLst>
              <a:ext uri="{FF2B5EF4-FFF2-40B4-BE49-F238E27FC236}">
                <a16:creationId xmlns:a16="http://schemas.microsoft.com/office/drawing/2014/main" id="{5C90F2E4-D53E-44A4-8456-3F3DF43D7E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9616" y="5591073"/>
            <a:ext cx="1840470" cy="184550"/>
          </a:xfrm>
          <a:prstGeom prst="bentConnector3">
            <a:avLst>
              <a:gd name="adj1" fmla="val 317"/>
            </a:avLst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246;p22">
            <a:extLst>
              <a:ext uri="{FF2B5EF4-FFF2-40B4-BE49-F238E27FC236}">
                <a16:creationId xmlns:a16="http://schemas.microsoft.com/office/drawing/2014/main" id="{181FCC70-B18B-4261-8EE6-3677C05C44DE}"/>
              </a:ext>
            </a:extLst>
          </p:cNvPr>
          <p:cNvSpPr txBox="1"/>
          <p:nvPr/>
        </p:nvSpPr>
        <p:spPr>
          <a:xfrm>
            <a:off x="9738997" y="2038372"/>
            <a:ext cx="1930925" cy="5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5dBi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隱藏式天線</a:t>
            </a:r>
            <a:endParaRPr lang="sv-SE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A984DF38-6BA9-4FEE-A02D-BB5AF1AA9CD9}"/>
              </a:ext>
            </a:extLst>
          </p:cNvPr>
          <p:cNvCxnSpPr>
            <a:cxnSpLocks/>
          </p:cNvCxnSpPr>
          <p:nvPr/>
        </p:nvCxnSpPr>
        <p:spPr>
          <a:xfrm flipH="1">
            <a:off x="5358421" y="2214739"/>
            <a:ext cx="3679" cy="1282123"/>
          </a:xfrm>
          <a:prstGeom prst="line">
            <a:avLst/>
          </a:prstGeom>
          <a:noFill/>
          <a:ln w="28575" cap="flat" cmpd="sng">
            <a:solidFill>
              <a:srgbClr val="199BD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229;p22">
            <a:extLst>
              <a:ext uri="{FF2B5EF4-FFF2-40B4-BE49-F238E27FC236}">
                <a16:creationId xmlns:a16="http://schemas.microsoft.com/office/drawing/2014/main" id="{14C60FC7-1AC0-4ECE-8839-A941B7A8EF45}"/>
              </a:ext>
            </a:extLst>
          </p:cNvPr>
          <p:cNvSpPr txBox="1"/>
          <p:nvPr/>
        </p:nvSpPr>
        <p:spPr>
          <a:xfrm>
            <a:off x="284862" y="2259773"/>
            <a:ext cx="2060998" cy="40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網路狀態燈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0" name="Google Shape;230;p22">
            <a:extLst>
              <a:ext uri="{FF2B5EF4-FFF2-40B4-BE49-F238E27FC236}">
                <a16:creationId xmlns:a16="http://schemas.microsoft.com/office/drawing/2014/main" id="{DBC97F74-AEE4-4062-A5EE-2B90D60389BD}"/>
              </a:ext>
            </a:extLst>
          </p:cNvPr>
          <p:cNvSpPr txBox="1"/>
          <p:nvPr/>
        </p:nvSpPr>
        <p:spPr>
          <a:xfrm>
            <a:off x="1482322" y="2685201"/>
            <a:ext cx="850588" cy="23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狀態燈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1" name="Google Shape;231;p22">
            <a:extLst>
              <a:ext uri="{FF2B5EF4-FFF2-40B4-BE49-F238E27FC236}">
                <a16:creationId xmlns:a16="http://schemas.microsoft.com/office/drawing/2014/main" id="{52B5D919-78C5-4B78-A16C-8687F7734172}"/>
              </a:ext>
            </a:extLst>
          </p:cNvPr>
          <p:cNvSpPr txBox="1"/>
          <p:nvPr/>
        </p:nvSpPr>
        <p:spPr>
          <a:xfrm>
            <a:off x="779844" y="3008087"/>
            <a:ext cx="1553067" cy="36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電源燈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2" name="Google Shape;232;p22">
            <a:extLst>
              <a:ext uri="{FF2B5EF4-FFF2-40B4-BE49-F238E27FC236}">
                <a16:creationId xmlns:a16="http://schemas.microsoft.com/office/drawing/2014/main" id="{20CF9487-69D2-4E86-A09E-268FCDA8F891}"/>
              </a:ext>
            </a:extLst>
          </p:cNvPr>
          <p:cNvSpPr txBox="1"/>
          <p:nvPr/>
        </p:nvSpPr>
        <p:spPr>
          <a:xfrm>
            <a:off x="663608" y="4539880"/>
            <a:ext cx="1647691" cy="37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12V DC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" name="Google Shape;233;p22">
            <a:extLst>
              <a:ext uri="{FF2B5EF4-FFF2-40B4-BE49-F238E27FC236}">
                <a16:creationId xmlns:a16="http://schemas.microsoft.com/office/drawing/2014/main" id="{3849F0CE-ABFF-4285-A851-F4D84F3DEB0B}"/>
              </a:ext>
            </a:extLst>
          </p:cNvPr>
          <p:cNvSpPr txBox="1"/>
          <p:nvPr/>
        </p:nvSpPr>
        <p:spPr>
          <a:xfrm>
            <a:off x="341020" y="4178443"/>
            <a:ext cx="1970279" cy="38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4" name="Google Shape;234;p22">
            <a:extLst>
              <a:ext uri="{FF2B5EF4-FFF2-40B4-BE49-F238E27FC236}">
                <a16:creationId xmlns:a16="http://schemas.microsoft.com/office/drawing/2014/main" id="{638DDBFD-38DF-497F-B6A3-53370B8C72FA}"/>
              </a:ext>
            </a:extLst>
          </p:cNvPr>
          <p:cNvSpPr txBox="1"/>
          <p:nvPr/>
        </p:nvSpPr>
        <p:spPr>
          <a:xfrm>
            <a:off x="1490619" y="5541997"/>
            <a:ext cx="786305" cy="4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WPS</a:t>
            </a:r>
          </a:p>
        </p:txBody>
      </p:sp>
      <p:sp>
        <p:nvSpPr>
          <p:cNvPr id="125" name="Google Shape;244;p22">
            <a:extLst>
              <a:ext uri="{FF2B5EF4-FFF2-40B4-BE49-F238E27FC236}">
                <a16:creationId xmlns:a16="http://schemas.microsoft.com/office/drawing/2014/main" id="{79B1D203-50D6-4B80-894F-009F194B4E66}"/>
              </a:ext>
            </a:extLst>
          </p:cNvPr>
          <p:cNvSpPr txBox="1"/>
          <p:nvPr/>
        </p:nvSpPr>
        <p:spPr>
          <a:xfrm>
            <a:off x="567483" y="6026585"/>
            <a:ext cx="1720667" cy="388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重設按鈕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Google Shape;231;p22">
            <a:extLst>
              <a:ext uri="{FF2B5EF4-FFF2-40B4-BE49-F238E27FC236}">
                <a16:creationId xmlns:a16="http://schemas.microsoft.com/office/drawing/2014/main" id="{36794C06-7D55-4CFF-B919-3BF8469BB5B9}"/>
              </a:ext>
            </a:extLst>
          </p:cNvPr>
          <p:cNvSpPr txBox="1"/>
          <p:nvPr/>
        </p:nvSpPr>
        <p:spPr>
          <a:xfrm>
            <a:off x="9760651" y="4178443"/>
            <a:ext cx="1635164" cy="69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600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可彈性設定為</a:t>
            </a:r>
            <a:r>
              <a:rPr lang="en-US" altLang="zh-TW" sz="1600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endParaRPr lang="zh-TW" altLang="en-US" sz="1600" b="1">
              <a:solidFill>
                <a:srgbClr val="FFC3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30" name="Google Shape;224;p22">
            <a:extLst>
              <a:ext uri="{FF2B5EF4-FFF2-40B4-BE49-F238E27FC236}">
                <a16:creationId xmlns:a16="http://schemas.microsoft.com/office/drawing/2014/main" id="{993E34EC-9DFC-470C-BEFE-5ECAE945C133}"/>
              </a:ext>
            </a:extLst>
          </p:cNvPr>
          <p:cNvCxnSpPr>
            <a:cxnSpLocks/>
            <a:endCxn id="40" idx="1"/>
          </p:cNvCxnSpPr>
          <p:nvPr/>
        </p:nvCxnSpPr>
        <p:spPr>
          <a:xfrm rot="10800000" flipV="1">
            <a:off x="6438898" y="4479792"/>
            <a:ext cx="3143093" cy="217670"/>
          </a:xfrm>
          <a:prstGeom prst="bentConnector4">
            <a:avLst>
              <a:gd name="adj1" fmla="val 46777"/>
              <a:gd name="adj2" fmla="val -5021"/>
            </a:avLst>
          </a:prstGeom>
          <a:ln w="28575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5865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F0BEB-CF90-495C-9B40-3F44724E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824" y="110386"/>
            <a:ext cx="12047259" cy="1440679"/>
          </a:xfrm>
        </p:spPr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八根隱藏式全域天線設計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03D2DB9-6872-4DEA-97C2-43C1555BB97C}"/>
              </a:ext>
            </a:extLst>
          </p:cNvPr>
          <p:cNvSpPr/>
          <p:nvPr/>
        </p:nvSpPr>
        <p:spPr>
          <a:xfrm>
            <a:off x="9468890" y="-615633"/>
            <a:ext cx="309762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藍色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Four 2.4GHz Antennas (5dBi)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紅色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Four 5GHz Antenna (5dBi)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CCF057-20FA-7D48-8B2F-9535179A807F}"/>
              </a:ext>
            </a:extLst>
          </p:cNvPr>
          <p:cNvSpPr/>
          <p:nvPr/>
        </p:nvSpPr>
        <p:spPr>
          <a:xfrm>
            <a:off x="6096000" y="1948597"/>
            <a:ext cx="512233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精心定制的八根高增益全方向式天線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(4</a:t>
            </a: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x4 2.4GHz + 4x4 5GHz)</a:t>
            </a:r>
            <a:r>
              <a:rPr lang="zh-TW" altLang="e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強大效能隱藏在機身中。由專業工程師精心調教的天線位置與高級用料，對於常見使用場地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皆可具大幅度覆蓋平面範圍</a:t>
            </a:r>
          </a:p>
        </p:txBody>
      </p:sp>
    </p:spTree>
    <p:extLst>
      <p:ext uri="{BB962C8B-B14F-4D97-AF65-F5344CB8AC3E}">
        <p14:creationId xmlns:p14="http://schemas.microsoft.com/office/powerpoint/2010/main" val="797173736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128E6FC-96AF-460E-973C-E50929448FC7}"/>
              </a:ext>
            </a:extLst>
          </p:cNvPr>
          <p:cNvSpPr/>
          <p:nvPr/>
        </p:nvSpPr>
        <p:spPr>
          <a:xfrm>
            <a:off x="-160867" y="2060134"/>
            <a:ext cx="12674600" cy="5078086"/>
          </a:xfrm>
          <a:prstGeom prst="rect">
            <a:avLst/>
          </a:prstGeom>
          <a:gradFill flip="none" rotWithShape="1">
            <a:gsLst>
              <a:gs pos="86000">
                <a:srgbClr val="A2C3C8">
                  <a:alpha val="40000"/>
                </a:srgbClr>
              </a:gs>
              <a:gs pos="16000">
                <a:srgbClr val="BBDBDD">
                  <a:alpha val="0"/>
                </a:srgbClr>
              </a:gs>
              <a:gs pos="100000">
                <a:srgbClr val="8AACB4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2D94C2F-EBBA-4F42-99E1-8B4835BC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5739" y="4395068"/>
            <a:ext cx="4152900" cy="146685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2D56628-43BA-4E8D-B961-EFC85B278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234" y="3618422"/>
            <a:ext cx="2727982" cy="27430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7C4B08-3D57-4EBA-8ADC-87B30CCB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CN" altLang="en-US"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強大的性能</a:t>
            </a:r>
            <a:endParaRPr lang="zh-TW" altLang="en-US">
              <a:ea typeface="微軟正黑體" panose="020B0604030504040204" pitchFamily="34" charset="-12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17BB46-B3A6-4837-B44F-A10162D21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3233" y="2060134"/>
            <a:ext cx="3983351" cy="11319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Hawkeye v2 IPQ8072A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四核心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2.2GHz 64-bit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處理器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可快速處理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吞吐量的網路傳輸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ED1F8E-A865-462E-9010-81A50431EFE8}"/>
              </a:ext>
            </a:extLst>
          </p:cNvPr>
          <p:cNvSpPr/>
          <p:nvPr/>
        </p:nvSpPr>
        <p:spPr>
          <a:xfrm>
            <a:off x="1173970" y="4745278"/>
            <a:ext cx="18085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2.2GHz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64-bit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Quad-core 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BB924A0-E85F-4646-952D-EF6A013C1433}"/>
              </a:ext>
            </a:extLst>
          </p:cNvPr>
          <p:cNvGrpSpPr/>
          <p:nvPr/>
        </p:nvGrpSpPr>
        <p:grpSpPr>
          <a:xfrm>
            <a:off x="4830414" y="4714034"/>
            <a:ext cx="2832677" cy="830997"/>
            <a:chOff x="2934340" y="3329404"/>
            <a:chExt cx="2832677" cy="83099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2D59152-9EB3-4E52-853C-D620500E4FA5}"/>
                </a:ext>
              </a:extLst>
            </p:cNvPr>
            <p:cNvSpPr/>
            <p:nvPr/>
          </p:nvSpPr>
          <p:spPr>
            <a:xfrm>
              <a:off x="2934340" y="3329404"/>
              <a:ext cx="155202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RAM</a:t>
              </a:r>
              <a:endPara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2850429-6700-4FCE-9B73-E5603E5C4E9E}"/>
                </a:ext>
              </a:extLst>
            </p:cNvPr>
            <p:cNvSpPr/>
            <p:nvPr/>
          </p:nvSpPr>
          <p:spPr>
            <a:xfrm>
              <a:off x="4966798" y="3588034"/>
              <a:ext cx="800219" cy="46166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1GB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FAC9DE-684F-4EA9-9819-938D3C08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6522" y="4202576"/>
            <a:ext cx="2103405" cy="4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42C61E9-92DD-4B6C-B65F-2F1387DB4CB0}"/>
              </a:ext>
            </a:extLst>
          </p:cNvPr>
          <p:cNvSpPr/>
          <p:nvPr/>
        </p:nvSpPr>
        <p:spPr>
          <a:xfrm>
            <a:off x="4849901" y="2045812"/>
            <a:ext cx="2789838" cy="157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1GB 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系統內存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可同時長時間支援更多連線用戶，物聯網時代必備利器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E4CE75-9AB7-9E45-BCB0-03081AAE528D}"/>
              </a:ext>
            </a:extLst>
          </p:cNvPr>
          <p:cNvSpPr/>
          <p:nvPr/>
        </p:nvSpPr>
        <p:spPr>
          <a:xfrm>
            <a:off x="8615315" y="2045812"/>
            <a:ext cx="3243452" cy="121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 eMMC Flash Storage</a:t>
            </a:r>
          </a:p>
          <a:p>
            <a:pPr marL="180335" lvl="0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QHora-301W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提供多功能服務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ex, QVPN, SD-WAN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A3E25E0-DBA7-48E5-A044-4394D8406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4491" y="3467714"/>
            <a:ext cx="27051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8188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088F3-8C6B-4575-9694-1D3C8EA7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>
            <a:normAutofit/>
          </a:bodyPr>
          <a:lstStyle/>
          <a:p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無風扇設計</a:t>
            </a:r>
            <a:b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b="1">
                <a:ea typeface="微軟正黑體" panose="020B0604030504040204" pitchFamily="34" charset="-120"/>
                <a:sym typeface="Arial" panose="020B0604020202020204" pitchFamily="34" charset="0"/>
              </a:rPr>
              <a:t>靜靜地幫您串起每一台裝置</a:t>
            </a:r>
            <a:endParaRPr lang="zh-TW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F6F145-4FFC-451C-AE54-950AC9BE02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9585" y="2410303"/>
            <a:ext cx="4415757" cy="20373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安靜的高效能路由器，是家庭工作者最佳的好夥伴</a:t>
            </a:r>
            <a:endParaRPr lang="en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無風扇採用獨特的通風結構，使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能夠在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0-40°</a:t>
            </a:r>
            <a:r>
              <a:rPr lang="en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的工作溫度範圍內保持穩定的吞吐效率</a:t>
            </a:r>
            <a:endParaRPr lang="en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3B1B556-734B-4218-85F9-4083A8DAE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447" y="1450793"/>
            <a:ext cx="7521505" cy="60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37811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2D02A-B011-418A-ABFC-5C61048D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硬體規格</a:t>
            </a:r>
            <a:endParaRPr lang="en-US" alt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F280C96-03C1-48BA-9408-A8F758252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46987"/>
              </p:ext>
            </p:extLst>
          </p:nvPr>
        </p:nvGraphicFramePr>
        <p:xfrm>
          <a:off x="1389390" y="1868715"/>
          <a:ext cx="9413220" cy="470327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38259">
                  <a:extLst>
                    <a:ext uri="{9D8B030D-6E8A-4147-A177-3AD203B41FA5}">
                      <a16:colId xmlns:a16="http://schemas.microsoft.com/office/drawing/2014/main" val="1796742940"/>
                    </a:ext>
                  </a:extLst>
                </a:gridCol>
                <a:gridCol w="7174961">
                  <a:extLst>
                    <a:ext uri="{9D8B030D-6E8A-4147-A177-3AD203B41FA5}">
                      <a16:colId xmlns:a16="http://schemas.microsoft.com/office/drawing/2014/main" val="4189132509"/>
                    </a:ext>
                  </a:extLst>
                </a:gridCol>
              </a:tblGrid>
              <a:tr h="3965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規格</a:t>
                      </a:r>
                    </a:p>
                  </a:txBody>
                  <a:tcPr marL="83548" marR="83548" marT="83548" marB="8354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QHora-301W</a:t>
                      </a:r>
                    </a:p>
                  </a:txBody>
                  <a:tcPr marL="83548" marR="83548" marT="83548" marB="83548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650845"/>
                  </a:ext>
                </a:extLst>
              </a:tr>
              <a:tr h="5058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網路埠</a:t>
                      </a:r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(RJ45)</a:t>
                      </a: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4 x RJ-45 1GbE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CN" altLang="en-US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可設定</a:t>
                      </a:r>
                      <a:r>
                        <a:rPr lang="zh-TW" altLang="en-US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altLang="zh-TW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WAN/LAN)</a:t>
                      </a:r>
                      <a:endParaRPr lang="af-ZA" sz="1200" b="0" u="none" strike="noStrike" noProof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1450" indent="-17145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 x RJ-45 </a:t>
                      </a:r>
                      <a:r>
                        <a:rPr lang="af-ZA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10GbE  (10G/5G/2.5G/1G/100Mbps, </a:t>
                      </a:r>
                      <a:r>
                        <a:rPr lang="zh-CN" altLang="en-US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可設定</a:t>
                      </a:r>
                      <a:r>
                        <a:rPr lang="zh-TW" altLang="en-US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sz="1200" b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WAN/LAN</a:t>
                      </a: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 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17502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天線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8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</a:t>
                      </a: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5dBi</a:t>
                      </a:r>
                      <a:r>
                        <a:rPr lang="af-ZA" altLang="zh-CN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隱藏式天線</a:t>
                      </a:r>
                      <a:endParaRPr lang="af-ZA" sz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36506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處理器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Qualcomm IPQ8072A Hawkeye 2 </a:t>
                      </a:r>
                      <a:r>
                        <a:rPr lang="zh-CN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四核心</a:t>
                      </a: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2.2 GHz 64-bit CPU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18501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記憶體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1GB 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RAM</a:t>
                      </a:r>
                      <a:endParaRPr lang="af-ZA" sz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855854"/>
                  </a:ext>
                </a:extLst>
              </a:tr>
              <a:tr h="3206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快閃記憶體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4GB eMMC</a:t>
                      </a:r>
                      <a:endParaRPr lang="af-ZA" sz="1200" err="1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890975"/>
                  </a:ext>
                </a:extLst>
              </a:tr>
              <a:tr h="1228182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無線網路</a:t>
                      </a:r>
                      <a:endParaRPr lang="zh-TW" altLang="en-US" sz="12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0" marR="0" lvl="0" indent="-215900" algn="ctr" defTabSz="4572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雙頻</a:t>
                      </a:r>
                      <a:r>
                        <a:rPr lang="zh-TW" altLang="en-US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af-ZA" altLang="zh-TW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AX3</a:t>
                      </a:r>
                      <a:r>
                        <a:rPr lang="en-US" altLang="zh-TW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6</a:t>
                      </a:r>
                      <a:r>
                        <a:rPr lang="af-ZA" altLang="zh-TW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00</a:t>
                      </a:r>
                      <a:br>
                        <a:rPr lang="af-ZA" altLang="zh-TW" sz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5G (2475Mbps): 4x4 (80MHz), 2x2 (160MHz)</a:t>
                      </a:r>
                      <a:br>
                        <a:rPr lang="af-ZA" sz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2.4G (1182Mbps): 4x4 (40MHz)</a:t>
                      </a:r>
                    </a:p>
                    <a:p>
                      <a:pPr marL="179705" indent="-1714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af-ZA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WPS </a:t>
                      </a:r>
                      <a:r>
                        <a:rPr lang="zh-CN" altLang="en-US" sz="1200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按鍵</a:t>
                      </a:r>
                      <a:endParaRPr lang="en-US" altLang="zh-CN" sz="1200" kern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8255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**</a:t>
                      </a:r>
                      <a:r>
                        <a:rPr lang="af-ZA" altLang="zh-TW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2x2 (160MHz)</a:t>
                      </a:r>
                      <a:r>
                        <a:rPr lang="zh-TW" altLang="en-US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於</a:t>
                      </a:r>
                      <a:r>
                        <a:rPr lang="en-US" altLang="zh-TW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2020/Q4</a:t>
                      </a:r>
                      <a:r>
                        <a:rPr lang="zh-TW" altLang="en-US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支援</a:t>
                      </a:r>
                      <a:endParaRPr lang="af-ZA" sz="1100" kern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848102"/>
                  </a:ext>
                </a:extLst>
              </a:tr>
              <a:tr h="39829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安裝支架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VESA 75 x 75 mm</a:t>
                      </a: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4131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無風扇設計</a:t>
                      </a:r>
                      <a:endParaRPr lang="en-US" altLang="zh-TW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在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0-40</a:t>
                      </a:r>
                      <a:r>
                        <a:rPr lang="af-ZA" altLang="zh-TW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工作溫度範圍內保持一致的系統性能</a:t>
                      </a:r>
                      <a:endParaRPr lang="af-ZA" altLang="zh-TW" sz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60864"/>
                  </a:ext>
                </a:extLst>
              </a:tr>
              <a:tr h="31946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SD-WAN 最多 VPN 通道數量</a:t>
                      </a:r>
                      <a:endParaRPr lang="zh-CN" altLang="en-US" sz="1200" b="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30</a:t>
                      </a:r>
                      <a:endParaRPr lang="zh-TW" altLang="en-US" sz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83548" marR="83548" marT="83548" marB="83548" anchor="ctr">
                    <a:lnL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1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40805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C2D82-3228-DE44-A8C0-DD3BDC1D3E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7333" y="684213"/>
            <a:ext cx="5731934" cy="24569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6000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QHora-301W</a:t>
            </a:r>
            <a:br>
              <a:rPr lang="en-US" altLang="zh-TW" sz="6000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</a:br>
            <a:r>
              <a:rPr lang="zh-TW" altLang="en-US" sz="8800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開箱</a:t>
            </a:r>
            <a:r>
              <a:rPr lang="zh-TW" altLang="en-US" sz="8800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838595576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FCCF42A-E8C1-4939-8C70-0E9446620E7F}"/>
              </a:ext>
            </a:extLst>
          </p:cNvPr>
          <p:cNvSpPr txBox="1"/>
          <p:nvPr/>
        </p:nvSpPr>
        <p:spPr>
          <a:xfrm>
            <a:off x="3634566" y="3708400"/>
            <a:ext cx="492870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 10GbE 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高速傳輸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符合您所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使用情境</a:t>
            </a:r>
            <a:endParaRPr lang="en-US" alt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48478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情境一: 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雙 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皆為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LAN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</a:p>
        </p:txBody>
      </p:sp>
      <p:sp>
        <p:nvSpPr>
          <p:cNvPr id="7" name="流程圖: 換頁接點 6">
            <a:extLst>
              <a:ext uri="{FF2B5EF4-FFF2-40B4-BE49-F238E27FC236}">
                <a16:creationId xmlns:a16="http://schemas.microsoft.com/office/drawing/2014/main" id="{F7D022C1-D458-4661-BC30-3AC541824046}"/>
              </a:ext>
            </a:extLst>
          </p:cNvPr>
          <p:cNvSpPr/>
          <p:nvPr/>
        </p:nvSpPr>
        <p:spPr>
          <a:xfrm rot="10800000">
            <a:off x="3258443" y="3582524"/>
            <a:ext cx="7159685" cy="2877500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DB7E5A-A761-487F-ABA4-5FD15928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994" y="4002628"/>
            <a:ext cx="792641" cy="7413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19E431-9FC9-4DBD-A339-0C04A130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96" y="5059352"/>
            <a:ext cx="1447018" cy="861346"/>
          </a:xfrm>
          <a:prstGeom prst="rect">
            <a:avLst/>
          </a:prstGeom>
        </p:spPr>
      </p:pic>
      <p:sp>
        <p:nvSpPr>
          <p:cNvPr id="10" name="文字方塊 11">
            <a:extLst>
              <a:ext uri="{FF2B5EF4-FFF2-40B4-BE49-F238E27FC236}">
                <a16:creationId xmlns:a16="http://schemas.microsoft.com/office/drawing/2014/main" id="{64389D8F-FA15-454B-969A-190C67B37A18}"/>
              </a:ext>
            </a:extLst>
          </p:cNvPr>
          <p:cNvSpPr txBox="1"/>
          <p:nvPr/>
        </p:nvSpPr>
        <p:spPr>
          <a:xfrm>
            <a:off x="1859366" y="5918334"/>
            <a:ext cx="14147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 WAN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97E5AE4-5CD6-4A32-921B-CE5683D61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73" y="5021274"/>
            <a:ext cx="1620655" cy="373347"/>
          </a:xfrm>
          <a:prstGeom prst="rect">
            <a:avLst/>
          </a:prstGeom>
        </p:spPr>
      </p:pic>
      <p:pic>
        <p:nvPicPr>
          <p:cNvPr id="16" name="圖片 15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50406DA7-ED9E-44A5-A7EB-8A2214813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0" y="4731414"/>
            <a:ext cx="1135828" cy="655875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186667B-E285-4F56-AEB4-3FDFFB606A19}"/>
              </a:ext>
            </a:extLst>
          </p:cNvPr>
          <p:cNvCxnSpPr>
            <a:cxnSpLocks/>
          </p:cNvCxnSpPr>
          <p:nvPr/>
        </p:nvCxnSpPr>
        <p:spPr>
          <a:xfrm>
            <a:off x="8688445" y="5210101"/>
            <a:ext cx="441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24">
            <a:extLst>
              <a:ext uri="{FF2B5EF4-FFF2-40B4-BE49-F238E27FC236}">
                <a16:creationId xmlns:a16="http://schemas.microsoft.com/office/drawing/2014/main" id="{99B8F611-2FC4-489A-9160-66FDE4806328}"/>
              </a:ext>
            </a:extLst>
          </p:cNvPr>
          <p:cNvSpPr txBox="1"/>
          <p:nvPr/>
        </p:nvSpPr>
        <p:spPr>
          <a:xfrm>
            <a:off x="8925696" y="5394621"/>
            <a:ext cx="138708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多個內網設備</a:t>
            </a:r>
            <a:endParaRPr lang="en-US" altLang="zh-TW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A12F70AA-4E66-4346-913D-6C3328758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627" y="4703773"/>
            <a:ext cx="604332" cy="604332"/>
          </a:xfrm>
          <a:prstGeom prst="rect">
            <a:avLst/>
          </a:prstGeom>
        </p:spPr>
      </p:pic>
      <p:sp>
        <p:nvSpPr>
          <p:cNvPr id="24" name="文字方塊 11">
            <a:extLst>
              <a:ext uri="{FF2B5EF4-FFF2-40B4-BE49-F238E27FC236}">
                <a16:creationId xmlns:a16="http://schemas.microsoft.com/office/drawing/2014/main" id="{74079C98-08FD-46C1-AA87-A2871AF0185C}"/>
              </a:ext>
            </a:extLst>
          </p:cNvPr>
          <p:cNvSpPr txBox="1"/>
          <p:nvPr/>
        </p:nvSpPr>
        <p:spPr>
          <a:xfrm>
            <a:off x="5614597" y="4354656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BC73CB6-A8D1-446A-B8CE-66C3D88FE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575" y="5298059"/>
            <a:ext cx="3446982" cy="1036974"/>
          </a:xfrm>
          <a:prstGeom prst="rect">
            <a:avLst/>
          </a:prstGeom>
        </p:spPr>
      </p:pic>
      <p:sp>
        <p:nvSpPr>
          <p:cNvPr id="28" name="左中括弧 27">
            <a:extLst>
              <a:ext uri="{FF2B5EF4-FFF2-40B4-BE49-F238E27FC236}">
                <a16:creationId xmlns:a16="http://schemas.microsoft.com/office/drawing/2014/main" id="{B37D76FC-F25D-4B39-BCCF-5E06A16E7815}"/>
              </a:ext>
            </a:extLst>
          </p:cNvPr>
          <p:cNvSpPr/>
          <p:nvPr/>
        </p:nvSpPr>
        <p:spPr>
          <a:xfrm rot="16200000">
            <a:off x="3582157" y="4171485"/>
            <a:ext cx="358237" cy="3968862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5E3449AB-2F18-44E3-98FD-A48B39299A2E}"/>
              </a:ext>
            </a:extLst>
          </p:cNvPr>
          <p:cNvCxnSpPr>
            <a:cxnSpLocks/>
          </p:cNvCxnSpPr>
          <p:nvPr/>
        </p:nvCxnSpPr>
        <p:spPr>
          <a:xfrm flipV="1">
            <a:off x="4915651" y="4627102"/>
            <a:ext cx="2188323" cy="1349694"/>
          </a:xfrm>
          <a:prstGeom prst="bentConnector3">
            <a:avLst>
              <a:gd name="adj1" fmla="val 41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11">
            <a:extLst>
              <a:ext uri="{FF2B5EF4-FFF2-40B4-BE49-F238E27FC236}">
                <a16:creationId xmlns:a16="http://schemas.microsoft.com/office/drawing/2014/main" id="{4278BE0E-A4C7-417A-BAE1-3B2E7D97A7C2}"/>
              </a:ext>
            </a:extLst>
          </p:cNvPr>
          <p:cNvSpPr txBox="1"/>
          <p:nvPr/>
        </p:nvSpPr>
        <p:spPr>
          <a:xfrm>
            <a:off x="5614597" y="4946765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32C905FF-F073-4488-B0BF-088BB74A1D3E}"/>
              </a:ext>
            </a:extLst>
          </p:cNvPr>
          <p:cNvCxnSpPr>
            <a:cxnSpLocks/>
          </p:cNvCxnSpPr>
          <p:nvPr/>
        </p:nvCxnSpPr>
        <p:spPr>
          <a:xfrm flipV="1">
            <a:off x="5243339" y="5227160"/>
            <a:ext cx="1837535" cy="749636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5B2B7E-EF77-4D51-B0B8-E5B1BBF0F496}"/>
              </a:ext>
            </a:extLst>
          </p:cNvPr>
          <p:cNvSpPr txBox="1"/>
          <p:nvPr/>
        </p:nvSpPr>
        <p:spPr>
          <a:xfrm>
            <a:off x="1954185" y="2041274"/>
            <a:ext cx="8283630" cy="15756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  <a:r>
              <a:rPr lang="zh-CN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選項</a:t>
            </a:r>
            <a:r>
              <a:rPr lang="en-US" altLang="zh-CN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 一個 1GbE WAN,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兩個 10GbE LAN</a:t>
            </a:r>
            <a:endParaRPr lang="en-US" altLang="zh-TW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路由的內網傳輸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加速內網文件影片存取和資料共享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DBFD817-0808-413A-B972-4123894D9CC4}"/>
              </a:ext>
            </a:extLst>
          </p:cNvPr>
          <p:cNvSpPr txBox="1"/>
          <p:nvPr/>
        </p:nvSpPr>
        <p:spPr>
          <a:xfrm>
            <a:off x="3790631" y="4471684"/>
            <a:ext cx="98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6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圖片 20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0B085F92-A837-F14A-926F-6B60FB592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092" y="4581478"/>
            <a:ext cx="1135828" cy="655875"/>
          </a:xfrm>
          <a:prstGeom prst="rect">
            <a:avLst/>
          </a:prstGeom>
        </p:spPr>
      </p:pic>
      <p:pic>
        <p:nvPicPr>
          <p:cNvPr id="23" name="圖片 22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EE8BC1B9-D361-D549-B522-98FFCDB72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106" y="4403476"/>
            <a:ext cx="1135828" cy="6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0995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流程圖: 換頁接點 38">
            <a:extLst>
              <a:ext uri="{FF2B5EF4-FFF2-40B4-BE49-F238E27FC236}">
                <a16:creationId xmlns:a16="http://schemas.microsoft.com/office/drawing/2014/main" id="{C55C811F-0F9A-4A67-BD0E-696D728F6C88}"/>
              </a:ext>
            </a:extLst>
          </p:cNvPr>
          <p:cNvSpPr/>
          <p:nvPr/>
        </p:nvSpPr>
        <p:spPr>
          <a:xfrm rot="10800000">
            <a:off x="214495" y="3998794"/>
            <a:ext cx="4726407" cy="2261196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情境二</a:t>
            </a:r>
            <a:r>
              <a:rPr lang="en-US" altLang="zh-CN"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 一個</a:t>
            </a:r>
            <a:r>
              <a:rPr lang="en-US"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en-US" altLang="zh-CN">
                <a:ea typeface="微軟正黑體" panose="020B0604030504040204" pitchFamily="34" charset="-120"/>
                <a:sym typeface="Arial" panose="020B0604020202020204" pitchFamily="34" charset="0"/>
              </a:rPr>
              <a:t> W</a:t>
            </a:r>
            <a:r>
              <a:rPr lang="zh-CN">
                <a:ea typeface="微軟正黑體" panose="020B0604030504040204" pitchFamily="34" charset="-120"/>
                <a:sym typeface="Arial" panose="020B0604020202020204" pitchFamily="34" charset="0"/>
              </a:rPr>
              <a:t>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和一個 </a:t>
            </a:r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10GbE LAN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4332BCE-8251-4A2D-94BA-720EC609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0" y="4535337"/>
            <a:ext cx="2125965" cy="5152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C94D703-FEE3-4078-A6BC-E4E293FDA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59" y="4905984"/>
            <a:ext cx="1300766" cy="776224"/>
          </a:xfrm>
          <a:prstGeom prst="rect">
            <a:avLst/>
          </a:prstGeom>
        </p:spPr>
      </p:pic>
      <p:sp>
        <p:nvSpPr>
          <p:cNvPr id="18" name="流程圖: 換頁接點 17">
            <a:extLst>
              <a:ext uri="{FF2B5EF4-FFF2-40B4-BE49-F238E27FC236}">
                <a16:creationId xmlns:a16="http://schemas.microsoft.com/office/drawing/2014/main" id="{5368DC69-1566-40FB-87C2-92D1C11CF0E8}"/>
              </a:ext>
            </a:extLst>
          </p:cNvPr>
          <p:cNvSpPr/>
          <p:nvPr/>
        </p:nvSpPr>
        <p:spPr>
          <a:xfrm rot="10800000">
            <a:off x="7254072" y="3998794"/>
            <a:ext cx="4726407" cy="2261196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5036008-FB00-4A53-9939-8A215B10BE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829" y="5031531"/>
            <a:ext cx="3256327" cy="979618"/>
          </a:xfrm>
          <a:prstGeom prst="rect">
            <a:avLst/>
          </a:prstGeom>
        </p:spPr>
      </p:pic>
      <p:sp>
        <p:nvSpPr>
          <p:cNvPr id="34" name="文字方塊 11">
            <a:extLst>
              <a:ext uri="{FF2B5EF4-FFF2-40B4-BE49-F238E27FC236}">
                <a16:creationId xmlns:a16="http://schemas.microsoft.com/office/drawing/2014/main" id="{B08D2428-08B7-4586-A080-16663B3ADA6D}"/>
              </a:ext>
            </a:extLst>
          </p:cNvPr>
          <p:cNvSpPr txBox="1"/>
          <p:nvPr/>
        </p:nvSpPr>
        <p:spPr>
          <a:xfrm>
            <a:off x="9385987" y="4692844"/>
            <a:ext cx="99636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2C9F5332-0A1F-46AE-B3A1-5A7C5901F8E7}"/>
              </a:ext>
            </a:extLst>
          </p:cNvPr>
          <p:cNvCxnSpPr>
            <a:cxnSpLocks/>
          </p:cNvCxnSpPr>
          <p:nvPr/>
        </p:nvCxnSpPr>
        <p:spPr>
          <a:xfrm flipV="1">
            <a:off x="9015924" y="4957730"/>
            <a:ext cx="1735900" cy="708173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E285B9C9-D399-4165-897D-322291AF4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079" y="4528398"/>
            <a:ext cx="1075880" cy="1006266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AD9F5BC0-A5FB-4BD3-A09A-E5CE2C5689BC}"/>
              </a:ext>
            </a:extLst>
          </p:cNvPr>
          <p:cNvSpPr/>
          <p:nvPr/>
        </p:nvSpPr>
        <p:spPr>
          <a:xfrm>
            <a:off x="11141440" y="5964427"/>
            <a:ext cx="839040" cy="290754"/>
          </a:xfrm>
          <a:prstGeom prst="rect">
            <a:avLst/>
          </a:prstGeom>
          <a:noFill/>
          <a:ln w="28575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0BCA421-75F3-42C4-8E7C-4B4FB7EF5EB4}"/>
              </a:ext>
            </a:extLst>
          </p:cNvPr>
          <p:cNvSpPr txBox="1"/>
          <p:nvPr/>
        </p:nvSpPr>
        <p:spPr>
          <a:xfrm>
            <a:off x="10979289" y="5741794"/>
            <a:ext cx="9932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240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台北</a:t>
            </a:r>
            <a:endParaRPr lang="en-US" altLang="zh-TW" sz="2400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文字方塊 11">
            <a:extLst>
              <a:ext uri="{FF2B5EF4-FFF2-40B4-BE49-F238E27FC236}">
                <a16:creationId xmlns:a16="http://schemas.microsoft.com/office/drawing/2014/main" id="{B6181A6A-FD50-4066-B88B-C49F40693842}"/>
              </a:ext>
            </a:extLst>
          </p:cNvPr>
          <p:cNvSpPr txBox="1"/>
          <p:nvPr/>
        </p:nvSpPr>
        <p:spPr>
          <a:xfrm>
            <a:off x="6106697" y="5671894"/>
            <a:ext cx="133653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WAN</a:t>
            </a:r>
          </a:p>
        </p:txBody>
      </p:sp>
      <p:sp>
        <p:nvSpPr>
          <p:cNvPr id="38" name="左中括弧 37">
            <a:extLst>
              <a:ext uri="{FF2B5EF4-FFF2-40B4-BE49-F238E27FC236}">
                <a16:creationId xmlns:a16="http://schemas.microsoft.com/office/drawing/2014/main" id="{AAE118E2-FF64-4453-BD65-254B3B00DED5}"/>
              </a:ext>
            </a:extLst>
          </p:cNvPr>
          <p:cNvSpPr/>
          <p:nvPr/>
        </p:nvSpPr>
        <p:spPr>
          <a:xfrm rot="16200000">
            <a:off x="7361970" y="4575049"/>
            <a:ext cx="290751" cy="2502345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08A3460-6C49-4E1A-864A-CAA09C947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198" y="5031531"/>
            <a:ext cx="3256327" cy="979618"/>
          </a:xfrm>
          <a:prstGeom prst="rect">
            <a:avLst/>
          </a:prstGeom>
        </p:spPr>
      </p:pic>
      <p:sp>
        <p:nvSpPr>
          <p:cNvPr id="41" name="文字方塊 11">
            <a:extLst>
              <a:ext uri="{FF2B5EF4-FFF2-40B4-BE49-F238E27FC236}">
                <a16:creationId xmlns:a16="http://schemas.microsoft.com/office/drawing/2014/main" id="{3E188A0C-B8DB-4109-B777-38C961C7B5AA}"/>
              </a:ext>
            </a:extLst>
          </p:cNvPr>
          <p:cNvSpPr txBox="1"/>
          <p:nvPr/>
        </p:nvSpPr>
        <p:spPr>
          <a:xfrm>
            <a:off x="2347597" y="4681720"/>
            <a:ext cx="99636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875FD18E-6E89-49CD-8EC3-515663495400}"/>
              </a:ext>
            </a:extLst>
          </p:cNvPr>
          <p:cNvCxnSpPr>
            <a:cxnSpLocks/>
          </p:cNvCxnSpPr>
          <p:nvPr/>
        </p:nvCxnSpPr>
        <p:spPr>
          <a:xfrm rot="10800000">
            <a:off x="2419392" y="4983599"/>
            <a:ext cx="787833" cy="682307"/>
          </a:xfrm>
          <a:prstGeom prst="bentConnector3">
            <a:avLst>
              <a:gd name="adj1" fmla="val -196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BAFD78B-4759-4ABF-A12C-AFD9F44717D6}"/>
              </a:ext>
            </a:extLst>
          </p:cNvPr>
          <p:cNvSpPr txBox="1"/>
          <p:nvPr/>
        </p:nvSpPr>
        <p:spPr>
          <a:xfrm>
            <a:off x="270396" y="5741794"/>
            <a:ext cx="9932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240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紐約</a:t>
            </a:r>
            <a:endParaRPr lang="en-US" altLang="zh-TW" sz="2400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左中括弧 46">
            <a:extLst>
              <a:ext uri="{FF2B5EF4-FFF2-40B4-BE49-F238E27FC236}">
                <a16:creationId xmlns:a16="http://schemas.microsoft.com/office/drawing/2014/main" id="{346C63D6-11D3-4DAC-A798-0ABDD739C69B}"/>
              </a:ext>
            </a:extLst>
          </p:cNvPr>
          <p:cNvSpPr/>
          <p:nvPr/>
        </p:nvSpPr>
        <p:spPr>
          <a:xfrm rot="16200000">
            <a:off x="4290410" y="4339826"/>
            <a:ext cx="290751" cy="2972789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字方塊 11">
            <a:extLst>
              <a:ext uri="{FF2B5EF4-FFF2-40B4-BE49-F238E27FC236}">
                <a16:creationId xmlns:a16="http://schemas.microsoft.com/office/drawing/2014/main" id="{F4201270-B351-4D38-84C1-601B571766D1}"/>
              </a:ext>
            </a:extLst>
          </p:cNvPr>
          <p:cNvSpPr txBox="1"/>
          <p:nvPr/>
        </p:nvSpPr>
        <p:spPr>
          <a:xfrm>
            <a:off x="4760948" y="5671894"/>
            <a:ext cx="133653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 WAN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40A07F1-98E9-4EA1-972B-9D037FEF4CA3}"/>
              </a:ext>
            </a:extLst>
          </p:cNvPr>
          <p:cNvSpPr txBox="1"/>
          <p:nvPr/>
        </p:nvSpPr>
        <p:spPr>
          <a:xfrm>
            <a:off x="1778884" y="1915109"/>
            <a:ext cx="8586116" cy="15756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  <a:r>
              <a:rPr lang="zh-CN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選項二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一個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10GbE</a:t>
            </a:r>
            <a:r>
              <a:rPr lang="en-US" altLang="zh-CN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W</a:t>
            </a:r>
            <a:r>
              <a:rPr lang="zh-CN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AN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和一個 </a:t>
            </a:r>
            <a:r>
              <a:rPr lang="zh-CN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10GbE LAN</a:t>
            </a:r>
            <a:endParaRPr lang="en-US" altLang="zh-TW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在跨辦公室間提供高速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內外網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傳輸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跨分點異地備份，同步作業和資料分享的必備利器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791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3AEF3B-4988-44B1-8B30-1D71545D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26039"/>
            <a:ext cx="11966895" cy="1325563"/>
          </a:xfrm>
        </p:spPr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情境三 </a:t>
            </a:r>
            <a:r>
              <a:rPr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</a:t>
            </a:r>
            <a:r>
              <a:rPr lang="en-US" altLang="zh-CN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WAN</a:t>
            </a:r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整合使用</a:t>
            </a:r>
            <a:endParaRPr lang="zh-TW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流程圖: 換頁接點 5">
            <a:extLst>
              <a:ext uri="{FF2B5EF4-FFF2-40B4-BE49-F238E27FC236}">
                <a16:creationId xmlns:a16="http://schemas.microsoft.com/office/drawing/2014/main" id="{6E190967-29A7-40A7-BF2E-1A0887B3F86B}"/>
              </a:ext>
            </a:extLst>
          </p:cNvPr>
          <p:cNvSpPr/>
          <p:nvPr/>
        </p:nvSpPr>
        <p:spPr>
          <a:xfrm rot="10800000">
            <a:off x="3035193" y="3684313"/>
            <a:ext cx="7159685" cy="2877500"/>
          </a:xfrm>
          <a:prstGeom prst="flowChartOffpageConnector">
            <a:avLst/>
          </a:prstGeom>
          <a:solidFill>
            <a:schemeClr val="accent5">
              <a:lumMod val="40000"/>
              <a:lumOff val="60000"/>
              <a:alpha val="55000"/>
            </a:schemeClr>
          </a:solidFill>
          <a:ln w="19050">
            <a:noFill/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E59A29-C0F1-4877-8E0D-6A7D1FCB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744" y="4028790"/>
            <a:ext cx="792641" cy="7413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6AC0973-F3C5-4E4E-AB70-F33ED2B7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46" y="5085514"/>
            <a:ext cx="1447018" cy="861346"/>
          </a:xfrm>
          <a:prstGeom prst="rect">
            <a:avLst/>
          </a:prstGeom>
        </p:spPr>
      </p:pic>
      <p:sp>
        <p:nvSpPr>
          <p:cNvPr id="9" name="文字方塊 11">
            <a:extLst>
              <a:ext uri="{FF2B5EF4-FFF2-40B4-BE49-F238E27FC236}">
                <a16:creationId xmlns:a16="http://schemas.microsoft.com/office/drawing/2014/main" id="{16920A31-A318-4681-992A-C91A7878464B}"/>
              </a:ext>
            </a:extLst>
          </p:cNvPr>
          <p:cNvSpPr txBox="1"/>
          <p:nvPr/>
        </p:nvSpPr>
        <p:spPr>
          <a:xfrm>
            <a:off x="1620401" y="5993482"/>
            <a:ext cx="14147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1G WAN</a:t>
            </a:r>
          </a:p>
        </p:txBody>
      </p:sp>
      <p:pic>
        <p:nvPicPr>
          <p:cNvPr id="11" name="圖片 10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9778A28F-3ED4-451D-BDA6-373CDA49B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230" y="4757576"/>
            <a:ext cx="1135828" cy="65587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3D36CA6-70E5-4EAF-8BB0-28D9BA7372DA}"/>
              </a:ext>
            </a:extLst>
          </p:cNvPr>
          <p:cNvCxnSpPr>
            <a:cxnSpLocks/>
          </p:cNvCxnSpPr>
          <p:nvPr/>
        </p:nvCxnSpPr>
        <p:spPr>
          <a:xfrm>
            <a:off x="8465195" y="5236263"/>
            <a:ext cx="4419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24">
            <a:extLst>
              <a:ext uri="{FF2B5EF4-FFF2-40B4-BE49-F238E27FC236}">
                <a16:creationId xmlns:a16="http://schemas.microsoft.com/office/drawing/2014/main" id="{342A59B0-816F-4630-B694-A8ADF5F02B6B}"/>
              </a:ext>
            </a:extLst>
          </p:cNvPr>
          <p:cNvSpPr txBox="1"/>
          <p:nvPr/>
        </p:nvSpPr>
        <p:spPr>
          <a:xfrm>
            <a:off x="8702446" y="5420783"/>
            <a:ext cx="133739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多個</a:t>
            </a:r>
            <a:r>
              <a:rPr lang="zh-TW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ＬＡＮ </a:t>
            </a:r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使用者</a:t>
            </a:r>
            <a:endParaRPr lang="en-US" altLang="zh-TW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1">
            <a:extLst>
              <a:ext uri="{FF2B5EF4-FFF2-40B4-BE49-F238E27FC236}">
                <a16:creationId xmlns:a16="http://schemas.microsoft.com/office/drawing/2014/main" id="{296915D2-43B4-4769-A2DB-25EC0DFFF455}"/>
              </a:ext>
            </a:extLst>
          </p:cNvPr>
          <p:cNvSpPr txBox="1"/>
          <p:nvPr/>
        </p:nvSpPr>
        <p:spPr>
          <a:xfrm>
            <a:off x="5304177" y="4298029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LAN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0A360DC-F119-4F54-AA5F-90F71B4D7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325" y="5324221"/>
            <a:ext cx="3446982" cy="1036974"/>
          </a:xfrm>
          <a:prstGeom prst="rect">
            <a:avLst/>
          </a:prstGeom>
        </p:spPr>
      </p:pic>
      <p:sp>
        <p:nvSpPr>
          <p:cNvPr id="17" name="左中括弧 16">
            <a:extLst>
              <a:ext uri="{FF2B5EF4-FFF2-40B4-BE49-F238E27FC236}">
                <a16:creationId xmlns:a16="http://schemas.microsoft.com/office/drawing/2014/main" id="{930C3F0F-573F-4D29-8C65-89387FA0DC96}"/>
              </a:ext>
            </a:extLst>
          </p:cNvPr>
          <p:cNvSpPr/>
          <p:nvPr/>
        </p:nvSpPr>
        <p:spPr>
          <a:xfrm rot="16200000">
            <a:off x="3393587" y="4162967"/>
            <a:ext cx="288877" cy="3968862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FD210E10-199F-424F-B754-B2654BDAB19E}"/>
              </a:ext>
            </a:extLst>
          </p:cNvPr>
          <p:cNvCxnSpPr>
            <a:cxnSpLocks/>
          </p:cNvCxnSpPr>
          <p:nvPr/>
        </p:nvCxnSpPr>
        <p:spPr>
          <a:xfrm flipV="1">
            <a:off x="4692401" y="4653264"/>
            <a:ext cx="2188323" cy="1349694"/>
          </a:xfrm>
          <a:prstGeom prst="bentConnector3">
            <a:avLst>
              <a:gd name="adj1" fmla="val 41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1">
            <a:extLst>
              <a:ext uri="{FF2B5EF4-FFF2-40B4-BE49-F238E27FC236}">
                <a16:creationId xmlns:a16="http://schemas.microsoft.com/office/drawing/2014/main" id="{7066DE1B-4243-4856-936D-CB7D51E6AA36}"/>
              </a:ext>
            </a:extLst>
          </p:cNvPr>
          <p:cNvSpPr txBox="1"/>
          <p:nvPr/>
        </p:nvSpPr>
        <p:spPr>
          <a:xfrm>
            <a:off x="5391347" y="4972927"/>
            <a:ext cx="105470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 LAN</a:t>
            </a:r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ADC38909-2DF1-4E5D-AA2C-E44D8DD45C0B}"/>
              </a:ext>
            </a:extLst>
          </p:cNvPr>
          <p:cNvCxnSpPr>
            <a:cxnSpLocks/>
          </p:cNvCxnSpPr>
          <p:nvPr/>
        </p:nvCxnSpPr>
        <p:spPr>
          <a:xfrm flipV="1">
            <a:off x="5020089" y="5253322"/>
            <a:ext cx="1837535" cy="749636"/>
          </a:xfrm>
          <a:prstGeom prst="bentConnector3">
            <a:avLst>
              <a:gd name="adj1" fmla="val 609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A1F3EA5B-38F9-41BA-87DD-0502917A08CE}"/>
              </a:ext>
            </a:extLst>
          </p:cNvPr>
          <p:cNvSpPr/>
          <p:nvPr/>
        </p:nvSpPr>
        <p:spPr>
          <a:xfrm rot="16200000">
            <a:off x="3334204" y="4026655"/>
            <a:ext cx="398413" cy="4351021"/>
          </a:xfrm>
          <a:prstGeom prst="leftBracket">
            <a:avLst>
              <a:gd name="adj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AC8A81-3503-4B95-9EE9-34C5EF913702}"/>
              </a:ext>
            </a:extLst>
          </p:cNvPr>
          <p:cNvSpPr txBox="1"/>
          <p:nvPr/>
        </p:nvSpPr>
        <p:spPr>
          <a:xfrm>
            <a:off x="3360249" y="1764739"/>
            <a:ext cx="6171606" cy="19357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</a:t>
            </a:r>
            <a:r>
              <a:rPr lang="zh-TW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選項三: 兩個 </a:t>
            </a:r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1GbE WAN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頻寬聚合，故障轉移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負載平衡以及靈活的靜態路由進行外網優化，提高跨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的數據傳輸效率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自動多點組建私網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93F4B28-F2D4-2340-8FDB-66A4202449F0}"/>
              </a:ext>
            </a:extLst>
          </p:cNvPr>
          <p:cNvSpPr txBox="1"/>
          <p:nvPr/>
        </p:nvSpPr>
        <p:spPr>
          <a:xfrm>
            <a:off x="3437428" y="4451917"/>
            <a:ext cx="94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6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圖片 22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48324474-3954-4348-9356-2A2287FD3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27" y="4703773"/>
            <a:ext cx="604332" cy="60433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8C713EC5-8C94-4A12-996D-B8F756D79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5500" y="5009759"/>
            <a:ext cx="1589695" cy="3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1372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C2D82-3228-DE44-A8C0-DD3BDC1D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009" y="1624907"/>
            <a:ext cx="7128130" cy="40852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5300">
                <a:solidFill>
                  <a:schemeClr val="bg1"/>
                </a:solidFill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  <a:t>Work From Home </a:t>
            </a:r>
            <a:r>
              <a:rPr lang="zh-TW" altLang="en-US" sz="5300">
                <a:solidFill>
                  <a:schemeClr val="bg1"/>
                </a:solidFill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  <a:t>時代</a:t>
            </a:r>
            <a:br>
              <a:rPr lang="en-US" altLang="zh-TW" sz="4700" spc="300">
                <a:solidFill>
                  <a:schemeClr val="bg1"/>
                </a:solidFill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</a:br>
            <a:r>
              <a:rPr lang="zh-TW" altLang="en-US" sz="3200" spc="300">
                <a:solidFill>
                  <a:schemeClr val="bg1"/>
                </a:solidFill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  <a:t>中小企業與個人工作室遇到的困境</a:t>
            </a:r>
            <a:endParaRPr lang="en-US" altLang="zh-TW" sz="4700" spc="300">
              <a:solidFill>
                <a:schemeClr val="bg1"/>
              </a:solidFill>
              <a:ea typeface="微軟正黑體" panose="020B0604030504040204" pitchFamily="34" charset="-120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3161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21B2ABCE-27DF-42AD-B851-B819E0F29114}"/>
              </a:ext>
            </a:extLst>
          </p:cNvPr>
          <p:cNvSpPr/>
          <p:nvPr/>
        </p:nvSpPr>
        <p:spPr>
          <a:xfrm>
            <a:off x="7360635" y="1531736"/>
            <a:ext cx="4532714" cy="532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6C7D61C-3F71-479A-9622-D8110A347CD5}"/>
              </a:ext>
            </a:extLst>
          </p:cNvPr>
          <p:cNvSpPr txBox="1"/>
          <p:nvPr/>
        </p:nvSpPr>
        <p:spPr>
          <a:xfrm>
            <a:off x="7263575" y="4302493"/>
            <a:ext cx="4171238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zh-TW" sz="80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Wi-Fi 6 </a:t>
            </a:r>
            <a:endParaRPr lang="en-US" altLang="zh-TW" sz="8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zh-TW" sz="480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高速無線傳輸</a:t>
            </a:r>
          </a:p>
        </p:txBody>
      </p:sp>
    </p:spTree>
    <p:extLst>
      <p:ext uri="{BB962C8B-B14F-4D97-AF65-F5344CB8AC3E}">
        <p14:creationId xmlns:p14="http://schemas.microsoft.com/office/powerpoint/2010/main" val="486076764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1D0C74C-26F3-4547-8D90-3240E50307BF}"/>
              </a:ext>
            </a:extLst>
          </p:cNvPr>
          <p:cNvSpPr/>
          <p:nvPr/>
        </p:nvSpPr>
        <p:spPr>
          <a:xfrm>
            <a:off x="9853963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E6E42761-695E-48A0-B272-8D6289BDED0D}"/>
              </a:ext>
            </a:extLst>
          </p:cNvPr>
          <p:cNvSpPr/>
          <p:nvPr/>
        </p:nvSpPr>
        <p:spPr>
          <a:xfrm>
            <a:off x="8510933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E4ED9F9-A269-4496-97C0-C781EA333D31}"/>
              </a:ext>
            </a:extLst>
          </p:cNvPr>
          <p:cNvSpPr/>
          <p:nvPr/>
        </p:nvSpPr>
        <p:spPr>
          <a:xfrm>
            <a:off x="7137990" y="4588090"/>
            <a:ext cx="1280114" cy="1852205"/>
          </a:xfrm>
          <a:prstGeom prst="roundRect">
            <a:avLst>
              <a:gd name="adj" fmla="val 2486"/>
            </a:avLst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1020BF43-5E34-4AC0-A761-016C948EEF8D}"/>
              </a:ext>
            </a:extLst>
          </p:cNvPr>
          <p:cNvSpPr/>
          <p:nvPr/>
        </p:nvSpPr>
        <p:spPr>
          <a:xfrm>
            <a:off x="5783828" y="4588090"/>
            <a:ext cx="1280114" cy="1852205"/>
          </a:xfrm>
          <a:prstGeom prst="roundRect">
            <a:avLst>
              <a:gd name="adj" fmla="val 3011"/>
            </a:avLst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8E3DBE7-05F3-BB43-80FF-8A9E5942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高速無線網路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E062307-8AD3-6340-97B3-AE0B505B5E24}"/>
              </a:ext>
            </a:extLst>
          </p:cNvPr>
          <p:cNvSpPr txBox="1">
            <a:spLocks/>
          </p:cNvSpPr>
          <p:nvPr/>
        </p:nvSpPr>
        <p:spPr>
          <a:xfrm>
            <a:off x="631217" y="2109675"/>
            <a:ext cx="5376043" cy="1025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大幅增加同時連網的設備數量</a:t>
            </a:r>
            <a:endParaRPr lang="en-US" altLang="zh-TW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IoT</a:t>
            </a:r>
            <a:r>
              <a:rPr lang="zh-TW" altLang="en-US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智慧家庭的必備利器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722B34-0F6D-4B36-9639-6E36E9FF6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30" y="2446632"/>
            <a:ext cx="5002476" cy="1592710"/>
          </a:xfrm>
          <a:prstGeom prst="rect">
            <a:avLst/>
          </a:prstGeom>
        </p:spPr>
      </p:pic>
      <p:sp>
        <p:nvSpPr>
          <p:cNvPr id="20" name="文字方塊 11">
            <a:extLst>
              <a:ext uri="{FF2B5EF4-FFF2-40B4-BE49-F238E27FC236}">
                <a16:creationId xmlns:a16="http://schemas.microsoft.com/office/drawing/2014/main" id="{4FB2336B-E848-4F2C-ACAE-571E8D73FA13}"/>
              </a:ext>
            </a:extLst>
          </p:cNvPr>
          <p:cNvSpPr txBox="1"/>
          <p:nvPr/>
        </p:nvSpPr>
        <p:spPr>
          <a:xfrm>
            <a:off x="9736456" y="3967465"/>
            <a:ext cx="93792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rgbClr val="FFC3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5GHz</a:t>
            </a:r>
          </a:p>
        </p:txBody>
      </p:sp>
      <p:sp>
        <p:nvSpPr>
          <p:cNvPr id="33" name="文字方塊 11">
            <a:extLst>
              <a:ext uri="{FF2B5EF4-FFF2-40B4-BE49-F238E27FC236}">
                <a16:creationId xmlns:a16="http://schemas.microsoft.com/office/drawing/2014/main" id="{E407007B-2B08-42C2-BE60-E7D4571BA302}"/>
              </a:ext>
            </a:extLst>
          </p:cNvPr>
          <p:cNvSpPr txBox="1"/>
          <p:nvPr/>
        </p:nvSpPr>
        <p:spPr>
          <a:xfrm>
            <a:off x="9869347" y="4680044"/>
            <a:ext cx="12493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160 MHz</a:t>
            </a:r>
          </a:p>
        </p:txBody>
      </p:sp>
      <p:sp>
        <p:nvSpPr>
          <p:cNvPr id="32" name="文字方塊 11">
            <a:extLst>
              <a:ext uri="{FF2B5EF4-FFF2-40B4-BE49-F238E27FC236}">
                <a16:creationId xmlns:a16="http://schemas.microsoft.com/office/drawing/2014/main" id="{0FDAA7DD-64D6-4DB8-92F1-A068F6B8205A}"/>
              </a:ext>
            </a:extLst>
          </p:cNvPr>
          <p:cNvSpPr txBox="1"/>
          <p:nvPr/>
        </p:nvSpPr>
        <p:spPr>
          <a:xfrm>
            <a:off x="8489711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 MHz</a:t>
            </a:r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49E6356E-268D-4515-917A-D37067063070}"/>
              </a:ext>
            </a:extLst>
          </p:cNvPr>
          <p:cNvSpPr/>
          <p:nvPr/>
        </p:nvSpPr>
        <p:spPr>
          <a:xfrm rot="5400000">
            <a:off x="9682439" y="3811395"/>
            <a:ext cx="268456" cy="1322559"/>
          </a:xfrm>
          <a:prstGeom prst="leftBracket">
            <a:avLst>
              <a:gd name="adj" fmla="val 0"/>
            </a:avLst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E84ACD21-CD96-4520-8428-370D089BF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636" y="5620082"/>
            <a:ext cx="428708" cy="602192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2246F1A1-DA4B-449A-888B-0532160A76B2}"/>
              </a:ext>
            </a:extLst>
          </p:cNvPr>
          <p:cNvSpPr/>
          <p:nvPr/>
        </p:nvSpPr>
        <p:spPr>
          <a:xfrm>
            <a:off x="10430390" y="4545634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89B8E09-0FD1-4909-AF05-5936C650AD91}"/>
              </a:ext>
            </a:extLst>
          </p:cNvPr>
          <p:cNvSpPr/>
          <p:nvPr/>
        </p:nvSpPr>
        <p:spPr>
          <a:xfrm>
            <a:off x="9105268" y="4545634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36D037-0D02-46E6-82E4-635AA53E4733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9816667" y="3922777"/>
            <a:ext cx="0" cy="415670"/>
          </a:xfrm>
          <a:prstGeom prst="line">
            <a:avLst/>
          </a:prstGeom>
          <a:ln w="38100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BEE5077B-D270-48B7-9365-9A305524EB31}"/>
              </a:ext>
            </a:extLst>
          </p:cNvPr>
          <p:cNvSpPr/>
          <p:nvPr/>
        </p:nvSpPr>
        <p:spPr>
          <a:xfrm>
            <a:off x="9766551" y="3857539"/>
            <a:ext cx="100365" cy="100365"/>
          </a:xfrm>
          <a:prstGeom prst="ellipse">
            <a:avLst/>
          </a:prstGeom>
          <a:solidFill>
            <a:srgbClr val="FF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文字方塊 11">
            <a:extLst>
              <a:ext uri="{FF2B5EF4-FFF2-40B4-BE49-F238E27FC236}">
                <a16:creationId xmlns:a16="http://schemas.microsoft.com/office/drawing/2014/main" id="{3643F644-D6CE-458F-9464-1C1FD7A95A7D}"/>
              </a:ext>
            </a:extLst>
          </p:cNvPr>
          <p:cNvSpPr txBox="1"/>
          <p:nvPr/>
        </p:nvSpPr>
        <p:spPr>
          <a:xfrm>
            <a:off x="6959999" y="3967465"/>
            <a:ext cx="118558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rgbClr val="14A6B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2.4GHz</a:t>
            </a:r>
          </a:p>
        </p:txBody>
      </p:sp>
      <p:sp>
        <p:nvSpPr>
          <p:cNvPr id="30" name="文字方塊 11">
            <a:extLst>
              <a:ext uri="{FF2B5EF4-FFF2-40B4-BE49-F238E27FC236}">
                <a16:creationId xmlns:a16="http://schemas.microsoft.com/office/drawing/2014/main" id="{4CBB114C-D50D-4AC0-B14D-23180935628F}"/>
              </a:ext>
            </a:extLst>
          </p:cNvPr>
          <p:cNvSpPr txBox="1"/>
          <p:nvPr/>
        </p:nvSpPr>
        <p:spPr>
          <a:xfrm>
            <a:off x="5762606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 MHz</a:t>
            </a:r>
          </a:p>
        </p:txBody>
      </p:sp>
      <p:sp>
        <p:nvSpPr>
          <p:cNvPr id="31" name="文字方塊 11">
            <a:extLst>
              <a:ext uri="{FF2B5EF4-FFF2-40B4-BE49-F238E27FC236}">
                <a16:creationId xmlns:a16="http://schemas.microsoft.com/office/drawing/2014/main" id="{B5802BB9-436E-4244-A951-3123D8C7F09C}"/>
              </a:ext>
            </a:extLst>
          </p:cNvPr>
          <p:cNvSpPr txBox="1"/>
          <p:nvPr/>
        </p:nvSpPr>
        <p:spPr>
          <a:xfrm>
            <a:off x="7116768" y="4680044"/>
            <a:ext cx="13225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40 MHz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FB7A3092-8F1F-4599-A129-87780B875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9531" y="5620082"/>
            <a:ext cx="428708" cy="602192"/>
          </a:xfrm>
          <a:prstGeom prst="rect">
            <a:avLst/>
          </a:prstGeom>
        </p:spPr>
      </p:pic>
      <p:pic>
        <p:nvPicPr>
          <p:cNvPr id="47" name="圖片 46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7BDE1D0-AF07-4CE1-B187-F18BF7103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652" y="5057312"/>
            <a:ext cx="468467" cy="468467"/>
          </a:xfrm>
          <a:prstGeom prst="rect">
            <a:avLst/>
          </a:prstGeom>
        </p:spPr>
      </p:pic>
      <p:sp>
        <p:nvSpPr>
          <p:cNvPr id="61" name="左中括弧 60">
            <a:extLst>
              <a:ext uri="{FF2B5EF4-FFF2-40B4-BE49-F238E27FC236}">
                <a16:creationId xmlns:a16="http://schemas.microsoft.com/office/drawing/2014/main" id="{26EEB1F0-C1E9-4638-BF3E-D1300F735B90}"/>
              </a:ext>
            </a:extLst>
          </p:cNvPr>
          <p:cNvSpPr/>
          <p:nvPr/>
        </p:nvSpPr>
        <p:spPr>
          <a:xfrm rot="5400000">
            <a:off x="6955643" y="3811395"/>
            <a:ext cx="268456" cy="1322559"/>
          </a:xfrm>
          <a:prstGeom prst="leftBracket">
            <a:avLst>
              <a:gd name="adj" fmla="val 0"/>
            </a:avLst>
          </a:prstGeom>
          <a:ln w="38100">
            <a:solidFill>
              <a:srgbClr val="23A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953EB039-9E82-44CD-BC22-E64720C2443C}"/>
              </a:ext>
            </a:extLst>
          </p:cNvPr>
          <p:cNvSpPr/>
          <p:nvPr/>
        </p:nvSpPr>
        <p:spPr>
          <a:xfrm>
            <a:off x="6378408" y="4545634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id="{1032C694-F695-4E80-BB3A-ED9261755CCA}"/>
              </a:ext>
            </a:extLst>
          </p:cNvPr>
          <p:cNvSpPr/>
          <p:nvPr/>
        </p:nvSpPr>
        <p:spPr>
          <a:xfrm>
            <a:off x="7698060" y="4545634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D47651D0-5A10-4658-8D46-DE04FE3DC49F}"/>
              </a:ext>
            </a:extLst>
          </p:cNvPr>
          <p:cNvCxnSpPr>
            <a:cxnSpLocks/>
            <a:stCxn id="61" idx="1"/>
          </p:cNvCxnSpPr>
          <p:nvPr/>
        </p:nvCxnSpPr>
        <p:spPr>
          <a:xfrm flipV="1">
            <a:off x="7089871" y="3922777"/>
            <a:ext cx="0" cy="415670"/>
          </a:xfrm>
          <a:prstGeom prst="line">
            <a:avLst/>
          </a:prstGeom>
          <a:ln w="38100">
            <a:solidFill>
              <a:srgbClr val="23A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>
            <a:extLst>
              <a:ext uri="{FF2B5EF4-FFF2-40B4-BE49-F238E27FC236}">
                <a16:creationId xmlns:a16="http://schemas.microsoft.com/office/drawing/2014/main" id="{D9F38D61-43CD-435E-9F2B-444EECB6778E}"/>
              </a:ext>
            </a:extLst>
          </p:cNvPr>
          <p:cNvSpPr/>
          <p:nvPr/>
        </p:nvSpPr>
        <p:spPr>
          <a:xfrm>
            <a:off x="7039687" y="3857539"/>
            <a:ext cx="100365" cy="100365"/>
          </a:xfrm>
          <a:prstGeom prst="ellipse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2EEC90-7961-446E-A3B1-EDCDBF3ECCAF}"/>
              </a:ext>
            </a:extLst>
          </p:cNvPr>
          <p:cNvSpPr/>
          <p:nvPr/>
        </p:nvSpPr>
        <p:spPr>
          <a:xfrm>
            <a:off x="585494" y="3242987"/>
            <a:ext cx="5080406" cy="25235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802.11ax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雙頻 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(2.4GHz &amp; 5GHz)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AX3600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吞吐量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最高支援頻寬達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160MHz</a:t>
            </a: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OFDMA &amp; MU-MIM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Ｏ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支援更多設備，更快速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八支精心配製的隱藏式天線提供更寬的無線網路覆蓋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圖片 52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FE72667-8918-468E-81C9-657EB2C3B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14" y="5057312"/>
            <a:ext cx="468467" cy="468467"/>
          </a:xfrm>
          <a:prstGeom prst="rect">
            <a:avLst/>
          </a:prstGeom>
        </p:spPr>
      </p:pic>
      <p:pic>
        <p:nvPicPr>
          <p:cNvPr id="56" name="圖片 55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C4058E3-FC9F-468D-9859-00B2575C1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9787" y="5057312"/>
            <a:ext cx="468467" cy="468467"/>
          </a:xfrm>
          <a:prstGeom prst="rect">
            <a:avLst/>
          </a:prstGeom>
        </p:spPr>
      </p:pic>
      <p:pic>
        <p:nvPicPr>
          <p:cNvPr id="55" name="圖片 54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F019660A-854F-436E-874F-648186404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57" y="5057312"/>
            <a:ext cx="468467" cy="46846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6804848-1D24-4B50-97BB-230ED4CCC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52807" y="5606466"/>
            <a:ext cx="1050481" cy="60755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BD91101B-D98D-4942-991F-7F22B39A3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8780" y="5606466"/>
            <a:ext cx="1050481" cy="607553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52A368E1-C57E-4652-8BC5-958FFB93FA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78773" y="2109675"/>
            <a:ext cx="3815606" cy="5523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686EC67-86F9-D24E-ABF0-40A03F85F54D}"/>
              </a:ext>
            </a:extLst>
          </p:cNvPr>
          <p:cNvSpPr/>
          <p:nvPr/>
        </p:nvSpPr>
        <p:spPr>
          <a:xfrm>
            <a:off x="585494" y="5949950"/>
            <a:ext cx="2795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***</a:t>
            </a:r>
            <a:r>
              <a:rPr lang="zh-TW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160MHz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頻寬於 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2020/Q4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支援</a:t>
            </a:r>
          </a:p>
        </p:txBody>
      </p:sp>
    </p:spTree>
    <p:extLst>
      <p:ext uri="{BB962C8B-B14F-4D97-AF65-F5344CB8AC3E}">
        <p14:creationId xmlns:p14="http://schemas.microsoft.com/office/powerpoint/2010/main" val="1282380689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73B97-1470-0E47-A4B4-BB0B53AD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企業級無線網路設定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781948-2292-9848-ACB8-539317424663}"/>
              </a:ext>
            </a:extLst>
          </p:cNvPr>
          <p:cNvSpPr txBox="1">
            <a:spLocks/>
          </p:cNvSpPr>
          <p:nvPr/>
        </p:nvSpPr>
        <p:spPr>
          <a:xfrm>
            <a:off x="934413" y="1985413"/>
            <a:ext cx="10515600" cy="2107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VAP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（虛擬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AP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）功能，最多可運行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個虛擬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AP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 每個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VAP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都有自己的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SSID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和訪問權限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且可歸類於不同的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VLAN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群組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VLAN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群組同時切分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無線和有線網路，方便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區隔企業不同部門以及訪客網路的權限使用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673DDDC-7ED0-4B13-B0CF-36E2C4F21FF8}"/>
              </a:ext>
            </a:extLst>
          </p:cNvPr>
          <p:cNvSpPr/>
          <p:nvPr/>
        </p:nvSpPr>
        <p:spPr>
          <a:xfrm>
            <a:off x="1045029" y="4102517"/>
            <a:ext cx="10822076" cy="736944"/>
          </a:xfrm>
          <a:prstGeom prst="rect">
            <a:avLst/>
          </a:prstGeom>
          <a:solidFill>
            <a:srgbClr val="23A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8E77473-D602-484E-B98E-2453C8DC8DDB}"/>
              </a:ext>
            </a:extLst>
          </p:cNvPr>
          <p:cNvSpPr/>
          <p:nvPr/>
        </p:nvSpPr>
        <p:spPr>
          <a:xfrm>
            <a:off x="1045029" y="4909727"/>
            <a:ext cx="10822076" cy="736944"/>
          </a:xfrm>
          <a:prstGeom prst="rect">
            <a:avLst/>
          </a:prstGeom>
          <a:solidFill>
            <a:srgbClr val="F87220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2850FB4-CBEF-4B52-BB11-3EDA019E6C6A}"/>
              </a:ext>
            </a:extLst>
          </p:cNvPr>
          <p:cNvSpPr/>
          <p:nvPr/>
        </p:nvSpPr>
        <p:spPr>
          <a:xfrm>
            <a:off x="1045029" y="5708654"/>
            <a:ext cx="10822076" cy="736944"/>
          </a:xfrm>
          <a:prstGeom prst="rect">
            <a:avLst/>
          </a:prstGeom>
          <a:solidFill>
            <a:srgbClr val="428BCE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8A08D40C-0B0E-41DE-AD0D-2C25F5E7DF85}"/>
              </a:ext>
            </a:extLst>
          </p:cNvPr>
          <p:cNvGrpSpPr/>
          <p:nvPr/>
        </p:nvGrpSpPr>
        <p:grpSpPr>
          <a:xfrm>
            <a:off x="1669883" y="5016199"/>
            <a:ext cx="1284690" cy="561078"/>
            <a:chOff x="1123897" y="7957537"/>
            <a:chExt cx="1361240" cy="594510"/>
          </a:xfrm>
        </p:grpSpPr>
        <p:pic>
          <p:nvPicPr>
            <p:cNvPr id="50" name="圖形 3">
              <a:extLst>
                <a:ext uri="{FF2B5EF4-FFF2-40B4-BE49-F238E27FC236}">
                  <a16:creationId xmlns:a16="http://schemas.microsoft.com/office/drawing/2014/main" id="{5E3943F6-2D66-471B-A6EA-538B9E15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453" y="7957538"/>
              <a:ext cx="640684" cy="594509"/>
            </a:xfrm>
            <a:prstGeom prst="rect">
              <a:avLst/>
            </a:prstGeom>
          </p:spPr>
        </p:pic>
        <p:pic>
          <p:nvPicPr>
            <p:cNvPr id="51" name="圖形 3">
              <a:extLst>
                <a:ext uri="{FF2B5EF4-FFF2-40B4-BE49-F238E27FC236}">
                  <a16:creationId xmlns:a16="http://schemas.microsoft.com/office/drawing/2014/main" id="{C1238BC6-95EF-4F53-A695-B47F306B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3897" y="7957537"/>
              <a:ext cx="640684" cy="594509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33A00BCB-DBBC-48AF-AFC7-E973D722B8D5}"/>
              </a:ext>
            </a:extLst>
          </p:cNvPr>
          <p:cNvGrpSpPr/>
          <p:nvPr/>
        </p:nvGrpSpPr>
        <p:grpSpPr>
          <a:xfrm>
            <a:off x="1310626" y="5803010"/>
            <a:ext cx="1964729" cy="561077"/>
            <a:chOff x="287409" y="4397318"/>
            <a:chExt cx="1631494" cy="465914"/>
          </a:xfrm>
        </p:grpSpPr>
        <p:pic>
          <p:nvPicPr>
            <p:cNvPr id="53" name="圖形 2">
              <a:extLst>
                <a:ext uri="{FF2B5EF4-FFF2-40B4-BE49-F238E27FC236}">
                  <a16:creationId xmlns:a16="http://schemas.microsoft.com/office/drawing/2014/main" id="{AF8BBAC4-347C-45A1-9AAD-44582E8BE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02" y="4397318"/>
              <a:ext cx="502101" cy="465914"/>
            </a:xfrm>
            <a:prstGeom prst="rect">
              <a:avLst/>
            </a:prstGeom>
          </p:spPr>
        </p:pic>
        <p:pic>
          <p:nvPicPr>
            <p:cNvPr id="54" name="圖形 2">
              <a:extLst>
                <a:ext uri="{FF2B5EF4-FFF2-40B4-BE49-F238E27FC236}">
                  <a16:creationId xmlns:a16="http://schemas.microsoft.com/office/drawing/2014/main" id="{D05CDFB2-3EAC-43A2-AA37-6FE9CF8A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2106" y="4397318"/>
              <a:ext cx="502101" cy="465914"/>
            </a:xfrm>
            <a:prstGeom prst="rect">
              <a:avLst/>
            </a:prstGeom>
          </p:spPr>
        </p:pic>
        <p:pic>
          <p:nvPicPr>
            <p:cNvPr id="55" name="圖形 2">
              <a:extLst>
                <a:ext uri="{FF2B5EF4-FFF2-40B4-BE49-F238E27FC236}">
                  <a16:creationId xmlns:a16="http://schemas.microsoft.com/office/drawing/2014/main" id="{334CEC81-A0D4-4FC0-B273-21A2E59D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09" y="4397318"/>
              <a:ext cx="502101" cy="465914"/>
            </a:xfrm>
            <a:prstGeom prst="rect">
              <a:avLst/>
            </a:prstGeom>
          </p:spPr>
        </p:pic>
      </p:grpSp>
      <p:pic>
        <p:nvPicPr>
          <p:cNvPr id="57" name="圖形 56">
            <a:extLst>
              <a:ext uri="{FF2B5EF4-FFF2-40B4-BE49-F238E27FC236}">
                <a16:creationId xmlns:a16="http://schemas.microsoft.com/office/drawing/2014/main" id="{9923D5E6-382F-475A-A936-2775C14C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163" y="5037891"/>
            <a:ext cx="672721" cy="533329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965EA886-1403-459C-B6EB-90B44F2CA468}"/>
              </a:ext>
            </a:extLst>
          </p:cNvPr>
          <p:cNvGrpSpPr/>
          <p:nvPr/>
        </p:nvGrpSpPr>
        <p:grpSpPr>
          <a:xfrm>
            <a:off x="8273933" y="4216307"/>
            <a:ext cx="1243121" cy="533329"/>
            <a:chOff x="8411201" y="7221475"/>
            <a:chExt cx="1317192" cy="565107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6F448C39-9494-4256-868F-7F68AB5D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15588" y="7221475"/>
              <a:ext cx="712805" cy="565107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4AA4BCE1-DA8B-486D-BC51-4827C926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11201" y="7221475"/>
              <a:ext cx="712805" cy="565107"/>
            </a:xfrm>
            <a:prstGeom prst="rect">
              <a:avLst/>
            </a:prstGeom>
          </p:spPr>
        </p:pic>
      </p:grpSp>
      <p:pic>
        <p:nvPicPr>
          <p:cNvPr id="65" name="圖形 64">
            <a:extLst>
              <a:ext uri="{FF2B5EF4-FFF2-40B4-BE49-F238E27FC236}">
                <a16:creationId xmlns:a16="http://schemas.microsoft.com/office/drawing/2014/main" id="{266763FC-944A-4780-A6FE-64EB0EBBC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510203" y="5028994"/>
            <a:ext cx="655967" cy="522503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C4E01AA1-CD0A-466C-867B-0CE140F25C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7504889" y="4209737"/>
            <a:ext cx="655967" cy="522503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C9337554-950E-44AB-8302-786B757AD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510203" y="5813718"/>
            <a:ext cx="655967" cy="522503"/>
          </a:xfrm>
          <a:prstGeom prst="rect">
            <a:avLst/>
          </a:prstGeom>
        </p:spPr>
      </p:pic>
      <p:grpSp>
        <p:nvGrpSpPr>
          <p:cNvPr id="70" name="群組 69">
            <a:extLst>
              <a:ext uri="{FF2B5EF4-FFF2-40B4-BE49-F238E27FC236}">
                <a16:creationId xmlns:a16="http://schemas.microsoft.com/office/drawing/2014/main" id="{99E41D56-4D76-4118-87C8-9A8235618189}"/>
              </a:ext>
            </a:extLst>
          </p:cNvPr>
          <p:cNvGrpSpPr/>
          <p:nvPr/>
        </p:nvGrpSpPr>
        <p:grpSpPr>
          <a:xfrm>
            <a:off x="8126626" y="5808304"/>
            <a:ext cx="1791136" cy="533329"/>
            <a:chOff x="8255119" y="7221475"/>
            <a:chExt cx="1897860" cy="565107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F4C0A888-FAE9-4674-8321-98453BE31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59507" y="7221475"/>
              <a:ext cx="712805" cy="565107"/>
            </a:xfrm>
            <a:prstGeom prst="rect">
              <a:avLst/>
            </a:prstGeom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FE24EB9A-DFCA-44E2-A95D-CD209399E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55119" y="7221475"/>
              <a:ext cx="712805" cy="565107"/>
            </a:xfrm>
            <a:prstGeom prst="rect">
              <a:avLst/>
            </a:prstGeom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D15F9F89-43D8-4AD5-905B-A7FE74FC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174" y="7221475"/>
              <a:ext cx="712805" cy="565107"/>
            </a:xfrm>
            <a:prstGeom prst="rect">
              <a:avLst/>
            </a:prstGeom>
          </p:spPr>
        </p:pic>
      </p:grp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CC1EEB91-F43D-463B-90F5-D0AFB17C98FC}"/>
              </a:ext>
            </a:extLst>
          </p:cNvPr>
          <p:cNvCxnSpPr>
            <a:cxnSpLocks/>
          </p:cNvCxnSpPr>
          <p:nvPr/>
        </p:nvCxnSpPr>
        <p:spPr>
          <a:xfrm rot="10800000">
            <a:off x="2652247" y="4351090"/>
            <a:ext cx="1929340" cy="246477"/>
          </a:xfrm>
          <a:prstGeom prst="bentConnector3">
            <a:avLst>
              <a:gd name="adj1" fmla="val 46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0636FF9B-DFAD-43D9-86F1-C046ACC79A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74734" y="5853377"/>
            <a:ext cx="1317112" cy="205521"/>
          </a:xfrm>
          <a:prstGeom prst="bentConnector3">
            <a:avLst>
              <a:gd name="adj1" fmla="val 122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08850863-BD5A-41D5-987A-12C0FCD94D9E}"/>
              </a:ext>
            </a:extLst>
          </p:cNvPr>
          <p:cNvCxnSpPr>
            <a:cxnSpLocks/>
          </p:cNvCxnSpPr>
          <p:nvPr/>
        </p:nvCxnSpPr>
        <p:spPr>
          <a:xfrm flipV="1">
            <a:off x="2936414" y="5226796"/>
            <a:ext cx="945345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390825D9-B58C-4E32-8A41-48567A8F2D0A}"/>
              </a:ext>
            </a:extLst>
          </p:cNvPr>
          <p:cNvSpPr txBox="1"/>
          <p:nvPr/>
        </p:nvSpPr>
        <p:spPr>
          <a:xfrm>
            <a:off x="9806611" y="4225833"/>
            <a:ext cx="204211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1 (智慧連線)</a:t>
            </a:r>
          </a:p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Family (2.4G &amp; 5G)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60DAF05E-784F-4BA7-9EA3-7D5DEEC2B14D}"/>
              </a:ext>
            </a:extLst>
          </p:cNvPr>
          <p:cNvSpPr txBox="1"/>
          <p:nvPr/>
        </p:nvSpPr>
        <p:spPr>
          <a:xfrm>
            <a:off x="9899381" y="4996655"/>
            <a:ext cx="180238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2</a:t>
            </a:r>
          </a:p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Work_1F (2.4G)</a:t>
            </a:r>
          </a:p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Work_2F (5G)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BF4F5EAD-1085-4D5B-8FF4-D7837C729956}"/>
              </a:ext>
            </a:extLst>
          </p:cNvPr>
          <p:cNvSpPr txBox="1"/>
          <p:nvPr/>
        </p:nvSpPr>
        <p:spPr>
          <a:xfrm>
            <a:off x="9899381" y="5783466"/>
            <a:ext cx="158051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VAP 群組 3</a:t>
            </a:r>
          </a:p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School (2.4G)</a:t>
            </a:r>
          </a:p>
          <a:p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SSID: School (5G)</a:t>
            </a:r>
          </a:p>
        </p:txBody>
      </p: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75DDED0B-F26D-425F-B430-9940E36EDCD5}"/>
              </a:ext>
            </a:extLst>
          </p:cNvPr>
          <p:cNvGrpSpPr/>
          <p:nvPr/>
        </p:nvGrpSpPr>
        <p:grpSpPr>
          <a:xfrm>
            <a:off x="180176" y="4265671"/>
            <a:ext cx="927531" cy="385303"/>
            <a:chOff x="94286" y="3997036"/>
            <a:chExt cx="839143" cy="385303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F23955D5-88B4-4BE4-A16A-2FCFC84930E5}"/>
                </a:ext>
              </a:extLst>
            </p:cNvPr>
            <p:cNvSpPr/>
            <p:nvPr/>
          </p:nvSpPr>
          <p:spPr>
            <a:xfrm rot="5400000">
              <a:off x="296492" y="3799260"/>
              <a:ext cx="385303" cy="780855"/>
            </a:xfrm>
            <a:prstGeom prst="rect">
              <a:avLst/>
            </a:prstGeom>
            <a:solidFill>
              <a:srgbClr val="23ABB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1" name="文字方塊 24">
              <a:extLst>
                <a:ext uri="{FF2B5EF4-FFF2-40B4-BE49-F238E27FC236}">
                  <a16:creationId xmlns:a16="http://schemas.microsoft.com/office/drawing/2014/main" id="{5D17C941-363B-4989-AB8F-69E1735E172D}"/>
                </a:ext>
              </a:extLst>
            </p:cNvPr>
            <p:cNvSpPr txBox="1"/>
            <p:nvPr/>
          </p:nvSpPr>
          <p:spPr>
            <a:xfrm>
              <a:off x="94286" y="405047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10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9B4309AD-4981-4691-8AA7-B58AE187F4D8}"/>
              </a:ext>
            </a:extLst>
          </p:cNvPr>
          <p:cNvGrpSpPr/>
          <p:nvPr/>
        </p:nvGrpSpPr>
        <p:grpSpPr>
          <a:xfrm>
            <a:off x="3885271" y="4531352"/>
            <a:ext cx="3447388" cy="1385611"/>
            <a:chOff x="3985955" y="4635894"/>
            <a:chExt cx="3117866" cy="125316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C9AC80E7-7ECC-4301-B47D-0110109B4BBA}"/>
                </a:ext>
              </a:extLst>
            </p:cNvPr>
            <p:cNvSpPr/>
            <p:nvPr/>
          </p:nvSpPr>
          <p:spPr>
            <a:xfrm>
              <a:off x="3985955" y="4635894"/>
              <a:ext cx="3117866" cy="1253166"/>
            </a:xfrm>
            <a:prstGeom prst="roundRect">
              <a:avLst>
                <a:gd name="adj" fmla="val 14096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>
              <a:gradFill>
                <a:gsLst>
                  <a:gs pos="0">
                    <a:srgbClr val="00E6C0"/>
                  </a:gs>
                  <a:gs pos="100000">
                    <a:srgbClr val="0570F1"/>
                  </a:gs>
                </a:gsLst>
                <a:lin ang="5400000" scaled="1"/>
              </a:gradFill>
            </a:ln>
            <a:effectLst>
              <a:innerShdw blurRad="2921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5164B4A-B307-4B1E-A73B-8EEF9D5B4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9986" y="4852952"/>
              <a:ext cx="2683674" cy="854439"/>
            </a:xfrm>
            <a:prstGeom prst="rect">
              <a:avLst/>
            </a:prstGeom>
          </p:spPr>
        </p:pic>
        <p:sp>
          <p:nvSpPr>
            <p:cNvPr id="94" name="文字方塊 13">
              <a:extLst>
                <a:ext uri="{FF2B5EF4-FFF2-40B4-BE49-F238E27FC236}">
                  <a16:creationId xmlns:a16="http://schemas.microsoft.com/office/drawing/2014/main" id="{6631AAF2-87F0-43F3-A30A-7380393691DA}"/>
                </a:ext>
              </a:extLst>
            </p:cNvPr>
            <p:cNvSpPr txBox="1"/>
            <p:nvPr/>
          </p:nvSpPr>
          <p:spPr>
            <a:xfrm>
              <a:off x="4485574" y="5563288"/>
              <a:ext cx="2092499" cy="278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C1985EB7-7699-4FAE-8FC0-0B344BBD45B5}"/>
              </a:ext>
            </a:extLst>
          </p:cNvPr>
          <p:cNvGrpSpPr/>
          <p:nvPr/>
        </p:nvGrpSpPr>
        <p:grpSpPr>
          <a:xfrm>
            <a:off x="158216" y="5059003"/>
            <a:ext cx="927531" cy="385303"/>
            <a:chOff x="4746151" y="6296326"/>
            <a:chExt cx="839143" cy="38530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07139BF-7407-4BEC-9110-097C0E86F0BF}"/>
                </a:ext>
              </a:extLst>
            </p:cNvPr>
            <p:cNvSpPr/>
            <p:nvPr/>
          </p:nvSpPr>
          <p:spPr>
            <a:xfrm rot="5400000">
              <a:off x="4973072" y="6098550"/>
              <a:ext cx="385303" cy="780855"/>
            </a:xfrm>
            <a:prstGeom prst="rect">
              <a:avLst/>
            </a:prstGeom>
            <a:solidFill>
              <a:srgbClr val="EC563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8" name="文字方塊 24">
              <a:extLst>
                <a:ext uri="{FF2B5EF4-FFF2-40B4-BE49-F238E27FC236}">
                  <a16:creationId xmlns:a16="http://schemas.microsoft.com/office/drawing/2014/main" id="{2AC45B59-8E69-45A7-B827-E8F190933073}"/>
                </a:ext>
              </a:extLst>
            </p:cNvPr>
            <p:cNvSpPr txBox="1"/>
            <p:nvPr/>
          </p:nvSpPr>
          <p:spPr>
            <a:xfrm>
              <a:off x="4746151" y="634976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20</a:t>
              </a: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8222CB3B-5D53-43C5-988A-778F6774CFEA}"/>
              </a:ext>
            </a:extLst>
          </p:cNvPr>
          <p:cNvGrpSpPr/>
          <p:nvPr/>
        </p:nvGrpSpPr>
        <p:grpSpPr>
          <a:xfrm>
            <a:off x="174676" y="5847519"/>
            <a:ext cx="927531" cy="385303"/>
            <a:chOff x="5749668" y="6296326"/>
            <a:chExt cx="839143" cy="385303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FEB54309-D0A4-4E8B-B268-86CCBCC6F6B6}"/>
                </a:ext>
              </a:extLst>
            </p:cNvPr>
            <p:cNvSpPr/>
            <p:nvPr/>
          </p:nvSpPr>
          <p:spPr>
            <a:xfrm rot="5400000">
              <a:off x="5957607" y="6098550"/>
              <a:ext cx="385303" cy="780855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9" name="文字方塊 24">
              <a:extLst>
                <a:ext uri="{FF2B5EF4-FFF2-40B4-BE49-F238E27FC236}">
                  <a16:creationId xmlns:a16="http://schemas.microsoft.com/office/drawing/2014/main" id="{340623DD-5652-4073-8ED6-BDB7681A3CCC}"/>
                </a:ext>
              </a:extLst>
            </p:cNvPr>
            <p:cNvSpPr txBox="1"/>
            <p:nvPr/>
          </p:nvSpPr>
          <p:spPr>
            <a:xfrm>
              <a:off x="5749668" y="6349764"/>
              <a:ext cx="8391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VLAN 30</a:t>
              </a:r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F3DFE6EC-F772-412F-8FBB-EDC75D97FD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90662" y="4143451"/>
            <a:ext cx="668297" cy="6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7225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C2D82-3228-DE44-A8C0-DD3BDC1D3E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49547" y="2446867"/>
            <a:ext cx="4277254" cy="21362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sz="6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內建強大的</a:t>
            </a:r>
            <a:br>
              <a:rPr lang="zh-TW" altLang="en-US" sz="6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sz="6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QuRouter O</a:t>
            </a:r>
            <a:r>
              <a:rPr lang="en-US" altLang="zh-TW" sz="6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12479855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4D619BF-7688-4DFC-861E-432E8F15BB0A}"/>
              </a:ext>
            </a:extLst>
          </p:cNvPr>
          <p:cNvSpPr/>
          <p:nvPr/>
        </p:nvSpPr>
        <p:spPr>
          <a:xfrm>
            <a:off x="419286" y="2933076"/>
            <a:ext cx="11374244" cy="2508720"/>
          </a:xfrm>
          <a:prstGeom prst="roundRect">
            <a:avLst>
              <a:gd name="adj" fmla="val 3015"/>
            </a:avLst>
          </a:prstGeom>
          <a:solidFill>
            <a:schemeClr val="accent5">
              <a:lumMod val="20000"/>
              <a:lumOff val="80000"/>
              <a:alpha val="10000"/>
            </a:schemeClr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innerShdw blurRad="4572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48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手繪多邊形: 圖案 62">
            <a:extLst>
              <a:ext uri="{FF2B5EF4-FFF2-40B4-BE49-F238E27FC236}">
                <a16:creationId xmlns:a16="http://schemas.microsoft.com/office/drawing/2014/main" id="{510BEA7F-7F60-4E52-BC8C-2570CF7E2203}"/>
              </a:ext>
            </a:extLst>
          </p:cNvPr>
          <p:cNvSpPr/>
          <p:nvPr/>
        </p:nvSpPr>
        <p:spPr>
          <a:xfrm>
            <a:off x="499817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AEC019C-D1D4-4AC7-BAF6-3EDE93D4F6FE}"/>
              </a:ext>
            </a:extLst>
          </p:cNvPr>
          <p:cNvSpPr/>
          <p:nvPr/>
        </p:nvSpPr>
        <p:spPr>
          <a:xfrm>
            <a:off x="627628" y="3485815"/>
            <a:ext cx="15731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VAP (Multiple SSID)</a:t>
            </a:r>
          </a:p>
        </p:txBody>
      </p:sp>
      <p:sp>
        <p:nvSpPr>
          <p:cNvPr id="57" name="手繪多邊形: 圖案 62">
            <a:extLst>
              <a:ext uri="{FF2B5EF4-FFF2-40B4-BE49-F238E27FC236}">
                <a16:creationId xmlns:a16="http://schemas.microsoft.com/office/drawing/2014/main" id="{8A65D1F7-E26C-4663-AC37-4A773D42CAC4}"/>
              </a:ext>
            </a:extLst>
          </p:cNvPr>
          <p:cNvSpPr/>
          <p:nvPr/>
        </p:nvSpPr>
        <p:spPr>
          <a:xfrm>
            <a:off x="2377767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手繪多邊形: 圖案 62">
            <a:extLst>
              <a:ext uri="{FF2B5EF4-FFF2-40B4-BE49-F238E27FC236}">
                <a16:creationId xmlns:a16="http://schemas.microsoft.com/office/drawing/2014/main" id="{FF220F24-5B83-4ECB-9A99-96E7D4F5C336}"/>
              </a:ext>
            </a:extLst>
          </p:cNvPr>
          <p:cNvSpPr/>
          <p:nvPr/>
        </p:nvSpPr>
        <p:spPr>
          <a:xfrm>
            <a:off x="4255717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手繪多邊形: 圖案 62">
            <a:extLst>
              <a:ext uri="{FF2B5EF4-FFF2-40B4-BE49-F238E27FC236}">
                <a16:creationId xmlns:a16="http://schemas.microsoft.com/office/drawing/2014/main" id="{737CE7CB-39A2-4971-9965-24A8F3F4E29F}"/>
              </a:ext>
            </a:extLst>
          </p:cNvPr>
          <p:cNvSpPr/>
          <p:nvPr/>
        </p:nvSpPr>
        <p:spPr>
          <a:xfrm>
            <a:off x="6133667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手繪多邊形: 圖案 62">
            <a:extLst>
              <a:ext uri="{FF2B5EF4-FFF2-40B4-BE49-F238E27FC236}">
                <a16:creationId xmlns:a16="http://schemas.microsoft.com/office/drawing/2014/main" id="{F420F6E9-79F8-4D3E-A80F-1A6A4B46AD44}"/>
              </a:ext>
            </a:extLst>
          </p:cNvPr>
          <p:cNvSpPr/>
          <p:nvPr/>
        </p:nvSpPr>
        <p:spPr>
          <a:xfrm>
            <a:off x="8007223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手繪多邊形: 圖案 62">
            <a:extLst>
              <a:ext uri="{FF2B5EF4-FFF2-40B4-BE49-F238E27FC236}">
                <a16:creationId xmlns:a16="http://schemas.microsoft.com/office/drawing/2014/main" id="{77773084-7236-42FD-8365-7EE07FD234CF}"/>
              </a:ext>
            </a:extLst>
          </p:cNvPr>
          <p:cNvSpPr/>
          <p:nvPr/>
        </p:nvSpPr>
        <p:spPr>
          <a:xfrm>
            <a:off x="9885173" y="3404192"/>
            <a:ext cx="1828800" cy="447045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F7825E6-5009-4EE8-B20D-AC415543C505}"/>
              </a:ext>
            </a:extLst>
          </p:cNvPr>
          <p:cNvSpPr/>
          <p:nvPr/>
        </p:nvSpPr>
        <p:spPr>
          <a:xfrm>
            <a:off x="409810" y="2989172"/>
            <a:ext cx="1907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sv-SE" altLang="zh-TW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kumimoji="1" lang="en-US" altLang="zh-TW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kumimoji="1" lang="sv-SE" altLang="zh-TW" sz="1600" b="1" err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outer</a:t>
            </a:r>
            <a:r>
              <a:rPr kumimoji="1" lang="sv-SE" altLang="zh-TW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OS</a:t>
            </a:r>
          </a:p>
        </p:txBody>
      </p:sp>
      <p:pic>
        <p:nvPicPr>
          <p:cNvPr id="66" name="圖形 65">
            <a:extLst>
              <a:ext uri="{FF2B5EF4-FFF2-40B4-BE49-F238E27FC236}">
                <a16:creationId xmlns:a16="http://schemas.microsoft.com/office/drawing/2014/main" id="{F09276D0-A418-4AD2-BE0F-3C2F4F2C8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3085" y="1815242"/>
            <a:ext cx="587152" cy="8247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E62EEF8-68CD-A946-BE36-00BA6FD9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QuRouter</a:t>
            </a:r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軟體架構</a:t>
            </a: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0C1A0EFC-1066-4C09-B558-FC88F8CBF9A5}"/>
              </a:ext>
            </a:extLst>
          </p:cNvPr>
          <p:cNvGrpSpPr/>
          <p:nvPr/>
        </p:nvGrpSpPr>
        <p:grpSpPr>
          <a:xfrm>
            <a:off x="7840271" y="1829651"/>
            <a:ext cx="1451700" cy="775272"/>
            <a:chOff x="4839880" y="1584161"/>
            <a:chExt cx="1593921" cy="851226"/>
          </a:xfrm>
        </p:grpSpPr>
        <p:pic>
          <p:nvPicPr>
            <p:cNvPr id="37" name="圖形 58">
              <a:extLst>
                <a:ext uri="{FF2B5EF4-FFF2-40B4-BE49-F238E27FC236}">
                  <a16:creationId xmlns:a16="http://schemas.microsoft.com/office/drawing/2014/main" id="{04B54D7C-572A-4ACC-8E90-9365B5FB1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6406"/>
            <a:stretch/>
          </p:blipFill>
          <p:spPr>
            <a:xfrm>
              <a:off x="4839880" y="1584161"/>
              <a:ext cx="1593921" cy="57042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39" name="Google Shape;800;p37">
              <a:extLst>
                <a:ext uri="{FF2B5EF4-FFF2-40B4-BE49-F238E27FC236}">
                  <a16:creationId xmlns:a16="http://schemas.microsoft.com/office/drawing/2014/main" id="{9A4B9A1D-5CCC-48D3-A4A5-B6672A1CFA16}"/>
                </a:ext>
              </a:extLst>
            </p:cNvPr>
            <p:cNvSpPr/>
            <p:nvPr/>
          </p:nvSpPr>
          <p:spPr>
            <a:xfrm>
              <a:off x="4908884" y="2106990"/>
              <a:ext cx="1419823" cy="328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Orchestrator</a:t>
              </a:r>
            </a:p>
          </p:txBody>
        </p:sp>
      </p:grpSp>
      <p:pic>
        <p:nvPicPr>
          <p:cNvPr id="48" name="圖片 47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53BCD698-5FB7-4513-A90B-3F0DD266D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105" y="2016395"/>
            <a:ext cx="446973" cy="44697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2CF7FD9-823A-4E03-A9FB-430D12698E30}"/>
              </a:ext>
            </a:extLst>
          </p:cNvPr>
          <p:cNvSpPr/>
          <p:nvPr/>
        </p:nvSpPr>
        <p:spPr>
          <a:xfrm>
            <a:off x="891583" y="6361975"/>
            <a:ext cx="19075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sv-SE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2.4G/5G Wi-Fi 6 AX3600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AA54E15-7158-455D-BAC2-086AAACE7519}"/>
              </a:ext>
            </a:extLst>
          </p:cNvPr>
          <p:cNvSpPr/>
          <p:nvPr/>
        </p:nvSpPr>
        <p:spPr>
          <a:xfrm>
            <a:off x="3477689" y="6361975"/>
            <a:ext cx="225820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kumimoji="1" lang="sv-SE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Dual 10GbE Ethernet Ports</a:t>
            </a:r>
            <a:endParaRPr lang="sv-SE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6D60F9A-DC9C-41B2-B74C-14B78DA0E02D}"/>
              </a:ext>
            </a:extLst>
          </p:cNvPr>
          <p:cNvSpPr/>
          <p:nvPr/>
        </p:nvSpPr>
        <p:spPr>
          <a:xfrm>
            <a:off x="6276013" y="6361975"/>
            <a:ext cx="236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sv-SE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9.4Gbps Forwarding Rate</a:t>
            </a:r>
          </a:p>
        </p:txBody>
      </p:sp>
      <p:sp>
        <p:nvSpPr>
          <p:cNvPr id="4" name="矩形: 圓角 79">
            <a:extLst>
              <a:ext uri="{FF2B5EF4-FFF2-40B4-BE49-F238E27FC236}">
                <a16:creationId xmlns:a16="http://schemas.microsoft.com/office/drawing/2014/main" id="{815573DB-5A33-4AE7-B81E-E8C09F574B8B}"/>
              </a:ext>
            </a:extLst>
          </p:cNvPr>
          <p:cNvSpPr/>
          <p:nvPr/>
        </p:nvSpPr>
        <p:spPr>
          <a:xfrm>
            <a:off x="506851" y="4953754"/>
            <a:ext cx="11207121" cy="444204"/>
          </a:xfrm>
          <a:prstGeom prst="roundRect">
            <a:avLst>
              <a:gd name="adj" fmla="val 0"/>
            </a:avLst>
          </a:prstGeom>
          <a:solidFill>
            <a:srgbClr val="1E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B3E118-A90F-4315-9EB5-C108986D0378}"/>
              </a:ext>
            </a:extLst>
          </p:cNvPr>
          <p:cNvSpPr/>
          <p:nvPr/>
        </p:nvSpPr>
        <p:spPr>
          <a:xfrm>
            <a:off x="3872132" y="5001345"/>
            <a:ext cx="3738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sv-SE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Linux kernel</a:t>
            </a:r>
          </a:p>
        </p:txBody>
      </p:sp>
      <p:sp>
        <p:nvSpPr>
          <p:cNvPr id="6" name="手繪多邊形: 圖案 10">
            <a:extLst>
              <a:ext uri="{FF2B5EF4-FFF2-40B4-BE49-F238E27FC236}">
                <a16:creationId xmlns:a16="http://schemas.microsoft.com/office/drawing/2014/main" id="{935DED47-5FE6-467C-8132-DE5C44807698}"/>
              </a:ext>
            </a:extLst>
          </p:cNvPr>
          <p:cNvSpPr/>
          <p:nvPr/>
        </p:nvSpPr>
        <p:spPr>
          <a:xfrm>
            <a:off x="3301974" y="5514451"/>
            <a:ext cx="2774511" cy="451684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AQR 113C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手繪多邊形: 圖案 10">
            <a:extLst>
              <a:ext uri="{FF2B5EF4-FFF2-40B4-BE49-F238E27FC236}">
                <a16:creationId xmlns:a16="http://schemas.microsoft.com/office/drawing/2014/main" id="{9148FE22-A1C0-4073-9C33-DBA47890900E}"/>
              </a:ext>
            </a:extLst>
          </p:cNvPr>
          <p:cNvSpPr/>
          <p:nvPr/>
        </p:nvSpPr>
        <p:spPr>
          <a:xfrm>
            <a:off x="6133667" y="5514452"/>
            <a:ext cx="5585596" cy="451684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IPQ8072A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手繪多邊形: 圖案 10">
            <a:extLst>
              <a:ext uri="{FF2B5EF4-FFF2-40B4-BE49-F238E27FC236}">
                <a16:creationId xmlns:a16="http://schemas.microsoft.com/office/drawing/2014/main" id="{7B89DD2F-F0AE-4053-BE00-9A88FCEFCE12}"/>
              </a:ext>
            </a:extLst>
          </p:cNvPr>
          <p:cNvSpPr/>
          <p:nvPr/>
        </p:nvSpPr>
        <p:spPr>
          <a:xfrm>
            <a:off x="508737" y="5514452"/>
            <a:ext cx="2754142" cy="451684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QCN5054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: 圓角 77">
            <a:extLst>
              <a:ext uri="{FF2B5EF4-FFF2-40B4-BE49-F238E27FC236}">
                <a16:creationId xmlns:a16="http://schemas.microsoft.com/office/drawing/2014/main" id="{E39278AD-EA70-4FD9-8EDB-43A312C8E4DE}"/>
              </a:ext>
            </a:extLst>
          </p:cNvPr>
          <p:cNvSpPr/>
          <p:nvPr/>
        </p:nvSpPr>
        <p:spPr>
          <a:xfrm>
            <a:off x="4598517" y="4407968"/>
            <a:ext cx="2440485" cy="483759"/>
          </a:xfrm>
          <a:prstGeom prst="roundRect">
            <a:avLst>
              <a:gd name="adj" fmla="val 0"/>
            </a:avLst>
          </a:prstGeom>
          <a:solidFill>
            <a:schemeClr val="accent4">
              <a:satMod val="103000"/>
              <a:lumMod val="102000"/>
              <a:tint val="94000"/>
            </a:scheme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NAT offload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: 圓角 75">
            <a:extLst>
              <a:ext uri="{FF2B5EF4-FFF2-40B4-BE49-F238E27FC236}">
                <a16:creationId xmlns:a16="http://schemas.microsoft.com/office/drawing/2014/main" id="{3207AC74-74CA-4D14-B7B4-92BA2F2131CB}"/>
              </a:ext>
            </a:extLst>
          </p:cNvPr>
          <p:cNvSpPr/>
          <p:nvPr/>
        </p:nvSpPr>
        <p:spPr>
          <a:xfrm>
            <a:off x="2553648" y="4400511"/>
            <a:ext cx="1981266" cy="498673"/>
          </a:xfrm>
          <a:prstGeom prst="roundRect">
            <a:avLst>
              <a:gd name="adj" fmla="val 0"/>
            </a:avLst>
          </a:prstGeom>
          <a:solidFill>
            <a:schemeClr val="accent6">
              <a:satMod val="103000"/>
              <a:lumMod val="102000"/>
              <a:tint val="94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MU-MIMO 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: 圓角 75">
            <a:extLst>
              <a:ext uri="{FF2B5EF4-FFF2-40B4-BE49-F238E27FC236}">
                <a16:creationId xmlns:a16="http://schemas.microsoft.com/office/drawing/2014/main" id="{AB04BBDB-8D77-41CA-8D71-E7960198E5C1}"/>
              </a:ext>
            </a:extLst>
          </p:cNvPr>
          <p:cNvSpPr/>
          <p:nvPr/>
        </p:nvSpPr>
        <p:spPr>
          <a:xfrm>
            <a:off x="506853" y="4400511"/>
            <a:ext cx="1982384" cy="498673"/>
          </a:xfrm>
          <a:prstGeom prst="roundRect">
            <a:avLst>
              <a:gd name="adj" fmla="val 0"/>
            </a:avLst>
          </a:prstGeom>
          <a:solidFill>
            <a:schemeClr val="accent6">
              <a:satMod val="103000"/>
              <a:lumMod val="102000"/>
              <a:tint val="94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OFDMA 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77">
            <a:extLst>
              <a:ext uri="{FF2B5EF4-FFF2-40B4-BE49-F238E27FC236}">
                <a16:creationId xmlns:a16="http://schemas.microsoft.com/office/drawing/2014/main" id="{B2984006-C82B-4D1E-866C-BF2A72BEE336}"/>
              </a:ext>
            </a:extLst>
          </p:cNvPr>
          <p:cNvSpPr/>
          <p:nvPr/>
        </p:nvSpPr>
        <p:spPr>
          <a:xfrm>
            <a:off x="7096814" y="4407968"/>
            <a:ext cx="2239280" cy="483759"/>
          </a:xfrm>
          <a:prstGeom prst="roundRect">
            <a:avLst>
              <a:gd name="adj" fmla="val 0"/>
            </a:avLst>
          </a:prstGeom>
          <a:solidFill>
            <a:schemeClr val="accent4">
              <a:satMod val="103000"/>
              <a:lumMod val="102000"/>
              <a:tint val="94000"/>
            </a:scheme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Crypto Engine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手繪多邊形: 圖案 10">
            <a:extLst>
              <a:ext uri="{FF2B5EF4-FFF2-40B4-BE49-F238E27FC236}">
                <a16:creationId xmlns:a16="http://schemas.microsoft.com/office/drawing/2014/main" id="{EB26B4A3-7E81-43D1-8441-ADE21E5AAFDD}"/>
              </a:ext>
            </a:extLst>
          </p:cNvPr>
          <p:cNvSpPr/>
          <p:nvPr/>
        </p:nvSpPr>
        <p:spPr>
          <a:xfrm>
            <a:off x="9393906" y="4407968"/>
            <a:ext cx="2320067" cy="483759"/>
          </a:xfrm>
          <a:custGeom>
            <a:avLst/>
            <a:gdLst>
              <a:gd name="connsiteX0" fmla="*/ 2887 w 886523"/>
              <a:gd name="connsiteY0" fmla="*/ 3234 h 1189771"/>
              <a:gd name="connsiteX1" fmla="*/ 886841 w 886523"/>
              <a:gd name="connsiteY1" fmla="*/ 3234 h 1189771"/>
              <a:gd name="connsiteX2" fmla="*/ 886841 w 886523"/>
              <a:gd name="connsiteY2" fmla="*/ 1188688 h 1189771"/>
              <a:gd name="connsiteX3" fmla="*/ 2887 w 886523"/>
              <a:gd name="connsiteY3" fmla="*/ 1188688 h 1189771"/>
              <a:gd name="connsiteX4" fmla="*/ 2887 w 886523"/>
              <a:gd name="connsiteY4" fmla="*/ 3234 h 118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23" h="1189771">
                <a:moveTo>
                  <a:pt x="2887" y="3234"/>
                </a:moveTo>
                <a:lnTo>
                  <a:pt x="886841" y="3234"/>
                </a:lnTo>
                <a:lnTo>
                  <a:pt x="886841" y="1188688"/>
                </a:lnTo>
                <a:lnTo>
                  <a:pt x="2887" y="1188688"/>
                </a:lnTo>
                <a:lnTo>
                  <a:pt x="2887" y="3234"/>
                </a:lnTo>
                <a:close/>
              </a:path>
            </a:pathLst>
          </a:custGeom>
          <a:solidFill>
            <a:srgbClr val="428BCE"/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Mgmt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116D745-1AA2-4048-9C28-FF8AE59F20E6}"/>
              </a:ext>
            </a:extLst>
          </p:cNvPr>
          <p:cNvSpPr/>
          <p:nvPr/>
        </p:nvSpPr>
        <p:spPr>
          <a:xfrm>
            <a:off x="506852" y="3907648"/>
            <a:ext cx="3699715" cy="444204"/>
          </a:xfrm>
          <a:prstGeom prst="rect">
            <a:avLst/>
          </a:prstGeom>
          <a:solidFill>
            <a:srgbClr val="F87220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6</a:t>
            </a:r>
            <a:endParaRPr lang="zh-TW" altLang="en-US" sz="1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D52D8B7-B781-4366-9FF1-520553D5BB4F}"/>
              </a:ext>
            </a:extLst>
          </p:cNvPr>
          <p:cNvSpPr/>
          <p:nvPr/>
        </p:nvSpPr>
        <p:spPr>
          <a:xfrm>
            <a:off x="4262274" y="3906002"/>
            <a:ext cx="3699714" cy="444204"/>
          </a:xfrm>
          <a:prstGeom prst="rect">
            <a:avLst/>
          </a:prstGeom>
          <a:solidFill>
            <a:srgbClr val="F87220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L2 Networking</a:t>
            </a:r>
            <a:endParaRPr lang="zh-TW" altLang="en-US" sz="1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9EC0A7-179A-4052-B1FE-B046E41F3D66}"/>
              </a:ext>
            </a:extLst>
          </p:cNvPr>
          <p:cNvSpPr/>
          <p:nvPr/>
        </p:nvSpPr>
        <p:spPr>
          <a:xfrm>
            <a:off x="8007223" y="3908228"/>
            <a:ext cx="3706750" cy="444204"/>
          </a:xfrm>
          <a:prstGeom prst="rect">
            <a:avLst/>
          </a:prstGeom>
          <a:solidFill>
            <a:srgbClr val="F87220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L3 Networking</a:t>
            </a:r>
            <a:endParaRPr lang="zh-TW" altLang="en-US" sz="1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2D89BD-058D-44F2-A8D8-2838CBA523F7}"/>
              </a:ext>
            </a:extLst>
          </p:cNvPr>
          <p:cNvSpPr/>
          <p:nvPr/>
        </p:nvSpPr>
        <p:spPr>
          <a:xfrm>
            <a:off x="10125307" y="3500756"/>
            <a:ext cx="12843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5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SD-WAN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D6AC3E4-D51E-468C-A5C8-9072DE98069A}"/>
              </a:ext>
            </a:extLst>
          </p:cNvPr>
          <p:cNvSpPr/>
          <p:nvPr/>
        </p:nvSpPr>
        <p:spPr>
          <a:xfrm>
            <a:off x="2769303" y="3500756"/>
            <a:ext cx="10310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802.1Q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VLAN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DE5F906-38D0-432B-A85C-DD9E57A5DA2E}"/>
              </a:ext>
            </a:extLst>
          </p:cNvPr>
          <p:cNvSpPr/>
          <p:nvPr/>
        </p:nvSpPr>
        <p:spPr>
          <a:xfrm>
            <a:off x="4622531" y="3490093"/>
            <a:ext cx="10951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Static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Routing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D325EAA-8F8A-43E6-8BFA-E622BFFC8D62}"/>
              </a:ext>
            </a:extLst>
          </p:cNvPr>
          <p:cNvSpPr/>
          <p:nvPr/>
        </p:nvSpPr>
        <p:spPr>
          <a:xfrm>
            <a:off x="6166195" y="3500756"/>
            <a:ext cx="176374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Protocol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Base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Firewall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367D3D6-EB12-4C4D-BE9B-807643AF8C4F}"/>
              </a:ext>
            </a:extLst>
          </p:cNvPr>
          <p:cNvSpPr/>
          <p:nvPr/>
        </p:nvSpPr>
        <p:spPr>
          <a:xfrm>
            <a:off x="8439694" y="3502445"/>
            <a:ext cx="8964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5FA8B05-786E-46EF-A22B-DA40DFA86FFD}"/>
              </a:ext>
            </a:extLst>
          </p:cNvPr>
          <p:cNvSpPr/>
          <p:nvPr/>
        </p:nvSpPr>
        <p:spPr>
          <a:xfrm>
            <a:off x="8892474" y="6361975"/>
            <a:ext cx="220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sv-SE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Ipsec VPN HW Acceleration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207B289-7D20-4801-95DB-1E5F220C4B6C}"/>
              </a:ext>
            </a:extLst>
          </p:cNvPr>
          <p:cNvGrpSpPr/>
          <p:nvPr/>
        </p:nvGrpSpPr>
        <p:grpSpPr>
          <a:xfrm>
            <a:off x="2746550" y="2678890"/>
            <a:ext cx="5984953" cy="648836"/>
            <a:chOff x="2875904" y="2678890"/>
            <a:chExt cx="5984953" cy="504072"/>
          </a:xfrm>
        </p:grpSpPr>
        <p:sp>
          <p:nvSpPr>
            <p:cNvPr id="41" name="上-下雙向箭號 122">
              <a:extLst>
                <a:ext uri="{FF2B5EF4-FFF2-40B4-BE49-F238E27FC236}">
                  <a16:creationId xmlns:a16="http://schemas.microsoft.com/office/drawing/2014/main" id="{F90D4A05-FF48-4EBE-82BD-512ECA025A01}"/>
                </a:ext>
              </a:extLst>
            </p:cNvPr>
            <p:cNvSpPr/>
            <p:nvPr/>
          </p:nvSpPr>
          <p:spPr>
            <a:xfrm>
              <a:off x="5776877" y="2678890"/>
              <a:ext cx="241517" cy="4907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上-下雙向箭號 122">
              <a:extLst>
                <a:ext uri="{FF2B5EF4-FFF2-40B4-BE49-F238E27FC236}">
                  <a16:creationId xmlns:a16="http://schemas.microsoft.com/office/drawing/2014/main" id="{B8E8DA73-3E9D-4B76-926D-7B3BB6646DB5}"/>
                </a:ext>
              </a:extLst>
            </p:cNvPr>
            <p:cNvSpPr/>
            <p:nvPr/>
          </p:nvSpPr>
          <p:spPr>
            <a:xfrm>
              <a:off x="2875904" y="2692232"/>
              <a:ext cx="241517" cy="4907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上-下雙向箭號 122">
              <a:extLst>
                <a:ext uri="{FF2B5EF4-FFF2-40B4-BE49-F238E27FC236}">
                  <a16:creationId xmlns:a16="http://schemas.microsoft.com/office/drawing/2014/main" id="{1A3913AD-F30A-4F83-B86A-B1A89A2490EC}"/>
                </a:ext>
              </a:extLst>
            </p:cNvPr>
            <p:cNvSpPr/>
            <p:nvPr/>
          </p:nvSpPr>
          <p:spPr>
            <a:xfrm>
              <a:off x="8619340" y="2678890"/>
              <a:ext cx="241517" cy="4907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A267B5B-A00A-48EB-9A3E-C4A19FB4E427}"/>
              </a:ext>
            </a:extLst>
          </p:cNvPr>
          <p:cNvGrpSpPr/>
          <p:nvPr/>
        </p:nvGrpSpPr>
        <p:grpSpPr>
          <a:xfrm>
            <a:off x="1792790" y="5857606"/>
            <a:ext cx="8382233" cy="516470"/>
            <a:chOff x="1922144" y="5857606"/>
            <a:chExt cx="8382233" cy="384530"/>
          </a:xfrm>
        </p:grpSpPr>
        <p:sp>
          <p:nvSpPr>
            <p:cNvPr id="60" name="上-下雙向箭號 122">
              <a:extLst>
                <a:ext uri="{FF2B5EF4-FFF2-40B4-BE49-F238E27FC236}">
                  <a16:creationId xmlns:a16="http://schemas.microsoft.com/office/drawing/2014/main" id="{3409F75B-8670-4DD1-9DE6-16447D65D397}"/>
                </a:ext>
              </a:extLst>
            </p:cNvPr>
            <p:cNvSpPr/>
            <p:nvPr/>
          </p:nvSpPr>
          <p:spPr>
            <a:xfrm>
              <a:off x="1922144" y="5857606"/>
              <a:ext cx="241517" cy="3845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上-下雙向箭號 122">
              <a:extLst>
                <a:ext uri="{FF2B5EF4-FFF2-40B4-BE49-F238E27FC236}">
                  <a16:creationId xmlns:a16="http://schemas.microsoft.com/office/drawing/2014/main" id="{EE784F10-AE2B-44BF-8BA3-6D6734AF5AD7}"/>
                </a:ext>
              </a:extLst>
            </p:cNvPr>
            <p:cNvSpPr/>
            <p:nvPr/>
          </p:nvSpPr>
          <p:spPr>
            <a:xfrm>
              <a:off x="4606368" y="5857606"/>
              <a:ext cx="241517" cy="3845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上-下雙向箭號 122">
              <a:extLst>
                <a:ext uri="{FF2B5EF4-FFF2-40B4-BE49-F238E27FC236}">
                  <a16:creationId xmlns:a16="http://schemas.microsoft.com/office/drawing/2014/main" id="{4E14B2C8-9E0E-4FC3-8A81-C2CBBE12762B}"/>
                </a:ext>
              </a:extLst>
            </p:cNvPr>
            <p:cNvSpPr/>
            <p:nvPr/>
          </p:nvSpPr>
          <p:spPr>
            <a:xfrm>
              <a:off x="7477156" y="5857606"/>
              <a:ext cx="241517" cy="3845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上-下雙向箭號 122">
              <a:extLst>
                <a:ext uri="{FF2B5EF4-FFF2-40B4-BE49-F238E27FC236}">
                  <a16:creationId xmlns:a16="http://schemas.microsoft.com/office/drawing/2014/main" id="{1B5F2CE1-7F0C-440A-9473-0937277BC853}"/>
                </a:ext>
              </a:extLst>
            </p:cNvPr>
            <p:cNvSpPr/>
            <p:nvPr/>
          </p:nvSpPr>
          <p:spPr>
            <a:xfrm>
              <a:off x="10062860" y="5857606"/>
              <a:ext cx="241517" cy="384530"/>
            </a:xfrm>
            <a:prstGeom prst="up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45" name="圖片 44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FF980BC4-33FF-4154-917D-A269A1F59E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676" y="1826341"/>
            <a:ext cx="1375210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11347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A0D191-5815-4D82-A5C6-603F2348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QuRouter</a:t>
            </a:r>
            <a:r>
              <a:rPr kumimoji="1" lang="en-US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OS</a:t>
            </a:r>
            <a:endParaRPr lang="en-US" altLang="zh-TW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7FA075-A423-5941-B2FD-7C457D9488E3}"/>
              </a:ext>
            </a:extLst>
          </p:cNvPr>
          <p:cNvSpPr/>
          <p:nvPr/>
        </p:nvSpPr>
        <p:spPr>
          <a:xfrm>
            <a:off x="1370045" y="1790572"/>
            <a:ext cx="9440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所有中小企業或家庭辦公室路由器需求的功能全在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QuRouter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OS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D00C71-623F-9D49-8469-12943697A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1557"/>
              </p:ext>
            </p:extLst>
          </p:nvPr>
        </p:nvGraphicFramePr>
        <p:xfrm>
          <a:off x="1607738" y="2258416"/>
          <a:ext cx="8581290" cy="43600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17204">
                  <a:extLst>
                    <a:ext uri="{9D8B030D-6E8A-4147-A177-3AD203B41FA5}">
                      <a16:colId xmlns:a16="http://schemas.microsoft.com/office/drawing/2014/main" val="3701075197"/>
                    </a:ext>
                  </a:extLst>
                </a:gridCol>
                <a:gridCol w="3207658">
                  <a:extLst>
                    <a:ext uri="{9D8B030D-6E8A-4147-A177-3AD203B41FA5}">
                      <a16:colId xmlns:a16="http://schemas.microsoft.com/office/drawing/2014/main" val="693905888"/>
                    </a:ext>
                  </a:extLst>
                </a:gridCol>
                <a:gridCol w="1678214">
                  <a:extLst>
                    <a:ext uri="{9D8B030D-6E8A-4147-A177-3AD203B41FA5}">
                      <a16:colId xmlns:a16="http://schemas.microsoft.com/office/drawing/2014/main" val="919818213"/>
                    </a:ext>
                  </a:extLst>
                </a:gridCol>
                <a:gridCol w="1678214">
                  <a:extLst>
                    <a:ext uri="{9D8B030D-6E8A-4147-A177-3AD203B41FA5}">
                      <a16:colId xmlns:a16="http://schemas.microsoft.com/office/drawing/2014/main" val="920792234"/>
                    </a:ext>
                  </a:extLst>
                </a:gridCol>
              </a:tblGrid>
              <a:tr h="239671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功能</a:t>
                      </a:r>
                      <a:endParaRPr lang="af-ZA" sz="18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​</a:t>
                      </a:r>
                      <a:endParaRPr lang="af-ZA" sz="1800" b="1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QuRouter OS</a:t>
                      </a:r>
                      <a:endParaRPr lang="af-ZA" sz="1800" b="1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一般路由器</a:t>
                      </a:r>
                      <a:endParaRPr lang="af-ZA" sz="1800" b="1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328717"/>
                  </a:ext>
                </a:extLst>
              </a:tr>
              <a:tr h="6354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系統總覽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裝置和系統狀態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外網狀態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無線網路及訪客網路狀態</a:t>
                      </a:r>
                      <a:endParaRPr lang="af-ZA" sz="12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連網設備資訊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176183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進階網路設定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多種</a:t>
                      </a:r>
                      <a:r>
                        <a:rPr lang="en-US" altLang="zh-CN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WAN</a:t>
                      </a:r>
                      <a:r>
                        <a:rPr lang="zh-TW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選項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483148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VLAN​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設定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802.3Q VLAN </a:t>
                      </a:r>
                    </a:p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可同時區分有線和無線網路用戶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399392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路由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IPv4 </a:t>
                      </a:r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靜態路由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06888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防火牆</a:t>
                      </a:r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​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Layer 3</a:t>
                      </a:r>
                      <a:r>
                        <a:rPr lang="zh-TW" alt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CN" alt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防火牆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229757"/>
                  </a:ext>
                </a:extLst>
              </a:tr>
              <a:tr h="343834"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NAT​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IPv4 NAT</a:t>
                      </a:r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Port Forwarding</a:t>
                      </a:r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​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209492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訪問管理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家長管理模式</a:t>
                      </a:r>
                      <a:endParaRPr lang="en-US" altLang="zh-CN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CN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上網時段和目的地管理</a:t>
                      </a:r>
                      <a:endParaRPr kumimoji="1" lang="en-US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626075"/>
                  </a:ext>
                </a:extLst>
              </a:tr>
              <a:tr h="6354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CN" alt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無線網路設定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2.5G/5G SSID</a:t>
                      </a:r>
                      <a:r>
                        <a:rPr lang="zh-TW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設定</a:t>
                      </a:r>
                      <a:endParaRPr lang="en-US" altLang="zh-TW" sz="1200" b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zh-TW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支援最多</a:t>
                      </a:r>
                      <a:r>
                        <a:rPr lang="en-US" altLang="zh-TW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6 </a:t>
                      </a:r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個</a:t>
                      </a:r>
                      <a:r>
                        <a:rPr lang="en-US" altLang="zh-CN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 SSID</a:t>
                      </a:r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zh-CN" altLang="en-US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訪客網路</a:t>
                      </a:r>
                      <a:endParaRPr lang="en-US" altLang="zh-CN" sz="1200" b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af-ZA" sz="1200" b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802.3Q VLAN 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54415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模式</a:t>
                      </a:r>
                      <a:endParaRPr lang="af-ZA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路由模式</a:t>
                      </a:r>
                      <a:r>
                        <a:rPr lang="en-US" altLang="zh-CN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/</a:t>
                      </a:r>
                      <a:r>
                        <a:rPr lang="zh-TW" alt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ＡＰ 模式</a:t>
                      </a:r>
                      <a:endParaRPr lang="en-US" altLang="zh-CN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</a:t>
                      </a:r>
                      <a:endParaRPr lang="af-ZA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76339" marR="76339" marT="38170" marB="38170" anchor="ctr">
                    <a:lnL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824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050960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8026AD-A629-4AA3-9510-1656C380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QuRouter</a:t>
            </a:r>
            <a:r>
              <a:rPr lang="en" altLang="zh-TW">
                <a:ea typeface="微軟正黑體" panose="020B0604030504040204" pitchFamily="34" charset="-120"/>
                <a:sym typeface="Arial" panose="020B0604020202020204" pitchFamily="34" charset="0"/>
              </a:rPr>
              <a:t> OS 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具友善圖形化的路由器管理</a:t>
            </a:r>
          </a:p>
        </p:txBody>
      </p:sp>
      <p:pic>
        <p:nvPicPr>
          <p:cNvPr id="3" name="圖片 3" descr="一張含有 桌 的圖片&#10;&#10;自動產生的描述">
            <a:extLst>
              <a:ext uri="{FF2B5EF4-FFF2-40B4-BE49-F238E27FC236}">
                <a16:creationId xmlns:a16="http://schemas.microsoft.com/office/drawing/2014/main" id="{90E4DB58-01F4-4D17-81F7-DE02716B3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552" y="3505467"/>
            <a:ext cx="7996895" cy="403799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0948486-0A72-4F96-9C53-D8E9DFD41733}"/>
              </a:ext>
            </a:extLst>
          </p:cNvPr>
          <p:cNvSpPr txBox="1"/>
          <p:nvPr/>
        </p:nvSpPr>
        <p:spPr>
          <a:xfrm>
            <a:off x="2085698" y="1935928"/>
            <a:ext cx="8008750" cy="1416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友善圖形化網頁管理介面、一目瞭然的總覽頁以及與實體埠直覺對應的產品線圖，幫助用戶快速掌握網路連線狀態。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您不但可有效管理內外網的有線、無線的連網裝置，還能執行防火牆、 </a:t>
            </a: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</a:t>
            </a:r>
            <a:r>
              <a:rPr lang="zh-TW" altLang="e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安全性與 </a:t>
            </a: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網路等進階功能設定。</a:t>
            </a:r>
            <a:endParaRPr lang="en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5847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62D425-B616-6D45-9B28-540DB146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可使用</a:t>
            </a:r>
            <a:r>
              <a:rPr kumimoji="1"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kumimoji="1"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找到</a:t>
            </a:r>
            <a:r>
              <a:rPr kumimoji="1"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QHora-301W</a:t>
            </a:r>
            <a:endParaRPr kumimoji="1" lang="zh-TW" alt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5ACF777-1650-254B-9298-984E742CE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30" y="3505312"/>
            <a:ext cx="10805886" cy="3360003"/>
          </a:xfrm>
          <a:prstGeom prst="rect">
            <a:avLst/>
          </a:prstGeom>
        </p:spPr>
      </p:pic>
      <p:pic>
        <p:nvPicPr>
          <p:cNvPr id="8" name="圖片 7" descr="一張含有 螢幕擷取畫面, 電腦 的圖片&#10;&#10;自動產生的描述">
            <a:extLst>
              <a:ext uri="{FF2B5EF4-FFF2-40B4-BE49-F238E27FC236}">
                <a16:creationId xmlns:a16="http://schemas.microsoft.com/office/drawing/2014/main" id="{82691318-6E28-FC40-ABF5-991CC40F0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081" y="2982258"/>
            <a:ext cx="2932940" cy="2138136"/>
          </a:xfrm>
          <a:prstGeom prst="rect">
            <a:avLst/>
          </a:prstGeom>
          <a:effectLst>
            <a:outerShdw blurRad="304800" dist="2540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3BD5AD5-9F37-4440-8187-7DD1E8F23A0E}"/>
              </a:ext>
            </a:extLst>
          </p:cNvPr>
          <p:cNvSpPr/>
          <p:nvPr/>
        </p:nvSpPr>
        <p:spPr>
          <a:xfrm>
            <a:off x="1243362" y="1985972"/>
            <a:ext cx="6755717" cy="11355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忘記網路設定也沒有關係，透過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Qfinder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Pro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，就可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秒找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到您的 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Ｈ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ora-301W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IP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位置，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Ｃ資訊和韌體版本一目瞭然，更可透過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Qfinder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Pro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直接更新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QuRouter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OS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至最新版本</a:t>
            </a:r>
            <a:endParaRPr lang="zh-TW">
              <a:solidFill>
                <a:schemeClr val="bg1"/>
              </a:solidFill>
              <a:ea typeface="微軟正黑體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86DE276-4492-4742-8026-4E73C9748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99" y="5581365"/>
            <a:ext cx="12725531" cy="289768"/>
          </a:xfrm>
          <a:prstGeom prst="rect">
            <a:avLst/>
          </a:prstGeom>
          <a:effectLst>
            <a:outerShdw blurRad="304800" dist="254000" dir="8100000" algn="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012142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1DE4EB5-D4DE-4140-8A08-287FBF2A5FFF}"/>
              </a:ext>
            </a:extLst>
          </p:cNvPr>
          <p:cNvSpPr/>
          <p:nvPr/>
        </p:nvSpPr>
        <p:spPr>
          <a:xfrm>
            <a:off x="3419707" y="741969"/>
            <a:ext cx="5352586" cy="1906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Demo: </a:t>
            </a:r>
          </a:p>
          <a:p>
            <a:pPr algn="ctr"/>
            <a:r>
              <a:rPr kumimoji="1" lang="en-US" altLang="zh-TW" sz="60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QuRouter</a:t>
            </a:r>
            <a:r>
              <a:rPr kumimoji="1" lang="en-US" altLang="zh-TW" sz="6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OS</a:t>
            </a:r>
            <a:endParaRPr kumimoji="1" lang="zh-TW" altLang="en-US" sz="6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33970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1B2ABCE-27DF-42AD-B851-B819E0F29114}"/>
              </a:ext>
            </a:extLst>
          </p:cNvPr>
          <p:cNvSpPr/>
          <p:nvPr/>
        </p:nvSpPr>
        <p:spPr>
          <a:xfrm>
            <a:off x="514054" y="0"/>
            <a:ext cx="5163073" cy="504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形 92">
            <a:extLst>
              <a:ext uri="{FF2B5EF4-FFF2-40B4-BE49-F238E27FC236}">
                <a16:creationId xmlns:a16="http://schemas.microsoft.com/office/drawing/2014/main" id="{CE1B8583-E8A5-3647-90CD-938C4F266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06"/>
          <a:stretch/>
        </p:blipFill>
        <p:spPr>
          <a:xfrm>
            <a:off x="5997248" y="5341285"/>
            <a:ext cx="1346767" cy="481973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1DE93D-03DB-D64B-A909-7021B2940151}"/>
              </a:ext>
            </a:extLst>
          </p:cNvPr>
          <p:cNvSpPr txBox="1"/>
          <p:nvPr/>
        </p:nvSpPr>
        <p:spPr>
          <a:xfrm>
            <a:off x="715211" y="515507"/>
            <a:ext cx="476076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36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QHora-301W 免費訂閱 QNAP SD-WAN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A3D0E1F-30EC-9B46-AC20-9CCBB034745E}"/>
              </a:ext>
            </a:extLst>
          </p:cNvPr>
          <p:cNvSpPr txBox="1"/>
          <p:nvPr/>
        </p:nvSpPr>
        <p:spPr>
          <a:xfrm>
            <a:off x="1338038" y="2231343"/>
            <a:ext cx="3345476" cy="22403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</a:t>
            </a:r>
            <a:r>
              <a:rPr lang="zh-TW" altLang="en-US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不僅僅是一台強勁的路由器</a:t>
            </a:r>
            <a:endParaRPr lang="en-US" altLang="zh-TW" sz="24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啟用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CN" sz="240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後</a:t>
            </a:r>
            <a:endParaRPr lang="en-US" altLang="zh-CN" sz="24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更是超乎您的想像</a:t>
            </a:r>
          </a:p>
        </p:txBody>
      </p:sp>
    </p:spTree>
    <p:extLst>
      <p:ext uri="{BB962C8B-B14F-4D97-AF65-F5344CB8AC3E}">
        <p14:creationId xmlns:p14="http://schemas.microsoft.com/office/powerpoint/2010/main" val="3306200524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疫情前</a:t>
            </a:r>
            <a:r>
              <a:rPr lang="zh-CN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網路流量大部分在內網</a:t>
            </a:r>
            <a:br>
              <a:rPr lang="en-US" altLang="zh-CN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CN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僅有少數分點使用</a:t>
            </a:r>
            <a:r>
              <a:rPr lang="en-US" altLang="zh-CN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VPN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1634720" y="3261085"/>
            <a:ext cx="2811706" cy="2923815"/>
          </a:xfrm>
          <a:prstGeom prst="roundRect">
            <a:avLst>
              <a:gd name="adj" fmla="val 2628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5272628" y="3261085"/>
            <a:ext cx="5726184" cy="2923815"/>
          </a:xfrm>
          <a:prstGeom prst="roundRect">
            <a:avLst>
              <a:gd name="adj" fmla="val 1062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1864986" y="1796672"/>
            <a:ext cx="27176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err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總部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（內網流量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A1EFD3B-6DD7-441F-9C83-901791EA38AB}"/>
              </a:ext>
            </a:extLst>
          </p:cNvPr>
          <p:cNvGrpSpPr/>
          <p:nvPr/>
        </p:nvGrpSpPr>
        <p:grpSpPr>
          <a:xfrm>
            <a:off x="1398251" y="2319525"/>
            <a:ext cx="1146150" cy="1146150"/>
            <a:chOff x="2270327" y="1859509"/>
            <a:chExt cx="1146150" cy="114615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57CE9916-03BA-48AD-A0F9-B77796D09FE5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CF49945-84A2-4A64-9DE7-B7353B1485A2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D3259D5-A5C1-4A12-B0F8-744B358F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F9D8F5B-A337-4D69-B63B-F476DD63EB9E}"/>
              </a:ext>
            </a:extLst>
          </p:cNvPr>
          <p:cNvGrpSpPr/>
          <p:nvPr/>
        </p:nvGrpSpPr>
        <p:grpSpPr>
          <a:xfrm>
            <a:off x="1950890" y="5338635"/>
            <a:ext cx="1034146" cy="459437"/>
            <a:chOff x="1750865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50865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7720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41" name="圖形 40">
            <a:extLst>
              <a:ext uri="{FF2B5EF4-FFF2-40B4-BE49-F238E27FC236}">
                <a16:creationId xmlns:a16="http://schemas.microsoft.com/office/drawing/2014/main" id="{2C40F929-70FB-4D91-A360-03C407FC1F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4600" y="5338635"/>
            <a:ext cx="467291" cy="45943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AB286D14-964E-4D25-BCE8-EF773ADF9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454" y="5338635"/>
            <a:ext cx="467291" cy="45943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9906" y="3831754"/>
            <a:ext cx="714619" cy="56654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75998" y="4036999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22170" y="4036999"/>
            <a:ext cx="1123063" cy="150490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3C84DB9-BB9D-4883-9DA8-33757349D261}"/>
              </a:ext>
            </a:extLst>
          </p:cNvPr>
          <p:cNvGrpSpPr/>
          <p:nvPr/>
        </p:nvGrpSpPr>
        <p:grpSpPr>
          <a:xfrm>
            <a:off x="1916080" y="3554852"/>
            <a:ext cx="1079135" cy="465914"/>
            <a:chOff x="1716055" y="3326252"/>
            <a:chExt cx="1079135" cy="465914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16055" y="33262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293089" y="3326252"/>
              <a:ext cx="502101" cy="465914"/>
            </a:xfrm>
            <a:prstGeom prst="rect">
              <a:avLst/>
            </a:prstGeom>
          </p:spPr>
        </p:pic>
      </p:grpSp>
      <p:pic>
        <p:nvPicPr>
          <p:cNvPr id="52" name="圖形 5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0148" y="3554852"/>
            <a:ext cx="502101" cy="46591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47181" y="3554852"/>
            <a:ext cx="502101" cy="465914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16080" y="4115027"/>
            <a:ext cx="502101" cy="465914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93114" y="4115027"/>
            <a:ext cx="502101" cy="465914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0148" y="4115027"/>
            <a:ext cx="502101" cy="465914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47181" y="4115027"/>
            <a:ext cx="502101" cy="465914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16080" y="4705887"/>
            <a:ext cx="502101" cy="465914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93114" y="4705887"/>
            <a:ext cx="502101" cy="465914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0148" y="4705887"/>
            <a:ext cx="502101" cy="465914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47181" y="4705887"/>
            <a:ext cx="502101" cy="465914"/>
          </a:xfrm>
          <a:prstGeom prst="rect">
            <a:avLst/>
          </a:prstGeom>
        </p:spPr>
      </p:pic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2544401" y="2892600"/>
            <a:ext cx="2517480" cy="0"/>
          </a:xfrm>
          <a:prstGeom prst="line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975" y="4971618"/>
            <a:ext cx="714619" cy="566545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5347341" y="5505678"/>
            <a:ext cx="16727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東京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7065476" y="5505678"/>
            <a:ext cx="13441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台北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8990272" y="4360799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5721094" y="1825247"/>
            <a:ext cx="515593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err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分點辦公或外點人員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（外網流量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8980341" y="5545420"/>
            <a:ext cx="129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外點人員</a:t>
            </a: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 rot="16200000" flipH="1">
            <a:off x="5570442" y="3423738"/>
            <a:ext cx="1026699" cy="199822"/>
          </a:xfrm>
          <a:prstGeom prst="bentConnector3">
            <a:avLst>
              <a:gd name="adj1" fmla="val 9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029511" y="2892600"/>
            <a:ext cx="1708019" cy="114439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5918802" y="2753574"/>
            <a:ext cx="3281173" cy="2501317"/>
          </a:xfrm>
          <a:prstGeom prst="bentConnector3">
            <a:avLst>
              <a:gd name="adj1" fmla="val 86669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5951340" y="2613008"/>
            <a:ext cx="3615876" cy="121874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2B1E53-D309-4A6F-A5AA-E825428D8281}"/>
              </a:ext>
            </a:extLst>
          </p:cNvPr>
          <p:cNvGrpSpPr/>
          <p:nvPr/>
        </p:nvGrpSpPr>
        <p:grpSpPr>
          <a:xfrm>
            <a:off x="4883361" y="2319525"/>
            <a:ext cx="1146150" cy="1146150"/>
            <a:chOff x="4683336" y="1859509"/>
            <a:chExt cx="1146150" cy="114615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084815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72370" y="542479"/>
            <a:ext cx="12047259" cy="5279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buSzPts val="4000"/>
            </a:pPr>
            <a:r>
              <a:rPr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是一個完整的</a:t>
            </a:r>
            <a:r>
              <a:rPr lang="en-US" altLang="zh-CN">
                <a:ea typeface="微軟正黑體" panose="020B0604030504040204" pitchFamily="34" charset="-120"/>
                <a:sym typeface="Arial" panose="020B0604020202020204" pitchFamily="34" charset="0"/>
              </a:rPr>
              <a:t> SD-WAN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服務</a:t>
            </a:r>
          </a:p>
        </p:txBody>
      </p:sp>
      <p:sp>
        <p:nvSpPr>
          <p:cNvPr id="60" name="Google Shape;348;p24">
            <a:extLst>
              <a:ext uri="{FF2B5EF4-FFF2-40B4-BE49-F238E27FC236}">
                <a16:creationId xmlns:a16="http://schemas.microsoft.com/office/drawing/2014/main" id="{B080BDD3-3E5E-4FB1-90C5-99343001F387}"/>
              </a:ext>
            </a:extLst>
          </p:cNvPr>
          <p:cNvSpPr txBox="1"/>
          <p:nvPr/>
        </p:nvSpPr>
        <p:spPr>
          <a:xfrm>
            <a:off x="2645476" y="2047153"/>
            <a:ext cx="9078704" cy="14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提供企業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IT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管理人一個簡易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安全且高效的網路連線架構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可快速與多分點辦公室建立組網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且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具備雲端管理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和網路優化功能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E1D4377-E059-4B5F-BEBF-D907B1A758C0}"/>
              </a:ext>
            </a:extLst>
          </p:cNvPr>
          <p:cNvGrpSpPr/>
          <p:nvPr/>
        </p:nvGrpSpPr>
        <p:grpSpPr>
          <a:xfrm>
            <a:off x="1168192" y="3174461"/>
            <a:ext cx="9902312" cy="3288030"/>
            <a:chOff x="1168192" y="3427951"/>
            <a:chExt cx="9902312" cy="3288030"/>
          </a:xfrm>
        </p:grpSpPr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C19B1C8F-7051-440D-9E08-2CA81091B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1257" y="4303987"/>
              <a:ext cx="1627784" cy="913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B0E485C6-A857-40E0-B545-E18783013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3376" y="5812543"/>
              <a:ext cx="1527557" cy="15019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圖片 71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A6DFDDC2-C271-41AB-921D-6AEE3A00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645" y="4924122"/>
              <a:ext cx="1791859" cy="1791859"/>
            </a:xfrm>
            <a:prstGeom prst="rect">
              <a:avLst/>
            </a:prstGeom>
          </p:spPr>
        </p:pic>
        <p:pic>
          <p:nvPicPr>
            <p:cNvPr id="73" name="圖片 72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54E44188-4CBB-4058-9F50-E91FB97C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996" y="3427951"/>
              <a:ext cx="1791859" cy="1791859"/>
            </a:xfrm>
            <a:prstGeom prst="rect">
              <a:avLst/>
            </a:prstGeom>
          </p:spPr>
        </p:pic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202C9906-D542-4128-A884-41D0C42B41B5}"/>
                </a:ext>
              </a:extLst>
            </p:cNvPr>
            <p:cNvSpPr/>
            <p:nvPr/>
          </p:nvSpPr>
          <p:spPr>
            <a:xfrm>
              <a:off x="6771811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21660F35-A278-4C98-BCBE-A0DCDAF4958D}"/>
                </a:ext>
              </a:extLst>
            </p:cNvPr>
            <p:cNvSpPr/>
            <p:nvPr/>
          </p:nvSpPr>
          <p:spPr>
            <a:xfrm>
              <a:off x="6771811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橢圓 92">
              <a:extLst>
                <a:ext uri="{FF2B5EF4-FFF2-40B4-BE49-F238E27FC236}">
                  <a16:creationId xmlns:a16="http://schemas.microsoft.com/office/drawing/2014/main" id="{841ABC30-4CBE-4F22-83C4-977E8AC6E5F0}"/>
                </a:ext>
              </a:extLst>
            </p:cNvPr>
            <p:cNvSpPr/>
            <p:nvPr/>
          </p:nvSpPr>
          <p:spPr>
            <a:xfrm>
              <a:off x="1346796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手繪多邊形: 圖案 62">
              <a:extLst>
                <a:ext uri="{FF2B5EF4-FFF2-40B4-BE49-F238E27FC236}">
                  <a16:creationId xmlns:a16="http://schemas.microsoft.com/office/drawing/2014/main" id="{D5D9A95C-730B-4312-ADB8-1C13411F86E0}"/>
                </a:ext>
              </a:extLst>
            </p:cNvPr>
            <p:cNvSpPr/>
            <p:nvPr/>
          </p:nvSpPr>
          <p:spPr>
            <a:xfrm>
              <a:off x="1168192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C528C4A1-3AF8-43AB-A2EC-FFF1DC79DB31}"/>
                </a:ext>
              </a:extLst>
            </p:cNvPr>
            <p:cNvSpPr/>
            <p:nvPr/>
          </p:nvSpPr>
          <p:spPr>
            <a:xfrm>
              <a:off x="1346796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手繪多邊形: 圖案 62">
              <a:extLst>
                <a:ext uri="{FF2B5EF4-FFF2-40B4-BE49-F238E27FC236}">
                  <a16:creationId xmlns:a16="http://schemas.microsoft.com/office/drawing/2014/main" id="{3DA076CC-3999-4820-95BE-9326C655F046}"/>
                </a:ext>
              </a:extLst>
            </p:cNvPr>
            <p:cNvSpPr/>
            <p:nvPr/>
          </p:nvSpPr>
          <p:spPr>
            <a:xfrm>
              <a:off x="1168192" y="4386782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1" name="圖形 100">
              <a:extLst>
                <a:ext uri="{FF2B5EF4-FFF2-40B4-BE49-F238E27FC236}">
                  <a16:creationId xmlns:a16="http://schemas.microsoft.com/office/drawing/2014/main" id="{7D808232-60F7-4D1B-9B79-8622F68F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5428" y="4486393"/>
              <a:ext cx="380212" cy="348767"/>
            </a:xfrm>
            <a:prstGeom prst="rect">
              <a:avLst/>
            </a:prstGeom>
          </p:spPr>
        </p:pic>
        <p:pic>
          <p:nvPicPr>
            <p:cNvPr id="102" name="圖形 101">
              <a:extLst>
                <a:ext uri="{FF2B5EF4-FFF2-40B4-BE49-F238E27FC236}">
                  <a16:creationId xmlns:a16="http://schemas.microsoft.com/office/drawing/2014/main" id="{08E072A7-D898-4F43-93AA-0EB2AC21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9388" y="6016619"/>
              <a:ext cx="409350" cy="340730"/>
            </a:xfrm>
            <a:prstGeom prst="rect">
              <a:avLst/>
            </a:prstGeom>
          </p:spPr>
        </p:pic>
        <p:sp>
          <p:nvSpPr>
            <p:cNvPr id="103" name="Google Shape;378;p24">
              <a:extLst>
                <a:ext uri="{FF2B5EF4-FFF2-40B4-BE49-F238E27FC236}">
                  <a16:creationId xmlns:a16="http://schemas.microsoft.com/office/drawing/2014/main" id="{2DEC3843-62D8-4903-9DDD-CB7FD862B51D}"/>
                </a:ext>
              </a:extLst>
            </p:cNvPr>
            <p:cNvSpPr txBox="1"/>
            <p:nvPr/>
          </p:nvSpPr>
          <p:spPr>
            <a:xfrm>
              <a:off x="8153265" y="3928888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AC665277-3E23-477E-AC70-21F569FE5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86144" y="4425440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05" name="Google Shape;378;p24">
              <a:extLst>
                <a:ext uri="{FF2B5EF4-FFF2-40B4-BE49-F238E27FC236}">
                  <a16:creationId xmlns:a16="http://schemas.microsoft.com/office/drawing/2014/main" id="{EEFE8556-CA92-487B-A524-F767976F6B65}"/>
                </a:ext>
              </a:extLst>
            </p:cNvPr>
            <p:cNvSpPr txBox="1"/>
            <p:nvPr/>
          </p:nvSpPr>
          <p:spPr>
            <a:xfrm>
              <a:off x="8195829" y="5466191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sp>
          <p:nvSpPr>
            <p:cNvPr id="107" name="手繪多邊形: 圖案 62">
              <a:extLst>
                <a:ext uri="{FF2B5EF4-FFF2-40B4-BE49-F238E27FC236}">
                  <a16:creationId xmlns:a16="http://schemas.microsoft.com/office/drawing/2014/main" id="{F7BF6C62-5610-4742-87BB-8A0726E2768D}"/>
                </a:ext>
              </a:extLst>
            </p:cNvPr>
            <p:cNvSpPr/>
            <p:nvPr/>
          </p:nvSpPr>
          <p:spPr>
            <a:xfrm>
              <a:off x="7767055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12DB4514-469E-45BF-B66F-31F3ED65F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4292" y="5999278"/>
              <a:ext cx="380212" cy="348767"/>
            </a:xfrm>
            <a:prstGeom prst="rect">
              <a:avLst/>
            </a:prstGeom>
          </p:spPr>
        </p:pic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7AF9FF61-6DF6-460F-8B30-FF1BBFB30263}"/>
                </a:ext>
              </a:extLst>
            </p:cNvPr>
            <p:cNvGrpSpPr/>
            <p:nvPr/>
          </p:nvGrpSpPr>
          <p:grpSpPr>
            <a:xfrm>
              <a:off x="3073845" y="4316055"/>
              <a:ext cx="3366337" cy="1469806"/>
              <a:chOff x="4771788" y="4238634"/>
              <a:chExt cx="1999760" cy="1374406"/>
            </a:xfrm>
          </p:grpSpPr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A29BB63B-5383-4C3C-8E99-05B4139A37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1C3E3B42-1608-4203-9F53-30C4C8B28B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E5C88D29-C39B-4AA1-924E-65DEC586D3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CE5455E6-CDD1-491F-AD1D-6D0788402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>
                <a:extLst>
                  <a:ext uri="{FF2B5EF4-FFF2-40B4-BE49-F238E27FC236}">
                    <a16:creationId xmlns:a16="http://schemas.microsoft.com/office/drawing/2014/main" id="{C4D74950-9820-4A89-B09D-4E64D3F15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>
                <a:extLst>
                  <a:ext uri="{FF2B5EF4-FFF2-40B4-BE49-F238E27FC236}">
                    <a16:creationId xmlns:a16="http://schemas.microsoft.com/office/drawing/2014/main" id="{DF1A06DF-D4DD-4B6C-A431-C454CD2D1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2" name="圖形 111">
              <a:extLst>
                <a:ext uri="{FF2B5EF4-FFF2-40B4-BE49-F238E27FC236}">
                  <a16:creationId xmlns:a16="http://schemas.microsoft.com/office/drawing/2014/main" id="{15EB99B1-32E5-46DC-A85E-45E0A98F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0196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13" name="Google Shape;378;p24">
              <a:extLst>
                <a:ext uri="{FF2B5EF4-FFF2-40B4-BE49-F238E27FC236}">
                  <a16:creationId xmlns:a16="http://schemas.microsoft.com/office/drawing/2014/main" id="{59970FDF-AAB2-4C94-844A-70C3C8BAFB61}"/>
                </a:ext>
              </a:extLst>
            </p:cNvPr>
            <p:cNvSpPr txBox="1"/>
            <p:nvPr/>
          </p:nvSpPr>
          <p:spPr>
            <a:xfrm>
              <a:off x="3450654" y="3846212"/>
              <a:ext cx="2571814" cy="33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自動組網</a:t>
              </a:r>
            </a:p>
          </p:txBody>
        </p:sp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2DE1DAE4-3D76-4C60-8755-D84666F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50552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BA52F0AF-44BC-44F7-AFC2-B091E27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50552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17" name="手繪多邊形: 圖案 62">
              <a:extLst>
                <a:ext uri="{FF2B5EF4-FFF2-40B4-BE49-F238E27FC236}">
                  <a16:creationId xmlns:a16="http://schemas.microsoft.com/office/drawing/2014/main" id="{EF3124EB-F8E5-4807-A858-B58AD4369E41}"/>
                </a:ext>
              </a:extLst>
            </p:cNvPr>
            <p:cNvSpPr/>
            <p:nvPr/>
          </p:nvSpPr>
          <p:spPr>
            <a:xfrm>
              <a:off x="7773739" y="4473677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F46C788E-9D99-497A-BBB0-C1F58ADD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4935" y="4573135"/>
              <a:ext cx="409350" cy="340730"/>
            </a:xfrm>
            <a:prstGeom prst="rect">
              <a:avLst/>
            </a:prstGeom>
          </p:spPr>
        </p:pic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28060428-F5E4-4E87-9F29-7A0E4A81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86144" y="5868924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0A73DDFB-DB6B-49C7-89F9-7302915E3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8820" y="5520965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DA99EAE8-CCDF-40B0-9C2C-2ED10B13AC23}"/>
                </a:ext>
              </a:extLst>
            </p:cNvPr>
            <p:cNvSpPr/>
            <p:nvPr/>
          </p:nvSpPr>
          <p:spPr>
            <a:xfrm>
              <a:off x="1509995" y="5308763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29" name="圖片 128">
              <a:extLst>
                <a:ext uri="{FF2B5EF4-FFF2-40B4-BE49-F238E27FC236}">
                  <a16:creationId xmlns:a16="http://schemas.microsoft.com/office/drawing/2014/main" id="{A0273B32-3C5E-43B5-9774-E0C0AF143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535" y="4126643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7D934FE5-9658-4DD0-89C0-7FE1E8352382}"/>
                </a:ext>
              </a:extLst>
            </p:cNvPr>
            <p:cNvSpPr/>
            <p:nvPr/>
          </p:nvSpPr>
          <p:spPr>
            <a:xfrm>
              <a:off x="6983710" y="3914441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3" name="圖形 132">
              <a:extLst>
                <a:ext uri="{FF2B5EF4-FFF2-40B4-BE49-F238E27FC236}">
                  <a16:creationId xmlns:a16="http://schemas.microsoft.com/office/drawing/2014/main" id="{80414507-7F10-4A3A-9E30-664AC170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0196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54EFE57D-3883-9247-8227-4D1236EEC2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431" y="5300338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44" name="圖片 43" descr="一張含有 電腦 的圖片&#10;&#10;自動產生的描述">
            <a:extLst>
              <a:ext uri="{FF2B5EF4-FFF2-40B4-BE49-F238E27FC236}">
                <a16:creationId xmlns:a16="http://schemas.microsoft.com/office/drawing/2014/main" id="{A33F5B2E-471B-D248-BE36-AF6D773883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922" y="3850837"/>
            <a:ext cx="1285149" cy="216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001795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快速自動組建內網</a:t>
            </a:r>
            <a:endParaRPr 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441123" y="2152089"/>
            <a:ext cx="4064571" cy="38402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CN" altLang="en-US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有效率的多點組網保護資料安全</a:t>
            </a:r>
            <a:endParaRPr lang="en-US" altLang="zh-CN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只要將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QHora-301W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連接到 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就可在同企業中與上百分點辦公人員組建私有網路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B81D8D-5078-634D-9ACA-D87948894A24}"/>
              </a:ext>
            </a:extLst>
          </p:cNvPr>
          <p:cNvSpPr/>
          <p:nvPr/>
        </p:nvSpPr>
        <p:spPr>
          <a:xfrm>
            <a:off x="550313" y="5049217"/>
            <a:ext cx="2730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*** VPN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連線</a:t>
            </a:r>
            <a:r>
              <a:rPr lang="zh-CN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通道數量最多為</a:t>
            </a:r>
            <a:r>
              <a:rPr lang="en-US" altLang="zh-CN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30</a:t>
            </a:r>
            <a:endParaRPr lang="zh-TW" altLang="en-US" sz="14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AAEE9CB-EF3D-472C-9583-998B8DE5BCCB}"/>
              </a:ext>
            </a:extLst>
          </p:cNvPr>
          <p:cNvGrpSpPr/>
          <p:nvPr/>
        </p:nvGrpSpPr>
        <p:grpSpPr>
          <a:xfrm>
            <a:off x="4677091" y="1973285"/>
            <a:ext cx="7243563" cy="4380465"/>
            <a:chOff x="4677091" y="1721928"/>
            <a:chExt cx="7243563" cy="4380465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6BB1FEF-5E54-4F38-BDE8-8BB7202A040D}"/>
                </a:ext>
              </a:extLst>
            </p:cNvPr>
            <p:cNvSpPr/>
            <p:nvPr/>
          </p:nvSpPr>
          <p:spPr>
            <a:xfrm>
              <a:off x="4925400" y="4046649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tx1">
                <a:lumMod val="65000"/>
                <a:lumOff val="35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4B6EBA76-E5AB-47A7-8ED6-CB637A18F16E}"/>
                </a:ext>
              </a:extLst>
            </p:cNvPr>
            <p:cNvSpPr/>
            <p:nvPr/>
          </p:nvSpPr>
          <p:spPr>
            <a:xfrm>
              <a:off x="4925400" y="1777502"/>
              <a:ext cx="6995254" cy="2021198"/>
            </a:xfrm>
            <a:prstGeom prst="roundRect">
              <a:avLst>
                <a:gd name="adj" fmla="val 3441"/>
              </a:avLst>
            </a:prstGeom>
            <a:solidFill>
              <a:schemeClr val="tx1">
                <a:lumMod val="65000"/>
                <a:lumOff val="35000"/>
              </a:schemeClr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F6B71213-DC13-497A-A707-7B2FD5FA50A1}"/>
                </a:ext>
              </a:extLst>
            </p:cNvPr>
            <p:cNvSpPr/>
            <p:nvPr/>
          </p:nvSpPr>
          <p:spPr>
            <a:xfrm>
              <a:off x="8228282" y="1861473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79112887-84FE-485B-B5B8-9FC05D23A6EF}"/>
                </a:ext>
              </a:extLst>
            </p:cNvPr>
            <p:cNvSpPr/>
            <p:nvPr/>
          </p:nvSpPr>
          <p:spPr>
            <a:xfrm>
              <a:off x="9860464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547BD101-77FE-4584-910B-83503FE9C317}"/>
                </a:ext>
              </a:extLst>
            </p:cNvPr>
            <p:cNvSpPr/>
            <p:nvPr/>
          </p:nvSpPr>
          <p:spPr>
            <a:xfrm>
              <a:off x="6529847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Google Shape;408;p25">
              <a:extLst>
                <a:ext uri="{FF2B5EF4-FFF2-40B4-BE49-F238E27FC236}">
                  <a16:creationId xmlns:a16="http://schemas.microsoft.com/office/drawing/2014/main" id="{B56F4DAB-2D97-49E5-B547-FC9D50DA7580}"/>
                </a:ext>
              </a:extLst>
            </p:cNvPr>
            <p:cNvSpPr/>
            <p:nvPr/>
          </p:nvSpPr>
          <p:spPr>
            <a:xfrm>
              <a:off x="9665661" y="5585193"/>
              <a:ext cx="1832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材料編輯人員</a:t>
              </a:r>
            </a:p>
          </p:txBody>
        </p:sp>
        <p:sp>
          <p:nvSpPr>
            <p:cNvPr id="52" name="Google Shape;410;p25">
              <a:extLst>
                <a:ext uri="{FF2B5EF4-FFF2-40B4-BE49-F238E27FC236}">
                  <a16:creationId xmlns:a16="http://schemas.microsoft.com/office/drawing/2014/main" id="{D38ECEAD-E2E4-41AA-98A5-1D1383B244DA}"/>
                </a:ext>
              </a:extLst>
            </p:cNvPr>
            <p:cNvSpPr/>
            <p:nvPr/>
          </p:nvSpPr>
          <p:spPr>
            <a:xfrm>
              <a:off x="5701480" y="5585193"/>
              <a:ext cx="3105636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使用材料運算軟體開發</a:t>
              </a:r>
            </a:p>
          </p:txBody>
        </p:sp>
        <p:sp>
          <p:nvSpPr>
            <p:cNvPr id="53" name="Google Shape;411;p25">
              <a:extLst>
                <a:ext uri="{FF2B5EF4-FFF2-40B4-BE49-F238E27FC236}">
                  <a16:creationId xmlns:a16="http://schemas.microsoft.com/office/drawing/2014/main" id="{7E500FAA-4F1F-488F-AE53-E2E72FB6A613}"/>
                </a:ext>
              </a:extLst>
            </p:cNvPr>
            <p:cNvSpPr/>
            <p:nvPr/>
          </p:nvSpPr>
          <p:spPr>
            <a:xfrm>
              <a:off x="9665662" y="2247851"/>
              <a:ext cx="1904038" cy="520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影像或圖檔</a:t>
              </a:r>
            </a:p>
            <a:p>
              <a:pPr lvl="0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材料製造站點</a:t>
              </a:r>
            </a:p>
          </p:txBody>
        </p:sp>
        <p:sp>
          <p:nvSpPr>
            <p:cNvPr id="54" name="Google Shape;414;p25">
              <a:extLst>
                <a:ext uri="{FF2B5EF4-FFF2-40B4-BE49-F238E27FC236}">
                  <a16:creationId xmlns:a16="http://schemas.microsoft.com/office/drawing/2014/main" id="{EE33B552-1D4D-4AF0-AA49-697C74098B09}"/>
                </a:ext>
              </a:extLst>
            </p:cNvPr>
            <p:cNvSpPr/>
            <p:nvPr/>
          </p:nvSpPr>
          <p:spPr>
            <a:xfrm>
              <a:off x="6491925" y="3449775"/>
              <a:ext cx="1867152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8E5265ED-FF17-4685-B9BE-12251D14A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7077" y="3343148"/>
              <a:ext cx="488033" cy="727534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25238361-A7CC-42B1-91CB-0BC7766A5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9014" y="3343148"/>
              <a:ext cx="583864" cy="737460"/>
            </a:xfrm>
            <a:prstGeom prst="line">
              <a:avLst/>
            </a:prstGeom>
            <a:ln w="38100">
              <a:solidFill>
                <a:srgbClr val="0CEBFC"/>
              </a:solidFill>
              <a:headEnd type="triangle"/>
              <a:tailEnd type="non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749C6EF4-AB65-4924-A2D7-DED7F559ADB4}"/>
                </a:ext>
              </a:extLst>
            </p:cNvPr>
            <p:cNvCxnSpPr>
              <a:cxnSpLocks/>
              <a:stCxn id="59" idx="3"/>
              <a:endCxn id="60" idx="1"/>
            </p:cNvCxnSpPr>
            <p:nvPr/>
          </p:nvCxnSpPr>
          <p:spPr>
            <a:xfrm>
              <a:off x="8314356" y="4459906"/>
              <a:ext cx="1164780" cy="0"/>
            </a:xfrm>
            <a:prstGeom prst="line">
              <a:avLst/>
            </a:prstGeom>
            <a:ln w="38100">
              <a:solidFill>
                <a:srgbClr val="0CEBFC"/>
              </a:solidFill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B44C9336-17B9-483D-A4B7-81812D64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93110" y="269963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49974144-3728-40E5-8B96-AB42AED3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6162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CED255D6-AC55-43DF-BE45-9B6133C2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79136" y="404580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1" name="Google Shape;414;p25">
              <a:extLst>
                <a:ext uri="{FF2B5EF4-FFF2-40B4-BE49-F238E27FC236}">
                  <a16:creationId xmlns:a16="http://schemas.microsoft.com/office/drawing/2014/main" id="{83A43AD5-89B8-4494-8949-DE457BE9C6FB}"/>
                </a:ext>
              </a:extLst>
            </p:cNvPr>
            <p:cNvSpPr/>
            <p:nvPr/>
          </p:nvSpPr>
          <p:spPr>
            <a:xfrm>
              <a:off x="7577070" y="2937620"/>
              <a:ext cx="970802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Google Shape;414;p25">
              <a:extLst>
                <a:ext uri="{FF2B5EF4-FFF2-40B4-BE49-F238E27FC236}">
                  <a16:creationId xmlns:a16="http://schemas.microsoft.com/office/drawing/2014/main" id="{CB572965-B636-4534-9DFA-10A5C26F49FE}"/>
                </a:ext>
              </a:extLst>
            </p:cNvPr>
            <p:cNvSpPr/>
            <p:nvPr/>
          </p:nvSpPr>
          <p:spPr>
            <a:xfrm>
              <a:off x="8120321" y="4582347"/>
              <a:ext cx="1572408" cy="42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DB45427B-FDBD-46AF-AAC0-374D6D8C4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6406"/>
            <a:stretch/>
          </p:blipFill>
          <p:spPr>
            <a:xfrm>
              <a:off x="8125122" y="3695612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4" name="Google Shape;414;p25">
              <a:extLst>
                <a:ext uri="{FF2B5EF4-FFF2-40B4-BE49-F238E27FC236}">
                  <a16:creationId xmlns:a16="http://schemas.microsoft.com/office/drawing/2014/main" id="{DC00A206-8680-459A-997D-B5FBEE1FB37B}"/>
                </a:ext>
              </a:extLst>
            </p:cNvPr>
            <p:cNvSpPr/>
            <p:nvPr/>
          </p:nvSpPr>
          <p:spPr>
            <a:xfrm>
              <a:off x="9564150" y="3449775"/>
              <a:ext cx="1598049" cy="267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分享素材</a:t>
              </a:r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DDE90675-31CF-4519-89B0-D6E89BE6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7091" y="1721928"/>
              <a:ext cx="1877956" cy="1581438"/>
            </a:xfrm>
            <a:prstGeom prst="rect">
              <a:avLst/>
            </a:prstGeom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B184C8BC-2735-4A95-9B1B-8D7583F69CF4}"/>
                </a:ext>
              </a:extLst>
            </p:cNvPr>
            <p:cNvSpPr txBox="1"/>
            <p:nvPr/>
          </p:nvSpPr>
          <p:spPr>
            <a:xfrm>
              <a:off x="5096799" y="2775360"/>
              <a:ext cx="1038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德國</a:t>
              </a:r>
            </a:p>
          </p:txBody>
        </p:sp>
        <p:sp>
          <p:nvSpPr>
            <p:cNvPr id="67" name="Google Shape;883;p43">
              <a:extLst>
                <a:ext uri="{FF2B5EF4-FFF2-40B4-BE49-F238E27FC236}">
                  <a16:creationId xmlns:a16="http://schemas.microsoft.com/office/drawing/2014/main" id="{3A5D5730-232E-4765-907C-8E7BD53D83AE}"/>
                </a:ext>
              </a:extLst>
            </p:cNvPr>
            <p:cNvSpPr/>
            <p:nvPr/>
          </p:nvSpPr>
          <p:spPr>
            <a:xfrm>
              <a:off x="5096798" y="5002901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日本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DBECDED9-B810-4D84-B1F7-6CE71EC19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9935" t="9604" r="20840" b="25983"/>
            <a:stretch/>
          </p:blipFill>
          <p:spPr>
            <a:xfrm>
              <a:off x="5055011" y="4060579"/>
              <a:ext cx="1122117" cy="1016993"/>
            </a:xfrm>
            <a:prstGeom prst="rect">
              <a:avLst/>
            </a:prstGeom>
          </p:spPr>
        </p:pic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E204D6EC-03DC-B346-B1FA-23BAF596C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046" y="5093484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02B945EC-E866-864D-B90C-71082701EE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3915" y="5093484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68EE22CA-FC07-4443-9DC2-FE07E85742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749" y="2457685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639451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CN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彈性拓墣設定</a:t>
            </a:r>
            <a:r>
              <a:rPr lang="en-US" altLang="zh-CN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- </a:t>
            </a:r>
            <a:r>
              <a:rPr lang="zh-TW" alt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Mesh VPN</a:t>
            </a:r>
            <a:endParaRPr lang="zh-TW" altLang="en-US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75F852-2EC3-4588-BAF7-96B0BFF4B1D6}"/>
              </a:ext>
            </a:extLst>
          </p:cNvPr>
          <p:cNvSpPr txBox="1"/>
          <p:nvPr/>
        </p:nvSpPr>
        <p:spPr>
          <a:xfrm>
            <a:off x="389387" y="2829403"/>
            <a:ext cx="4756993" cy="29862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335" indent="-187109"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多點組網讓網路流量不需都經過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HQ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，像是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File Transfer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和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VoIP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可以直接在分點辦公室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之間溝通傳輸，增加效率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方式組網的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Ｈ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ora-301W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必須擁有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Public IP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 fontAlgn="base"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連線角色可自動和企業中所有地區的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組成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Mesh VPN</a:t>
            </a:r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D7C48F24-0182-4118-80D1-7799E1808073}"/>
              </a:ext>
            </a:extLst>
          </p:cNvPr>
          <p:cNvGrpSpPr/>
          <p:nvPr/>
        </p:nvGrpSpPr>
        <p:grpSpPr>
          <a:xfrm>
            <a:off x="6012469" y="2646569"/>
            <a:ext cx="5486855" cy="3470298"/>
            <a:chOff x="1673752" y="6407254"/>
            <a:chExt cx="5486855" cy="3470298"/>
          </a:xfrm>
        </p:grpSpPr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5BDBBDDB-C41A-4B4A-9CBE-784012835312}"/>
                </a:ext>
              </a:extLst>
            </p:cNvPr>
            <p:cNvGrpSpPr/>
            <p:nvPr/>
          </p:nvGrpSpPr>
          <p:grpSpPr>
            <a:xfrm>
              <a:off x="3134798" y="6758939"/>
              <a:ext cx="2559266" cy="2085058"/>
              <a:chOff x="4771788" y="4238634"/>
              <a:chExt cx="1999760" cy="1374406"/>
            </a:xfrm>
          </p:grpSpPr>
          <p:cxnSp>
            <p:nvCxnSpPr>
              <p:cNvPr id="192" name="直線接點 191">
                <a:extLst>
                  <a:ext uri="{FF2B5EF4-FFF2-40B4-BE49-F238E27FC236}">
                    <a16:creationId xmlns:a16="http://schemas.microsoft.com/office/drawing/2014/main" id="{1AC54466-9487-4B41-AC78-E04466BFFA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接點 192">
                <a:extLst>
                  <a:ext uri="{FF2B5EF4-FFF2-40B4-BE49-F238E27FC236}">
                    <a16:creationId xmlns:a16="http://schemas.microsoft.com/office/drawing/2014/main" id="{24F46285-B8F8-4ABB-AB71-F64AA05F78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接點 193">
                <a:extLst>
                  <a:ext uri="{FF2B5EF4-FFF2-40B4-BE49-F238E27FC236}">
                    <a16:creationId xmlns:a16="http://schemas.microsoft.com/office/drawing/2014/main" id="{654C4249-66D2-43D3-BA8A-BEE84567A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接點 194">
                <a:extLst>
                  <a:ext uri="{FF2B5EF4-FFF2-40B4-BE49-F238E27FC236}">
                    <a16:creationId xmlns:a16="http://schemas.microsoft.com/office/drawing/2014/main" id="{FB6AFCAC-31FF-4A8E-9004-59D11014B9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接點 195">
                <a:extLst>
                  <a:ext uri="{FF2B5EF4-FFF2-40B4-BE49-F238E27FC236}">
                    <a16:creationId xmlns:a16="http://schemas.microsoft.com/office/drawing/2014/main" id="{1C22678D-BA4E-4B78-A684-28F8A02E7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 196">
                <a:extLst>
                  <a:ext uri="{FF2B5EF4-FFF2-40B4-BE49-F238E27FC236}">
                    <a16:creationId xmlns:a16="http://schemas.microsoft.com/office/drawing/2014/main" id="{38F96369-34B7-48AC-917F-610422119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9034AA66-E2BB-4C18-9D25-2EE47FFE43AE}"/>
                </a:ext>
              </a:extLst>
            </p:cNvPr>
            <p:cNvGrpSpPr/>
            <p:nvPr/>
          </p:nvGrpSpPr>
          <p:grpSpPr>
            <a:xfrm>
              <a:off x="1673752" y="6407254"/>
              <a:ext cx="1861999" cy="1757577"/>
              <a:chOff x="6210328" y="2107550"/>
              <a:chExt cx="1861999" cy="1757577"/>
            </a:xfrm>
          </p:grpSpPr>
          <p:sp>
            <p:nvSpPr>
              <p:cNvPr id="181" name="橢圓 180">
                <a:extLst>
                  <a:ext uri="{FF2B5EF4-FFF2-40B4-BE49-F238E27FC236}">
                    <a16:creationId xmlns:a16="http://schemas.microsoft.com/office/drawing/2014/main" id="{8579AD62-E242-48BA-BADC-44490E0E1EAE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2" name="圖片 181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107D63C2-FAC6-48CC-9163-527BCDE2CA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404868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183" name="手繪多邊形: 圖案 62">
                <a:extLst>
                  <a:ext uri="{FF2B5EF4-FFF2-40B4-BE49-F238E27FC236}">
                    <a16:creationId xmlns:a16="http://schemas.microsoft.com/office/drawing/2014/main" id="{0A667D92-AFA7-49E9-8B78-1953CF8C2D80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HQ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4" name="圖形 183">
                <a:extLst>
                  <a:ext uri="{FF2B5EF4-FFF2-40B4-BE49-F238E27FC236}">
                    <a16:creationId xmlns:a16="http://schemas.microsoft.com/office/drawing/2014/main" id="{B3626BA9-88F8-423C-B770-B10E9A499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1390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63D0F0BF-1A90-4140-AEF6-6B7C5845289E}"/>
                </a:ext>
              </a:extLst>
            </p:cNvPr>
            <p:cNvGrpSpPr/>
            <p:nvPr/>
          </p:nvGrpSpPr>
          <p:grpSpPr>
            <a:xfrm>
              <a:off x="1673752" y="8297804"/>
              <a:ext cx="1866764" cy="1579748"/>
              <a:chOff x="6210328" y="2285379"/>
              <a:chExt cx="1866764" cy="1579748"/>
            </a:xfrm>
          </p:grpSpPr>
          <p:sp>
            <p:nvSpPr>
              <p:cNvPr id="178" name="橢圓 177">
                <a:extLst>
                  <a:ext uri="{FF2B5EF4-FFF2-40B4-BE49-F238E27FC236}">
                    <a16:creationId xmlns:a16="http://schemas.microsoft.com/office/drawing/2014/main" id="{A42383C8-664C-4321-B87E-8F88541FB16B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0" name="圖形 179">
                <a:extLst>
                  <a:ext uri="{FF2B5EF4-FFF2-40B4-BE49-F238E27FC236}">
                    <a16:creationId xmlns:a16="http://schemas.microsoft.com/office/drawing/2014/main" id="{86F614A2-461C-44E0-90CB-EC7CC994C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18671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id="{AB3692D6-515C-4BAA-A0D7-A0EF4C429BEB}"/>
                </a:ext>
              </a:extLst>
            </p:cNvPr>
            <p:cNvGrpSpPr/>
            <p:nvPr/>
          </p:nvGrpSpPr>
          <p:grpSpPr>
            <a:xfrm>
              <a:off x="5282797" y="6407254"/>
              <a:ext cx="1877810" cy="1779413"/>
              <a:chOff x="5920376" y="2107550"/>
              <a:chExt cx="1877810" cy="1779413"/>
            </a:xfrm>
          </p:grpSpPr>
          <p:sp>
            <p:nvSpPr>
              <p:cNvPr id="174" name="橢圓 173">
                <a:extLst>
                  <a:ext uri="{FF2B5EF4-FFF2-40B4-BE49-F238E27FC236}">
                    <a16:creationId xmlns:a16="http://schemas.microsoft.com/office/drawing/2014/main" id="{108B5614-AE9C-45BE-A1DE-CD649D235581}"/>
                  </a:ext>
                </a:extLst>
              </p:cNvPr>
              <p:cNvSpPr/>
              <p:nvPr/>
            </p:nvSpPr>
            <p:spPr>
              <a:xfrm>
                <a:off x="6210328" y="2374556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62">
                <a:extLst>
                  <a:ext uri="{FF2B5EF4-FFF2-40B4-BE49-F238E27FC236}">
                    <a16:creationId xmlns:a16="http://schemas.microsoft.com/office/drawing/2014/main" id="{B1B95AEB-9170-4F4F-9DEA-2196E91EDDD5}"/>
                  </a:ext>
                </a:extLst>
              </p:cNvPr>
              <p:cNvSpPr/>
              <p:nvPr/>
            </p:nvSpPr>
            <p:spPr>
              <a:xfrm>
                <a:off x="6118580" y="3167760"/>
                <a:ext cx="1679606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zh-CN" altLang="en-US" sz="11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分點辦公室</a:t>
                </a:r>
                <a:endParaRPr lang="zh-TW" alt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77" name="圖形 176">
                <a:extLst>
                  <a:ext uri="{FF2B5EF4-FFF2-40B4-BE49-F238E27FC236}">
                    <a16:creationId xmlns:a16="http://schemas.microsoft.com/office/drawing/2014/main" id="{3D281ED8-4E69-47DF-B371-00B163062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037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46E03133-197F-4A86-A9CA-82BDE181FF5B}"/>
                </a:ext>
              </a:extLst>
            </p:cNvPr>
            <p:cNvGrpSpPr/>
            <p:nvPr/>
          </p:nvGrpSpPr>
          <p:grpSpPr>
            <a:xfrm>
              <a:off x="5213449" y="8297804"/>
              <a:ext cx="1871707" cy="1579748"/>
              <a:chOff x="5851028" y="2285379"/>
              <a:chExt cx="1871707" cy="1579748"/>
            </a:xfrm>
          </p:grpSpPr>
          <p:sp>
            <p:nvSpPr>
              <p:cNvPr id="170" name="橢圓 169">
                <a:extLst>
                  <a:ext uri="{FF2B5EF4-FFF2-40B4-BE49-F238E27FC236}">
                    <a16:creationId xmlns:a16="http://schemas.microsoft.com/office/drawing/2014/main" id="{0F325B77-8F3F-4D04-B59F-56643B690039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73" name="圖形 172">
                <a:extLst>
                  <a:ext uri="{FF2B5EF4-FFF2-40B4-BE49-F238E27FC236}">
                    <a16:creationId xmlns:a16="http://schemas.microsoft.com/office/drawing/2014/main" id="{9CF94460-9642-4A84-A2DE-491C1F13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51028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9BF39592-635B-4A82-8A33-1BB4E68CE7DF}"/>
                </a:ext>
              </a:extLst>
            </p:cNvPr>
            <p:cNvSpPr/>
            <p:nvPr/>
          </p:nvSpPr>
          <p:spPr>
            <a:xfrm>
              <a:off x="3976871" y="7566282"/>
              <a:ext cx="840294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zh-TW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Mesh</a:t>
              </a:r>
              <a:endPara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8" name="圖片 167">
              <a:extLst>
                <a:ext uri="{FF2B5EF4-FFF2-40B4-BE49-F238E27FC236}">
                  <a16:creationId xmlns:a16="http://schemas.microsoft.com/office/drawing/2014/main" id="{EA54D1F7-CC7B-492B-89C7-C7F2B018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947" y="8982204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7324732F-C17E-4F28-8403-C574AA0D2E7C}"/>
                </a:ext>
              </a:extLst>
            </p:cNvPr>
            <p:cNvSpPr/>
            <p:nvPr/>
          </p:nvSpPr>
          <p:spPr>
            <a:xfrm>
              <a:off x="1912122" y="8770002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98" name="手繪多邊形: 圖案 62">
            <a:extLst>
              <a:ext uri="{FF2B5EF4-FFF2-40B4-BE49-F238E27FC236}">
                <a16:creationId xmlns:a16="http://schemas.microsoft.com/office/drawing/2014/main" id="{9667D160-7940-6C46-A92E-23727360A0E7}"/>
              </a:ext>
            </a:extLst>
          </p:cNvPr>
          <p:cNvSpPr/>
          <p:nvPr/>
        </p:nvSpPr>
        <p:spPr>
          <a:xfrm>
            <a:off x="9839053" y="5517498"/>
            <a:ext cx="1679606" cy="337441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9" name="手繪多邊形: 圖案 62">
            <a:extLst>
              <a:ext uri="{FF2B5EF4-FFF2-40B4-BE49-F238E27FC236}">
                <a16:creationId xmlns:a16="http://schemas.microsoft.com/office/drawing/2014/main" id="{E2AA9A0D-8779-BE44-95DA-F1F414747029}"/>
              </a:ext>
            </a:extLst>
          </p:cNvPr>
          <p:cNvSpPr/>
          <p:nvPr/>
        </p:nvSpPr>
        <p:spPr>
          <a:xfrm>
            <a:off x="5932660" y="5648226"/>
            <a:ext cx="1679606" cy="337441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CN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分點辦公室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0" name="圖片 199">
            <a:extLst>
              <a:ext uri="{FF2B5EF4-FFF2-40B4-BE49-F238E27FC236}">
                <a16:creationId xmlns:a16="http://schemas.microsoft.com/office/drawing/2014/main" id="{DEFEC697-28F6-9049-BCD8-C5A62FEE74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233" y="5137185"/>
            <a:ext cx="1286656" cy="409650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pic>
        <p:nvPicPr>
          <p:cNvPr id="201" name="圖片 200" descr="一張含有 電腦 的圖片&#10;&#10;自動產生的描述">
            <a:extLst>
              <a:ext uri="{FF2B5EF4-FFF2-40B4-BE49-F238E27FC236}">
                <a16:creationId xmlns:a16="http://schemas.microsoft.com/office/drawing/2014/main" id="{B0829B8D-A8D4-EB4B-A26B-155CC19DE7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97" y="3418010"/>
            <a:ext cx="1581601" cy="266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320116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彈性拓墣設定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- Hub 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&amp; Spoke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7768596-97A9-47A3-81C0-A118C312A823}"/>
              </a:ext>
            </a:extLst>
          </p:cNvPr>
          <p:cNvSpPr txBox="1"/>
          <p:nvPr/>
        </p:nvSpPr>
        <p:spPr>
          <a:xfrm>
            <a:off x="4285249" y="1881662"/>
            <a:ext cx="37375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07E508E-6152-4810-9D74-A2D0679B5006}"/>
              </a:ext>
            </a:extLst>
          </p:cNvPr>
          <p:cNvSpPr txBox="1"/>
          <p:nvPr/>
        </p:nvSpPr>
        <p:spPr>
          <a:xfrm>
            <a:off x="3016952" y="2548475"/>
            <a:ext cx="6274151" cy="143116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適合需求大型且快速延展的網路架構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Edge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之間資料交換必須經過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僅有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Private IP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QHora-301W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可使用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Edge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角色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連線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E4EA990-C086-4F28-8186-45ABA7996B6E}"/>
              </a:ext>
            </a:extLst>
          </p:cNvPr>
          <p:cNvGrpSpPr/>
          <p:nvPr/>
        </p:nvGrpSpPr>
        <p:grpSpPr>
          <a:xfrm>
            <a:off x="1956509" y="3799419"/>
            <a:ext cx="8232075" cy="2694593"/>
            <a:chOff x="2351276" y="3788286"/>
            <a:chExt cx="6071737" cy="1987452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F9AE2708-9EB3-4C32-AD0B-342E7306FED2}"/>
                </a:ext>
              </a:extLst>
            </p:cNvPr>
            <p:cNvGrpSpPr/>
            <p:nvPr/>
          </p:nvGrpSpPr>
          <p:grpSpPr>
            <a:xfrm>
              <a:off x="2351276" y="3788286"/>
              <a:ext cx="1512407" cy="1987452"/>
              <a:chOff x="2116287" y="3788286"/>
              <a:chExt cx="1512407" cy="1987452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E5805D7F-36D7-40E7-93C0-B18AA7A21199}"/>
                  </a:ext>
                </a:extLst>
              </p:cNvPr>
              <p:cNvSpPr/>
              <p:nvPr/>
            </p:nvSpPr>
            <p:spPr>
              <a:xfrm>
                <a:off x="2116287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2">
                <a:extLst>
                  <a:ext uri="{FF2B5EF4-FFF2-40B4-BE49-F238E27FC236}">
                    <a16:creationId xmlns:a16="http://schemas.microsoft.com/office/drawing/2014/main" id="{8AB5FD89-5ED7-49A9-8BC4-F97379FDE013}"/>
                  </a:ext>
                </a:extLst>
              </p:cNvPr>
              <p:cNvSpPr/>
              <p:nvPr/>
            </p:nvSpPr>
            <p:spPr>
              <a:xfrm>
                <a:off x="2443323" y="5342822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BEE4F91A-B95F-43FA-8A5B-8D09944E4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93280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852DC8DB-647B-4DA3-8113-420A38DA5C10}"/>
                </a:ext>
              </a:extLst>
            </p:cNvPr>
            <p:cNvGrpSpPr/>
            <p:nvPr/>
          </p:nvGrpSpPr>
          <p:grpSpPr>
            <a:xfrm>
              <a:off x="4651336" y="3788286"/>
              <a:ext cx="1512407" cy="1987452"/>
              <a:chOff x="4411822" y="3788286"/>
              <a:chExt cx="1512407" cy="1987452"/>
            </a:xfrm>
          </p:grpSpPr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33D7634F-273F-4CE8-84C6-95AAE054FDDA}"/>
                  </a:ext>
                </a:extLst>
              </p:cNvPr>
              <p:cNvSpPr/>
              <p:nvPr/>
            </p:nvSpPr>
            <p:spPr>
              <a:xfrm>
                <a:off x="4411822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62">
                <a:extLst>
                  <a:ext uri="{FF2B5EF4-FFF2-40B4-BE49-F238E27FC236}">
                    <a16:creationId xmlns:a16="http://schemas.microsoft.com/office/drawing/2014/main" id="{E51E0B48-48FF-4CCD-BA9E-DADAF11231FA}"/>
                  </a:ext>
                </a:extLst>
              </p:cNvPr>
              <p:cNvSpPr/>
              <p:nvPr/>
            </p:nvSpPr>
            <p:spPr>
              <a:xfrm>
                <a:off x="4666746" y="5428221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B7613B92-872F-4FEA-B0A3-E2D60C878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8815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AF208D4A-F9FB-4D56-8A05-7CC88A087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5502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26339428-B7B4-49D7-9E4C-42FED2B69B6D}"/>
                </a:ext>
              </a:extLst>
            </p:cNvPr>
            <p:cNvGrpSpPr/>
            <p:nvPr/>
          </p:nvGrpSpPr>
          <p:grpSpPr>
            <a:xfrm>
              <a:off x="4616739" y="3788286"/>
              <a:ext cx="3806274" cy="1987452"/>
              <a:chOff x="5165633" y="3788286"/>
              <a:chExt cx="3806274" cy="1987452"/>
            </a:xfrm>
          </p:grpSpPr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A9160B9B-37D8-484D-8FB7-16B6C687C058}"/>
                  </a:ext>
                </a:extLst>
              </p:cNvPr>
              <p:cNvSpPr/>
              <p:nvPr/>
            </p:nvSpPr>
            <p:spPr>
              <a:xfrm>
                <a:off x="7459500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0" name="圖片 49" descr="一張含有 電腦 的圖片&#10;&#10;自動產生的描述">
                <a:extLst>
                  <a:ext uri="{FF2B5EF4-FFF2-40B4-BE49-F238E27FC236}">
                    <a16:creationId xmlns:a16="http://schemas.microsoft.com/office/drawing/2014/main" id="{085210C6-6365-4EB3-B08A-A4457FE65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65633" y="4869664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51" name="手繪多邊形: 圖案 62">
                <a:extLst>
                  <a:ext uri="{FF2B5EF4-FFF2-40B4-BE49-F238E27FC236}">
                    <a16:creationId xmlns:a16="http://schemas.microsoft.com/office/drawing/2014/main" id="{6185C450-A616-4284-ABF3-A836979C911F}"/>
                  </a:ext>
                </a:extLst>
              </p:cNvPr>
              <p:cNvSpPr/>
              <p:nvPr/>
            </p:nvSpPr>
            <p:spPr>
              <a:xfrm>
                <a:off x="7786536" y="5360250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2" name="圖形 51">
                <a:extLst>
                  <a:ext uri="{FF2B5EF4-FFF2-40B4-BE49-F238E27FC236}">
                    <a16:creationId xmlns:a16="http://schemas.microsoft.com/office/drawing/2014/main" id="{75C9DD7E-5B30-485F-A905-5902915F9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36493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EC0E4020-F4E1-47C8-A737-8826FACD7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6689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F0B101B2-F02F-47AE-84F3-728FCCF3E0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712" y="5185780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7E6A96CE-1A30-4785-861F-D5D31C4A4392}"/>
              </a:ext>
            </a:extLst>
          </p:cNvPr>
          <p:cNvSpPr/>
          <p:nvPr/>
        </p:nvSpPr>
        <p:spPr>
          <a:xfrm>
            <a:off x="2168357" y="4942478"/>
            <a:ext cx="15322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DC29C597-682E-4C50-A41D-A7AAE4A686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873" y="5150062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034BB9-94A6-4031-9940-3EFA6A375000}"/>
              </a:ext>
            </a:extLst>
          </p:cNvPr>
          <p:cNvSpPr/>
          <p:nvPr/>
        </p:nvSpPr>
        <p:spPr>
          <a:xfrm>
            <a:off x="8432249" y="4942478"/>
            <a:ext cx="15322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47901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081129-BF82-B645-9011-44A3B0CA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實際網路拓墣圖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F49031-7FD6-AE42-A7AD-63106F96C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946" y="2003958"/>
            <a:ext cx="9308254" cy="48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7082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94" y="2386655"/>
            <a:ext cx="1420519" cy="124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09" y="2395526"/>
            <a:ext cx="1099088" cy="12543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458" y="2411340"/>
            <a:ext cx="1217561" cy="123855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837" y="4537561"/>
            <a:ext cx="985032" cy="11507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851" y="4765628"/>
            <a:ext cx="1202775" cy="9226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581" y="4610128"/>
            <a:ext cx="1213144" cy="107813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675296" y="3676867"/>
            <a:ext cx="19617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自動組建私有網路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53654" y="3699929"/>
            <a:ext cx="196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網路優化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232012" y="3676866"/>
            <a:ext cx="2154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雲端管理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675296" y="5794235"/>
            <a:ext cx="196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免費訂閱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471147" y="5794233"/>
            <a:ext cx="29041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圖像化管理介面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170342" y="5794233"/>
            <a:ext cx="227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網路安全防護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636E80-2827-DA4D-AF55-ECF2D985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功能與優勢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83296"/>
      </p:ext>
    </p:extLst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75D5F44-D89D-4BE1-B07B-65179A06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頻寬聚合使用增加傳輸速度</a:t>
            </a:r>
          </a:p>
        </p:txBody>
      </p:sp>
      <p:sp>
        <p:nvSpPr>
          <p:cNvPr id="24" name="Google Shape;590;p30">
            <a:extLst>
              <a:ext uri="{FF2B5EF4-FFF2-40B4-BE49-F238E27FC236}">
                <a16:creationId xmlns:a16="http://schemas.microsoft.com/office/drawing/2014/main" id="{64F8A849-81D3-4A69-80F4-63CAC55D3525}"/>
              </a:ext>
            </a:extLst>
          </p:cNvPr>
          <p:cNvSpPr/>
          <p:nvPr/>
        </p:nvSpPr>
        <p:spPr>
          <a:xfrm>
            <a:off x="2383971" y="1998047"/>
            <a:ext cx="7074922" cy="918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採用頻寬融合技術加速網路傳輸。</a:t>
            </a:r>
          </a:p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提供更快速的大檔案異地備份、遠端掛載檔案和資料分析處理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DA295B4-2C95-41E7-98CB-2C5527A52C4C}"/>
              </a:ext>
            </a:extLst>
          </p:cNvPr>
          <p:cNvCxnSpPr>
            <a:cxnSpLocks/>
          </p:cNvCxnSpPr>
          <p:nvPr/>
        </p:nvCxnSpPr>
        <p:spPr>
          <a:xfrm>
            <a:off x="8906235" y="4084803"/>
            <a:ext cx="0" cy="103440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78;p24">
            <a:extLst>
              <a:ext uri="{FF2B5EF4-FFF2-40B4-BE49-F238E27FC236}">
                <a16:creationId xmlns:a16="http://schemas.microsoft.com/office/drawing/2014/main" id="{33B780BE-3834-4704-9FCC-0F26E9F72EC1}"/>
              </a:ext>
            </a:extLst>
          </p:cNvPr>
          <p:cNvSpPr txBox="1"/>
          <p:nvPr/>
        </p:nvSpPr>
        <p:spPr>
          <a:xfrm>
            <a:off x="8168866" y="448979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47D3CB-5D09-41AA-A103-6B7C5CD8B3C5}"/>
              </a:ext>
            </a:extLst>
          </p:cNvPr>
          <p:cNvCxnSpPr>
            <a:cxnSpLocks/>
          </p:cNvCxnSpPr>
          <p:nvPr/>
        </p:nvCxnSpPr>
        <p:spPr>
          <a:xfrm flipV="1">
            <a:off x="3160774" y="3892305"/>
            <a:ext cx="25516" cy="1321444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A30367D-9370-4A2D-95AD-B78AE8E888F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29" name="圖片 2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4308B50-FC31-4778-BCBE-37F03E96B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0" name="Google Shape;573;p30">
              <a:extLst>
                <a:ext uri="{FF2B5EF4-FFF2-40B4-BE49-F238E27FC236}">
                  <a16:creationId xmlns:a16="http://schemas.microsoft.com/office/drawing/2014/main" id="{D433B5BB-A352-4FFE-BA08-DCCC2576A4E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BFFE1FB-E8E0-4738-BF57-5D9DFE3B8B8A}"/>
              </a:ext>
            </a:extLst>
          </p:cNvPr>
          <p:cNvGrpSpPr/>
          <p:nvPr/>
        </p:nvGrpSpPr>
        <p:grpSpPr>
          <a:xfrm>
            <a:off x="1745761" y="4682691"/>
            <a:ext cx="2830028" cy="1085835"/>
            <a:chOff x="334436" y="2242723"/>
            <a:chExt cx="1286656" cy="493670"/>
          </a:xfrm>
        </p:grpSpPr>
        <p:sp>
          <p:nvSpPr>
            <p:cNvPr id="32" name="手繪多邊形: 圖案 62">
              <a:extLst>
                <a:ext uri="{FF2B5EF4-FFF2-40B4-BE49-F238E27FC236}">
                  <a16:creationId xmlns:a16="http://schemas.microsoft.com/office/drawing/2014/main" id="{BD64E9B9-E33A-4A30-B3F3-6452210DF48D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Ｈ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1C8773D-86BC-41F9-B2DD-5E3DBE679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D72C48B-933F-4612-99B4-C6834EAA646C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39" name="圖片 3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C1CAB304-411F-44AF-9064-EB86BB5D7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40" name="Google Shape;573;p30">
              <a:extLst>
                <a:ext uri="{FF2B5EF4-FFF2-40B4-BE49-F238E27FC236}">
                  <a16:creationId xmlns:a16="http://schemas.microsoft.com/office/drawing/2014/main" id="{8E24AEFF-9478-42C2-A12A-5BB75E3BE94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254A5C6-6EC6-461A-8299-00F0B7B712E4}"/>
              </a:ext>
            </a:extLst>
          </p:cNvPr>
          <p:cNvGrpSpPr/>
          <p:nvPr/>
        </p:nvGrpSpPr>
        <p:grpSpPr>
          <a:xfrm>
            <a:off x="7481093" y="4682691"/>
            <a:ext cx="2830028" cy="1085835"/>
            <a:chOff x="311096" y="2242723"/>
            <a:chExt cx="1286656" cy="493670"/>
          </a:xfrm>
        </p:grpSpPr>
        <p:sp>
          <p:nvSpPr>
            <p:cNvPr id="43" name="手繪多邊形: 圖案 62">
              <a:extLst>
                <a:ext uri="{FF2B5EF4-FFF2-40B4-BE49-F238E27FC236}">
                  <a16:creationId xmlns:a16="http://schemas.microsoft.com/office/drawing/2014/main" id="{70A79949-F142-4825-84FA-1B9DB1B2CD07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Ｈ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D92F261-4073-4D03-8AC9-DBF78EFD6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57" name="Google Shape;378;p24">
            <a:extLst>
              <a:ext uri="{FF2B5EF4-FFF2-40B4-BE49-F238E27FC236}">
                <a16:creationId xmlns:a16="http://schemas.microsoft.com/office/drawing/2014/main" id="{C1209A75-107F-4704-8AF6-86B5F1B73C12}"/>
              </a:ext>
            </a:extLst>
          </p:cNvPr>
          <p:cNvSpPr txBox="1"/>
          <p:nvPr/>
        </p:nvSpPr>
        <p:spPr>
          <a:xfrm>
            <a:off x="2470277" y="448678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4A77431A-6F96-4F78-90F0-80ACCC667C38}"/>
              </a:ext>
            </a:extLst>
          </p:cNvPr>
          <p:cNvCxnSpPr>
            <a:cxnSpLocks/>
          </p:cNvCxnSpPr>
          <p:nvPr/>
        </p:nvCxnSpPr>
        <p:spPr>
          <a:xfrm flipH="1">
            <a:off x="4534078" y="4895052"/>
            <a:ext cx="3006869" cy="0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378;p24">
            <a:extLst>
              <a:ext uri="{FF2B5EF4-FFF2-40B4-BE49-F238E27FC236}">
                <a16:creationId xmlns:a16="http://schemas.microsoft.com/office/drawing/2014/main" id="{A200BA01-276D-4DBA-B0FD-0746D5A7492A}"/>
              </a:ext>
            </a:extLst>
          </p:cNvPr>
          <p:cNvSpPr txBox="1"/>
          <p:nvPr/>
        </p:nvSpPr>
        <p:spPr>
          <a:xfrm>
            <a:off x="5020428" y="4527169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61E3765-897E-47E4-A03C-5EA1B6B9D488}"/>
              </a:ext>
            </a:extLst>
          </p:cNvPr>
          <p:cNvSpPr/>
          <p:nvPr/>
        </p:nvSpPr>
        <p:spPr>
          <a:xfrm>
            <a:off x="4743157" y="4969725"/>
            <a:ext cx="259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EE0EC9B4-B180-4453-8627-3A54E03C9CD5}"/>
              </a:ext>
            </a:extLst>
          </p:cNvPr>
          <p:cNvCxnSpPr>
            <a:cxnSpLocks/>
          </p:cNvCxnSpPr>
          <p:nvPr/>
        </p:nvCxnSpPr>
        <p:spPr>
          <a:xfrm flipH="1">
            <a:off x="4534078" y="5464250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378;p24">
            <a:extLst>
              <a:ext uri="{FF2B5EF4-FFF2-40B4-BE49-F238E27FC236}">
                <a16:creationId xmlns:a16="http://schemas.microsoft.com/office/drawing/2014/main" id="{4AFB4E91-FCFC-4706-B38F-D0B093F0E409}"/>
              </a:ext>
            </a:extLst>
          </p:cNvPr>
          <p:cNvSpPr txBox="1"/>
          <p:nvPr/>
        </p:nvSpPr>
        <p:spPr>
          <a:xfrm>
            <a:off x="5107533" y="5558666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6EAB3D5A-EB87-415E-B64E-A55F6829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300">
                <a:ea typeface="微軟正黑體" panose="020B0604030504040204" pitchFamily="34" charset="-120"/>
                <a:sym typeface="Arial" panose="020B0604020202020204" pitchFamily="34" charset="0"/>
              </a:rPr>
              <a:t>網路備援</a:t>
            </a:r>
            <a:endParaRPr lang="en-US" altLang="zh-TW" sz="53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Google Shape;617;p31">
            <a:extLst>
              <a:ext uri="{FF2B5EF4-FFF2-40B4-BE49-F238E27FC236}">
                <a16:creationId xmlns:a16="http://schemas.microsoft.com/office/drawing/2014/main" id="{51FFB1BB-5FEE-4DDF-A0CB-61DC6822ABA5}"/>
              </a:ext>
            </a:extLst>
          </p:cNvPr>
          <p:cNvSpPr/>
          <p:nvPr/>
        </p:nvSpPr>
        <p:spPr>
          <a:xfrm>
            <a:off x="3747554" y="1945560"/>
            <a:ext cx="4791112" cy="11150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numCol="1" spcCol="540000" anchor="ctr" anchorCtr="0">
            <a:noAutofit/>
          </a:bodyPr>
          <a:lstStyle/>
          <a:p>
            <a:pPr marL="180335" lvl="0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多線路自動備援讓協同作業不中斷。</a:t>
            </a: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雲端管理平台即時顯示警示與通知管理人員。</a:t>
            </a: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B8A7BC0D-1EF6-46A8-B595-783F68FAB36D}"/>
              </a:ext>
            </a:extLst>
          </p:cNvPr>
          <p:cNvCxnSpPr>
            <a:cxnSpLocks/>
          </p:cNvCxnSpPr>
          <p:nvPr/>
        </p:nvCxnSpPr>
        <p:spPr>
          <a:xfrm>
            <a:off x="8887901" y="4117836"/>
            <a:ext cx="0" cy="103285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A3D36AA2-FD3E-4A30-85A8-C47B2C8AB3EA}"/>
              </a:ext>
            </a:extLst>
          </p:cNvPr>
          <p:cNvCxnSpPr>
            <a:cxnSpLocks/>
          </p:cNvCxnSpPr>
          <p:nvPr/>
        </p:nvCxnSpPr>
        <p:spPr>
          <a:xfrm flipV="1">
            <a:off x="3142716" y="401483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7132CD55-D26A-4723-822C-F2990E0133A9}"/>
              </a:ext>
            </a:extLst>
          </p:cNvPr>
          <p:cNvGrpSpPr/>
          <p:nvPr/>
        </p:nvGrpSpPr>
        <p:grpSpPr>
          <a:xfrm>
            <a:off x="1682313" y="4748481"/>
            <a:ext cx="2862294" cy="1085835"/>
            <a:chOff x="334436" y="2242723"/>
            <a:chExt cx="1286656" cy="493670"/>
          </a:xfrm>
        </p:grpSpPr>
        <p:sp>
          <p:nvSpPr>
            <p:cNvPr id="55" name="手繪多邊形: 圖案 62">
              <a:extLst>
                <a:ext uri="{FF2B5EF4-FFF2-40B4-BE49-F238E27FC236}">
                  <a16:creationId xmlns:a16="http://schemas.microsoft.com/office/drawing/2014/main" id="{6693214F-5B62-459B-8C62-6E27518E1BF9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88ECC601-71F1-4E29-94F6-0560A672D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35EA9A37-325A-4506-BC3E-08F9F0C96728}"/>
              </a:ext>
            </a:extLst>
          </p:cNvPr>
          <p:cNvGrpSpPr/>
          <p:nvPr/>
        </p:nvGrpSpPr>
        <p:grpSpPr>
          <a:xfrm>
            <a:off x="7483035" y="4748481"/>
            <a:ext cx="2862294" cy="1085835"/>
            <a:chOff x="311096" y="2242723"/>
            <a:chExt cx="1286656" cy="493670"/>
          </a:xfrm>
        </p:grpSpPr>
        <p:sp>
          <p:nvSpPr>
            <p:cNvPr id="60" name="手繪多邊形: 圖案 62">
              <a:extLst>
                <a:ext uri="{FF2B5EF4-FFF2-40B4-BE49-F238E27FC236}">
                  <a16:creationId xmlns:a16="http://schemas.microsoft.com/office/drawing/2014/main" id="{F50C4DA7-9BDA-41E1-8D98-B4156F01DC45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77FDB4E4-264D-4981-ADD7-E9D05506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pic>
        <p:nvPicPr>
          <p:cNvPr id="62" name="圖形 61">
            <a:extLst>
              <a:ext uri="{FF2B5EF4-FFF2-40B4-BE49-F238E27FC236}">
                <a16:creationId xmlns:a16="http://schemas.microsoft.com/office/drawing/2014/main" id="{D8DFF072-1610-47E7-B3EC-E18833AD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297" y="4472019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31331BE5-B9D4-4364-9CF3-1F427D6A5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6170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92D571B4-961E-4F20-A9C6-8D4773D10EBF}"/>
              </a:ext>
            </a:extLst>
          </p:cNvPr>
          <p:cNvGrpSpPr/>
          <p:nvPr/>
        </p:nvGrpSpPr>
        <p:grpSpPr>
          <a:xfrm>
            <a:off x="4502421" y="4888602"/>
            <a:ext cx="3041152" cy="675174"/>
            <a:chOff x="4534078" y="4166522"/>
            <a:chExt cx="3006870" cy="675174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3246581-2D8F-4AF4-8C9B-BE2E285D7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078" y="4841696"/>
              <a:ext cx="3006869" cy="0"/>
            </a:xfrm>
            <a:prstGeom prst="line">
              <a:avLst/>
            </a:prstGeom>
            <a:ln w="76200">
              <a:solidFill>
                <a:srgbClr val="92D050"/>
              </a:solidFill>
              <a:headEnd type="triangl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9E08191C-B35B-4E92-AC50-8080C44F31A6}"/>
                </a:ext>
              </a:extLst>
            </p:cNvPr>
            <p:cNvGrpSpPr/>
            <p:nvPr/>
          </p:nvGrpSpPr>
          <p:grpSpPr>
            <a:xfrm>
              <a:off x="4534078" y="4166522"/>
              <a:ext cx="3006870" cy="0"/>
              <a:chOff x="4534078" y="4166522"/>
              <a:chExt cx="3006870" cy="0"/>
            </a:xfrm>
          </p:grpSpPr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A1D324F-9FE1-4234-8AD8-0E6DEE0D55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166522"/>
                <a:ext cx="3006869" cy="0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DA1DF124-CB73-4F86-9706-6826C4607BAB}"/>
                  </a:ext>
                </a:extLst>
              </p:cNvPr>
              <p:cNvGrpSpPr/>
              <p:nvPr/>
            </p:nvGrpSpPr>
            <p:grpSpPr>
              <a:xfrm>
                <a:off x="6096000" y="4166522"/>
                <a:ext cx="1444948" cy="0"/>
                <a:chOff x="6175523" y="3781562"/>
                <a:chExt cx="1444948" cy="0"/>
              </a:xfrm>
            </p:grpSpPr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30FB5E7E-BB9D-48CF-9614-7340D8A88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22282B"/>
                  </a:solidFill>
                  <a:prstDash val="solid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B112D7CB-DFE6-4800-8B75-05DF304DB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prstDash val="sysDot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圖形 72">
            <a:extLst>
              <a:ext uri="{FF2B5EF4-FFF2-40B4-BE49-F238E27FC236}">
                <a16:creationId xmlns:a16="http://schemas.microsoft.com/office/drawing/2014/main" id="{8C354932-5184-4826-9A31-FD2F5B1B5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7800" y="4253154"/>
            <a:ext cx="773360" cy="67118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BBBCD2D-D2E1-4D3F-B249-CA41DB392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762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6324A9DD-8736-431F-8B9F-2F1E45EA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0631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6" name="箭號: 上彎 75">
            <a:extLst>
              <a:ext uri="{FF2B5EF4-FFF2-40B4-BE49-F238E27FC236}">
                <a16:creationId xmlns:a16="http://schemas.microsoft.com/office/drawing/2014/main" id="{DB2EBDBF-6E8F-48D8-8DAC-C4211B20D264}"/>
              </a:ext>
            </a:extLst>
          </p:cNvPr>
          <p:cNvSpPr/>
          <p:nvPr/>
        </p:nvSpPr>
        <p:spPr>
          <a:xfrm rot="5400000">
            <a:off x="5158787" y="4860598"/>
            <a:ext cx="695022" cy="470796"/>
          </a:xfrm>
          <a:prstGeom prst="bentUpArrow">
            <a:avLst>
              <a:gd name="adj1" fmla="val 22912"/>
              <a:gd name="adj2" fmla="val 28329"/>
              <a:gd name="adj3" fmla="val 43307"/>
            </a:avLst>
          </a:pr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21594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Google Shape;378;p24">
            <a:extLst>
              <a:ext uri="{FF2B5EF4-FFF2-40B4-BE49-F238E27FC236}">
                <a16:creationId xmlns:a16="http://schemas.microsoft.com/office/drawing/2014/main" id="{A03635A8-4153-466D-86E1-62282832DFF7}"/>
              </a:ext>
            </a:extLst>
          </p:cNvPr>
          <p:cNvSpPr txBox="1"/>
          <p:nvPr/>
        </p:nvSpPr>
        <p:spPr>
          <a:xfrm>
            <a:off x="5020428" y="387197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78" name="Google Shape;378;p24">
            <a:extLst>
              <a:ext uri="{FF2B5EF4-FFF2-40B4-BE49-F238E27FC236}">
                <a16:creationId xmlns:a16="http://schemas.microsoft.com/office/drawing/2014/main" id="{1ECE5883-77EE-4402-A2D0-905CFEEA2497}"/>
              </a:ext>
            </a:extLst>
          </p:cNvPr>
          <p:cNvSpPr txBox="1"/>
          <p:nvPr/>
        </p:nvSpPr>
        <p:spPr>
          <a:xfrm>
            <a:off x="5020428" y="5688970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79" name="Google Shape;378;p24">
            <a:extLst>
              <a:ext uri="{FF2B5EF4-FFF2-40B4-BE49-F238E27FC236}">
                <a16:creationId xmlns:a16="http://schemas.microsoft.com/office/drawing/2014/main" id="{423CDD22-8B42-4477-972C-8B3AA6B6A2C9}"/>
              </a:ext>
            </a:extLst>
          </p:cNvPr>
          <p:cNvSpPr txBox="1"/>
          <p:nvPr/>
        </p:nvSpPr>
        <p:spPr>
          <a:xfrm>
            <a:off x="8168866" y="453173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6D56AF54-4CCD-48C9-BBA9-8B82E2FCC58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81" name="圖片 80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9043E238-CB7C-46D9-93A7-62CF1FB29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82" name="Google Shape;573;p30">
              <a:extLst>
                <a:ext uri="{FF2B5EF4-FFF2-40B4-BE49-F238E27FC236}">
                  <a16:creationId xmlns:a16="http://schemas.microsoft.com/office/drawing/2014/main" id="{F1219351-9F61-45B9-9D52-229F667200E7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5C50DD64-D3AC-48BA-BC81-6272AC355C69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84" name="圖片 83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27C399A9-CA26-4E4F-855D-BF87E3AD4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85" name="Google Shape;573;p30">
              <a:extLst>
                <a:ext uri="{FF2B5EF4-FFF2-40B4-BE49-F238E27FC236}">
                  <a16:creationId xmlns:a16="http://schemas.microsoft.com/office/drawing/2014/main" id="{E85CFB26-8460-44D4-9E43-6B48AAF8BA07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86" name="Google Shape;378;p24">
            <a:extLst>
              <a:ext uri="{FF2B5EF4-FFF2-40B4-BE49-F238E27FC236}">
                <a16:creationId xmlns:a16="http://schemas.microsoft.com/office/drawing/2014/main" id="{DB36ABE4-1F19-4E23-9ED1-26B71D662595}"/>
              </a:ext>
            </a:extLst>
          </p:cNvPr>
          <p:cNvSpPr txBox="1"/>
          <p:nvPr/>
        </p:nvSpPr>
        <p:spPr>
          <a:xfrm>
            <a:off x="2470277" y="452873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40272"/>
      </p:ext>
    </p:extLst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80602037-F23F-43A4-91EB-3FF8E9195C90}"/>
              </a:ext>
            </a:extLst>
          </p:cNvPr>
          <p:cNvCxnSpPr>
            <a:cxnSpLocks/>
          </p:cNvCxnSpPr>
          <p:nvPr/>
        </p:nvCxnSpPr>
        <p:spPr>
          <a:xfrm flipH="1">
            <a:off x="4616379" y="5640404"/>
            <a:ext cx="3006869" cy="0"/>
          </a:xfrm>
          <a:prstGeom prst="line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A67C057C-C268-44EA-AFDB-7D6CD0A6EB66}"/>
              </a:ext>
            </a:extLst>
          </p:cNvPr>
          <p:cNvCxnSpPr>
            <a:cxnSpLocks/>
          </p:cNvCxnSpPr>
          <p:nvPr/>
        </p:nvCxnSpPr>
        <p:spPr>
          <a:xfrm flipH="1">
            <a:off x="4616379" y="5323007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4A2C1437-81B5-4DB4-AA68-2916F2F8F157}"/>
              </a:ext>
            </a:extLst>
          </p:cNvPr>
          <p:cNvCxnSpPr>
            <a:cxnSpLocks/>
          </p:cNvCxnSpPr>
          <p:nvPr/>
        </p:nvCxnSpPr>
        <p:spPr>
          <a:xfrm flipH="1">
            <a:off x="4616379" y="5942589"/>
            <a:ext cx="3006869" cy="0"/>
          </a:xfrm>
          <a:prstGeom prst="line">
            <a:avLst/>
          </a:prstGeom>
          <a:ln w="76200">
            <a:solidFill>
              <a:srgbClr val="FF5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6">
            <a:extLst>
              <a:ext uri="{FF2B5EF4-FFF2-40B4-BE49-F238E27FC236}">
                <a16:creationId xmlns:a16="http://schemas.microsoft.com/office/drawing/2014/main" id="{21BDE660-251B-3148-BD1C-9B6EC3D8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300">
                <a:ea typeface="微軟正黑體" panose="020B0604030504040204" pitchFamily="34" charset="-120"/>
                <a:sym typeface="Arial" panose="020B0604020202020204" pitchFamily="34" charset="0"/>
              </a:rPr>
              <a:t>網路負載平衡</a:t>
            </a:r>
            <a:endParaRPr lang="en-US" altLang="zh-TW" sz="530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378;p24">
            <a:extLst>
              <a:ext uri="{FF2B5EF4-FFF2-40B4-BE49-F238E27FC236}">
                <a16:creationId xmlns:a16="http://schemas.microsoft.com/office/drawing/2014/main" id="{BC95D04A-5DA1-DB47-8F08-FA57E91564BB}"/>
              </a:ext>
            </a:extLst>
          </p:cNvPr>
          <p:cNvSpPr txBox="1"/>
          <p:nvPr/>
        </p:nvSpPr>
        <p:spPr>
          <a:xfrm>
            <a:off x="5155288" y="5325699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24" name="Google Shape;378;p24">
            <a:extLst>
              <a:ext uri="{FF2B5EF4-FFF2-40B4-BE49-F238E27FC236}">
                <a16:creationId xmlns:a16="http://schemas.microsoft.com/office/drawing/2014/main" id="{7B2ABCF4-ADF6-054A-B65B-2EACC375D97C}"/>
              </a:ext>
            </a:extLst>
          </p:cNvPr>
          <p:cNvSpPr txBox="1"/>
          <p:nvPr/>
        </p:nvSpPr>
        <p:spPr>
          <a:xfrm>
            <a:off x="5185029" y="4879187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38" name="手繪多邊形: 圖案 62">
            <a:extLst>
              <a:ext uri="{FF2B5EF4-FFF2-40B4-BE49-F238E27FC236}">
                <a16:creationId xmlns:a16="http://schemas.microsoft.com/office/drawing/2014/main" id="{8C3BDC65-DBD9-C641-8544-B307EC294024}"/>
              </a:ext>
            </a:extLst>
          </p:cNvPr>
          <p:cNvSpPr/>
          <p:nvPr/>
        </p:nvSpPr>
        <p:spPr>
          <a:xfrm>
            <a:off x="1708859" y="2573873"/>
            <a:ext cx="9081062" cy="926844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Multipath TCP (MPTCP)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技術自動偵測當下的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網路抖動，延遲，和封包丟失狀況讓每一個封包走最佳的網路途徑至目的地，以此達到智慧路由和傳輸不中斷的連線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透過多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分配流量維持長時間高效率的傳輸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手繪多邊形: 圖案 62">
            <a:extLst>
              <a:ext uri="{FF2B5EF4-FFF2-40B4-BE49-F238E27FC236}">
                <a16:creationId xmlns:a16="http://schemas.microsoft.com/office/drawing/2014/main" id="{B7285486-3F06-1248-9600-B565B4990484}"/>
              </a:ext>
            </a:extLst>
          </p:cNvPr>
          <p:cNvSpPr/>
          <p:nvPr/>
        </p:nvSpPr>
        <p:spPr>
          <a:xfrm>
            <a:off x="4235721" y="7096036"/>
            <a:ext cx="3768187" cy="369974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圖片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封包一個丟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一個丟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3,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依照當下網路狀況而定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4B2B3746-2150-4465-BB04-A439C24448D4}"/>
              </a:ext>
            </a:extLst>
          </p:cNvPr>
          <p:cNvCxnSpPr>
            <a:cxnSpLocks/>
          </p:cNvCxnSpPr>
          <p:nvPr/>
        </p:nvCxnSpPr>
        <p:spPr>
          <a:xfrm flipV="1">
            <a:off x="3225017" y="454240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E58EAC99-497E-4063-AF4F-7655015999E6}"/>
              </a:ext>
            </a:extLst>
          </p:cNvPr>
          <p:cNvGrpSpPr/>
          <p:nvPr/>
        </p:nvGrpSpPr>
        <p:grpSpPr>
          <a:xfrm>
            <a:off x="2735957" y="3909292"/>
            <a:ext cx="1285702" cy="1240167"/>
            <a:chOff x="215488" y="4652142"/>
            <a:chExt cx="1285702" cy="1240167"/>
          </a:xfrm>
        </p:grpSpPr>
        <p:pic>
          <p:nvPicPr>
            <p:cNvPr id="47" name="圖片 46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7586AED9-AB58-4119-B014-C3250F1AA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48" name="Google Shape;573;p30">
              <a:extLst>
                <a:ext uri="{FF2B5EF4-FFF2-40B4-BE49-F238E27FC236}">
                  <a16:creationId xmlns:a16="http://schemas.microsoft.com/office/drawing/2014/main" id="{C3F6670D-7E5D-4A4D-A4BC-80B8E89ECA0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49" name="Google Shape;378;p24">
            <a:extLst>
              <a:ext uri="{FF2B5EF4-FFF2-40B4-BE49-F238E27FC236}">
                <a16:creationId xmlns:a16="http://schemas.microsoft.com/office/drawing/2014/main" id="{A74BADC0-7592-44E2-9A4A-8538FAD764C8}"/>
              </a:ext>
            </a:extLst>
          </p:cNvPr>
          <p:cNvSpPr txBox="1"/>
          <p:nvPr/>
        </p:nvSpPr>
        <p:spPr>
          <a:xfrm>
            <a:off x="2552578" y="505630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A845878-D34C-784A-97DB-997C5632AA9B}"/>
              </a:ext>
            </a:extLst>
          </p:cNvPr>
          <p:cNvGrpSpPr/>
          <p:nvPr/>
        </p:nvGrpSpPr>
        <p:grpSpPr>
          <a:xfrm>
            <a:off x="1821603" y="5323008"/>
            <a:ext cx="2830028" cy="1156866"/>
            <a:chOff x="1637986" y="2509893"/>
            <a:chExt cx="1286656" cy="525964"/>
          </a:xfrm>
        </p:grpSpPr>
        <p:sp>
          <p:nvSpPr>
            <p:cNvPr id="12" name="手繪多邊形: 圖案 62">
              <a:extLst>
                <a:ext uri="{FF2B5EF4-FFF2-40B4-BE49-F238E27FC236}">
                  <a16:creationId xmlns:a16="http://schemas.microsoft.com/office/drawing/2014/main" id="{CFA45289-E513-4A44-BD79-CB78B0AF7605}"/>
                </a:ext>
              </a:extLst>
            </p:cNvPr>
            <p:cNvSpPr/>
            <p:nvPr/>
          </p:nvSpPr>
          <p:spPr>
            <a:xfrm>
              <a:off x="1884490" y="2867650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0903E1B-C966-2C42-8F47-59EEB6931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986" y="2509893"/>
              <a:ext cx="1286656" cy="409650"/>
            </a:xfrm>
            <a:prstGeom prst="rect">
              <a:avLst/>
            </a:prstGeom>
            <a:effectLst/>
          </p:spPr>
        </p:pic>
      </p:grpSp>
      <p:pic>
        <p:nvPicPr>
          <p:cNvPr id="63" name="圖片 62">
            <a:extLst>
              <a:ext uri="{FF2B5EF4-FFF2-40B4-BE49-F238E27FC236}">
                <a16:creationId xmlns:a16="http://schemas.microsoft.com/office/drawing/2014/main" id="{F0AF0FCE-50AC-4FF6-AFE5-8E6BE8338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780" y="4533005"/>
            <a:ext cx="2405657" cy="143198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1FFA1B-5F07-FB47-8E9B-275A982C8B76}"/>
              </a:ext>
            </a:extLst>
          </p:cNvPr>
          <p:cNvSpPr/>
          <p:nvPr/>
        </p:nvSpPr>
        <p:spPr>
          <a:xfrm>
            <a:off x="5463037" y="45686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網路狀態佳！</a:t>
            </a:r>
            <a:endParaRPr lang="zh-TW" altLang="en-US">
              <a:solidFill>
                <a:srgbClr val="92D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F62B4D64-8E00-407D-8227-3813B215F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9639" y="493266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0" name="Google Shape;378;p24">
            <a:extLst>
              <a:ext uri="{FF2B5EF4-FFF2-40B4-BE49-F238E27FC236}">
                <a16:creationId xmlns:a16="http://schemas.microsoft.com/office/drawing/2014/main" id="{94081E8C-B94E-43C4-9F35-D7B9B4C52024}"/>
              </a:ext>
            </a:extLst>
          </p:cNvPr>
          <p:cNvSpPr txBox="1"/>
          <p:nvPr/>
        </p:nvSpPr>
        <p:spPr>
          <a:xfrm>
            <a:off x="5155288" y="564225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0C5967A6-C5CF-40CA-91D2-6784EA8CF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9977" y="493266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444BC8A6-C2D7-4A07-9665-4912028DF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8039" y="4909164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1EE25053-7F6D-4E8D-8940-70F4E1DC48AE}"/>
              </a:ext>
            </a:extLst>
          </p:cNvPr>
          <p:cNvSpPr/>
          <p:nvPr/>
        </p:nvSpPr>
        <p:spPr>
          <a:xfrm>
            <a:off x="5603993" y="5969720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網路狀態</a:t>
            </a:r>
            <a:r>
              <a:rPr lang="zh-TW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欠</a:t>
            </a:r>
            <a:r>
              <a:rPr lang="zh-CN" altLang="en-US" sz="1200">
                <a:solidFill>
                  <a:srgbClr val="FF505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佳！</a:t>
            </a:r>
            <a:endParaRPr lang="zh-TW" altLang="en-US" sz="1200">
              <a:solidFill>
                <a:srgbClr val="FF505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73263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9;p32" hidden="1">
            <a:extLst>
              <a:ext uri="{FF2B5EF4-FFF2-40B4-BE49-F238E27FC236}">
                <a16:creationId xmlns:a16="http://schemas.microsoft.com/office/drawing/2014/main" id="{2C5651BE-9942-40FA-80AB-CDB9032072E0}"/>
              </a:ext>
            </a:extLst>
          </p:cNvPr>
          <p:cNvSpPr/>
          <p:nvPr/>
        </p:nvSpPr>
        <p:spPr>
          <a:xfrm>
            <a:off x="7907675" y="2935111"/>
            <a:ext cx="4143911" cy="3632708"/>
          </a:xfrm>
          <a:prstGeom prst="roundRect">
            <a:avLst>
              <a:gd name="adj" fmla="val 9315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365" indent="-38036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Deep Packet Inspection (DPI) to provide intelligent bandwidth management (QoS).</a:t>
            </a:r>
            <a:b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80365" indent="-38036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Provide L7 Firewall to identify and control network services based on application-layer characteristics and block specific applications to secure network connections.</a:t>
            </a:r>
            <a:endParaRPr lang="e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80365" indent="-380365">
              <a:spcBef>
                <a:spcPts val="1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zh-TW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3EAC26B-1B7B-4E47-8669-7D461759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使用深度封包檢測技術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A535CC1-6FDB-4E10-B918-FF88C8CFF268}"/>
              </a:ext>
            </a:extLst>
          </p:cNvPr>
          <p:cNvGrpSpPr/>
          <p:nvPr/>
        </p:nvGrpSpPr>
        <p:grpSpPr>
          <a:xfrm>
            <a:off x="265579" y="2012261"/>
            <a:ext cx="7049601" cy="4456466"/>
            <a:chOff x="265579" y="2012261"/>
            <a:chExt cx="7049601" cy="4456466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76F75DD7-1533-45DD-9348-457BFBE1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579" y="2012261"/>
              <a:ext cx="1772955" cy="1395381"/>
            </a:xfrm>
            <a:prstGeom prst="rect">
              <a:avLst/>
            </a:prstGeom>
          </p:spPr>
        </p:pic>
        <p:sp>
          <p:nvSpPr>
            <p:cNvPr id="7" name="Google Shape;633;p32">
              <a:extLst>
                <a:ext uri="{FF2B5EF4-FFF2-40B4-BE49-F238E27FC236}">
                  <a16:creationId xmlns:a16="http://schemas.microsoft.com/office/drawing/2014/main" id="{448ADD89-43FB-4565-A52A-A8B26598EDC1}"/>
                </a:ext>
              </a:extLst>
            </p:cNvPr>
            <p:cNvSpPr/>
            <p:nvPr/>
          </p:nvSpPr>
          <p:spPr>
            <a:xfrm>
              <a:off x="1170355" y="4071925"/>
              <a:ext cx="5505869" cy="1803394"/>
            </a:xfrm>
            <a:custGeom>
              <a:avLst/>
              <a:gdLst/>
              <a:ahLst/>
              <a:cxnLst/>
              <a:rect l="l" t="t" r="r" b="b"/>
              <a:pathLst>
                <a:path w="4838700" h="1196340" extrusionOk="0">
                  <a:moveTo>
                    <a:pt x="0" y="7620"/>
                  </a:moveTo>
                  <a:lnTo>
                    <a:pt x="3009900" y="1196340"/>
                  </a:lnTo>
                  <a:lnTo>
                    <a:pt x="3794760" y="1196340"/>
                  </a:lnTo>
                  <a:lnTo>
                    <a:pt x="4838700" y="0"/>
                  </a:lnTo>
                  <a:lnTo>
                    <a:pt x="0" y="7620"/>
                  </a:lnTo>
                  <a:close/>
                </a:path>
              </a:pathLst>
            </a:custGeom>
            <a:gradFill>
              <a:gsLst>
                <a:gs pos="100000">
                  <a:srgbClr val="81EAFF">
                    <a:alpha val="70000"/>
                  </a:srgbClr>
                </a:gs>
                <a:gs pos="0">
                  <a:srgbClr val="8181FF">
                    <a:alpha val="0"/>
                  </a:srgbClr>
                </a:gs>
                <a:gs pos="35000">
                  <a:srgbClr val="8181FF">
                    <a:alpha val="2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Google Shape;634;p32">
              <a:extLst>
                <a:ext uri="{FF2B5EF4-FFF2-40B4-BE49-F238E27FC236}">
                  <a16:creationId xmlns:a16="http://schemas.microsoft.com/office/drawing/2014/main" id="{9442C592-4645-4BF3-872A-9D417059BFA4}"/>
                </a:ext>
              </a:extLst>
            </p:cNvPr>
            <p:cNvSpPr txBox="1"/>
            <p:nvPr/>
          </p:nvSpPr>
          <p:spPr>
            <a:xfrm>
              <a:off x="864297" y="6013308"/>
              <a:ext cx="2306747" cy="45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lt1"/>
                </a:buClr>
                <a:buSzPts val="2000"/>
              </a:pP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Packet Flow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" name="Google Shape;635;p32">
              <a:extLst>
                <a:ext uri="{FF2B5EF4-FFF2-40B4-BE49-F238E27FC236}">
                  <a16:creationId xmlns:a16="http://schemas.microsoft.com/office/drawing/2014/main" id="{30CD9993-F93E-4A7D-8D40-387809AA8105}"/>
                </a:ext>
              </a:extLst>
            </p:cNvPr>
            <p:cNvCxnSpPr/>
            <p:nvPr/>
          </p:nvCxnSpPr>
          <p:spPr>
            <a:xfrm rot="10800000" flipH="1">
              <a:off x="990251" y="6007568"/>
              <a:ext cx="6075266" cy="24578"/>
            </a:xfrm>
            <a:prstGeom prst="straightConnector1">
              <a:avLst/>
            </a:prstGeom>
            <a:noFill/>
            <a:ln w="276225" cap="flat" cmpd="sng">
              <a:gradFill>
                <a:gsLst>
                  <a:gs pos="0">
                    <a:srgbClr val="16EEEE">
                      <a:alpha val="0"/>
                    </a:srgbClr>
                  </a:gs>
                  <a:gs pos="77000">
                    <a:srgbClr val="92D050"/>
                  </a:gs>
                </a:gsLst>
                <a:lin ang="0" scaled="0"/>
              </a:gra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0" name="Google Shape;636;p32">
              <a:extLst>
                <a:ext uri="{FF2B5EF4-FFF2-40B4-BE49-F238E27FC236}">
                  <a16:creationId xmlns:a16="http://schemas.microsoft.com/office/drawing/2014/main" id="{6C97B717-90D9-46FD-A69B-12E2983537F4}"/>
                </a:ext>
              </a:extLst>
            </p:cNvPr>
            <p:cNvSpPr/>
            <p:nvPr/>
          </p:nvSpPr>
          <p:spPr>
            <a:xfrm>
              <a:off x="1218242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B489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Google Shape;637;p32">
              <a:extLst>
                <a:ext uri="{FF2B5EF4-FFF2-40B4-BE49-F238E27FC236}">
                  <a16:creationId xmlns:a16="http://schemas.microsoft.com/office/drawing/2014/main" id="{B6B19E33-DE9C-48E8-AEB9-853847147968}"/>
                </a:ext>
              </a:extLst>
            </p:cNvPr>
            <p:cNvSpPr/>
            <p:nvPr/>
          </p:nvSpPr>
          <p:spPr>
            <a:xfrm>
              <a:off x="2069903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Google Shape;638;p32">
              <a:extLst>
                <a:ext uri="{FF2B5EF4-FFF2-40B4-BE49-F238E27FC236}">
                  <a16:creationId xmlns:a16="http://schemas.microsoft.com/office/drawing/2014/main" id="{4003A53E-CB7B-413B-9AD4-992C7CF77544}"/>
                </a:ext>
              </a:extLst>
            </p:cNvPr>
            <p:cNvSpPr/>
            <p:nvPr/>
          </p:nvSpPr>
          <p:spPr>
            <a:xfrm>
              <a:off x="2921564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Google Shape;639;p32">
              <a:extLst>
                <a:ext uri="{FF2B5EF4-FFF2-40B4-BE49-F238E27FC236}">
                  <a16:creationId xmlns:a16="http://schemas.microsoft.com/office/drawing/2014/main" id="{864CED7B-B970-47B2-8682-CF947C1253D4}"/>
                </a:ext>
              </a:extLst>
            </p:cNvPr>
            <p:cNvSpPr/>
            <p:nvPr/>
          </p:nvSpPr>
          <p:spPr>
            <a:xfrm>
              <a:off x="3773225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Google Shape;640;p32">
              <a:extLst>
                <a:ext uri="{FF2B5EF4-FFF2-40B4-BE49-F238E27FC236}">
                  <a16:creationId xmlns:a16="http://schemas.microsoft.com/office/drawing/2014/main" id="{20554566-C7C4-42A4-AC99-D303914AECE0}"/>
                </a:ext>
              </a:extLst>
            </p:cNvPr>
            <p:cNvSpPr/>
            <p:nvPr/>
          </p:nvSpPr>
          <p:spPr>
            <a:xfrm>
              <a:off x="4624886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Google Shape;641;p32">
              <a:extLst>
                <a:ext uri="{FF2B5EF4-FFF2-40B4-BE49-F238E27FC236}">
                  <a16:creationId xmlns:a16="http://schemas.microsoft.com/office/drawing/2014/main" id="{127A567F-C306-4735-A95E-63A329515B95}"/>
                </a:ext>
              </a:extLst>
            </p:cNvPr>
            <p:cNvSpPr/>
            <p:nvPr/>
          </p:nvSpPr>
          <p:spPr>
            <a:xfrm>
              <a:off x="6328210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Google Shape;642;p32">
              <a:extLst>
                <a:ext uri="{FF2B5EF4-FFF2-40B4-BE49-F238E27FC236}">
                  <a16:creationId xmlns:a16="http://schemas.microsoft.com/office/drawing/2014/main" id="{6BE1A6FA-4367-4913-97D8-8BEFB916BD90}"/>
                </a:ext>
              </a:extLst>
            </p:cNvPr>
            <p:cNvSpPr/>
            <p:nvPr/>
          </p:nvSpPr>
          <p:spPr>
            <a:xfrm>
              <a:off x="990251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Google Shape;643;p32">
              <a:extLst>
                <a:ext uri="{FF2B5EF4-FFF2-40B4-BE49-F238E27FC236}">
                  <a16:creationId xmlns:a16="http://schemas.microsoft.com/office/drawing/2014/main" id="{D90A1B6D-BFE2-478B-AF45-EDC813D2782E}"/>
                </a:ext>
              </a:extLst>
            </p:cNvPr>
            <p:cNvSpPr/>
            <p:nvPr/>
          </p:nvSpPr>
          <p:spPr>
            <a:xfrm>
              <a:off x="1259652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Google Shape;644;p32">
              <a:extLst>
                <a:ext uri="{FF2B5EF4-FFF2-40B4-BE49-F238E27FC236}">
                  <a16:creationId xmlns:a16="http://schemas.microsoft.com/office/drawing/2014/main" id="{8726A669-8AB5-404E-A8C1-EDA3FDCEB520}"/>
                </a:ext>
              </a:extLst>
            </p:cNvPr>
            <p:cNvSpPr/>
            <p:nvPr/>
          </p:nvSpPr>
          <p:spPr>
            <a:xfrm>
              <a:off x="1906953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Google Shape;645;p32">
              <a:extLst>
                <a:ext uri="{FF2B5EF4-FFF2-40B4-BE49-F238E27FC236}">
                  <a16:creationId xmlns:a16="http://schemas.microsoft.com/office/drawing/2014/main" id="{2EEF930F-72DB-406F-9658-4CC2913F5A60}"/>
                </a:ext>
              </a:extLst>
            </p:cNvPr>
            <p:cNvSpPr/>
            <p:nvPr/>
          </p:nvSpPr>
          <p:spPr>
            <a:xfrm>
              <a:off x="2176352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Google Shape;646;p32">
              <a:extLst>
                <a:ext uri="{FF2B5EF4-FFF2-40B4-BE49-F238E27FC236}">
                  <a16:creationId xmlns:a16="http://schemas.microsoft.com/office/drawing/2014/main" id="{C4BA55D9-FCFF-4C1B-8D8A-F93F58F08771}"/>
                </a:ext>
              </a:extLst>
            </p:cNvPr>
            <p:cNvSpPr/>
            <p:nvPr/>
          </p:nvSpPr>
          <p:spPr>
            <a:xfrm>
              <a:off x="2448880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Google Shape;647;p32">
              <a:extLst>
                <a:ext uri="{FF2B5EF4-FFF2-40B4-BE49-F238E27FC236}">
                  <a16:creationId xmlns:a16="http://schemas.microsoft.com/office/drawing/2014/main" id="{4E5DD9C9-FA52-4935-9036-AF92E00F971D}"/>
                </a:ext>
              </a:extLst>
            </p:cNvPr>
            <p:cNvSpPr/>
            <p:nvPr/>
          </p:nvSpPr>
          <p:spPr>
            <a:xfrm>
              <a:off x="271827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Google Shape;648;p32">
              <a:extLst>
                <a:ext uri="{FF2B5EF4-FFF2-40B4-BE49-F238E27FC236}">
                  <a16:creationId xmlns:a16="http://schemas.microsoft.com/office/drawing/2014/main" id="{118D38A8-EA1C-452C-9B1C-6653229DD945}"/>
                </a:ext>
              </a:extLst>
            </p:cNvPr>
            <p:cNvSpPr/>
            <p:nvPr/>
          </p:nvSpPr>
          <p:spPr>
            <a:xfrm>
              <a:off x="298767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Google Shape;649;p32">
              <a:extLst>
                <a:ext uri="{FF2B5EF4-FFF2-40B4-BE49-F238E27FC236}">
                  <a16:creationId xmlns:a16="http://schemas.microsoft.com/office/drawing/2014/main" id="{621DE656-ED16-42DE-BBBD-FEC389478257}"/>
                </a:ext>
              </a:extLst>
            </p:cNvPr>
            <p:cNvSpPr/>
            <p:nvPr/>
          </p:nvSpPr>
          <p:spPr>
            <a:xfrm>
              <a:off x="3257078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Google Shape;650;p32">
              <a:extLst>
                <a:ext uri="{FF2B5EF4-FFF2-40B4-BE49-F238E27FC236}">
                  <a16:creationId xmlns:a16="http://schemas.microsoft.com/office/drawing/2014/main" id="{6E120EBF-98AC-4539-BE72-6FCABDF684E8}"/>
                </a:ext>
              </a:extLst>
            </p:cNvPr>
            <p:cNvSpPr/>
            <p:nvPr/>
          </p:nvSpPr>
          <p:spPr>
            <a:xfrm>
              <a:off x="3529606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Google Shape;651;p32">
              <a:extLst>
                <a:ext uri="{FF2B5EF4-FFF2-40B4-BE49-F238E27FC236}">
                  <a16:creationId xmlns:a16="http://schemas.microsoft.com/office/drawing/2014/main" id="{EDE814F9-BDF0-4D90-866C-D195237135C5}"/>
                </a:ext>
              </a:extLst>
            </p:cNvPr>
            <p:cNvSpPr/>
            <p:nvPr/>
          </p:nvSpPr>
          <p:spPr>
            <a:xfrm>
              <a:off x="3799004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Google Shape;652;p32">
              <a:extLst>
                <a:ext uri="{FF2B5EF4-FFF2-40B4-BE49-F238E27FC236}">
                  <a16:creationId xmlns:a16="http://schemas.microsoft.com/office/drawing/2014/main" id="{CB9A1DBF-94BD-4AFA-A31E-79C366E88771}"/>
                </a:ext>
              </a:extLst>
            </p:cNvPr>
            <p:cNvSpPr/>
            <p:nvPr/>
          </p:nvSpPr>
          <p:spPr>
            <a:xfrm>
              <a:off x="407074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Google Shape;653;p32">
              <a:extLst>
                <a:ext uri="{FF2B5EF4-FFF2-40B4-BE49-F238E27FC236}">
                  <a16:creationId xmlns:a16="http://schemas.microsoft.com/office/drawing/2014/main" id="{B5AE0BD2-495C-4FB0-BD97-2E055BC37A73}"/>
                </a:ext>
              </a:extLst>
            </p:cNvPr>
            <p:cNvSpPr/>
            <p:nvPr/>
          </p:nvSpPr>
          <p:spPr>
            <a:xfrm>
              <a:off x="434014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5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Google Shape;654;p32">
              <a:extLst>
                <a:ext uri="{FF2B5EF4-FFF2-40B4-BE49-F238E27FC236}">
                  <a16:creationId xmlns:a16="http://schemas.microsoft.com/office/drawing/2014/main" id="{8ECD9E6C-10CC-4951-9B61-9F31683ABF08}"/>
                </a:ext>
              </a:extLst>
            </p:cNvPr>
            <p:cNvSpPr/>
            <p:nvPr/>
          </p:nvSpPr>
          <p:spPr>
            <a:xfrm>
              <a:off x="460954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Google Shape;655;p32">
              <a:extLst>
                <a:ext uri="{FF2B5EF4-FFF2-40B4-BE49-F238E27FC236}">
                  <a16:creationId xmlns:a16="http://schemas.microsoft.com/office/drawing/2014/main" id="{FAC7672C-82AB-4B11-AEC0-0BDD0032BDAB}"/>
                </a:ext>
              </a:extLst>
            </p:cNvPr>
            <p:cNvSpPr/>
            <p:nvPr/>
          </p:nvSpPr>
          <p:spPr>
            <a:xfrm>
              <a:off x="505945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Google Shape;656;p32">
              <a:extLst>
                <a:ext uri="{FF2B5EF4-FFF2-40B4-BE49-F238E27FC236}">
                  <a16:creationId xmlns:a16="http://schemas.microsoft.com/office/drawing/2014/main" id="{A2FA9D67-FD02-4B15-A82E-793F65475AAA}"/>
                </a:ext>
              </a:extLst>
            </p:cNvPr>
            <p:cNvSpPr/>
            <p:nvPr/>
          </p:nvSpPr>
          <p:spPr>
            <a:xfrm>
              <a:off x="5328857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>
                <a:alpha val="7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Google Shape;657;p32">
              <a:extLst>
                <a:ext uri="{FF2B5EF4-FFF2-40B4-BE49-F238E27FC236}">
                  <a16:creationId xmlns:a16="http://schemas.microsoft.com/office/drawing/2014/main" id="{C8673210-3ADF-4D66-9E34-CB506C3337E8}"/>
                </a:ext>
              </a:extLst>
            </p:cNvPr>
            <p:cNvSpPr/>
            <p:nvPr/>
          </p:nvSpPr>
          <p:spPr>
            <a:xfrm>
              <a:off x="5651065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Google Shape;658;p32">
              <a:extLst>
                <a:ext uri="{FF2B5EF4-FFF2-40B4-BE49-F238E27FC236}">
                  <a16:creationId xmlns:a16="http://schemas.microsoft.com/office/drawing/2014/main" id="{B6847165-C1E6-4612-ADCD-D4A0F636E0B8}"/>
                </a:ext>
              </a:extLst>
            </p:cNvPr>
            <p:cNvSpPr/>
            <p:nvPr/>
          </p:nvSpPr>
          <p:spPr>
            <a:xfrm>
              <a:off x="5922809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Google Shape;659;p32">
              <a:extLst>
                <a:ext uri="{FF2B5EF4-FFF2-40B4-BE49-F238E27FC236}">
                  <a16:creationId xmlns:a16="http://schemas.microsoft.com/office/drawing/2014/main" id="{8C3CD502-E333-4F25-9895-DBA045716F8E}"/>
                </a:ext>
              </a:extLst>
            </p:cNvPr>
            <p:cNvSpPr/>
            <p:nvPr/>
          </p:nvSpPr>
          <p:spPr>
            <a:xfrm>
              <a:off x="6192208" y="5687164"/>
              <a:ext cx="161806" cy="282055"/>
            </a:xfrm>
            <a:prstGeom prst="roundRect">
              <a:avLst>
                <a:gd name="adj" fmla="val 7428"/>
              </a:avLst>
            </a:prstGeom>
            <a:solidFill>
              <a:srgbClr val="00C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Google Shape;660;p32">
              <a:extLst>
                <a:ext uri="{FF2B5EF4-FFF2-40B4-BE49-F238E27FC236}">
                  <a16:creationId xmlns:a16="http://schemas.microsoft.com/office/drawing/2014/main" id="{C93C2969-FCBD-4C27-BF10-C489B5466B2A}"/>
                </a:ext>
              </a:extLst>
            </p:cNvPr>
            <p:cNvSpPr/>
            <p:nvPr/>
          </p:nvSpPr>
          <p:spPr>
            <a:xfrm>
              <a:off x="1371597" y="3765533"/>
              <a:ext cx="123574" cy="115723"/>
            </a:xfrm>
            <a:prstGeom prst="ellipse">
              <a:avLst/>
            </a:prstGeom>
            <a:solidFill>
              <a:srgbClr val="FFD72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Google Shape;661;p32">
              <a:extLst>
                <a:ext uri="{FF2B5EF4-FFF2-40B4-BE49-F238E27FC236}">
                  <a16:creationId xmlns:a16="http://schemas.microsoft.com/office/drawing/2014/main" id="{AFC89CF5-DEE9-4062-95D9-AB7B17A5CBC6}"/>
                </a:ext>
              </a:extLst>
            </p:cNvPr>
            <p:cNvSpPr/>
            <p:nvPr/>
          </p:nvSpPr>
          <p:spPr>
            <a:xfrm>
              <a:off x="3096110" y="3766064"/>
              <a:ext cx="123574" cy="115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Google Shape;662;p32">
              <a:extLst>
                <a:ext uri="{FF2B5EF4-FFF2-40B4-BE49-F238E27FC236}">
                  <a16:creationId xmlns:a16="http://schemas.microsoft.com/office/drawing/2014/main" id="{08AACCBF-DD98-4E94-8DBA-ECA0310BA8B1}"/>
                </a:ext>
              </a:extLst>
            </p:cNvPr>
            <p:cNvSpPr/>
            <p:nvPr/>
          </p:nvSpPr>
          <p:spPr>
            <a:xfrm>
              <a:off x="4799191" y="3760937"/>
              <a:ext cx="123574" cy="115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Google Shape;663;p32">
              <a:extLst>
                <a:ext uri="{FF2B5EF4-FFF2-40B4-BE49-F238E27FC236}">
                  <a16:creationId xmlns:a16="http://schemas.microsoft.com/office/drawing/2014/main" id="{E80398A4-D589-4944-83A0-D7F6A304673D}"/>
                </a:ext>
              </a:extLst>
            </p:cNvPr>
            <p:cNvSpPr/>
            <p:nvPr/>
          </p:nvSpPr>
          <p:spPr>
            <a:xfrm>
              <a:off x="6498866" y="3760767"/>
              <a:ext cx="123574" cy="115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Google Shape;664;p32">
              <a:extLst>
                <a:ext uri="{FF2B5EF4-FFF2-40B4-BE49-F238E27FC236}">
                  <a16:creationId xmlns:a16="http://schemas.microsoft.com/office/drawing/2014/main" id="{4F94609E-3F9B-48D4-B5A6-916337E88596}"/>
                </a:ext>
              </a:extLst>
            </p:cNvPr>
            <p:cNvSpPr txBox="1"/>
            <p:nvPr/>
          </p:nvSpPr>
          <p:spPr>
            <a:xfrm>
              <a:off x="2420656" y="4612250"/>
              <a:ext cx="3936616" cy="3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DPI engine for content inspection</a:t>
              </a:r>
            </a:p>
          </p:txBody>
        </p:sp>
        <p:sp>
          <p:nvSpPr>
            <p:cNvPr id="39" name="Google Shape;665;p32">
              <a:extLst>
                <a:ext uri="{FF2B5EF4-FFF2-40B4-BE49-F238E27FC236}">
                  <a16:creationId xmlns:a16="http://schemas.microsoft.com/office/drawing/2014/main" id="{350F8431-4FD4-4C12-9425-D191EC4E3B90}"/>
                </a:ext>
              </a:extLst>
            </p:cNvPr>
            <p:cNvSpPr txBox="1"/>
            <p:nvPr/>
          </p:nvSpPr>
          <p:spPr>
            <a:xfrm>
              <a:off x="2393624" y="2098806"/>
              <a:ext cx="1505509" cy="595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>
                <a:buClr>
                  <a:schemeClr val="lt1"/>
                </a:buClr>
                <a:buSzPts val="1800"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3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Google Shape;666;p32">
              <a:extLst>
                <a:ext uri="{FF2B5EF4-FFF2-40B4-BE49-F238E27FC236}">
                  <a16:creationId xmlns:a16="http://schemas.microsoft.com/office/drawing/2014/main" id="{58296B60-4CB8-45C6-AD07-2DC903D72DB6}"/>
                </a:ext>
              </a:extLst>
            </p:cNvPr>
            <p:cNvSpPr txBox="1"/>
            <p:nvPr/>
          </p:nvSpPr>
          <p:spPr>
            <a:xfrm>
              <a:off x="4101647" y="2098822"/>
              <a:ext cx="1505509" cy="595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>
                <a:buClr>
                  <a:schemeClr val="lt1"/>
                </a:buClr>
                <a:buSzPts val="1800"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2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41" name="Google Shape;667;p32">
              <a:extLst>
                <a:ext uri="{FF2B5EF4-FFF2-40B4-BE49-F238E27FC236}">
                  <a16:creationId xmlns:a16="http://schemas.microsoft.com/office/drawing/2014/main" id="{83045340-F3AA-4509-8E43-0A00A5054201}"/>
                </a:ext>
              </a:extLst>
            </p:cNvPr>
            <p:cNvCxnSpPr/>
            <p:nvPr/>
          </p:nvCxnSpPr>
          <p:spPr>
            <a:xfrm>
              <a:off x="3154005" y="3018049"/>
              <a:ext cx="0" cy="706625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2" name="Google Shape;668;p32">
              <a:extLst>
                <a:ext uri="{FF2B5EF4-FFF2-40B4-BE49-F238E27FC236}">
                  <a16:creationId xmlns:a16="http://schemas.microsoft.com/office/drawing/2014/main" id="{3E18C6F2-0B01-47DA-A4BF-EE57F1CFA64E}"/>
                </a:ext>
              </a:extLst>
            </p:cNvPr>
            <p:cNvCxnSpPr/>
            <p:nvPr/>
          </p:nvCxnSpPr>
          <p:spPr>
            <a:xfrm>
              <a:off x="4861032" y="3018049"/>
              <a:ext cx="0" cy="706625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3" name="Google Shape;669;p32">
              <a:extLst>
                <a:ext uri="{FF2B5EF4-FFF2-40B4-BE49-F238E27FC236}">
                  <a16:creationId xmlns:a16="http://schemas.microsoft.com/office/drawing/2014/main" id="{1352B929-7783-4BDB-8617-D6B115CF8865}"/>
                </a:ext>
              </a:extLst>
            </p:cNvPr>
            <p:cNvCxnSpPr/>
            <p:nvPr/>
          </p:nvCxnSpPr>
          <p:spPr>
            <a:xfrm>
              <a:off x="6557477" y="3005153"/>
              <a:ext cx="0" cy="755781"/>
            </a:xfrm>
            <a:prstGeom prst="straightConnector1">
              <a:avLst/>
            </a:prstGeom>
            <a:noFill/>
            <a:ln w="31750" cap="flat" cmpd="sng">
              <a:solidFill>
                <a:schemeClr val="bg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4" name="Google Shape;670;p32">
              <a:extLst>
                <a:ext uri="{FF2B5EF4-FFF2-40B4-BE49-F238E27FC236}">
                  <a16:creationId xmlns:a16="http://schemas.microsoft.com/office/drawing/2014/main" id="{2D902A03-DBF8-47F9-A596-A9C1CA2A4D84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433384" y="3099152"/>
              <a:ext cx="0" cy="666381"/>
            </a:xfrm>
            <a:prstGeom prst="straightConnector1">
              <a:avLst/>
            </a:prstGeom>
            <a:noFill/>
            <a:ln w="31750" cap="flat" cmpd="sng">
              <a:solidFill>
                <a:srgbClr val="FFD72D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46" name="Google Shape;672;p32">
              <a:extLst>
                <a:ext uri="{FF2B5EF4-FFF2-40B4-BE49-F238E27FC236}">
                  <a16:creationId xmlns:a16="http://schemas.microsoft.com/office/drawing/2014/main" id="{9239B2F7-F166-4B03-B478-0A950D3CE526}"/>
                </a:ext>
              </a:extLst>
            </p:cNvPr>
            <p:cNvSpPr/>
            <p:nvPr/>
          </p:nvSpPr>
          <p:spPr>
            <a:xfrm rot="18922895">
              <a:off x="1242186" y="3541566"/>
              <a:ext cx="1957163" cy="1832606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Google Shape;673;p32">
              <a:extLst>
                <a:ext uri="{FF2B5EF4-FFF2-40B4-BE49-F238E27FC236}">
                  <a16:creationId xmlns:a16="http://schemas.microsoft.com/office/drawing/2014/main" id="{4679C6D7-9FAA-4F71-A8BB-395AF52345FE}"/>
                </a:ext>
              </a:extLst>
            </p:cNvPr>
            <p:cNvSpPr/>
            <p:nvPr/>
          </p:nvSpPr>
          <p:spPr>
            <a:xfrm rot="18923233">
              <a:off x="3026259" y="3522944"/>
              <a:ext cx="2000130" cy="187267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Google Shape;674;p32">
              <a:extLst>
                <a:ext uri="{FF2B5EF4-FFF2-40B4-BE49-F238E27FC236}">
                  <a16:creationId xmlns:a16="http://schemas.microsoft.com/office/drawing/2014/main" id="{4613A7E2-0067-4D5C-B3A9-C94E2B0BC769}"/>
                </a:ext>
              </a:extLst>
            </p:cNvPr>
            <p:cNvSpPr/>
            <p:nvPr/>
          </p:nvSpPr>
          <p:spPr>
            <a:xfrm rot="18922836">
              <a:off x="4814776" y="3536846"/>
              <a:ext cx="1744259" cy="1609083"/>
            </a:xfrm>
            <a:prstGeom prst="arc">
              <a:avLst>
                <a:gd name="adj1" fmla="val 16151605"/>
                <a:gd name="adj2" fmla="val 0"/>
              </a:avLst>
            </a:prstGeom>
            <a:noFill/>
            <a:ln w="31750" cap="flat" cmpd="sng">
              <a:solidFill>
                <a:schemeClr val="bg1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Google Shape;675;p32">
              <a:extLst>
                <a:ext uri="{FF2B5EF4-FFF2-40B4-BE49-F238E27FC236}">
                  <a16:creationId xmlns:a16="http://schemas.microsoft.com/office/drawing/2014/main" id="{6B7F934A-B466-4995-8833-917B1B0036F4}"/>
                </a:ext>
              </a:extLst>
            </p:cNvPr>
            <p:cNvSpPr txBox="1"/>
            <p:nvPr/>
          </p:nvSpPr>
          <p:spPr>
            <a:xfrm>
              <a:off x="1353592" y="5552289"/>
              <a:ext cx="433192" cy="478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B3B3FF"/>
                </a:buClr>
                <a:buSzPts val="2133"/>
              </a:pPr>
              <a:r>
                <a:rPr lang="en-US" sz="2844" b="1">
                  <a:solidFill>
                    <a:srgbClr val="26A6F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…</a:t>
              </a:r>
            </a:p>
          </p:txBody>
        </p:sp>
        <p:sp>
          <p:nvSpPr>
            <p:cNvPr id="50" name="Google Shape;676;p32">
              <a:extLst>
                <a:ext uri="{FF2B5EF4-FFF2-40B4-BE49-F238E27FC236}">
                  <a16:creationId xmlns:a16="http://schemas.microsoft.com/office/drawing/2014/main" id="{88786F8D-226C-4380-A634-65013D7AC00A}"/>
                </a:ext>
              </a:extLst>
            </p:cNvPr>
            <p:cNvSpPr txBox="1"/>
            <p:nvPr/>
          </p:nvSpPr>
          <p:spPr>
            <a:xfrm>
              <a:off x="5809671" y="2098822"/>
              <a:ext cx="1505509" cy="595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Match: 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>
                <a:buClr>
                  <a:schemeClr val="lt1"/>
                </a:buClr>
                <a:buSzPts val="1800"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Pattern 1</a:t>
              </a:r>
              <a:endPara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1" name="Google Shape;677;p32">
              <a:extLst>
                <a:ext uri="{FF2B5EF4-FFF2-40B4-BE49-F238E27FC236}">
                  <a16:creationId xmlns:a16="http://schemas.microsoft.com/office/drawing/2014/main" id="{E63430FA-4891-4B6C-885B-0F676E96145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7184" y="5036047"/>
              <a:ext cx="514303" cy="546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671;p32">
              <a:extLst>
                <a:ext uri="{FF2B5EF4-FFF2-40B4-BE49-F238E27FC236}">
                  <a16:creationId xmlns:a16="http://schemas.microsoft.com/office/drawing/2014/main" id="{77F990DF-94C7-45F6-8613-18D06BA51B8B}"/>
                </a:ext>
              </a:extLst>
            </p:cNvPr>
            <p:cNvSpPr txBox="1"/>
            <p:nvPr/>
          </p:nvSpPr>
          <p:spPr>
            <a:xfrm>
              <a:off x="574396" y="2155971"/>
              <a:ext cx="1304367" cy="1064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FF6699"/>
                </a:buClr>
                <a:buSzPts val="1800"/>
              </a:pPr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Found blacklist packet</a:t>
              </a:r>
            </a:p>
          </p:txBody>
        </p:sp>
        <p:sp>
          <p:nvSpPr>
            <p:cNvPr id="59" name="Google Shape;640;p32">
              <a:extLst>
                <a:ext uri="{FF2B5EF4-FFF2-40B4-BE49-F238E27FC236}">
                  <a16:creationId xmlns:a16="http://schemas.microsoft.com/office/drawing/2014/main" id="{8BBE1DD6-4979-4234-8B07-5D52C954E1B9}"/>
                </a:ext>
              </a:extLst>
            </p:cNvPr>
            <p:cNvSpPr/>
            <p:nvPr/>
          </p:nvSpPr>
          <p:spPr>
            <a:xfrm>
              <a:off x="5476547" y="3822210"/>
              <a:ext cx="468431" cy="751215"/>
            </a:xfrm>
            <a:prstGeom prst="roundRect">
              <a:avLst>
                <a:gd name="adj" fmla="val 7428"/>
              </a:avLst>
            </a:prstGeom>
            <a:solidFill>
              <a:srgbClr val="26A6F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400"/>
              </a:pPr>
              <a:endParaRPr sz="32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2" name="Google Shape;925;p44">
            <a:extLst>
              <a:ext uri="{FF2B5EF4-FFF2-40B4-BE49-F238E27FC236}">
                <a16:creationId xmlns:a16="http://schemas.microsoft.com/office/drawing/2014/main" id="{12523067-F1C7-1D49-9E93-D773333F880E}"/>
              </a:ext>
            </a:extLst>
          </p:cNvPr>
          <p:cNvSpPr txBox="1"/>
          <p:nvPr/>
        </p:nvSpPr>
        <p:spPr>
          <a:xfrm>
            <a:off x="185572" y="5422827"/>
            <a:ext cx="2769703" cy="47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lvl="0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700"/>
            </a:pP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** 2021/Q1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支援</a:t>
            </a: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45DB289A-E57E-4CEE-A421-54E0AF111BF8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Google Shape;633;p32">
            <a:extLst>
              <a:ext uri="{FF2B5EF4-FFF2-40B4-BE49-F238E27FC236}">
                <a16:creationId xmlns:a16="http://schemas.microsoft.com/office/drawing/2014/main" id="{E7A8CE95-2295-48AC-87BC-62A2B9F1D603}"/>
              </a:ext>
            </a:extLst>
          </p:cNvPr>
          <p:cNvSpPr/>
          <p:nvPr/>
        </p:nvSpPr>
        <p:spPr>
          <a:xfrm>
            <a:off x="5591702" y="3593124"/>
            <a:ext cx="5259665" cy="1622432"/>
          </a:xfrm>
          <a:custGeom>
            <a:avLst/>
            <a:gdLst/>
            <a:ahLst/>
            <a:cxnLst/>
            <a:rect l="l" t="t" r="r" b="b"/>
            <a:pathLst>
              <a:path w="4838700" h="1196340" extrusionOk="0">
                <a:moveTo>
                  <a:pt x="0" y="7620"/>
                </a:moveTo>
                <a:lnTo>
                  <a:pt x="3009900" y="1196340"/>
                </a:lnTo>
                <a:lnTo>
                  <a:pt x="3794760" y="1196340"/>
                </a:lnTo>
                <a:lnTo>
                  <a:pt x="4838700" y="0"/>
                </a:lnTo>
                <a:lnTo>
                  <a:pt x="0" y="7620"/>
                </a:lnTo>
                <a:close/>
              </a:path>
            </a:pathLst>
          </a:custGeom>
          <a:gradFill>
            <a:gsLst>
              <a:gs pos="100000">
                <a:srgbClr val="46F4D0"/>
              </a:gs>
              <a:gs pos="77000">
                <a:srgbClr val="81EAFF">
                  <a:alpha val="70000"/>
                </a:srgbClr>
              </a:gs>
              <a:gs pos="44000">
                <a:srgbClr val="819DFF">
                  <a:alpha val="50000"/>
                </a:srgbClr>
              </a:gs>
              <a:gs pos="0">
                <a:srgbClr val="8181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Google Shape;634;p32">
            <a:extLst>
              <a:ext uri="{FF2B5EF4-FFF2-40B4-BE49-F238E27FC236}">
                <a16:creationId xmlns:a16="http://schemas.microsoft.com/office/drawing/2014/main" id="{3FAAC1B1-05F3-46DA-AF63-616167C3A875}"/>
              </a:ext>
            </a:extLst>
          </p:cNvPr>
          <p:cNvSpPr txBox="1"/>
          <p:nvPr/>
        </p:nvSpPr>
        <p:spPr>
          <a:xfrm>
            <a:off x="5280079" y="5460878"/>
            <a:ext cx="2010482" cy="43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封包流向</a:t>
            </a:r>
          </a:p>
        </p:txBody>
      </p:sp>
      <p:cxnSp>
        <p:nvCxnSpPr>
          <p:cNvPr id="56" name="Google Shape;635;p32">
            <a:extLst>
              <a:ext uri="{FF2B5EF4-FFF2-40B4-BE49-F238E27FC236}">
                <a16:creationId xmlns:a16="http://schemas.microsoft.com/office/drawing/2014/main" id="{3DD52E7D-C417-455F-BED6-D09E576E865A}"/>
              </a:ext>
            </a:extLst>
          </p:cNvPr>
          <p:cNvCxnSpPr/>
          <p:nvPr/>
        </p:nvCxnSpPr>
        <p:spPr>
          <a:xfrm rot="10800000" flipH="1">
            <a:off x="5420995" y="5333554"/>
            <a:ext cx="5803600" cy="23479"/>
          </a:xfrm>
          <a:prstGeom prst="straightConnector1">
            <a:avLst/>
          </a:prstGeom>
          <a:noFill/>
          <a:ln w="276225" cap="flat" cmpd="sng">
            <a:gradFill>
              <a:gsLst>
                <a:gs pos="0">
                  <a:srgbClr val="16EEEE">
                    <a:alpha val="0"/>
                  </a:srgbClr>
                </a:gs>
                <a:gs pos="77000">
                  <a:srgbClr val="00FF99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" name="Google Shape;636;p32">
            <a:extLst>
              <a:ext uri="{FF2B5EF4-FFF2-40B4-BE49-F238E27FC236}">
                <a16:creationId xmlns:a16="http://schemas.microsoft.com/office/drawing/2014/main" id="{08D32929-6949-4ABA-A092-4D9A7333BD8E}"/>
              </a:ext>
            </a:extLst>
          </p:cNvPr>
          <p:cNvSpPr/>
          <p:nvPr/>
        </p:nvSpPr>
        <p:spPr>
          <a:xfrm>
            <a:off x="563879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FFD72D">
              <a:alpha val="69804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Google Shape;637;p32">
            <a:extLst>
              <a:ext uri="{FF2B5EF4-FFF2-40B4-BE49-F238E27FC236}">
                <a16:creationId xmlns:a16="http://schemas.microsoft.com/office/drawing/2014/main" id="{BCBB8E64-16F9-40AE-9B96-5ED442AB2AE2}"/>
              </a:ext>
            </a:extLst>
          </p:cNvPr>
          <p:cNvSpPr/>
          <p:nvPr/>
        </p:nvSpPr>
        <p:spPr>
          <a:xfrm>
            <a:off x="653015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Google Shape;638;p32">
            <a:extLst>
              <a:ext uri="{FF2B5EF4-FFF2-40B4-BE49-F238E27FC236}">
                <a16:creationId xmlns:a16="http://schemas.microsoft.com/office/drawing/2014/main" id="{B881910C-8D9F-48BB-AB39-ED91C114330C}"/>
              </a:ext>
            </a:extLst>
          </p:cNvPr>
          <p:cNvSpPr/>
          <p:nvPr/>
        </p:nvSpPr>
        <p:spPr>
          <a:xfrm>
            <a:off x="729056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Google Shape;639;p32">
            <a:extLst>
              <a:ext uri="{FF2B5EF4-FFF2-40B4-BE49-F238E27FC236}">
                <a16:creationId xmlns:a16="http://schemas.microsoft.com/office/drawing/2014/main" id="{3C01594D-7D8A-40CC-AD73-799D671260F7}"/>
              </a:ext>
            </a:extLst>
          </p:cNvPr>
          <p:cNvSpPr/>
          <p:nvPr/>
        </p:nvSpPr>
        <p:spPr>
          <a:xfrm>
            <a:off x="819981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Google Shape;640;p32">
            <a:extLst>
              <a:ext uri="{FF2B5EF4-FFF2-40B4-BE49-F238E27FC236}">
                <a16:creationId xmlns:a16="http://schemas.microsoft.com/office/drawing/2014/main" id="{156A068A-4FDE-44B6-BBF1-B7DE1F466A75}"/>
              </a:ext>
            </a:extLst>
          </p:cNvPr>
          <p:cNvSpPr/>
          <p:nvPr/>
        </p:nvSpPr>
        <p:spPr>
          <a:xfrm>
            <a:off x="920436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Google Shape;641;p32">
            <a:extLst>
              <a:ext uri="{FF2B5EF4-FFF2-40B4-BE49-F238E27FC236}">
                <a16:creationId xmlns:a16="http://schemas.microsoft.com/office/drawing/2014/main" id="{B5A79DF7-9F53-4511-A1D6-C629FDB5ECA5}"/>
              </a:ext>
            </a:extLst>
          </p:cNvPr>
          <p:cNvSpPr/>
          <p:nvPr/>
        </p:nvSpPr>
        <p:spPr>
          <a:xfrm>
            <a:off x="10520258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Google Shape;642;p32">
            <a:extLst>
              <a:ext uri="{FF2B5EF4-FFF2-40B4-BE49-F238E27FC236}">
                <a16:creationId xmlns:a16="http://schemas.microsoft.com/office/drawing/2014/main" id="{A63F021B-821E-43D9-A7BF-DB68E9700854}"/>
              </a:ext>
            </a:extLst>
          </p:cNvPr>
          <p:cNvSpPr/>
          <p:nvPr/>
        </p:nvSpPr>
        <p:spPr>
          <a:xfrm>
            <a:off x="542099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Google Shape;643;p32">
            <a:extLst>
              <a:ext uri="{FF2B5EF4-FFF2-40B4-BE49-F238E27FC236}">
                <a16:creationId xmlns:a16="http://schemas.microsoft.com/office/drawing/2014/main" id="{42170FDA-6D36-41D5-8E08-12BD0E6936B0}"/>
              </a:ext>
            </a:extLst>
          </p:cNvPr>
          <p:cNvSpPr/>
          <p:nvPr/>
        </p:nvSpPr>
        <p:spPr>
          <a:xfrm>
            <a:off x="567834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Google Shape;644;p32">
            <a:extLst>
              <a:ext uri="{FF2B5EF4-FFF2-40B4-BE49-F238E27FC236}">
                <a16:creationId xmlns:a16="http://schemas.microsoft.com/office/drawing/2014/main" id="{CDE44B96-11A0-41CA-B343-466E63CC2646}"/>
              </a:ext>
            </a:extLst>
          </p:cNvPr>
          <p:cNvSpPr/>
          <p:nvPr/>
        </p:nvSpPr>
        <p:spPr>
          <a:xfrm>
            <a:off x="629670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Google Shape;645;p32">
            <a:extLst>
              <a:ext uri="{FF2B5EF4-FFF2-40B4-BE49-F238E27FC236}">
                <a16:creationId xmlns:a16="http://schemas.microsoft.com/office/drawing/2014/main" id="{94DB37F4-4277-4430-8437-A6F284382E8F}"/>
              </a:ext>
            </a:extLst>
          </p:cNvPr>
          <p:cNvSpPr/>
          <p:nvPr/>
        </p:nvSpPr>
        <p:spPr>
          <a:xfrm>
            <a:off x="65540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Google Shape;646;p32">
            <a:extLst>
              <a:ext uri="{FF2B5EF4-FFF2-40B4-BE49-F238E27FC236}">
                <a16:creationId xmlns:a16="http://schemas.microsoft.com/office/drawing/2014/main" id="{FFA62493-C4DD-4889-9481-5CDCAD11BEDE}"/>
              </a:ext>
            </a:extLst>
          </p:cNvPr>
          <p:cNvSpPr/>
          <p:nvPr/>
        </p:nvSpPr>
        <p:spPr>
          <a:xfrm>
            <a:off x="681439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Google Shape;647;p32">
            <a:extLst>
              <a:ext uri="{FF2B5EF4-FFF2-40B4-BE49-F238E27FC236}">
                <a16:creationId xmlns:a16="http://schemas.microsoft.com/office/drawing/2014/main" id="{5CBC0830-BA64-4E9B-A937-CACDAEDD5353}"/>
              </a:ext>
            </a:extLst>
          </p:cNvPr>
          <p:cNvSpPr/>
          <p:nvPr/>
        </p:nvSpPr>
        <p:spPr>
          <a:xfrm>
            <a:off x="707175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Google Shape;648;p32">
            <a:extLst>
              <a:ext uri="{FF2B5EF4-FFF2-40B4-BE49-F238E27FC236}">
                <a16:creationId xmlns:a16="http://schemas.microsoft.com/office/drawing/2014/main" id="{8C93ECEA-5F36-465C-9245-D6D4CEECE7D6}"/>
              </a:ext>
            </a:extLst>
          </p:cNvPr>
          <p:cNvSpPr/>
          <p:nvPr/>
        </p:nvSpPr>
        <p:spPr>
          <a:xfrm>
            <a:off x="7329104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Google Shape;649;p32">
            <a:extLst>
              <a:ext uri="{FF2B5EF4-FFF2-40B4-BE49-F238E27FC236}">
                <a16:creationId xmlns:a16="http://schemas.microsoft.com/office/drawing/2014/main" id="{23EF94E5-D192-4F5F-86F8-ECB3715A6A59}"/>
              </a:ext>
            </a:extLst>
          </p:cNvPr>
          <p:cNvSpPr/>
          <p:nvPr/>
        </p:nvSpPr>
        <p:spPr>
          <a:xfrm>
            <a:off x="75864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Google Shape;650;p32">
            <a:extLst>
              <a:ext uri="{FF2B5EF4-FFF2-40B4-BE49-F238E27FC236}">
                <a16:creationId xmlns:a16="http://schemas.microsoft.com/office/drawing/2014/main" id="{8473BA6B-5612-461E-9350-696AFF7651C4}"/>
              </a:ext>
            </a:extLst>
          </p:cNvPr>
          <p:cNvSpPr/>
          <p:nvPr/>
        </p:nvSpPr>
        <p:spPr>
          <a:xfrm>
            <a:off x="784679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Google Shape;651;p32">
            <a:extLst>
              <a:ext uri="{FF2B5EF4-FFF2-40B4-BE49-F238E27FC236}">
                <a16:creationId xmlns:a16="http://schemas.microsoft.com/office/drawing/2014/main" id="{302BC377-439D-4DA1-BB0A-35A46B6421BE}"/>
              </a:ext>
            </a:extLst>
          </p:cNvPr>
          <p:cNvSpPr/>
          <p:nvPr/>
        </p:nvSpPr>
        <p:spPr>
          <a:xfrm>
            <a:off x="81041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Google Shape;652;p32">
            <a:extLst>
              <a:ext uri="{FF2B5EF4-FFF2-40B4-BE49-F238E27FC236}">
                <a16:creationId xmlns:a16="http://schemas.microsoft.com/office/drawing/2014/main" id="{A2F1E08E-5EB1-4DA2-B82D-9EEAD0670DBB}"/>
              </a:ext>
            </a:extLst>
          </p:cNvPr>
          <p:cNvSpPr/>
          <p:nvPr/>
        </p:nvSpPr>
        <p:spPr>
          <a:xfrm>
            <a:off x="836374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Google Shape;653;p32">
            <a:extLst>
              <a:ext uri="{FF2B5EF4-FFF2-40B4-BE49-F238E27FC236}">
                <a16:creationId xmlns:a16="http://schemas.microsoft.com/office/drawing/2014/main" id="{33153329-B380-487E-B21E-19F007FA43BA}"/>
              </a:ext>
            </a:extLst>
          </p:cNvPr>
          <p:cNvSpPr/>
          <p:nvPr/>
        </p:nvSpPr>
        <p:spPr>
          <a:xfrm>
            <a:off x="8621096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Google Shape;654;p32">
            <a:extLst>
              <a:ext uri="{FF2B5EF4-FFF2-40B4-BE49-F238E27FC236}">
                <a16:creationId xmlns:a16="http://schemas.microsoft.com/office/drawing/2014/main" id="{5491D7DB-D9B1-4676-8E7A-293D6D92995C}"/>
              </a:ext>
            </a:extLst>
          </p:cNvPr>
          <p:cNvSpPr/>
          <p:nvPr/>
        </p:nvSpPr>
        <p:spPr>
          <a:xfrm>
            <a:off x="88784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Google Shape;655;p32">
            <a:extLst>
              <a:ext uri="{FF2B5EF4-FFF2-40B4-BE49-F238E27FC236}">
                <a16:creationId xmlns:a16="http://schemas.microsoft.com/office/drawing/2014/main" id="{90B523D5-57FE-4A34-B273-ADBD4BC61A14}"/>
              </a:ext>
            </a:extLst>
          </p:cNvPr>
          <p:cNvSpPr/>
          <p:nvPr/>
        </p:nvSpPr>
        <p:spPr>
          <a:xfrm>
            <a:off x="930824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Google Shape;656;p32">
            <a:extLst>
              <a:ext uri="{FF2B5EF4-FFF2-40B4-BE49-F238E27FC236}">
                <a16:creationId xmlns:a16="http://schemas.microsoft.com/office/drawing/2014/main" id="{2EBC26EB-A9A2-4397-9044-D8F0F4F59274}"/>
              </a:ext>
            </a:extLst>
          </p:cNvPr>
          <p:cNvSpPr/>
          <p:nvPr/>
        </p:nvSpPr>
        <p:spPr>
          <a:xfrm>
            <a:off x="95655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Google Shape;657;p32">
            <a:extLst>
              <a:ext uri="{FF2B5EF4-FFF2-40B4-BE49-F238E27FC236}">
                <a16:creationId xmlns:a16="http://schemas.microsoft.com/office/drawing/2014/main" id="{E6F5E290-8E35-4A40-811F-1C1AF0E3EB37}"/>
              </a:ext>
            </a:extLst>
          </p:cNvPr>
          <p:cNvSpPr/>
          <p:nvPr/>
        </p:nvSpPr>
        <p:spPr>
          <a:xfrm>
            <a:off x="98733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Google Shape;658;p32">
            <a:extLst>
              <a:ext uri="{FF2B5EF4-FFF2-40B4-BE49-F238E27FC236}">
                <a16:creationId xmlns:a16="http://schemas.microsoft.com/office/drawing/2014/main" id="{78C15FC9-B36C-4D71-8A27-94E5A73D605E}"/>
              </a:ext>
            </a:extLst>
          </p:cNvPr>
          <p:cNvSpPr/>
          <p:nvPr/>
        </p:nvSpPr>
        <p:spPr>
          <a:xfrm>
            <a:off x="1013298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Google Shape;659;p32">
            <a:extLst>
              <a:ext uri="{FF2B5EF4-FFF2-40B4-BE49-F238E27FC236}">
                <a16:creationId xmlns:a16="http://schemas.microsoft.com/office/drawing/2014/main" id="{56D482F8-4BBC-4EA4-8E45-8A06FEFF197F}"/>
              </a:ext>
            </a:extLst>
          </p:cNvPr>
          <p:cNvSpPr/>
          <p:nvPr/>
        </p:nvSpPr>
        <p:spPr>
          <a:xfrm>
            <a:off x="1039033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Google Shape;660;p32">
            <a:extLst>
              <a:ext uri="{FF2B5EF4-FFF2-40B4-BE49-F238E27FC236}">
                <a16:creationId xmlns:a16="http://schemas.microsoft.com/office/drawing/2014/main" id="{8A76E8BB-08AE-4FC9-A550-99274CA619AC}"/>
              </a:ext>
            </a:extLst>
          </p:cNvPr>
          <p:cNvSpPr/>
          <p:nvPr/>
        </p:nvSpPr>
        <p:spPr>
          <a:xfrm>
            <a:off x="5785288" y="3191776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Google Shape;661;p32">
            <a:extLst>
              <a:ext uri="{FF2B5EF4-FFF2-40B4-BE49-F238E27FC236}">
                <a16:creationId xmlns:a16="http://schemas.microsoft.com/office/drawing/2014/main" id="{C8F90F70-FC61-4A5A-ADFD-58C6D7E5E438}"/>
              </a:ext>
            </a:extLst>
          </p:cNvPr>
          <p:cNvSpPr/>
          <p:nvPr/>
        </p:nvSpPr>
        <p:spPr>
          <a:xfrm>
            <a:off x="7432687" y="319228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Google Shape;662;p32">
            <a:extLst>
              <a:ext uri="{FF2B5EF4-FFF2-40B4-BE49-F238E27FC236}">
                <a16:creationId xmlns:a16="http://schemas.microsoft.com/office/drawing/2014/main" id="{E5628E49-6C3C-48B0-937D-34454861C9CD}"/>
              </a:ext>
            </a:extLst>
          </p:cNvPr>
          <p:cNvSpPr/>
          <p:nvPr/>
        </p:nvSpPr>
        <p:spPr>
          <a:xfrm>
            <a:off x="9319250" y="3187385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Google Shape;663;p32">
            <a:extLst>
              <a:ext uri="{FF2B5EF4-FFF2-40B4-BE49-F238E27FC236}">
                <a16:creationId xmlns:a16="http://schemas.microsoft.com/office/drawing/2014/main" id="{D1A69EED-EB8D-4B04-8413-0A7ABAC5B688}"/>
              </a:ext>
            </a:extLst>
          </p:cNvPr>
          <p:cNvSpPr/>
          <p:nvPr/>
        </p:nvSpPr>
        <p:spPr>
          <a:xfrm>
            <a:off x="10700142" y="318722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Google Shape;664;p32">
            <a:extLst>
              <a:ext uri="{FF2B5EF4-FFF2-40B4-BE49-F238E27FC236}">
                <a16:creationId xmlns:a16="http://schemas.microsoft.com/office/drawing/2014/main" id="{4D9ED37D-2F94-42B5-A2EA-29B18330C5C4}"/>
              </a:ext>
            </a:extLst>
          </p:cNvPr>
          <p:cNvSpPr txBox="1"/>
          <p:nvPr/>
        </p:nvSpPr>
        <p:spPr>
          <a:xfrm>
            <a:off x="6505627" y="4000630"/>
            <a:ext cx="4385066" cy="3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通過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DPI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引擎進行內容檢查</a:t>
            </a:r>
          </a:p>
        </p:txBody>
      </p:sp>
      <p:sp>
        <p:nvSpPr>
          <p:cNvPr id="88" name="Google Shape;665;p32">
            <a:extLst>
              <a:ext uri="{FF2B5EF4-FFF2-40B4-BE49-F238E27FC236}">
                <a16:creationId xmlns:a16="http://schemas.microsoft.com/office/drawing/2014/main" id="{10F071AF-6215-4832-9BA3-FC91D4364701}"/>
              </a:ext>
            </a:extLst>
          </p:cNvPr>
          <p:cNvSpPr txBox="1"/>
          <p:nvPr/>
        </p:nvSpPr>
        <p:spPr>
          <a:xfrm>
            <a:off x="6856226" y="1775035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3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Google Shape;666;p32">
            <a:extLst>
              <a:ext uri="{FF2B5EF4-FFF2-40B4-BE49-F238E27FC236}">
                <a16:creationId xmlns:a16="http://schemas.microsoft.com/office/drawing/2014/main" id="{2B341555-C650-43F8-A962-A5C07F858FF8}"/>
              </a:ext>
            </a:extLst>
          </p:cNvPr>
          <p:cNvSpPr txBox="1"/>
          <p:nvPr/>
        </p:nvSpPr>
        <p:spPr>
          <a:xfrm>
            <a:off x="8753866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2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90" name="Google Shape;667;p32">
            <a:extLst>
              <a:ext uri="{FF2B5EF4-FFF2-40B4-BE49-F238E27FC236}">
                <a16:creationId xmlns:a16="http://schemas.microsoft.com/office/drawing/2014/main" id="{31D675EE-532A-4111-A0E8-EFB53E37F184}"/>
              </a:ext>
            </a:extLst>
          </p:cNvPr>
          <p:cNvCxnSpPr/>
          <p:nvPr/>
        </p:nvCxnSpPr>
        <p:spPr>
          <a:xfrm>
            <a:off x="7487993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91" name="Google Shape;668;p32">
            <a:extLst>
              <a:ext uri="{FF2B5EF4-FFF2-40B4-BE49-F238E27FC236}">
                <a16:creationId xmlns:a16="http://schemas.microsoft.com/office/drawing/2014/main" id="{87EBDB95-8EE9-47BF-B6CF-F408CB7EEABB}"/>
              </a:ext>
            </a:extLst>
          </p:cNvPr>
          <p:cNvCxnSpPr/>
          <p:nvPr/>
        </p:nvCxnSpPr>
        <p:spPr>
          <a:xfrm>
            <a:off x="9378326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92" name="Google Shape;669;p32">
            <a:extLst>
              <a:ext uri="{FF2B5EF4-FFF2-40B4-BE49-F238E27FC236}">
                <a16:creationId xmlns:a16="http://schemas.microsoft.com/office/drawing/2014/main" id="{2F025EA7-5C24-4379-BE71-BBA7105650C6}"/>
              </a:ext>
            </a:extLst>
          </p:cNvPr>
          <p:cNvCxnSpPr/>
          <p:nvPr/>
        </p:nvCxnSpPr>
        <p:spPr>
          <a:xfrm>
            <a:off x="10756132" y="2465397"/>
            <a:ext cx="0" cy="721985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95544020-B1B7-4E6C-867F-FF24AC0B4E8D}"/>
              </a:ext>
            </a:extLst>
          </p:cNvPr>
          <p:cNvGrpSpPr/>
          <p:nvPr/>
        </p:nvGrpSpPr>
        <p:grpSpPr>
          <a:xfrm>
            <a:off x="4405263" y="1757363"/>
            <a:ext cx="1772955" cy="1395381"/>
            <a:chOff x="4231693" y="1757363"/>
            <a:chExt cx="1772955" cy="1395381"/>
          </a:xfrm>
        </p:grpSpPr>
        <p:pic>
          <p:nvPicPr>
            <p:cNvPr id="94" name="圖形 93">
              <a:extLst>
                <a:ext uri="{FF2B5EF4-FFF2-40B4-BE49-F238E27FC236}">
                  <a16:creationId xmlns:a16="http://schemas.microsoft.com/office/drawing/2014/main" id="{EDEA0F47-A022-48A8-901A-737B45EF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31693" y="1757363"/>
              <a:ext cx="1772955" cy="1395381"/>
            </a:xfrm>
            <a:prstGeom prst="rect">
              <a:avLst/>
            </a:prstGeom>
          </p:spPr>
        </p:pic>
        <p:sp>
          <p:nvSpPr>
            <p:cNvPr id="95" name="Google Shape;671;p32">
              <a:extLst>
                <a:ext uri="{FF2B5EF4-FFF2-40B4-BE49-F238E27FC236}">
                  <a16:creationId xmlns:a16="http://schemas.microsoft.com/office/drawing/2014/main" id="{F474E2E1-6D7D-4E31-8C4F-9BA121E3A9C7}"/>
                </a:ext>
              </a:extLst>
            </p:cNvPr>
            <p:cNvSpPr txBox="1"/>
            <p:nvPr/>
          </p:nvSpPr>
          <p:spPr>
            <a:xfrm>
              <a:off x="4379656" y="1896420"/>
              <a:ext cx="1585894" cy="1016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FF6699"/>
                </a:buClr>
                <a:buSzPts val="1800"/>
              </a:pPr>
              <a:r>
                <a:rPr lang="zh-TW" altLang="en-US" sz="20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經過偵測，找到黑名單封包</a:t>
              </a:r>
              <a:r>
                <a:rPr lang="en-US" altLang="zh-TW" sz="20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96" name="Google Shape;672;p32">
            <a:extLst>
              <a:ext uri="{FF2B5EF4-FFF2-40B4-BE49-F238E27FC236}">
                <a16:creationId xmlns:a16="http://schemas.microsoft.com/office/drawing/2014/main" id="{513FCF66-8A59-400B-BFE6-5318E86BE5B5}"/>
              </a:ext>
            </a:extLst>
          </p:cNvPr>
          <p:cNvSpPr/>
          <p:nvPr/>
        </p:nvSpPr>
        <p:spPr>
          <a:xfrm rot="18922895">
            <a:off x="5661664" y="2977824"/>
            <a:ext cx="1869645" cy="175065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Google Shape;673;p32">
            <a:extLst>
              <a:ext uri="{FF2B5EF4-FFF2-40B4-BE49-F238E27FC236}">
                <a16:creationId xmlns:a16="http://schemas.microsoft.com/office/drawing/2014/main" id="{7AFF5BB6-FCB5-479D-95FB-08202261796A}"/>
              </a:ext>
            </a:extLst>
          </p:cNvPr>
          <p:cNvSpPr/>
          <p:nvPr/>
        </p:nvSpPr>
        <p:spPr>
          <a:xfrm rot="18923233">
            <a:off x="7365959" y="2968420"/>
            <a:ext cx="1910691" cy="178893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Google Shape;674;p32">
            <a:extLst>
              <a:ext uri="{FF2B5EF4-FFF2-40B4-BE49-F238E27FC236}">
                <a16:creationId xmlns:a16="http://schemas.microsoft.com/office/drawing/2014/main" id="{53EA925C-D96F-49B2-BC11-6B5DD973C00A}"/>
              </a:ext>
            </a:extLst>
          </p:cNvPr>
          <p:cNvSpPr/>
          <p:nvPr/>
        </p:nvSpPr>
        <p:spPr>
          <a:xfrm rot="18922836">
            <a:off x="9235337" y="2973315"/>
            <a:ext cx="1666262" cy="1537130"/>
          </a:xfrm>
          <a:prstGeom prst="arc">
            <a:avLst>
              <a:gd name="adj1" fmla="val 16151605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Google Shape;675;p32">
            <a:extLst>
              <a:ext uri="{FF2B5EF4-FFF2-40B4-BE49-F238E27FC236}">
                <a16:creationId xmlns:a16="http://schemas.microsoft.com/office/drawing/2014/main" id="{83F590B4-3CA7-4A2F-9B9C-5767DCC7C48A}"/>
              </a:ext>
            </a:extLst>
          </p:cNvPr>
          <p:cNvSpPr txBox="1"/>
          <p:nvPr/>
        </p:nvSpPr>
        <p:spPr>
          <a:xfrm>
            <a:off x="5856495" y="4898634"/>
            <a:ext cx="413821" cy="45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3B3FF"/>
              </a:buClr>
              <a:buSzPts val="2133"/>
              <a:buFont typeface="Arial"/>
              <a:buNone/>
            </a:pPr>
            <a:r>
              <a:rPr lang="en-US" sz="2133" b="1">
                <a:solidFill>
                  <a:srgbClr val="26A6F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100" name="Google Shape;676;p32">
            <a:extLst>
              <a:ext uri="{FF2B5EF4-FFF2-40B4-BE49-F238E27FC236}">
                <a16:creationId xmlns:a16="http://schemas.microsoft.com/office/drawing/2014/main" id="{48C647EB-F0BE-477C-9746-0D485D0DEE83}"/>
              </a:ext>
            </a:extLst>
          </p:cNvPr>
          <p:cNvSpPr txBox="1"/>
          <p:nvPr/>
        </p:nvSpPr>
        <p:spPr>
          <a:xfrm>
            <a:off x="10119519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1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1" name="Google Shape;677;p32">
            <a:extLst>
              <a:ext uri="{FF2B5EF4-FFF2-40B4-BE49-F238E27FC236}">
                <a16:creationId xmlns:a16="http://schemas.microsoft.com/office/drawing/2014/main" id="{3A73773D-DA04-47A6-8784-4B3DC40B710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768" y="4405477"/>
            <a:ext cx="491305" cy="52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679;p32">
            <a:extLst>
              <a:ext uri="{FF2B5EF4-FFF2-40B4-BE49-F238E27FC236}">
                <a16:creationId xmlns:a16="http://schemas.microsoft.com/office/drawing/2014/main" id="{4DF44254-375F-42D6-9746-D1E6DDD08687}"/>
              </a:ext>
            </a:extLst>
          </p:cNvPr>
          <p:cNvSpPr/>
          <p:nvPr/>
        </p:nvSpPr>
        <p:spPr>
          <a:xfrm>
            <a:off x="175964" y="2463005"/>
            <a:ext cx="4309500" cy="3117492"/>
          </a:xfrm>
          <a:prstGeom prst="roundRect">
            <a:avLst>
              <a:gd name="adj" fmla="val 9315"/>
            </a:avLst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5FF76"/>
              </a:buClr>
              <a:buSzPts val="21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透過深度封包檢測技術變可根據應用層的特徵辨識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與管控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網路服務達到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L7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防火牆和智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慧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QoS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功能。</a:t>
            </a:r>
          </a:p>
          <a:p>
            <a:pPr marL="180335" marR="0" lvl="0" indent="-187109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將特定應用列為黑名單，保障企業網路安全。</a:t>
            </a:r>
          </a:p>
        </p:txBody>
      </p:sp>
    </p:spTree>
    <p:extLst>
      <p:ext uri="{BB962C8B-B14F-4D97-AF65-F5344CB8AC3E}">
        <p14:creationId xmlns:p14="http://schemas.microsoft.com/office/powerpoint/2010/main" val="3077216303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4">
            <a:extLst>
              <a:ext uri="{FF2B5EF4-FFF2-40B4-BE49-F238E27FC236}">
                <a16:creationId xmlns:a16="http://schemas.microsoft.com/office/drawing/2014/main" id="{AE2B68E2-CD0B-DE4E-9542-6F3381ED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疫情時</a:t>
            </a:r>
            <a:b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 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頓時多出大量多分點辦公</a:t>
            </a:r>
            <a:r>
              <a:rPr lang="zh-CN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需求</a:t>
            </a:r>
            <a:endParaRPr lang="zh-TW" altLang="en-US" sz="360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464CE471-AF53-4663-B23F-22B24E4CE239}"/>
              </a:ext>
            </a:extLst>
          </p:cNvPr>
          <p:cNvSpPr/>
          <p:nvPr/>
        </p:nvSpPr>
        <p:spPr>
          <a:xfrm>
            <a:off x="5939189" y="3329872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9742128-6449-4056-AE82-FA34367CE475}"/>
              </a:ext>
            </a:extLst>
          </p:cNvPr>
          <p:cNvSpPr/>
          <p:nvPr/>
        </p:nvSpPr>
        <p:spPr>
          <a:xfrm>
            <a:off x="626569" y="3347286"/>
            <a:ext cx="2811706" cy="2850388"/>
          </a:xfrm>
          <a:prstGeom prst="roundRect">
            <a:avLst>
              <a:gd name="adj" fmla="val 2326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B45CADF-314D-4CEF-9D0F-F291467F61D9}"/>
              </a:ext>
            </a:extLst>
          </p:cNvPr>
          <p:cNvSpPr/>
          <p:nvPr/>
        </p:nvSpPr>
        <p:spPr>
          <a:xfrm>
            <a:off x="3889120" y="3347286"/>
            <a:ext cx="7821916" cy="2850388"/>
          </a:xfrm>
          <a:prstGeom prst="roundRect">
            <a:avLst>
              <a:gd name="adj" fmla="val 1847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62928C7-9D34-46F4-AF29-E2F1E4FF2D8E}"/>
              </a:ext>
            </a:extLst>
          </p:cNvPr>
          <p:cNvGrpSpPr/>
          <p:nvPr/>
        </p:nvGrpSpPr>
        <p:grpSpPr>
          <a:xfrm>
            <a:off x="942739" y="5351409"/>
            <a:ext cx="1034146" cy="459437"/>
            <a:chOff x="991903" y="5110035"/>
            <a:chExt cx="1034146" cy="459437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360BCF65-AFD8-406C-8326-2128D910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0F514928-CEC8-4812-804A-A18E60252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28" name="圖形 27">
            <a:extLst>
              <a:ext uri="{FF2B5EF4-FFF2-40B4-BE49-F238E27FC236}">
                <a16:creationId xmlns:a16="http://schemas.microsoft.com/office/drawing/2014/main" id="{F9EAED79-EC34-4F17-8919-A15FF3EA6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0080" y="4371476"/>
            <a:ext cx="524705" cy="415982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7DADB7E2-9623-4523-A6B7-C19AE39B1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6668" y="4149315"/>
            <a:ext cx="1123063" cy="1504905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BADCF050-E4B5-492B-B802-B8C092A5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2840" y="4149315"/>
            <a:ext cx="1123063" cy="1504905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86A49CB-2DF7-491E-BFDB-CAF7725F975B}"/>
              </a:ext>
            </a:extLst>
          </p:cNvPr>
          <p:cNvCxnSpPr>
            <a:cxnSpLocks/>
          </p:cNvCxnSpPr>
          <p:nvPr/>
        </p:nvCxnSpPr>
        <p:spPr>
          <a:xfrm>
            <a:off x="1755750" y="2892600"/>
            <a:ext cx="5185504" cy="0"/>
          </a:xfrm>
          <a:prstGeom prst="line">
            <a:avLst/>
          </a:prstGeom>
          <a:ln w="114300">
            <a:solidFill>
              <a:srgbClr val="FFD72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形 31">
            <a:extLst>
              <a:ext uri="{FF2B5EF4-FFF2-40B4-BE49-F238E27FC236}">
                <a16:creationId xmlns:a16="http://schemas.microsoft.com/office/drawing/2014/main" id="{054AFE38-7ADD-47F4-85D1-F9BCDF936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1475" y="4857609"/>
            <a:ext cx="558622" cy="44287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2FA24C19-B19A-448E-9DA7-BF2F9661420D}"/>
              </a:ext>
            </a:extLst>
          </p:cNvPr>
          <p:cNvSpPr txBox="1"/>
          <p:nvPr/>
        </p:nvSpPr>
        <p:spPr>
          <a:xfrm>
            <a:off x="4186561" y="5671357"/>
            <a:ext cx="107562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407A432-1849-4D44-953B-691CA5F1A269}"/>
              </a:ext>
            </a:extLst>
          </p:cNvPr>
          <p:cNvSpPr txBox="1"/>
          <p:nvPr/>
        </p:nvSpPr>
        <p:spPr>
          <a:xfrm>
            <a:off x="5716668" y="5671357"/>
            <a:ext cx="112306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外點</a:t>
            </a:r>
          </a:p>
        </p:txBody>
      </p: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EFA973FD-D8D3-4470-85BF-54849205C87E}"/>
              </a:ext>
            </a:extLst>
          </p:cNvPr>
          <p:cNvCxnSpPr>
            <a:cxnSpLocks/>
          </p:cNvCxnSpPr>
          <p:nvPr/>
        </p:nvCxnSpPr>
        <p:spPr>
          <a:xfrm>
            <a:off x="1215028" y="3229485"/>
            <a:ext cx="3524175" cy="104418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BA4A76FC-E608-43C0-A883-D46836FC455D}"/>
              </a:ext>
            </a:extLst>
          </p:cNvPr>
          <p:cNvCxnSpPr>
            <a:cxnSpLocks/>
          </p:cNvCxnSpPr>
          <p:nvPr/>
        </p:nvCxnSpPr>
        <p:spPr>
          <a:xfrm>
            <a:off x="1246665" y="3077871"/>
            <a:ext cx="5039867" cy="1163400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78A4FAD3-57A1-44DD-84D3-7F3918C26771}"/>
              </a:ext>
            </a:extLst>
          </p:cNvPr>
          <p:cNvCxnSpPr>
            <a:cxnSpLocks/>
            <a:stCxn id="72" idx="6"/>
            <a:endCxn id="28" idx="0"/>
          </p:cNvCxnSpPr>
          <p:nvPr/>
        </p:nvCxnSpPr>
        <p:spPr>
          <a:xfrm>
            <a:off x="7630440" y="2892600"/>
            <a:ext cx="211993" cy="147887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橢圓 42">
            <a:extLst>
              <a:ext uri="{FF2B5EF4-FFF2-40B4-BE49-F238E27FC236}">
                <a16:creationId xmlns:a16="http://schemas.microsoft.com/office/drawing/2014/main" id="{B038DCF5-06BA-4DA1-9225-85833A8B8BD3}"/>
              </a:ext>
            </a:extLst>
          </p:cNvPr>
          <p:cNvSpPr/>
          <p:nvPr/>
        </p:nvSpPr>
        <p:spPr>
          <a:xfrm>
            <a:off x="2754763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06A8DFEE-C8C2-4875-82C8-E4C360A55B84}"/>
              </a:ext>
            </a:extLst>
          </p:cNvPr>
          <p:cNvSpPr/>
          <p:nvPr/>
        </p:nvSpPr>
        <p:spPr>
          <a:xfrm>
            <a:off x="2226905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AB632384-2951-48BA-8267-4E117FB8BCAF}"/>
              </a:ext>
            </a:extLst>
          </p:cNvPr>
          <p:cNvSpPr/>
          <p:nvPr/>
        </p:nvSpPr>
        <p:spPr>
          <a:xfrm>
            <a:off x="2754763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3C202810-C3B1-40A4-AC93-E33E41C36F0A}"/>
              </a:ext>
            </a:extLst>
          </p:cNvPr>
          <p:cNvSpPr/>
          <p:nvPr/>
        </p:nvSpPr>
        <p:spPr>
          <a:xfrm>
            <a:off x="1129285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6B773E81-DB2C-4420-A019-5B3B2BF086FE}"/>
              </a:ext>
            </a:extLst>
          </p:cNvPr>
          <p:cNvSpPr/>
          <p:nvPr/>
        </p:nvSpPr>
        <p:spPr>
          <a:xfrm>
            <a:off x="1703518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9609E7C9-347B-48F9-8562-EDDC30262685}"/>
              </a:ext>
            </a:extLst>
          </p:cNvPr>
          <p:cNvSpPr/>
          <p:nvPr/>
        </p:nvSpPr>
        <p:spPr>
          <a:xfrm>
            <a:off x="2226905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013046D6-A37F-4E51-A8B1-5AB653346AB0}"/>
              </a:ext>
            </a:extLst>
          </p:cNvPr>
          <p:cNvSpPr/>
          <p:nvPr/>
        </p:nvSpPr>
        <p:spPr>
          <a:xfrm>
            <a:off x="2754763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43D8106A-935A-4875-8862-F12A53AFE5E0}"/>
              </a:ext>
            </a:extLst>
          </p:cNvPr>
          <p:cNvSpPr/>
          <p:nvPr/>
        </p:nvSpPr>
        <p:spPr>
          <a:xfrm>
            <a:off x="1129285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18513159-8979-4583-87DF-D65670352127}"/>
              </a:ext>
            </a:extLst>
          </p:cNvPr>
          <p:cNvSpPr/>
          <p:nvPr/>
        </p:nvSpPr>
        <p:spPr>
          <a:xfrm>
            <a:off x="1703518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E23A44FA-63DD-40B3-B3A9-B158E8CFBDFB}"/>
              </a:ext>
            </a:extLst>
          </p:cNvPr>
          <p:cNvSpPr/>
          <p:nvPr/>
        </p:nvSpPr>
        <p:spPr>
          <a:xfrm>
            <a:off x="2226905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AA2D35D1-E9C7-44E2-8BC5-E9648090B4F4}"/>
              </a:ext>
            </a:extLst>
          </p:cNvPr>
          <p:cNvSpPr/>
          <p:nvPr/>
        </p:nvSpPr>
        <p:spPr>
          <a:xfrm>
            <a:off x="2754763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3758502C-DE30-46DC-8D90-152AEC1245B2}"/>
              </a:ext>
            </a:extLst>
          </p:cNvPr>
          <p:cNvGrpSpPr/>
          <p:nvPr/>
        </p:nvGrpSpPr>
        <p:grpSpPr>
          <a:xfrm>
            <a:off x="8573927" y="2218966"/>
            <a:ext cx="2011109" cy="1789621"/>
            <a:chOff x="8657597" y="4663937"/>
            <a:chExt cx="2011109" cy="1789621"/>
          </a:xfrm>
        </p:grpSpPr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CDE67EF7-2C8F-436C-9006-00A3C6F8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B3FC8975-2838-429D-BF61-D3CC9F62E019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57" name="圖形 56">
                <a:extLst>
                  <a:ext uri="{FF2B5EF4-FFF2-40B4-BE49-F238E27FC236}">
                    <a16:creationId xmlns:a16="http://schemas.microsoft.com/office/drawing/2014/main" id="{A7214265-CC55-4BD9-BF50-6BB9A6433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58" name="圖形 57">
                <a:extLst>
                  <a:ext uri="{FF2B5EF4-FFF2-40B4-BE49-F238E27FC236}">
                    <a16:creationId xmlns:a16="http://schemas.microsoft.com/office/drawing/2014/main" id="{5CC3158B-379B-4900-8FDA-6D9527AB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59" name="圖形 58">
                <a:extLst>
                  <a:ext uri="{FF2B5EF4-FFF2-40B4-BE49-F238E27FC236}">
                    <a16:creationId xmlns:a16="http://schemas.microsoft.com/office/drawing/2014/main" id="{06D212E7-AE39-465D-A3A6-BE3583615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60" name="圖形 59">
                <a:extLst>
                  <a:ext uri="{FF2B5EF4-FFF2-40B4-BE49-F238E27FC236}">
                    <a16:creationId xmlns:a16="http://schemas.microsoft.com/office/drawing/2014/main" id="{D83AEF8B-0EF9-4F33-930F-6FEFD43B4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49D3DADB-10D0-415E-9D14-B613D4E2C7D8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9261B5C0-FD42-453F-920F-5FC2806654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3AB97C62-9089-46F3-8160-20522EB4A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4DA33FD9-3B27-4F86-B986-3A13DF476FDF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060EC710-CB22-44BE-8161-7561A9623745}"/>
              </a:ext>
            </a:extLst>
          </p:cNvPr>
          <p:cNvSpPr txBox="1"/>
          <p:nvPr/>
        </p:nvSpPr>
        <p:spPr>
          <a:xfrm>
            <a:off x="9983245" y="3585612"/>
            <a:ext cx="165115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傳輸資料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DB443F5F-83D9-483B-96D5-9C397901A48C}"/>
              </a:ext>
            </a:extLst>
          </p:cNvPr>
          <p:cNvGrpSpPr/>
          <p:nvPr/>
        </p:nvGrpSpPr>
        <p:grpSpPr>
          <a:xfrm>
            <a:off x="609600" y="2319525"/>
            <a:ext cx="1146150" cy="1146150"/>
            <a:chOff x="2270327" y="1859509"/>
            <a:chExt cx="1146150" cy="1146150"/>
          </a:xfrm>
        </p:grpSpPr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C0742317-65C1-4FA3-9579-866BB453B6D3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F0EA04E2-5A52-44D3-9294-68D962E6AB56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EC6F0788-9631-4FC2-B9B3-97B23146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A606ED87-1FEE-4586-8799-E86B0AC54617}"/>
              </a:ext>
            </a:extLst>
          </p:cNvPr>
          <p:cNvGrpSpPr/>
          <p:nvPr/>
        </p:nvGrpSpPr>
        <p:grpSpPr>
          <a:xfrm>
            <a:off x="6484290" y="2319525"/>
            <a:ext cx="1146150" cy="1146150"/>
            <a:chOff x="4683336" y="1859509"/>
            <a:chExt cx="1146150" cy="1146150"/>
          </a:xfrm>
        </p:grpSpPr>
        <p:sp>
          <p:nvSpPr>
            <p:cNvPr id="72" name="橢圓 71">
              <a:extLst>
                <a:ext uri="{FF2B5EF4-FFF2-40B4-BE49-F238E27FC236}">
                  <a16:creationId xmlns:a16="http://schemas.microsoft.com/office/drawing/2014/main" id="{228EC2A9-2BB6-42EB-B941-7958F17D20EC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3CCD1509-36C1-4F8B-85C7-14CCE547ABE8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27F18842-C29D-4563-8B4B-7D9FC8ED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F40387FF-4BD1-4FCF-A252-D634362DA9E0}"/>
              </a:ext>
            </a:extLst>
          </p:cNvPr>
          <p:cNvSpPr txBox="1"/>
          <p:nvPr/>
        </p:nvSpPr>
        <p:spPr>
          <a:xfrm>
            <a:off x="7085249" y="5401049"/>
            <a:ext cx="147331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零星部門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連線回總部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1AA0CE0-CC29-4C2B-8BD9-4194D0A2C6C6}"/>
              </a:ext>
            </a:extLst>
          </p:cNvPr>
          <p:cNvSpPr txBox="1"/>
          <p:nvPr/>
        </p:nvSpPr>
        <p:spPr>
          <a:xfrm>
            <a:off x="1179299" y="3619070"/>
            <a:ext cx="171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總部沒人</a:t>
            </a:r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B001A125-D9CA-4AB7-A778-00907E16C5C0}"/>
              </a:ext>
            </a:extLst>
          </p:cNvPr>
          <p:cNvSpPr/>
          <p:nvPr/>
        </p:nvSpPr>
        <p:spPr>
          <a:xfrm>
            <a:off x="1129285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0BAEAC50-FA44-4E0A-9D0C-64463E18A231}"/>
              </a:ext>
            </a:extLst>
          </p:cNvPr>
          <p:cNvGrpSpPr/>
          <p:nvPr/>
        </p:nvGrpSpPr>
        <p:grpSpPr>
          <a:xfrm>
            <a:off x="8573927" y="4282950"/>
            <a:ext cx="2011109" cy="1789621"/>
            <a:chOff x="8657597" y="4663937"/>
            <a:chExt cx="2011109" cy="1789621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85D048C7-0EDB-4DE2-93F4-09EA54C16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6DEDE9C1-0717-4255-8615-A73801BC297A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F5AFD290-A135-4BEB-8A49-2273C395C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6CF2CFCB-4D29-479C-9E32-206A16D50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26DF49C5-32FA-4467-A50E-AE123630D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43F58A1F-D2F1-4D49-BCAD-0D237BFD3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88" name="直線接點 87">
                <a:extLst>
                  <a:ext uri="{FF2B5EF4-FFF2-40B4-BE49-F238E27FC236}">
                    <a16:creationId xmlns:a16="http://schemas.microsoft.com/office/drawing/2014/main" id="{802C557D-708B-4729-B521-D2A266C723C2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接點 88">
                <a:extLst>
                  <a:ext uri="{FF2B5EF4-FFF2-40B4-BE49-F238E27FC236}">
                    <a16:creationId xmlns:a16="http://schemas.microsoft.com/office/drawing/2014/main" id="{2C0CC44E-FE01-4F17-A797-5CD8B09CE7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89">
                <a:extLst>
                  <a:ext uri="{FF2B5EF4-FFF2-40B4-BE49-F238E27FC236}">
                    <a16:creationId xmlns:a16="http://schemas.microsoft.com/office/drawing/2014/main" id="{FD7A4AE1-EED9-4765-8AC1-CD4B63464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4098EC2D-2D8E-402E-AB70-D43D2E595A11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F4B6B410-C786-4371-B669-443D3F1934B5}"/>
              </a:ext>
            </a:extLst>
          </p:cNvPr>
          <p:cNvSpPr txBox="1"/>
          <p:nvPr/>
        </p:nvSpPr>
        <p:spPr>
          <a:xfrm>
            <a:off x="9983245" y="5575255"/>
            <a:ext cx="165115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開發部門</a:t>
            </a:r>
          </a:p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傳輸資料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3" name="圖形 92">
            <a:extLst>
              <a:ext uri="{FF2B5EF4-FFF2-40B4-BE49-F238E27FC236}">
                <a16:creationId xmlns:a16="http://schemas.microsoft.com/office/drawing/2014/main" id="{CA077D0F-2E35-4952-9D73-E3976860D0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7516" y="4857609"/>
            <a:ext cx="558622" cy="4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9001"/>
      </p:ext>
    </p:extLst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3;p27">
            <a:extLst>
              <a:ext uri="{FF2B5EF4-FFF2-40B4-BE49-F238E27FC236}">
                <a16:creationId xmlns:a16="http://schemas.microsoft.com/office/drawing/2014/main" id="{519431BB-0FAC-44B4-8A28-825787D7D246}"/>
              </a:ext>
            </a:extLst>
          </p:cNvPr>
          <p:cNvSpPr/>
          <p:nvPr/>
        </p:nvSpPr>
        <p:spPr>
          <a:xfrm>
            <a:off x="1197319" y="1817487"/>
            <a:ext cx="9797361" cy="4974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endParaRPr lang="en-US" altLang="zh-TW" sz="2800" b="1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DBF590B-8882-4673-AEFA-E2C943BE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智慧</a:t>
            </a:r>
            <a:r>
              <a:rPr lang="en-US" altLang="zh-CN">
                <a:ea typeface="微軟正黑體" panose="020B0604030504040204" pitchFamily="34" charset="-120"/>
                <a:sym typeface="Arial" panose="020B0604020202020204" pitchFamily="34" charset="0"/>
              </a:rPr>
              <a:t> QoS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 和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L7 </a:t>
            </a:r>
            <a:r>
              <a:rPr lang="zh-CN" altLang="en-US">
                <a:ea typeface="微軟正黑體" panose="020B0604030504040204" pitchFamily="34" charset="-120"/>
                <a:sym typeface="Arial" panose="020B0604020202020204" pitchFamily="34" charset="0"/>
              </a:rPr>
              <a:t>防火牆</a:t>
            </a:r>
            <a:endParaRPr lang="en-US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Google Shape;925;p44">
            <a:extLst>
              <a:ext uri="{FF2B5EF4-FFF2-40B4-BE49-F238E27FC236}">
                <a16:creationId xmlns:a16="http://schemas.microsoft.com/office/drawing/2014/main" id="{E868A4F3-59D1-E645-BAC2-1AF20F8DBE16}"/>
              </a:ext>
            </a:extLst>
          </p:cNvPr>
          <p:cNvSpPr txBox="1"/>
          <p:nvPr/>
        </p:nvSpPr>
        <p:spPr>
          <a:xfrm>
            <a:off x="2639080" y="5927693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** 2021/Q1</a:t>
            </a:r>
            <a:r>
              <a:rPr lang="zh-TW" altLang="en-US">
                <a:sym typeface="Arial" panose="020B0604020202020204" pitchFamily="34" charset="0"/>
              </a:rPr>
              <a:t> 支援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97ACF5-748A-4498-A01A-3C382CBFDA62}"/>
              </a:ext>
            </a:extLst>
          </p:cNvPr>
          <p:cNvSpPr txBox="1"/>
          <p:nvPr/>
        </p:nvSpPr>
        <p:spPr>
          <a:xfrm>
            <a:off x="2572794" y="1895324"/>
            <a:ext cx="7817561" cy="1532727"/>
          </a:xfrm>
          <a:prstGeom prst="rect">
            <a:avLst/>
          </a:prstGeom>
          <a:noFill/>
        </p:spPr>
        <p:txBody>
          <a:bodyPr wrap="square" lIns="91440" tIns="45720" rIns="91440" bIns="45720" numCol="2" spcCol="720000" rtlCol="0" anchor="t">
            <a:spAutoFit/>
          </a:bodyPr>
          <a:lstStyle/>
          <a:p>
            <a:pPr marL="179705" indent="-186690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透過不同</a:t>
            </a:r>
            <a:r>
              <a:rPr lang="en-US" altLang="zh-CN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Service Class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的設定，保留一定百分比的網路頻寬給重要的應用，使重要</a:t>
            </a:r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會議不斷線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。例如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 Streaming / VoIP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705" indent="-186690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en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根據辨別應用程式特徵建立</a:t>
            </a:r>
            <a:r>
              <a:rPr lang="en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L7 </a:t>
            </a:r>
            <a:r>
              <a:rPr lang="en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防火牆</a:t>
            </a:r>
            <a:endParaRPr lang="en" altLang="zh-TW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2" name="箭號: 上彎 31">
            <a:extLst>
              <a:ext uri="{FF2B5EF4-FFF2-40B4-BE49-F238E27FC236}">
                <a16:creationId xmlns:a16="http://schemas.microsoft.com/office/drawing/2014/main" id="{0FAB5461-2338-45CF-8242-C7EA464D7F6B}"/>
              </a:ext>
            </a:extLst>
          </p:cNvPr>
          <p:cNvSpPr/>
          <p:nvPr/>
        </p:nvSpPr>
        <p:spPr>
          <a:xfrm>
            <a:off x="8522625" y="3894592"/>
            <a:ext cx="266744" cy="1196811"/>
          </a:xfrm>
          <a:custGeom>
            <a:avLst/>
            <a:gdLst>
              <a:gd name="connsiteX0" fmla="*/ 0 w 695022"/>
              <a:gd name="connsiteY0" fmla="*/ 362927 h 470796"/>
              <a:gd name="connsiteX1" fmla="*/ 507716 w 695022"/>
              <a:gd name="connsiteY1" fmla="*/ 362927 h 470796"/>
              <a:gd name="connsiteX2" fmla="*/ 507716 w 695022"/>
              <a:gd name="connsiteY2" fmla="*/ 203888 h 470796"/>
              <a:gd name="connsiteX3" fmla="*/ 428278 w 695022"/>
              <a:gd name="connsiteY3" fmla="*/ 203888 h 470796"/>
              <a:gd name="connsiteX4" fmla="*/ 561650 w 695022"/>
              <a:gd name="connsiteY4" fmla="*/ 0 h 470796"/>
              <a:gd name="connsiteX5" fmla="*/ 695022 w 695022"/>
              <a:gd name="connsiteY5" fmla="*/ 203888 h 470796"/>
              <a:gd name="connsiteX6" fmla="*/ 615585 w 695022"/>
              <a:gd name="connsiteY6" fmla="*/ 203888 h 470796"/>
              <a:gd name="connsiteX7" fmla="*/ 615585 w 695022"/>
              <a:gd name="connsiteY7" fmla="*/ 470796 h 470796"/>
              <a:gd name="connsiteX8" fmla="*/ 0 w 695022"/>
              <a:gd name="connsiteY8" fmla="*/ 470796 h 470796"/>
              <a:gd name="connsiteX9" fmla="*/ 0 w 695022"/>
              <a:gd name="connsiteY9" fmla="*/ 362927 h 470796"/>
              <a:gd name="connsiteX0" fmla="*/ 0 w 695022"/>
              <a:gd name="connsiteY0" fmla="*/ 362927 h 1004196"/>
              <a:gd name="connsiteX1" fmla="*/ 507716 w 695022"/>
              <a:gd name="connsiteY1" fmla="*/ 362927 h 1004196"/>
              <a:gd name="connsiteX2" fmla="*/ 507716 w 695022"/>
              <a:gd name="connsiteY2" fmla="*/ 203888 h 1004196"/>
              <a:gd name="connsiteX3" fmla="*/ 428278 w 695022"/>
              <a:gd name="connsiteY3" fmla="*/ 203888 h 1004196"/>
              <a:gd name="connsiteX4" fmla="*/ 561650 w 695022"/>
              <a:gd name="connsiteY4" fmla="*/ 0 h 1004196"/>
              <a:gd name="connsiteX5" fmla="*/ 695022 w 695022"/>
              <a:gd name="connsiteY5" fmla="*/ 203888 h 1004196"/>
              <a:gd name="connsiteX6" fmla="*/ 615585 w 695022"/>
              <a:gd name="connsiteY6" fmla="*/ 203888 h 1004196"/>
              <a:gd name="connsiteX7" fmla="*/ 615585 w 695022"/>
              <a:gd name="connsiteY7" fmla="*/ 470796 h 1004196"/>
              <a:gd name="connsiteX8" fmla="*/ 643466 w 695022"/>
              <a:gd name="connsiteY8" fmla="*/ 1004196 h 1004196"/>
              <a:gd name="connsiteX9" fmla="*/ 0 w 695022"/>
              <a:gd name="connsiteY9" fmla="*/ 362927 h 1004196"/>
              <a:gd name="connsiteX0" fmla="*/ 71255 w 266744"/>
              <a:gd name="connsiteY0" fmla="*/ 1031794 h 1031794"/>
              <a:gd name="connsiteX1" fmla="*/ 79438 w 266744"/>
              <a:gd name="connsiteY1" fmla="*/ 362927 h 1031794"/>
              <a:gd name="connsiteX2" fmla="*/ 79438 w 266744"/>
              <a:gd name="connsiteY2" fmla="*/ 203888 h 1031794"/>
              <a:gd name="connsiteX3" fmla="*/ 0 w 266744"/>
              <a:gd name="connsiteY3" fmla="*/ 203888 h 1031794"/>
              <a:gd name="connsiteX4" fmla="*/ 133372 w 266744"/>
              <a:gd name="connsiteY4" fmla="*/ 0 h 1031794"/>
              <a:gd name="connsiteX5" fmla="*/ 266744 w 266744"/>
              <a:gd name="connsiteY5" fmla="*/ 203888 h 1031794"/>
              <a:gd name="connsiteX6" fmla="*/ 187307 w 266744"/>
              <a:gd name="connsiteY6" fmla="*/ 203888 h 1031794"/>
              <a:gd name="connsiteX7" fmla="*/ 187307 w 266744"/>
              <a:gd name="connsiteY7" fmla="*/ 470796 h 1031794"/>
              <a:gd name="connsiteX8" fmla="*/ 215188 w 266744"/>
              <a:gd name="connsiteY8" fmla="*/ 1004196 h 1031794"/>
              <a:gd name="connsiteX9" fmla="*/ 71255 w 266744"/>
              <a:gd name="connsiteY9" fmla="*/ 1031794 h 1031794"/>
              <a:gd name="connsiteX0" fmla="*/ 71255 w 266744"/>
              <a:gd name="connsiteY0" fmla="*/ 1031794 h 1035946"/>
              <a:gd name="connsiteX1" fmla="*/ 79438 w 266744"/>
              <a:gd name="connsiteY1" fmla="*/ 362927 h 1035946"/>
              <a:gd name="connsiteX2" fmla="*/ 79438 w 266744"/>
              <a:gd name="connsiteY2" fmla="*/ 203888 h 1035946"/>
              <a:gd name="connsiteX3" fmla="*/ 0 w 266744"/>
              <a:gd name="connsiteY3" fmla="*/ 203888 h 1035946"/>
              <a:gd name="connsiteX4" fmla="*/ 133372 w 266744"/>
              <a:gd name="connsiteY4" fmla="*/ 0 h 1035946"/>
              <a:gd name="connsiteX5" fmla="*/ 266744 w 266744"/>
              <a:gd name="connsiteY5" fmla="*/ 203888 h 1035946"/>
              <a:gd name="connsiteX6" fmla="*/ 187307 w 266744"/>
              <a:gd name="connsiteY6" fmla="*/ 203888 h 1035946"/>
              <a:gd name="connsiteX7" fmla="*/ 187307 w 266744"/>
              <a:gd name="connsiteY7" fmla="*/ 470796 h 1035946"/>
              <a:gd name="connsiteX8" fmla="*/ 167563 w 266744"/>
              <a:gd name="connsiteY8" fmla="*/ 1035946 h 1035946"/>
              <a:gd name="connsiteX9" fmla="*/ 71255 w 266744"/>
              <a:gd name="connsiteY9" fmla="*/ 1031794 h 1035946"/>
              <a:gd name="connsiteX0" fmla="*/ 71255 w 266744"/>
              <a:gd name="connsiteY0" fmla="*/ 1031794 h 1032771"/>
              <a:gd name="connsiteX1" fmla="*/ 79438 w 266744"/>
              <a:gd name="connsiteY1" fmla="*/ 362927 h 1032771"/>
              <a:gd name="connsiteX2" fmla="*/ 79438 w 266744"/>
              <a:gd name="connsiteY2" fmla="*/ 203888 h 1032771"/>
              <a:gd name="connsiteX3" fmla="*/ 0 w 266744"/>
              <a:gd name="connsiteY3" fmla="*/ 203888 h 1032771"/>
              <a:gd name="connsiteX4" fmla="*/ 133372 w 266744"/>
              <a:gd name="connsiteY4" fmla="*/ 0 h 1032771"/>
              <a:gd name="connsiteX5" fmla="*/ 266744 w 266744"/>
              <a:gd name="connsiteY5" fmla="*/ 203888 h 1032771"/>
              <a:gd name="connsiteX6" fmla="*/ 187307 w 266744"/>
              <a:gd name="connsiteY6" fmla="*/ 203888 h 1032771"/>
              <a:gd name="connsiteX7" fmla="*/ 187307 w 266744"/>
              <a:gd name="connsiteY7" fmla="*/ 470796 h 1032771"/>
              <a:gd name="connsiteX8" fmla="*/ 188201 w 266744"/>
              <a:gd name="connsiteY8" fmla="*/ 1032771 h 1032771"/>
              <a:gd name="connsiteX9" fmla="*/ 71255 w 266744"/>
              <a:gd name="connsiteY9" fmla="*/ 1031794 h 1032771"/>
              <a:gd name="connsiteX0" fmla="*/ 61730 w 266744"/>
              <a:gd name="connsiteY0" fmla="*/ 1546772 h 1546772"/>
              <a:gd name="connsiteX1" fmla="*/ 79438 w 266744"/>
              <a:gd name="connsiteY1" fmla="*/ 362927 h 1546772"/>
              <a:gd name="connsiteX2" fmla="*/ 79438 w 266744"/>
              <a:gd name="connsiteY2" fmla="*/ 203888 h 1546772"/>
              <a:gd name="connsiteX3" fmla="*/ 0 w 266744"/>
              <a:gd name="connsiteY3" fmla="*/ 203888 h 1546772"/>
              <a:gd name="connsiteX4" fmla="*/ 133372 w 266744"/>
              <a:gd name="connsiteY4" fmla="*/ 0 h 1546772"/>
              <a:gd name="connsiteX5" fmla="*/ 266744 w 266744"/>
              <a:gd name="connsiteY5" fmla="*/ 203888 h 1546772"/>
              <a:gd name="connsiteX6" fmla="*/ 187307 w 266744"/>
              <a:gd name="connsiteY6" fmla="*/ 203888 h 1546772"/>
              <a:gd name="connsiteX7" fmla="*/ 187307 w 266744"/>
              <a:gd name="connsiteY7" fmla="*/ 470796 h 1546772"/>
              <a:gd name="connsiteX8" fmla="*/ 188201 w 266744"/>
              <a:gd name="connsiteY8" fmla="*/ 1032771 h 1546772"/>
              <a:gd name="connsiteX9" fmla="*/ 61730 w 266744"/>
              <a:gd name="connsiteY9" fmla="*/ 1546772 h 1546772"/>
              <a:gd name="connsiteX0" fmla="*/ 61730 w 266744"/>
              <a:gd name="connsiteY0" fmla="*/ 1546772 h 1546772"/>
              <a:gd name="connsiteX1" fmla="*/ 79438 w 266744"/>
              <a:gd name="connsiteY1" fmla="*/ 362927 h 1546772"/>
              <a:gd name="connsiteX2" fmla="*/ 79438 w 266744"/>
              <a:gd name="connsiteY2" fmla="*/ 203888 h 1546772"/>
              <a:gd name="connsiteX3" fmla="*/ 0 w 266744"/>
              <a:gd name="connsiteY3" fmla="*/ 203888 h 1546772"/>
              <a:gd name="connsiteX4" fmla="*/ 133372 w 266744"/>
              <a:gd name="connsiteY4" fmla="*/ 0 h 1546772"/>
              <a:gd name="connsiteX5" fmla="*/ 266744 w 266744"/>
              <a:gd name="connsiteY5" fmla="*/ 203888 h 1546772"/>
              <a:gd name="connsiteX6" fmla="*/ 187307 w 266744"/>
              <a:gd name="connsiteY6" fmla="*/ 203888 h 1546772"/>
              <a:gd name="connsiteX7" fmla="*/ 187307 w 266744"/>
              <a:gd name="connsiteY7" fmla="*/ 470796 h 1546772"/>
              <a:gd name="connsiteX8" fmla="*/ 200901 w 266744"/>
              <a:gd name="connsiteY8" fmla="*/ 1543644 h 1546772"/>
              <a:gd name="connsiteX9" fmla="*/ 61730 w 266744"/>
              <a:gd name="connsiteY9" fmla="*/ 1546772 h 154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744" h="1546772">
                <a:moveTo>
                  <a:pt x="61730" y="1546772"/>
                </a:moveTo>
                <a:lnTo>
                  <a:pt x="79438" y="362927"/>
                </a:lnTo>
                <a:lnTo>
                  <a:pt x="79438" y="203888"/>
                </a:lnTo>
                <a:lnTo>
                  <a:pt x="0" y="203888"/>
                </a:lnTo>
                <a:lnTo>
                  <a:pt x="133372" y="0"/>
                </a:lnTo>
                <a:lnTo>
                  <a:pt x="266744" y="203888"/>
                </a:lnTo>
                <a:lnTo>
                  <a:pt x="187307" y="203888"/>
                </a:lnTo>
                <a:lnTo>
                  <a:pt x="187307" y="470796"/>
                </a:lnTo>
                <a:lnTo>
                  <a:pt x="200901" y="1543644"/>
                </a:lnTo>
                <a:lnTo>
                  <a:pt x="61730" y="1546772"/>
                </a:lnTo>
                <a:close/>
              </a:path>
            </a:pathLst>
          </a:cu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16200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4A4F0FFF-CA76-4A59-98B1-B3BED34CD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7337" y="4310521"/>
            <a:ext cx="1328329" cy="76956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71A5808-2E6C-440E-A6BD-6FC4C2E6F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717" y="4971641"/>
            <a:ext cx="2076922" cy="661255"/>
          </a:xfrm>
          <a:prstGeom prst="rect">
            <a:avLst/>
          </a:prstGeom>
          <a:effectLst/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83FFA2-F3E2-4490-AF06-4EEF67093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7337" y="3352300"/>
            <a:ext cx="1145682" cy="478895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9CA5767F-F056-4892-A47B-5269377DE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2365" y="4278298"/>
            <a:ext cx="587004" cy="509450"/>
          </a:xfrm>
          <a:prstGeom prst="rect">
            <a:avLst/>
          </a:prstGeom>
          <a:effectLst>
            <a:outerShdw blurRad="50800" dist="25400" dir="8400000" sx="103000" sy="103000" algn="t" rotWithShape="0">
              <a:prstClr val="black">
                <a:alpha val="53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FCA82960-1583-4CC6-9982-1B2CB023E491}"/>
              </a:ext>
            </a:extLst>
          </p:cNvPr>
          <p:cNvSpPr txBox="1"/>
          <p:nvPr/>
        </p:nvSpPr>
        <p:spPr>
          <a:xfrm>
            <a:off x="1208408" y="3851806"/>
            <a:ext cx="131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</a:rPr>
              <a:t>QoS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C589C13-55C0-4D33-A16B-EDB6541D6B40}"/>
              </a:ext>
            </a:extLst>
          </p:cNvPr>
          <p:cNvSpPr txBox="1"/>
          <p:nvPr/>
        </p:nvSpPr>
        <p:spPr>
          <a:xfrm>
            <a:off x="1452949" y="4343756"/>
            <a:ext cx="13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05BCFE"/>
                </a:solidFill>
              </a:rPr>
              <a:t>50% VoIP</a:t>
            </a:r>
            <a:endParaRPr lang="zh-TW" altLang="en-US" b="1">
              <a:solidFill>
                <a:srgbClr val="05BCFE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8D44CFC-2B2D-4A08-852E-AF013AF33D2B}"/>
              </a:ext>
            </a:extLst>
          </p:cNvPr>
          <p:cNvSpPr txBox="1"/>
          <p:nvPr/>
        </p:nvSpPr>
        <p:spPr>
          <a:xfrm>
            <a:off x="1452949" y="4730194"/>
            <a:ext cx="132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00FFCC"/>
                </a:solidFill>
              </a:rPr>
              <a:t>30% ERP</a:t>
            </a:r>
            <a:endParaRPr lang="zh-TW" altLang="en-US">
              <a:solidFill>
                <a:srgbClr val="00FFCC"/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65CF2EF-F221-43FD-A80F-11C43BFFC82B}"/>
              </a:ext>
            </a:extLst>
          </p:cNvPr>
          <p:cNvSpPr txBox="1"/>
          <p:nvPr/>
        </p:nvSpPr>
        <p:spPr>
          <a:xfrm>
            <a:off x="1452949" y="5066411"/>
            <a:ext cx="207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FF5050"/>
                </a:solidFill>
              </a:rPr>
              <a:t>20%</a:t>
            </a:r>
            <a:r>
              <a:rPr lang="zh-TW" altLang="en-US">
                <a:solidFill>
                  <a:srgbClr val="FF5050"/>
                </a:solidFill>
              </a:rPr>
              <a:t> </a:t>
            </a:r>
            <a:r>
              <a:rPr lang="en-US" altLang="zh-TW">
                <a:solidFill>
                  <a:srgbClr val="FF5050"/>
                </a:solidFill>
              </a:rPr>
              <a:t>File transfer</a:t>
            </a:r>
            <a:endParaRPr lang="zh-TW" altLang="en-US">
              <a:solidFill>
                <a:srgbClr val="FF5050"/>
              </a:solidFill>
            </a:endParaRP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430CD37B-A878-47F1-A849-DA699D00069C}"/>
              </a:ext>
            </a:extLst>
          </p:cNvPr>
          <p:cNvGrpSpPr/>
          <p:nvPr/>
        </p:nvGrpSpPr>
        <p:grpSpPr>
          <a:xfrm rot="16200000">
            <a:off x="3312902" y="4574978"/>
            <a:ext cx="1470274" cy="734043"/>
            <a:chOff x="2325865" y="4574978"/>
            <a:chExt cx="2091040" cy="734043"/>
          </a:xfrm>
        </p:grpSpPr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1D3A81B2-477A-4A60-8E1F-0CC29A96D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5865" y="4574978"/>
              <a:ext cx="2091040" cy="0"/>
            </a:xfrm>
            <a:prstGeom prst="line">
              <a:avLst/>
            </a:prstGeom>
            <a:ln w="2540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829FF8B6-4993-4CB0-A05C-378BE6B10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5865" y="4955646"/>
              <a:ext cx="2091040" cy="0"/>
            </a:xfrm>
            <a:prstGeom prst="line">
              <a:avLst/>
            </a:prstGeom>
            <a:ln w="190500">
              <a:solidFill>
                <a:srgbClr val="00FFCC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4C052045-FEC0-46ED-95B9-B56B6BA2B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5865" y="5309021"/>
              <a:ext cx="2091040" cy="0"/>
            </a:xfrm>
            <a:prstGeom prst="line">
              <a:avLst/>
            </a:prstGeom>
            <a:ln w="127000">
              <a:solidFill>
                <a:srgbClr val="FF5050"/>
              </a:solidFill>
              <a:headEnd type="non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2927B25-EB29-492A-9ED3-E39CDA11BD48}"/>
              </a:ext>
            </a:extLst>
          </p:cNvPr>
          <p:cNvGrpSpPr/>
          <p:nvPr/>
        </p:nvGrpSpPr>
        <p:grpSpPr>
          <a:xfrm>
            <a:off x="3374217" y="3865523"/>
            <a:ext cx="2601382" cy="412775"/>
            <a:chOff x="311096" y="2242723"/>
            <a:chExt cx="2581681" cy="409650"/>
          </a:xfrm>
        </p:grpSpPr>
        <p:sp>
          <p:nvSpPr>
            <p:cNvPr id="35" name="手繪多邊形: 圖案 62">
              <a:extLst>
                <a:ext uri="{FF2B5EF4-FFF2-40B4-BE49-F238E27FC236}">
                  <a16:creationId xmlns:a16="http://schemas.microsoft.com/office/drawing/2014/main" id="{298C8898-08C6-4449-A5B5-4A428E303FB2}"/>
                </a:ext>
              </a:extLst>
            </p:cNvPr>
            <p:cNvSpPr/>
            <p:nvPr/>
          </p:nvSpPr>
          <p:spPr>
            <a:xfrm>
              <a:off x="1574508" y="2421115"/>
              <a:ext cx="1318269" cy="14581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QＨora-301W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112F3F22-2B2D-425F-A80D-E147278D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713E59B-4059-4185-9F36-52C67BAFF79B}"/>
              </a:ext>
            </a:extLst>
          </p:cNvPr>
          <p:cNvGrpSpPr/>
          <p:nvPr/>
        </p:nvGrpSpPr>
        <p:grpSpPr>
          <a:xfrm>
            <a:off x="3332806" y="5387076"/>
            <a:ext cx="2894368" cy="412774"/>
            <a:chOff x="311096" y="2242723"/>
            <a:chExt cx="2872447" cy="409650"/>
          </a:xfrm>
        </p:grpSpPr>
        <p:sp>
          <p:nvSpPr>
            <p:cNvPr id="42" name="手繪多邊形: 圖案 62">
              <a:extLst>
                <a:ext uri="{FF2B5EF4-FFF2-40B4-BE49-F238E27FC236}">
                  <a16:creationId xmlns:a16="http://schemas.microsoft.com/office/drawing/2014/main" id="{D6A26105-6353-43DA-B776-55A636D80E13}"/>
                </a:ext>
              </a:extLst>
            </p:cNvPr>
            <p:cNvSpPr/>
            <p:nvPr/>
          </p:nvSpPr>
          <p:spPr>
            <a:xfrm>
              <a:off x="1581260" y="2393126"/>
              <a:ext cx="1602283" cy="14581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Ｈ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B8461978-DFE7-4E05-A40C-DA5A034F4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44" name="手繪多邊形: 圖案 62">
            <a:extLst>
              <a:ext uri="{FF2B5EF4-FFF2-40B4-BE49-F238E27FC236}">
                <a16:creationId xmlns:a16="http://schemas.microsoft.com/office/drawing/2014/main" id="{B2F07699-4C7B-BE4C-A408-2678A0E123CD}"/>
              </a:ext>
            </a:extLst>
          </p:cNvPr>
          <p:cNvSpPr/>
          <p:nvPr/>
        </p:nvSpPr>
        <p:spPr>
          <a:xfrm>
            <a:off x="7848741" y="5677138"/>
            <a:ext cx="1614511" cy="146929"/>
          </a:xfrm>
          <a:prstGeom prst="roundRect">
            <a:avLst>
              <a:gd name="adj" fmla="val 9789"/>
            </a:avLst>
          </a:prstGeom>
          <a:noFill/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Ｈ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ora-301W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26091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DAFECF0-55EC-4D4A-9FA6-4D41C04C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多設備透過 </a:t>
            </a:r>
            <a: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一鍵接入 </a:t>
            </a:r>
            <a: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網絡</a:t>
            </a:r>
            <a:endParaRPr lang="zh-TW" altLang="en-US" sz="4133"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7" name="Google Shape;518;p28">
            <a:extLst>
              <a:ext uri="{FF2B5EF4-FFF2-40B4-BE49-F238E27FC236}">
                <a16:creationId xmlns:a16="http://schemas.microsoft.com/office/drawing/2014/main" id="{93ACBF0F-551A-40EF-A988-94DE57C274AB}"/>
              </a:ext>
            </a:extLst>
          </p:cNvPr>
          <p:cNvSpPr/>
          <p:nvPr/>
        </p:nvSpPr>
        <p:spPr>
          <a:xfrm>
            <a:off x="902555" y="2204751"/>
            <a:ext cx="3934586" cy="16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多設備安裝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Client </a:t>
            </a:r>
          </a:p>
          <a:p>
            <a:pPr lvl="0">
              <a:lnSpc>
                <a:spcPct val="130000"/>
              </a:lnSpc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連入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SD-WAN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網路存取內網資料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FEC54DC-AC20-4751-947B-B77ACE921E4C}"/>
              </a:ext>
            </a:extLst>
          </p:cNvPr>
          <p:cNvGrpSpPr/>
          <p:nvPr/>
        </p:nvGrpSpPr>
        <p:grpSpPr>
          <a:xfrm>
            <a:off x="1071361" y="1923539"/>
            <a:ext cx="10333496" cy="4116892"/>
            <a:chOff x="1709600" y="2737943"/>
            <a:chExt cx="9069678" cy="3613386"/>
          </a:xfrm>
        </p:grpSpPr>
        <p:pic>
          <p:nvPicPr>
            <p:cNvPr id="39" name="圖片 38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BFDE319B-6924-4AA4-B2CF-2A3AEDC07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472" y="2737943"/>
              <a:ext cx="1791859" cy="1791859"/>
            </a:xfrm>
            <a:prstGeom prst="rect">
              <a:avLst/>
            </a:prstGeom>
          </p:spPr>
        </p:pic>
        <p:sp>
          <p:nvSpPr>
            <p:cNvPr id="40" name="Google Shape;514;p28">
              <a:extLst>
                <a:ext uri="{FF2B5EF4-FFF2-40B4-BE49-F238E27FC236}">
                  <a16:creationId xmlns:a16="http://schemas.microsoft.com/office/drawing/2014/main" id="{07F2933E-A833-4530-B00D-BC8CFD234185}"/>
                </a:ext>
              </a:extLst>
            </p:cNvPr>
            <p:cNvSpPr/>
            <p:nvPr/>
          </p:nvSpPr>
          <p:spPr>
            <a:xfrm>
              <a:off x="9248739" y="6039472"/>
              <a:ext cx="1530539" cy="265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1" name="Google Shape;514;p28">
              <a:extLst>
                <a:ext uri="{FF2B5EF4-FFF2-40B4-BE49-F238E27FC236}">
                  <a16:creationId xmlns:a16="http://schemas.microsoft.com/office/drawing/2014/main" id="{FA9129E7-1520-4E43-986B-8ACBB62BFCCD}"/>
                </a:ext>
              </a:extLst>
            </p:cNvPr>
            <p:cNvSpPr/>
            <p:nvPr/>
          </p:nvSpPr>
          <p:spPr>
            <a:xfrm>
              <a:off x="8054249" y="4161526"/>
              <a:ext cx="1306215" cy="226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2" name="Google Shape;514;p28">
              <a:extLst>
                <a:ext uri="{FF2B5EF4-FFF2-40B4-BE49-F238E27FC236}">
                  <a16:creationId xmlns:a16="http://schemas.microsoft.com/office/drawing/2014/main" id="{02D30801-1FB6-4FC8-92DC-1F449060E175}"/>
                </a:ext>
              </a:extLst>
            </p:cNvPr>
            <p:cNvSpPr/>
            <p:nvPr/>
          </p:nvSpPr>
          <p:spPr>
            <a:xfrm>
              <a:off x="1709600" y="6100531"/>
              <a:ext cx="1623574" cy="250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3" name="圖片 42" descr="一張含有 電子用品, 白色, 坐, 相片 的圖片&#10;&#10;自動產生的描述">
              <a:extLst>
                <a:ext uri="{FF2B5EF4-FFF2-40B4-BE49-F238E27FC236}">
                  <a16:creationId xmlns:a16="http://schemas.microsoft.com/office/drawing/2014/main" id="{EA1E8F4E-A4BA-45AC-87D9-773714E38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0856" y="5195030"/>
              <a:ext cx="968747" cy="968747"/>
            </a:xfrm>
            <a:prstGeom prst="rect">
              <a:avLst/>
            </a:prstGeom>
          </p:spPr>
        </p:pic>
        <p:pic>
          <p:nvPicPr>
            <p:cNvPr id="44" name="圖片 43" descr="一張含有 膝上型電腦, 立體, 電腦, 電子用品 的圖片&#10;&#10;自動產生的描述">
              <a:extLst>
                <a:ext uri="{FF2B5EF4-FFF2-40B4-BE49-F238E27FC236}">
                  <a16:creationId xmlns:a16="http://schemas.microsoft.com/office/drawing/2014/main" id="{9E45889D-7C0C-4482-97B6-46BC89E94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756" y="5124263"/>
              <a:ext cx="596845" cy="958530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0F755B65-6FE1-4D4A-A919-B1B740DE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74277" y="3774967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448D3BE-A481-4F4B-84E4-3F9B4BA9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44462" y="562956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C46DA596-9C2C-415A-8B8E-B7291ECB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3619" y="567519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A92EA537-D36D-40C8-B738-1D8436EC0FA4}"/>
                </a:ext>
              </a:extLst>
            </p:cNvPr>
            <p:cNvSpPr/>
            <p:nvPr/>
          </p:nvSpPr>
          <p:spPr>
            <a:xfrm>
              <a:off x="4994411" y="4119717"/>
              <a:ext cx="2275512" cy="1504545"/>
            </a:xfrm>
            <a:prstGeom prst="triangle">
              <a:avLst/>
            </a:prstGeom>
            <a:noFill/>
            <a:ln w="3810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E0398823-8ACF-468E-85BB-90A9459C2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6406"/>
            <a:stretch/>
          </p:blipFill>
          <p:spPr>
            <a:xfrm>
              <a:off x="5432141" y="4922321"/>
              <a:ext cx="1354737" cy="4848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3734A6FC-BA6C-426F-B20B-84B57A29329F}"/>
                </a:ext>
              </a:extLst>
            </p:cNvPr>
            <p:cNvSpPr/>
            <p:nvPr/>
          </p:nvSpPr>
          <p:spPr>
            <a:xfrm>
              <a:off x="3788549" y="5100191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0C93DE3A-FB91-4E7D-82A2-6215933453BB}"/>
                </a:ext>
              </a:extLst>
            </p:cNvPr>
            <p:cNvSpPr/>
            <p:nvPr/>
          </p:nvSpPr>
          <p:spPr>
            <a:xfrm>
              <a:off x="5432969" y="3083653"/>
              <a:ext cx="1256458" cy="12564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8D5111FA-C575-4BF6-9F5B-77CF08532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88745" y="3906122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B4E9AB-8F73-4D3C-8290-524D925EB02A}"/>
                </a:ext>
              </a:extLst>
            </p:cNvPr>
            <p:cNvSpPr/>
            <p:nvPr/>
          </p:nvSpPr>
          <p:spPr>
            <a:xfrm>
              <a:off x="7206903" y="5089203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00DEB0EF-781C-4997-99E3-03F1B73F2A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5214" y="5748938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lg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A47A7F25-17D0-47A6-A1C6-850E29731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4251" y="3774967"/>
              <a:ext cx="1290642" cy="1"/>
            </a:xfrm>
            <a:prstGeom prst="line">
              <a:avLst/>
            </a:prstGeom>
            <a:ln w="38100">
              <a:solidFill>
                <a:srgbClr val="00B0F0"/>
              </a:solidFill>
              <a:headEnd type="none"/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DE9F045F-DD11-4611-81FA-57E1A38135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1406" y="5653226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Google Shape;378;p24">
              <a:extLst>
                <a:ext uri="{FF2B5EF4-FFF2-40B4-BE49-F238E27FC236}">
                  <a16:creationId xmlns:a16="http://schemas.microsoft.com/office/drawing/2014/main" id="{F7CD5930-585F-457B-A2F7-7A881401AC28}"/>
                </a:ext>
              </a:extLst>
            </p:cNvPr>
            <p:cNvSpPr txBox="1"/>
            <p:nvPr/>
          </p:nvSpPr>
          <p:spPr>
            <a:xfrm>
              <a:off x="6767652" y="3385151"/>
              <a:ext cx="1307242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  <a:endParaRPr 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Google Shape;378;p24">
              <a:extLst>
                <a:ext uri="{FF2B5EF4-FFF2-40B4-BE49-F238E27FC236}">
                  <a16:creationId xmlns:a16="http://schemas.microsoft.com/office/drawing/2014/main" id="{0BC555D0-9CA2-432F-8503-9C6BE63AD1ED}"/>
                </a:ext>
              </a:extLst>
            </p:cNvPr>
            <p:cNvSpPr txBox="1"/>
            <p:nvPr/>
          </p:nvSpPr>
          <p:spPr>
            <a:xfrm>
              <a:off x="8249488" y="5310834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sp>
          <p:nvSpPr>
            <p:cNvPr id="74" name="Google Shape;378;p24">
              <a:extLst>
                <a:ext uri="{FF2B5EF4-FFF2-40B4-BE49-F238E27FC236}">
                  <a16:creationId xmlns:a16="http://schemas.microsoft.com/office/drawing/2014/main" id="{C330EA9B-1F3C-445F-82D0-FBA182747115}"/>
                </a:ext>
              </a:extLst>
            </p:cNvPr>
            <p:cNvSpPr txBox="1"/>
            <p:nvPr/>
          </p:nvSpPr>
          <p:spPr>
            <a:xfrm>
              <a:off x="2616499" y="5409686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2E10B8E6-9591-4EC5-9D91-C45C82143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003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BB36C80-99A4-4A2D-8B73-6001DCFC8628}"/>
                </a:ext>
              </a:extLst>
            </p:cNvPr>
            <p:cNvSpPr/>
            <p:nvPr/>
          </p:nvSpPr>
          <p:spPr>
            <a:xfrm>
              <a:off x="3868710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51228E42-AF34-4F6A-B333-B37EE4C2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96875" y="5338143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457A54E6-0034-4D11-A63C-0A811D650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5345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C7BAD146-C298-4A14-8548-BACFE025B29B}"/>
                </a:ext>
              </a:extLst>
            </p:cNvPr>
            <p:cNvSpPr/>
            <p:nvPr/>
          </p:nvSpPr>
          <p:spPr>
            <a:xfrm>
              <a:off x="7307052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3ED155D7-D0A7-4B3D-9219-348156F1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86309" y="5338146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A49332B-A542-460D-AB64-6B1784EC3D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983" y="2812698"/>
            <a:ext cx="1214067" cy="386539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"/>
          <p:cNvSpPr txBox="1"/>
          <p:nvPr/>
        </p:nvSpPr>
        <p:spPr>
          <a:xfrm>
            <a:off x="537158" y="2588092"/>
            <a:ext cx="5514571" cy="1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雲端管理平台 QuWAN</a:t>
            </a:r>
            <a:r>
              <a:rPr lang="en-US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Orchestrator </a:t>
            </a:r>
          </a:p>
          <a:p>
            <a:pPr>
              <a:lnSpc>
                <a:spcPct val="130000"/>
              </a:lnSpc>
              <a:spcBef>
                <a:spcPts val="1600"/>
              </a:spcBef>
              <a:buClr>
                <a:srgbClr val="05FF76"/>
              </a:buClr>
              <a:buSzPts val="2100"/>
            </a:pP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至 quwan.qnap.com 並使用 QID 登入即可透過雲端平台一覽 QHora-301W 設備，網路和 VPN 連線狀態，企業拓墣，連線方式且同時也可遠端偵錯</a:t>
            </a:r>
            <a:endParaRPr lang="zh-TW" alt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0F92AE4-86E7-4079-8FDA-78A517FB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100" err="1">
                <a:latin typeface="Arial"/>
                <a:ea typeface="微軟正黑體"/>
                <a:cs typeface="Arial"/>
              </a:rPr>
              <a:t>啟用</a:t>
            </a:r>
            <a:r>
              <a:rPr lang="en-US" altLang="zh-TW" sz="4100">
                <a:latin typeface="Arial"/>
                <a:ea typeface="微軟正黑體"/>
                <a:cs typeface="Arial"/>
              </a:rPr>
              <a:t> QuWAN </a:t>
            </a:r>
            <a:r>
              <a:rPr lang="en-US" altLang="zh-TW" sz="4100" err="1">
                <a:latin typeface="Arial"/>
                <a:ea typeface="微軟正黑體"/>
                <a:cs typeface="Arial"/>
              </a:rPr>
              <a:t>便可透過雲端平台管理</a:t>
            </a:r>
            <a:r>
              <a:rPr lang="en-US" altLang="zh-TW" sz="4100">
                <a:latin typeface="Arial"/>
                <a:ea typeface="微軟正黑體"/>
                <a:cs typeface="Arial"/>
              </a:rPr>
              <a:t> QHora-301W</a:t>
            </a:r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B7906838-6CAB-40F0-A00D-1D1F8BDE5142}"/>
              </a:ext>
            </a:extLst>
          </p:cNvPr>
          <p:cNvCxnSpPr>
            <a:cxnSpLocks/>
          </p:cNvCxnSpPr>
          <p:nvPr/>
        </p:nvCxnSpPr>
        <p:spPr>
          <a:xfrm>
            <a:off x="8261218" y="3887907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B4A1DEEF-D18A-49C6-A96C-749538073F4D}"/>
              </a:ext>
            </a:extLst>
          </p:cNvPr>
          <p:cNvCxnSpPr>
            <a:cxnSpLocks/>
          </p:cNvCxnSpPr>
          <p:nvPr/>
        </p:nvCxnSpPr>
        <p:spPr>
          <a:xfrm>
            <a:off x="8261214" y="3887907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D3289023-1862-4048-A4EE-9146D7A51E27}"/>
              </a:ext>
            </a:extLst>
          </p:cNvPr>
          <p:cNvCxnSpPr>
            <a:cxnSpLocks/>
          </p:cNvCxnSpPr>
          <p:nvPr/>
        </p:nvCxnSpPr>
        <p:spPr>
          <a:xfrm flipH="1">
            <a:off x="5926681" y="3887907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7B1D8FD9-A0B8-4F38-9C5A-7F134AB0A7ED}"/>
              </a:ext>
            </a:extLst>
          </p:cNvPr>
          <p:cNvGrpSpPr/>
          <p:nvPr/>
        </p:nvGrpSpPr>
        <p:grpSpPr>
          <a:xfrm>
            <a:off x="6598064" y="1907907"/>
            <a:ext cx="3326300" cy="1980000"/>
            <a:chOff x="7036229" y="1962623"/>
            <a:chExt cx="3007800" cy="1790412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1B06D706-FC49-4A92-9AEF-98F345BE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6229" y="1962623"/>
              <a:ext cx="3007800" cy="1790412"/>
            </a:xfrm>
            <a:prstGeom prst="rect">
              <a:avLst/>
            </a:prstGeom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2059E65B-EC42-4B92-B2DB-7FDF7C3C80C3}"/>
                </a:ext>
              </a:extLst>
            </p:cNvPr>
            <p:cNvGrpSpPr/>
            <p:nvPr/>
          </p:nvGrpSpPr>
          <p:grpSpPr>
            <a:xfrm>
              <a:off x="7616797" y="2728674"/>
              <a:ext cx="1717977" cy="885070"/>
              <a:chOff x="4742983" y="1531600"/>
              <a:chExt cx="1886286" cy="971780"/>
            </a:xfrm>
          </p:grpSpPr>
          <p:pic>
            <p:nvPicPr>
              <p:cNvPr id="29" name="圖形 58">
                <a:extLst>
                  <a:ext uri="{FF2B5EF4-FFF2-40B4-BE49-F238E27FC236}">
                    <a16:creationId xmlns:a16="http://schemas.microsoft.com/office/drawing/2014/main" id="{6795321D-CD77-4101-BE09-272A1D3AC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26406"/>
              <a:stretch/>
            </p:blipFill>
            <p:spPr>
              <a:xfrm>
                <a:off x="4826053" y="1531600"/>
                <a:ext cx="1740791" cy="622985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sp>
            <p:nvSpPr>
              <p:cNvPr id="30" name="Google Shape;800;p37">
                <a:extLst>
                  <a:ext uri="{FF2B5EF4-FFF2-40B4-BE49-F238E27FC236}">
                    <a16:creationId xmlns:a16="http://schemas.microsoft.com/office/drawing/2014/main" id="{A9FFC3BE-DF2A-43AE-8E39-0849D0E40A72}"/>
                  </a:ext>
                </a:extLst>
              </p:cNvPr>
              <p:cNvSpPr/>
              <p:nvPr/>
            </p:nvSpPr>
            <p:spPr>
              <a:xfrm>
                <a:off x="4742983" y="2106990"/>
                <a:ext cx="1886286" cy="396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Orchestrator</a:t>
                </a:r>
              </a:p>
            </p:txBody>
          </p:sp>
        </p:grp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BE4139-5C3D-495F-814E-A7B88C2423D4}"/>
              </a:ext>
            </a:extLst>
          </p:cNvPr>
          <p:cNvGrpSpPr/>
          <p:nvPr/>
        </p:nvGrpSpPr>
        <p:grpSpPr>
          <a:xfrm>
            <a:off x="5308930" y="5075072"/>
            <a:ext cx="1370023" cy="1370022"/>
            <a:chOff x="3073492" y="5080442"/>
            <a:chExt cx="1370023" cy="1370022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B035B36F-D755-4F31-AAA8-B5A5882CF8AD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50E7A0CA-6177-4546-844B-01B21428E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E19FE40-9F33-4900-BD10-CF3A8625F938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9" name="圖形 48">
            <a:extLst>
              <a:ext uri="{FF2B5EF4-FFF2-40B4-BE49-F238E27FC236}">
                <a16:creationId xmlns:a16="http://schemas.microsoft.com/office/drawing/2014/main" id="{D89C0238-D62C-4A5D-88DC-6BAD1F899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1615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E7459358-073D-D34A-A871-9AC9758A87C9}"/>
              </a:ext>
            </a:extLst>
          </p:cNvPr>
          <p:cNvGrpSpPr/>
          <p:nvPr/>
        </p:nvGrpSpPr>
        <p:grpSpPr>
          <a:xfrm>
            <a:off x="7560658" y="5081582"/>
            <a:ext cx="1370023" cy="1370022"/>
            <a:chOff x="3073492" y="5080442"/>
            <a:chExt cx="1370023" cy="1370022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B0540094-6D6D-7146-B545-2758B5C0FB2E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AE25A993-FEEB-9440-96E0-DE07299EC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6EEE642-5965-5E4F-A992-8461B7750336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6563FC0-EF82-3445-9DE7-A4102898F02B}"/>
              </a:ext>
            </a:extLst>
          </p:cNvPr>
          <p:cNvGrpSpPr/>
          <p:nvPr/>
        </p:nvGrpSpPr>
        <p:grpSpPr>
          <a:xfrm>
            <a:off x="9863636" y="5099518"/>
            <a:ext cx="1370023" cy="1370022"/>
            <a:chOff x="3073492" y="5080442"/>
            <a:chExt cx="1370023" cy="1370022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28255A88-B0B4-354B-AFE9-0B48A7FB91C8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646C7F27-13A4-434A-994C-806A2746F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338D63A-9AB8-ED48-8413-D4F33B4E62CA}"/>
                </a:ext>
              </a:extLst>
            </p:cNvPr>
            <p:cNvSpPr/>
            <p:nvPr/>
          </p:nvSpPr>
          <p:spPr>
            <a:xfrm>
              <a:off x="3178749" y="5933178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25" name="圖形 24">
            <a:extLst>
              <a:ext uri="{FF2B5EF4-FFF2-40B4-BE49-F238E27FC236}">
                <a16:creationId xmlns:a16="http://schemas.microsoft.com/office/drawing/2014/main" id="{E2425CC9-9FC2-F64F-B350-AC5088BCC4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2858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C052CA15-033D-5341-A1CE-A2C773B47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5836" y="4753146"/>
            <a:ext cx="805625" cy="80562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46852"/>
      </p:ext>
    </p:extLst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 altLang="en-US" sz="40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雲端平台解決多台設備管理問題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39F1E75-3E52-4C67-8B19-71DD71B68C10}"/>
              </a:ext>
            </a:extLst>
          </p:cNvPr>
          <p:cNvGrpSpPr/>
          <p:nvPr/>
        </p:nvGrpSpPr>
        <p:grpSpPr>
          <a:xfrm>
            <a:off x="340904" y="2224198"/>
            <a:ext cx="11498338" cy="3910761"/>
            <a:chOff x="422227" y="2224198"/>
            <a:chExt cx="11498338" cy="3910761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6E03EB1E-DFC9-4D84-8738-44270CAE7876}"/>
                </a:ext>
              </a:extLst>
            </p:cNvPr>
            <p:cNvSpPr/>
            <p:nvPr/>
          </p:nvSpPr>
          <p:spPr>
            <a:xfrm>
              <a:off x="8643695" y="36792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CE4B269-4F0C-48A4-B7EC-6E77E20BD572}"/>
                </a:ext>
              </a:extLst>
            </p:cNvPr>
            <p:cNvSpPr/>
            <p:nvPr/>
          </p:nvSpPr>
          <p:spPr>
            <a:xfrm>
              <a:off x="8643695" y="49792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26157E07-286D-4597-9784-C1134F6F6277}"/>
                </a:ext>
              </a:extLst>
            </p:cNvPr>
            <p:cNvSpPr/>
            <p:nvPr/>
          </p:nvSpPr>
          <p:spPr>
            <a:xfrm>
              <a:off x="8643695" y="23792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94BA730-AE21-4DEB-8441-3CACE8A3B172}"/>
                </a:ext>
              </a:extLst>
            </p:cNvPr>
            <p:cNvSpPr/>
            <p:nvPr/>
          </p:nvSpPr>
          <p:spPr>
            <a:xfrm>
              <a:off x="422227" y="36792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E1553C87-34F8-47AD-9382-283654A51A95}"/>
                </a:ext>
              </a:extLst>
            </p:cNvPr>
            <p:cNvSpPr/>
            <p:nvPr/>
          </p:nvSpPr>
          <p:spPr>
            <a:xfrm>
              <a:off x="422227" y="49792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5650AC5D-81B0-4262-9048-98898DB3C864}"/>
                </a:ext>
              </a:extLst>
            </p:cNvPr>
            <p:cNvSpPr/>
            <p:nvPr/>
          </p:nvSpPr>
          <p:spPr>
            <a:xfrm>
              <a:off x="422227" y="23792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1360338" y="3834745"/>
              <a:ext cx="2061661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機台地理位置</a:t>
              </a: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1360338" y="5237678"/>
              <a:ext cx="2061661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一覽所有機器連線狀態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9764031" y="2550551"/>
              <a:ext cx="1999501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同時執行各項參數設定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1360338" y="2600841"/>
              <a:ext cx="2061661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圖像化使用介面</a:t>
              </a: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9764030" y="3818350"/>
              <a:ext cx="1999501" cy="7895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全域機台設定方便，節省人員一台一台設定</a:t>
              </a: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9815907" y="5084135"/>
              <a:ext cx="1947625" cy="7895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遠端故障排除</a:t>
              </a:r>
            </a:p>
            <a:p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Ex, </a:t>
              </a:r>
              <a:r>
                <a:rPr 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封包擷取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FFE8509-80E7-4ACA-BDBB-C262B1C8C0A3}"/>
                </a:ext>
              </a:extLst>
            </p:cNvPr>
            <p:cNvSpPr txBox="1"/>
            <p:nvPr/>
          </p:nvSpPr>
          <p:spPr>
            <a:xfrm>
              <a:off x="545304" y="2478267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01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96CA0B2-CE12-4A19-BA84-46D8149E5B88}"/>
                </a:ext>
              </a:extLst>
            </p:cNvPr>
            <p:cNvSpPr txBox="1"/>
            <p:nvPr/>
          </p:nvSpPr>
          <p:spPr>
            <a:xfrm>
              <a:off x="8915712" y="3751468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05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D25F1F6-3AD3-4BC1-864B-24AF5E43EEA4}"/>
                </a:ext>
              </a:extLst>
            </p:cNvPr>
            <p:cNvSpPr txBox="1"/>
            <p:nvPr/>
          </p:nvSpPr>
          <p:spPr>
            <a:xfrm>
              <a:off x="545304" y="37278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02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6283DAFA-7A1D-45E6-8093-123D43086404}"/>
                </a:ext>
              </a:extLst>
            </p:cNvPr>
            <p:cNvSpPr txBox="1"/>
            <p:nvPr/>
          </p:nvSpPr>
          <p:spPr>
            <a:xfrm>
              <a:off x="545304" y="5084135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03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6137472-1CC5-4A26-BE18-E874CB2289E3}"/>
                </a:ext>
              </a:extLst>
            </p:cNvPr>
            <p:cNvSpPr txBox="1"/>
            <p:nvPr/>
          </p:nvSpPr>
          <p:spPr>
            <a:xfrm>
              <a:off x="8915712" y="24011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04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20DA9-C348-43AA-9D76-07EA991561E8}"/>
                </a:ext>
              </a:extLst>
            </p:cNvPr>
            <p:cNvSpPr txBox="1"/>
            <p:nvPr/>
          </p:nvSpPr>
          <p:spPr>
            <a:xfrm>
              <a:off x="8915712" y="4992729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06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B75B4E8-A2AE-4F12-A3F3-02484CAD873C}"/>
                </a:ext>
              </a:extLst>
            </p:cNvPr>
            <p:cNvGrpSpPr/>
            <p:nvPr/>
          </p:nvGrpSpPr>
          <p:grpSpPr>
            <a:xfrm>
              <a:off x="4927879" y="2224198"/>
              <a:ext cx="3745494" cy="1062918"/>
              <a:chOff x="5455312" y="1726812"/>
              <a:chExt cx="3745494" cy="1062918"/>
            </a:xfrm>
          </p:grpSpPr>
          <p:sp>
            <p:nvSpPr>
              <p:cNvPr id="14" name="Google Shape;559;p30">
                <a:extLst>
                  <a:ext uri="{FF2B5EF4-FFF2-40B4-BE49-F238E27FC236}">
                    <a16:creationId xmlns:a16="http://schemas.microsoft.com/office/drawing/2014/main" id="{FF5606BF-55E7-47D4-9D74-ADACC51B6D99}"/>
                  </a:ext>
                </a:extLst>
              </p:cNvPr>
              <p:cNvSpPr/>
              <p:nvPr/>
            </p:nvSpPr>
            <p:spPr>
              <a:xfrm>
                <a:off x="6842499" y="2026483"/>
                <a:ext cx="1133030" cy="48466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1800" b="1">
                    <a:solidFill>
                      <a:srgbClr val="FFD72D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管理平台</a:t>
                </a:r>
                <a:endParaRPr lang="en-US" altLang="zh-TW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/>
                <a:r>
                  <a:rPr lang="zh-TW" altLang="en-US" sz="1800" b="1">
                    <a:solidFill>
                      <a:srgbClr val="FFD72D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即時通知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558;p30" hidden="1">
                <a:extLst>
                  <a:ext uri="{FF2B5EF4-FFF2-40B4-BE49-F238E27FC236}">
                    <a16:creationId xmlns:a16="http://schemas.microsoft.com/office/drawing/2014/main" id="{A8273E58-8B01-4DE0-8158-DC48CF54374E}"/>
                  </a:ext>
                </a:extLst>
              </p:cNvPr>
              <p:cNvSpPr txBox="1"/>
              <p:nvPr/>
            </p:nvSpPr>
            <p:spPr>
              <a:xfrm>
                <a:off x="7878044" y="2261321"/>
                <a:ext cx="1322762" cy="231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HQ IT Admin</a:t>
                </a:r>
              </a:p>
            </p:txBody>
          </p:sp>
          <p:sp>
            <p:nvSpPr>
              <p:cNvPr id="15" name="Google Shape;560;p30">
                <a:extLst>
                  <a:ext uri="{FF2B5EF4-FFF2-40B4-BE49-F238E27FC236}">
                    <a16:creationId xmlns:a16="http://schemas.microsoft.com/office/drawing/2014/main" id="{C0C8A15B-25E8-4EC4-9539-97A9DF06DFB2}"/>
                  </a:ext>
                </a:extLst>
              </p:cNvPr>
              <p:cNvSpPr/>
              <p:nvPr/>
            </p:nvSpPr>
            <p:spPr>
              <a:xfrm>
                <a:off x="6855215" y="2318802"/>
                <a:ext cx="1053871" cy="397985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IT </a:t>
                </a:r>
                <a:r>
                  <a:rPr lang="zh-TW" altLang="en-US" sz="1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人員</a:t>
                </a:r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834F2009-71CD-42A5-AA6B-136A7AC3D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55312" y="1842449"/>
                <a:ext cx="1020859" cy="947281"/>
              </a:xfrm>
              <a:prstGeom prst="rect">
                <a:avLst/>
              </a:prstGeom>
            </p:spPr>
          </p:pic>
          <p:pic>
            <p:nvPicPr>
              <p:cNvPr id="2" name="圖形 1">
                <a:extLst>
                  <a:ext uri="{FF2B5EF4-FFF2-40B4-BE49-F238E27FC236}">
                    <a16:creationId xmlns:a16="http://schemas.microsoft.com/office/drawing/2014/main" id="{6A76B39D-90EA-4008-9145-B9417A965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67586" y="1726812"/>
                <a:ext cx="449506" cy="599341"/>
              </a:xfrm>
              <a:prstGeom prst="rect">
                <a:avLst/>
              </a:prstGeom>
            </p:spPr>
          </p:pic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BCDD7F8-EA94-284B-9DDF-D64221FFE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2962" y="3487401"/>
              <a:ext cx="5206741" cy="2647558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4A730200-B303-344A-80FD-6E6D459EF19B}"/>
              </a:ext>
            </a:extLst>
          </p:cNvPr>
          <p:cNvSpPr/>
          <p:nvPr/>
        </p:nvSpPr>
        <p:spPr>
          <a:xfrm>
            <a:off x="320584" y="6400762"/>
            <a:ext cx="4722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>
                    <a:lumMod val="65000"/>
                  </a:schemeClr>
                </a:solidFill>
              </a:rPr>
              <a:t>*** </a:t>
            </a:r>
            <a:r>
              <a:rPr lang="zh-CN" altLang="en-US" sz="1200">
                <a:solidFill>
                  <a:schemeClr val="bg1">
                    <a:lumMod val="65000"/>
                  </a:schemeClr>
                </a:solidFill>
              </a:rPr>
              <a:t>網路設定，服務品質，區域連線和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</a:rPr>
              <a:t> L7</a:t>
            </a:r>
            <a:r>
              <a:rPr lang="zh-TW" altLang="en-US" sz="1200">
                <a:solidFill>
                  <a:schemeClr val="bg1">
                    <a:lumMod val="65000"/>
                  </a:schemeClr>
                </a:solidFill>
              </a:rPr>
              <a:t> 防火牆將於</a:t>
            </a:r>
            <a:r>
              <a:rPr lang="en-US" altLang="zh-TW" sz="1200">
                <a:solidFill>
                  <a:schemeClr val="bg1">
                    <a:lumMod val="65000"/>
                  </a:schemeClr>
                </a:solidFill>
              </a:rPr>
              <a:t> 2021/Q1</a:t>
            </a:r>
            <a:r>
              <a:rPr lang="zh-TW" altLang="en-US" sz="1200">
                <a:solidFill>
                  <a:schemeClr val="bg1">
                    <a:lumMod val="65000"/>
                  </a:schemeClr>
                </a:solidFill>
              </a:rPr>
              <a:t> 支援</a:t>
            </a:r>
          </a:p>
        </p:txBody>
      </p:sp>
    </p:spTree>
    <p:extLst>
      <p:ext uri="{BB962C8B-B14F-4D97-AF65-F5344CB8AC3E}">
        <p14:creationId xmlns:p14="http://schemas.microsoft.com/office/powerpoint/2010/main" val="2406525447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CE07-5E22-6F46-A4F3-01DE399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一覽組織所有幾器的地理位置</a:t>
            </a:r>
          </a:p>
        </p:txBody>
      </p:sp>
      <p:pic>
        <p:nvPicPr>
          <p:cNvPr id="4" name="圖片 3" descr="一張含有 地圖 的圖片&#10;&#10;自動產生的描述">
            <a:extLst>
              <a:ext uri="{FF2B5EF4-FFF2-40B4-BE49-F238E27FC236}">
                <a16:creationId xmlns:a16="http://schemas.microsoft.com/office/drawing/2014/main" id="{5A0A6678-F485-214E-98F2-C8D46CCCB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7" y="2189550"/>
            <a:ext cx="9490732" cy="46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6218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E34B07-F31C-4B45-A845-CCEF41AA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裝置網路狀態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9CFFC7-F861-D448-9DBB-8A59303A7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68" y="2161396"/>
            <a:ext cx="9548410" cy="46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68166"/>
      </p:ext>
    </p:extLst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73F59-69AE-374D-AE40-F738B3CB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QHora-301W </a:t>
            </a:r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流量報告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D1FAFC-6957-6240-93E0-7E4C62F4D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387" y="2137204"/>
            <a:ext cx="9183372" cy="47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3266"/>
      </p:ext>
    </p:extLst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B9F476-7A8A-2446-8765-4A14F4B2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一覽企業層級網段的分配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ECA1C5-F402-A745-9539-AADF01EB6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81" y="2133972"/>
            <a:ext cx="9589984" cy="47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7539"/>
      </p:ext>
    </p:extLst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C1D563-EDC8-AE4B-8625-DB77E3F9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遠端偵錯封包擷取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4573B6-167E-9A4D-9E0F-3709128EE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76" y="2015380"/>
            <a:ext cx="9333048" cy="4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63020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ea typeface="微軟正黑體" panose="020B0604030504040204" pitchFamily="34" charset="-120"/>
                <a:sym typeface="Arial" panose="020B0604020202020204" pitchFamily="34" charset="0"/>
              </a:rPr>
              <a:t>網路拓樸概念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5386A88-5FDE-4954-8EC1-2906FE33CC10}"/>
              </a:ext>
            </a:extLst>
          </p:cNvPr>
          <p:cNvSpPr/>
          <p:nvPr/>
        </p:nvSpPr>
        <p:spPr>
          <a:xfrm>
            <a:off x="6084501" y="4165831"/>
            <a:ext cx="4627952" cy="1853288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Google Shape;879;p43">
            <a:extLst>
              <a:ext uri="{FF2B5EF4-FFF2-40B4-BE49-F238E27FC236}">
                <a16:creationId xmlns:a16="http://schemas.microsoft.com/office/drawing/2014/main" id="{B177914B-9AFA-40C7-BC1B-91EA1F18E722}"/>
              </a:ext>
            </a:extLst>
          </p:cNvPr>
          <p:cNvSpPr/>
          <p:nvPr/>
        </p:nvSpPr>
        <p:spPr>
          <a:xfrm>
            <a:off x="8469538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883;p43">
            <a:extLst>
              <a:ext uri="{FF2B5EF4-FFF2-40B4-BE49-F238E27FC236}">
                <a16:creationId xmlns:a16="http://schemas.microsoft.com/office/drawing/2014/main" id="{A34F6ADC-9025-4606-8C49-C2CD14916A8E}"/>
              </a:ext>
            </a:extLst>
          </p:cNvPr>
          <p:cNvSpPr/>
          <p:nvPr/>
        </p:nvSpPr>
        <p:spPr>
          <a:xfrm>
            <a:off x="9061559" y="5157317"/>
            <a:ext cx="1098520" cy="31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Google Shape;879;p43">
            <a:extLst>
              <a:ext uri="{FF2B5EF4-FFF2-40B4-BE49-F238E27FC236}">
                <a16:creationId xmlns:a16="http://schemas.microsoft.com/office/drawing/2014/main" id="{6A5D40FE-DDD4-4C84-AECC-8F92930ADA20}"/>
              </a:ext>
            </a:extLst>
          </p:cNvPr>
          <p:cNvSpPr/>
          <p:nvPr/>
        </p:nvSpPr>
        <p:spPr>
          <a:xfrm>
            <a:off x="6483570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Google Shape;877;p43">
            <a:extLst>
              <a:ext uri="{FF2B5EF4-FFF2-40B4-BE49-F238E27FC236}">
                <a16:creationId xmlns:a16="http://schemas.microsoft.com/office/drawing/2014/main" id="{853E251B-25A2-4D1D-9257-DE601D4FE87E}"/>
              </a:ext>
            </a:extLst>
          </p:cNvPr>
          <p:cNvSpPr/>
          <p:nvPr/>
        </p:nvSpPr>
        <p:spPr>
          <a:xfrm>
            <a:off x="6978875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29" name="Google Shape;883;p43">
            <a:extLst>
              <a:ext uri="{FF2B5EF4-FFF2-40B4-BE49-F238E27FC236}">
                <a16:creationId xmlns:a16="http://schemas.microsoft.com/office/drawing/2014/main" id="{29B48D8D-1138-416B-9E53-69873C0A59F6}"/>
              </a:ext>
            </a:extLst>
          </p:cNvPr>
          <p:cNvSpPr/>
          <p:nvPr/>
        </p:nvSpPr>
        <p:spPr>
          <a:xfrm>
            <a:off x="7040281" y="515731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76B7427-FB6F-4351-A0AE-1AAC65279F28}"/>
              </a:ext>
            </a:extLst>
          </p:cNvPr>
          <p:cNvSpPr/>
          <p:nvPr/>
        </p:nvSpPr>
        <p:spPr>
          <a:xfrm>
            <a:off x="1419668" y="4165831"/>
            <a:ext cx="4383750" cy="1853288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Google Shape;879;p43">
            <a:extLst>
              <a:ext uri="{FF2B5EF4-FFF2-40B4-BE49-F238E27FC236}">
                <a16:creationId xmlns:a16="http://schemas.microsoft.com/office/drawing/2014/main" id="{36ABB4E7-ED89-454B-A4A4-C66B76C1A769}"/>
              </a:ext>
            </a:extLst>
          </p:cNvPr>
          <p:cNvSpPr/>
          <p:nvPr/>
        </p:nvSpPr>
        <p:spPr>
          <a:xfrm>
            <a:off x="3778836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Google Shape;883;p43">
            <a:extLst>
              <a:ext uri="{FF2B5EF4-FFF2-40B4-BE49-F238E27FC236}">
                <a16:creationId xmlns:a16="http://schemas.microsoft.com/office/drawing/2014/main" id="{B748E7E3-C042-4F55-A242-4C7D74B6CD92}"/>
              </a:ext>
            </a:extLst>
          </p:cNvPr>
          <p:cNvSpPr/>
          <p:nvPr/>
        </p:nvSpPr>
        <p:spPr>
          <a:xfrm>
            <a:off x="4451154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</a:p>
        </p:txBody>
      </p:sp>
      <p:sp>
        <p:nvSpPr>
          <p:cNvPr id="34" name="Google Shape;879;p43">
            <a:extLst>
              <a:ext uri="{FF2B5EF4-FFF2-40B4-BE49-F238E27FC236}">
                <a16:creationId xmlns:a16="http://schemas.microsoft.com/office/drawing/2014/main" id="{8DF460C8-015B-41CB-9A73-90C9AD05A482}"/>
              </a:ext>
            </a:extLst>
          </p:cNvPr>
          <p:cNvSpPr/>
          <p:nvPr/>
        </p:nvSpPr>
        <p:spPr>
          <a:xfrm>
            <a:off x="1780930" y="4891832"/>
            <a:ext cx="1862352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Google Shape;877;p43">
            <a:extLst>
              <a:ext uri="{FF2B5EF4-FFF2-40B4-BE49-F238E27FC236}">
                <a16:creationId xmlns:a16="http://schemas.microsoft.com/office/drawing/2014/main" id="{5C245DD4-04FD-4D9D-851A-97739949355F}"/>
              </a:ext>
            </a:extLst>
          </p:cNvPr>
          <p:cNvSpPr/>
          <p:nvPr/>
        </p:nvSpPr>
        <p:spPr>
          <a:xfrm>
            <a:off x="2191941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39" name="Google Shape;916;p43">
            <a:extLst>
              <a:ext uri="{FF2B5EF4-FFF2-40B4-BE49-F238E27FC236}">
                <a16:creationId xmlns:a16="http://schemas.microsoft.com/office/drawing/2014/main" id="{1C8D545A-02CB-4E5D-A3BE-D7E5BE818A59}"/>
              </a:ext>
            </a:extLst>
          </p:cNvPr>
          <p:cNvSpPr/>
          <p:nvPr/>
        </p:nvSpPr>
        <p:spPr>
          <a:xfrm>
            <a:off x="1172639" y="3632955"/>
            <a:ext cx="9793744" cy="2542612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134166C-00E6-4A80-B815-A0F04EDEBDAC}"/>
              </a:ext>
            </a:extLst>
          </p:cNvPr>
          <p:cNvSpPr/>
          <p:nvPr/>
        </p:nvSpPr>
        <p:spPr>
          <a:xfrm>
            <a:off x="4973086" y="3620585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Google Shape;917;p43">
            <a:extLst>
              <a:ext uri="{FF2B5EF4-FFF2-40B4-BE49-F238E27FC236}">
                <a16:creationId xmlns:a16="http://schemas.microsoft.com/office/drawing/2014/main" id="{84010063-7E93-4E53-881D-3EECC01B6290}"/>
              </a:ext>
            </a:extLst>
          </p:cNvPr>
          <p:cNvSpPr/>
          <p:nvPr/>
        </p:nvSpPr>
        <p:spPr>
          <a:xfrm>
            <a:off x="4973086" y="371139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sp>
        <p:nvSpPr>
          <p:cNvPr id="52" name="Google Shape;883;p43">
            <a:extLst>
              <a:ext uri="{FF2B5EF4-FFF2-40B4-BE49-F238E27FC236}">
                <a16:creationId xmlns:a16="http://schemas.microsoft.com/office/drawing/2014/main" id="{0C6B3CCD-0335-4B1E-882B-87BB0571375E}"/>
              </a:ext>
            </a:extLst>
          </p:cNvPr>
          <p:cNvSpPr/>
          <p:nvPr/>
        </p:nvSpPr>
        <p:spPr>
          <a:xfrm>
            <a:off x="2337641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3047ADDB-13D9-46D7-ABDD-211DA419A1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796382" y="5004003"/>
            <a:ext cx="693039" cy="603630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C98619BF-972D-47EE-A053-11592D4009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3786115" y="4930527"/>
            <a:ext cx="828168" cy="750582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96ABE37F-93DB-413F-BA00-2CC3E1346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447681" y="4957383"/>
            <a:ext cx="853184" cy="774792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7DD64765-681B-4BEA-9ABD-C505831A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460253" y="4957383"/>
            <a:ext cx="853184" cy="774792"/>
          </a:xfrm>
          <a:prstGeom prst="rect">
            <a:avLst/>
          </a:prstGeom>
        </p:spPr>
      </p:pic>
      <p:sp>
        <p:nvSpPr>
          <p:cNvPr id="57" name="Google Shape;873;p43">
            <a:extLst>
              <a:ext uri="{FF2B5EF4-FFF2-40B4-BE49-F238E27FC236}">
                <a16:creationId xmlns:a16="http://schemas.microsoft.com/office/drawing/2014/main" id="{B59968E4-0752-48DE-849B-6FB42533E71E}"/>
              </a:ext>
            </a:extLst>
          </p:cNvPr>
          <p:cNvSpPr txBox="1"/>
          <p:nvPr/>
        </p:nvSpPr>
        <p:spPr>
          <a:xfrm>
            <a:off x="2337641" y="2270965"/>
            <a:ext cx="1771136" cy="81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一個企業或客戶可稱為一個組織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Google Shape;873;p43">
            <a:extLst>
              <a:ext uri="{FF2B5EF4-FFF2-40B4-BE49-F238E27FC236}">
                <a16:creationId xmlns:a16="http://schemas.microsoft.com/office/drawing/2014/main" id="{9BC2B957-8697-4C40-8A15-EAC3558D8727}"/>
              </a:ext>
            </a:extLst>
          </p:cNvPr>
          <p:cNvSpPr txBox="1"/>
          <p:nvPr/>
        </p:nvSpPr>
        <p:spPr>
          <a:xfrm>
            <a:off x="6258660" y="2270965"/>
            <a:ext cx="1556811" cy="77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分為兩大類：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全球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與中國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Google Shape;873;p43">
            <a:extLst>
              <a:ext uri="{FF2B5EF4-FFF2-40B4-BE49-F238E27FC236}">
                <a16:creationId xmlns:a16="http://schemas.microsoft.com/office/drawing/2014/main" id="{573B17B2-42EB-4F94-8EBF-7572F8A4D005}"/>
              </a:ext>
            </a:extLst>
          </p:cNvPr>
          <p:cNvSpPr txBox="1"/>
          <p:nvPr/>
        </p:nvSpPr>
        <p:spPr>
          <a:xfrm>
            <a:off x="9457054" y="2270965"/>
            <a:ext cx="1790802" cy="59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可設定多個區域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8DEAD67-53DB-4AB5-85AF-AF88EA250368}"/>
              </a:ext>
            </a:extLst>
          </p:cNvPr>
          <p:cNvSpPr/>
          <p:nvPr/>
        </p:nvSpPr>
        <p:spPr>
          <a:xfrm>
            <a:off x="4417589" y="2327767"/>
            <a:ext cx="1784373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</a:t>
            </a: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03E9E6F3-0453-4816-B5FB-B360F5BB0C25}"/>
              </a:ext>
            </a:extLst>
          </p:cNvPr>
          <p:cNvCxnSpPr>
            <a:cxnSpLocks/>
          </p:cNvCxnSpPr>
          <p:nvPr/>
        </p:nvCxnSpPr>
        <p:spPr>
          <a:xfrm>
            <a:off x="6232752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CB18D3C0-449C-4864-A39E-8B6BD5F9EADE}"/>
              </a:ext>
            </a:extLst>
          </p:cNvPr>
          <p:cNvSpPr/>
          <p:nvPr/>
        </p:nvSpPr>
        <p:spPr>
          <a:xfrm>
            <a:off x="7963138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 域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D7A79C2-0D22-4376-8CDE-6ADD9D610787}"/>
              </a:ext>
            </a:extLst>
          </p:cNvPr>
          <p:cNvSpPr/>
          <p:nvPr/>
        </p:nvSpPr>
        <p:spPr>
          <a:xfrm>
            <a:off x="944144" y="2327767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 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C56F5F2F-5FC0-46EA-A9DD-EE724C4D5496}"/>
              </a:ext>
            </a:extLst>
          </p:cNvPr>
          <p:cNvCxnSpPr>
            <a:cxnSpLocks/>
          </p:cNvCxnSpPr>
          <p:nvPr/>
        </p:nvCxnSpPr>
        <p:spPr>
          <a:xfrm>
            <a:off x="2321993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41076CAB-D4E8-47FB-A294-1715EEDBDAF4}"/>
              </a:ext>
            </a:extLst>
          </p:cNvPr>
          <p:cNvCxnSpPr>
            <a:cxnSpLocks/>
          </p:cNvCxnSpPr>
          <p:nvPr/>
        </p:nvCxnSpPr>
        <p:spPr>
          <a:xfrm>
            <a:off x="9329436" y="235316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462078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5BDE05B-D3DD-4F87-95D1-7773AA230E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08436" y="2186158"/>
            <a:ext cx="11193226" cy="4011516"/>
          </a:xfrm>
          <a:prstGeom prst="rect">
            <a:avLst/>
          </a:prstGeom>
        </p:spPr>
      </p:pic>
      <p:grpSp>
        <p:nvGrpSpPr>
          <p:cNvPr id="98" name="群組 97">
            <a:extLst>
              <a:ext uri="{FF2B5EF4-FFF2-40B4-BE49-F238E27FC236}">
                <a16:creationId xmlns:a16="http://schemas.microsoft.com/office/drawing/2014/main" id="{E209AEBD-7D3E-49A2-9EC5-0EAA5607DD74}"/>
              </a:ext>
            </a:extLst>
          </p:cNvPr>
          <p:cNvGrpSpPr/>
          <p:nvPr/>
        </p:nvGrpSpPr>
        <p:grpSpPr>
          <a:xfrm>
            <a:off x="942739" y="5318601"/>
            <a:ext cx="1034146" cy="459437"/>
            <a:chOff x="991903" y="5110035"/>
            <a:chExt cx="1034146" cy="459437"/>
          </a:xfrm>
        </p:grpSpPr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2E1451BE-DE4B-4291-868C-5BD126AE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100" name="圖形 99">
              <a:extLst>
                <a:ext uri="{FF2B5EF4-FFF2-40B4-BE49-F238E27FC236}">
                  <a16:creationId xmlns:a16="http://schemas.microsoft.com/office/drawing/2014/main" id="{99C43E88-89E9-4408-A63E-82C65A63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341EF115-503F-42E5-B4AC-E0D9E8450B7C}"/>
              </a:ext>
            </a:extLst>
          </p:cNvPr>
          <p:cNvGrpSpPr/>
          <p:nvPr/>
        </p:nvGrpSpPr>
        <p:grpSpPr>
          <a:xfrm>
            <a:off x="8573927" y="2186158"/>
            <a:ext cx="2011109" cy="1789621"/>
            <a:chOff x="8657597" y="4663937"/>
            <a:chExt cx="2011109" cy="1789621"/>
          </a:xfrm>
        </p:grpSpPr>
        <p:pic>
          <p:nvPicPr>
            <p:cNvPr id="102" name="圖形 101">
              <a:extLst>
                <a:ext uri="{FF2B5EF4-FFF2-40B4-BE49-F238E27FC236}">
                  <a16:creationId xmlns:a16="http://schemas.microsoft.com/office/drawing/2014/main" id="{EF1C8FFE-3F04-4A7D-B267-AEE7BC2AD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1B07E511-7CB3-4E64-A161-C24E477F10E6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DCCCF30D-C985-4305-B72A-B3489D3DC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FE18FFC1-70AF-47BA-802D-7167166AA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ECEBCB01-0B44-4D9E-A756-B5E2FC414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435FF649-0A90-4D12-B0AF-48E00B1FD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8FD16A8A-1497-4EC7-909F-B338353086BA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接點 108">
                <a:extLst>
                  <a:ext uri="{FF2B5EF4-FFF2-40B4-BE49-F238E27FC236}">
                    <a16:creationId xmlns:a16="http://schemas.microsoft.com/office/drawing/2014/main" id="{67473DD6-6AE9-47FF-AA91-7105E8FE9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09">
                <a:extLst>
                  <a:ext uri="{FF2B5EF4-FFF2-40B4-BE49-F238E27FC236}">
                    <a16:creationId xmlns:a16="http://schemas.microsoft.com/office/drawing/2014/main" id="{5F9C1C06-BFD0-4538-AFB0-1691C5D65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>
                <a:extLst>
                  <a:ext uri="{FF2B5EF4-FFF2-40B4-BE49-F238E27FC236}">
                    <a16:creationId xmlns:a16="http://schemas.microsoft.com/office/drawing/2014/main" id="{298966B0-9218-47A8-9CAB-BBA65C390ED8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45AAF484-3A8A-4982-AF98-F0E2631F13D8}"/>
              </a:ext>
            </a:extLst>
          </p:cNvPr>
          <p:cNvGrpSpPr/>
          <p:nvPr/>
        </p:nvGrpSpPr>
        <p:grpSpPr>
          <a:xfrm>
            <a:off x="609600" y="2286717"/>
            <a:ext cx="1146150" cy="1146150"/>
            <a:chOff x="2270327" y="1859509"/>
            <a:chExt cx="1146150" cy="1146150"/>
          </a:xfrm>
        </p:grpSpPr>
        <p:sp>
          <p:nvSpPr>
            <p:cNvPr id="113" name="橢圓 112">
              <a:extLst>
                <a:ext uri="{FF2B5EF4-FFF2-40B4-BE49-F238E27FC236}">
                  <a16:creationId xmlns:a16="http://schemas.microsoft.com/office/drawing/2014/main" id="{59B9D35B-31C9-4CB7-90A6-6A00608AFA7B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1E39B940-DADD-4390-8CAC-23735032D8E3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5" name="圖形 114">
              <a:extLst>
                <a:ext uri="{FF2B5EF4-FFF2-40B4-BE49-F238E27FC236}">
                  <a16:creationId xmlns:a16="http://schemas.microsoft.com/office/drawing/2014/main" id="{C1ADEF49-4025-4CFD-B4BF-D401EC16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10D476-3D47-424B-8BE1-C3C3B49EFD53}"/>
              </a:ext>
            </a:extLst>
          </p:cNvPr>
          <p:cNvGrpSpPr/>
          <p:nvPr/>
        </p:nvGrpSpPr>
        <p:grpSpPr>
          <a:xfrm>
            <a:off x="6484290" y="2286717"/>
            <a:ext cx="1146150" cy="1146150"/>
            <a:chOff x="4683336" y="1859509"/>
            <a:chExt cx="1146150" cy="1146150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D6395608-A7FE-4713-89ED-7A0432637975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1D0A6A5A-1FE6-4D3D-8928-44BE49B67F52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B82D6DF7-38BB-4DC9-9A50-BFE7E36E9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29382990-1D1F-4275-ACB4-3A6D3F62D988}"/>
              </a:ext>
            </a:extLst>
          </p:cNvPr>
          <p:cNvGrpSpPr/>
          <p:nvPr/>
        </p:nvGrpSpPr>
        <p:grpSpPr>
          <a:xfrm>
            <a:off x="8573927" y="4250142"/>
            <a:ext cx="2011109" cy="1789621"/>
            <a:chOff x="8657597" y="4663937"/>
            <a:chExt cx="2011109" cy="1789621"/>
          </a:xfrm>
        </p:grpSpPr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0A875564-EDE9-422A-B164-2DA5F125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3F065A7F-C22F-44A5-98CE-0908D33EDAC1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123" name="圖形 122">
                <a:extLst>
                  <a:ext uri="{FF2B5EF4-FFF2-40B4-BE49-F238E27FC236}">
                    <a16:creationId xmlns:a16="http://schemas.microsoft.com/office/drawing/2014/main" id="{D8457144-D622-4BBA-85FB-3BE342FCE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24" name="圖形 123">
                <a:extLst>
                  <a:ext uri="{FF2B5EF4-FFF2-40B4-BE49-F238E27FC236}">
                    <a16:creationId xmlns:a16="http://schemas.microsoft.com/office/drawing/2014/main" id="{FDEDEA90-309A-4578-AD70-E9D6B0431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25" name="圖形 124">
                <a:extLst>
                  <a:ext uri="{FF2B5EF4-FFF2-40B4-BE49-F238E27FC236}">
                    <a16:creationId xmlns:a16="http://schemas.microsoft.com/office/drawing/2014/main" id="{0F19B325-29C4-42B8-BED9-1941E694A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126" name="圖形 125">
                <a:extLst>
                  <a:ext uri="{FF2B5EF4-FFF2-40B4-BE49-F238E27FC236}">
                    <a16:creationId xmlns:a16="http://schemas.microsoft.com/office/drawing/2014/main" id="{CBADABAD-C121-4C24-9662-48FF0260D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127" name="直線接點 126">
                <a:extLst>
                  <a:ext uri="{FF2B5EF4-FFF2-40B4-BE49-F238E27FC236}">
                    <a16:creationId xmlns:a16="http://schemas.microsoft.com/office/drawing/2014/main" id="{EAF76D88-A043-4401-A005-F5B3052912E6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接點 127">
                <a:extLst>
                  <a:ext uri="{FF2B5EF4-FFF2-40B4-BE49-F238E27FC236}">
                    <a16:creationId xmlns:a16="http://schemas.microsoft.com/office/drawing/2014/main" id="{5D940E5E-EC44-42B6-9FDE-5C2EC8C1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接點 128">
                <a:extLst>
                  <a:ext uri="{FF2B5EF4-FFF2-40B4-BE49-F238E27FC236}">
                    <a16:creationId xmlns:a16="http://schemas.microsoft.com/office/drawing/2014/main" id="{AABA75C6-08EA-49A0-ABE2-38B5D0361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接點 129">
                <a:extLst>
                  <a:ext uri="{FF2B5EF4-FFF2-40B4-BE49-F238E27FC236}">
                    <a16:creationId xmlns:a16="http://schemas.microsoft.com/office/drawing/2014/main" id="{2B4A4FBC-031C-4881-84AE-F531F0124969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標題 4">
            <a:extLst>
              <a:ext uri="{FF2B5EF4-FFF2-40B4-BE49-F238E27FC236}">
                <a16:creationId xmlns:a16="http://schemas.microsoft.com/office/drawing/2014/main" id="{AE2B68E2-CD0B-DE4E-9542-6F3381ED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數十或上百分點辦公的型態</a:t>
            </a:r>
            <a:br>
              <a:rPr lang="en-US" altLang="zh-TW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sz="360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產生許多困境</a:t>
            </a: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DC511DA2-C5AE-49C2-87D7-58A300D59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499387" y="2186158"/>
            <a:ext cx="11193226" cy="4011516"/>
          </a:xfrm>
          <a:prstGeom prst="rect">
            <a:avLst/>
          </a:prstGeom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6871D657-D39A-44E0-A914-5811CB37E02B}"/>
              </a:ext>
            </a:extLst>
          </p:cNvPr>
          <p:cNvSpPr/>
          <p:nvPr/>
        </p:nvSpPr>
        <p:spPr>
          <a:xfrm>
            <a:off x="1978302" y="2067113"/>
            <a:ext cx="1578514" cy="728144"/>
          </a:xfrm>
          <a:prstGeom prst="wedgeRoundRectCallout">
            <a:avLst>
              <a:gd name="adj1" fmla="val -65780"/>
              <a:gd name="adj2" fmla="val 36686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機器寄送維修</a:t>
            </a:r>
          </a:p>
          <a:p>
            <a:pPr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費時費工</a:t>
            </a: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2F3278DC-E601-4BE9-A202-7674085FC90F}"/>
              </a:ext>
            </a:extLst>
          </p:cNvPr>
          <p:cNvSpPr/>
          <p:nvPr/>
        </p:nvSpPr>
        <p:spPr>
          <a:xfrm>
            <a:off x="1033349" y="4100550"/>
            <a:ext cx="1972318" cy="895412"/>
          </a:xfrm>
          <a:prstGeom prst="wedgeRoundRectCallout">
            <a:avLst>
              <a:gd name="adj1" fmla="val -33706"/>
              <a:gd name="adj2" fmla="val 82357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IT 無法統一管理網路設備和網路狀況</a:t>
            </a: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B79D8031-48E7-44AC-B910-3D222D55281B}"/>
              </a:ext>
            </a:extLst>
          </p:cNvPr>
          <p:cNvSpPr/>
          <p:nvPr/>
        </p:nvSpPr>
        <p:spPr>
          <a:xfrm>
            <a:off x="4241849" y="2067113"/>
            <a:ext cx="1950804" cy="703990"/>
          </a:xfrm>
          <a:prstGeom prst="wedgeRoundRectCallout">
            <a:avLst>
              <a:gd name="adj1" fmla="val 65161"/>
              <a:gd name="adj2" fmla="val 32092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 </a:t>
            </a:r>
            <a:r>
              <a:rPr kumimoji="1"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崩潰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不斷斷線影響工作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9EE67163-8341-4BAE-AA1E-C3A8C475D6BD}"/>
              </a:ext>
            </a:extLst>
          </p:cNvPr>
          <p:cNvSpPr/>
          <p:nvPr/>
        </p:nvSpPr>
        <p:spPr>
          <a:xfrm>
            <a:off x="7526227" y="2031394"/>
            <a:ext cx="1745201" cy="799581"/>
          </a:xfrm>
          <a:prstGeom prst="wedgeRoundRectCallout">
            <a:avLst>
              <a:gd name="adj1" fmla="val 48542"/>
              <a:gd name="adj2" fmla="val 79442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資料走外網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網路行為被竊取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46C87242-C01D-4880-A872-EA03F2052DA5}"/>
              </a:ext>
            </a:extLst>
          </p:cNvPr>
          <p:cNvSpPr/>
          <p:nvPr/>
        </p:nvSpPr>
        <p:spPr>
          <a:xfrm>
            <a:off x="9905661" y="2031394"/>
            <a:ext cx="2069266" cy="843528"/>
          </a:xfrm>
          <a:prstGeom prst="wedgeRoundRectCallout">
            <a:avLst>
              <a:gd name="adj1" fmla="val -47837"/>
              <a:gd name="adj2" fmla="val 90604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無網路背景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設定多點組網困難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費時費工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0F630E64-5AD4-4ECD-977D-AFEAED62A3C8}"/>
              </a:ext>
            </a:extLst>
          </p:cNvPr>
          <p:cNvSpPr/>
          <p:nvPr/>
        </p:nvSpPr>
        <p:spPr>
          <a:xfrm>
            <a:off x="6192653" y="4042921"/>
            <a:ext cx="2667148" cy="828335"/>
          </a:xfrm>
          <a:prstGeom prst="wedgeRoundRectCallout">
            <a:avLst>
              <a:gd name="adj1" fmla="val 62020"/>
              <a:gd name="adj2" fmla="val 34902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需求高速內外網異地備份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但路由器只有一個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10GbE</a:t>
            </a:r>
          </a:p>
        </p:txBody>
      </p:sp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83B23A76-D17C-47BF-965A-F166C788A911}"/>
              </a:ext>
            </a:extLst>
          </p:cNvPr>
          <p:cNvSpPr/>
          <p:nvPr/>
        </p:nvSpPr>
        <p:spPr>
          <a:xfrm>
            <a:off x="6192653" y="5180531"/>
            <a:ext cx="2667148" cy="775769"/>
          </a:xfrm>
          <a:prstGeom prst="wedgeRoundRectCallout">
            <a:avLst>
              <a:gd name="adj1" fmla="val 62486"/>
              <a:gd name="adj2" fmla="val 36307"/>
              <a:gd name="adj3" fmla="val 16667"/>
            </a:avLst>
          </a:prstGeom>
          <a:solidFill>
            <a:srgbClr val="000000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多成員在家上班和上課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無線網路壅塞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91213"/>
      </p:ext>
    </p:extLst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zh-TW" altLang="en-US">
                <a:sym typeface="Arial" panose="020B0604020202020204" pitchFamily="34" charset="0"/>
              </a:rPr>
              <a:t>網路拓樸概念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0BB97CA7-95BF-4EC7-8450-8E90E4B629DF}"/>
              </a:ext>
            </a:extLst>
          </p:cNvPr>
          <p:cNvGrpSpPr/>
          <p:nvPr/>
        </p:nvGrpSpPr>
        <p:grpSpPr>
          <a:xfrm>
            <a:off x="791927" y="3181185"/>
            <a:ext cx="10481750" cy="3483782"/>
            <a:chOff x="952485" y="582281"/>
            <a:chExt cx="10481750" cy="3483782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D84AED4C-323A-406E-AA10-D61B4E97A899}"/>
                </a:ext>
              </a:extLst>
            </p:cNvPr>
            <p:cNvSpPr/>
            <p:nvPr/>
          </p:nvSpPr>
          <p:spPr>
            <a:xfrm>
              <a:off x="6234231" y="1145107"/>
              <a:ext cx="5109959" cy="2859325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Google Shape;879;p43">
              <a:extLst>
                <a:ext uri="{FF2B5EF4-FFF2-40B4-BE49-F238E27FC236}">
                  <a16:creationId xmlns:a16="http://schemas.microsoft.com/office/drawing/2014/main" id="{FE6B9A0E-37AD-479D-BBA9-266F2D17D491}"/>
                </a:ext>
              </a:extLst>
            </p:cNvPr>
            <p:cNvSpPr/>
            <p:nvPr/>
          </p:nvSpPr>
          <p:spPr>
            <a:xfrm>
              <a:off x="8391611" y="1735292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6" name="Google Shape;883;p43">
              <a:extLst>
                <a:ext uri="{FF2B5EF4-FFF2-40B4-BE49-F238E27FC236}">
                  <a16:creationId xmlns:a16="http://schemas.microsoft.com/office/drawing/2014/main" id="{087897B5-9C62-473D-AACC-F4336A0CA7FF}"/>
                </a:ext>
              </a:extLst>
            </p:cNvPr>
            <p:cNvSpPr/>
            <p:nvPr/>
          </p:nvSpPr>
          <p:spPr>
            <a:xfrm>
              <a:off x="9146868" y="1949480"/>
              <a:ext cx="154006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重慶</a:t>
              </a:r>
            </a:p>
          </p:txBody>
        </p:sp>
        <p:sp>
          <p:nvSpPr>
            <p:cNvPr id="98" name="Google Shape;879;p43">
              <a:extLst>
                <a:ext uri="{FF2B5EF4-FFF2-40B4-BE49-F238E27FC236}">
                  <a16:creationId xmlns:a16="http://schemas.microsoft.com/office/drawing/2014/main" id="{0BBA33EE-802B-44AE-825C-124C0EB38E7E}"/>
                </a:ext>
              </a:extLst>
            </p:cNvPr>
            <p:cNvSpPr/>
            <p:nvPr/>
          </p:nvSpPr>
          <p:spPr>
            <a:xfrm>
              <a:off x="6490846" y="1740834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3" name="Google Shape;877;p43">
              <a:extLst>
                <a:ext uri="{FF2B5EF4-FFF2-40B4-BE49-F238E27FC236}">
                  <a16:creationId xmlns:a16="http://schemas.microsoft.com/office/drawing/2014/main" id="{807065AA-97E6-4576-8D95-C184E9546CC5}"/>
                </a:ext>
              </a:extLst>
            </p:cNvPr>
            <p:cNvSpPr/>
            <p:nvPr/>
          </p:nvSpPr>
          <p:spPr>
            <a:xfrm>
              <a:off x="7369608" y="1261672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104" name="Google Shape;883;p43">
              <a:extLst>
                <a:ext uri="{FF2B5EF4-FFF2-40B4-BE49-F238E27FC236}">
                  <a16:creationId xmlns:a16="http://schemas.microsoft.com/office/drawing/2014/main" id="{BE090FA4-CAB2-4EFE-A613-5E86A0F3F421}"/>
                </a:ext>
              </a:extLst>
            </p:cNvPr>
            <p:cNvSpPr/>
            <p:nvPr/>
          </p:nvSpPr>
          <p:spPr>
            <a:xfrm>
              <a:off x="7041656" y="1949480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北京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矩形: 圓角 104">
              <a:extLst>
                <a:ext uri="{FF2B5EF4-FFF2-40B4-BE49-F238E27FC236}">
                  <a16:creationId xmlns:a16="http://schemas.microsoft.com/office/drawing/2014/main" id="{2745E0A0-4EC9-4E73-B9B1-E924A263F7A1}"/>
                </a:ext>
              </a:extLst>
            </p:cNvPr>
            <p:cNvSpPr/>
            <p:nvPr/>
          </p:nvSpPr>
          <p:spPr>
            <a:xfrm>
              <a:off x="1097438" y="1143272"/>
              <a:ext cx="4928521" cy="286116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Google Shape;879;p43">
              <a:extLst>
                <a:ext uri="{FF2B5EF4-FFF2-40B4-BE49-F238E27FC236}">
                  <a16:creationId xmlns:a16="http://schemas.microsoft.com/office/drawing/2014/main" id="{2733D9F1-D02A-4CE1-B8BE-C6D9480BC13C}"/>
                </a:ext>
              </a:extLst>
            </p:cNvPr>
            <p:cNvSpPr/>
            <p:nvPr/>
          </p:nvSpPr>
          <p:spPr>
            <a:xfrm>
              <a:off x="4083427" y="1743616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Google Shape;883;p43">
              <a:extLst>
                <a:ext uri="{FF2B5EF4-FFF2-40B4-BE49-F238E27FC236}">
                  <a16:creationId xmlns:a16="http://schemas.microsoft.com/office/drawing/2014/main" id="{B44154FB-418C-474C-9D3D-4216CEAFEAB1}"/>
                </a:ext>
              </a:extLst>
            </p:cNvPr>
            <p:cNvSpPr/>
            <p:nvPr/>
          </p:nvSpPr>
          <p:spPr>
            <a:xfrm>
              <a:off x="4805673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日本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Google Shape;879;p43">
              <a:extLst>
                <a:ext uri="{FF2B5EF4-FFF2-40B4-BE49-F238E27FC236}">
                  <a16:creationId xmlns:a16="http://schemas.microsoft.com/office/drawing/2014/main" id="{D486F7EB-742F-473C-AAD0-07B65378806B}"/>
                </a:ext>
              </a:extLst>
            </p:cNvPr>
            <p:cNvSpPr/>
            <p:nvPr/>
          </p:nvSpPr>
          <p:spPr>
            <a:xfrm>
              <a:off x="1247370" y="1743616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Google Shape;877;p43">
              <a:extLst>
                <a:ext uri="{FF2B5EF4-FFF2-40B4-BE49-F238E27FC236}">
                  <a16:creationId xmlns:a16="http://schemas.microsoft.com/office/drawing/2014/main" id="{045C3479-99BA-4CD2-9271-057FAA2D0CBD}"/>
                </a:ext>
              </a:extLst>
            </p:cNvPr>
            <p:cNvSpPr/>
            <p:nvPr/>
          </p:nvSpPr>
          <p:spPr>
            <a:xfrm>
              <a:off x="2142096" y="1255489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10" name="Google Shape;916;p43">
              <a:extLst>
                <a:ext uri="{FF2B5EF4-FFF2-40B4-BE49-F238E27FC236}">
                  <a16:creationId xmlns:a16="http://schemas.microsoft.com/office/drawing/2014/main" id="{AC27220B-7C88-4612-86FF-921F7861819B}"/>
                </a:ext>
              </a:extLst>
            </p:cNvPr>
            <p:cNvSpPr/>
            <p:nvPr/>
          </p:nvSpPr>
          <p:spPr>
            <a:xfrm>
              <a:off x="952485" y="582281"/>
              <a:ext cx="10481750" cy="3483782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矩形: 圓角 110">
              <a:extLst>
                <a:ext uri="{FF2B5EF4-FFF2-40B4-BE49-F238E27FC236}">
                  <a16:creationId xmlns:a16="http://schemas.microsoft.com/office/drawing/2014/main" id="{9768FDEA-F4EF-4889-BDD9-2E4BC6CD65EF}"/>
                </a:ext>
              </a:extLst>
            </p:cNvPr>
            <p:cNvSpPr/>
            <p:nvPr/>
          </p:nvSpPr>
          <p:spPr>
            <a:xfrm>
              <a:off x="5092668" y="582281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2" name="Google Shape;917;p43">
              <a:extLst>
                <a:ext uri="{FF2B5EF4-FFF2-40B4-BE49-F238E27FC236}">
                  <a16:creationId xmlns:a16="http://schemas.microsoft.com/office/drawing/2014/main" id="{7044D678-29B2-44E5-9190-6D43BCF1001E}"/>
                </a:ext>
              </a:extLst>
            </p:cNvPr>
            <p:cNvSpPr/>
            <p:nvPr/>
          </p:nvSpPr>
          <p:spPr>
            <a:xfrm>
              <a:off x="5092668" y="677528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  <p:sp>
          <p:nvSpPr>
            <p:cNvPr id="113" name="Google Shape;883;p43">
              <a:extLst>
                <a:ext uri="{FF2B5EF4-FFF2-40B4-BE49-F238E27FC236}">
                  <a16:creationId xmlns:a16="http://schemas.microsoft.com/office/drawing/2014/main" id="{306C2187-FD37-4870-9B57-230C90C5035F}"/>
                </a:ext>
              </a:extLst>
            </p:cNvPr>
            <p:cNvSpPr/>
            <p:nvPr/>
          </p:nvSpPr>
          <p:spPr>
            <a:xfrm>
              <a:off x="2265245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美國</a:t>
              </a:r>
            </a:p>
          </p:txBody>
        </p:sp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64B1D413-FFF8-41D5-8863-D6A27C944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04" t="12279" r="24374" b="32198"/>
            <a:stretch/>
          </p:blipFill>
          <p:spPr>
            <a:xfrm>
              <a:off x="1762450" y="1806243"/>
              <a:ext cx="693039" cy="603630"/>
            </a:xfrm>
            <a:prstGeom prst="rect">
              <a:avLst/>
            </a:prstGeom>
          </p:spPr>
        </p:pic>
        <p:pic>
          <p:nvPicPr>
            <p:cNvPr id="115" name="圖形 114">
              <a:extLst>
                <a:ext uri="{FF2B5EF4-FFF2-40B4-BE49-F238E27FC236}">
                  <a16:creationId xmlns:a16="http://schemas.microsoft.com/office/drawing/2014/main" id="{45FBC092-2665-4E4C-9E50-CCC306C37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935" t="9604" r="20840" b="25983"/>
            <a:stretch/>
          </p:blipFill>
          <p:spPr>
            <a:xfrm>
              <a:off x="4140634" y="1732767"/>
              <a:ext cx="828168" cy="750582"/>
            </a:xfrm>
            <a:prstGeom prst="rect">
              <a:avLst/>
            </a:prstGeom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92F03177-9102-4727-96FC-78E2C5604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449056" y="1720662"/>
              <a:ext cx="853184" cy="774792"/>
            </a:xfrm>
            <a:prstGeom prst="rect">
              <a:avLst/>
            </a:prstGeom>
          </p:spPr>
        </p:pic>
        <p:pic>
          <p:nvPicPr>
            <p:cNvPr id="117" name="圖形 116">
              <a:extLst>
                <a:ext uri="{FF2B5EF4-FFF2-40B4-BE49-F238E27FC236}">
                  <a16:creationId xmlns:a16="http://schemas.microsoft.com/office/drawing/2014/main" id="{A42F0188-572E-4EDE-A8FE-574DC459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770147" y="1720662"/>
              <a:ext cx="853184" cy="774792"/>
            </a:xfrm>
            <a:prstGeom prst="rect">
              <a:avLst/>
            </a:prstGeom>
          </p:spPr>
        </p:pic>
      </p:grpSp>
      <p:sp>
        <p:nvSpPr>
          <p:cNvPr id="118" name="橢圓 117">
            <a:extLst>
              <a:ext uri="{FF2B5EF4-FFF2-40B4-BE49-F238E27FC236}">
                <a16:creationId xmlns:a16="http://schemas.microsoft.com/office/drawing/2014/main" id="{567BFBBD-A0E7-4E50-92C2-C0ADA7975C5A}"/>
              </a:ext>
            </a:extLst>
          </p:cNvPr>
          <p:cNvSpPr/>
          <p:nvPr/>
        </p:nvSpPr>
        <p:spPr>
          <a:xfrm>
            <a:off x="6150020" y="3665026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329BE0ED-014A-4731-9AF4-B70741CF8F67}"/>
              </a:ext>
            </a:extLst>
          </p:cNvPr>
          <p:cNvGrpSpPr/>
          <p:nvPr/>
        </p:nvGrpSpPr>
        <p:grpSpPr>
          <a:xfrm>
            <a:off x="1396854" y="5056544"/>
            <a:ext cx="891343" cy="1329079"/>
            <a:chOff x="1468916" y="5195554"/>
            <a:chExt cx="891343" cy="1346829"/>
          </a:xfrm>
        </p:grpSpPr>
        <p:grpSp>
          <p:nvGrpSpPr>
            <p:cNvPr id="120" name="群組 119">
              <a:extLst>
                <a:ext uri="{FF2B5EF4-FFF2-40B4-BE49-F238E27FC236}">
                  <a16:creationId xmlns:a16="http://schemas.microsoft.com/office/drawing/2014/main" id="{E145118E-729D-4273-8680-E4A7012397E0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26" name="矩形: 圓角 125">
                <a:extLst>
                  <a:ext uri="{FF2B5EF4-FFF2-40B4-BE49-F238E27FC236}">
                    <a16:creationId xmlns:a16="http://schemas.microsoft.com/office/drawing/2014/main" id="{C1E2A4CF-D0EA-4C0E-BBE2-D5C9F4F3D04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5580BD86-18E5-42D4-A6BA-88DD1730235D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1" name="群組 120">
              <a:extLst>
                <a:ext uri="{FF2B5EF4-FFF2-40B4-BE49-F238E27FC236}">
                  <a16:creationId xmlns:a16="http://schemas.microsoft.com/office/drawing/2014/main" id="{980E5A2C-0EA3-4FED-A537-38A3E105AEF6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199D846D-2B77-4284-B452-0923113CA5C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C62D375B-F9F7-42E3-890E-A91A0E7BFAC4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2" name="Google Shape;886;p43">
              <a:extLst>
                <a:ext uri="{FF2B5EF4-FFF2-40B4-BE49-F238E27FC236}">
                  <a16:creationId xmlns:a16="http://schemas.microsoft.com/office/drawing/2014/main" id="{D48D14F7-8978-4F04-8F13-95F72AE7DC48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3" name="Google Shape;886;p43">
              <a:extLst>
                <a:ext uri="{FF2B5EF4-FFF2-40B4-BE49-F238E27FC236}">
                  <a16:creationId xmlns:a16="http://schemas.microsoft.com/office/drawing/2014/main" id="{6E5C769D-298A-46FF-ABEA-931C14205CB0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AF1FA785-2895-4E90-9BE9-7E027A8900B6}"/>
              </a:ext>
            </a:extLst>
          </p:cNvPr>
          <p:cNvGrpSpPr/>
          <p:nvPr/>
        </p:nvGrpSpPr>
        <p:grpSpPr>
          <a:xfrm>
            <a:off x="2579607" y="5056544"/>
            <a:ext cx="891343" cy="1329079"/>
            <a:chOff x="1468916" y="5195554"/>
            <a:chExt cx="891343" cy="1346829"/>
          </a:xfrm>
        </p:grpSpPr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23B5857B-D025-469A-AF40-30EA66758729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35" name="矩形: 圓角 134">
                <a:extLst>
                  <a:ext uri="{FF2B5EF4-FFF2-40B4-BE49-F238E27FC236}">
                    <a16:creationId xmlns:a16="http://schemas.microsoft.com/office/drawing/2014/main" id="{12E5BC33-EE86-4A91-9F75-4B8A69D3AB2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文字方塊 135">
                <a:extLst>
                  <a:ext uri="{FF2B5EF4-FFF2-40B4-BE49-F238E27FC236}">
                    <a16:creationId xmlns:a16="http://schemas.microsoft.com/office/drawing/2014/main" id="{39953F3F-68D2-400F-ADC2-9193A7E9E2B3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A424A1C3-56EF-4C78-87D5-0AFE30443F13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33" name="矩形: 圓角 132">
                <a:extLst>
                  <a:ext uri="{FF2B5EF4-FFF2-40B4-BE49-F238E27FC236}">
                    <a16:creationId xmlns:a16="http://schemas.microsoft.com/office/drawing/2014/main" id="{E598529D-86A7-471B-9797-022DEAC9C68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45BBFADF-E787-439A-8453-19781C22F519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1" name="Google Shape;886;p43">
              <a:extLst>
                <a:ext uri="{FF2B5EF4-FFF2-40B4-BE49-F238E27FC236}">
                  <a16:creationId xmlns:a16="http://schemas.microsoft.com/office/drawing/2014/main" id="{C3A1AE0B-CA7A-40FB-A4DF-CA4F3074A9D5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2" name="Google Shape;886;p43">
              <a:extLst>
                <a:ext uri="{FF2B5EF4-FFF2-40B4-BE49-F238E27FC236}">
                  <a16:creationId xmlns:a16="http://schemas.microsoft.com/office/drawing/2014/main" id="{5EC7433E-67B8-42E5-B1D9-4E40027F73C5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7" name="群組 136">
            <a:extLst>
              <a:ext uri="{FF2B5EF4-FFF2-40B4-BE49-F238E27FC236}">
                <a16:creationId xmlns:a16="http://schemas.microsoft.com/office/drawing/2014/main" id="{C57689F1-2E4E-45B8-87D0-E1B876D063FB}"/>
              </a:ext>
            </a:extLst>
          </p:cNvPr>
          <p:cNvGrpSpPr/>
          <p:nvPr/>
        </p:nvGrpSpPr>
        <p:grpSpPr>
          <a:xfrm>
            <a:off x="4391640" y="5056544"/>
            <a:ext cx="891343" cy="1329079"/>
            <a:chOff x="1468916" y="5195554"/>
            <a:chExt cx="891343" cy="1346829"/>
          </a:xfrm>
        </p:grpSpPr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235B5D9C-859C-4855-ADA8-D1B32ED8EE59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44" name="矩形: 圓角 143">
                <a:extLst>
                  <a:ext uri="{FF2B5EF4-FFF2-40B4-BE49-F238E27FC236}">
                    <a16:creationId xmlns:a16="http://schemas.microsoft.com/office/drawing/2014/main" id="{6A203265-1C38-4189-9930-76B4F9EE834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文字方塊 144">
                <a:extLst>
                  <a:ext uri="{FF2B5EF4-FFF2-40B4-BE49-F238E27FC236}">
                    <a16:creationId xmlns:a16="http://schemas.microsoft.com/office/drawing/2014/main" id="{3629A19E-8309-44F8-AA62-6EE4AF8F9F75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id="{0B7626B6-5A0A-4CC9-B736-CFEE398C7463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42" name="矩形: 圓角 141">
                <a:extLst>
                  <a:ext uri="{FF2B5EF4-FFF2-40B4-BE49-F238E27FC236}">
                    <a16:creationId xmlns:a16="http://schemas.microsoft.com/office/drawing/2014/main" id="{4187463D-3307-4159-A004-C96E4F52477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181A1509-F316-4017-96D4-894872F05C5A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0" name="Google Shape;886;p43">
              <a:extLst>
                <a:ext uri="{FF2B5EF4-FFF2-40B4-BE49-F238E27FC236}">
                  <a16:creationId xmlns:a16="http://schemas.microsoft.com/office/drawing/2014/main" id="{F23CC85C-4A20-4D8A-9F65-07CD1597B63C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1" name="Google Shape;886;p43">
              <a:extLst>
                <a:ext uri="{FF2B5EF4-FFF2-40B4-BE49-F238E27FC236}">
                  <a16:creationId xmlns:a16="http://schemas.microsoft.com/office/drawing/2014/main" id="{55D675F5-D947-4959-8D0E-9D1FCC8F97C7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8C7E89E0-FC46-43A6-A587-2767BDA10ED1}"/>
              </a:ext>
            </a:extLst>
          </p:cNvPr>
          <p:cNvGrpSpPr/>
          <p:nvPr/>
        </p:nvGrpSpPr>
        <p:grpSpPr>
          <a:xfrm>
            <a:off x="6788283" y="5056544"/>
            <a:ext cx="891343" cy="1329079"/>
            <a:chOff x="1468916" y="5195554"/>
            <a:chExt cx="891343" cy="1346829"/>
          </a:xfrm>
        </p:grpSpPr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7F81CEC1-704D-4D1F-B25A-678F6AF6F25A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53" name="矩形: 圓角 152">
                <a:extLst>
                  <a:ext uri="{FF2B5EF4-FFF2-40B4-BE49-F238E27FC236}">
                    <a16:creationId xmlns:a16="http://schemas.microsoft.com/office/drawing/2014/main" id="{7427AFD2-F631-4E82-821D-BC07D3E3A3D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3F5A0795-5F9D-4960-BEE1-8FE31EBB9704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8237F37F-7BA2-48C1-BAEB-3CA3F15F4412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51" name="矩形: 圓角 150">
                <a:extLst>
                  <a:ext uri="{FF2B5EF4-FFF2-40B4-BE49-F238E27FC236}">
                    <a16:creationId xmlns:a16="http://schemas.microsoft.com/office/drawing/2014/main" id="{D3907098-5EAD-4A47-981F-E4AF902E497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6329655C-76F9-4735-892B-59F42EA61020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9" name="Google Shape;886;p43">
              <a:extLst>
                <a:ext uri="{FF2B5EF4-FFF2-40B4-BE49-F238E27FC236}">
                  <a16:creationId xmlns:a16="http://schemas.microsoft.com/office/drawing/2014/main" id="{2894828A-A2C6-466B-84AE-88C07EB6DA52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0" name="Google Shape;886;p43">
              <a:extLst>
                <a:ext uri="{FF2B5EF4-FFF2-40B4-BE49-F238E27FC236}">
                  <a16:creationId xmlns:a16="http://schemas.microsoft.com/office/drawing/2014/main" id="{72D1C464-DDC9-4AF0-BB92-0D1341A6B301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F541593E-C146-4E97-BE89-638CE0F09E02}"/>
              </a:ext>
            </a:extLst>
          </p:cNvPr>
          <p:cNvGrpSpPr/>
          <p:nvPr/>
        </p:nvGrpSpPr>
        <p:grpSpPr>
          <a:xfrm>
            <a:off x="8544658" y="5056544"/>
            <a:ext cx="891343" cy="1329079"/>
            <a:chOff x="1468916" y="5195554"/>
            <a:chExt cx="891343" cy="1346829"/>
          </a:xfrm>
        </p:grpSpPr>
        <p:grpSp>
          <p:nvGrpSpPr>
            <p:cNvPr id="156" name="群組 155">
              <a:extLst>
                <a:ext uri="{FF2B5EF4-FFF2-40B4-BE49-F238E27FC236}">
                  <a16:creationId xmlns:a16="http://schemas.microsoft.com/office/drawing/2014/main" id="{EFC99404-49EB-4914-9EE2-5860671A680A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62" name="矩形: 圓角 161">
                <a:extLst>
                  <a:ext uri="{FF2B5EF4-FFF2-40B4-BE49-F238E27FC236}">
                    <a16:creationId xmlns:a16="http://schemas.microsoft.com/office/drawing/2014/main" id="{8AA2012C-1323-4220-AF7C-DC8850FB3E9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34A0BA85-62F2-4554-A460-565271BFEB27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A4E2F0FD-2290-444F-88AE-A679E0FADE1F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60" name="矩形: 圓角 159">
                <a:extLst>
                  <a:ext uri="{FF2B5EF4-FFF2-40B4-BE49-F238E27FC236}">
                    <a16:creationId xmlns:a16="http://schemas.microsoft.com/office/drawing/2014/main" id="{83BC9F09-F5EB-4DDD-8028-3C373F9E9DF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文字方塊 160">
                <a:extLst>
                  <a:ext uri="{FF2B5EF4-FFF2-40B4-BE49-F238E27FC236}">
                    <a16:creationId xmlns:a16="http://schemas.microsoft.com/office/drawing/2014/main" id="{2374C98F-8D2E-48A2-A3B5-4E1A888235DE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8" name="Google Shape;886;p43">
              <a:extLst>
                <a:ext uri="{FF2B5EF4-FFF2-40B4-BE49-F238E27FC236}">
                  <a16:creationId xmlns:a16="http://schemas.microsoft.com/office/drawing/2014/main" id="{C510ABC9-745D-438F-815B-BFA685AF7152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9" name="Google Shape;886;p43">
              <a:extLst>
                <a:ext uri="{FF2B5EF4-FFF2-40B4-BE49-F238E27FC236}">
                  <a16:creationId xmlns:a16="http://schemas.microsoft.com/office/drawing/2014/main" id="{899E8724-4104-400B-9D97-922908E14B9E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群組 163">
            <a:extLst>
              <a:ext uri="{FF2B5EF4-FFF2-40B4-BE49-F238E27FC236}">
                <a16:creationId xmlns:a16="http://schemas.microsoft.com/office/drawing/2014/main" id="{2131FE08-F63F-428A-8564-FFC783924951}"/>
              </a:ext>
            </a:extLst>
          </p:cNvPr>
          <p:cNvGrpSpPr/>
          <p:nvPr/>
        </p:nvGrpSpPr>
        <p:grpSpPr>
          <a:xfrm>
            <a:off x="9727865" y="5056544"/>
            <a:ext cx="891343" cy="1329079"/>
            <a:chOff x="1468916" y="5195554"/>
            <a:chExt cx="891343" cy="1346829"/>
          </a:xfrm>
        </p:grpSpPr>
        <p:grpSp>
          <p:nvGrpSpPr>
            <p:cNvPr id="165" name="群組 164">
              <a:extLst>
                <a:ext uri="{FF2B5EF4-FFF2-40B4-BE49-F238E27FC236}">
                  <a16:creationId xmlns:a16="http://schemas.microsoft.com/office/drawing/2014/main" id="{7FDA23AD-3E43-4538-9CCD-CD0685A842AB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71" name="矩形: 圓角 170">
                <a:extLst>
                  <a:ext uri="{FF2B5EF4-FFF2-40B4-BE49-F238E27FC236}">
                    <a16:creationId xmlns:a16="http://schemas.microsoft.com/office/drawing/2014/main" id="{257CBB86-7648-4D98-888A-2F699A9151B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文字方塊 171">
                <a:extLst>
                  <a:ext uri="{FF2B5EF4-FFF2-40B4-BE49-F238E27FC236}">
                    <a16:creationId xmlns:a16="http://schemas.microsoft.com/office/drawing/2014/main" id="{D91BEED4-A9B7-4E07-A76B-AFAB4A4EC235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6" name="群組 165">
              <a:extLst>
                <a:ext uri="{FF2B5EF4-FFF2-40B4-BE49-F238E27FC236}">
                  <a16:creationId xmlns:a16="http://schemas.microsoft.com/office/drawing/2014/main" id="{EA77A296-35D6-45C0-962E-E2C2F2EA0EC7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69" name="矩形: 圓角 168">
                <a:extLst>
                  <a:ext uri="{FF2B5EF4-FFF2-40B4-BE49-F238E27FC236}">
                    <a16:creationId xmlns:a16="http://schemas.microsoft.com/office/drawing/2014/main" id="{10C39974-518E-4DEE-B16E-069E2AC3B6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EE443157-72E0-4F97-A204-A4F283EC89F8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7" name="Google Shape;886;p43">
              <a:extLst>
                <a:ext uri="{FF2B5EF4-FFF2-40B4-BE49-F238E27FC236}">
                  <a16:creationId xmlns:a16="http://schemas.microsoft.com/office/drawing/2014/main" id="{3B521283-021A-4A5F-A416-C2E26509C909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8" name="Google Shape;886;p43">
              <a:extLst>
                <a:ext uri="{FF2B5EF4-FFF2-40B4-BE49-F238E27FC236}">
                  <a16:creationId xmlns:a16="http://schemas.microsoft.com/office/drawing/2014/main" id="{4E3AAD48-1333-4CA8-8F78-C4A1BFF0669D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CN" altLang="en-US" sz="12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裝置</a:t>
              </a:r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3" name="Google Shape;873;p43">
            <a:extLst>
              <a:ext uri="{FF2B5EF4-FFF2-40B4-BE49-F238E27FC236}">
                <a16:creationId xmlns:a16="http://schemas.microsoft.com/office/drawing/2014/main" id="{BB23A3BD-C8C8-49EA-8407-4E8770C4935D}"/>
              </a:ext>
            </a:extLst>
          </p:cNvPr>
          <p:cNvSpPr txBox="1"/>
          <p:nvPr/>
        </p:nvSpPr>
        <p:spPr>
          <a:xfrm>
            <a:off x="2532536" y="2016488"/>
            <a:ext cx="3018429" cy="84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一間辦公室或一個啟用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的站點可以稱為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sp>
        <p:nvSpPr>
          <p:cNvPr id="174" name="Google Shape;873;p43">
            <a:extLst>
              <a:ext uri="{FF2B5EF4-FFF2-40B4-BE49-F238E27FC236}">
                <a16:creationId xmlns:a16="http://schemas.microsoft.com/office/drawing/2014/main" id="{01D3658D-2274-4AFE-9B3C-F247FADD2DA0}"/>
              </a:ext>
            </a:extLst>
          </p:cNvPr>
          <p:cNvSpPr txBox="1"/>
          <p:nvPr/>
        </p:nvSpPr>
        <p:spPr>
          <a:xfrm>
            <a:off x="7604453" y="2295843"/>
            <a:ext cx="2614021" cy="35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一台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為一個裝置</a:t>
            </a:r>
          </a:p>
          <a:p>
            <a:pPr marL="120650">
              <a:buClr>
                <a:schemeClr val="bg1"/>
              </a:buClr>
              <a:buSzPct val="80000"/>
            </a:pP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C37002CC-F8A5-43AB-892C-675D750611D5}"/>
              </a:ext>
            </a:extLst>
          </p:cNvPr>
          <p:cNvSpPr/>
          <p:nvPr/>
        </p:nvSpPr>
        <p:spPr>
          <a:xfrm>
            <a:off x="1386038" y="2016488"/>
            <a:ext cx="1045755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cxnSp>
        <p:nvCxnSpPr>
          <p:cNvPr id="176" name="直線接點 175">
            <a:extLst>
              <a:ext uri="{FF2B5EF4-FFF2-40B4-BE49-F238E27FC236}">
                <a16:creationId xmlns:a16="http://schemas.microsoft.com/office/drawing/2014/main" id="{993A5438-603D-48C4-83F8-D3E3F373EB52}"/>
              </a:ext>
            </a:extLst>
          </p:cNvPr>
          <p:cNvCxnSpPr>
            <a:cxnSpLocks/>
          </p:cNvCxnSpPr>
          <p:nvPr/>
        </p:nvCxnSpPr>
        <p:spPr>
          <a:xfrm>
            <a:off x="2462583" y="2120900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 176">
            <a:extLst>
              <a:ext uri="{FF2B5EF4-FFF2-40B4-BE49-F238E27FC236}">
                <a16:creationId xmlns:a16="http://schemas.microsoft.com/office/drawing/2014/main" id="{A385075E-31B2-4903-91F4-A9C6E7322E62}"/>
              </a:ext>
            </a:extLst>
          </p:cNvPr>
          <p:cNvSpPr/>
          <p:nvPr/>
        </p:nvSpPr>
        <p:spPr>
          <a:xfrm>
            <a:off x="6174217" y="2016488"/>
            <a:ext cx="1231497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 置</a:t>
            </a:r>
          </a:p>
        </p:txBody>
      </p:sp>
      <p:cxnSp>
        <p:nvCxnSpPr>
          <p:cNvPr id="178" name="直線接點 177">
            <a:extLst>
              <a:ext uri="{FF2B5EF4-FFF2-40B4-BE49-F238E27FC236}">
                <a16:creationId xmlns:a16="http://schemas.microsoft.com/office/drawing/2014/main" id="{1E223CF6-8873-435A-8ADE-33BE410B6EF9}"/>
              </a:ext>
            </a:extLst>
          </p:cNvPr>
          <p:cNvCxnSpPr>
            <a:cxnSpLocks/>
          </p:cNvCxnSpPr>
          <p:nvPr/>
        </p:nvCxnSpPr>
        <p:spPr>
          <a:xfrm>
            <a:off x="7536923" y="2120900"/>
            <a:ext cx="0" cy="5143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095784"/>
      </p:ext>
    </p:extLst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zh-TW" altLang="en-US">
                <a:sym typeface="Arial" panose="020B0604020202020204" pitchFamily="34" charset="0"/>
              </a:rPr>
              <a:t>網路拓樸概念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64882332-40FD-4414-BD29-7C32B04C5EFF}"/>
              </a:ext>
            </a:extLst>
          </p:cNvPr>
          <p:cNvSpPr/>
          <p:nvPr/>
        </p:nvSpPr>
        <p:spPr>
          <a:xfrm>
            <a:off x="6171139" y="458557"/>
            <a:ext cx="923673" cy="8594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29DFF71C-16CE-4E41-BA55-7B1EE9FDAF4D}"/>
              </a:ext>
            </a:extLst>
          </p:cNvPr>
          <p:cNvSpPr/>
          <p:nvPr/>
        </p:nvSpPr>
        <p:spPr>
          <a:xfrm>
            <a:off x="6098392" y="3716188"/>
            <a:ext cx="5109959" cy="2733993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Google Shape;879;p43">
            <a:extLst>
              <a:ext uri="{FF2B5EF4-FFF2-40B4-BE49-F238E27FC236}">
                <a16:creationId xmlns:a16="http://schemas.microsoft.com/office/drawing/2014/main" id="{57863C09-74D0-4583-AF54-4FCA1C8DA880}"/>
              </a:ext>
            </a:extLst>
          </p:cNvPr>
          <p:cNvSpPr/>
          <p:nvPr/>
        </p:nvSpPr>
        <p:spPr>
          <a:xfrm>
            <a:off x="8255772" y="4241383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Google Shape;879;p43">
            <a:extLst>
              <a:ext uri="{FF2B5EF4-FFF2-40B4-BE49-F238E27FC236}">
                <a16:creationId xmlns:a16="http://schemas.microsoft.com/office/drawing/2014/main" id="{A57B3675-6EAB-4524-A034-FB125D99C42E}"/>
              </a:ext>
            </a:extLst>
          </p:cNvPr>
          <p:cNvSpPr/>
          <p:nvPr/>
        </p:nvSpPr>
        <p:spPr>
          <a:xfrm>
            <a:off x="6355007" y="4246925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Google Shape;877;p43">
            <a:extLst>
              <a:ext uri="{FF2B5EF4-FFF2-40B4-BE49-F238E27FC236}">
                <a16:creationId xmlns:a16="http://schemas.microsoft.com/office/drawing/2014/main" id="{E733ED7B-6A6F-4833-A33E-AFF8BA303B40}"/>
              </a:ext>
            </a:extLst>
          </p:cNvPr>
          <p:cNvSpPr/>
          <p:nvPr/>
        </p:nvSpPr>
        <p:spPr>
          <a:xfrm>
            <a:off x="7233769" y="3781689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6A3E67B1-E4DC-4499-8737-03DD2D50A934}"/>
              </a:ext>
            </a:extLst>
          </p:cNvPr>
          <p:cNvSpPr/>
          <p:nvPr/>
        </p:nvSpPr>
        <p:spPr>
          <a:xfrm>
            <a:off x="883827" y="3714433"/>
            <a:ext cx="5084066" cy="2735749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6" name="Google Shape;879;p43">
            <a:extLst>
              <a:ext uri="{FF2B5EF4-FFF2-40B4-BE49-F238E27FC236}">
                <a16:creationId xmlns:a16="http://schemas.microsoft.com/office/drawing/2014/main" id="{A58D228C-8CAB-4776-AB0E-6EF7A543EF49}"/>
              </a:ext>
            </a:extLst>
          </p:cNvPr>
          <p:cNvSpPr/>
          <p:nvPr/>
        </p:nvSpPr>
        <p:spPr>
          <a:xfrm>
            <a:off x="3947588" y="4249707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7" name="Google Shape;879;p43">
            <a:extLst>
              <a:ext uri="{FF2B5EF4-FFF2-40B4-BE49-F238E27FC236}">
                <a16:creationId xmlns:a16="http://schemas.microsoft.com/office/drawing/2014/main" id="{A0A76E73-0BAF-4EC3-9F20-7843FC96A83A}"/>
              </a:ext>
            </a:extLst>
          </p:cNvPr>
          <p:cNvSpPr/>
          <p:nvPr/>
        </p:nvSpPr>
        <p:spPr>
          <a:xfrm>
            <a:off x="1111531" y="4249707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8" name="Google Shape;877;p43">
            <a:extLst>
              <a:ext uri="{FF2B5EF4-FFF2-40B4-BE49-F238E27FC236}">
                <a16:creationId xmlns:a16="http://schemas.microsoft.com/office/drawing/2014/main" id="{A000545D-A5D8-480E-9BB0-083A1EBD4055}"/>
              </a:ext>
            </a:extLst>
          </p:cNvPr>
          <p:cNvSpPr/>
          <p:nvPr/>
        </p:nvSpPr>
        <p:spPr>
          <a:xfrm>
            <a:off x="2006257" y="3775506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119" name="Google Shape;916;p43">
            <a:extLst>
              <a:ext uri="{FF2B5EF4-FFF2-40B4-BE49-F238E27FC236}">
                <a16:creationId xmlns:a16="http://schemas.microsoft.com/office/drawing/2014/main" id="{67E36D38-ED08-489E-B6BF-B2E6AB35DECD}"/>
              </a:ext>
            </a:extLst>
          </p:cNvPr>
          <p:cNvSpPr/>
          <p:nvPr/>
        </p:nvSpPr>
        <p:spPr>
          <a:xfrm>
            <a:off x="816646" y="3212650"/>
            <a:ext cx="10481750" cy="330380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3F46DD9A-6D44-4BBC-A7DE-ED184345BF4B}"/>
              </a:ext>
            </a:extLst>
          </p:cNvPr>
          <p:cNvSpPr/>
          <p:nvPr/>
        </p:nvSpPr>
        <p:spPr>
          <a:xfrm>
            <a:off x="4926646" y="3199768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1" name="Google Shape;917;p43">
            <a:extLst>
              <a:ext uri="{FF2B5EF4-FFF2-40B4-BE49-F238E27FC236}">
                <a16:creationId xmlns:a16="http://schemas.microsoft.com/office/drawing/2014/main" id="{ACC6D229-C9F7-442D-8453-95708460B12C}"/>
              </a:ext>
            </a:extLst>
          </p:cNvPr>
          <p:cNvSpPr/>
          <p:nvPr/>
        </p:nvSpPr>
        <p:spPr>
          <a:xfrm>
            <a:off x="4926646" y="329501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pic>
        <p:nvPicPr>
          <p:cNvPr id="122" name="圖形 121">
            <a:extLst>
              <a:ext uri="{FF2B5EF4-FFF2-40B4-BE49-F238E27FC236}">
                <a16:creationId xmlns:a16="http://schemas.microsoft.com/office/drawing/2014/main" id="{1C23B832-943C-49E6-B807-FE95CB9A4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626611" y="4361921"/>
            <a:ext cx="693039" cy="603630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FFE74728-CDC5-49C7-A51B-B03848832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4004795" y="4288402"/>
            <a:ext cx="828168" cy="750582"/>
          </a:xfrm>
          <a:prstGeom prst="rect">
            <a:avLst/>
          </a:prstGeom>
        </p:spPr>
      </p:pic>
      <p:pic>
        <p:nvPicPr>
          <p:cNvPr id="124" name="圖形 123">
            <a:extLst>
              <a:ext uri="{FF2B5EF4-FFF2-40B4-BE49-F238E27FC236}">
                <a16:creationId xmlns:a16="http://schemas.microsoft.com/office/drawing/2014/main" id="{11EFDBBA-0917-4C8B-9FDF-61E3A69090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313217" y="4273781"/>
            <a:ext cx="853184" cy="774792"/>
          </a:xfrm>
          <a:prstGeom prst="rect">
            <a:avLst/>
          </a:prstGeom>
        </p:spPr>
      </p:pic>
      <p:pic>
        <p:nvPicPr>
          <p:cNvPr id="125" name="圖形 124">
            <a:extLst>
              <a:ext uri="{FF2B5EF4-FFF2-40B4-BE49-F238E27FC236}">
                <a16:creationId xmlns:a16="http://schemas.microsoft.com/office/drawing/2014/main" id="{E893D929-8F2D-4022-AEF1-4449383519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631449" y="4295075"/>
            <a:ext cx="853184" cy="774792"/>
          </a:xfrm>
          <a:prstGeom prst="rect">
            <a:avLst/>
          </a:prstGeom>
        </p:spPr>
      </p:pic>
      <p:sp>
        <p:nvSpPr>
          <p:cNvPr id="126" name="橢圓 125">
            <a:extLst>
              <a:ext uri="{FF2B5EF4-FFF2-40B4-BE49-F238E27FC236}">
                <a16:creationId xmlns:a16="http://schemas.microsoft.com/office/drawing/2014/main" id="{1BB625DA-332F-4BB6-AE63-D1F4293CD9BA}"/>
              </a:ext>
            </a:extLst>
          </p:cNvPr>
          <p:cNvSpPr/>
          <p:nvPr/>
        </p:nvSpPr>
        <p:spPr>
          <a:xfrm>
            <a:off x="6174739" y="3511871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5997CA3-2F88-47A9-850B-DB19C7A57D7A}"/>
              </a:ext>
            </a:extLst>
          </p:cNvPr>
          <p:cNvGrpSpPr/>
          <p:nvPr/>
        </p:nvGrpSpPr>
        <p:grpSpPr>
          <a:xfrm>
            <a:off x="1468916" y="4955364"/>
            <a:ext cx="891343" cy="1344980"/>
            <a:chOff x="1468916" y="5197402"/>
            <a:chExt cx="891343" cy="1344980"/>
          </a:xfrm>
        </p:grpSpPr>
        <p:grpSp>
          <p:nvGrpSpPr>
            <p:cNvPr id="128" name="群組 127">
              <a:extLst>
                <a:ext uri="{FF2B5EF4-FFF2-40B4-BE49-F238E27FC236}">
                  <a16:creationId xmlns:a16="http://schemas.microsoft.com/office/drawing/2014/main" id="{B51D93CB-58E1-4223-996B-E5B6B371DFA7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34" name="矩形: 圓角 133">
                <a:extLst>
                  <a:ext uri="{FF2B5EF4-FFF2-40B4-BE49-F238E27FC236}">
                    <a16:creationId xmlns:a16="http://schemas.microsoft.com/office/drawing/2014/main" id="{8349630C-B843-4DDF-A091-784A91D11A9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文字方塊 134">
                <a:extLst>
                  <a:ext uri="{FF2B5EF4-FFF2-40B4-BE49-F238E27FC236}">
                    <a16:creationId xmlns:a16="http://schemas.microsoft.com/office/drawing/2014/main" id="{F5AE7D11-2B5E-4060-8C99-307702D13A50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2BD698CD-72F3-4423-8B19-F3B06D6B507B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32" name="矩形: 圓角 131">
                <a:extLst>
                  <a:ext uri="{FF2B5EF4-FFF2-40B4-BE49-F238E27FC236}">
                    <a16:creationId xmlns:a16="http://schemas.microsoft.com/office/drawing/2014/main" id="{FEA60F3E-A6EE-41CA-922B-3A5A3054125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3D061F7E-9623-4A94-A064-C42B12B714E8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0" name="Google Shape;886;p43">
              <a:extLst>
                <a:ext uri="{FF2B5EF4-FFF2-40B4-BE49-F238E27FC236}">
                  <a16:creationId xmlns:a16="http://schemas.microsoft.com/office/drawing/2014/main" id="{09395158-5509-4FAC-BBA2-29EA1EEBCDB3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Google Shape;886;p43">
              <a:extLst>
                <a:ext uri="{FF2B5EF4-FFF2-40B4-BE49-F238E27FC236}">
                  <a16:creationId xmlns:a16="http://schemas.microsoft.com/office/drawing/2014/main" id="{14F5683E-0BC2-4169-8819-5C4B264ADBA9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BA275AA9-F4C9-476B-BE04-87279BDA9736}"/>
              </a:ext>
            </a:extLst>
          </p:cNvPr>
          <p:cNvGrpSpPr/>
          <p:nvPr/>
        </p:nvGrpSpPr>
        <p:grpSpPr>
          <a:xfrm>
            <a:off x="2570651" y="4972046"/>
            <a:ext cx="2917947" cy="1328303"/>
            <a:chOff x="2570651" y="5214084"/>
            <a:chExt cx="2917947" cy="1328303"/>
          </a:xfrm>
        </p:grpSpPr>
        <p:cxnSp>
          <p:nvCxnSpPr>
            <p:cNvPr id="137" name="Google Shape;895;p43">
              <a:extLst>
                <a:ext uri="{FF2B5EF4-FFF2-40B4-BE49-F238E27FC236}">
                  <a16:creationId xmlns:a16="http://schemas.microsoft.com/office/drawing/2014/main" id="{69221E53-DFAF-4495-876C-714AE48C709D}"/>
                </a:ext>
              </a:extLst>
            </p:cNvPr>
            <p:cNvCxnSpPr>
              <a:cxnSpLocks/>
              <a:stCxn id="147" idx="1"/>
              <a:endCxn id="149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oogle Shape;897;p43">
              <a:extLst>
                <a:ext uri="{FF2B5EF4-FFF2-40B4-BE49-F238E27FC236}">
                  <a16:creationId xmlns:a16="http://schemas.microsoft.com/office/drawing/2014/main" id="{17ED2D61-5EB1-4F88-810F-CCD5179B09D5}"/>
                </a:ext>
              </a:extLst>
            </p:cNvPr>
            <p:cNvCxnSpPr>
              <a:cxnSpLocks/>
              <a:endCxn id="148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oogle Shape;898;p43">
              <a:extLst>
                <a:ext uri="{FF2B5EF4-FFF2-40B4-BE49-F238E27FC236}">
                  <a16:creationId xmlns:a16="http://schemas.microsoft.com/office/drawing/2014/main" id="{A2DEAECC-9FC2-407E-A350-B2D4CF6F090D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oogle Shape;897;p43">
              <a:extLst>
                <a:ext uri="{FF2B5EF4-FFF2-40B4-BE49-F238E27FC236}">
                  <a16:creationId xmlns:a16="http://schemas.microsoft.com/office/drawing/2014/main" id="{49396F4E-6B3A-4559-9CD1-C3970B36DE6E}"/>
                </a:ext>
              </a:extLst>
            </p:cNvPr>
            <p:cNvCxnSpPr>
              <a:cxnSpLocks/>
              <a:endCxn id="150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oogle Shape;899;p43">
              <a:extLst>
                <a:ext uri="{FF2B5EF4-FFF2-40B4-BE49-F238E27FC236}">
                  <a16:creationId xmlns:a16="http://schemas.microsoft.com/office/drawing/2014/main" id="{17D9EE77-1BE7-4469-95BD-23928C9A6437}"/>
                </a:ext>
              </a:extLst>
            </p:cNvPr>
            <p:cNvCxnSpPr>
              <a:cxnSpLocks/>
              <a:stCxn id="150" idx="3"/>
              <a:endCxn id="148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oogle Shape;900;p43">
              <a:extLst>
                <a:ext uri="{FF2B5EF4-FFF2-40B4-BE49-F238E27FC236}">
                  <a16:creationId xmlns:a16="http://schemas.microsoft.com/office/drawing/2014/main" id="{A3DFDEDC-503E-435D-B896-563997F5D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D04BB914-ECEC-4B76-840C-132F28FE7352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58" name="矩形: 圓角 157">
                <a:extLst>
                  <a:ext uri="{FF2B5EF4-FFF2-40B4-BE49-F238E27FC236}">
                    <a16:creationId xmlns:a16="http://schemas.microsoft.com/office/drawing/2014/main" id="{0CF4D1ED-BAC2-404A-BCF3-B1BC460299B9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文字方塊 158">
                <a:extLst>
                  <a:ext uri="{FF2B5EF4-FFF2-40B4-BE49-F238E27FC236}">
                    <a16:creationId xmlns:a16="http://schemas.microsoft.com/office/drawing/2014/main" id="{A51ECB89-533C-4919-8AA2-A1C8FB98526E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B51A714D-7865-4E84-A3FB-210D8422C3EC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56" name="矩形: 圓角 155">
                <a:extLst>
                  <a:ext uri="{FF2B5EF4-FFF2-40B4-BE49-F238E27FC236}">
                    <a16:creationId xmlns:a16="http://schemas.microsoft.com/office/drawing/2014/main" id="{B72A1EA3-2BF9-4744-961F-29AA56B1362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文字方塊 156">
                <a:extLst>
                  <a:ext uri="{FF2B5EF4-FFF2-40B4-BE49-F238E27FC236}">
                    <a16:creationId xmlns:a16="http://schemas.microsoft.com/office/drawing/2014/main" id="{7B4815B6-71E6-4858-9C24-661EA22E470E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3729C4EB-56A6-498F-AC5C-608997B55F19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54" name="矩形: 圓角 153">
                <a:extLst>
                  <a:ext uri="{FF2B5EF4-FFF2-40B4-BE49-F238E27FC236}">
                    <a16:creationId xmlns:a16="http://schemas.microsoft.com/office/drawing/2014/main" id="{90ECD484-2161-400F-8597-ED48E692979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93CAFD73-B6C9-4CAD-848A-3D3C9E43A55A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5AFB327A-7074-483E-9EC1-464BD6E6B04E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52" name="矩形: 圓角 151">
                <a:extLst>
                  <a:ext uri="{FF2B5EF4-FFF2-40B4-BE49-F238E27FC236}">
                    <a16:creationId xmlns:a16="http://schemas.microsoft.com/office/drawing/2014/main" id="{31AE1146-445D-4E05-9D16-752AE5AE96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E2E06D8E-A402-44D5-B914-AA6F182BB746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7" name="Google Shape;888;p43">
              <a:extLst>
                <a:ext uri="{FF2B5EF4-FFF2-40B4-BE49-F238E27FC236}">
                  <a16:creationId xmlns:a16="http://schemas.microsoft.com/office/drawing/2014/main" id="{6A307F3F-3C8E-4EA1-BC24-F3D6F9A916CB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48" name="Google Shape;890;p43">
              <a:extLst>
                <a:ext uri="{FF2B5EF4-FFF2-40B4-BE49-F238E27FC236}">
                  <a16:creationId xmlns:a16="http://schemas.microsoft.com/office/drawing/2014/main" id="{DC43EC0D-DD51-4892-925C-21F132E6B338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49" name="Google Shape;888;p43">
              <a:extLst>
                <a:ext uri="{FF2B5EF4-FFF2-40B4-BE49-F238E27FC236}">
                  <a16:creationId xmlns:a16="http://schemas.microsoft.com/office/drawing/2014/main" id="{E15C0C25-3896-4932-A2EB-3F476F334B79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0" name="Google Shape;890;p43">
              <a:extLst>
                <a:ext uri="{FF2B5EF4-FFF2-40B4-BE49-F238E27FC236}">
                  <a16:creationId xmlns:a16="http://schemas.microsoft.com/office/drawing/2014/main" id="{3A04227E-6510-468B-99B7-5B745C36D48D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1" name="文字方塊 150">
              <a:extLst>
                <a:ext uri="{FF2B5EF4-FFF2-40B4-BE49-F238E27FC236}">
                  <a16:creationId xmlns:a16="http://schemas.microsoft.com/office/drawing/2014/main" id="{91B64B58-AF69-47E3-A8B9-66046D990E1E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0" name="群組 159">
            <a:extLst>
              <a:ext uri="{FF2B5EF4-FFF2-40B4-BE49-F238E27FC236}">
                <a16:creationId xmlns:a16="http://schemas.microsoft.com/office/drawing/2014/main" id="{17366693-BAE2-4651-92BC-19D8B86B7F3D}"/>
              </a:ext>
            </a:extLst>
          </p:cNvPr>
          <p:cNvGrpSpPr/>
          <p:nvPr/>
        </p:nvGrpSpPr>
        <p:grpSpPr>
          <a:xfrm>
            <a:off x="6783061" y="4972046"/>
            <a:ext cx="2917947" cy="1328303"/>
            <a:chOff x="2570651" y="5214084"/>
            <a:chExt cx="2917947" cy="1328303"/>
          </a:xfrm>
        </p:grpSpPr>
        <p:cxnSp>
          <p:nvCxnSpPr>
            <p:cNvPr id="161" name="Google Shape;895;p43">
              <a:extLst>
                <a:ext uri="{FF2B5EF4-FFF2-40B4-BE49-F238E27FC236}">
                  <a16:creationId xmlns:a16="http://schemas.microsoft.com/office/drawing/2014/main" id="{1D17DD79-3F63-4DFA-A866-2AB0F930E74C}"/>
                </a:ext>
              </a:extLst>
            </p:cNvPr>
            <p:cNvCxnSpPr>
              <a:cxnSpLocks/>
              <a:stCxn id="171" idx="1"/>
              <a:endCxn id="173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oogle Shape;897;p43">
              <a:extLst>
                <a:ext uri="{FF2B5EF4-FFF2-40B4-BE49-F238E27FC236}">
                  <a16:creationId xmlns:a16="http://schemas.microsoft.com/office/drawing/2014/main" id="{2EFA9FE0-70CC-4817-A033-3D950055643F}"/>
                </a:ext>
              </a:extLst>
            </p:cNvPr>
            <p:cNvCxnSpPr>
              <a:cxnSpLocks/>
              <a:endCxn id="172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oogle Shape;898;p43">
              <a:extLst>
                <a:ext uri="{FF2B5EF4-FFF2-40B4-BE49-F238E27FC236}">
                  <a16:creationId xmlns:a16="http://schemas.microsoft.com/office/drawing/2014/main" id="{7F0D4644-5CEA-48EC-BC7F-80CE5B392C8E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oogle Shape;897;p43">
              <a:extLst>
                <a:ext uri="{FF2B5EF4-FFF2-40B4-BE49-F238E27FC236}">
                  <a16:creationId xmlns:a16="http://schemas.microsoft.com/office/drawing/2014/main" id="{BA754A4D-17DE-48B6-95D6-FA84EA4E4841}"/>
                </a:ext>
              </a:extLst>
            </p:cNvPr>
            <p:cNvCxnSpPr>
              <a:cxnSpLocks/>
              <a:endCxn id="174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oogle Shape;899;p43">
              <a:extLst>
                <a:ext uri="{FF2B5EF4-FFF2-40B4-BE49-F238E27FC236}">
                  <a16:creationId xmlns:a16="http://schemas.microsoft.com/office/drawing/2014/main" id="{5456D136-E1B9-4ACB-B414-2DDE97474546}"/>
                </a:ext>
              </a:extLst>
            </p:cNvPr>
            <p:cNvCxnSpPr>
              <a:cxnSpLocks/>
              <a:stCxn id="174" idx="3"/>
              <a:endCxn id="172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oogle Shape;900;p43">
              <a:extLst>
                <a:ext uri="{FF2B5EF4-FFF2-40B4-BE49-F238E27FC236}">
                  <a16:creationId xmlns:a16="http://schemas.microsoft.com/office/drawing/2014/main" id="{13AC951E-221F-4C68-A6DE-1C1C45190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群組 166">
              <a:extLst>
                <a:ext uri="{FF2B5EF4-FFF2-40B4-BE49-F238E27FC236}">
                  <a16:creationId xmlns:a16="http://schemas.microsoft.com/office/drawing/2014/main" id="{77F06DF6-FFF9-4781-9ED5-4980690920FF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82" name="矩形: 圓角 181">
                <a:extLst>
                  <a:ext uri="{FF2B5EF4-FFF2-40B4-BE49-F238E27FC236}">
                    <a16:creationId xmlns:a16="http://schemas.microsoft.com/office/drawing/2014/main" id="{72566948-ACF6-4415-A88C-9844748E061C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1DD5C116-8F00-480E-B046-BBD429FEF89F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8" name="群組 167">
              <a:extLst>
                <a:ext uri="{FF2B5EF4-FFF2-40B4-BE49-F238E27FC236}">
                  <a16:creationId xmlns:a16="http://schemas.microsoft.com/office/drawing/2014/main" id="{AA574362-7B1E-42A4-B417-B1A5D4E585E1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80" name="矩形: 圓角 179">
                <a:extLst>
                  <a:ext uri="{FF2B5EF4-FFF2-40B4-BE49-F238E27FC236}">
                    <a16:creationId xmlns:a16="http://schemas.microsoft.com/office/drawing/2014/main" id="{EEB55411-6E4F-40DD-A37F-6FB5E6EBD8B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67C37796-AE09-4EA6-890E-B88BB85BE56A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9" name="群組 168">
              <a:extLst>
                <a:ext uri="{FF2B5EF4-FFF2-40B4-BE49-F238E27FC236}">
                  <a16:creationId xmlns:a16="http://schemas.microsoft.com/office/drawing/2014/main" id="{750919DD-C285-4E7D-A512-CB11D9CD3590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78" name="矩形: 圓角 177">
                <a:extLst>
                  <a:ext uri="{FF2B5EF4-FFF2-40B4-BE49-F238E27FC236}">
                    <a16:creationId xmlns:a16="http://schemas.microsoft.com/office/drawing/2014/main" id="{67B840B9-784B-45AD-AD3C-9433DE37C2C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167B12B2-6775-4325-9397-7D4A4AC446F3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0" name="群組 169">
              <a:extLst>
                <a:ext uri="{FF2B5EF4-FFF2-40B4-BE49-F238E27FC236}">
                  <a16:creationId xmlns:a16="http://schemas.microsoft.com/office/drawing/2014/main" id="{1A4224E8-AD21-413D-835D-C88C9A5DE5A9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76" name="矩形: 圓角 175">
                <a:extLst>
                  <a:ext uri="{FF2B5EF4-FFF2-40B4-BE49-F238E27FC236}">
                    <a16:creationId xmlns:a16="http://schemas.microsoft.com/office/drawing/2014/main" id="{852C5247-BC6B-4C3D-962C-57087BCA8DC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41E35762-DD86-4B70-B2CF-ECBE525406D9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1" name="Google Shape;888;p43">
              <a:extLst>
                <a:ext uri="{FF2B5EF4-FFF2-40B4-BE49-F238E27FC236}">
                  <a16:creationId xmlns:a16="http://schemas.microsoft.com/office/drawing/2014/main" id="{9FFA2DF5-BC25-4CB0-A080-1AAC8495FE3E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2" name="Google Shape;890;p43">
              <a:extLst>
                <a:ext uri="{FF2B5EF4-FFF2-40B4-BE49-F238E27FC236}">
                  <a16:creationId xmlns:a16="http://schemas.microsoft.com/office/drawing/2014/main" id="{F9D99F3D-4626-4B3A-9D8D-0E672D9B3017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3" name="Google Shape;888;p43">
              <a:extLst>
                <a:ext uri="{FF2B5EF4-FFF2-40B4-BE49-F238E27FC236}">
                  <a16:creationId xmlns:a16="http://schemas.microsoft.com/office/drawing/2014/main" id="{F92C2D0D-8661-48FA-9B20-50B9B920C809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4" name="Google Shape;890;p43">
              <a:extLst>
                <a:ext uri="{FF2B5EF4-FFF2-40B4-BE49-F238E27FC236}">
                  <a16:creationId xmlns:a16="http://schemas.microsoft.com/office/drawing/2014/main" id="{F68DEB34-976A-479D-892A-AABF761EF6E7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5" name="文字方塊 174">
              <a:extLst>
                <a:ext uri="{FF2B5EF4-FFF2-40B4-BE49-F238E27FC236}">
                  <a16:creationId xmlns:a16="http://schemas.microsoft.com/office/drawing/2014/main" id="{C21F3D77-B1E6-4D24-B372-89CAEDEBB2E0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0ECF14BA-34AD-4730-AC7E-7B0549BB5ABB}"/>
              </a:ext>
            </a:extLst>
          </p:cNvPr>
          <p:cNvGrpSpPr/>
          <p:nvPr/>
        </p:nvGrpSpPr>
        <p:grpSpPr>
          <a:xfrm>
            <a:off x="9844476" y="4955364"/>
            <a:ext cx="891343" cy="1344980"/>
            <a:chOff x="1468916" y="5197402"/>
            <a:chExt cx="891343" cy="1344980"/>
          </a:xfrm>
        </p:grpSpPr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96EB34D4-3D80-4947-9045-037C202F2810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91" name="矩形: 圓角 190">
                <a:extLst>
                  <a:ext uri="{FF2B5EF4-FFF2-40B4-BE49-F238E27FC236}">
                    <a16:creationId xmlns:a16="http://schemas.microsoft.com/office/drawing/2014/main" id="{A253B967-25FF-4AAD-A586-C0F8D4AF293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文字方塊 191">
                <a:extLst>
                  <a:ext uri="{FF2B5EF4-FFF2-40B4-BE49-F238E27FC236}">
                    <a16:creationId xmlns:a16="http://schemas.microsoft.com/office/drawing/2014/main" id="{735FE231-284A-40E0-A37B-3DEDA6C5208C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6" name="群組 185">
              <a:extLst>
                <a:ext uri="{FF2B5EF4-FFF2-40B4-BE49-F238E27FC236}">
                  <a16:creationId xmlns:a16="http://schemas.microsoft.com/office/drawing/2014/main" id="{8FD2411C-599E-4759-92BC-1CDDB5F8408C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89" name="矩形: 圓角 188">
                <a:extLst>
                  <a:ext uri="{FF2B5EF4-FFF2-40B4-BE49-F238E27FC236}">
                    <a16:creationId xmlns:a16="http://schemas.microsoft.com/office/drawing/2014/main" id="{7B9F98AC-90FB-420B-9B74-468B1A67B4C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FE440971-5A77-4640-A16A-E0D3116A05D3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7" name="Google Shape;886;p43">
              <a:extLst>
                <a:ext uri="{FF2B5EF4-FFF2-40B4-BE49-F238E27FC236}">
                  <a16:creationId xmlns:a16="http://schemas.microsoft.com/office/drawing/2014/main" id="{EA1DF9E5-59A1-4DA4-BC00-B97131322457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Google Shape;886;p43">
              <a:extLst>
                <a:ext uri="{FF2B5EF4-FFF2-40B4-BE49-F238E27FC236}">
                  <a16:creationId xmlns:a16="http://schemas.microsoft.com/office/drawing/2014/main" id="{EB19B4E4-803E-48BD-8542-66079ABABD2F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C4B039F4-9D22-4236-B6DB-DE1491468959}"/>
              </a:ext>
            </a:extLst>
          </p:cNvPr>
          <p:cNvSpPr txBox="1"/>
          <p:nvPr/>
        </p:nvSpPr>
        <p:spPr>
          <a:xfrm>
            <a:off x="2583161" y="1906289"/>
            <a:ext cx="4106601" cy="10551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區域中所有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Hub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自動組成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Mesh VPN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Ｈ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必須使用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Public IP</a:t>
            </a:r>
          </a:p>
          <a:p>
            <a:pPr>
              <a:lnSpc>
                <a:spcPct val="130000"/>
              </a:lnSpc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4" name="文字方塊 193">
            <a:extLst>
              <a:ext uri="{FF2B5EF4-FFF2-40B4-BE49-F238E27FC236}">
                <a16:creationId xmlns:a16="http://schemas.microsoft.com/office/drawing/2014/main" id="{520BF10B-6E8B-4B80-BD36-A3CC35EB0786}"/>
              </a:ext>
            </a:extLst>
          </p:cNvPr>
          <p:cNvSpPr txBox="1"/>
          <p:nvPr/>
        </p:nvSpPr>
        <p:spPr>
          <a:xfrm>
            <a:off x="6774053" y="1840169"/>
            <a:ext cx="4106601" cy="1375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第一台加入區域的裝置必須為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並且使用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Public IP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第一台加入區域的裝置稱為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Primary Hub</a:t>
            </a:r>
          </a:p>
          <a:p>
            <a:pPr>
              <a:lnSpc>
                <a:spcPct val="130000"/>
              </a:lnSpc>
              <a:buChar char="•"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5" name="矩形 194">
            <a:extLst>
              <a:ext uri="{FF2B5EF4-FFF2-40B4-BE49-F238E27FC236}">
                <a16:creationId xmlns:a16="http://schemas.microsoft.com/office/drawing/2014/main" id="{974E93A4-B4A8-4577-B3FA-7CD212F52D8A}"/>
              </a:ext>
            </a:extLst>
          </p:cNvPr>
          <p:cNvSpPr/>
          <p:nvPr/>
        </p:nvSpPr>
        <p:spPr>
          <a:xfrm>
            <a:off x="1091835" y="2093277"/>
            <a:ext cx="2079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80000"/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cxnSp>
        <p:nvCxnSpPr>
          <p:cNvPr id="196" name="直線接點 195">
            <a:extLst>
              <a:ext uri="{FF2B5EF4-FFF2-40B4-BE49-F238E27FC236}">
                <a16:creationId xmlns:a16="http://schemas.microsoft.com/office/drawing/2014/main" id="{B68DB466-0B99-40FA-8927-49C28744B46A}"/>
              </a:ext>
            </a:extLst>
          </p:cNvPr>
          <p:cNvCxnSpPr>
            <a:cxnSpLocks/>
          </p:cNvCxnSpPr>
          <p:nvPr/>
        </p:nvCxnSpPr>
        <p:spPr>
          <a:xfrm>
            <a:off x="2387950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Google Shape;883;p43">
            <a:extLst>
              <a:ext uri="{FF2B5EF4-FFF2-40B4-BE49-F238E27FC236}">
                <a16:creationId xmlns:a16="http://schemas.microsoft.com/office/drawing/2014/main" id="{B64A18EF-4170-49F4-B134-6118CB495EF0}"/>
              </a:ext>
            </a:extLst>
          </p:cNvPr>
          <p:cNvSpPr/>
          <p:nvPr/>
        </p:nvSpPr>
        <p:spPr>
          <a:xfrm>
            <a:off x="8986310" y="448980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198" name="Google Shape;883;p43">
            <a:extLst>
              <a:ext uri="{FF2B5EF4-FFF2-40B4-BE49-F238E27FC236}">
                <a16:creationId xmlns:a16="http://schemas.microsoft.com/office/drawing/2014/main" id="{54BCAE59-9947-4EDB-98C6-5FB3374BF66F}"/>
              </a:ext>
            </a:extLst>
          </p:cNvPr>
          <p:cNvSpPr/>
          <p:nvPr/>
        </p:nvSpPr>
        <p:spPr>
          <a:xfrm>
            <a:off x="6881098" y="448980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9" name="Google Shape;883;p43">
            <a:extLst>
              <a:ext uri="{FF2B5EF4-FFF2-40B4-BE49-F238E27FC236}">
                <a16:creationId xmlns:a16="http://schemas.microsoft.com/office/drawing/2014/main" id="{6C922264-8523-42CF-86F5-358325D368A0}"/>
              </a:ext>
            </a:extLst>
          </p:cNvPr>
          <p:cNvSpPr/>
          <p:nvPr/>
        </p:nvSpPr>
        <p:spPr>
          <a:xfrm>
            <a:off x="4645115" y="448123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0" name="Google Shape;883;p43">
            <a:extLst>
              <a:ext uri="{FF2B5EF4-FFF2-40B4-BE49-F238E27FC236}">
                <a16:creationId xmlns:a16="http://schemas.microsoft.com/office/drawing/2014/main" id="{C4A913AE-7980-4A94-8974-5B7A889639AC}"/>
              </a:ext>
            </a:extLst>
          </p:cNvPr>
          <p:cNvSpPr/>
          <p:nvPr/>
        </p:nvSpPr>
        <p:spPr>
          <a:xfrm>
            <a:off x="2104687" y="448123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</p:spTree>
    <p:extLst>
      <p:ext uri="{BB962C8B-B14F-4D97-AF65-F5344CB8AC3E}">
        <p14:creationId xmlns:p14="http://schemas.microsoft.com/office/powerpoint/2010/main" val="2067461389"/>
      </p:ext>
    </p:extLst>
  </p:cSld>
  <p:clrMapOvr>
    <a:masterClrMapping/>
  </p:clrMapOvr>
  <p:transition spd="slow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sym typeface="Arial" panose="020B0604020202020204" pitchFamily="34" charset="0"/>
              </a:rPr>
              <a:t>QuWAN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zh-TW" altLang="en-US">
                <a:sym typeface="Arial" panose="020B0604020202020204" pitchFamily="34" charset="0"/>
              </a:rPr>
              <a:t>網路拓樸概念</a:t>
            </a:r>
            <a:endParaRPr lang="zh-TW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03814F7-2DF6-4663-9E92-3D16B4D63E5D}"/>
              </a:ext>
            </a:extLst>
          </p:cNvPr>
          <p:cNvGrpSpPr/>
          <p:nvPr/>
        </p:nvGrpSpPr>
        <p:grpSpPr>
          <a:xfrm>
            <a:off x="873150" y="3051699"/>
            <a:ext cx="10481750" cy="3674014"/>
            <a:chOff x="873150" y="3051699"/>
            <a:chExt cx="10481750" cy="3674014"/>
          </a:xfrm>
        </p:grpSpPr>
        <p:sp>
          <p:nvSpPr>
            <p:cNvPr id="109" name="矩形: 圓角 108">
              <a:extLst>
                <a:ext uri="{FF2B5EF4-FFF2-40B4-BE49-F238E27FC236}">
                  <a16:creationId xmlns:a16="http://schemas.microsoft.com/office/drawing/2014/main" id="{756407B3-85B5-4D3A-8D29-2232786D0BE0}"/>
                </a:ext>
              </a:extLst>
            </p:cNvPr>
            <p:cNvSpPr/>
            <p:nvPr/>
          </p:nvSpPr>
          <p:spPr>
            <a:xfrm>
              <a:off x="6154896" y="3568118"/>
              <a:ext cx="5109959" cy="3055479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Google Shape;879;p43">
              <a:extLst>
                <a:ext uri="{FF2B5EF4-FFF2-40B4-BE49-F238E27FC236}">
                  <a16:creationId xmlns:a16="http://schemas.microsoft.com/office/drawing/2014/main" id="{2E91D195-9142-4548-85A7-824C52B7E34B}"/>
                </a:ext>
              </a:extLst>
            </p:cNvPr>
            <p:cNvSpPr/>
            <p:nvPr/>
          </p:nvSpPr>
          <p:spPr>
            <a:xfrm>
              <a:off x="8312276" y="4093314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12" name="Google Shape;904;p43">
              <a:extLst>
                <a:ext uri="{FF2B5EF4-FFF2-40B4-BE49-F238E27FC236}">
                  <a16:creationId xmlns:a16="http://schemas.microsoft.com/office/drawing/2014/main" id="{8D1D049A-D164-4EA8-8117-C05B772554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046" y="5142608"/>
              <a:ext cx="635368" cy="136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oogle Shape;904;p43">
              <a:extLst>
                <a:ext uri="{FF2B5EF4-FFF2-40B4-BE49-F238E27FC236}">
                  <a16:creationId xmlns:a16="http://schemas.microsoft.com/office/drawing/2014/main" id="{F26021CE-59EA-4A95-9E7E-21CC8742DF58}"/>
                </a:ext>
              </a:extLst>
            </p:cNvPr>
            <p:cNvCxnSpPr>
              <a:cxnSpLocks/>
            </p:cNvCxnSpPr>
            <p:nvPr/>
          </p:nvCxnSpPr>
          <p:spPr>
            <a:xfrm>
              <a:off x="9418046" y="5964587"/>
              <a:ext cx="635368" cy="264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: 圓角 113">
              <a:extLst>
                <a:ext uri="{FF2B5EF4-FFF2-40B4-BE49-F238E27FC236}">
                  <a16:creationId xmlns:a16="http://schemas.microsoft.com/office/drawing/2014/main" id="{28A1A460-BC70-44E2-93E1-CFB53BBF6823}"/>
                </a:ext>
              </a:extLst>
            </p:cNvPr>
            <p:cNvSpPr/>
            <p:nvPr/>
          </p:nvSpPr>
          <p:spPr>
            <a:xfrm>
              <a:off x="1018103" y="3566363"/>
              <a:ext cx="4928521" cy="305744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5" name="Google Shape;879;p43">
              <a:extLst>
                <a:ext uri="{FF2B5EF4-FFF2-40B4-BE49-F238E27FC236}">
                  <a16:creationId xmlns:a16="http://schemas.microsoft.com/office/drawing/2014/main" id="{447A1408-0451-4BC0-9BF2-6785A8B22D00}"/>
                </a:ext>
              </a:extLst>
            </p:cNvPr>
            <p:cNvSpPr/>
            <p:nvPr/>
          </p:nvSpPr>
          <p:spPr>
            <a:xfrm>
              <a:off x="1168035" y="4101638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Google Shape;879;p43">
              <a:extLst>
                <a:ext uri="{FF2B5EF4-FFF2-40B4-BE49-F238E27FC236}">
                  <a16:creationId xmlns:a16="http://schemas.microsoft.com/office/drawing/2014/main" id="{FEA4C1E9-761A-49F6-AE48-B1F32691234E}"/>
                </a:ext>
              </a:extLst>
            </p:cNvPr>
            <p:cNvSpPr/>
            <p:nvPr/>
          </p:nvSpPr>
          <p:spPr>
            <a:xfrm>
              <a:off x="4004092" y="4101638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8" name="圖形 117">
              <a:extLst>
                <a:ext uri="{FF2B5EF4-FFF2-40B4-BE49-F238E27FC236}">
                  <a16:creationId xmlns:a16="http://schemas.microsoft.com/office/drawing/2014/main" id="{13BA547F-FB62-4961-99F3-B2907DBF7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935" t="9604" r="20840" b="25983"/>
            <a:stretch/>
          </p:blipFill>
          <p:spPr>
            <a:xfrm>
              <a:off x="4061299" y="4088121"/>
              <a:ext cx="828168" cy="750582"/>
            </a:xfrm>
            <a:prstGeom prst="rect">
              <a:avLst/>
            </a:prstGeom>
          </p:spPr>
        </p:pic>
        <p:sp>
          <p:nvSpPr>
            <p:cNvPr id="119" name="Google Shape;916;p43">
              <a:extLst>
                <a:ext uri="{FF2B5EF4-FFF2-40B4-BE49-F238E27FC236}">
                  <a16:creationId xmlns:a16="http://schemas.microsoft.com/office/drawing/2014/main" id="{7E55660B-D397-485C-AB66-29CCD97E05C4}"/>
                </a:ext>
              </a:extLst>
            </p:cNvPr>
            <p:cNvSpPr/>
            <p:nvPr/>
          </p:nvSpPr>
          <p:spPr>
            <a:xfrm>
              <a:off x="873150" y="3064580"/>
              <a:ext cx="10481750" cy="3661133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0" name="群組 119">
              <a:extLst>
                <a:ext uri="{FF2B5EF4-FFF2-40B4-BE49-F238E27FC236}">
                  <a16:creationId xmlns:a16="http://schemas.microsoft.com/office/drawing/2014/main" id="{4447465D-8870-4B59-AE2E-8750F346BDE8}"/>
                </a:ext>
              </a:extLst>
            </p:cNvPr>
            <p:cNvGrpSpPr/>
            <p:nvPr/>
          </p:nvGrpSpPr>
          <p:grpSpPr>
            <a:xfrm>
              <a:off x="2168582" y="5090562"/>
              <a:ext cx="522903" cy="859782"/>
              <a:chOff x="2155470" y="5300587"/>
              <a:chExt cx="522903" cy="937435"/>
            </a:xfrm>
          </p:grpSpPr>
          <p:cxnSp>
            <p:nvCxnSpPr>
              <p:cNvPr id="259" name="Google Shape;897;p43">
                <a:extLst>
                  <a:ext uri="{FF2B5EF4-FFF2-40B4-BE49-F238E27FC236}">
                    <a16:creationId xmlns:a16="http://schemas.microsoft.com/office/drawing/2014/main" id="{13A35497-31A9-4886-AD69-CB7952256B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55470" y="5300587"/>
                <a:ext cx="522903" cy="4189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Google Shape;897;p43">
                <a:extLst>
                  <a:ext uri="{FF2B5EF4-FFF2-40B4-BE49-F238E27FC236}">
                    <a16:creationId xmlns:a16="http://schemas.microsoft.com/office/drawing/2014/main" id="{822A7987-DF15-4D96-8AC6-CE8969A4098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55470" y="5304775"/>
                <a:ext cx="522903" cy="9332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Google Shape;879;p43">
              <a:extLst>
                <a:ext uri="{FF2B5EF4-FFF2-40B4-BE49-F238E27FC236}">
                  <a16:creationId xmlns:a16="http://schemas.microsoft.com/office/drawing/2014/main" id="{4FF52933-5594-4976-8759-6C0C2B27B76C}"/>
                </a:ext>
              </a:extLst>
            </p:cNvPr>
            <p:cNvSpPr/>
            <p:nvPr/>
          </p:nvSpPr>
          <p:spPr>
            <a:xfrm>
              <a:off x="6411511" y="4098856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2" name="Google Shape;877;p43">
              <a:extLst>
                <a:ext uri="{FF2B5EF4-FFF2-40B4-BE49-F238E27FC236}">
                  <a16:creationId xmlns:a16="http://schemas.microsoft.com/office/drawing/2014/main" id="{0388E2A1-B8D7-457F-A590-AD4AEB504A50}"/>
                </a:ext>
              </a:extLst>
            </p:cNvPr>
            <p:cNvSpPr/>
            <p:nvPr/>
          </p:nvSpPr>
          <p:spPr>
            <a:xfrm>
              <a:off x="7428738" y="3633620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123" name="Google Shape;877;p43">
              <a:extLst>
                <a:ext uri="{FF2B5EF4-FFF2-40B4-BE49-F238E27FC236}">
                  <a16:creationId xmlns:a16="http://schemas.microsoft.com/office/drawing/2014/main" id="{100FBEBC-8E56-483B-93AA-A22C37D94104}"/>
                </a:ext>
              </a:extLst>
            </p:cNvPr>
            <p:cNvSpPr/>
            <p:nvPr/>
          </p:nvSpPr>
          <p:spPr>
            <a:xfrm>
              <a:off x="2062761" y="3627437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24" name="矩形: 圓角 123">
              <a:extLst>
                <a:ext uri="{FF2B5EF4-FFF2-40B4-BE49-F238E27FC236}">
                  <a16:creationId xmlns:a16="http://schemas.microsoft.com/office/drawing/2014/main" id="{4A913A39-E095-4674-B8F2-70DCC919EB1D}"/>
                </a:ext>
              </a:extLst>
            </p:cNvPr>
            <p:cNvSpPr/>
            <p:nvPr/>
          </p:nvSpPr>
          <p:spPr>
            <a:xfrm>
              <a:off x="4920267" y="3051699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5" name="Google Shape;917;p43">
              <a:extLst>
                <a:ext uri="{FF2B5EF4-FFF2-40B4-BE49-F238E27FC236}">
                  <a16:creationId xmlns:a16="http://schemas.microsoft.com/office/drawing/2014/main" id="{27D4CF00-4B65-47B3-96C6-9266F48A57A7}"/>
                </a:ext>
              </a:extLst>
            </p:cNvPr>
            <p:cNvSpPr/>
            <p:nvPr/>
          </p:nvSpPr>
          <p:spPr>
            <a:xfrm>
              <a:off x="4920267" y="3146946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  <p:pic>
          <p:nvPicPr>
            <p:cNvPr id="126" name="圖形 125">
              <a:extLst>
                <a:ext uri="{FF2B5EF4-FFF2-40B4-BE49-F238E27FC236}">
                  <a16:creationId xmlns:a16="http://schemas.microsoft.com/office/drawing/2014/main" id="{4875C511-103E-4533-91F1-115EBF30C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04" t="12279" r="24374" b="32198"/>
            <a:stretch/>
          </p:blipFill>
          <p:spPr>
            <a:xfrm>
              <a:off x="1683115" y="4161597"/>
              <a:ext cx="693039" cy="603630"/>
            </a:xfrm>
            <a:prstGeom prst="rect">
              <a:avLst/>
            </a:prstGeom>
          </p:spPr>
        </p:pic>
        <p:pic>
          <p:nvPicPr>
            <p:cNvPr id="127" name="圖形 126">
              <a:extLst>
                <a:ext uri="{FF2B5EF4-FFF2-40B4-BE49-F238E27FC236}">
                  <a16:creationId xmlns:a16="http://schemas.microsoft.com/office/drawing/2014/main" id="{D340A315-FF62-450E-8666-971F51AA1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369721" y="4076016"/>
              <a:ext cx="853184" cy="774792"/>
            </a:xfrm>
            <a:prstGeom prst="rect">
              <a:avLst/>
            </a:prstGeom>
          </p:spPr>
        </p:pic>
        <p:pic>
          <p:nvPicPr>
            <p:cNvPr id="128" name="圖形 127">
              <a:extLst>
                <a:ext uri="{FF2B5EF4-FFF2-40B4-BE49-F238E27FC236}">
                  <a16:creationId xmlns:a16="http://schemas.microsoft.com/office/drawing/2014/main" id="{2BBDD97D-0234-4584-996B-A305DEB6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707175" y="4076016"/>
              <a:ext cx="853184" cy="774792"/>
            </a:xfrm>
            <a:prstGeom prst="rect">
              <a:avLst/>
            </a:prstGeom>
          </p:spPr>
        </p:pic>
        <p:sp>
          <p:nvSpPr>
            <p:cNvPr id="129" name="橢圓 128">
              <a:extLst>
                <a:ext uri="{FF2B5EF4-FFF2-40B4-BE49-F238E27FC236}">
                  <a16:creationId xmlns:a16="http://schemas.microsoft.com/office/drawing/2014/main" id="{A0BA497B-F311-471C-AA52-5452EAD630B3}"/>
                </a:ext>
              </a:extLst>
            </p:cNvPr>
            <p:cNvSpPr/>
            <p:nvPr/>
          </p:nvSpPr>
          <p:spPr>
            <a:xfrm>
              <a:off x="6231243" y="3363802"/>
              <a:ext cx="923673" cy="92367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38400D82-04C6-40AC-98C8-27134C16F302}"/>
                </a:ext>
              </a:extLst>
            </p:cNvPr>
            <p:cNvSpPr txBox="1"/>
            <p:nvPr/>
          </p:nvSpPr>
          <p:spPr>
            <a:xfrm>
              <a:off x="2218572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1" name="群組 130">
              <a:extLst>
                <a:ext uri="{FF2B5EF4-FFF2-40B4-BE49-F238E27FC236}">
                  <a16:creationId xmlns:a16="http://schemas.microsoft.com/office/drawing/2014/main" id="{FDA61B46-1AEE-42E5-8FBA-CCB5C60597C3}"/>
                </a:ext>
              </a:extLst>
            </p:cNvPr>
            <p:cNvGrpSpPr/>
            <p:nvPr/>
          </p:nvGrpSpPr>
          <p:grpSpPr>
            <a:xfrm>
              <a:off x="1367684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248" name="群組 247">
                <a:extLst>
                  <a:ext uri="{FF2B5EF4-FFF2-40B4-BE49-F238E27FC236}">
                    <a16:creationId xmlns:a16="http://schemas.microsoft.com/office/drawing/2014/main" id="{CE80B612-7104-46D6-8C06-F3C28AE63830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251" name="群組 250">
                  <a:extLst>
                    <a:ext uri="{FF2B5EF4-FFF2-40B4-BE49-F238E27FC236}">
                      <a16:creationId xmlns:a16="http://schemas.microsoft.com/office/drawing/2014/main" id="{C5F664E1-348F-4609-9F76-E5FFB82AB6D7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257" name="矩形: 圓角 256">
                    <a:extLst>
                      <a:ext uri="{FF2B5EF4-FFF2-40B4-BE49-F238E27FC236}">
                        <a16:creationId xmlns:a16="http://schemas.microsoft.com/office/drawing/2014/main" id="{7999C5D0-5D9A-47C4-BB45-B6BBA1EAE11A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8" name="文字方塊 257">
                    <a:extLst>
                      <a:ext uri="{FF2B5EF4-FFF2-40B4-BE49-F238E27FC236}">
                        <a16:creationId xmlns:a16="http://schemas.microsoft.com/office/drawing/2014/main" id="{902A0499-F270-4D93-87E3-2EEE00415421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" name="群組 251">
                  <a:extLst>
                    <a:ext uri="{FF2B5EF4-FFF2-40B4-BE49-F238E27FC236}">
                      <a16:creationId xmlns:a16="http://schemas.microsoft.com/office/drawing/2014/main" id="{18B49F81-4E1C-4A8A-B68E-7A2CD9F39AB9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255" name="矩形: 圓角 254">
                    <a:extLst>
                      <a:ext uri="{FF2B5EF4-FFF2-40B4-BE49-F238E27FC236}">
                        <a16:creationId xmlns:a16="http://schemas.microsoft.com/office/drawing/2014/main" id="{E7ECFC1B-E504-41B6-AA55-E933AFB1C41E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6" name="文字方塊 255">
                    <a:extLst>
                      <a:ext uri="{FF2B5EF4-FFF2-40B4-BE49-F238E27FC236}">
                        <a16:creationId xmlns:a16="http://schemas.microsoft.com/office/drawing/2014/main" id="{DB9406C0-149C-41FC-9F96-F7E9F1EA3E37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3" name="Google Shape;886;p43">
                  <a:extLst>
                    <a:ext uri="{FF2B5EF4-FFF2-40B4-BE49-F238E27FC236}">
                      <a16:creationId xmlns:a16="http://schemas.microsoft.com/office/drawing/2014/main" id="{6E478726-C8AE-4C72-872B-009DF65ED27E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4" name="Google Shape;886;p43">
                  <a:extLst>
                    <a:ext uri="{FF2B5EF4-FFF2-40B4-BE49-F238E27FC236}">
                      <a16:creationId xmlns:a16="http://schemas.microsoft.com/office/drawing/2014/main" id="{ED41CE73-4811-4D9C-9073-3D4905197FB1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905B80CC-858F-4018-A860-8C7C8E78D45B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5EE534D5-72C8-47EF-AEEB-20214D18DD5D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45040834-9083-4F5B-9100-DBCF4DF4C592}"/>
                </a:ext>
              </a:extLst>
            </p:cNvPr>
            <p:cNvGrpSpPr/>
            <p:nvPr/>
          </p:nvGrpSpPr>
          <p:grpSpPr>
            <a:xfrm>
              <a:off x="2627155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202" name="群組 201">
                <a:extLst>
                  <a:ext uri="{FF2B5EF4-FFF2-40B4-BE49-F238E27FC236}">
                    <a16:creationId xmlns:a16="http://schemas.microsoft.com/office/drawing/2014/main" id="{FBBB5885-9C89-4342-955F-D1C2AD0A3E4B}"/>
                  </a:ext>
                </a:extLst>
              </p:cNvPr>
              <p:cNvGrpSpPr/>
              <p:nvPr/>
            </p:nvGrpSpPr>
            <p:grpSpPr>
              <a:xfrm>
                <a:off x="2891319" y="5450760"/>
                <a:ext cx="2122147" cy="719346"/>
                <a:chOff x="2891319" y="6680441"/>
                <a:chExt cx="2122147" cy="719346"/>
              </a:xfrm>
            </p:grpSpPr>
            <p:cxnSp>
              <p:nvCxnSpPr>
                <p:cNvPr id="242" name="Google Shape;895;p43">
                  <a:extLst>
                    <a:ext uri="{FF2B5EF4-FFF2-40B4-BE49-F238E27FC236}">
                      <a16:creationId xmlns:a16="http://schemas.microsoft.com/office/drawing/2014/main" id="{02DCDB50-5863-4A9A-BFC9-BBD80157D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2998" y="6680441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Google Shape;897;p43">
                  <a:extLst>
                    <a:ext uri="{FF2B5EF4-FFF2-40B4-BE49-F238E27FC236}">
                      <a16:creationId xmlns:a16="http://schemas.microsoft.com/office/drawing/2014/main" id="{522C2CC0-91F5-431A-9A0C-FE308088B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07523" y="6815860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Google Shape;898;p43">
                  <a:extLst>
                    <a:ext uri="{FF2B5EF4-FFF2-40B4-BE49-F238E27FC236}">
                      <a16:creationId xmlns:a16="http://schemas.microsoft.com/office/drawing/2014/main" id="{3AF2DDF2-47BD-40C2-8B8E-7EBFD5248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91319" y="6682706"/>
                  <a:ext cx="1944183" cy="682557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Google Shape;897;p43">
                  <a:extLst>
                    <a:ext uri="{FF2B5EF4-FFF2-40B4-BE49-F238E27FC236}">
                      <a16:creationId xmlns:a16="http://schemas.microsoft.com/office/drawing/2014/main" id="{29B878E9-0352-4F75-B6BE-D820398FE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81046" y="6815860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Google Shape;899;p43">
                  <a:extLst>
                    <a:ext uri="{FF2B5EF4-FFF2-40B4-BE49-F238E27FC236}">
                      <a16:creationId xmlns:a16="http://schemas.microsoft.com/office/drawing/2014/main" id="{A2715571-4FB4-4223-9B29-15159BE7C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97054" y="7377746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Google Shape;900;p43">
                  <a:extLst>
                    <a:ext uri="{FF2B5EF4-FFF2-40B4-BE49-F238E27FC236}">
                      <a16:creationId xmlns:a16="http://schemas.microsoft.com/office/drawing/2014/main" id="{320CA51A-1CEF-461B-A7DD-A0AC2732EC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27852" y="6706219"/>
                  <a:ext cx="1919095" cy="69356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群組 202">
                <a:extLst>
                  <a:ext uri="{FF2B5EF4-FFF2-40B4-BE49-F238E27FC236}">
                    <a16:creationId xmlns:a16="http://schemas.microsoft.com/office/drawing/2014/main" id="{FB66B685-3BD7-4EC7-BEC8-7CC557B21CC8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240" name="矩形: 圓角 239">
                  <a:extLst>
                    <a:ext uri="{FF2B5EF4-FFF2-40B4-BE49-F238E27FC236}">
                      <a16:creationId xmlns:a16="http://schemas.microsoft.com/office/drawing/2014/main" id="{632446D8-9033-43FB-9BF8-2B0F78947974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7BD40753-A3CB-4037-BE75-820A2AB8ABEF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6" name="群組 205">
                <a:extLst>
                  <a:ext uri="{FF2B5EF4-FFF2-40B4-BE49-F238E27FC236}">
                    <a16:creationId xmlns:a16="http://schemas.microsoft.com/office/drawing/2014/main" id="{5B69D3C8-D08A-4D6C-B554-8D833DA4EFBA}"/>
                  </a:ext>
                </a:extLst>
              </p:cNvPr>
              <p:cNvGrpSpPr/>
              <p:nvPr/>
            </p:nvGrpSpPr>
            <p:grpSpPr>
              <a:xfrm>
                <a:off x="4556595" y="5093189"/>
                <a:ext cx="891343" cy="639057"/>
                <a:chOff x="1563872" y="4197490"/>
                <a:chExt cx="889610" cy="521219"/>
              </a:xfrm>
            </p:grpSpPr>
            <p:sp>
              <p:nvSpPr>
                <p:cNvPr id="238" name="矩形: 圓角 237">
                  <a:extLst>
                    <a:ext uri="{FF2B5EF4-FFF2-40B4-BE49-F238E27FC236}">
                      <a16:creationId xmlns:a16="http://schemas.microsoft.com/office/drawing/2014/main" id="{A7674E03-7CB8-4186-AEA9-8BEC67F998C4}"/>
                    </a:ext>
                  </a:extLst>
                </p:cNvPr>
                <p:cNvSpPr/>
                <p:nvPr/>
              </p:nvSpPr>
              <p:spPr>
                <a:xfrm>
                  <a:off x="1563872" y="4223021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9" name="文字方塊 238">
                  <a:extLst>
                    <a:ext uri="{FF2B5EF4-FFF2-40B4-BE49-F238E27FC236}">
                      <a16:creationId xmlns:a16="http://schemas.microsoft.com/office/drawing/2014/main" id="{E25A742E-4D9D-40A8-BC4B-42E782768FD2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8" name="群組 207">
                <a:extLst>
                  <a:ext uri="{FF2B5EF4-FFF2-40B4-BE49-F238E27FC236}">
                    <a16:creationId xmlns:a16="http://schemas.microsoft.com/office/drawing/2014/main" id="{CFB38B53-889F-471A-A828-B5BFE71807EC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236" name="矩形: 圓角 235">
                  <a:extLst>
                    <a:ext uri="{FF2B5EF4-FFF2-40B4-BE49-F238E27FC236}">
                      <a16:creationId xmlns:a16="http://schemas.microsoft.com/office/drawing/2014/main" id="{90138B8A-D88A-4C83-B401-B5E018D6043D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7" name="文字方塊 236">
                  <a:extLst>
                    <a:ext uri="{FF2B5EF4-FFF2-40B4-BE49-F238E27FC236}">
                      <a16:creationId xmlns:a16="http://schemas.microsoft.com/office/drawing/2014/main" id="{BE1071DC-9213-4F11-87E5-A79E76E1701E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0" name="群組 219">
                <a:extLst>
                  <a:ext uri="{FF2B5EF4-FFF2-40B4-BE49-F238E27FC236}">
                    <a16:creationId xmlns:a16="http://schemas.microsoft.com/office/drawing/2014/main" id="{340293D4-CB25-4534-8B58-D4E168C31B53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234" name="矩形: 圓角 233">
                  <a:extLst>
                    <a:ext uri="{FF2B5EF4-FFF2-40B4-BE49-F238E27FC236}">
                      <a16:creationId xmlns:a16="http://schemas.microsoft.com/office/drawing/2014/main" id="{A033197F-6A7E-4B9C-9824-34AD5C81F0E9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D128FC98-A3A4-402E-96F0-EB0514211A29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29" name="Google Shape;888;p43">
                <a:extLst>
                  <a:ext uri="{FF2B5EF4-FFF2-40B4-BE49-F238E27FC236}">
                    <a16:creationId xmlns:a16="http://schemas.microsoft.com/office/drawing/2014/main" id="{F2955B1A-3D17-4C0A-A0E7-ECBC60574325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230" name="Google Shape;890;p43">
                <a:extLst>
                  <a:ext uri="{FF2B5EF4-FFF2-40B4-BE49-F238E27FC236}">
                    <a16:creationId xmlns:a16="http://schemas.microsoft.com/office/drawing/2014/main" id="{841AC431-D6D1-4355-8F9E-519AA6D463FE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231" name="Google Shape;888;p43">
                <a:extLst>
                  <a:ext uri="{FF2B5EF4-FFF2-40B4-BE49-F238E27FC236}">
                    <a16:creationId xmlns:a16="http://schemas.microsoft.com/office/drawing/2014/main" id="{D5E76B0E-15B9-4A27-8646-DBDC35E7C4A9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232" name="Google Shape;890;p43">
                <a:extLst>
                  <a:ext uri="{FF2B5EF4-FFF2-40B4-BE49-F238E27FC236}">
                    <a16:creationId xmlns:a16="http://schemas.microsoft.com/office/drawing/2014/main" id="{4A3D8213-C47C-4B16-8347-0379D0BACA59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233" name="文字方塊 232">
                <a:extLst>
                  <a:ext uri="{FF2B5EF4-FFF2-40B4-BE49-F238E27FC236}">
                    <a16:creationId xmlns:a16="http://schemas.microsoft.com/office/drawing/2014/main" id="{DD81D460-518E-4EFD-B37E-90FCAC2763F4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1368DBAF-90D5-4F0F-8A1C-037BE3EE6BA8}"/>
                </a:ext>
              </a:extLst>
            </p:cNvPr>
            <p:cNvGrpSpPr/>
            <p:nvPr/>
          </p:nvGrpSpPr>
          <p:grpSpPr>
            <a:xfrm>
              <a:off x="6602296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147" name="群組 146">
                <a:extLst>
                  <a:ext uri="{FF2B5EF4-FFF2-40B4-BE49-F238E27FC236}">
                    <a16:creationId xmlns:a16="http://schemas.microsoft.com/office/drawing/2014/main" id="{5B38865E-DBF5-40EA-8FD3-FE8E54019D46}"/>
                  </a:ext>
                </a:extLst>
              </p:cNvPr>
              <p:cNvGrpSpPr/>
              <p:nvPr/>
            </p:nvGrpSpPr>
            <p:grpSpPr>
              <a:xfrm>
                <a:off x="2973908" y="5445986"/>
                <a:ext cx="2076098" cy="700135"/>
                <a:chOff x="2973908" y="6675667"/>
                <a:chExt cx="2076098" cy="700135"/>
              </a:xfrm>
            </p:grpSpPr>
            <p:cxnSp>
              <p:nvCxnSpPr>
                <p:cNvPr id="175" name="Google Shape;895;p43">
                  <a:extLst>
                    <a:ext uri="{FF2B5EF4-FFF2-40B4-BE49-F238E27FC236}">
                      <a16:creationId xmlns:a16="http://schemas.microsoft.com/office/drawing/2014/main" id="{2D373DD3-A18C-44FC-8676-F405B34FD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39538" y="6675667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Google Shape;897;p43">
                  <a:extLst>
                    <a:ext uri="{FF2B5EF4-FFF2-40B4-BE49-F238E27FC236}">
                      <a16:creationId xmlns:a16="http://schemas.microsoft.com/office/drawing/2014/main" id="{560CEC6E-A0EF-4059-A2A1-838E13CDA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44063" y="6811086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Google Shape;898;p43">
                  <a:extLst>
                    <a:ext uri="{FF2B5EF4-FFF2-40B4-BE49-F238E27FC236}">
                      <a16:creationId xmlns:a16="http://schemas.microsoft.com/office/drawing/2014/main" id="{AB6EC216-36BE-45DF-B5BC-FA22653E5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3908" y="6750523"/>
                  <a:ext cx="1898541" cy="60527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oogle Shape;897;p43">
                  <a:extLst>
                    <a:ext uri="{FF2B5EF4-FFF2-40B4-BE49-F238E27FC236}">
                      <a16:creationId xmlns:a16="http://schemas.microsoft.com/office/drawing/2014/main" id="{4E0CE449-8D49-4B46-91F9-914DBC378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17586" y="6811086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Google Shape;899;p43">
                  <a:extLst>
                    <a:ext uri="{FF2B5EF4-FFF2-40B4-BE49-F238E27FC236}">
                      <a16:creationId xmlns:a16="http://schemas.microsoft.com/office/drawing/2014/main" id="{1D420B56-E092-489A-9DBC-E02D6D1C9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3594" y="7372972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Google Shape;900;p43">
                  <a:extLst>
                    <a:ext uri="{FF2B5EF4-FFF2-40B4-BE49-F238E27FC236}">
                      <a16:creationId xmlns:a16="http://schemas.microsoft.com/office/drawing/2014/main" id="{872F489C-92F0-47C3-A6C3-99873DF06D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227" y="6759363"/>
                  <a:ext cx="1880792" cy="61360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群組 147">
                <a:extLst>
                  <a:ext uri="{FF2B5EF4-FFF2-40B4-BE49-F238E27FC236}">
                    <a16:creationId xmlns:a16="http://schemas.microsoft.com/office/drawing/2014/main" id="{E2469C61-0066-4B99-80B6-087C087333CB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169" name="矩形: 圓角 168">
                  <a:extLst>
                    <a:ext uri="{FF2B5EF4-FFF2-40B4-BE49-F238E27FC236}">
                      <a16:creationId xmlns:a16="http://schemas.microsoft.com/office/drawing/2014/main" id="{530830BF-6BE3-4E79-8B2D-F42188DAEE3B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" name="文字方塊 171">
                  <a:extLst>
                    <a:ext uri="{FF2B5EF4-FFF2-40B4-BE49-F238E27FC236}">
                      <a16:creationId xmlns:a16="http://schemas.microsoft.com/office/drawing/2014/main" id="{7E74AEF5-9C6A-480B-AA36-C8FB9C8B9AF9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49" name="群組 148">
                <a:extLst>
                  <a:ext uri="{FF2B5EF4-FFF2-40B4-BE49-F238E27FC236}">
                    <a16:creationId xmlns:a16="http://schemas.microsoft.com/office/drawing/2014/main" id="{76D6482A-7020-49C7-949C-E9CAC63B3978}"/>
                  </a:ext>
                </a:extLst>
              </p:cNvPr>
              <p:cNvGrpSpPr/>
              <p:nvPr/>
            </p:nvGrpSpPr>
            <p:grpSpPr>
              <a:xfrm>
                <a:off x="4565714" y="5093192"/>
                <a:ext cx="891343" cy="626571"/>
                <a:chOff x="1572973" y="4197490"/>
                <a:chExt cx="889610" cy="511035"/>
              </a:xfrm>
            </p:grpSpPr>
            <p:sp>
              <p:nvSpPr>
                <p:cNvPr id="163" name="矩形: 圓角 162">
                  <a:extLst>
                    <a:ext uri="{FF2B5EF4-FFF2-40B4-BE49-F238E27FC236}">
                      <a16:creationId xmlns:a16="http://schemas.microsoft.com/office/drawing/2014/main" id="{D5428024-AB23-405F-A85E-8411A6E0E6E4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" name="文字方塊 165">
                  <a:extLst>
                    <a:ext uri="{FF2B5EF4-FFF2-40B4-BE49-F238E27FC236}">
                      <a16:creationId xmlns:a16="http://schemas.microsoft.com/office/drawing/2014/main" id="{BB03600F-76E9-4EAC-A427-157B8F600AB5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50" name="群組 149">
                <a:extLst>
                  <a:ext uri="{FF2B5EF4-FFF2-40B4-BE49-F238E27FC236}">
                    <a16:creationId xmlns:a16="http://schemas.microsoft.com/office/drawing/2014/main" id="{984D134F-58AB-4A12-BA77-3A8C335EB5A2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159" name="矩形: 圓角 158">
                  <a:extLst>
                    <a:ext uri="{FF2B5EF4-FFF2-40B4-BE49-F238E27FC236}">
                      <a16:creationId xmlns:a16="http://schemas.microsoft.com/office/drawing/2014/main" id="{F750A59B-0268-415F-8996-C679D6BF6D8A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文字方塊 159">
                  <a:extLst>
                    <a:ext uri="{FF2B5EF4-FFF2-40B4-BE49-F238E27FC236}">
                      <a16:creationId xmlns:a16="http://schemas.microsoft.com/office/drawing/2014/main" id="{755F6369-8DD6-4D48-BE5D-1CF43F557154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51" name="群組 150">
                <a:extLst>
                  <a:ext uri="{FF2B5EF4-FFF2-40B4-BE49-F238E27FC236}">
                    <a16:creationId xmlns:a16="http://schemas.microsoft.com/office/drawing/2014/main" id="{5AF34E3A-73A5-45C5-85D1-A20EF6210CF4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157" name="矩形: 圓角 156">
                  <a:extLst>
                    <a:ext uri="{FF2B5EF4-FFF2-40B4-BE49-F238E27FC236}">
                      <a16:creationId xmlns:a16="http://schemas.microsoft.com/office/drawing/2014/main" id="{0E8378A5-0097-44FA-BEFF-824982BBED91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文字方塊 157">
                  <a:extLst>
                    <a:ext uri="{FF2B5EF4-FFF2-40B4-BE49-F238E27FC236}">
                      <a16:creationId xmlns:a16="http://schemas.microsoft.com/office/drawing/2014/main" id="{AEAC2F29-F200-46F4-8FDB-871717546F35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Google Shape;888;p43">
                <a:extLst>
                  <a:ext uri="{FF2B5EF4-FFF2-40B4-BE49-F238E27FC236}">
                    <a16:creationId xmlns:a16="http://schemas.microsoft.com/office/drawing/2014/main" id="{B4AC7395-BB08-4FF0-BFD7-492F077573D8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153" name="Google Shape;890;p43">
                <a:extLst>
                  <a:ext uri="{FF2B5EF4-FFF2-40B4-BE49-F238E27FC236}">
                    <a16:creationId xmlns:a16="http://schemas.microsoft.com/office/drawing/2014/main" id="{6879352C-F3B4-49FD-B91D-5C19CC84C039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154" name="Google Shape;888;p43">
                <a:extLst>
                  <a:ext uri="{FF2B5EF4-FFF2-40B4-BE49-F238E27FC236}">
                    <a16:creationId xmlns:a16="http://schemas.microsoft.com/office/drawing/2014/main" id="{CB979B15-F894-4D75-9672-D6A279F30562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155" name="Google Shape;890;p43">
                <a:extLst>
                  <a:ext uri="{FF2B5EF4-FFF2-40B4-BE49-F238E27FC236}">
                    <a16:creationId xmlns:a16="http://schemas.microsoft.com/office/drawing/2014/main" id="{A134FF04-9DCA-4E76-B046-5129C15FCC2D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CDB70ECB-E06C-4D3C-B44E-6DAAC4762BE9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A9EB5EAF-F99F-4FF8-A4DF-033CB30E30C4}"/>
                </a:ext>
              </a:extLst>
            </p:cNvPr>
            <p:cNvGrpSpPr/>
            <p:nvPr/>
          </p:nvGrpSpPr>
          <p:grpSpPr>
            <a:xfrm>
              <a:off x="9909520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136" name="群組 135">
                <a:extLst>
                  <a:ext uri="{FF2B5EF4-FFF2-40B4-BE49-F238E27FC236}">
                    <a16:creationId xmlns:a16="http://schemas.microsoft.com/office/drawing/2014/main" id="{0D578149-7E5D-4361-A499-9C8D8AE941FF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139" name="群組 138">
                  <a:extLst>
                    <a:ext uri="{FF2B5EF4-FFF2-40B4-BE49-F238E27FC236}">
                      <a16:creationId xmlns:a16="http://schemas.microsoft.com/office/drawing/2014/main" id="{8AD013D8-4FDF-46AD-8E34-94854AF63F39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145" name="矩形: 圓角 144">
                    <a:extLst>
                      <a:ext uri="{FF2B5EF4-FFF2-40B4-BE49-F238E27FC236}">
                        <a16:creationId xmlns:a16="http://schemas.microsoft.com/office/drawing/2014/main" id="{2260D8CA-00FA-46BA-854B-47D3F580CA23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文字方塊 145">
                    <a:extLst>
                      <a:ext uri="{FF2B5EF4-FFF2-40B4-BE49-F238E27FC236}">
                        <a16:creationId xmlns:a16="http://schemas.microsoft.com/office/drawing/2014/main" id="{677D26D3-3C27-47E7-9808-7C6C98597918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40" name="群組 139">
                  <a:extLst>
                    <a:ext uri="{FF2B5EF4-FFF2-40B4-BE49-F238E27FC236}">
                      <a16:creationId xmlns:a16="http://schemas.microsoft.com/office/drawing/2014/main" id="{4B25EE19-3452-4374-9342-7489E84D974B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143" name="矩形: 圓角 142">
                    <a:extLst>
                      <a:ext uri="{FF2B5EF4-FFF2-40B4-BE49-F238E27FC236}">
                        <a16:creationId xmlns:a16="http://schemas.microsoft.com/office/drawing/2014/main" id="{A31830AF-4EBA-4D51-8EB8-92322DB9C5B9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文字方塊 143">
                    <a:extLst>
                      <a:ext uri="{FF2B5EF4-FFF2-40B4-BE49-F238E27FC236}">
                        <a16:creationId xmlns:a16="http://schemas.microsoft.com/office/drawing/2014/main" id="{6DAE32A3-3904-412D-8442-DA3E19D253A7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1" name="Google Shape;886;p43">
                  <a:extLst>
                    <a:ext uri="{FF2B5EF4-FFF2-40B4-BE49-F238E27FC236}">
                      <a16:creationId xmlns:a16="http://schemas.microsoft.com/office/drawing/2014/main" id="{FFE26509-002E-4B80-BE76-2D72F1B64148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" name="Google Shape;886;p43">
                  <a:extLst>
                    <a:ext uri="{FF2B5EF4-FFF2-40B4-BE49-F238E27FC236}">
                      <a16:creationId xmlns:a16="http://schemas.microsoft.com/office/drawing/2014/main" id="{C7AAD2E9-EAB6-4DC4-967F-D3C520E137BA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8EF77866-8479-4F69-84E0-AE9F2FED47D7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6CB51A23-3A6F-4248-B891-0C2AA84C7A37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05DC4F04-69C6-4D10-82B3-39E65B7B16A1}"/>
                </a:ext>
              </a:extLst>
            </p:cNvPr>
            <p:cNvSpPr txBox="1"/>
            <p:nvPr/>
          </p:nvSpPr>
          <p:spPr>
            <a:xfrm>
              <a:off x="7505187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69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1" name="Google Shape;883;p43">
            <a:extLst>
              <a:ext uri="{FF2B5EF4-FFF2-40B4-BE49-F238E27FC236}">
                <a16:creationId xmlns:a16="http://schemas.microsoft.com/office/drawing/2014/main" id="{50D7FC4F-6110-4089-90CB-148612BB5E48}"/>
              </a:ext>
            </a:extLst>
          </p:cNvPr>
          <p:cNvSpPr/>
          <p:nvPr/>
        </p:nvSpPr>
        <p:spPr>
          <a:xfrm>
            <a:off x="8986310" y="431604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294" name="Google Shape;883;p43">
            <a:extLst>
              <a:ext uri="{FF2B5EF4-FFF2-40B4-BE49-F238E27FC236}">
                <a16:creationId xmlns:a16="http://schemas.microsoft.com/office/drawing/2014/main" id="{28C9DCD1-DF0A-430A-9921-FA4A007007C0}"/>
              </a:ext>
            </a:extLst>
          </p:cNvPr>
          <p:cNvSpPr/>
          <p:nvPr/>
        </p:nvSpPr>
        <p:spPr>
          <a:xfrm>
            <a:off x="6881098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5" name="Google Shape;883;p43">
            <a:extLst>
              <a:ext uri="{FF2B5EF4-FFF2-40B4-BE49-F238E27FC236}">
                <a16:creationId xmlns:a16="http://schemas.microsoft.com/office/drawing/2014/main" id="{38D149B0-7E83-46E2-998C-EB5C2A6A4DB1}"/>
              </a:ext>
            </a:extLst>
          </p:cNvPr>
          <p:cNvSpPr/>
          <p:nvPr/>
        </p:nvSpPr>
        <p:spPr>
          <a:xfrm>
            <a:off x="4645115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6" name="Google Shape;883;p43">
            <a:extLst>
              <a:ext uri="{FF2B5EF4-FFF2-40B4-BE49-F238E27FC236}">
                <a16:creationId xmlns:a16="http://schemas.microsoft.com/office/drawing/2014/main" id="{AA7A2943-CA10-4309-96BB-AFF6DE8138A1}"/>
              </a:ext>
            </a:extLst>
          </p:cNvPr>
          <p:cNvSpPr/>
          <p:nvPr/>
        </p:nvSpPr>
        <p:spPr>
          <a:xfrm>
            <a:off x="2104687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  <p:sp>
        <p:nvSpPr>
          <p:cNvPr id="297" name="文字方塊 296">
            <a:extLst>
              <a:ext uri="{FF2B5EF4-FFF2-40B4-BE49-F238E27FC236}">
                <a16:creationId xmlns:a16="http://schemas.microsoft.com/office/drawing/2014/main" id="{0C246984-5E6C-4839-A815-27A19393E4E6}"/>
              </a:ext>
            </a:extLst>
          </p:cNvPr>
          <p:cNvSpPr txBox="1"/>
          <p:nvPr/>
        </p:nvSpPr>
        <p:spPr>
          <a:xfrm>
            <a:off x="2565515" y="1819366"/>
            <a:ext cx="8942095" cy="10195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僅有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Private IP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的裝置可用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的角色連入組織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連上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網路時必須連接於一台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Hub。系統將自動將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連結至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Primary Hub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所有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Edge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的資料交換都必須經過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Hub</a:t>
            </a:r>
          </a:p>
        </p:txBody>
      </p:sp>
      <p:sp>
        <p:nvSpPr>
          <p:cNvPr id="298" name="矩形 297">
            <a:extLst>
              <a:ext uri="{FF2B5EF4-FFF2-40B4-BE49-F238E27FC236}">
                <a16:creationId xmlns:a16="http://schemas.microsoft.com/office/drawing/2014/main" id="{2AE7E049-6994-4F37-ACB8-4D3BEC6C9FEE}"/>
              </a:ext>
            </a:extLst>
          </p:cNvPr>
          <p:cNvSpPr/>
          <p:nvPr/>
        </p:nvSpPr>
        <p:spPr>
          <a:xfrm>
            <a:off x="875821" y="1963124"/>
            <a:ext cx="1409462" cy="6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</a:t>
            </a:r>
          </a:p>
        </p:txBody>
      </p:sp>
      <p:cxnSp>
        <p:nvCxnSpPr>
          <p:cNvPr id="299" name="直線接點 298">
            <a:extLst>
              <a:ext uri="{FF2B5EF4-FFF2-40B4-BE49-F238E27FC236}">
                <a16:creationId xmlns:a16="http://schemas.microsoft.com/office/drawing/2014/main" id="{350B255C-5EB7-4496-AC31-D933B0D3A0BC}"/>
              </a:ext>
            </a:extLst>
          </p:cNvPr>
          <p:cNvCxnSpPr>
            <a:cxnSpLocks/>
          </p:cNvCxnSpPr>
          <p:nvPr/>
        </p:nvCxnSpPr>
        <p:spPr>
          <a:xfrm>
            <a:off x="2285200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64195"/>
      </p:ext>
    </p:extLst>
  </p:cSld>
  <p:clrMapOvr>
    <a:masterClrMapping/>
  </p:clrMapOvr>
  <p:transition spd="slow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9C1C8A-8381-45B8-ADE3-958508F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>
                <a:ea typeface="微軟正黑體" panose="020B0604030504040204" pitchFamily="34" charset="-120"/>
                <a:sym typeface="Arial" panose="020B0604020202020204" pitchFamily="34" charset="0"/>
              </a:rPr>
              <a:t> Network </a:t>
            </a:r>
            <a:r>
              <a:rPr lang="en-US" altLang="zh-TW">
                <a:ea typeface="微軟正黑體" panose="020B0604030504040204" pitchFamily="34" charset="-120"/>
                <a:sym typeface="Arial" panose="020B0604020202020204" pitchFamily="34" charset="0"/>
              </a:rPr>
              <a:t>Topology 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9B2479E-5E70-460B-ABC0-46D6674CEE76}"/>
              </a:ext>
            </a:extLst>
          </p:cNvPr>
          <p:cNvSpPr txBox="1"/>
          <p:nvPr/>
        </p:nvSpPr>
        <p:spPr>
          <a:xfrm>
            <a:off x="12019033" y="7256933"/>
            <a:ext cx="1876519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har char="•"/>
            </a:pP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har char="•"/>
            </a:pP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har char="•"/>
            </a:pPr>
            <a:endParaRPr lang="en-US" altLang="zh-TW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5B354CDC-AA4E-4ADC-803D-77071C794570}"/>
              </a:ext>
            </a:extLst>
          </p:cNvPr>
          <p:cNvSpPr/>
          <p:nvPr/>
        </p:nvSpPr>
        <p:spPr>
          <a:xfrm>
            <a:off x="6154896" y="3568118"/>
            <a:ext cx="5109959" cy="3055479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2" name="Google Shape;879;p43">
            <a:extLst>
              <a:ext uri="{FF2B5EF4-FFF2-40B4-BE49-F238E27FC236}">
                <a16:creationId xmlns:a16="http://schemas.microsoft.com/office/drawing/2014/main" id="{6DF1CF2C-ABFC-4F2A-AA3F-641F31BBE7E3}"/>
              </a:ext>
            </a:extLst>
          </p:cNvPr>
          <p:cNvSpPr/>
          <p:nvPr/>
        </p:nvSpPr>
        <p:spPr>
          <a:xfrm>
            <a:off x="8312276" y="4093314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3" name="Google Shape;904;p43">
            <a:extLst>
              <a:ext uri="{FF2B5EF4-FFF2-40B4-BE49-F238E27FC236}">
                <a16:creationId xmlns:a16="http://schemas.microsoft.com/office/drawing/2014/main" id="{3D683819-AE38-4AF5-9091-07459168DF2B}"/>
              </a:ext>
            </a:extLst>
          </p:cNvPr>
          <p:cNvCxnSpPr>
            <a:cxnSpLocks/>
          </p:cNvCxnSpPr>
          <p:nvPr/>
        </p:nvCxnSpPr>
        <p:spPr>
          <a:xfrm flipV="1">
            <a:off x="9418046" y="5142608"/>
            <a:ext cx="635368" cy="136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oogle Shape;904;p43">
            <a:extLst>
              <a:ext uri="{FF2B5EF4-FFF2-40B4-BE49-F238E27FC236}">
                <a16:creationId xmlns:a16="http://schemas.microsoft.com/office/drawing/2014/main" id="{04F50FCE-2EFA-41E3-AD4B-14B3CCF3DDAB}"/>
              </a:ext>
            </a:extLst>
          </p:cNvPr>
          <p:cNvCxnSpPr>
            <a:cxnSpLocks/>
          </p:cNvCxnSpPr>
          <p:nvPr/>
        </p:nvCxnSpPr>
        <p:spPr>
          <a:xfrm>
            <a:off x="9418046" y="5964587"/>
            <a:ext cx="635368" cy="264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B3963788-056A-4A6F-89AD-D83A9C009429}"/>
              </a:ext>
            </a:extLst>
          </p:cNvPr>
          <p:cNvSpPr/>
          <p:nvPr/>
        </p:nvSpPr>
        <p:spPr>
          <a:xfrm>
            <a:off x="1018103" y="3566363"/>
            <a:ext cx="4928521" cy="3057441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7" name="Google Shape;879;p43">
            <a:extLst>
              <a:ext uri="{FF2B5EF4-FFF2-40B4-BE49-F238E27FC236}">
                <a16:creationId xmlns:a16="http://schemas.microsoft.com/office/drawing/2014/main" id="{2EBBA5FD-0350-4474-86A4-8EBB8845E6AB}"/>
              </a:ext>
            </a:extLst>
          </p:cNvPr>
          <p:cNvSpPr/>
          <p:nvPr/>
        </p:nvSpPr>
        <p:spPr>
          <a:xfrm>
            <a:off x="1168035" y="4101638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8" name="Google Shape;879;p43">
            <a:extLst>
              <a:ext uri="{FF2B5EF4-FFF2-40B4-BE49-F238E27FC236}">
                <a16:creationId xmlns:a16="http://schemas.microsoft.com/office/drawing/2014/main" id="{181950F1-7B0D-4376-931A-04F6F04F7CF7}"/>
              </a:ext>
            </a:extLst>
          </p:cNvPr>
          <p:cNvSpPr/>
          <p:nvPr/>
        </p:nvSpPr>
        <p:spPr>
          <a:xfrm>
            <a:off x="4004092" y="4101638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9" name="圖形 118">
            <a:extLst>
              <a:ext uri="{FF2B5EF4-FFF2-40B4-BE49-F238E27FC236}">
                <a16:creationId xmlns:a16="http://schemas.microsoft.com/office/drawing/2014/main" id="{A0FCBE54-46FA-4707-B0A3-75C77F470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935" t="9604" r="20840" b="25983"/>
          <a:stretch/>
        </p:blipFill>
        <p:spPr>
          <a:xfrm>
            <a:off x="4061299" y="4088121"/>
            <a:ext cx="828168" cy="750582"/>
          </a:xfrm>
          <a:prstGeom prst="rect">
            <a:avLst/>
          </a:prstGeom>
        </p:spPr>
      </p:pic>
      <p:sp>
        <p:nvSpPr>
          <p:cNvPr id="122" name="Google Shape;916;p43">
            <a:extLst>
              <a:ext uri="{FF2B5EF4-FFF2-40B4-BE49-F238E27FC236}">
                <a16:creationId xmlns:a16="http://schemas.microsoft.com/office/drawing/2014/main" id="{29D28305-2412-477B-9D63-CE6C307873D1}"/>
              </a:ext>
            </a:extLst>
          </p:cNvPr>
          <p:cNvSpPr/>
          <p:nvPr/>
        </p:nvSpPr>
        <p:spPr>
          <a:xfrm>
            <a:off x="873150" y="3064580"/>
            <a:ext cx="10481750" cy="366113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141B3D99-11EA-4891-A04E-2E02F8B0A20F}"/>
              </a:ext>
            </a:extLst>
          </p:cNvPr>
          <p:cNvGrpSpPr/>
          <p:nvPr/>
        </p:nvGrpSpPr>
        <p:grpSpPr>
          <a:xfrm>
            <a:off x="2168582" y="5090562"/>
            <a:ext cx="522903" cy="859782"/>
            <a:chOff x="2155470" y="5300587"/>
            <a:chExt cx="522903" cy="937435"/>
          </a:xfrm>
        </p:grpSpPr>
        <p:cxnSp>
          <p:nvCxnSpPr>
            <p:cNvPr id="124" name="Google Shape;897;p43">
              <a:extLst>
                <a:ext uri="{FF2B5EF4-FFF2-40B4-BE49-F238E27FC236}">
                  <a16:creationId xmlns:a16="http://schemas.microsoft.com/office/drawing/2014/main" id="{0B9A910F-EFE0-4F9C-8130-06C28A89AA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470" y="5300587"/>
              <a:ext cx="522903" cy="41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oogle Shape;897;p43">
              <a:extLst>
                <a:ext uri="{FF2B5EF4-FFF2-40B4-BE49-F238E27FC236}">
                  <a16:creationId xmlns:a16="http://schemas.microsoft.com/office/drawing/2014/main" id="{38E7ACEB-18DF-49EC-A86A-C5F091055AE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55470" y="5304775"/>
              <a:ext cx="522903" cy="9332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Google Shape;879;p43">
            <a:extLst>
              <a:ext uri="{FF2B5EF4-FFF2-40B4-BE49-F238E27FC236}">
                <a16:creationId xmlns:a16="http://schemas.microsoft.com/office/drawing/2014/main" id="{650AC94A-3009-467A-AAAC-46B86CA1CB1B}"/>
              </a:ext>
            </a:extLst>
          </p:cNvPr>
          <p:cNvSpPr/>
          <p:nvPr/>
        </p:nvSpPr>
        <p:spPr>
          <a:xfrm>
            <a:off x="6411511" y="4098856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8" name="Google Shape;877;p43">
            <a:extLst>
              <a:ext uri="{FF2B5EF4-FFF2-40B4-BE49-F238E27FC236}">
                <a16:creationId xmlns:a16="http://schemas.microsoft.com/office/drawing/2014/main" id="{7C829EBF-59A4-4631-97E8-7B6D696E2EE2}"/>
              </a:ext>
            </a:extLst>
          </p:cNvPr>
          <p:cNvSpPr/>
          <p:nvPr/>
        </p:nvSpPr>
        <p:spPr>
          <a:xfrm>
            <a:off x="7322641" y="3633620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129" name="Google Shape;877;p43">
            <a:extLst>
              <a:ext uri="{FF2B5EF4-FFF2-40B4-BE49-F238E27FC236}">
                <a16:creationId xmlns:a16="http://schemas.microsoft.com/office/drawing/2014/main" id="{24F12AB7-13B4-487C-9413-FA00AA2BFEB7}"/>
              </a:ext>
            </a:extLst>
          </p:cNvPr>
          <p:cNvSpPr/>
          <p:nvPr/>
        </p:nvSpPr>
        <p:spPr>
          <a:xfrm>
            <a:off x="2062761" y="3627437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D23F5BCC-A9CD-43D4-8752-968FD597748F}"/>
              </a:ext>
            </a:extLst>
          </p:cNvPr>
          <p:cNvSpPr/>
          <p:nvPr/>
        </p:nvSpPr>
        <p:spPr>
          <a:xfrm>
            <a:off x="4920267" y="3051699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9" name="Google Shape;917;p43">
            <a:extLst>
              <a:ext uri="{FF2B5EF4-FFF2-40B4-BE49-F238E27FC236}">
                <a16:creationId xmlns:a16="http://schemas.microsoft.com/office/drawing/2014/main" id="{5180A409-B562-4A4D-B969-49508A0EBF5E}"/>
              </a:ext>
            </a:extLst>
          </p:cNvPr>
          <p:cNvSpPr/>
          <p:nvPr/>
        </p:nvSpPr>
        <p:spPr>
          <a:xfrm>
            <a:off x="4920267" y="3146946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組 織</a:t>
            </a:r>
          </a:p>
        </p:txBody>
      </p:sp>
      <p:pic>
        <p:nvPicPr>
          <p:cNvPr id="150" name="圖形 149">
            <a:extLst>
              <a:ext uri="{FF2B5EF4-FFF2-40B4-BE49-F238E27FC236}">
                <a16:creationId xmlns:a16="http://schemas.microsoft.com/office/drawing/2014/main" id="{C6ACE194-02B0-4CBC-A2BB-0F83AE093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04" t="12279" r="24374" b="32198"/>
          <a:stretch/>
        </p:blipFill>
        <p:spPr>
          <a:xfrm>
            <a:off x="1683115" y="4161597"/>
            <a:ext cx="693039" cy="603630"/>
          </a:xfrm>
          <a:prstGeom prst="rect">
            <a:avLst/>
          </a:prstGeom>
        </p:spPr>
      </p:pic>
      <p:pic>
        <p:nvPicPr>
          <p:cNvPr id="151" name="圖形 150">
            <a:extLst>
              <a:ext uri="{FF2B5EF4-FFF2-40B4-BE49-F238E27FC236}">
                <a16:creationId xmlns:a16="http://schemas.microsoft.com/office/drawing/2014/main" id="{B75EC8F6-9572-4814-A935-50280D45C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6369721" y="4076016"/>
            <a:ext cx="853184" cy="774792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E0DBB971-81DA-431C-9951-EDD55759C9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8541853" y="4076016"/>
            <a:ext cx="853184" cy="774792"/>
          </a:xfrm>
          <a:prstGeom prst="rect">
            <a:avLst/>
          </a:prstGeom>
        </p:spPr>
      </p:pic>
      <p:sp>
        <p:nvSpPr>
          <p:cNvPr id="153" name="橢圓 152">
            <a:extLst>
              <a:ext uri="{FF2B5EF4-FFF2-40B4-BE49-F238E27FC236}">
                <a16:creationId xmlns:a16="http://schemas.microsoft.com/office/drawing/2014/main" id="{9D332463-682A-4B7D-B891-F0530AFFDB77}"/>
              </a:ext>
            </a:extLst>
          </p:cNvPr>
          <p:cNvSpPr/>
          <p:nvPr/>
        </p:nvSpPr>
        <p:spPr>
          <a:xfrm>
            <a:off x="6231243" y="3363802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328C335B-4692-4B51-802E-8F5F699C9FD3}"/>
              </a:ext>
            </a:extLst>
          </p:cNvPr>
          <p:cNvSpPr/>
          <p:nvPr/>
        </p:nvSpPr>
        <p:spPr>
          <a:xfrm>
            <a:off x="5989852" y="2949751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0467B361-B465-486D-8413-7C091A6A0718}"/>
              </a:ext>
            </a:extLst>
          </p:cNvPr>
          <p:cNvSpPr txBox="1"/>
          <p:nvPr/>
        </p:nvSpPr>
        <p:spPr>
          <a:xfrm>
            <a:off x="2218572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0975CFE7-DBA6-4258-976E-570F40638D6C}"/>
              </a:ext>
            </a:extLst>
          </p:cNvPr>
          <p:cNvGrpSpPr/>
          <p:nvPr/>
        </p:nvGrpSpPr>
        <p:grpSpPr>
          <a:xfrm>
            <a:off x="1367684" y="4807295"/>
            <a:ext cx="891343" cy="1344980"/>
            <a:chOff x="1437375" y="5071868"/>
            <a:chExt cx="891343" cy="1344980"/>
          </a:xfrm>
        </p:grpSpPr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0610BE05-7BC3-47F5-A5E6-98B8295F94B9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160" name="群組 159">
                <a:extLst>
                  <a:ext uri="{FF2B5EF4-FFF2-40B4-BE49-F238E27FC236}">
                    <a16:creationId xmlns:a16="http://schemas.microsoft.com/office/drawing/2014/main" id="{5A697ABB-5645-4BF9-8716-EDBCDAFBE1D8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166" name="矩形: 圓角 165">
                  <a:extLst>
                    <a:ext uri="{FF2B5EF4-FFF2-40B4-BE49-F238E27FC236}">
                      <a16:creationId xmlns:a16="http://schemas.microsoft.com/office/drawing/2014/main" id="{7E3BA676-92FF-476A-8509-1B4A1377DA2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B0AF4339-6E0B-4EC0-8A7D-C13F270B611A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61" name="群組 160">
                <a:extLst>
                  <a:ext uri="{FF2B5EF4-FFF2-40B4-BE49-F238E27FC236}">
                    <a16:creationId xmlns:a16="http://schemas.microsoft.com/office/drawing/2014/main" id="{69BA4B13-DC27-4EE4-97EA-5B0C614656A0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164" name="矩形: 圓角 163">
                  <a:extLst>
                    <a:ext uri="{FF2B5EF4-FFF2-40B4-BE49-F238E27FC236}">
                      <a16:creationId xmlns:a16="http://schemas.microsoft.com/office/drawing/2014/main" id="{7FDA5946-03E7-4D8D-82C1-A167D719AED3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文字方塊 164">
                  <a:extLst>
                    <a:ext uri="{FF2B5EF4-FFF2-40B4-BE49-F238E27FC236}">
                      <a16:creationId xmlns:a16="http://schemas.microsoft.com/office/drawing/2014/main" id="{356E94C0-0CFA-4D1E-A2E0-E3CD62C72BD8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2" name="Google Shape;886;p43">
                <a:extLst>
                  <a:ext uri="{FF2B5EF4-FFF2-40B4-BE49-F238E27FC236}">
                    <a16:creationId xmlns:a16="http://schemas.microsoft.com/office/drawing/2014/main" id="{87D20A0C-DC88-4213-8AFA-5627F27905E9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Google Shape;886;p43">
                <a:extLst>
                  <a:ext uri="{FF2B5EF4-FFF2-40B4-BE49-F238E27FC236}">
                    <a16:creationId xmlns:a16="http://schemas.microsoft.com/office/drawing/2014/main" id="{FD209C20-4AAE-434D-816F-28DA7B0CE005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3AF06349-372C-4192-8222-F674F3B01B14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A51C983C-B035-4E05-8A35-82B21C577A8D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9" name="群組 178">
            <a:extLst>
              <a:ext uri="{FF2B5EF4-FFF2-40B4-BE49-F238E27FC236}">
                <a16:creationId xmlns:a16="http://schemas.microsoft.com/office/drawing/2014/main" id="{6330C5B7-0812-4270-978B-D999D93A122D}"/>
              </a:ext>
            </a:extLst>
          </p:cNvPr>
          <p:cNvGrpSpPr/>
          <p:nvPr/>
        </p:nvGrpSpPr>
        <p:grpSpPr>
          <a:xfrm>
            <a:off x="2627155" y="4823977"/>
            <a:ext cx="2917947" cy="1328303"/>
            <a:chOff x="2539110" y="5088550"/>
            <a:chExt cx="2917947" cy="1328303"/>
          </a:xfrm>
        </p:grpSpPr>
        <p:grpSp>
          <p:nvGrpSpPr>
            <p:cNvPr id="180" name="群組 179">
              <a:extLst>
                <a:ext uri="{FF2B5EF4-FFF2-40B4-BE49-F238E27FC236}">
                  <a16:creationId xmlns:a16="http://schemas.microsoft.com/office/drawing/2014/main" id="{F1BAE1CC-7CE8-463E-83AF-9B96056C1437}"/>
                </a:ext>
              </a:extLst>
            </p:cNvPr>
            <p:cNvGrpSpPr/>
            <p:nvPr/>
          </p:nvGrpSpPr>
          <p:grpSpPr>
            <a:xfrm>
              <a:off x="2891319" y="5450760"/>
              <a:ext cx="2122147" cy="719346"/>
              <a:chOff x="2891319" y="6680441"/>
              <a:chExt cx="2122147" cy="719346"/>
            </a:xfrm>
          </p:grpSpPr>
          <p:cxnSp>
            <p:nvCxnSpPr>
              <p:cNvPr id="201" name="Google Shape;895;p43">
                <a:extLst>
                  <a:ext uri="{FF2B5EF4-FFF2-40B4-BE49-F238E27FC236}">
                    <a16:creationId xmlns:a16="http://schemas.microsoft.com/office/drawing/2014/main" id="{4D73AAE8-E612-4F65-B9E7-1E2A1BD38B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2998" y="6680441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oogle Shape;897;p43">
                <a:extLst>
                  <a:ext uri="{FF2B5EF4-FFF2-40B4-BE49-F238E27FC236}">
                    <a16:creationId xmlns:a16="http://schemas.microsoft.com/office/drawing/2014/main" id="{D8A20D7C-EB1B-4EF3-9F8C-042B349A4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7523" y="6815860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oogle Shape;898;p43">
                <a:extLst>
                  <a:ext uri="{FF2B5EF4-FFF2-40B4-BE49-F238E27FC236}">
                    <a16:creationId xmlns:a16="http://schemas.microsoft.com/office/drawing/2014/main" id="{A4DC8E02-C9F0-463F-B821-FCE62789C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1319" y="6682706"/>
                <a:ext cx="1944183" cy="682557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oogle Shape;897;p43">
                <a:extLst>
                  <a:ext uri="{FF2B5EF4-FFF2-40B4-BE49-F238E27FC236}">
                    <a16:creationId xmlns:a16="http://schemas.microsoft.com/office/drawing/2014/main" id="{6F9B077A-1A37-4B3C-90D0-7DE76BB9A0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81046" y="6815860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oogle Shape;899;p43">
                <a:extLst>
                  <a:ext uri="{FF2B5EF4-FFF2-40B4-BE49-F238E27FC236}">
                    <a16:creationId xmlns:a16="http://schemas.microsoft.com/office/drawing/2014/main" id="{D75AFB54-7B89-4FFE-BE57-D38BC604D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7054" y="7377746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oogle Shape;900;p43">
                <a:extLst>
                  <a:ext uri="{FF2B5EF4-FFF2-40B4-BE49-F238E27FC236}">
                    <a16:creationId xmlns:a16="http://schemas.microsoft.com/office/drawing/2014/main" id="{399C8DD9-B665-4008-93AF-EE1585D4DB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852" y="6706219"/>
                <a:ext cx="1919095" cy="69356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1C019199-5BEB-4A82-8837-4C5958FA8FDF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199" name="矩形: 圓角 198">
                <a:extLst>
                  <a:ext uri="{FF2B5EF4-FFF2-40B4-BE49-F238E27FC236}">
                    <a16:creationId xmlns:a16="http://schemas.microsoft.com/office/drawing/2014/main" id="{B49921A5-FA40-4036-9874-E628876D19EB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文字方塊 199">
                <a:extLst>
                  <a:ext uri="{FF2B5EF4-FFF2-40B4-BE49-F238E27FC236}">
                    <a16:creationId xmlns:a16="http://schemas.microsoft.com/office/drawing/2014/main" id="{0EDC0FE1-6A09-4EAE-B5EA-00AF9491FAA3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2" name="群組 181">
              <a:extLst>
                <a:ext uri="{FF2B5EF4-FFF2-40B4-BE49-F238E27FC236}">
                  <a16:creationId xmlns:a16="http://schemas.microsoft.com/office/drawing/2014/main" id="{F50CE0D5-1792-4991-B0AD-275E40D25A39}"/>
                </a:ext>
              </a:extLst>
            </p:cNvPr>
            <p:cNvGrpSpPr/>
            <p:nvPr/>
          </p:nvGrpSpPr>
          <p:grpSpPr>
            <a:xfrm>
              <a:off x="4556595" y="5093189"/>
              <a:ext cx="891343" cy="639057"/>
              <a:chOff x="1563872" y="4197490"/>
              <a:chExt cx="889610" cy="521219"/>
            </a:xfrm>
          </p:grpSpPr>
          <p:sp>
            <p:nvSpPr>
              <p:cNvPr id="197" name="矩形: 圓角 196">
                <a:extLst>
                  <a:ext uri="{FF2B5EF4-FFF2-40B4-BE49-F238E27FC236}">
                    <a16:creationId xmlns:a16="http://schemas.microsoft.com/office/drawing/2014/main" id="{BEEA984E-5666-48BA-8A37-A2C1BAB7A5AB}"/>
                  </a:ext>
                </a:extLst>
              </p:cNvPr>
              <p:cNvSpPr/>
              <p:nvPr/>
            </p:nvSpPr>
            <p:spPr>
              <a:xfrm>
                <a:off x="1563872" y="4223021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文字方塊 197">
                <a:extLst>
                  <a:ext uri="{FF2B5EF4-FFF2-40B4-BE49-F238E27FC236}">
                    <a16:creationId xmlns:a16="http://schemas.microsoft.com/office/drawing/2014/main" id="{EF206C8B-6F14-4664-A960-3F583580841C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3" name="群組 182">
              <a:extLst>
                <a:ext uri="{FF2B5EF4-FFF2-40B4-BE49-F238E27FC236}">
                  <a16:creationId xmlns:a16="http://schemas.microsoft.com/office/drawing/2014/main" id="{A7D970BD-149D-4469-B6B7-C55C22026874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195" name="矩形: 圓角 194">
                <a:extLst>
                  <a:ext uri="{FF2B5EF4-FFF2-40B4-BE49-F238E27FC236}">
                    <a16:creationId xmlns:a16="http://schemas.microsoft.com/office/drawing/2014/main" id="{1EB283E6-0256-4AEA-94A6-C1B6EBC4CB3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文字方塊 195">
                <a:extLst>
                  <a:ext uri="{FF2B5EF4-FFF2-40B4-BE49-F238E27FC236}">
                    <a16:creationId xmlns:a16="http://schemas.microsoft.com/office/drawing/2014/main" id="{882E22F8-D216-4851-B16F-896CEAC6D11F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4" name="群組 183">
              <a:extLst>
                <a:ext uri="{FF2B5EF4-FFF2-40B4-BE49-F238E27FC236}">
                  <a16:creationId xmlns:a16="http://schemas.microsoft.com/office/drawing/2014/main" id="{456FA6B5-FBC2-4999-BC13-73E31A199090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193" name="矩形: 圓角 192">
                <a:extLst>
                  <a:ext uri="{FF2B5EF4-FFF2-40B4-BE49-F238E27FC236}">
                    <a16:creationId xmlns:a16="http://schemas.microsoft.com/office/drawing/2014/main" id="{5665BB52-4422-451F-B2C3-31FD8AC9934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文字方塊 193">
                <a:extLst>
                  <a:ext uri="{FF2B5EF4-FFF2-40B4-BE49-F238E27FC236}">
                    <a16:creationId xmlns:a16="http://schemas.microsoft.com/office/drawing/2014/main" id="{A67F67D0-D356-44BA-B755-7CA28C1F415E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5" name="Google Shape;888;p43">
              <a:extLst>
                <a:ext uri="{FF2B5EF4-FFF2-40B4-BE49-F238E27FC236}">
                  <a16:creationId xmlns:a16="http://schemas.microsoft.com/office/drawing/2014/main" id="{A57CBEE2-0E6B-4ADC-991B-55D304DDC0A0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6" name="Google Shape;890;p43">
              <a:extLst>
                <a:ext uri="{FF2B5EF4-FFF2-40B4-BE49-F238E27FC236}">
                  <a16:creationId xmlns:a16="http://schemas.microsoft.com/office/drawing/2014/main" id="{512FBFAD-63E8-409C-A3F2-260253E2A5A8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7" name="Google Shape;888;p43">
              <a:extLst>
                <a:ext uri="{FF2B5EF4-FFF2-40B4-BE49-F238E27FC236}">
                  <a16:creationId xmlns:a16="http://schemas.microsoft.com/office/drawing/2014/main" id="{3675BE0C-B07E-4152-AF1B-F03A24B6C78F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8" name="Google Shape;890;p43">
              <a:extLst>
                <a:ext uri="{FF2B5EF4-FFF2-40B4-BE49-F238E27FC236}">
                  <a16:creationId xmlns:a16="http://schemas.microsoft.com/office/drawing/2014/main" id="{9083E1C9-A11B-4F03-BC53-9ABA446E804B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9" name="文字方塊 188">
              <a:extLst>
                <a:ext uri="{FF2B5EF4-FFF2-40B4-BE49-F238E27FC236}">
                  <a16:creationId xmlns:a16="http://schemas.microsoft.com/office/drawing/2014/main" id="{AC6AF681-5EC9-4100-8513-156919590157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7D675BF6-D474-43DB-8CFD-BC7719F0A2C1}"/>
              </a:ext>
            </a:extLst>
          </p:cNvPr>
          <p:cNvGrpSpPr/>
          <p:nvPr/>
        </p:nvGrpSpPr>
        <p:grpSpPr>
          <a:xfrm>
            <a:off x="6602296" y="4823977"/>
            <a:ext cx="2917947" cy="1328303"/>
            <a:chOff x="2539110" y="5088550"/>
            <a:chExt cx="2917947" cy="1328303"/>
          </a:xfrm>
        </p:grpSpPr>
        <p:grpSp>
          <p:nvGrpSpPr>
            <p:cNvPr id="209" name="群組 208">
              <a:extLst>
                <a:ext uri="{FF2B5EF4-FFF2-40B4-BE49-F238E27FC236}">
                  <a16:creationId xmlns:a16="http://schemas.microsoft.com/office/drawing/2014/main" id="{28A7D0A4-A996-4701-8A99-08772A1C7B43}"/>
                </a:ext>
              </a:extLst>
            </p:cNvPr>
            <p:cNvGrpSpPr/>
            <p:nvPr/>
          </p:nvGrpSpPr>
          <p:grpSpPr>
            <a:xfrm>
              <a:off x="2973908" y="5445986"/>
              <a:ext cx="2076098" cy="700135"/>
              <a:chOff x="2973908" y="6675667"/>
              <a:chExt cx="2076098" cy="700135"/>
            </a:xfrm>
          </p:grpSpPr>
          <p:cxnSp>
            <p:nvCxnSpPr>
              <p:cNvPr id="286" name="Google Shape;895;p43">
                <a:extLst>
                  <a:ext uri="{FF2B5EF4-FFF2-40B4-BE49-F238E27FC236}">
                    <a16:creationId xmlns:a16="http://schemas.microsoft.com/office/drawing/2014/main" id="{35545904-7A1B-4458-837F-C392682DD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9538" y="6675667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Google Shape;897;p43">
                <a:extLst>
                  <a:ext uri="{FF2B5EF4-FFF2-40B4-BE49-F238E27FC236}">
                    <a16:creationId xmlns:a16="http://schemas.microsoft.com/office/drawing/2014/main" id="{2B1BE4B2-E590-4F19-A81B-4394895ABF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4063" y="6811086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Google Shape;898;p43">
                <a:extLst>
                  <a:ext uri="{FF2B5EF4-FFF2-40B4-BE49-F238E27FC236}">
                    <a16:creationId xmlns:a16="http://schemas.microsoft.com/office/drawing/2014/main" id="{EA23AC9E-1B49-4041-A0AB-8EAAB9A82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3908" y="6750523"/>
                <a:ext cx="1898541" cy="60527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Google Shape;897;p43">
                <a:extLst>
                  <a:ext uri="{FF2B5EF4-FFF2-40B4-BE49-F238E27FC236}">
                    <a16:creationId xmlns:a16="http://schemas.microsoft.com/office/drawing/2014/main" id="{9DF49DCD-A196-4FA8-94B1-20F134D934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7586" y="6811086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Google Shape;899;p43">
                <a:extLst>
                  <a:ext uri="{FF2B5EF4-FFF2-40B4-BE49-F238E27FC236}">
                    <a16:creationId xmlns:a16="http://schemas.microsoft.com/office/drawing/2014/main" id="{1AD45168-C099-4A96-9FED-17B8F91781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3594" y="7372972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Google Shape;900;p43">
                <a:extLst>
                  <a:ext uri="{FF2B5EF4-FFF2-40B4-BE49-F238E27FC236}">
                    <a16:creationId xmlns:a16="http://schemas.microsoft.com/office/drawing/2014/main" id="{45F1F69E-5223-48B1-BF2C-0990CD55B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3227" y="6759363"/>
                <a:ext cx="1880792" cy="61360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群組 209">
              <a:extLst>
                <a:ext uri="{FF2B5EF4-FFF2-40B4-BE49-F238E27FC236}">
                  <a16:creationId xmlns:a16="http://schemas.microsoft.com/office/drawing/2014/main" id="{08B5AE8C-85FD-4DD0-B46A-5312D956E8EC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BB6D8FBC-EE49-463A-A5D3-F860FA22C2A4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CC054E69-0B57-44CA-9926-EA667761CF4A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群組 211">
              <a:extLst>
                <a:ext uri="{FF2B5EF4-FFF2-40B4-BE49-F238E27FC236}">
                  <a16:creationId xmlns:a16="http://schemas.microsoft.com/office/drawing/2014/main" id="{336C1859-9235-4F8C-BD0F-BE977EFA9195}"/>
                </a:ext>
              </a:extLst>
            </p:cNvPr>
            <p:cNvGrpSpPr/>
            <p:nvPr/>
          </p:nvGrpSpPr>
          <p:grpSpPr>
            <a:xfrm>
              <a:off x="4565714" y="5093192"/>
              <a:ext cx="891343" cy="626571"/>
              <a:chOff x="1572973" y="4197490"/>
              <a:chExt cx="889610" cy="511035"/>
            </a:xfrm>
          </p:grpSpPr>
          <p:sp>
            <p:nvSpPr>
              <p:cNvPr id="282" name="矩形: 圓角 281">
                <a:extLst>
                  <a:ext uri="{FF2B5EF4-FFF2-40B4-BE49-F238E27FC236}">
                    <a16:creationId xmlns:a16="http://schemas.microsoft.com/office/drawing/2014/main" id="{D11556DB-672A-49D2-B21E-1D4A4415F72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文字方塊 282">
                <a:extLst>
                  <a:ext uri="{FF2B5EF4-FFF2-40B4-BE49-F238E27FC236}">
                    <a16:creationId xmlns:a16="http://schemas.microsoft.com/office/drawing/2014/main" id="{520014E2-E60E-4CDF-B479-A9BEDAC11485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6" name="群組 215">
              <a:extLst>
                <a:ext uri="{FF2B5EF4-FFF2-40B4-BE49-F238E27FC236}">
                  <a16:creationId xmlns:a16="http://schemas.microsoft.com/office/drawing/2014/main" id="{17DA1C9E-E0B1-4352-81E8-B89314663C82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280" name="矩形: 圓角 279">
                <a:extLst>
                  <a:ext uri="{FF2B5EF4-FFF2-40B4-BE49-F238E27FC236}">
                    <a16:creationId xmlns:a16="http://schemas.microsoft.com/office/drawing/2014/main" id="{86626412-7BAF-4B14-9502-FAAD0981B9D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文字方塊 280">
                <a:extLst>
                  <a:ext uri="{FF2B5EF4-FFF2-40B4-BE49-F238E27FC236}">
                    <a16:creationId xmlns:a16="http://schemas.microsoft.com/office/drawing/2014/main" id="{BDFED93E-A371-4A7A-A5DE-3D665918EA8D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7" name="群組 216">
              <a:extLst>
                <a:ext uri="{FF2B5EF4-FFF2-40B4-BE49-F238E27FC236}">
                  <a16:creationId xmlns:a16="http://schemas.microsoft.com/office/drawing/2014/main" id="{EF3FF0AE-ADB2-48B5-ACD5-76A1651460A9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278" name="矩形: 圓角 277">
                <a:extLst>
                  <a:ext uri="{FF2B5EF4-FFF2-40B4-BE49-F238E27FC236}">
                    <a16:creationId xmlns:a16="http://schemas.microsoft.com/office/drawing/2014/main" id="{AA2BF3B6-F6D3-43FC-87EE-E9D7218C86B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文字方塊 278">
                <a:extLst>
                  <a:ext uri="{FF2B5EF4-FFF2-40B4-BE49-F238E27FC236}">
                    <a16:creationId xmlns:a16="http://schemas.microsoft.com/office/drawing/2014/main" id="{E448234D-1E00-46C4-9B82-3D3463DC1A81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8" name="Google Shape;888;p43">
              <a:extLst>
                <a:ext uri="{FF2B5EF4-FFF2-40B4-BE49-F238E27FC236}">
                  <a16:creationId xmlns:a16="http://schemas.microsoft.com/office/drawing/2014/main" id="{B264EB7C-1489-4A3F-A5EF-F419F62DC271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19" name="Google Shape;890;p43">
              <a:extLst>
                <a:ext uri="{FF2B5EF4-FFF2-40B4-BE49-F238E27FC236}">
                  <a16:creationId xmlns:a16="http://schemas.microsoft.com/office/drawing/2014/main" id="{7DDCE97A-D470-451F-A5C2-DD3653344294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0" name="Google Shape;888;p43">
              <a:extLst>
                <a:ext uri="{FF2B5EF4-FFF2-40B4-BE49-F238E27FC236}">
                  <a16:creationId xmlns:a16="http://schemas.microsoft.com/office/drawing/2014/main" id="{2420F690-CE0B-491D-9EA8-FCCC79781281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1" name="Google Shape;890;p43">
              <a:extLst>
                <a:ext uri="{FF2B5EF4-FFF2-40B4-BE49-F238E27FC236}">
                  <a16:creationId xmlns:a16="http://schemas.microsoft.com/office/drawing/2014/main" id="{F8702938-3C02-4AC1-AB45-5592F8BD288C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2" name="文字方塊 221">
              <a:extLst>
                <a:ext uri="{FF2B5EF4-FFF2-40B4-BE49-F238E27FC236}">
                  <a16:creationId xmlns:a16="http://schemas.microsoft.com/office/drawing/2014/main" id="{21702751-122D-4646-B652-97F80AF77ACE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2" name="群組 291">
            <a:extLst>
              <a:ext uri="{FF2B5EF4-FFF2-40B4-BE49-F238E27FC236}">
                <a16:creationId xmlns:a16="http://schemas.microsoft.com/office/drawing/2014/main" id="{15F29E18-286C-4962-A2C0-C809D8513C88}"/>
              </a:ext>
            </a:extLst>
          </p:cNvPr>
          <p:cNvGrpSpPr/>
          <p:nvPr/>
        </p:nvGrpSpPr>
        <p:grpSpPr>
          <a:xfrm>
            <a:off x="9909520" y="4807295"/>
            <a:ext cx="891343" cy="1344980"/>
            <a:chOff x="1437375" y="5071868"/>
            <a:chExt cx="891343" cy="1344980"/>
          </a:xfrm>
        </p:grpSpPr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A82418DE-1E65-493E-BF41-B1D2A441A2B7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296" name="群組 295">
                <a:extLst>
                  <a:ext uri="{FF2B5EF4-FFF2-40B4-BE49-F238E27FC236}">
                    <a16:creationId xmlns:a16="http://schemas.microsoft.com/office/drawing/2014/main" id="{11032978-C5EB-46A1-B9C9-AF9E5B65074C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302" name="矩形: 圓角 301">
                  <a:extLst>
                    <a:ext uri="{FF2B5EF4-FFF2-40B4-BE49-F238E27FC236}">
                      <a16:creationId xmlns:a16="http://schemas.microsoft.com/office/drawing/2014/main" id="{3AED0CD3-645D-4FD3-8C0D-6D8ACF42E81E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3" name="文字方塊 302">
                  <a:extLst>
                    <a:ext uri="{FF2B5EF4-FFF2-40B4-BE49-F238E27FC236}">
                      <a16:creationId xmlns:a16="http://schemas.microsoft.com/office/drawing/2014/main" id="{8FD50AA6-CB12-4E2B-A202-6554F5CFCCC4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97" name="群組 296">
                <a:extLst>
                  <a:ext uri="{FF2B5EF4-FFF2-40B4-BE49-F238E27FC236}">
                    <a16:creationId xmlns:a16="http://schemas.microsoft.com/office/drawing/2014/main" id="{45020641-0C73-4B6D-9275-039F9FBB3046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300" name="矩形: 圓角 299">
                  <a:extLst>
                    <a:ext uri="{FF2B5EF4-FFF2-40B4-BE49-F238E27FC236}">
                      <a16:creationId xmlns:a16="http://schemas.microsoft.com/office/drawing/2014/main" id="{39D9EB7F-3D3B-4FF9-A41B-DDD94E8B53B3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DEBAA09E-9A1D-4D16-9E87-518D8AFF3C80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98" name="Google Shape;886;p43">
                <a:extLst>
                  <a:ext uri="{FF2B5EF4-FFF2-40B4-BE49-F238E27FC236}">
                    <a16:creationId xmlns:a16="http://schemas.microsoft.com/office/drawing/2014/main" id="{DD797DA5-4C15-4DE5-ACBD-CF13A7B535D0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Google Shape;886;p43">
                <a:extLst>
                  <a:ext uri="{FF2B5EF4-FFF2-40B4-BE49-F238E27FC236}">
                    <a16:creationId xmlns:a16="http://schemas.microsoft.com/office/drawing/2014/main" id="{CF058176-3F66-46CA-98EA-3AC7604A9FB7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A5E75662-4157-4CBC-9805-1A3A492365FE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5" name="矩形 294">
              <a:extLst>
                <a:ext uri="{FF2B5EF4-FFF2-40B4-BE49-F238E27FC236}">
                  <a16:creationId xmlns:a16="http://schemas.microsoft.com/office/drawing/2014/main" id="{E76A1897-549D-4BC4-9E80-E75BB7504667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4" name="文字方塊 303">
            <a:extLst>
              <a:ext uri="{FF2B5EF4-FFF2-40B4-BE49-F238E27FC236}">
                <a16:creationId xmlns:a16="http://schemas.microsoft.com/office/drawing/2014/main" id="{5F49A704-3D5B-451A-9DEF-0BA5F29E12E7}"/>
              </a:ext>
            </a:extLst>
          </p:cNvPr>
          <p:cNvSpPr txBox="1"/>
          <p:nvPr/>
        </p:nvSpPr>
        <p:spPr>
          <a:xfrm>
            <a:off x="7385534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69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5" name="Google Shape;915;p43">
            <a:extLst>
              <a:ext uri="{FF2B5EF4-FFF2-40B4-BE49-F238E27FC236}">
                <a16:creationId xmlns:a16="http://schemas.microsoft.com/office/drawing/2014/main" id="{EA432B88-E6A5-4944-BCAC-907130F43E25}"/>
              </a:ext>
            </a:extLst>
          </p:cNvPr>
          <p:cNvSpPr/>
          <p:nvPr/>
        </p:nvSpPr>
        <p:spPr>
          <a:xfrm>
            <a:off x="5483168" y="4856312"/>
            <a:ext cx="1205800" cy="587584"/>
          </a:xfrm>
          <a:prstGeom prst="leftRightArrow">
            <a:avLst>
              <a:gd name="adj1" fmla="val 57119"/>
              <a:gd name="adj2" fmla="val 40006"/>
            </a:avLst>
          </a:prstGeom>
          <a:solidFill>
            <a:srgbClr val="FFD72D"/>
          </a:solidFill>
          <a:ln>
            <a:noFill/>
          </a:ln>
        </p:spPr>
        <p:txBody>
          <a:bodyPr spcFirstLastPara="1" wrap="square" lIns="35500" tIns="121900" rIns="355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 線</a:t>
            </a:r>
          </a:p>
        </p:txBody>
      </p:sp>
      <p:sp>
        <p:nvSpPr>
          <p:cNvPr id="306" name="Google Shape;873;p43">
            <a:extLst>
              <a:ext uri="{FF2B5EF4-FFF2-40B4-BE49-F238E27FC236}">
                <a16:creationId xmlns:a16="http://schemas.microsoft.com/office/drawing/2014/main" id="{55CC0E79-CF36-44A8-B8D5-5185097380D9}"/>
              </a:ext>
            </a:extLst>
          </p:cNvPr>
          <p:cNvSpPr txBox="1"/>
          <p:nvPr/>
        </p:nvSpPr>
        <p:spPr>
          <a:xfrm>
            <a:off x="3637327" y="1806993"/>
            <a:ext cx="6600164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146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基於中國法規的考量，將 QuWAN 網路分為全球區與中國區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5146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全球區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和中國區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兩個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Domain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之間的專線須由客戶自行與中國電信公司申請的專線做設定連網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7" name="矩形 306">
            <a:extLst>
              <a:ext uri="{FF2B5EF4-FFF2-40B4-BE49-F238E27FC236}">
                <a16:creationId xmlns:a16="http://schemas.microsoft.com/office/drawing/2014/main" id="{6A054FD8-8ADF-4B99-A47D-446C2AB3E598}"/>
              </a:ext>
            </a:extLst>
          </p:cNvPr>
          <p:cNvSpPr/>
          <p:nvPr/>
        </p:nvSpPr>
        <p:spPr>
          <a:xfrm>
            <a:off x="2142277" y="2001713"/>
            <a:ext cx="2079052" cy="67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</a:t>
            </a:r>
            <a:endParaRPr lang="en-US" altLang="zh-TW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8" name="直線接點 307">
            <a:extLst>
              <a:ext uri="{FF2B5EF4-FFF2-40B4-BE49-F238E27FC236}">
                <a16:creationId xmlns:a16="http://schemas.microsoft.com/office/drawing/2014/main" id="{1A636226-9FB5-4BF3-B74F-F9CE181C4373}"/>
              </a:ext>
            </a:extLst>
          </p:cNvPr>
          <p:cNvCxnSpPr>
            <a:cxnSpLocks/>
          </p:cNvCxnSpPr>
          <p:nvPr/>
        </p:nvCxnSpPr>
        <p:spPr>
          <a:xfrm>
            <a:off x="3362948" y="1926886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Google Shape;883;p43">
            <a:extLst>
              <a:ext uri="{FF2B5EF4-FFF2-40B4-BE49-F238E27FC236}">
                <a16:creationId xmlns:a16="http://schemas.microsoft.com/office/drawing/2014/main" id="{5C3E799C-CF7E-45E4-9264-5EC4E27CF5AA}"/>
              </a:ext>
            </a:extLst>
          </p:cNvPr>
          <p:cNvSpPr/>
          <p:nvPr/>
        </p:nvSpPr>
        <p:spPr>
          <a:xfrm>
            <a:off x="8986310" y="4316040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重慶</a:t>
            </a:r>
          </a:p>
        </p:txBody>
      </p:sp>
      <p:sp>
        <p:nvSpPr>
          <p:cNvPr id="310" name="Google Shape;883;p43">
            <a:extLst>
              <a:ext uri="{FF2B5EF4-FFF2-40B4-BE49-F238E27FC236}">
                <a16:creationId xmlns:a16="http://schemas.microsoft.com/office/drawing/2014/main" id="{B66132FB-02D8-450A-89AC-FBA9510A46AD}"/>
              </a:ext>
            </a:extLst>
          </p:cNvPr>
          <p:cNvSpPr/>
          <p:nvPr/>
        </p:nvSpPr>
        <p:spPr>
          <a:xfrm>
            <a:off x="6881098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北京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1" name="Google Shape;883;p43">
            <a:extLst>
              <a:ext uri="{FF2B5EF4-FFF2-40B4-BE49-F238E27FC236}">
                <a16:creationId xmlns:a16="http://schemas.microsoft.com/office/drawing/2014/main" id="{65120362-2018-40F8-A558-917393C27078}"/>
              </a:ext>
            </a:extLst>
          </p:cNvPr>
          <p:cNvSpPr/>
          <p:nvPr/>
        </p:nvSpPr>
        <p:spPr>
          <a:xfrm>
            <a:off x="4645115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日本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2" name="Google Shape;883;p43">
            <a:extLst>
              <a:ext uri="{FF2B5EF4-FFF2-40B4-BE49-F238E27FC236}">
                <a16:creationId xmlns:a16="http://schemas.microsoft.com/office/drawing/2014/main" id="{5FA9BA20-1F93-4A2C-A419-B78F55638F79}"/>
              </a:ext>
            </a:extLst>
          </p:cNvPr>
          <p:cNvSpPr/>
          <p:nvPr/>
        </p:nvSpPr>
        <p:spPr>
          <a:xfrm>
            <a:off x="2104687" y="4316040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美國</a:t>
            </a:r>
          </a:p>
        </p:txBody>
      </p:sp>
    </p:spTree>
    <p:extLst>
      <p:ext uri="{BB962C8B-B14F-4D97-AF65-F5344CB8AC3E}">
        <p14:creationId xmlns:p14="http://schemas.microsoft.com/office/powerpoint/2010/main" val="368003130"/>
      </p:ext>
    </p:extLst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4"/>
          <p:cNvSpPr txBox="1"/>
          <p:nvPr/>
        </p:nvSpPr>
        <p:spPr>
          <a:xfrm>
            <a:off x="712916" y="5076630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1200" dirty="0">
                <a:sym typeface="Arial" panose="020B0604020202020204" pitchFamily="34" charset="0"/>
              </a:rPr>
              <a:t>** 2021/Q1</a:t>
            </a:r>
            <a:r>
              <a:rPr lang="zh-TW" altLang="en-US" sz="1200" dirty="0">
                <a:sym typeface="Arial" panose="020B0604020202020204" pitchFamily="34" charset="0"/>
              </a:rPr>
              <a:t> 支援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8B01102-B9DA-4E00-B933-EFEC91F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專線設定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1C9FD2-C416-5C49-AF08-A8150E794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314" y="2265153"/>
            <a:ext cx="8165061" cy="4592847"/>
          </a:xfrm>
          <a:prstGeom prst="rect">
            <a:avLst/>
          </a:prstGeom>
        </p:spPr>
      </p:pic>
      <p:sp>
        <p:nvSpPr>
          <p:cNvPr id="9" name="Google Shape;925;p44">
            <a:extLst>
              <a:ext uri="{FF2B5EF4-FFF2-40B4-BE49-F238E27FC236}">
                <a16:creationId xmlns:a16="http://schemas.microsoft.com/office/drawing/2014/main" id="{9DFF2C01-1D2A-2D40-9545-4F25D5C582BD}"/>
              </a:ext>
            </a:extLst>
          </p:cNvPr>
          <p:cNvSpPr txBox="1"/>
          <p:nvPr/>
        </p:nvSpPr>
        <p:spPr>
          <a:xfrm>
            <a:off x="609599" y="2884735"/>
            <a:ext cx="2778493" cy="181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lvl="0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700"/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將申請好的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MPLS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設定至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Inter-Domain Link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便可在兩台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Hub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之間建立跨中國和全球區的私有網路</a:t>
            </a:r>
          </a:p>
        </p:txBody>
      </p:sp>
    </p:spTree>
    <p:extLst>
      <p:ext uri="{BB962C8B-B14F-4D97-AF65-F5344CB8AC3E}">
        <p14:creationId xmlns:p14="http://schemas.microsoft.com/office/powerpoint/2010/main" val="3156044979"/>
      </p:ext>
    </p:extLst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56C249-2D9F-1447-A617-DCD69A64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在</a:t>
            </a:r>
            <a:r>
              <a:rPr kumimoji="1"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QHora-301W</a:t>
            </a:r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快速啟用</a:t>
            </a:r>
            <a:r>
              <a:rPr kumimoji="1"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QuWAN</a:t>
            </a:r>
            <a:endParaRPr kumimoji="1" lang="zh-TW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204925-975F-A243-9E17-E7084110933E}"/>
              </a:ext>
            </a:extLst>
          </p:cNvPr>
          <p:cNvSpPr/>
          <p:nvPr/>
        </p:nvSpPr>
        <p:spPr>
          <a:xfrm>
            <a:off x="955499" y="1934635"/>
            <a:ext cx="10267558" cy="555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zh-CN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僅需要選取組織</a:t>
            </a:r>
            <a:r>
              <a:rPr kumimoji="1"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kumimoji="1" lang="zh-CN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區域和連線角色，您的</a:t>
            </a:r>
            <a:r>
              <a:rPr kumimoji="1" lang="en-US" altLang="zh-CN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QHora-301W</a:t>
            </a:r>
            <a:r>
              <a:rPr kumimoji="1"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就可與組織中其他</a:t>
            </a:r>
            <a:r>
              <a:rPr kumimoji="1"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dirty="0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QuWAN</a:t>
            </a:r>
            <a:r>
              <a:rPr kumimoji="1"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kumimoji="1" lang="zh-CN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設備組網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dirty="0">
                <a:ea typeface="+mn-lt"/>
                <a:cs typeface="+mn-lt"/>
              </a:rPr>
              <a:t>** </a:t>
            </a:r>
            <a:r>
              <a:rPr lang="en-US" altLang="zh-CN" dirty="0" err="1">
                <a:ea typeface="+mn-lt"/>
                <a:cs typeface="+mn-lt"/>
              </a:rPr>
              <a:t>如果您的裝置在</a:t>
            </a:r>
            <a:r>
              <a:rPr lang="en-US" altLang="zh-CN" dirty="0">
                <a:ea typeface="+mn-lt"/>
                <a:cs typeface="+mn-lt"/>
              </a:rPr>
              <a:t> LAN </a:t>
            </a:r>
            <a:r>
              <a:rPr lang="en-US" altLang="zh-CN" dirty="0" err="1">
                <a:ea typeface="+mn-lt"/>
                <a:cs typeface="+mn-lt"/>
              </a:rPr>
              <a:t>網段，請確認上層路由器允許</a:t>
            </a:r>
            <a:r>
              <a:rPr lang="en-US" altLang="zh-CN" dirty="0">
                <a:ea typeface="+mn-lt"/>
                <a:cs typeface="+mn-lt"/>
              </a:rPr>
              <a:t> UDP</a:t>
            </a:r>
            <a:r>
              <a:rPr lang="zh-CN" dirty="0">
                <a:ea typeface="+mn-lt"/>
                <a:cs typeface="+mn-lt"/>
              </a:rPr>
              <a:t> </a:t>
            </a:r>
            <a:r>
              <a:rPr lang="en-US" altLang="zh-CN" dirty="0">
                <a:ea typeface="+mn-lt"/>
                <a:cs typeface="+mn-lt"/>
              </a:rPr>
              <a:t>Port</a:t>
            </a:r>
            <a:r>
              <a:rPr lang="zh-CN" dirty="0">
                <a:ea typeface="+mn-lt"/>
                <a:cs typeface="+mn-lt"/>
              </a:rPr>
              <a:t> </a:t>
            </a:r>
            <a:r>
              <a:rPr lang="en-US" altLang="zh-CN" dirty="0">
                <a:ea typeface="+mn-lt"/>
                <a:cs typeface="+mn-lt"/>
              </a:rPr>
              <a:t>500,</a:t>
            </a:r>
            <a:r>
              <a:rPr lang="zh-CN" dirty="0">
                <a:ea typeface="+mn-lt"/>
                <a:cs typeface="+mn-lt"/>
              </a:rPr>
              <a:t> </a:t>
            </a:r>
            <a:r>
              <a:rPr lang="en-US" altLang="zh-CN" dirty="0">
                <a:ea typeface="+mn-lt"/>
                <a:cs typeface="+mn-lt"/>
              </a:rPr>
              <a:t>4500,</a:t>
            </a:r>
            <a:r>
              <a:rPr lang="zh-CN" dirty="0">
                <a:ea typeface="+mn-lt"/>
                <a:cs typeface="+mn-lt"/>
              </a:rPr>
              <a:t> </a:t>
            </a:r>
            <a:r>
              <a:rPr lang="en-US" altLang="zh-CN" dirty="0">
                <a:ea typeface="+mn-lt"/>
                <a:cs typeface="+mn-lt"/>
              </a:rPr>
              <a:t>5555,</a:t>
            </a:r>
            <a:r>
              <a:rPr lang="zh-CN" dirty="0">
                <a:ea typeface="+mn-lt"/>
                <a:cs typeface="+mn-lt"/>
              </a:rPr>
              <a:t> </a:t>
            </a:r>
            <a:r>
              <a:rPr lang="en-US" altLang="zh-CN" dirty="0">
                <a:ea typeface="+mn-lt"/>
                <a:cs typeface="+mn-lt"/>
              </a:rPr>
              <a:t>7788</a:t>
            </a:r>
            <a:endParaRPr lang="zh-CN" altLang="en-US" dirty="0">
              <a:ea typeface="+mn-lt"/>
              <a:cs typeface="+mn-lt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DD10B9B-A609-A84C-B31B-3CABD3A3CBF6}"/>
              </a:ext>
            </a:extLst>
          </p:cNvPr>
          <p:cNvSpPr/>
          <p:nvPr/>
        </p:nvSpPr>
        <p:spPr>
          <a:xfrm>
            <a:off x="6289147" y="5245782"/>
            <a:ext cx="265007" cy="24537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BC22B9F-7FB0-9345-BDB6-4CCCBB7561AB}"/>
              </a:ext>
            </a:extLst>
          </p:cNvPr>
          <p:cNvSpPr/>
          <p:nvPr/>
        </p:nvSpPr>
        <p:spPr>
          <a:xfrm>
            <a:off x="6098890" y="5753092"/>
            <a:ext cx="265007" cy="24537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7FEA282B-EEB5-4EF9-85AB-D0BAC18A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902" y="2710564"/>
            <a:ext cx="9032196" cy="41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3865"/>
      </p:ext>
    </p:extLst>
  </p:cSld>
  <p:clrMapOvr>
    <a:masterClrMapping/>
  </p:clrMapOvr>
  <p:transition spd="slow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7FF6405-A30C-4435-84AC-F53BE8D75FF2}"/>
              </a:ext>
            </a:extLst>
          </p:cNvPr>
          <p:cNvSpPr/>
          <p:nvPr/>
        </p:nvSpPr>
        <p:spPr>
          <a:xfrm>
            <a:off x="3678091" y="440128"/>
            <a:ext cx="4835818" cy="251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Demo:</a:t>
            </a:r>
          </a:p>
          <a:p>
            <a:pPr marL="0" lvl="1" algn="ctr"/>
            <a:r>
              <a:rPr lang="zh-TW" altLang="en-US" sz="44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在 QHora-301W 使用 QuWAN</a:t>
            </a:r>
            <a:endParaRPr lang="en-US" altLang="zh-TW" sz="44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73560"/>
      </p:ext>
    </p:extLst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EC59436-BFC0-644E-BF6B-986F882D51F1}"/>
              </a:ext>
            </a:extLst>
          </p:cNvPr>
          <p:cNvSpPr/>
          <p:nvPr/>
        </p:nvSpPr>
        <p:spPr>
          <a:xfrm>
            <a:off x="2053076" y="1602848"/>
            <a:ext cx="8085867" cy="198689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現在馬上預購</a:t>
            </a:r>
            <a:endParaRPr lang="en-US" altLang="zh-TW" sz="5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spc="1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預購前十</a:t>
            </a:r>
            <a:r>
              <a:rPr lang="zh-CN" altLang="en-US" sz="3200" spc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位可贏得一台</a:t>
            </a:r>
            <a:r>
              <a:rPr lang="en-US" altLang="zh-TW" sz="3200" spc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TS-128A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E730AF-F3BD-4648-B804-CDE792D7F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4108" y="4164878"/>
            <a:ext cx="774166" cy="172619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FF65A4-0A0B-2141-86E6-8FCA7B40514A}"/>
              </a:ext>
            </a:extLst>
          </p:cNvPr>
          <p:cNvSpPr/>
          <p:nvPr/>
        </p:nvSpPr>
        <p:spPr>
          <a:xfrm>
            <a:off x="3200014" y="5400029"/>
            <a:ext cx="5791970" cy="79682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spc="600">
                <a:solidFill>
                  <a:schemeClr val="bg1"/>
                </a:solidFill>
                <a:ea typeface="+mn-lt"/>
                <a:cs typeface="+mn-lt"/>
              </a:rPr>
              <a:t>預購連結</a:t>
            </a:r>
            <a:endParaRPr lang="zh-TW" altLang="en-US" sz="2000" b="1" spc="600">
              <a:solidFill>
                <a:schemeClr val="bg1"/>
              </a:solidFill>
              <a:ea typeface="微軟正黑體"/>
              <a:cs typeface="+mn-lt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200" spc="30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https://24h.pchome.com.tw/prod/DRAG6J-A900AUW3D</a:t>
            </a:r>
            <a:endParaRPr lang="zh-TW" altLang="en-US" sz="1200" spc="300">
              <a:solidFill>
                <a:schemeClr val="bg1"/>
              </a:solidFill>
              <a:ea typeface="微軟正黑體"/>
              <a:cs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6DEF959-2A64-4E6D-A958-886FF94BB032}"/>
              </a:ext>
            </a:extLst>
          </p:cNvPr>
          <p:cNvSpPr txBox="1"/>
          <p:nvPr/>
        </p:nvSpPr>
        <p:spPr>
          <a:xfrm>
            <a:off x="10232678" y="5913667"/>
            <a:ext cx="1337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TS-128A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66013543"/>
      </p:ext>
    </p:extLst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061122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8D8FCE-FED2-2246-B795-8B3EEE3A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困境一</a:t>
            </a:r>
            <a:br>
              <a:rPr lang="en-US" altLang="zh-CN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zh-TW" sz="3200">
                <a:ea typeface="微軟正黑體" panose="020B0604030504040204" pitchFamily="34" charset="-120"/>
                <a:sym typeface="Arial" panose="020B0604020202020204" pitchFamily="34" charset="0"/>
              </a:rPr>
              <a:t>現有 </a:t>
            </a:r>
            <a:r>
              <a:rPr lang="en-US" altLang="zh-TW" sz="3200">
                <a:ea typeface="微軟正黑體" panose="020B0604030504040204" pitchFamily="34" charset="-120"/>
                <a:sym typeface="Arial" panose="020B0604020202020204" pitchFamily="34" charset="0"/>
              </a:rPr>
              <a:t>Wi-Fi</a:t>
            </a:r>
            <a:r>
              <a:rPr lang="zh-TW" altLang="zh-TW" sz="3200">
                <a:ea typeface="微軟正黑體" panose="020B0604030504040204" pitchFamily="34" charset="-120"/>
                <a:sym typeface="Arial" panose="020B0604020202020204" pitchFamily="34" charset="0"/>
              </a:rPr>
              <a:t> 路由器無法負荷頓時增加的連網設備和傳輸量需求</a:t>
            </a:r>
          </a:p>
        </p:txBody>
      </p:sp>
      <p:sp>
        <p:nvSpPr>
          <p:cNvPr id="6" name="Google Shape;185;p17">
            <a:extLst>
              <a:ext uri="{FF2B5EF4-FFF2-40B4-BE49-F238E27FC236}">
                <a16:creationId xmlns:a16="http://schemas.microsoft.com/office/drawing/2014/main" id="{D579D63B-D335-4419-BB49-82B4DE51C54C}"/>
              </a:ext>
            </a:extLst>
          </p:cNvPr>
          <p:cNvSpPr txBox="1"/>
          <p:nvPr/>
        </p:nvSpPr>
        <p:spPr>
          <a:xfrm>
            <a:off x="353176" y="1720689"/>
            <a:ext cx="8678280" cy="57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algn="ctr">
              <a:buClr>
                <a:schemeClr val="lt1"/>
              </a:buClr>
              <a:buSzPts val="2000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Google Shape;185;p17">
            <a:extLst>
              <a:ext uri="{FF2B5EF4-FFF2-40B4-BE49-F238E27FC236}">
                <a16:creationId xmlns:a16="http://schemas.microsoft.com/office/drawing/2014/main" id="{73852872-DBA7-41B9-B1A7-1508E59FEEAF}"/>
              </a:ext>
            </a:extLst>
          </p:cNvPr>
          <p:cNvSpPr txBox="1"/>
          <p:nvPr/>
        </p:nvSpPr>
        <p:spPr>
          <a:xfrm>
            <a:off x="1134569" y="2783193"/>
            <a:ext cx="4255578" cy="275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多台設備僅能排隊輪流連網造成網路擁塞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現有路由器傳輸速度低落，資料無法有效透過無線備份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335" indent="-187109">
              <a:lnSpc>
                <a:spcPct val="130000"/>
              </a:lnSpc>
              <a:spcBef>
                <a:spcPts val="600"/>
              </a:spcBef>
              <a:buClr>
                <a:srgbClr val="05FF76"/>
              </a:buClr>
              <a:buSzPts val="2100"/>
              <a:buFont typeface="Arial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影響家庭成員看影片或遊戲體驗，破壞家庭氣氛和工作效率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B4495B2-3391-4A71-8CF8-30EBAF7F5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6168" y="1659474"/>
            <a:ext cx="5840506" cy="51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8335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B2E52C-CE47-4B6E-93B6-2D746496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102226"/>
            <a:ext cx="1196689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困境</a:t>
            </a:r>
            <a:r>
              <a:rPr lang="zh-TW" altLang="en-US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二</a:t>
            </a:r>
            <a:br>
              <a:rPr lang="zh-TW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需要異地備份但同樣</a:t>
            </a:r>
            <a:r>
              <a:rPr lang="zh-TW" alt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 6 </a:t>
            </a:r>
            <a:r>
              <a:rPr lang="zh-CN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的路由器通常只有</a:t>
            </a:r>
            <a:r>
              <a:rPr 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1 </a:t>
            </a:r>
            <a:r>
              <a:rPr lang="zh-CN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個</a:t>
            </a:r>
            <a:r>
              <a:rPr lang="en-US" sz="3200"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10GbE 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6F2656-D182-4C34-BE29-F142EC413A06}"/>
              </a:ext>
            </a:extLst>
          </p:cNvPr>
          <p:cNvSpPr/>
          <p:nvPr/>
        </p:nvSpPr>
        <p:spPr>
          <a:xfrm>
            <a:off x="2176065" y="2112834"/>
            <a:ext cx="1980029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一般路由器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F5D911B-60A9-4683-904A-5DD498FC1096}"/>
              </a:ext>
            </a:extLst>
          </p:cNvPr>
          <p:cNvSpPr/>
          <p:nvPr/>
        </p:nvSpPr>
        <p:spPr>
          <a:xfrm>
            <a:off x="2176066" y="2636054"/>
            <a:ext cx="779781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僅有一個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10GbE 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 WAN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對應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2.5GbE/1GbE LAN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無法發揮高速內外網傳輸速度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74F9EBB-D64B-4CCB-BD9E-69D1831F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53" y="4189648"/>
            <a:ext cx="1198535" cy="713435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6D5AF5E-5448-48B1-9BD3-00DFF9A08ED7}"/>
              </a:ext>
            </a:extLst>
          </p:cNvPr>
          <p:cNvCxnSpPr>
            <a:cxnSpLocks/>
          </p:cNvCxnSpPr>
          <p:nvPr/>
        </p:nvCxnSpPr>
        <p:spPr>
          <a:xfrm>
            <a:off x="3096288" y="4706185"/>
            <a:ext cx="1985862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圖形 36">
            <a:extLst>
              <a:ext uri="{FF2B5EF4-FFF2-40B4-BE49-F238E27FC236}">
                <a16:creationId xmlns:a16="http://schemas.microsoft.com/office/drawing/2014/main" id="{1444B329-C0BC-4712-92F6-352CE191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8722" y="5191447"/>
            <a:ext cx="718630" cy="18302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76B92E6-9A5A-7C43-8E59-EC4B8FBE67A1}"/>
              </a:ext>
            </a:extLst>
          </p:cNvPr>
          <p:cNvSpPr txBox="1"/>
          <p:nvPr/>
        </p:nvSpPr>
        <p:spPr>
          <a:xfrm>
            <a:off x="5089121" y="5283925"/>
            <a:ext cx="15182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他牌路由器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0875307-B221-478A-96DC-CEA3DB47E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7708" y="4056787"/>
            <a:ext cx="1123932" cy="555829"/>
          </a:xfrm>
          <a:prstGeom prst="rect">
            <a:avLst/>
          </a:prstGeom>
        </p:spPr>
      </p:pic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E09B7CEA-6B2A-5C4B-BE01-5C7A2571BA15}"/>
              </a:ext>
            </a:extLst>
          </p:cNvPr>
          <p:cNvSpPr/>
          <p:nvPr/>
        </p:nvSpPr>
        <p:spPr>
          <a:xfrm>
            <a:off x="5082150" y="4253890"/>
            <a:ext cx="1666254" cy="952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八支天線的</a:t>
            </a:r>
            <a:endParaRPr kumimoji="1"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路由器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D315200-265E-144E-80B0-A44A1805E7FC}"/>
              </a:ext>
            </a:extLst>
          </p:cNvPr>
          <p:cNvSpPr/>
          <p:nvPr/>
        </p:nvSpPr>
        <p:spPr>
          <a:xfrm>
            <a:off x="7059899" y="4253890"/>
            <a:ext cx="868536" cy="440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4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很慢</a:t>
            </a:r>
          </a:p>
        </p:txBody>
      </p:sp>
      <p:pic>
        <p:nvPicPr>
          <p:cNvPr id="33" name="圖片 32" descr="一張含有 螢幕擷取畫面, 畫畫, 電腦 的圖片&#10;&#10;描述是以非常高的可信度產生">
            <a:extLst>
              <a:ext uri="{FF2B5EF4-FFF2-40B4-BE49-F238E27FC236}">
                <a16:creationId xmlns:a16="http://schemas.microsoft.com/office/drawing/2014/main" id="{909E3CF1-686F-454C-920B-34C380E178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172" y="3860814"/>
            <a:ext cx="1135828" cy="65587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80F0FE7-6F19-4FDE-B2EF-E3D3451CC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1757" y="3767054"/>
            <a:ext cx="472561" cy="25997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C288B91-3A13-492C-A943-A1ECB4EB0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9172" y="5059834"/>
            <a:ext cx="1062550" cy="931906"/>
          </a:xfrm>
          <a:prstGeom prst="rect">
            <a:avLst/>
          </a:prstGeom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9A63CF33-F48C-4EF2-ACD9-26B6B0382839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6748404" y="4729913"/>
            <a:ext cx="2580768" cy="795874"/>
          </a:xfrm>
          <a:prstGeom prst="bentConnector3">
            <a:avLst/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FE82EAA8-5F66-4F87-B4C8-8B6187593522}"/>
              </a:ext>
            </a:extLst>
          </p:cNvPr>
          <p:cNvCxnSpPr>
            <a:cxnSpLocks/>
            <a:stCxn id="5" idx="3"/>
            <a:endCxn id="33" idx="1"/>
          </p:cNvCxnSpPr>
          <p:nvPr/>
        </p:nvCxnSpPr>
        <p:spPr>
          <a:xfrm flipV="1">
            <a:off x="6748404" y="4188752"/>
            <a:ext cx="2580768" cy="541161"/>
          </a:xfrm>
          <a:prstGeom prst="bentConnector3">
            <a:avLst/>
          </a:prstGeom>
          <a:ln w="28575">
            <a:solidFill>
              <a:srgbClr val="19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形 7">
            <a:extLst>
              <a:ext uri="{FF2B5EF4-FFF2-40B4-BE49-F238E27FC236}">
                <a16:creationId xmlns:a16="http://schemas.microsoft.com/office/drawing/2014/main" id="{36927709-CFD7-41B8-95F7-16839C52B0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5794" y="3925634"/>
            <a:ext cx="1662610" cy="11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627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形 64">
            <a:extLst>
              <a:ext uri="{FF2B5EF4-FFF2-40B4-BE49-F238E27FC236}">
                <a16:creationId xmlns:a16="http://schemas.microsoft.com/office/drawing/2014/main" id="{62BC1B73-BA42-4A97-8B3D-BD41699F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24823" y="740492"/>
            <a:ext cx="5610228" cy="5610228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困境</a:t>
            </a:r>
            <a:r>
              <a:rPr lang="zh-CN" altLang="en-US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三</a:t>
            </a:r>
            <a:r>
              <a:rPr lang="en-US" alt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br>
              <a:rPr lang="en-US" altLang="zh-TW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3200" err="1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大量內網流量必須透過企業外網交換</a:t>
            </a:r>
            <a:endParaRPr lang="zh-TW" altLang="en-US" sz="400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1353646" y="3134169"/>
            <a:ext cx="1759524" cy="3235621"/>
          </a:xfrm>
          <a:prstGeom prst="roundRect">
            <a:avLst>
              <a:gd name="adj" fmla="val 3838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5188262" y="3130925"/>
            <a:ext cx="5610228" cy="3235621"/>
          </a:xfrm>
          <a:prstGeom prst="roundRect">
            <a:avLst>
              <a:gd name="adj" fmla="val 3155"/>
            </a:avLst>
          </a:prstGeom>
          <a:solidFill>
            <a:srgbClr val="BBCED0">
              <a:alpha val="20000"/>
            </a:srgb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1117277" y="2614543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en-US" altLang="zh-TW" sz="2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內網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1707814" y="5523525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9667" y="3860825"/>
            <a:ext cx="524705" cy="415982"/>
          </a:xfrm>
          <a:prstGeom prst="rect">
            <a:avLst/>
          </a:prstGeom>
        </p:spPr>
      </p:pic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5D9A6707-A68D-4398-A643-43693B7B229C}"/>
              </a:ext>
            </a:extLst>
          </p:cNvPr>
          <p:cNvGrpSpPr/>
          <p:nvPr/>
        </p:nvGrpSpPr>
        <p:grpSpPr>
          <a:xfrm>
            <a:off x="1673004" y="3739742"/>
            <a:ext cx="1079135" cy="465914"/>
            <a:chOff x="957093" y="3326252"/>
            <a:chExt cx="1079135" cy="465914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2709" y="4322614"/>
            <a:ext cx="558622" cy="442872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6881561" y="2614543"/>
            <a:ext cx="223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外網</a:t>
            </a:r>
          </a:p>
        </p:txBody>
      </p: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9726" y="4340603"/>
            <a:ext cx="829993" cy="2606034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</p:cNvCxnSpPr>
          <p:nvPr/>
        </p:nvCxnSpPr>
        <p:spPr>
          <a:xfrm>
            <a:off x="3633259" y="5228808"/>
            <a:ext cx="2284480" cy="328427"/>
          </a:xfrm>
          <a:prstGeom prst="bentConnector3">
            <a:avLst>
              <a:gd name="adj1" fmla="val -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形 74">
            <a:extLst>
              <a:ext uri="{FF2B5EF4-FFF2-40B4-BE49-F238E27FC236}">
                <a16:creationId xmlns:a16="http://schemas.microsoft.com/office/drawing/2014/main" id="{D4143FCD-F661-4E32-AF2A-E39CEE29D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40191" y="3336897"/>
            <a:ext cx="467291" cy="45943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400EB7D-44B0-4E52-A151-BFA4FD1EEF4E}"/>
              </a:ext>
            </a:extLst>
          </p:cNvPr>
          <p:cNvGrpSpPr/>
          <p:nvPr/>
        </p:nvGrpSpPr>
        <p:grpSpPr>
          <a:xfrm>
            <a:off x="1894360" y="4497780"/>
            <a:ext cx="697621" cy="643560"/>
            <a:chOff x="1493728" y="3952879"/>
            <a:chExt cx="697621" cy="643560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901F587F-AC82-46CB-8AA4-3C1060129304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橢圓 90">
              <a:extLst>
                <a:ext uri="{FF2B5EF4-FFF2-40B4-BE49-F238E27FC236}">
                  <a16:creationId xmlns:a16="http://schemas.microsoft.com/office/drawing/2014/main" id="{AA4A9163-86C4-4E58-A997-926372017233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橢圓 93">
              <a:extLst>
                <a:ext uri="{FF2B5EF4-FFF2-40B4-BE49-F238E27FC236}">
                  <a16:creationId xmlns:a16="http://schemas.microsoft.com/office/drawing/2014/main" id="{6EFBCCB4-22B4-4221-A2CB-6ADAE9764CB2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67F8F2A2-56E3-4A05-9940-ED05D0B638E3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</p:cNvCxnSpPr>
          <p:nvPr/>
        </p:nvCxnSpPr>
        <p:spPr>
          <a:xfrm flipV="1">
            <a:off x="3509312" y="5055854"/>
            <a:ext cx="2408427" cy="3619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接點: 肘形 124">
            <a:extLst>
              <a:ext uri="{FF2B5EF4-FFF2-40B4-BE49-F238E27FC236}">
                <a16:creationId xmlns:a16="http://schemas.microsoft.com/office/drawing/2014/main" id="{AA51752A-5F3B-4D5F-BF70-CFBB1638C7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59621" y="2516862"/>
            <a:ext cx="607720" cy="2686363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Google Shape;193;p17">
            <a:extLst>
              <a:ext uri="{FF2B5EF4-FFF2-40B4-BE49-F238E27FC236}">
                <a16:creationId xmlns:a16="http://schemas.microsoft.com/office/drawing/2014/main" id="{35B140CD-BB9E-4172-A835-839A2C410BE6}"/>
              </a:ext>
            </a:extLst>
          </p:cNvPr>
          <p:cNvSpPr txBox="1"/>
          <p:nvPr/>
        </p:nvSpPr>
        <p:spPr>
          <a:xfrm>
            <a:off x="7897343" y="3849352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設計部門圖片存檔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Google Shape;195;p17">
            <a:extLst>
              <a:ext uri="{FF2B5EF4-FFF2-40B4-BE49-F238E27FC236}">
                <a16:creationId xmlns:a16="http://schemas.microsoft.com/office/drawing/2014/main" id="{7F90FA69-5058-4019-9C6D-C9187663D92A}"/>
              </a:ext>
            </a:extLst>
          </p:cNvPr>
          <p:cNvSpPr txBox="1"/>
          <p:nvPr/>
        </p:nvSpPr>
        <p:spPr>
          <a:xfrm>
            <a:off x="7897343" y="4302714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索取檔案</a:t>
            </a:r>
          </a:p>
        </p:txBody>
      </p:sp>
      <p:sp>
        <p:nvSpPr>
          <p:cNvPr id="105" name="Google Shape;197;p17">
            <a:extLst>
              <a:ext uri="{FF2B5EF4-FFF2-40B4-BE49-F238E27FC236}">
                <a16:creationId xmlns:a16="http://schemas.microsoft.com/office/drawing/2014/main" id="{9222A93C-EC21-4D46-8235-EDFA01D535CB}"/>
              </a:ext>
            </a:extLst>
          </p:cNvPr>
          <p:cNvSpPr txBox="1"/>
          <p:nvPr/>
        </p:nvSpPr>
        <p:spPr>
          <a:xfrm>
            <a:off x="7897343" y="4826858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業務使用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07" name="Google Shape;199;p17">
            <a:extLst>
              <a:ext uri="{FF2B5EF4-FFF2-40B4-BE49-F238E27FC236}">
                <a16:creationId xmlns:a16="http://schemas.microsoft.com/office/drawing/2014/main" id="{36CEB587-294B-4EB2-A556-0E6BE63FEC6B}"/>
              </a:ext>
            </a:extLst>
          </p:cNvPr>
          <p:cNvSpPr txBox="1"/>
          <p:nvPr/>
        </p:nvSpPr>
        <p:spPr>
          <a:xfrm>
            <a:off x="7897343" y="5280220"/>
            <a:ext cx="2800904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</a:t>
            </a: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使用機器開發軟體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" name="Google Shape;201;p17">
            <a:extLst>
              <a:ext uri="{FF2B5EF4-FFF2-40B4-BE49-F238E27FC236}">
                <a16:creationId xmlns:a16="http://schemas.microsoft.com/office/drawing/2014/main" id="{9A95DE0F-E4AC-470C-A26B-B3B61DA0DAEB}"/>
              </a:ext>
            </a:extLst>
          </p:cNvPr>
          <p:cNvSpPr txBox="1"/>
          <p:nvPr/>
        </p:nvSpPr>
        <p:spPr>
          <a:xfrm>
            <a:off x="7897343" y="5733584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財務採購使用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ERP</a:t>
            </a:r>
          </a:p>
        </p:txBody>
      </p:sp>
      <p:sp>
        <p:nvSpPr>
          <p:cNvPr id="111" name="Google Shape;206;p17">
            <a:extLst>
              <a:ext uri="{FF2B5EF4-FFF2-40B4-BE49-F238E27FC236}">
                <a16:creationId xmlns:a16="http://schemas.microsoft.com/office/drawing/2014/main" id="{1CCE69A7-F4BA-4E46-85A8-7D815D918615}"/>
              </a:ext>
            </a:extLst>
          </p:cNvPr>
          <p:cNvSpPr txBox="1"/>
          <p:nvPr/>
        </p:nvSpPr>
        <p:spPr>
          <a:xfrm>
            <a:off x="7897343" y="3395990"/>
            <a:ext cx="1553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設備連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</a:t>
            </a:r>
          </a:p>
        </p:txBody>
      </p:sp>
      <p:pic>
        <p:nvPicPr>
          <p:cNvPr id="112" name="圖形 111">
            <a:extLst>
              <a:ext uri="{FF2B5EF4-FFF2-40B4-BE49-F238E27FC236}">
                <a16:creationId xmlns:a16="http://schemas.microsoft.com/office/drawing/2014/main" id="{9B2B15DC-3FEE-4778-B9DE-6D9097BEC8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2709" y="4806935"/>
            <a:ext cx="558622" cy="442872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D22714C8-24AF-4CC1-BEBC-C0CFCF5B2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2709" y="5269730"/>
            <a:ext cx="558622" cy="442872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0B10B467-B94C-43BB-A73C-8D800FC434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2709" y="5728686"/>
            <a:ext cx="558622" cy="442872"/>
          </a:xfrm>
          <a:prstGeom prst="rect">
            <a:avLst/>
          </a:prstGeom>
        </p:spPr>
      </p:pic>
      <p:cxnSp>
        <p:nvCxnSpPr>
          <p:cNvPr id="116" name="接點: 肘形 115">
            <a:extLst>
              <a:ext uri="{FF2B5EF4-FFF2-40B4-BE49-F238E27FC236}">
                <a16:creationId xmlns:a16="http://schemas.microsoft.com/office/drawing/2014/main" id="{AE2CFBC9-83C7-488E-B7A8-39F3353EB73B}"/>
              </a:ext>
            </a:extLst>
          </p:cNvPr>
          <p:cNvCxnSpPr>
            <a:cxnSpLocks/>
          </p:cNvCxnSpPr>
          <p:nvPr/>
        </p:nvCxnSpPr>
        <p:spPr>
          <a:xfrm>
            <a:off x="3396267" y="4550510"/>
            <a:ext cx="2521472" cy="3963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A2111081-9455-4FD1-9219-E40B45623C2E}"/>
              </a:ext>
            </a:extLst>
          </p:cNvPr>
          <p:cNvCxnSpPr>
            <a:cxnSpLocks/>
          </p:cNvCxnSpPr>
          <p:nvPr/>
        </p:nvCxnSpPr>
        <p:spPr>
          <a:xfrm flipV="1">
            <a:off x="3687492" y="4077138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C69143-C310-48BD-8BB2-A73D204B9743}"/>
              </a:ext>
            </a:extLst>
          </p:cNvPr>
          <p:cNvGrpSpPr/>
          <p:nvPr/>
        </p:nvGrpSpPr>
        <p:grpSpPr>
          <a:xfrm>
            <a:off x="5917739" y="3284753"/>
            <a:ext cx="1333400" cy="533916"/>
            <a:chOff x="6400468" y="2567330"/>
            <a:chExt cx="1644099" cy="658326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D3E9B5F2-166B-40C4-8807-6C2809DD543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3697383" y="5063713"/>
            <a:ext cx="221887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外網 </a:t>
            </a:r>
            <a:r>
              <a:rPr lang="en-US" altLang="zh-TW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崩潰</a:t>
            </a:r>
          </a:p>
        </p:txBody>
      </p: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1756860" y="1966884"/>
            <a:ext cx="8678280" cy="57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algn="ctr">
              <a:buClr>
                <a:schemeClr val="lt1"/>
              </a:buClr>
              <a:buSzPts val="20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網路無法負荷大量外網人員與設備連線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時常斷線影響工作效率。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71800" y="4197985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5D2D6DA9-320C-4DB0-8628-FFB6D55A2755}"/>
              </a:ext>
            </a:extLst>
          </p:cNvPr>
          <p:cNvGrpSpPr/>
          <p:nvPr/>
        </p:nvGrpSpPr>
        <p:grpSpPr>
          <a:xfrm>
            <a:off x="5917739" y="3786134"/>
            <a:ext cx="1333400" cy="533916"/>
            <a:chOff x="6400468" y="2567330"/>
            <a:chExt cx="1644099" cy="658326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15A565FE-A5DB-4C58-8E09-15A15DB37DB2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074CF37A-48C2-4AA6-A19B-A38431D4CEE8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D0496594-7FBF-4317-B8CF-123C3E11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A7F6FE67-AABB-4A4E-AC2E-D2690722D377}"/>
              </a:ext>
            </a:extLst>
          </p:cNvPr>
          <p:cNvGrpSpPr/>
          <p:nvPr/>
        </p:nvGrpSpPr>
        <p:grpSpPr>
          <a:xfrm>
            <a:off x="5917739" y="4287515"/>
            <a:ext cx="1333400" cy="533916"/>
            <a:chOff x="6400468" y="2567330"/>
            <a:chExt cx="1644099" cy="658326"/>
          </a:xfrm>
        </p:grpSpPr>
        <p:sp>
          <p:nvSpPr>
            <p:cNvPr id="137" name="橢圓 136">
              <a:extLst>
                <a:ext uri="{FF2B5EF4-FFF2-40B4-BE49-F238E27FC236}">
                  <a16:creationId xmlns:a16="http://schemas.microsoft.com/office/drawing/2014/main" id="{DF60B353-DE53-4577-8526-AC8E9705039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A8F79DC2-83DD-4B4D-B0BC-B262B90AC5B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9" name="圖形 138">
              <a:extLst>
                <a:ext uri="{FF2B5EF4-FFF2-40B4-BE49-F238E27FC236}">
                  <a16:creationId xmlns:a16="http://schemas.microsoft.com/office/drawing/2014/main" id="{B92CD45C-B2EB-4A1D-8C13-B0BAA98A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8D468F24-92C5-4C59-9939-62BC1606B081}"/>
              </a:ext>
            </a:extLst>
          </p:cNvPr>
          <p:cNvGrpSpPr/>
          <p:nvPr/>
        </p:nvGrpSpPr>
        <p:grpSpPr>
          <a:xfrm>
            <a:off x="5917739" y="4788896"/>
            <a:ext cx="1333400" cy="533916"/>
            <a:chOff x="6400468" y="2567330"/>
            <a:chExt cx="1644099" cy="658326"/>
          </a:xfrm>
        </p:grpSpPr>
        <p:sp>
          <p:nvSpPr>
            <p:cNvPr id="141" name="橢圓 140">
              <a:extLst>
                <a:ext uri="{FF2B5EF4-FFF2-40B4-BE49-F238E27FC236}">
                  <a16:creationId xmlns:a16="http://schemas.microsoft.com/office/drawing/2014/main" id="{B15E1AFD-D85C-4F18-9874-9753442F31A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文字方塊 142">
              <a:extLst>
                <a:ext uri="{FF2B5EF4-FFF2-40B4-BE49-F238E27FC236}">
                  <a16:creationId xmlns:a16="http://schemas.microsoft.com/office/drawing/2014/main" id="{3EDF8767-63F9-48C2-99B2-47CD4BC68C9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5" name="圖形 144">
              <a:extLst>
                <a:ext uri="{FF2B5EF4-FFF2-40B4-BE49-F238E27FC236}">
                  <a16:creationId xmlns:a16="http://schemas.microsoft.com/office/drawing/2014/main" id="{1208D086-FF27-4AC3-8534-312C614C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41798572-C351-461E-BB7D-E4C2E0B2B42E}"/>
              </a:ext>
            </a:extLst>
          </p:cNvPr>
          <p:cNvGrpSpPr/>
          <p:nvPr/>
        </p:nvGrpSpPr>
        <p:grpSpPr>
          <a:xfrm>
            <a:off x="5917739" y="5290277"/>
            <a:ext cx="1333400" cy="533916"/>
            <a:chOff x="6400468" y="2567330"/>
            <a:chExt cx="1644099" cy="658326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49E359BF-014A-4779-A03E-93210E78E27C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8" name="文字方塊 147">
              <a:extLst>
                <a:ext uri="{FF2B5EF4-FFF2-40B4-BE49-F238E27FC236}">
                  <a16:creationId xmlns:a16="http://schemas.microsoft.com/office/drawing/2014/main" id="{B92DB4E6-F586-4318-8840-50DB37B0BB0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9" name="圖形 148">
              <a:extLst>
                <a:ext uri="{FF2B5EF4-FFF2-40B4-BE49-F238E27FC236}">
                  <a16:creationId xmlns:a16="http://schemas.microsoft.com/office/drawing/2014/main" id="{19A7698F-2D14-47FA-93AE-25CEA48A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4279216-1A8F-4D8E-BBC4-B456843F24ED}"/>
              </a:ext>
            </a:extLst>
          </p:cNvPr>
          <p:cNvGrpSpPr/>
          <p:nvPr/>
        </p:nvGrpSpPr>
        <p:grpSpPr>
          <a:xfrm>
            <a:off x="5917739" y="5791659"/>
            <a:ext cx="1333400" cy="533916"/>
            <a:chOff x="6400468" y="2567330"/>
            <a:chExt cx="1644099" cy="658326"/>
          </a:xfrm>
        </p:grpSpPr>
        <p:sp>
          <p:nvSpPr>
            <p:cNvPr id="151" name="橢圓 150">
              <a:extLst>
                <a:ext uri="{FF2B5EF4-FFF2-40B4-BE49-F238E27FC236}">
                  <a16:creationId xmlns:a16="http://schemas.microsoft.com/office/drawing/2014/main" id="{35B1385F-CAF0-47B5-9988-BD7435EAD70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EDAAAFB8-982E-4BFE-9C54-C370F9EFB6B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3" name="圖形 152">
              <a:extLst>
                <a:ext uri="{FF2B5EF4-FFF2-40B4-BE49-F238E27FC236}">
                  <a16:creationId xmlns:a16="http://schemas.microsoft.com/office/drawing/2014/main" id="{7ABD5A50-3944-4351-A24A-6BBFD619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CA5EE713-9A07-4080-913D-C1C66F95B5B8}"/>
              </a:ext>
            </a:extLst>
          </p:cNvPr>
          <p:cNvGrpSpPr/>
          <p:nvPr/>
        </p:nvGrpSpPr>
        <p:grpSpPr>
          <a:xfrm>
            <a:off x="2747225" y="4163903"/>
            <a:ext cx="1146150" cy="1146150"/>
            <a:chOff x="2270327" y="1859509"/>
            <a:chExt cx="1146150" cy="1146150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E0BC51E4-6567-479B-8ECD-76EC2331B876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597BE8B9-6227-4284-9573-9421B09383C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7" name="圖形 156">
              <a:extLst>
                <a:ext uri="{FF2B5EF4-FFF2-40B4-BE49-F238E27FC236}">
                  <a16:creationId xmlns:a16="http://schemas.microsoft.com/office/drawing/2014/main" id="{45547E7B-8FA0-4D8D-ADAD-C4D5F0A5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093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3514</Words>
  <Application>Microsoft Office PowerPoint</Application>
  <PresentationFormat>寬螢幕</PresentationFormat>
  <Paragraphs>752</Paragraphs>
  <Slides>68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73" baseType="lpstr">
      <vt:lpstr>微軟正黑體</vt:lpstr>
      <vt:lpstr>Arial</vt:lpstr>
      <vt:lpstr>Calibri</vt:lpstr>
      <vt:lpstr>Wingdings</vt:lpstr>
      <vt:lpstr>Office 佈景主題</vt:lpstr>
      <vt:lpstr>PowerPoint 簡報</vt:lpstr>
      <vt:lpstr>PowerPoint 簡報</vt:lpstr>
      <vt:lpstr>Work From Home 時代 中小企業與個人工作室遇到的困境</vt:lpstr>
      <vt:lpstr>疫情前網路流量大部分在內網 僅有少數分點使用 VPN </vt:lpstr>
      <vt:lpstr>疫情時 Work from home 頓時多出大量多分點辦公需求</vt:lpstr>
      <vt:lpstr>數十或上百分點辦公的型態 產生許多困境</vt:lpstr>
      <vt:lpstr>困境一 現有 Wi-Fi 路由器無法負荷頓時增加的連網設備和傳輸量需求</vt:lpstr>
      <vt:lpstr>困境二 需要異地備份但同樣 Wi-Fi 6 的路由器通常只有 1 個 10GbE </vt:lpstr>
      <vt:lpstr>困境三  大量內網流量必須透過企業外網交換</vt:lpstr>
      <vt:lpstr>困境四 缺乏有效方式管理大量外點設備連線</vt:lpstr>
      <vt:lpstr>困境五 Site to Site VPN 設定繁雜，費時費工</vt:lpstr>
      <vt:lpstr>困境六 專業 VPN 架構佈建成本過高</vt:lpstr>
      <vt:lpstr>PowerPoint 簡報</vt:lpstr>
      <vt:lpstr>新世代路由器必須具備 Wi-Fi 6</vt:lpstr>
      <vt:lpstr>新世代路由器必須具備 Wi-Fi 6</vt:lpstr>
      <vt:lpstr>新世代路由器必須具備 Wi-Fi 6</vt:lpstr>
      <vt:lpstr>新世代路由器必須具備雙 10GbE</vt:lpstr>
      <vt:lpstr>新世代路由器必須提供 SD-WAN 服務</vt:lpstr>
      <vt:lpstr>PowerPoint 簡報</vt:lpstr>
      <vt:lpstr>QHora-301W 硬體配置</vt:lpstr>
      <vt:lpstr>八根隱藏式全域天線設計</vt:lpstr>
      <vt:lpstr>強大的性能</vt:lpstr>
      <vt:lpstr>無風扇設計 靜靜地幫您串起每一台裝置</vt:lpstr>
      <vt:lpstr>硬體規格</vt:lpstr>
      <vt:lpstr>QHora-301W 開箱Demo</vt:lpstr>
      <vt:lpstr>PowerPoint 簡報</vt:lpstr>
      <vt:lpstr>情境一: 雙 10GbE 皆為 LAN 傳輸</vt:lpstr>
      <vt:lpstr>情境二: 一個10GbE WAN 和一個 10GbE LAN</vt:lpstr>
      <vt:lpstr>情境三 : 多 WAN 整合使用</vt:lpstr>
      <vt:lpstr>PowerPoint 簡報</vt:lpstr>
      <vt:lpstr>高速無線網路</vt:lpstr>
      <vt:lpstr>企業級無線網路設定</vt:lpstr>
      <vt:lpstr>內建強大的 QuRouter OS</vt:lpstr>
      <vt:lpstr>QuRouter 軟體架構</vt:lpstr>
      <vt:lpstr>QuRouter OS</vt:lpstr>
      <vt:lpstr>QuRouter OS 具友善圖形化的路由器管理</vt:lpstr>
      <vt:lpstr>可使用 Qfinder Pro 找到 QHora-301W</vt:lpstr>
      <vt:lpstr>PowerPoint 簡報</vt:lpstr>
      <vt:lpstr>PowerPoint 簡報</vt:lpstr>
      <vt:lpstr>QuWAN 是一個完整的 SD-WAN 服務</vt:lpstr>
      <vt:lpstr>快速自動組建內網</vt:lpstr>
      <vt:lpstr>彈性拓墣設定 - Mesh VPN</vt:lpstr>
      <vt:lpstr>彈性拓墣設定 - Hub &amp; Spoke</vt:lpstr>
      <vt:lpstr>實際網路拓墣圖</vt:lpstr>
      <vt:lpstr>QuWAN 功能與優勢</vt:lpstr>
      <vt:lpstr>頻寬聚合使用增加傳輸速度</vt:lpstr>
      <vt:lpstr>網路備援</vt:lpstr>
      <vt:lpstr>網路負載平衡</vt:lpstr>
      <vt:lpstr>使用深度封包檢測技術</vt:lpstr>
      <vt:lpstr>智慧 QoS 和 L7 防火牆</vt:lpstr>
      <vt:lpstr>多設備透過 QVPN 一鍵接入 SD-WAN 網絡</vt:lpstr>
      <vt:lpstr>啟用 QuWAN 便可透過雲端平台管理 QHora-301W</vt:lpstr>
      <vt:lpstr>雲端平台解決多台設備管理問題</vt:lpstr>
      <vt:lpstr>一覽組織所有幾器的地理位置</vt:lpstr>
      <vt:lpstr>裝置網路狀態</vt:lpstr>
      <vt:lpstr>QHora-301W 流量報告</vt:lpstr>
      <vt:lpstr>一覽企業層級網段的分配</vt:lpstr>
      <vt:lpstr>遠端偵錯封包擷取</vt:lpstr>
      <vt:lpstr>QuWAN 網路拓樸概念</vt:lpstr>
      <vt:lpstr>QuWAN 網路拓樸概念</vt:lpstr>
      <vt:lpstr>QuWAN 網路拓樸概念</vt:lpstr>
      <vt:lpstr>QuWAN 網路拓樸概念</vt:lpstr>
      <vt:lpstr>QuWAN Network Topology </vt:lpstr>
      <vt:lpstr>QuWAN 專線設定 </vt:lpstr>
      <vt:lpstr>在 QHora-301W 快速啟用 QuWAN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QNAP_Judy Chen</dc:creator>
  <cp:lastModifiedBy>QNAP_Lucas Lin</cp:lastModifiedBy>
  <cp:revision>2</cp:revision>
  <dcterms:created xsi:type="dcterms:W3CDTF">2020-06-11T10:29:18Z</dcterms:created>
  <dcterms:modified xsi:type="dcterms:W3CDTF">2020-10-05T06:06:48Z</dcterms:modified>
</cp:coreProperties>
</file>