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256" r:id="rId2"/>
    <p:sldId id="372" r:id="rId3"/>
    <p:sldId id="373" r:id="rId4"/>
    <p:sldId id="312" r:id="rId5"/>
    <p:sldId id="382" r:id="rId6"/>
    <p:sldId id="405" r:id="rId7"/>
    <p:sldId id="378" r:id="rId8"/>
    <p:sldId id="406" r:id="rId9"/>
    <p:sldId id="319" r:id="rId10"/>
    <p:sldId id="375" r:id="rId11"/>
    <p:sldId id="376" r:id="rId12"/>
    <p:sldId id="377" r:id="rId13"/>
    <p:sldId id="448" r:id="rId14"/>
    <p:sldId id="408" r:id="rId15"/>
    <p:sldId id="470" r:id="rId16"/>
    <p:sldId id="391" r:id="rId17"/>
    <p:sldId id="392" r:id="rId18"/>
    <p:sldId id="409" r:id="rId19"/>
    <p:sldId id="410" r:id="rId20"/>
    <p:sldId id="451" r:id="rId21"/>
    <p:sldId id="412" r:id="rId22"/>
    <p:sldId id="413" r:id="rId23"/>
    <p:sldId id="414" r:id="rId24"/>
    <p:sldId id="452" r:id="rId25"/>
    <p:sldId id="384" r:id="rId26"/>
    <p:sldId id="416" r:id="rId27"/>
    <p:sldId id="453" r:id="rId28"/>
    <p:sldId id="454" r:id="rId29"/>
    <p:sldId id="455" r:id="rId30"/>
    <p:sldId id="420" r:id="rId31"/>
    <p:sldId id="456" r:id="rId32"/>
    <p:sldId id="457" r:id="rId33"/>
    <p:sldId id="385" r:id="rId34"/>
    <p:sldId id="423" r:id="rId35"/>
    <p:sldId id="458" r:id="rId36"/>
    <p:sldId id="386" r:id="rId37"/>
    <p:sldId id="425" r:id="rId38"/>
    <p:sldId id="393" r:id="rId39"/>
    <p:sldId id="426" r:id="rId40"/>
    <p:sldId id="459" r:id="rId41"/>
    <p:sldId id="428" r:id="rId42"/>
    <p:sldId id="429" r:id="rId43"/>
    <p:sldId id="430" r:id="rId44"/>
    <p:sldId id="394" r:id="rId45"/>
    <p:sldId id="460" r:id="rId46"/>
    <p:sldId id="432" r:id="rId47"/>
    <p:sldId id="433" r:id="rId48"/>
    <p:sldId id="395" r:id="rId49"/>
    <p:sldId id="434" r:id="rId50"/>
    <p:sldId id="435" r:id="rId51"/>
    <p:sldId id="461" r:id="rId52"/>
    <p:sldId id="437" r:id="rId53"/>
    <p:sldId id="404" r:id="rId54"/>
    <p:sldId id="438" r:id="rId55"/>
    <p:sldId id="439" r:id="rId56"/>
    <p:sldId id="397" r:id="rId57"/>
    <p:sldId id="440" r:id="rId58"/>
    <p:sldId id="398" r:id="rId59"/>
    <p:sldId id="441" r:id="rId60"/>
    <p:sldId id="467" r:id="rId61"/>
    <p:sldId id="468" r:id="rId62"/>
    <p:sldId id="469" r:id="rId63"/>
    <p:sldId id="445" r:id="rId64"/>
    <p:sldId id="290" r:id="rId65"/>
    <p:sldId id="446" r:id="rId66"/>
    <p:sldId id="447" r:id="rId67"/>
    <p:sldId id="390" r:id="rId68"/>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Judy Chen" initials="QC" lastIdx="4" clrIdx="0">
    <p:extLst>
      <p:ext uri="{19B8F6BF-5375-455C-9EA6-DF929625EA0E}">
        <p15:presenceInfo xmlns:p15="http://schemas.microsoft.com/office/powerpoint/2012/main" userId="S::judychen@ieinet.onmicrosoft.com::47d75611-cee7-456d-a689-85ce515a6c57" providerId="AD"/>
      </p:ext>
    </p:extLst>
  </p:cmAuthor>
  <p:cmAuthor id="2" name="QNAP_Sabrina Wang" initials="QW" lastIdx="1" clrIdx="1">
    <p:extLst>
      <p:ext uri="{19B8F6BF-5375-455C-9EA6-DF929625EA0E}">
        <p15:presenceInfo xmlns:p15="http://schemas.microsoft.com/office/powerpoint/2012/main" userId="S::sabrinawang@ieinet.onmicrosoft.com::0f723a0d-84e9-4db2-a416-8cc30dcca406" providerId="AD"/>
      </p:ext>
    </p:extLst>
  </p:cmAuthor>
  <p:cmAuthor id="3" name="QNAP_Yvonne Tsai" initials="QT" lastIdx="1" clrIdx="2">
    <p:extLst>
      <p:ext uri="{19B8F6BF-5375-455C-9EA6-DF929625EA0E}">
        <p15:presenceInfo xmlns:p15="http://schemas.microsoft.com/office/powerpoint/2012/main" userId="S::YvonneTsai@ieinet.onmicrosoft.com::8f1c54c7-c199-4e8e-aa94-a666be70c8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6FF"/>
    <a:srgbClr val="16707C"/>
    <a:srgbClr val="B48900"/>
    <a:srgbClr val="690000"/>
    <a:srgbClr val="745800"/>
    <a:srgbClr val="F87220"/>
    <a:srgbClr val="22282B"/>
    <a:srgbClr val="FFC000"/>
    <a:srgbClr val="22272B"/>
    <a:srgbClr val="1E9B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193134-15A7-2F8F-C7C3-F3C17230F755}" v="402" dt="2020-10-05T05:58:59.464"/>
    <p1510:client id="{A4E1A5C2-D04C-9E43-90FE-B1130DDE699E}" v="2298" dt="2020-10-05T01:53:22.265"/>
    <p1510:client id="{FD86D2CE-F062-45EB-8776-B0936B7CD7DB}" v="4429" dt="2020-10-05T06:18:37.631"/>
  </p1510:revLst>
</p1510:revInfo>
</file>

<file path=ppt/tableStyles.xml><?xml version="1.0" encoding="utf-8"?>
<a:tblStyleLst xmlns:a="http://schemas.openxmlformats.org/drawingml/2006/main" def="{5C22544A-7EE6-4342-B048-85BDC9FD1C3A}">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380" y="46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046C46CF-45BA-4D33-BDD7-B79AFAD7294F}"/>
              </a:ext>
            </a:extLst>
          </p:cNvPr>
          <p:cNvSpPr>
            <a:spLocks noGrp="1"/>
          </p:cNvSpPr>
          <p:nvPr>
            <p:ph type="hdr" sz="quarter"/>
          </p:nvPr>
        </p:nvSpPr>
        <p:spPr>
          <a:xfrm>
            <a:off x="0" y="0"/>
            <a:ext cx="2971800" cy="4603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72CF321B-947E-4757-BA53-864DB8118590}"/>
              </a:ext>
            </a:extLst>
          </p:cNvPr>
          <p:cNvSpPr>
            <a:spLocks noGrp="1"/>
          </p:cNvSpPr>
          <p:nvPr>
            <p:ph type="dt" sz="quarter" idx="1"/>
          </p:nvPr>
        </p:nvSpPr>
        <p:spPr>
          <a:xfrm>
            <a:off x="3884613" y="0"/>
            <a:ext cx="2971800" cy="46038"/>
          </a:xfrm>
          <a:prstGeom prst="rect">
            <a:avLst/>
          </a:prstGeom>
        </p:spPr>
        <p:txBody>
          <a:bodyPr vert="horz" lIns="91440" tIns="45720" rIns="91440" bIns="45720" rtlCol="0"/>
          <a:lstStyle>
            <a:lvl1pPr algn="r">
              <a:defRPr sz="1200"/>
            </a:lvl1pPr>
          </a:lstStyle>
          <a:p>
            <a:fld id="{76702347-3812-4231-AD99-E8C18B73485F}" type="datetimeFigureOut">
              <a:rPr lang="zh-TW" altLang="en-US" smtClean="0"/>
              <a:t>2020/10/5</a:t>
            </a:fld>
            <a:endParaRPr lang="zh-TW" altLang="en-US"/>
          </a:p>
        </p:txBody>
      </p:sp>
      <p:sp>
        <p:nvSpPr>
          <p:cNvPr id="4" name="頁尾版面配置區 3">
            <a:extLst>
              <a:ext uri="{FF2B5EF4-FFF2-40B4-BE49-F238E27FC236}">
                <a16:creationId xmlns:a16="http://schemas.microsoft.com/office/drawing/2014/main" id="{6A1333BB-8D29-4B9C-95B9-C615FE980165}"/>
              </a:ext>
            </a:extLst>
          </p:cNvPr>
          <p:cNvSpPr>
            <a:spLocks noGrp="1"/>
          </p:cNvSpPr>
          <p:nvPr>
            <p:ph type="ftr" sz="quarter" idx="2"/>
          </p:nvPr>
        </p:nvSpPr>
        <p:spPr>
          <a:xfrm>
            <a:off x="0" y="877888"/>
            <a:ext cx="2971800" cy="4603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03DC7864-7B73-415B-BF89-C28EA647CF33}"/>
              </a:ext>
            </a:extLst>
          </p:cNvPr>
          <p:cNvSpPr>
            <a:spLocks noGrp="1"/>
          </p:cNvSpPr>
          <p:nvPr>
            <p:ph type="sldNum" sz="quarter" idx="3"/>
          </p:nvPr>
        </p:nvSpPr>
        <p:spPr>
          <a:xfrm>
            <a:off x="3884613" y="877888"/>
            <a:ext cx="2971800" cy="46037"/>
          </a:xfrm>
          <a:prstGeom prst="rect">
            <a:avLst/>
          </a:prstGeom>
        </p:spPr>
        <p:txBody>
          <a:bodyPr vert="horz" lIns="91440" tIns="45720" rIns="91440" bIns="45720" rtlCol="0" anchor="b"/>
          <a:lstStyle>
            <a:lvl1pPr algn="r">
              <a:defRPr sz="1200"/>
            </a:lvl1pPr>
          </a:lstStyle>
          <a:p>
            <a:fld id="{F7A89385-258C-468F-B244-31AD100196EF}" type="slidenum">
              <a:rPr lang="zh-TW" altLang="en-US" smtClean="0"/>
              <a:t>‹#›</a:t>
            </a:fld>
            <a:endParaRPr lang="zh-TW" altLang="en-US"/>
          </a:p>
        </p:txBody>
      </p:sp>
    </p:spTree>
    <p:extLst>
      <p:ext uri="{BB962C8B-B14F-4D97-AF65-F5344CB8AC3E}">
        <p14:creationId xmlns:p14="http://schemas.microsoft.com/office/powerpoint/2010/main" val="4279024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6E9D1-8E68-4D35-8912-68BDBE15EEB3}" type="datetimeFigureOut">
              <a:rPr lang="en-US" altLang="zh-TW"/>
              <a:t>10/5/2020</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1C2305-B897-49CB-9A50-1E2C1F618611}" type="slidenum">
              <a:rPr lang="en-US" altLang="zh-TW"/>
              <a:t>‹#›</a:t>
            </a:fld>
            <a:endParaRPr lang="zh-TW" altLang="en-US"/>
          </a:p>
        </p:txBody>
      </p:sp>
    </p:spTree>
    <p:extLst>
      <p:ext uri="{BB962C8B-B14F-4D97-AF65-F5344CB8AC3E}">
        <p14:creationId xmlns:p14="http://schemas.microsoft.com/office/powerpoint/2010/main" val="2916640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7538ba3f3f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7538ba3f3f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7537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7F1C2305-B897-49CB-9A50-1E2C1F618611}" type="slidenum">
              <a:rPr lang="en-US" altLang="zh-TW" smtClean="0"/>
              <a:t>21</a:t>
            </a:fld>
            <a:endParaRPr lang="zh-TW" altLang="en-US"/>
          </a:p>
        </p:txBody>
      </p:sp>
    </p:spTree>
    <p:extLst>
      <p:ext uri="{BB962C8B-B14F-4D97-AF65-F5344CB8AC3E}">
        <p14:creationId xmlns:p14="http://schemas.microsoft.com/office/powerpoint/2010/main" val="3646644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Qualcomm </a:t>
            </a:r>
            <a:r>
              <a:rPr lang="en-US" err="1">
                <a:cs typeface="Calibri"/>
              </a:rPr>
              <a:t>cpu</a:t>
            </a:r>
            <a:r>
              <a:rPr lang="en-US">
                <a:cs typeface="Calibri"/>
              </a:rPr>
              <a:t> page</a:t>
            </a:r>
          </a:p>
          <a:p>
            <a:endParaRPr lang="en-US">
              <a:cs typeface="Calibri"/>
            </a:endParaRPr>
          </a:p>
        </p:txBody>
      </p:sp>
      <p:sp>
        <p:nvSpPr>
          <p:cNvPr id="4" name="投影片編號版面配置區 3"/>
          <p:cNvSpPr>
            <a:spLocks noGrp="1"/>
          </p:cNvSpPr>
          <p:nvPr>
            <p:ph type="sldNum" sz="quarter" idx="5"/>
          </p:nvPr>
        </p:nvSpPr>
        <p:spPr/>
        <p:txBody>
          <a:bodyPr/>
          <a:lstStyle/>
          <a:p>
            <a:fld id="{7F1C2305-B897-49CB-9A50-1E2C1F618611}" type="slidenum">
              <a:rPr lang="en-US" altLang="zh-TW"/>
              <a:t>22</a:t>
            </a:fld>
            <a:endParaRPr lang="zh-TW" altLang="en-US"/>
          </a:p>
        </p:txBody>
      </p:sp>
    </p:spTree>
    <p:extLst>
      <p:ext uri="{BB962C8B-B14F-4D97-AF65-F5344CB8AC3E}">
        <p14:creationId xmlns:p14="http://schemas.microsoft.com/office/powerpoint/2010/main" val="3986156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改</a:t>
            </a:r>
            <a:r>
              <a:rPr lang="en-US" altLang="zh-CN" dirty="0"/>
              <a:t> 3600</a:t>
            </a:r>
            <a:endParaRPr lang="zh-TW" altLang="en-US" dirty="0"/>
          </a:p>
        </p:txBody>
      </p:sp>
      <p:sp>
        <p:nvSpPr>
          <p:cNvPr id="4" name="投影片編號版面配置區 3"/>
          <p:cNvSpPr>
            <a:spLocks noGrp="1"/>
          </p:cNvSpPr>
          <p:nvPr>
            <p:ph type="sldNum" sz="quarter" idx="5"/>
          </p:nvPr>
        </p:nvSpPr>
        <p:spPr/>
        <p:txBody>
          <a:bodyPr/>
          <a:lstStyle/>
          <a:p>
            <a:fld id="{7F1C2305-B897-49CB-9A50-1E2C1F618611}" type="slidenum">
              <a:rPr lang="en-US" altLang="zh-TW" smtClean="0"/>
              <a:t>31</a:t>
            </a:fld>
            <a:endParaRPr lang="zh-TW" altLang="en-US"/>
          </a:p>
        </p:txBody>
      </p:sp>
    </p:spTree>
    <p:extLst>
      <p:ext uri="{BB962C8B-B14F-4D97-AF65-F5344CB8AC3E}">
        <p14:creationId xmlns:p14="http://schemas.microsoft.com/office/powerpoint/2010/main" val="2631248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7F1C2305-B897-49CB-9A50-1E2C1F618611}" type="slidenum">
              <a:rPr lang="en-US" altLang="zh-TW" smtClean="0"/>
              <a:t>35</a:t>
            </a:fld>
            <a:endParaRPr lang="zh-TW" altLang="en-US"/>
          </a:p>
        </p:txBody>
      </p:sp>
    </p:spTree>
    <p:extLst>
      <p:ext uri="{BB962C8B-B14F-4D97-AF65-F5344CB8AC3E}">
        <p14:creationId xmlns:p14="http://schemas.microsoft.com/office/powerpoint/2010/main" val="3374411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7538ba3f3f_0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7538ba3f3f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6316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7538ba3f3f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g7538ba3f3f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3935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7538ba3f3f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7538ba3f3f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g7538ba3f3f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extLst>
      <p:ext uri="{BB962C8B-B14F-4D97-AF65-F5344CB8AC3E}">
        <p14:creationId xmlns:p14="http://schemas.microsoft.com/office/powerpoint/2010/main" val="2108947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7538ba3f3f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7538ba3f3f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g7538ba3f3f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extLst>
      <p:ext uri="{BB962C8B-B14F-4D97-AF65-F5344CB8AC3E}">
        <p14:creationId xmlns:p14="http://schemas.microsoft.com/office/powerpoint/2010/main" val="3490527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7F1C2305-B897-49CB-9A50-1E2C1F618611}" type="slidenum">
              <a:rPr lang="en-US" altLang="zh-TW" smtClean="0"/>
              <a:t>45</a:t>
            </a:fld>
            <a:endParaRPr lang="zh-TW" altLang="en-US"/>
          </a:p>
        </p:txBody>
      </p:sp>
    </p:spTree>
    <p:extLst>
      <p:ext uri="{BB962C8B-B14F-4D97-AF65-F5344CB8AC3E}">
        <p14:creationId xmlns:p14="http://schemas.microsoft.com/office/powerpoint/2010/main" val="1426276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84d4e7a682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84d4e7a682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6582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如今，智慧設備大爆發，一個人可能就有十幾甚至幾十個</a:t>
            </a:r>
            <a:r>
              <a:rPr lang="en-US" altLang="zh-TW"/>
              <a:t> Wi-Fi </a:t>
            </a:r>
            <a:r>
              <a:rPr lang="zh-TW" altLang="en-US"/>
              <a:t>智慧設備。並且，隨著影片以及直播的興起，給</a:t>
            </a:r>
            <a:r>
              <a:rPr lang="en-US" altLang="zh-TW"/>
              <a:t> Wi-Fi </a:t>
            </a:r>
            <a:r>
              <a:rPr lang="zh-TW" altLang="en-US"/>
              <a:t>網路增加了許多壓力。有統計數據顯示，</a:t>
            </a:r>
            <a:r>
              <a:rPr lang="en-US" altLang="zh-TW"/>
              <a:t>2017 </a:t>
            </a:r>
            <a:r>
              <a:rPr lang="zh-TW" altLang="en-US"/>
              <a:t>年到</a:t>
            </a:r>
            <a:r>
              <a:rPr lang="en-US" altLang="zh-TW"/>
              <a:t> 2022 </a:t>
            </a:r>
            <a:r>
              <a:rPr lang="zh-TW" altLang="en-US"/>
              <a:t>年，全球移動數據流量預計將增加</a:t>
            </a:r>
            <a:r>
              <a:rPr lang="en-US" altLang="zh-TW"/>
              <a:t> 7 </a:t>
            </a:r>
            <a:r>
              <a:rPr lang="zh-TW" altLang="en-US"/>
              <a:t>倍，相當於每年增加一倍以上。在這些數據流量中，目前影片數據流量約占比</a:t>
            </a:r>
            <a:r>
              <a:rPr lang="en-US" altLang="zh-TW"/>
              <a:t> 50%</a:t>
            </a:r>
            <a:r>
              <a:rPr lang="zh-TW" altLang="en-US"/>
              <a:t>，但到</a:t>
            </a:r>
            <a:r>
              <a:rPr lang="en-US" altLang="zh-TW"/>
              <a:t> 2022 </a:t>
            </a:r>
            <a:r>
              <a:rPr lang="zh-TW" altLang="en-US"/>
              <a:t>年時這一比例將會增加至</a:t>
            </a:r>
            <a:r>
              <a:rPr lang="en-US" altLang="zh-TW"/>
              <a:t> 80%</a:t>
            </a:r>
            <a:r>
              <a:rPr lang="zh-TW" altLang="en-US"/>
              <a:t>。</a:t>
            </a:r>
            <a:endParaRPr lang="zh-TW"/>
          </a:p>
        </p:txBody>
      </p:sp>
      <p:sp>
        <p:nvSpPr>
          <p:cNvPr id="4" name="投影片編號版面配置區 3"/>
          <p:cNvSpPr>
            <a:spLocks noGrp="1"/>
          </p:cNvSpPr>
          <p:nvPr>
            <p:ph type="sldNum" sz="quarter" idx="5"/>
          </p:nvPr>
        </p:nvSpPr>
        <p:spPr/>
        <p:txBody>
          <a:bodyPr/>
          <a:lstStyle/>
          <a:p>
            <a:fld id="{7F1C2305-B897-49CB-9A50-1E2C1F618611}" type="slidenum">
              <a:rPr lang="en-US" altLang="zh-TW"/>
              <a:t>7</a:t>
            </a:fld>
            <a:endParaRPr lang="zh-TW" altLang="en-US"/>
          </a:p>
        </p:txBody>
      </p:sp>
    </p:spTree>
    <p:extLst>
      <p:ext uri="{BB962C8B-B14F-4D97-AF65-F5344CB8AC3E}">
        <p14:creationId xmlns:p14="http://schemas.microsoft.com/office/powerpoint/2010/main" val="691816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84d4e7a682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84d4e7a682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661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7538ba3f3f_0_5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7" name="Google Shape;687;g7538ba3f3f_0_5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0416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7538ba3f3f_0_3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g7538ba3f3f_0_3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1865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849db99acf_1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849db99acf_1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af-ZA">
                <a:cs typeface="Calibri"/>
              </a:rPr>
              <a:t>Inter domain link </a:t>
            </a:r>
            <a:r>
              <a:rPr lang="zh-TW" altLang="af-ZA">
                <a:cs typeface="Calibri"/>
              </a:rPr>
              <a:t>拉開明顯一點</a:t>
            </a:r>
            <a:endParaRPr/>
          </a:p>
        </p:txBody>
      </p:sp>
      <p:sp>
        <p:nvSpPr>
          <p:cNvPr id="870" name="Google Shape;870;g849db99acf_1_1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extLst>
      <p:ext uri="{BB962C8B-B14F-4D97-AF65-F5344CB8AC3E}">
        <p14:creationId xmlns:p14="http://schemas.microsoft.com/office/powerpoint/2010/main" val="2944006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849db99acf_1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849db99acf_1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1" name="Google Shape;921;g849db99acf_1_1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extLst>
      <p:ext uri="{BB962C8B-B14F-4D97-AF65-F5344CB8AC3E}">
        <p14:creationId xmlns:p14="http://schemas.microsoft.com/office/powerpoint/2010/main" val="3436347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7538ba3f3f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endParaRPr lang="af-ZA"/>
          </a:p>
        </p:txBody>
      </p:sp>
      <p:sp>
        <p:nvSpPr>
          <p:cNvPr id="42" name="Google Shape;42;g7538ba3f3f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0487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7538ba3f3f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7538ba3f3f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7175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7538ba3f3f_0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7538ba3f3f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1451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7538ba3f3f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g7538ba3f3f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8333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7F1C2305-B897-49CB-9A50-1E2C1F618611}" type="slidenum">
              <a:rPr lang="en-US" altLang="zh-TW" smtClean="0"/>
              <a:t>14</a:t>
            </a:fld>
            <a:endParaRPr lang="zh-TW" altLang="en-US"/>
          </a:p>
        </p:txBody>
      </p:sp>
    </p:spTree>
    <p:extLst>
      <p:ext uri="{BB962C8B-B14F-4D97-AF65-F5344CB8AC3E}">
        <p14:creationId xmlns:p14="http://schemas.microsoft.com/office/powerpoint/2010/main" val="3621486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7F1C2305-B897-49CB-9A50-1E2C1F618611}" type="slidenum">
              <a:rPr lang="en-US" altLang="zh-TW" smtClean="0"/>
              <a:t>16</a:t>
            </a:fld>
            <a:endParaRPr lang="zh-TW" altLang="en-US"/>
          </a:p>
        </p:txBody>
      </p:sp>
    </p:spTree>
    <p:extLst>
      <p:ext uri="{BB962C8B-B14F-4D97-AF65-F5344CB8AC3E}">
        <p14:creationId xmlns:p14="http://schemas.microsoft.com/office/powerpoint/2010/main" val="2030978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ea typeface="新細明體"/>
                <a:cs typeface="Calibri"/>
              </a:rPr>
              <a:t>對比傳統</a:t>
            </a:r>
            <a:r>
              <a:rPr lang="en-US" altLang="zh-TW">
                <a:ea typeface="新細明體"/>
                <a:cs typeface="Calibri"/>
              </a:rPr>
              <a:t> </a:t>
            </a:r>
            <a:r>
              <a:rPr lang="en-US" altLang="zh-TW" err="1">
                <a:ea typeface="新細明體"/>
                <a:cs typeface="Calibri"/>
              </a:rPr>
              <a:t>vpn</a:t>
            </a:r>
            <a:r>
              <a:rPr lang="en-US" altLang="zh-TW">
                <a:ea typeface="新細明體"/>
                <a:cs typeface="Calibri"/>
              </a:rPr>
              <a:t> </a:t>
            </a:r>
            <a:r>
              <a:rPr lang="en-US" altLang="zh-TW" err="1">
                <a:ea typeface="新細明體"/>
                <a:cs typeface="Calibri"/>
              </a:rPr>
              <a:t>所需要的東西</a:t>
            </a:r>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7F1C2305-B897-49CB-9A50-1E2C1F618611}" type="slidenum">
              <a:rPr lang="en-US" altLang="zh-TW"/>
              <a:t>18</a:t>
            </a:fld>
            <a:endParaRPr lang="zh-TW" altLang="en-US"/>
          </a:p>
        </p:txBody>
      </p:sp>
    </p:spTree>
    <p:extLst>
      <p:ext uri="{BB962C8B-B14F-4D97-AF65-F5344CB8AC3E}">
        <p14:creationId xmlns:p14="http://schemas.microsoft.com/office/powerpoint/2010/main" val="8995583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3" name="圖片 2" descr="一張含有 電腦 的圖片&#10;&#10;自動產生的描述">
            <a:extLst>
              <a:ext uri="{FF2B5EF4-FFF2-40B4-BE49-F238E27FC236}">
                <a16:creationId xmlns:a16="http://schemas.microsoft.com/office/drawing/2014/main" id="{195FCD47-1CEB-4F6A-9F81-34FF384162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50018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5737" y="-38501"/>
            <a:ext cx="12328890" cy="6935000"/>
          </a:xfrm>
          <a:prstGeom prst="rect">
            <a:avLst/>
          </a:prstGeom>
        </p:spPr>
      </p:pic>
    </p:spTree>
    <p:extLst>
      <p:ext uri="{BB962C8B-B14F-4D97-AF65-F5344CB8AC3E}">
        <p14:creationId xmlns:p14="http://schemas.microsoft.com/office/powerpoint/2010/main" val="3743330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5736" y="-38501"/>
            <a:ext cx="12328888" cy="6935000"/>
          </a:xfrm>
          <a:prstGeom prst="rect">
            <a:avLst/>
          </a:prstGeom>
        </p:spPr>
      </p:pic>
    </p:spTree>
    <p:extLst>
      <p:ext uri="{BB962C8B-B14F-4D97-AF65-F5344CB8AC3E}">
        <p14:creationId xmlns:p14="http://schemas.microsoft.com/office/powerpoint/2010/main" val="1369380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500" y="-23181"/>
            <a:ext cx="12274416" cy="6904360"/>
          </a:xfrm>
          <a:prstGeom prst="rect">
            <a:avLst/>
          </a:prstGeom>
        </p:spPr>
      </p:pic>
    </p:spTree>
    <p:extLst>
      <p:ext uri="{BB962C8B-B14F-4D97-AF65-F5344CB8AC3E}">
        <p14:creationId xmlns:p14="http://schemas.microsoft.com/office/powerpoint/2010/main" val="100775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961" y="-14440"/>
            <a:ext cx="12243338" cy="6886878"/>
          </a:xfrm>
          <a:prstGeom prst="rect">
            <a:avLst/>
          </a:prstGeom>
        </p:spPr>
      </p:pic>
    </p:spTree>
    <p:extLst>
      <p:ext uri="{BB962C8B-B14F-4D97-AF65-F5344CB8AC3E}">
        <p14:creationId xmlns:p14="http://schemas.microsoft.com/office/powerpoint/2010/main" val="653164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0_標題投影片" userDrawn="1">
  <p:cSld name="10_標題投影片">
    <p:spTree>
      <p:nvGrpSpPr>
        <p:cNvPr id="1" name="Shape 13"/>
        <p:cNvGrpSpPr/>
        <p:nvPr/>
      </p:nvGrpSpPr>
      <p:grpSpPr>
        <a:xfrm>
          <a:off x="0" y="0"/>
          <a:ext cx="0" cy="0"/>
          <a:chOff x="0" y="0"/>
          <a:chExt cx="0" cy="0"/>
        </a:xfrm>
      </p:grpSpPr>
      <p:sp>
        <p:nvSpPr>
          <p:cNvPr id="7" name="Google Shape;24;p8" hidden="1">
            <a:extLst>
              <a:ext uri="{FF2B5EF4-FFF2-40B4-BE49-F238E27FC236}">
                <a16:creationId xmlns:a16="http://schemas.microsoft.com/office/drawing/2014/main" id="{728201B0-76A4-4644-A618-5D00AC0AA0E9}"/>
              </a:ext>
            </a:extLst>
          </p:cNvPr>
          <p:cNvSpPr txBox="1">
            <a:spLocks noGrp="1"/>
          </p:cNvSpPr>
          <p:nvPr>
            <p:ph type="title"/>
          </p:nvPr>
        </p:nvSpPr>
        <p:spPr>
          <a:xfrm>
            <a:off x="609600" y="190500"/>
            <a:ext cx="10972800" cy="10287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400"/>
              <a:buFontTx/>
              <a:buNone/>
              <a:defRPr sz="4000" b="0">
                <a:solidFill>
                  <a:schemeClr val="bg1"/>
                </a:solidFill>
                <a:latin typeface="微軟正黑體" panose="020B0604030504040204" pitchFamily="34" charset="-120"/>
                <a:ea typeface="微軟正黑體" panose="020B0604030504040204" pitchFamily="34" charset="-12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 name="圖片 1">
            <a:extLst>
              <a:ext uri="{FF2B5EF4-FFF2-40B4-BE49-F238E27FC236}">
                <a16:creationId xmlns:a16="http://schemas.microsoft.com/office/drawing/2014/main" id="{F5B07F81-7906-4133-890C-221ABC0A25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890" y="-33688"/>
            <a:ext cx="12311780" cy="6925376"/>
          </a:xfrm>
          <a:prstGeom prst="rect">
            <a:avLst/>
          </a:prstGeom>
        </p:spPr>
      </p:pic>
    </p:spTree>
    <p:extLst>
      <p:ext uri="{BB962C8B-B14F-4D97-AF65-F5344CB8AC3E}">
        <p14:creationId xmlns:p14="http://schemas.microsoft.com/office/powerpoint/2010/main" val="24610251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2812" y="-48126"/>
            <a:ext cx="12272103" cy="6906126"/>
          </a:xfrm>
          <a:prstGeom prst="rect">
            <a:avLst/>
          </a:prstGeom>
        </p:spPr>
      </p:pic>
      <p:sp>
        <p:nvSpPr>
          <p:cNvPr id="9" name="Title 1">
            <a:extLst>
              <a:ext uri="{FF2B5EF4-FFF2-40B4-BE49-F238E27FC236}">
                <a16:creationId xmlns:a16="http://schemas.microsoft.com/office/drawing/2014/main" id="{6D34C02B-BACE-4C04-97E0-06BC8895A356}"/>
              </a:ext>
            </a:extLst>
          </p:cNvPr>
          <p:cNvSpPr>
            <a:spLocks noGrp="1"/>
          </p:cNvSpPr>
          <p:nvPr>
            <p:ph type="title"/>
          </p:nvPr>
        </p:nvSpPr>
        <p:spPr>
          <a:xfrm>
            <a:off x="66444" y="88083"/>
            <a:ext cx="12047259" cy="1440679"/>
          </a:xfrm>
        </p:spPr>
        <p:txBody>
          <a:bodyPr>
            <a:normAutofit/>
          </a:bodyPr>
          <a:lstStyle>
            <a:lvl1pPr algn="ctr">
              <a:lnSpc>
                <a:spcPts val="4600"/>
              </a:lnSpc>
              <a:defRPr sz="44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392236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0962" y="-35830"/>
            <a:ext cx="12313922" cy="6929660"/>
          </a:xfrm>
          <a:prstGeom prst="rect">
            <a:avLst/>
          </a:prstGeom>
        </p:spPr>
      </p:pic>
      <p:sp>
        <p:nvSpPr>
          <p:cNvPr id="9" name="Title 1">
            <a:extLst>
              <a:ext uri="{FF2B5EF4-FFF2-40B4-BE49-F238E27FC236}">
                <a16:creationId xmlns:a16="http://schemas.microsoft.com/office/drawing/2014/main" id="{6D34C02B-BACE-4C04-97E0-06BC8895A356}"/>
              </a:ext>
            </a:extLst>
          </p:cNvPr>
          <p:cNvSpPr>
            <a:spLocks noGrp="1"/>
          </p:cNvSpPr>
          <p:nvPr>
            <p:ph type="title"/>
          </p:nvPr>
        </p:nvSpPr>
        <p:spPr>
          <a:xfrm>
            <a:off x="66444" y="88083"/>
            <a:ext cx="12047259" cy="1440679"/>
          </a:xfrm>
        </p:spPr>
        <p:txBody>
          <a:bodyPr>
            <a:normAutofit/>
          </a:bodyPr>
          <a:lstStyle>
            <a:lvl1pPr algn="ctr">
              <a:lnSpc>
                <a:spcPts val="4600"/>
              </a:lnSpc>
              <a:defRPr sz="44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圖片 3" descr="一張含有 玩具, 桌 的圖片&#10;&#10;自動產生的描述">
            <a:extLst>
              <a:ext uri="{FF2B5EF4-FFF2-40B4-BE49-F238E27FC236}">
                <a16:creationId xmlns:a16="http://schemas.microsoft.com/office/drawing/2014/main" id="{E6BC802B-1A7D-46C6-B027-6FB1C5DCDD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208" t="-1" r="9264" b="18912"/>
          <a:stretch/>
        </p:blipFill>
        <p:spPr>
          <a:xfrm>
            <a:off x="-286382" y="1189558"/>
            <a:ext cx="7295161" cy="5804628"/>
          </a:xfrm>
          <a:prstGeom prst="rect">
            <a:avLst/>
          </a:prstGeom>
        </p:spPr>
      </p:pic>
    </p:spTree>
    <p:extLst>
      <p:ext uri="{BB962C8B-B14F-4D97-AF65-F5344CB8AC3E}">
        <p14:creationId xmlns:p14="http://schemas.microsoft.com/office/powerpoint/2010/main" val="1361194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538" y="-14440"/>
            <a:ext cx="12377824" cy="6963880"/>
          </a:xfrm>
          <a:prstGeom prst="rect">
            <a:avLst/>
          </a:prstGeom>
        </p:spPr>
      </p:pic>
      <p:sp>
        <p:nvSpPr>
          <p:cNvPr id="9" name="Title 1">
            <a:extLst>
              <a:ext uri="{FF2B5EF4-FFF2-40B4-BE49-F238E27FC236}">
                <a16:creationId xmlns:a16="http://schemas.microsoft.com/office/drawing/2014/main" id="{6D34C02B-BACE-4C04-97E0-06BC8895A356}"/>
              </a:ext>
            </a:extLst>
          </p:cNvPr>
          <p:cNvSpPr>
            <a:spLocks noGrp="1"/>
          </p:cNvSpPr>
          <p:nvPr>
            <p:ph type="title"/>
          </p:nvPr>
        </p:nvSpPr>
        <p:spPr>
          <a:xfrm>
            <a:off x="66444" y="88083"/>
            <a:ext cx="12047259" cy="1440679"/>
          </a:xfrm>
        </p:spPr>
        <p:txBody>
          <a:bodyPr>
            <a:normAutofit/>
          </a:bodyPr>
          <a:lstStyle>
            <a:lvl1pPr algn="ctr">
              <a:lnSpc>
                <a:spcPts val="4600"/>
              </a:lnSpc>
              <a:defRPr sz="44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323686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07" y="0"/>
            <a:ext cx="12186584" cy="6858000"/>
          </a:xfrm>
          <a:prstGeom prst="rect">
            <a:avLst/>
          </a:prstGeom>
        </p:spPr>
      </p:pic>
      <p:pic>
        <p:nvPicPr>
          <p:cNvPr id="6" name="圖片 5">
            <a:extLst>
              <a:ext uri="{FF2B5EF4-FFF2-40B4-BE49-F238E27FC236}">
                <a16:creationId xmlns:a16="http://schemas.microsoft.com/office/drawing/2014/main" id="{FE278E1F-06C6-41BE-BE31-306F39B4EB5A}"/>
              </a:ext>
            </a:extLst>
          </p:cNvPr>
          <p:cNvPicPr>
            <a:picLocks noChangeAspect="1"/>
          </p:cNvPicPr>
          <p:nvPr userDrawn="1"/>
        </p:nvPicPr>
        <p:blipFill rotWithShape="1">
          <a:blip r:embed="rId3">
            <a:alphaModFix amt="50000"/>
          </a:blip>
          <a:srcRect l="11287" t="36889" r="11089" b="31638"/>
          <a:stretch/>
        </p:blipFill>
        <p:spPr>
          <a:xfrm>
            <a:off x="-142582" y="2523657"/>
            <a:ext cx="12437809" cy="3960000"/>
          </a:xfrm>
          <a:prstGeom prst="rect">
            <a:avLst/>
          </a:prstGeom>
        </p:spPr>
      </p:pic>
      <p:sp>
        <p:nvSpPr>
          <p:cNvPr id="9" name="Title 1">
            <a:extLst>
              <a:ext uri="{FF2B5EF4-FFF2-40B4-BE49-F238E27FC236}">
                <a16:creationId xmlns:a16="http://schemas.microsoft.com/office/drawing/2014/main" id="{6D34C02B-BACE-4C04-97E0-06BC8895A356}"/>
              </a:ext>
            </a:extLst>
          </p:cNvPr>
          <p:cNvSpPr>
            <a:spLocks noGrp="1"/>
          </p:cNvSpPr>
          <p:nvPr>
            <p:ph type="title"/>
          </p:nvPr>
        </p:nvSpPr>
        <p:spPr>
          <a:xfrm>
            <a:off x="66444" y="88084"/>
            <a:ext cx="12047259" cy="1321266"/>
          </a:xfrm>
        </p:spPr>
        <p:txBody>
          <a:bodyPr>
            <a:normAutofit/>
          </a:bodyPr>
          <a:lstStyle>
            <a:lvl1pPr algn="ctr">
              <a:lnSpc>
                <a:spcPts val="4000"/>
              </a:lnSpc>
              <a:defRPr sz="44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圖片 4">
            <a:extLst>
              <a:ext uri="{FF2B5EF4-FFF2-40B4-BE49-F238E27FC236}">
                <a16:creationId xmlns:a16="http://schemas.microsoft.com/office/drawing/2014/main" id="{BBCE3C5B-87DF-43FC-9105-E0E110DBEA9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1610" y="-48126"/>
            <a:ext cx="12340612" cy="7712882"/>
          </a:xfrm>
          <a:prstGeom prst="rect">
            <a:avLst/>
          </a:prstGeom>
        </p:spPr>
      </p:pic>
    </p:spTree>
    <p:extLst>
      <p:ext uri="{BB962C8B-B14F-4D97-AF65-F5344CB8AC3E}">
        <p14:creationId xmlns:p14="http://schemas.microsoft.com/office/powerpoint/2010/main" val="3825824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447" y="-38500"/>
            <a:ext cx="12328892" cy="6935000"/>
          </a:xfrm>
          <a:prstGeom prst="rect">
            <a:avLst/>
          </a:prstGeom>
        </p:spPr>
      </p:pic>
    </p:spTree>
    <p:extLst>
      <p:ext uri="{BB962C8B-B14F-4D97-AF65-F5344CB8AC3E}">
        <p14:creationId xmlns:p14="http://schemas.microsoft.com/office/powerpoint/2010/main" val="3811501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762" y="-62566"/>
            <a:ext cx="12340524" cy="6944630"/>
          </a:xfrm>
          <a:prstGeom prst="rect">
            <a:avLst/>
          </a:prstGeom>
        </p:spPr>
      </p:pic>
    </p:spTree>
    <p:extLst>
      <p:ext uri="{BB962C8B-B14F-4D97-AF65-F5344CB8AC3E}">
        <p14:creationId xmlns:p14="http://schemas.microsoft.com/office/powerpoint/2010/main" val="189291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6626" y="-50250"/>
            <a:ext cx="12370668" cy="6958500"/>
          </a:xfrm>
          <a:prstGeom prst="rect">
            <a:avLst/>
          </a:prstGeom>
        </p:spPr>
      </p:pic>
    </p:spTree>
    <p:extLst>
      <p:ext uri="{BB962C8B-B14F-4D97-AF65-F5344CB8AC3E}">
        <p14:creationId xmlns:p14="http://schemas.microsoft.com/office/powerpoint/2010/main" val="2247328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626" y="-28875"/>
            <a:ext cx="12294668" cy="6915750"/>
          </a:xfrm>
          <a:prstGeom prst="rect">
            <a:avLst/>
          </a:prstGeom>
        </p:spPr>
      </p:pic>
    </p:spTree>
    <p:extLst>
      <p:ext uri="{BB962C8B-B14F-4D97-AF65-F5344CB8AC3E}">
        <p14:creationId xmlns:p14="http://schemas.microsoft.com/office/powerpoint/2010/main" val="739470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75EF9D-446A-4BA9-9A8F-8795C824CFA3}" type="datetimeFigureOut">
              <a:rPr lang="zh-TW" altLang="en-US" smtClean="0"/>
              <a:t>2020/10/5</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A2E34-17E6-46B6-A0CD-23734D57E7FF}" type="slidenum">
              <a:rPr lang="zh-TW" altLang="en-US" smtClean="0"/>
              <a:t>‹#›</a:t>
            </a:fld>
            <a:endParaRPr lang="zh-TW" altLang="en-US"/>
          </a:p>
        </p:txBody>
      </p:sp>
    </p:spTree>
    <p:extLst>
      <p:ext uri="{BB962C8B-B14F-4D97-AF65-F5344CB8AC3E}">
        <p14:creationId xmlns:p14="http://schemas.microsoft.com/office/powerpoint/2010/main" val="3221134675"/>
      </p:ext>
    </p:extLst>
  </p:cSld>
  <p:clrMap bg1="lt1" tx1="dk1" bg2="lt2" tx2="dk2" accent1="accent1" accent2="accent2" accent3="accent3" accent4="accent4" accent5="accent5" accent6="accent6" hlink="hlink" folHlink="folHlink"/>
  <p:sldLayoutIdLst>
    <p:sldLayoutId id="2147483675" r:id="rId1"/>
    <p:sldLayoutId id="2147483650" r:id="rId2"/>
    <p:sldLayoutId id="2147483671" r:id="rId3"/>
    <p:sldLayoutId id="2147483672" r:id="rId4"/>
    <p:sldLayoutId id="2147483661" r:id="rId5"/>
    <p:sldLayoutId id="2147483660" r:id="rId6"/>
    <p:sldLayoutId id="2147483662" r:id="rId7"/>
    <p:sldLayoutId id="2147483667" r:id="rId8"/>
    <p:sldLayoutId id="2147483664" r:id="rId9"/>
    <p:sldLayoutId id="2147483663" r:id="rId10"/>
    <p:sldLayoutId id="2147483665" r:id="rId11"/>
    <p:sldLayoutId id="2147483670" r:id="rId12"/>
    <p:sldLayoutId id="2147483666" r:id="rId13"/>
    <p:sldLayoutId id="214748367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svg"/><Relationship Id="rId18" Type="http://schemas.openxmlformats.org/officeDocument/2006/relationships/image" Target="../media/image33.svg"/><Relationship Id="rId3" Type="http://schemas.openxmlformats.org/officeDocument/2006/relationships/image" Target="../media/image20.png"/><Relationship Id="rId7" Type="http://schemas.openxmlformats.org/officeDocument/2006/relationships/image" Target="../media/image29.png"/><Relationship Id="rId12" Type="http://schemas.openxmlformats.org/officeDocument/2006/relationships/image" Target="../media/image23.png"/><Relationship Id="rId17" Type="http://schemas.openxmlformats.org/officeDocument/2006/relationships/image" Target="../media/image32.png"/><Relationship Id="rId2" Type="http://schemas.openxmlformats.org/officeDocument/2006/relationships/notesSlide" Target="../notesSlides/notesSlide4.xml"/><Relationship Id="rId16" Type="http://schemas.openxmlformats.org/officeDocument/2006/relationships/image" Target="../media/image68.svg"/><Relationship Id="rId20" Type="http://schemas.openxmlformats.org/officeDocument/2006/relationships/image" Target="../media/image19.svg"/><Relationship Id="rId1" Type="http://schemas.openxmlformats.org/officeDocument/2006/relationships/slideLayout" Target="../slideLayouts/slideLayout2.xml"/><Relationship Id="rId6" Type="http://schemas.openxmlformats.org/officeDocument/2006/relationships/image" Target="../media/image66.svg"/><Relationship Id="rId11" Type="http://schemas.openxmlformats.org/officeDocument/2006/relationships/image" Target="../media/image67.svg"/><Relationship Id="rId5" Type="http://schemas.openxmlformats.org/officeDocument/2006/relationships/image" Target="../media/image65.png"/><Relationship Id="rId15" Type="http://schemas.openxmlformats.org/officeDocument/2006/relationships/image" Target="../media/image37.svg"/><Relationship Id="rId10" Type="http://schemas.openxmlformats.org/officeDocument/2006/relationships/image" Target="../media/image64.svg"/><Relationship Id="rId19" Type="http://schemas.openxmlformats.org/officeDocument/2006/relationships/image" Target="../media/image18.png"/><Relationship Id="rId4" Type="http://schemas.openxmlformats.org/officeDocument/2006/relationships/image" Target="../media/image21.svg"/><Relationship Id="rId9" Type="http://schemas.openxmlformats.org/officeDocument/2006/relationships/image" Target="../media/image63.pn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36.png"/><Relationship Id="rId7"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0.svg"/><Relationship Id="rId5" Type="http://schemas.openxmlformats.org/officeDocument/2006/relationships/image" Target="../media/image63.png"/><Relationship Id="rId4" Type="http://schemas.openxmlformats.org/officeDocument/2006/relationships/image" Target="../media/image69.svg"/></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3.sv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6.svg"/><Relationship Id="rId2" Type="http://schemas.openxmlformats.org/officeDocument/2006/relationships/image" Target="../media/image47.emf"/><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png"/><Relationship Id="rId4" Type="http://schemas.openxmlformats.org/officeDocument/2006/relationships/image" Target="../media/image51.svg"/></Relationships>
</file>

<file path=ppt/slides/_rels/slide1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 Id="rId9" Type="http://schemas.openxmlformats.org/officeDocument/2006/relationships/image" Target="../media/image99.svg"/></Relationships>
</file>

<file path=ppt/slides/_rels/slide2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92.png"/><Relationship Id="rId2" Type="http://schemas.openxmlformats.org/officeDocument/2006/relationships/image" Target="../media/image101.emf"/><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52.emf"/><Relationship Id="rId4" Type="http://schemas.openxmlformats.org/officeDocument/2006/relationships/image" Target="../media/image102.emf"/></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104.emf"/><Relationship Id="rId1" Type="http://schemas.openxmlformats.org/officeDocument/2006/relationships/slideLayout" Target="../slideLayouts/slideLayout2.xml"/><Relationship Id="rId5" Type="http://schemas.openxmlformats.org/officeDocument/2006/relationships/image" Target="../media/image101.emf"/><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47.emf"/><Relationship Id="rId7" Type="http://schemas.openxmlformats.org/officeDocument/2006/relationships/image" Target="../media/image105.png"/><Relationship Id="rId2" Type="http://schemas.openxmlformats.org/officeDocument/2006/relationships/image" Target="../media/image101.emf"/><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92.png"/><Relationship Id="rId4" Type="http://schemas.openxmlformats.org/officeDocument/2006/relationships/image" Target="../media/image5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3.svg"/><Relationship Id="rId5" Type="http://schemas.openxmlformats.org/officeDocument/2006/relationships/image" Target="../media/image108.svg"/><Relationship Id="rId10" Type="http://schemas.openxmlformats.org/officeDocument/2006/relationships/image" Target="../media/image112.png"/><Relationship Id="rId4" Type="http://schemas.openxmlformats.org/officeDocument/2006/relationships/image" Target="../media/image107.png"/><Relationship Id="rId9" Type="http://schemas.openxmlformats.org/officeDocument/2006/relationships/image" Target="../media/image111.svg"/></Relationships>
</file>

<file path=ppt/slides/_rels/slide32.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4.svg"/><Relationship Id="rId3" Type="http://schemas.openxmlformats.org/officeDocument/2006/relationships/image" Target="../media/image115.svg"/><Relationship Id="rId7" Type="http://schemas.openxmlformats.org/officeDocument/2006/relationships/image" Target="../media/image119.svg"/><Relationship Id="rId12" Type="http://schemas.openxmlformats.org/officeDocument/2006/relationships/image" Target="../media/image123.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svg"/><Relationship Id="rId11" Type="http://schemas.openxmlformats.org/officeDocument/2006/relationships/image" Target="../media/image5.png"/><Relationship Id="rId5" Type="http://schemas.openxmlformats.org/officeDocument/2006/relationships/image" Target="../media/image117.png"/><Relationship Id="rId10" Type="http://schemas.openxmlformats.org/officeDocument/2006/relationships/image" Target="../media/image122.svg"/><Relationship Id="rId4" Type="http://schemas.openxmlformats.org/officeDocument/2006/relationships/image" Target="../media/image116.svg"/><Relationship Id="rId9" Type="http://schemas.openxmlformats.org/officeDocument/2006/relationships/image" Target="../media/image121.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26.svg"/><Relationship Id="rId7" Type="http://schemas.openxmlformats.org/officeDocument/2006/relationships/image" Target="../media/image52.emf"/><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28.svg"/><Relationship Id="rId4" Type="http://schemas.openxmlformats.org/officeDocument/2006/relationships/image" Target="../media/image12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132.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3.svg"/><Relationship Id="rId3" Type="http://schemas.openxmlformats.org/officeDocument/2006/relationships/image" Target="../media/image18.pn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1.xml"/><Relationship Id="rId16" Type="http://schemas.openxmlformats.org/officeDocument/2006/relationships/image" Target="../media/image31.sv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29.png"/></Relationships>
</file>

<file path=ppt/slides/_rels/slide40.xml.rels><?xml version="1.0" encoding="UTF-8" standalone="yes"?>
<Relationships xmlns="http://schemas.openxmlformats.org/package/2006/relationships"><Relationship Id="rId8" Type="http://schemas.openxmlformats.org/officeDocument/2006/relationships/image" Target="../media/image139.svg"/><Relationship Id="rId13" Type="http://schemas.openxmlformats.org/officeDocument/2006/relationships/image" Target="../media/image143.svg"/><Relationship Id="rId3" Type="http://schemas.openxmlformats.org/officeDocument/2006/relationships/image" Target="../media/image134.png"/><Relationship Id="rId7" Type="http://schemas.openxmlformats.org/officeDocument/2006/relationships/image" Target="../media/image138.png"/><Relationship Id="rId12" Type="http://schemas.openxmlformats.org/officeDocument/2006/relationships/image" Target="../media/image142.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7.svg"/><Relationship Id="rId11" Type="http://schemas.openxmlformats.org/officeDocument/2006/relationships/image" Target="../media/image59.png"/><Relationship Id="rId5" Type="http://schemas.openxmlformats.org/officeDocument/2006/relationships/image" Target="../media/image136.png"/><Relationship Id="rId10" Type="http://schemas.openxmlformats.org/officeDocument/2006/relationships/image" Target="../media/image141.sv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5.png"/></Relationships>
</file>

<file path=ppt/slides/_rels/slide41.xml.rels><?xml version="1.0" encoding="UTF-8" standalone="yes"?>
<Relationships xmlns="http://schemas.openxmlformats.org/package/2006/relationships"><Relationship Id="rId8" Type="http://schemas.openxmlformats.org/officeDocument/2006/relationships/image" Target="../media/image146.svg"/><Relationship Id="rId3" Type="http://schemas.openxmlformats.org/officeDocument/2006/relationships/image" Target="../media/image59.png"/><Relationship Id="rId7" Type="http://schemas.openxmlformats.org/officeDocument/2006/relationships/image" Target="../media/image14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3.svg"/><Relationship Id="rId11" Type="http://schemas.openxmlformats.org/officeDocument/2006/relationships/image" Target="../media/image5.png"/><Relationship Id="rId5" Type="http://schemas.openxmlformats.org/officeDocument/2006/relationships/image" Target="../media/image132.png"/><Relationship Id="rId10" Type="http://schemas.openxmlformats.org/officeDocument/2006/relationships/image" Target="../media/image148.svg"/><Relationship Id="rId4" Type="http://schemas.openxmlformats.org/officeDocument/2006/relationships/image" Target="../media/image144.svg"/><Relationship Id="rId9" Type="http://schemas.openxmlformats.org/officeDocument/2006/relationships/image" Target="../media/image147.png"/></Relationships>
</file>

<file path=ppt/slides/_rels/slide42.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4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42.sv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49.png"/><Relationship Id="rId4" Type="http://schemas.openxmlformats.org/officeDocument/2006/relationships/image" Target="../media/image142.svg"/></Relationships>
</file>

<file path=ppt/slides/_rels/slide4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56.emf"/><Relationship Id="rId3" Type="http://schemas.openxmlformats.org/officeDocument/2006/relationships/image" Target="../media/image151.emf"/><Relationship Id="rId7" Type="http://schemas.openxmlformats.org/officeDocument/2006/relationships/image" Target="../media/image155.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4.emf"/><Relationship Id="rId5" Type="http://schemas.openxmlformats.org/officeDocument/2006/relationships/image" Target="../media/image153.emf"/><Relationship Id="rId4" Type="http://schemas.openxmlformats.org/officeDocument/2006/relationships/image" Target="../media/image152.emf"/></Relationships>
</file>

<file path=ppt/slides/_rels/slide4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57.png"/></Relationships>
</file>

<file path=ppt/slides/_rels/slide47.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8.png"/><Relationship Id="rId7" Type="http://schemas.openxmlformats.org/officeDocument/2006/relationships/image" Target="../media/image13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60.svg"/><Relationship Id="rId5" Type="http://schemas.openxmlformats.org/officeDocument/2006/relationships/image" Target="../media/image63.png"/><Relationship Id="rId4" Type="http://schemas.openxmlformats.org/officeDocument/2006/relationships/image" Target="../media/image159.svg"/></Relationships>
</file>

<file path=ppt/slides/_rels/slide48.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1.sv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47.emf"/><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163.svg"/><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1.svg"/><Relationship Id="rId3" Type="http://schemas.openxmlformats.org/officeDocument/2006/relationships/image" Target="../media/image34.svg"/><Relationship Id="rId7" Type="http://schemas.openxmlformats.org/officeDocument/2006/relationships/image" Target="../media/image37.svg"/><Relationship Id="rId12" Type="http://schemas.openxmlformats.org/officeDocument/2006/relationships/image" Target="../media/image40.png"/><Relationship Id="rId17" Type="http://schemas.openxmlformats.org/officeDocument/2006/relationships/image" Target="../media/image33.svg"/><Relationship Id="rId2" Type="http://schemas.openxmlformats.org/officeDocument/2006/relationships/image" Target="../media/image20.png"/><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9.svg"/><Relationship Id="rId5" Type="http://schemas.openxmlformats.org/officeDocument/2006/relationships/image" Target="../media/image35.svg"/><Relationship Id="rId15" Type="http://schemas.openxmlformats.org/officeDocument/2006/relationships/image" Target="../media/image19.sv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38.svg"/><Relationship Id="rId14" Type="http://schemas.openxmlformats.org/officeDocument/2006/relationships/image" Target="../media/image18.png"/></Relationships>
</file>

<file path=ppt/slides/_rels/slide50.xml.rels><?xml version="1.0" encoding="UTF-8" standalone="yes"?>
<Relationships xmlns="http://schemas.openxmlformats.org/package/2006/relationships"><Relationship Id="rId8" Type="http://schemas.openxmlformats.org/officeDocument/2006/relationships/image" Target="../media/image170.svg"/><Relationship Id="rId3" Type="http://schemas.openxmlformats.org/officeDocument/2006/relationships/image" Target="../media/image166.png"/><Relationship Id="rId7" Type="http://schemas.openxmlformats.org/officeDocument/2006/relationships/image" Target="../media/image169.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68.svg"/><Relationship Id="rId10" Type="http://schemas.openxmlformats.org/officeDocument/2006/relationships/image" Target="../media/image160.svg"/><Relationship Id="rId4" Type="http://schemas.openxmlformats.org/officeDocument/2006/relationships/image" Target="../media/image167.png"/><Relationship Id="rId9" Type="http://schemas.openxmlformats.org/officeDocument/2006/relationships/image" Target="../media/image63.png"/></Relationships>
</file>

<file path=ppt/slides/_rels/slide51.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71.png"/><Relationship Id="rId7" Type="http://schemas.openxmlformats.org/officeDocument/2006/relationships/image" Target="../media/image143.svg"/><Relationship Id="rId12"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144.svg"/><Relationship Id="rId5" Type="http://schemas.openxmlformats.org/officeDocument/2006/relationships/image" Target="../media/image77.png"/><Relationship Id="rId10" Type="http://schemas.openxmlformats.org/officeDocument/2006/relationships/image" Target="../media/image59.png"/><Relationship Id="rId4" Type="http://schemas.openxmlformats.org/officeDocument/2006/relationships/image" Target="../media/image172.png"/><Relationship Id="rId9" Type="http://schemas.openxmlformats.org/officeDocument/2006/relationships/image" Target="../media/image173.svg"/></Relationships>
</file>

<file path=ppt/slides/_rels/slide52.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47.emf"/><Relationship Id="rId7"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28.svg"/><Relationship Id="rId4" Type="http://schemas.openxmlformats.org/officeDocument/2006/relationships/image" Target="../media/image127.png"/></Relationships>
</file>

<file path=ppt/slides/_rels/slide53.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7.svg"/><Relationship Id="rId5" Type="http://schemas.openxmlformats.org/officeDocument/2006/relationships/image" Target="../media/image176.png"/><Relationship Id="rId4" Type="http://schemas.openxmlformats.org/officeDocument/2006/relationships/image" Target="../media/image175.svg"/></Relationships>
</file>

<file path=ppt/slides/_rels/slide5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85.svg"/><Relationship Id="rId7" Type="http://schemas.openxmlformats.org/officeDocument/2006/relationships/image" Target="../media/image188.svg"/><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svg"/><Relationship Id="rId4" Type="http://schemas.openxmlformats.org/officeDocument/2006/relationships/image" Target="../media/image147.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3.png"/><Relationship Id="rId7" Type="http://schemas.openxmlformats.org/officeDocument/2006/relationships/image" Target="../media/image41.svg"/><Relationship Id="rId12"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3.svg"/><Relationship Id="rId5" Type="http://schemas.openxmlformats.org/officeDocument/2006/relationships/image" Target="../media/image34.svg"/><Relationship Id="rId10"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19.svg"/></Relationships>
</file>

<file path=ppt/slides/_rels/slide60.xml.rels><?xml version="1.0" encoding="UTF-8" standalone="yes"?>
<Relationships xmlns="http://schemas.openxmlformats.org/package/2006/relationships"><Relationship Id="rId3" Type="http://schemas.openxmlformats.org/officeDocument/2006/relationships/image" Target="../media/image190.svg"/><Relationship Id="rId7" Type="http://schemas.openxmlformats.org/officeDocument/2006/relationships/image" Target="../media/image193.svg"/><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48.svg"/><Relationship Id="rId4" Type="http://schemas.openxmlformats.org/officeDocument/2006/relationships/image" Target="../media/image191.png"/></Relationships>
</file>

<file path=ppt/slides/_rels/slide61.xml.rels><?xml version="1.0" encoding="UTF-8" standalone="yes"?>
<Relationships xmlns="http://schemas.openxmlformats.org/package/2006/relationships"><Relationship Id="rId3" Type="http://schemas.openxmlformats.org/officeDocument/2006/relationships/image" Target="../media/image190.svg"/><Relationship Id="rId7" Type="http://schemas.openxmlformats.org/officeDocument/2006/relationships/image" Target="../media/image193.svg"/><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48.svg"/><Relationship Id="rId4" Type="http://schemas.openxmlformats.org/officeDocument/2006/relationships/image" Target="../media/image191.png"/></Relationships>
</file>

<file path=ppt/slides/_rels/slide62.xml.rels><?xml version="1.0" encoding="UTF-8" standalone="yes"?>
<Relationships xmlns="http://schemas.openxmlformats.org/package/2006/relationships"><Relationship Id="rId3" Type="http://schemas.openxmlformats.org/officeDocument/2006/relationships/image" Target="../media/image148.svg"/><Relationship Id="rId7" Type="http://schemas.openxmlformats.org/officeDocument/2006/relationships/image" Target="../media/image193.svg"/><Relationship Id="rId2" Type="http://schemas.openxmlformats.org/officeDocument/2006/relationships/image" Target="../media/image191.png"/><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90.svg"/><Relationship Id="rId4" Type="http://schemas.openxmlformats.org/officeDocument/2006/relationships/image" Target="../media/image189.png"/></Relationships>
</file>

<file path=ppt/slides/_rels/slide63.xml.rels><?xml version="1.0" encoding="UTF-8" standalone="yes"?>
<Relationships xmlns="http://schemas.openxmlformats.org/package/2006/relationships"><Relationship Id="rId8" Type="http://schemas.openxmlformats.org/officeDocument/2006/relationships/image" Target="../media/image193.svg"/><Relationship Id="rId3" Type="http://schemas.openxmlformats.org/officeDocument/2006/relationships/image" Target="../media/image191.png"/><Relationship Id="rId7" Type="http://schemas.openxmlformats.org/officeDocument/2006/relationships/image" Target="../media/image19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90.svg"/><Relationship Id="rId5" Type="http://schemas.openxmlformats.org/officeDocument/2006/relationships/image" Target="../media/image189.png"/><Relationship Id="rId4" Type="http://schemas.openxmlformats.org/officeDocument/2006/relationships/image" Target="../media/image148.svg"/></Relationships>
</file>

<file path=ppt/slides/_rels/slide6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image" Target="../media/image48.png"/><Relationship Id="rId7" Type="http://schemas.openxmlformats.org/officeDocument/2006/relationships/image" Target="../media/image52.emf"/><Relationship Id="rId12" Type="http://schemas.openxmlformats.org/officeDocument/2006/relationships/image" Target="../media/image57.png"/><Relationship Id="rId2" Type="http://schemas.openxmlformats.org/officeDocument/2006/relationships/image" Target="../media/image47.emf"/><Relationship Id="rId1" Type="http://schemas.openxmlformats.org/officeDocument/2006/relationships/slideLayout" Target="../slideLayouts/slideLayout2.xml"/><Relationship Id="rId6" Type="http://schemas.openxmlformats.org/officeDocument/2006/relationships/image" Target="../media/image51.svg"/><Relationship Id="rId11" Type="http://schemas.openxmlformats.org/officeDocument/2006/relationships/image" Target="../media/image56.sv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svg"/><Relationship Id="rId9" Type="http://schemas.openxmlformats.org/officeDocument/2006/relationships/image" Target="../media/image54.svg"/></Relationships>
</file>

<file path=ppt/slides/_rels/slide9.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22.svg"/><Relationship Id="rId18" Type="http://schemas.openxmlformats.org/officeDocument/2006/relationships/image" Target="../media/image18.png"/><Relationship Id="rId3" Type="http://schemas.openxmlformats.org/officeDocument/2006/relationships/image" Target="../media/image59.png"/><Relationship Id="rId7" Type="http://schemas.openxmlformats.org/officeDocument/2006/relationships/image" Target="../media/image23.png"/><Relationship Id="rId12" Type="http://schemas.openxmlformats.org/officeDocument/2006/relationships/image" Target="../media/image62.svg"/><Relationship Id="rId17" Type="http://schemas.openxmlformats.org/officeDocument/2006/relationships/image" Target="../media/image64.svg"/><Relationship Id="rId2" Type="http://schemas.openxmlformats.org/officeDocument/2006/relationships/notesSlide" Target="../notesSlides/notesSlide3.xml"/><Relationship Id="rId16"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36.png"/><Relationship Id="rId5" Type="http://schemas.openxmlformats.org/officeDocument/2006/relationships/image" Target="../media/image20.png"/><Relationship Id="rId15" Type="http://schemas.openxmlformats.org/officeDocument/2006/relationships/image" Target="../media/image33.svg"/><Relationship Id="rId10" Type="http://schemas.openxmlformats.org/officeDocument/2006/relationships/image" Target="../media/image30.svg"/><Relationship Id="rId19" Type="http://schemas.openxmlformats.org/officeDocument/2006/relationships/image" Target="../media/image19.svg"/><Relationship Id="rId4" Type="http://schemas.openxmlformats.org/officeDocument/2006/relationships/image" Target="../media/image60.svg"/><Relationship Id="rId9" Type="http://schemas.openxmlformats.org/officeDocument/2006/relationships/image" Target="../media/image29.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BC88920F-DE99-44FD-B6B5-87A34ACB3239}"/>
              </a:ext>
            </a:extLst>
          </p:cNvPr>
          <p:cNvSpPr/>
          <p:nvPr/>
        </p:nvSpPr>
        <p:spPr>
          <a:xfrm>
            <a:off x="10538393" y="5743871"/>
            <a:ext cx="825910" cy="254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6" name="圖形 5">
            <a:extLst>
              <a:ext uri="{FF2B5EF4-FFF2-40B4-BE49-F238E27FC236}">
                <a16:creationId xmlns:a16="http://schemas.microsoft.com/office/drawing/2014/main" id="{3A1EB4E4-8B24-4AFF-BECD-151A26DBDD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83617" y="5777998"/>
            <a:ext cx="732420" cy="163278"/>
          </a:xfrm>
          <a:prstGeom prst="rect">
            <a:avLst/>
          </a:prstGeom>
        </p:spPr>
      </p:pic>
    </p:spTree>
    <p:extLst>
      <p:ext uri="{BB962C8B-B14F-4D97-AF65-F5344CB8AC3E}">
        <p14:creationId xmlns:p14="http://schemas.microsoft.com/office/powerpoint/2010/main" val="2592129946"/>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102" name="矩形: 圓角 101">
            <a:extLst>
              <a:ext uri="{FF2B5EF4-FFF2-40B4-BE49-F238E27FC236}">
                <a16:creationId xmlns:a16="http://schemas.microsoft.com/office/drawing/2014/main" id="{0B8EA446-97A0-490E-BC18-BD7B726C794B}"/>
              </a:ext>
            </a:extLst>
          </p:cNvPr>
          <p:cNvSpPr/>
          <p:nvPr/>
        </p:nvSpPr>
        <p:spPr>
          <a:xfrm>
            <a:off x="5444009" y="3300265"/>
            <a:ext cx="6669694" cy="3235621"/>
          </a:xfrm>
          <a:prstGeom prst="roundRect">
            <a:avLst>
              <a:gd name="adj" fmla="val 3155"/>
            </a:avLst>
          </a:prstGeom>
          <a:solidFill>
            <a:srgbClr val="BBCED0">
              <a:alpha val="20000"/>
            </a:srgb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 name="標題 4">
            <a:extLst>
              <a:ext uri="{FF2B5EF4-FFF2-40B4-BE49-F238E27FC236}">
                <a16:creationId xmlns:a16="http://schemas.microsoft.com/office/drawing/2014/main" id="{90229E17-8915-49DC-B552-DDB09C86280C}"/>
              </a:ext>
            </a:extLst>
          </p:cNvPr>
          <p:cNvSpPr>
            <a:spLocks noGrp="1"/>
          </p:cNvSpPr>
          <p:nvPr>
            <p:ph type="title"/>
          </p:nvPr>
        </p:nvSpPr>
        <p:spPr/>
        <p:txBody>
          <a:bodyPr/>
          <a:lstStyle/>
          <a:p>
            <a:r>
              <a:rPr lang="en-US" altLang="zh-TW">
                <a:ea typeface="微軟正黑體" panose="020B0604030504040204" pitchFamily="34" charset="-120"/>
                <a:sym typeface="Arial" panose="020B0604020202020204" pitchFamily="34" charset="0"/>
              </a:rPr>
              <a:t>Lack of effective ways to manage large number of external devices</a:t>
            </a:r>
            <a:endParaRPr lang="zh-TW">
              <a:ea typeface="微軟正黑體" panose="020B0604030504040204" pitchFamily="34" charset="-120"/>
              <a:cs typeface="+mn-ea"/>
              <a:sym typeface="Arial" panose="020B0604020202020204" pitchFamily="34" charset="0"/>
            </a:endParaRPr>
          </a:p>
        </p:txBody>
      </p:sp>
      <p:sp>
        <p:nvSpPr>
          <p:cNvPr id="130" name="Google Shape;185;p17">
            <a:extLst>
              <a:ext uri="{FF2B5EF4-FFF2-40B4-BE49-F238E27FC236}">
                <a16:creationId xmlns:a16="http://schemas.microsoft.com/office/drawing/2014/main" id="{2EA75733-A566-4564-A9C6-68B7AD12C091}"/>
              </a:ext>
            </a:extLst>
          </p:cNvPr>
          <p:cNvSpPr txBox="1"/>
          <p:nvPr/>
        </p:nvSpPr>
        <p:spPr>
          <a:xfrm>
            <a:off x="1613636" y="1711620"/>
            <a:ext cx="8964728" cy="885000"/>
          </a:xfrm>
          <a:prstGeom prst="rect">
            <a:avLst/>
          </a:prstGeom>
        </p:spPr>
        <p:txBody>
          <a:bodyPr spcFirstLastPara="1" wrap="square" lIns="91425" tIns="91425" rIns="91425" bIns="91425" anchor="t" anchorCtr="0">
            <a:noAutofit/>
          </a:bodyPr>
          <a:lstStyle/>
          <a:p>
            <a:pPr marL="180335" indent="-187109" fontAlgn="base">
              <a:spcBef>
                <a:spcPts val="600"/>
              </a:spcBef>
              <a:buClr>
                <a:srgbClr val="05FF76"/>
              </a:buClr>
              <a:buSzPts val="2100"/>
              <a:buFont typeface="Arial"/>
              <a:buChar char="•"/>
            </a:pP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IT administrators</a:t>
            </a:r>
            <a:r>
              <a:rPr lang="zh-TW"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cannot</a:t>
            </a:r>
            <a:r>
              <a:rPr lang="zh-TW"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manage</a:t>
            </a:r>
            <a:r>
              <a:rPr lang="zh-TW"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equipment</a:t>
            </a:r>
            <a:r>
              <a:rPr lang="zh-TW"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usage </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and connection</a:t>
            </a:r>
            <a:r>
              <a:rPr lang="zh-TW"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status</a:t>
            </a:r>
            <a:r>
              <a:rPr lang="zh-TW"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p>
          <a:p>
            <a:pPr marL="180335" indent="-187109" fontAlgn="base">
              <a:spcBef>
                <a:spcPts val="600"/>
              </a:spcBef>
              <a:buClr>
                <a:srgbClr val="05FF76"/>
              </a:buClr>
              <a:buSzPts val="2100"/>
              <a:buFont typeface="Arial"/>
              <a:buChar char="•"/>
            </a:pP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Not</a:t>
            </a:r>
            <a:r>
              <a:rPr lang="zh-TW"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every</a:t>
            </a:r>
            <a:r>
              <a:rPr lang="zh-TW"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remote</a:t>
            </a:r>
            <a:r>
              <a:rPr lang="zh-TW"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worker</a:t>
            </a:r>
            <a:r>
              <a:rPr lang="zh-TW"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has the knowledge to </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set</a:t>
            </a:r>
            <a:r>
              <a:rPr lang="zh-TW"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up and maintain the on-prem devices​</a:t>
            </a:r>
          </a:p>
          <a:p>
            <a:pPr marL="180335" indent="-187109" fontAlgn="base">
              <a:spcBef>
                <a:spcPts val="600"/>
              </a:spcBef>
              <a:buClr>
                <a:srgbClr val="05FF76"/>
              </a:buClr>
              <a:buSzPts val="2100"/>
              <a:buFont typeface="Arial"/>
              <a:buChar char="•"/>
            </a:pP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Device &amp; network troubleshooting can be time-consuming</a:t>
            </a:r>
            <a:r>
              <a:rPr lang="zh-TW"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80335" lvl="0" indent="-187109">
              <a:lnSpc>
                <a:spcPct val="130000"/>
              </a:lnSpc>
              <a:spcBef>
                <a:spcPts val="600"/>
              </a:spcBef>
              <a:buClr>
                <a:srgbClr val="05FF76"/>
              </a:buClr>
              <a:buSzPts val="2100"/>
              <a:buFont typeface="Arial"/>
              <a:buChar char="•"/>
            </a:pPr>
            <a:endParaRPr lang="zh-TW" alt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2" name="矩形: 圓角 81">
            <a:extLst>
              <a:ext uri="{FF2B5EF4-FFF2-40B4-BE49-F238E27FC236}">
                <a16:creationId xmlns:a16="http://schemas.microsoft.com/office/drawing/2014/main" id="{C9031624-3687-45D0-BBB9-774F413BB225}"/>
              </a:ext>
            </a:extLst>
          </p:cNvPr>
          <p:cNvSpPr/>
          <p:nvPr/>
        </p:nvSpPr>
        <p:spPr>
          <a:xfrm>
            <a:off x="1353646" y="3303412"/>
            <a:ext cx="1759524" cy="3235621"/>
          </a:xfrm>
          <a:prstGeom prst="roundRect">
            <a:avLst>
              <a:gd name="adj" fmla="val 1467"/>
            </a:avLst>
          </a:prstGeom>
          <a:solidFill>
            <a:srgbClr val="BBCED0">
              <a:alpha val="20000"/>
            </a:srgb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85" name="群組 84">
            <a:extLst>
              <a:ext uri="{FF2B5EF4-FFF2-40B4-BE49-F238E27FC236}">
                <a16:creationId xmlns:a16="http://schemas.microsoft.com/office/drawing/2014/main" id="{90E8A4A3-29E8-4292-918A-E565986C69FD}"/>
              </a:ext>
            </a:extLst>
          </p:cNvPr>
          <p:cNvGrpSpPr/>
          <p:nvPr/>
        </p:nvGrpSpPr>
        <p:grpSpPr>
          <a:xfrm>
            <a:off x="1707814" y="5692768"/>
            <a:ext cx="1034146" cy="459437"/>
            <a:chOff x="991903" y="5110035"/>
            <a:chExt cx="1034146" cy="459437"/>
          </a:xfrm>
        </p:grpSpPr>
        <p:pic>
          <p:nvPicPr>
            <p:cNvPr id="86" name="圖形 85">
              <a:extLst>
                <a:ext uri="{FF2B5EF4-FFF2-40B4-BE49-F238E27FC236}">
                  <a16:creationId xmlns:a16="http://schemas.microsoft.com/office/drawing/2014/main" id="{6293DCD2-3F05-4985-99DF-652AC487E4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1903" y="5110035"/>
              <a:ext cx="467291" cy="459437"/>
            </a:xfrm>
            <a:prstGeom prst="rect">
              <a:avLst/>
            </a:prstGeom>
          </p:spPr>
        </p:pic>
        <p:pic>
          <p:nvPicPr>
            <p:cNvPr id="87" name="圖形 86">
              <a:extLst>
                <a:ext uri="{FF2B5EF4-FFF2-40B4-BE49-F238E27FC236}">
                  <a16:creationId xmlns:a16="http://schemas.microsoft.com/office/drawing/2014/main" id="{95671DE3-603A-4C9A-B616-96DF97730A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58758" y="5110035"/>
              <a:ext cx="467291" cy="459437"/>
            </a:xfrm>
            <a:prstGeom prst="rect">
              <a:avLst/>
            </a:prstGeom>
          </p:spPr>
        </p:pic>
      </p:grpSp>
      <p:grpSp>
        <p:nvGrpSpPr>
          <p:cNvPr id="89" name="群組 88">
            <a:extLst>
              <a:ext uri="{FF2B5EF4-FFF2-40B4-BE49-F238E27FC236}">
                <a16:creationId xmlns:a16="http://schemas.microsoft.com/office/drawing/2014/main" id="{780A134F-96F7-4CED-BAB8-65291902315A}"/>
              </a:ext>
            </a:extLst>
          </p:cNvPr>
          <p:cNvGrpSpPr/>
          <p:nvPr/>
        </p:nvGrpSpPr>
        <p:grpSpPr>
          <a:xfrm>
            <a:off x="1673004" y="3908985"/>
            <a:ext cx="1079135" cy="465914"/>
            <a:chOff x="957093" y="3326252"/>
            <a:chExt cx="1079135" cy="465914"/>
          </a:xfrm>
        </p:grpSpPr>
        <p:pic>
          <p:nvPicPr>
            <p:cNvPr id="92" name="圖形 91">
              <a:extLst>
                <a:ext uri="{FF2B5EF4-FFF2-40B4-BE49-F238E27FC236}">
                  <a16:creationId xmlns:a16="http://schemas.microsoft.com/office/drawing/2014/main" id="{B3CE5855-110F-4E62-81BE-DCED69EC84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7093" y="3326252"/>
              <a:ext cx="502101" cy="465914"/>
            </a:xfrm>
            <a:prstGeom prst="rect">
              <a:avLst/>
            </a:prstGeom>
          </p:spPr>
        </p:pic>
        <p:pic>
          <p:nvPicPr>
            <p:cNvPr id="93" name="圖形 92">
              <a:extLst>
                <a:ext uri="{FF2B5EF4-FFF2-40B4-BE49-F238E27FC236}">
                  <a16:creationId xmlns:a16="http://schemas.microsoft.com/office/drawing/2014/main" id="{8B7A60F0-5A05-4F1D-B067-097B0AC8D9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34127" y="3326252"/>
              <a:ext cx="502101" cy="465914"/>
            </a:xfrm>
            <a:prstGeom prst="rect">
              <a:avLst/>
            </a:prstGeom>
          </p:spPr>
        </p:pic>
      </p:grpSp>
      <p:cxnSp>
        <p:nvCxnSpPr>
          <p:cNvPr id="98" name="接點: 肘形 97">
            <a:extLst>
              <a:ext uri="{FF2B5EF4-FFF2-40B4-BE49-F238E27FC236}">
                <a16:creationId xmlns:a16="http://schemas.microsoft.com/office/drawing/2014/main" id="{3BD3A035-51DB-44CA-BE9A-A83CB9FA1923}"/>
              </a:ext>
            </a:extLst>
          </p:cNvPr>
          <p:cNvCxnSpPr>
            <a:cxnSpLocks/>
          </p:cNvCxnSpPr>
          <p:nvPr/>
        </p:nvCxnSpPr>
        <p:spPr>
          <a:xfrm rot="16200000" flipH="1">
            <a:off x="4382134" y="4327438"/>
            <a:ext cx="788875" cy="2929732"/>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接點: 肘形 98">
            <a:extLst>
              <a:ext uri="{FF2B5EF4-FFF2-40B4-BE49-F238E27FC236}">
                <a16:creationId xmlns:a16="http://schemas.microsoft.com/office/drawing/2014/main" id="{55E269D3-0772-4CDC-BF01-F3E48E1CA119}"/>
              </a:ext>
            </a:extLst>
          </p:cNvPr>
          <p:cNvCxnSpPr>
            <a:cxnSpLocks/>
          </p:cNvCxnSpPr>
          <p:nvPr/>
        </p:nvCxnSpPr>
        <p:spPr>
          <a:xfrm>
            <a:off x="3633259" y="5398051"/>
            <a:ext cx="2598174" cy="293020"/>
          </a:xfrm>
          <a:prstGeom prst="bentConnector3">
            <a:avLst>
              <a:gd name="adj1" fmla="val 14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01" name="群組 100">
            <a:extLst>
              <a:ext uri="{FF2B5EF4-FFF2-40B4-BE49-F238E27FC236}">
                <a16:creationId xmlns:a16="http://schemas.microsoft.com/office/drawing/2014/main" id="{E4899BE3-53C0-44F8-A985-27461FA1A4FC}"/>
              </a:ext>
            </a:extLst>
          </p:cNvPr>
          <p:cNvGrpSpPr/>
          <p:nvPr/>
        </p:nvGrpSpPr>
        <p:grpSpPr>
          <a:xfrm>
            <a:off x="1894360" y="4667023"/>
            <a:ext cx="697621" cy="643560"/>
            <a:chOff x="1493728" y="3952879"/>
            <a:chExt cx="697621" cy="643560"/>
          </a:xfrm>
        </p:grpSpPr>
        <p:sp>
          <p:nvSpPr>
            <p:cNvPr id="106" name="橢圓 105">
              <a:extLst>
                <a:ext uri="{FF2B5EF4-FFF2-40B4-BE49-F238E27FC236}">
                  <a16:creationId xmlns:a16="http://schemas.microsoft.com/office/drawing/2014/main" id="{2481A73A-8372-4259-A977-5B6A8BA99080}"/>
                </a:ext>
              </a:extLst>
            </p:cNvPr>
            <p:cNvSpPr/>
            <p:nvPr/>
          </p:nvSpPr>
          <p:spPr>
            <a:xfrm>
              <a:off x="1493728" y="3952879"/>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8" name="橢圓 107">
              <a:extLst>
                <a:ext uri="{FF2B5EF4-FFF2-40B4-BE49-F238E27FC236}">
                  <a16:creationId xmlns:a16="http://schemas.microsoft.com/office/drawing/2014/main" id="{C0B5713A-ABCA-442B-821F-E07D8E884544}"/>
                </a:ext>
              </a:extLst>
            </p:cNvPr>
            <p:cNvSpPr/>
            <p:nvPr/>
          </p:nvSpPr>
          <p:spPr>
            <a:xfrm>
              <a:off x="2067961" y="3952879"/>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5" name="橢圓 114">
              <a:extLst>
                <a:ext uri="{FF2B5EF4-FFF2-40B4-BE49-F238E27FC236}">
                  <a16:creationId xmlns:a16="http://schemas.microsoft.com/office/drawing/2014/main" id="{C2C8BE56-F01B-4AAF-97CD-E7CD55BDDA63}"/>
                </a:ext>
              </a:extLst>
            </p:cNvPr>
            <p:cNvSpPr/>
            <p:nvPr/>
          </p:nvSpPr>
          <p:spPr>
            <a:xfrm>
              <a:off x="1493728" y="4473051"/>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7" name="橢圓 116">
              <a:extLst>
                <a:ext uri="{FF2B5EF4-FFF2-40B4-BE49-F238E27FC236}">
                  <a16:creationId xmlns:a16="http://schemas.microsoft.com/office/drawing/2014/main" id="{221CEE4B-2554-4AB9-98B9-55865C0652E5}"/>
                </a:ext>
              </a:extLst>
            </p:cNvPr>
            <p:cNvSpPr/>
            <p:nvPr/>
          </p:nvSpPr>
          <p:spPr>
            <a:xfrm>
              <a:off x="2067961" y="4473051"/>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cxnSp>
        <p:nvCxnSpPr>
          <p:cNvPr id="118" name="接點: 肘形 117">
            <a:extLst>
              <a:ext uri="{FF2B5EF4-FFF2-40B4-BE49-F238E27FC236}">
                <a16:creationId xmlns:a16="http://schemas.microsoft.com/office/drawing/2014/main" id="{F33250DC-E76B-4109-A388-7CDFE5B7A248}"/>
              </a:ext>
            </a:extLst>
          </p:cNvPr>
          <p:cNvCxnSpPr>
            <a:cxnSpLocks/>
          </p:cNvCxnSpPr>
          <p:nvPr/>
        </p:nvCxnSpPr>
        <p:spPr>
          <a:xfrm>
            <a:off x="3799951" y="5193562"/>
            <a:ext cx="2431482" cy="8119"/>
          </a:xfrm>
          <a:prstGeom prst="bentConnector3">
            <a:avLst>
              <a:gd name="adj1" fmla="val 50000"/>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9" name="接點: 肘形 118">
            <a:extLst>
              <a:ext uri="{FF2B5EF4-FFF2-40B4-BE49-F238E27FC236}">
                <a16:creationId xmlns:a16="http://schemas.microsoft.com/office/drawing/2014/main" id="{562FAB42-F75C-437D-8D8B-61AECDBD66BA}"/>
              </a:ext>
            </a:extLst>
          </p:cNvPr>
          <p:cNvCxnSpPr>
            <a:cxnSpLocks/>
          </p:cNvCxnSpPr>
          <p:nvPr/>
        </p:nvCxnSpPr>
        <p:spPr>
          <a:xfrm rot="5400000" flipH="1" flipV="1">
            <a:off x="4467317" y="2577073"/>
            <a:ext cx="607095" cy="2901129"/>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接點: 肘形 133">
            <a:extLst>
              <a:ext uri="{FF2B5EF4-FFF2-40B4-BE49-F238E27FC236}">
                <a16:creationId xmlns:a16="http://schemas.microsoft.com/office/drawing/2014/main" id="{E523EF56-BA1C-4753-9378-7B96FE5D8EEB}"/>
              </a:ext>
            </a:extLst>
          </p:cNvPr>
          <p:cNvCxnSpPr>
            <a:cxnSpLocks/>
          </p:cNvCxnSpPr>
          <p:nvPr/>
        </p:nvCxnSpPr>
        <p:spPr>
          <a:xfrm flipV="1">
            <a:off x="3787156" y="4709149"/>
            <a:ext cx="2439275" cy="10603"/>
          </a:xfrm>
          <a:prstGeom prst="bentConnector3">
            <a:avLst>
              <a:gd name="adj1" fmla="val 50000"/>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接點: 肘形 134">
            <a:extLst>
              <a:ext uri="{FF2B5EF4-FFF2-40B4-BE49-F238E27FC236}">
                <a16:creationId xmlns:a16="http://schemas.microsoft.com/office/drawing/2014/main" id="{E4CC590D-DD82-40F1-A154-4CD9AD3EE1B2}"/>
              </a:ext>
            </a:extLst>
          </p:cNvPr>
          <p:cNvCxnSpPr>
            <a:cxnSpLocks/>
          </p:cNvCxnSpPr>
          <p:nvPr/>
        </p:nvCxnSpPr>
        <p:spPr>
          <a:xfrm flipV="1">
            <a:off x="3687492" y="4246381"/>
            <a:ext cx="2528213" cy="343846"/>
          </a:xfrm>
          <a:prstGeom prst="bentConnector3">
            <a:avLst>
              <a:gd name="adj1" fmla="val -233"/>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69" name="圖形 168">
            <a:extLst>
              <a:ext uri="{FF2B5EF4-FFF2-40B4-BE49-F238E27FC236}">
                <a16:creationId xmlns:a16="http://schemas.microsoft.com/office/drawing/2014/main" id="{165A6B06-AA8E-44EB-8CEF-0B2AEDA709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6386" y="3642454"/>
            <a:ext cx="857250" cy="752475"/>
          </a:xfrm>
          <a:prstGeom prst="rect">
            <a:avLst/>
          </a:prstGeom>
          <a:effectLst>
            <a:outerShdw blurRad="50800" dist="50800" dir="8400000" algn="t" rotWithShape="0">
              <a:prstClr val="black">
                <a:alpha val="30000"/>
              </a:prstClr>
            </a:outerShdw>
          </a:effectLst>
        </p:spPr>
      </p:pic>
      <p:pic>
        <p:nvPicPr>
          <p:cNvPr id="170" name="圖形 169">
            <a:extLst>
              <a:ext uri="{FF2B5EF4-FFF2-40B4-BE49-F238E27FC236}">
                <a16:creationId xmlns:a16="http://schemas.microsoft.com/office/drawing/2014/main" id="{013DCFEF-5E45-403B-A388-68CAC4B477C3}"/>
              </a:ext>
            </a:extLst>
          </p:cNvPr>
          <p:cNvPicPr>
            <a:picLocks noChangeAspect="1"/>
          </p:cNvPicPr>
          <p:nvPr/>
        </p:nvPicPr>
        <p:blipFill>
          <a:blip r:embed="rId9">
            <a:extLst>
              <a:ext uri="{96DAC541-7B7A-43D3-8B79-37D633B846F1}">
                <asvg:svgBlip xmlns:asvg="http://schemas.microsoft.com/office/drawing/2016/SVG/main" r:embed="rId11"/>
              </a:ext>
            </a:extLst>
          </a:blip>
          <a:stretch>
            <a:fillRect/>
          </a:stretch>
        </p:blipFill>
        <p:spPr>
          <a:xfrm>
            <a:off x="5025551" y="3440230"/>
            <a:ext cx="445474" cy="391027"/>
          </a:xfrm>
          <a:prstGeom prst="rect">
            <a:avLst/>
          </a:prstGeom>
          <a:effectLst>
            <a:outerShdw blurRad="50800" dist="50800" dir="8400000" algn="t" rotWithShape="0">
              <a:prstClr val="black">
                <a:alpha val="30000"/>
              </a:prstClr>
            </a:outerShdw>
          </a:effectLst>
        </p:spPr>
      </p:pic>
      <p:pic>
        <p:nvPicPr>
          <p:cNvPr id="171" name="圖形 170">
            <a:extLst>
              <a:ext uri="{FF2B5EF4-FFF2-40B4-BE49-F238E27FC236}">
                <a16:creationId xmlns:a16="http://schemas.microsoft.com/office/drawing/2014/main" id="{6DBC3BB5-B73E-48BC-8DEB-680F2D3EC328}"/>
              </a:ext>
            </a:extLst>
          </p:cNvPr>
          <p:cNvPicPr>
            <a:picLocks noChangeAspect="1"/>
          </p:cNvPicPr>
          <p:nvPr/>
        </p:nvPicPr>
        <p:blipFill>
          <a:blip r:embed="rId9">
            <a:extLst>
              <a:ext uri="{96DAC541-7B7A-43D3-8B79-37D633B846F1}">
                <asvg:svgBlip xmlns:asvg="http://schemas.microsoft.com/office/drawing/2016/SVG/main" r:embed="rId11"/>
              </a:ext>
            </a:extLst>
          </a:blip>
          <a:stretch>
            <a:fillRect/>
          </a:stretch>
        </p:blipFill>
        <p:spPr>
          <a:xfrm>
            <a:off x="5025551" y="3940157"/>
            <a:ext cx="445474" cy="391027"/>
          </a:xfrm>
          <a:prstGeom prst="rect">
            <a:avLst/>
          </a:prstGeom>
          <a:effectLst>
            <a:outerShdw blurRad="50800" dist="50800" dir="8400000" algn="t" rotWithShape="0">
              <a:prstClr val="black">
                <a:alpha val="30000"/>
              </a:prstClr>
            </a:outerShdw>
          </a:effectLst>
        </p:spPr>
      </p:pic>
      <p:pic>
        <p:nvPicPr>
          <p:cNvPr id="173" name="圖形 172">
            <a:extLst>
              <a:ext uri="{FF2B5EF4-FFF2-40B4-BE49-F238E27FC236}">
                <a16:creationId xmlns:a16="http://schemas.microsoft.com/office/drawing/2014/main" id="{C7D7A169-1588-45B6-AB0A-2D227A6AFCF1}"/>
              </a:ext>
            </a:extLst>
          </p:cNvPr>
          <p:cNvPicPr>
            <a:picLocks noChangeAspect="1"/>
          </p:cNvPicPr>
          <p:nvPr/>
        </p:nvPicPr>
        <p:blipFill>
          <a:blip r:embed="rId9">
            <a:extLst>
              <a:ext uri="{96DAC541-7B7A-43D3-8B79-37D633B846F1}">
                <asvg:svgBlip xmlns:asvg="http://schemas.microsoft.com/office/drawing/2016/SVG/main" r:embed="rId11"/>
              </a:ext>
            </a:extLst>
          </a:blip>
          <a:stretch>
            <a:fillRect/>
          </a:stretch>
        </p:blipFill>
        <p:spPr>
          <a:xfrm>
            <a:off x="5025551" y="4440084"/>
            <a:ext cx="445474" cy="391027"/>
          </a:xfrm>
          <a:prstGeom prst="rect">
            <a:avLst/>
          </a:prstGeom>
          <a:effectLst>
            <a:outerShdw blurRad="50800" dist="50800" dir="8400000" algn="t" rotWithShape="0">
              <a:prstClr val="black">
                <a:alpha val="30000"/>
              </a:prstClr>
            </a:outerShdw>
          </a:effectLst>
        </p:spPr>
      </p:pic>
      <p:pic>
        <p:nvPicPr>
          <p:cNvPr id="174" name="圖形 173">
            <a:extLst>
              <a:ext uri="{FF2B5EF4-FFF2-40B4-BE49-F238E27FC236}">
                <a16:creationId xmlns:a16="http://schemas.microsoft.com/office/drawing/2014/main" id="{6662CB38-D195-46BC-986B-1DC5B2ADF723}"/>
              </a:ext>
            </a:extLst>
          </p:cNvPr>
          <p:cNvPicPr>
            <a:picLocks noChangeAspect="1"/>
          </p:cNvPicPr>
          <p:nvPr/>
        </p:nvPicPr>
        <p:blipFill>
          <a:blip r:embed="rId9">
            <a:extLst>
              <a:ext uri="{96DAC541-7B7A-43D3-8B79-37D633B846F1}">
                <asvg:svgBlip xmlns:asvg="http://schemas.microsoft.com/office/drawing/2016/SVG/main" r:embed="rId11"/>
              </a:ext>
            </a:extLst>
          </a:blip>
          <a:stretch>
            <a:fillRect/>
          </a:stretch>
        </p:blipFill>
        <p:spPr>
          <a:xfrm>
            <a:off x="5025551" y="4940011"/>
            <a:ext cx="445474" cy="391027"/>
          </a:xfrm>
          <a:prstGeom prst="rect">
            <a:avLst/>
          </a:prstGeom>
          <a:effectLst>
            <a:outerShdw blurRad="50800" dist="50800" dir="8400000" algn="t" rotWithShape="0">
              <a:prstClr val="black">
                <a:alpha val="30000"/>
              </a:prstClr>
            </a:outerShdw>
          </a:effectLst>
        </p:spPr>
      </p:pic>
      <p:pic>
        <p:nvPicPr>
          <p:cNvPr id="175" name="圖形 174">
            <a:extLst>
              <a:ext uri="{FF2B5EF4-FFF2-40B4-BE49-F238E27FC236}">
                <a16:creationId xmlns:a16="http://schemas.microsoft.com/office/drawing/2014/main" id="{6EC9FEE0-7C06-4C9F-98F7-D30AA5934F94}"/>
              </a:ext>
            </a:extLst>
          </p:cNvPr>
          <p:cNvPicPr>
            <a:picLocks noChangeAspect="1"/>
          </p:cNvPicPr>
          <p:nvPr/>
        </p:nvPicPr>
        <p:blipFill>
          <a:blip r:embed="rId9">
            <a:extLst>
              <a:ext uri="{96DAC541-7B7A-43D3-8B79-37D633B846F1}">
                <asvg:svgBlip xmlns:asvg="http://schemas.microsoft.com/office/drawing/2016/SVG/main" r:embed="rId11"/>
              </a:ext>
            </a:extLst>
          </a:blip>
          <a:stretch>
            <a:fillRect/>
          </a:stretch>
        </p:blipFill>
        <p:spPr>
          <a:xfrm>
            <a:off x="5025551" y="5439938"/>
            <a:ext cx="445474" cy="391027"/>
          </a:xfrm>
          <a:prstGeom prst="rect">
            <a:avLst/>
          </a:prstGeom>
          <a:effectLst>
            <a:outerShdw blurRad="50800" dist="50800" dir="8400000" algn="t" rotWithShape="0">
              <a:prstClr val="black">
                <a:alpha val="30000"/>
              </a:prstClr>
            </a:outerShdw>
          </a:effectLst>
        </p:spPr>
      </p:pic>
      <p:pic>
        <p:nvPicPr>
          <p:cNvPr id="176" name="圖形 175">
            <a:extLst>
              <a:ext uri="{FF2B5EF4-FFF2-40B4-BE49-F238E27FC236}">
                <a16:creationId xmlns:a16="http://schemas.microsoft.com/office/drawing/2014/main" id="{BEE7CB3C-9D19-424E-84FC-2630FBFFC5A4}"/>
              </a:ext>
            </a:extLst>
          </p:cNvPr>
          <p:cNvPicPr>
            <a:picLocks noChangeAspect="1"/>
          </p:cNvPicPr>
          <p:nvPr/>
        </p:nvPicPr>
        <p:blipFill>
          <a:blip r:embed="rId9">
            <a:extLst>
              <a:ext uri="{96DAC541-7B7A-43D3-8B79-37D633B846F1}">
                <asvg:svgBlip xmlns:asvg="http://schemas.microsoft.com/office/drawing/2016/SVG/main" r:embed="rId11"/>
              </a:ext>
            </a:extLst>
          </a:blip>
          <a:stretch>
            <a:fillRect/>
          </a:stretch>
        </p:blipFill>
        <p:spPr>
          <a:xfrm>
            <a:off x="5025551" y="5939864"/>
            <a:ext cx="445474" cy="391027"/>
          </a:xfrm>
          <a:prstGeom prst="rect">
            <a:avLst/>
          </a:prstGeom>
          <a:effectLst>
            <a:outerShdw blurRad="50800" dist="50800" dir="8400000" algn="t" rotWithShape="0">
              <a:prstClr val="black">
                <a:alpha val="30000"/>
              </a:prstClr>
            </a:outerShdw>
          </a:effectLst>
        </p:spPr>
      </p:pic>
      <p:pic>
        <p:nvPicPr>
          <p:cNvPr id="103" name="圖形 102">
            <a:extLst>
              <a:ext uri="{FF2B5EF4-FFF2-40B4-BE49-F238E27FC236}">
                <a16:creationId xmlns:a16="http://schemas.microsoft.com/office/drawing/2014/main" id="{CF127882-8CBB-4616-8548-B7CB60D7E6E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45415" y="4030165"/>
            <a:ext cx="524705" cy="415982"/>
          </a:xfrm>
          <a:prstGeom prst="rect">
            <a:avLst/>
          </a:prstGeom>
        </p:spPr>
      </p:pic>
      <p:pic>
        <p:nvPicPr>
          <p:cNvPr id="104" name="圖形 103">
            <a:extLst>
              <a:ext uri="{FF2B5EF4-FFF2-40B4-BE49-F238E27FC236}">
                <a16:creationId xmlns:a16="http://schemas.microsoft.com/office/drawing/2014/main" id="{63C0A45C-46F1-47CA-9D1C-CBB269E45A7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628457" y="4491954"/>
            <a:ext cx="558622" cy="442872"/>
          </a:xfrm>
          <a:prstGeom prst="rect">
            <a:avLst/>
          </a:prstGeom>
        </p:spPr>
      </p:pic>
      <p:pic>
        <p:nvPicPr>
          <p:cNvPr id="107" name="圖形 106">
            <a:extLst>
              <a:ext uri="{FF2B5EF4-FFF2-40B4-BE49-F238E27FC236}">
                <a16:creationId xmlns:a16="http://schemas.microsoft.com/office/drawing/2014/main" id="{4348B0EB-5B30-430A-B7A2-E4E90149705D}"/>
              </a:ext>
            </a:extLst>
          </p:cNvPr>
          <p:cNvPicPr>
            <a:picLocks noChangeAspect="1"/>
          </p:cNvPicPr>
          <p:nvPr/>
        </p:nvPicPr>
        <p:blipFill>
          <a:blip r:embed="rId3">
            <a:extLst>
              <a:ext uri="{96DAC541-7B7A-43D3-8B79-37D633B846F1}">
                <asvg:svgBlip xmlns:asvg="http://schemas.microsoft.com/office/drawing/2016/SVG/main" r:embed="rId16"/>
              </a:ext>
            </a:extLst>
          </a:blip>
          <a:stretch>
            <a:fillRect/>
          </a:stretch>
        </p:blipFill>
        <p:spPr>
          <a:xfrm>
            <a:off x="7695939" y="3506237"/>
            <a:ext cx="467291" cy="459437"/>
          </a:xfrm>
          <a:prstGeom prst="rect">
            <a:avLst/>
          </a:prstGeom>
        </p:spPr>
      </p:pic>
      <p:pic>
        <p:nvPicPr>
          <p:cNvPr id="116" name="圖形 115">
            <a:extLst>
              <a:ext uri="{FF2B5EF4-FFF2-40B4-BE49-F238E27FC236}">
                <a16:creationId xmlns:a16="http://schemas.microsoft.com/office/drawing/2014/main" id="{10C9FAC8-6551-4A53-97A5-E3BE7626D61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628457" y="4976275"/>
            <a:ext cx="558622" cy="442872"/>
          </a:xfrm>
          <a:prstGeom prst="rect">
            <a:avLst/>
          </a:prstGeom>
        </p:spPr>
      </p:pic>
      <p:pic>
        <p:nvPicPr>
          <p:cNvPr id="120" name="圖形 119">
            <a:extLst>
              <a:ext uri="{FF2B5EF4-FFF2-40B4-BE49-F238E27FC236}">
                <a16:creationId xmlns:a16="http://schemas.microsoft.com/office/drawing/2014/main" id="{5EE0197E-B183-42DE-8F10-D46C1460B94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628457" y="5439070"/>
            <a:ext cx="558622" cy="442872"/>
          </a:xfrm>
          <a:prstGeom prst="rect">
            <a:avLst/>
          </a:prstGeom>
        </p:spPr>
      </p:pic>
      <p:pic>
        <p:nvPicPr>
          <p:cNvPr id="123" name="圖形 122">
            <a:extLst>
              <a:ext uri="{FF2B5EF4-FFF2-40B4-BE49-F238E27FC236}">
                <a16:creationId xmlns:a16="http://schemas.microsoft.com/office/drawing/2014/main" id="{F1FA854C-AB1A-4681-B693-89F5D387868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628457" y="5898026"/>
            <a:ext cx="558622" cy="442872"/>
          </a:xfrm>
          <a:prstGeom prst="rect">
            <a:avLst/>
          </a:prstGeom>
        </p:spPr>
      </p:pic>
      <p:grpSp>
        <p:nvGrpSpPr>
          <p:cNvPr id="125" name="群組 124">
            <a:extLst>
              <a:ext uri="{FF2B5EF4-FFF2-40B4-BE49-F238E27FC236}">
                <a16:creationId xmlns:a16="http://schemas.microsoft.com/office/drawing/2014/main" id="{B4BEFBB8-6A51-4E87-A69B-F2C81B17C78B}"/>
              </a:ext>
            </a:extLst>
          </p:cNvPr>
          <p:cNvGrpSpPr/>
          <p:nvPr/>
        </p:nvGrpSpPr>
        <p:grpSpPr>
          <a:xfrm>
            <a:off x="6173487" y="3454093"/>
            <a:ext cx="1333400" cy="533916"/>
            <a:chOff x="6400468" y="2567330"/>
            <a:chExt cx="1644099" cy="658326"/>
          </a:xfrm>
        </p:grpSpPr>
        <p:sp>
          <p:nvSpPr>
            <p:cNvPr id="132" name="橢圓 131">
              <a:extLst>
                <a:ext uri="{FF2B5EF4-FFF2-40B4-BE49-F238E27FC236}">
                  <a16:creationId xmlns:a16="http://schemas.microsoft.com/office/drawing/2014/main" id="{090B8BA1-E1DE-4FF7-9E10-EBD36AE8D02D}"/>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0" name="文字方塊 139">
              <a:extLst>
                <a:ext uri="{FF2B5EF4-FFF2-40B4-BE49-F238E27FC236}">
                  <a16:creationId xmlns:a16="http://schemas.microsoft.com/office/drawing/2014/main" id="{12163D63-1DD7-42F6-9152-DBEC74F9A7A0}"/>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41" name="圖形 140">
              <a:extLst>
                <a:ext uri="{FF2B5EF4-FFF2-40B4-BE49-F238E27FC236}">
                  <a16:creationId xmlns:a16="http://schemas.microsoft.com/office/drawing/2014/main" id="{CFE089FC-47A5-4CDA-BBC0-ED6175F2CF5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510112" y="2682490"/>
              <a:ext cx="439034" cy="439034"/>
            </a:xfrm>
            <a:prstGeom prst="rect">
              <a:avLst/>
            </a:prstGeom>
          </p:spPr>
        </p:pic>
      </p:grpSp>
      <p:grpSp>
        <p:nvGrpSpPr>
          <p:cNvPr id="142" name="群組 141">
            <a:extLst>
              <a:ext uri="{FF2B5EF4-FFF2-40B4-BE49-F238E27FC236}">
                <a16:creationId xmlns:a16="http://schemas.microsoft.com/office/drawing/2014/main" id="{17346557-5C34-47D3-877F-85C7E5FF9D72}"/>
              </a:ext>
            </a:extLst>
          </p:cNvPr>
          <p:cNvGrpSpPr/>
          <p:nvPr/>
        </p:nvGrpSpPr>
        <p:grpSpPr>
          <a:xfrm>
            <a:off x="6173487" y="3955474"/>
            <a:ext cx="1333400" cy="533916"/>
            <a:chOff x="6400468" y="2567330"/>
            <a:chExt cx="1644099" cy="658326"/>
          </a:xfrm>
        </p:grpSpPr>
        <p:sp>
          <p:nvSpPr>
            <p:cNvPr id="144" name="橢圓 143">
              <a:extLst>
                <a:ext uri="{FF2B5EF4-FFF2-40B4-BE49-F238E27FC236}">
                  <a16:creationId xmlns:a16="http://schemas.microsoft.com/office/drawing/2014/main" id="{E58782E8-309A-40A9-85A9-33E51E3D1A7F}"/>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2" name="文字方塊 171">
              <a:extLst>
                <a:ext uri="{FF2B5EF4-FFF2-40B4-BE49-F238E27FC236}">
                  <a16:creationId xmlns:a16="http://schemas.microsoft.com/office/drawing/2014/main" id="{BF968307-46C4-4056-93AD-DFFDCC912110}"/>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77" name="圖形 176">
              <a:extLst>
                <a:ext uri="{FF2B5EF4-FFF2-40B4-BE49-F238E27FC236}">
                  <a16:creationId xmlns:a16="http://schemas.microsoft.com/office/drawing/2014/main" id="{CEE6E9C4-20FB-498C-B9AB-E048E8D9B40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510112" y="2682490"/>
              <a:ext cx="439034" cy="439034"/>
            </a:xfrm>
            <a:prstGeom prst="rect">
              <a:avLst/>
            </a:prstGeom>
          </p:spPr>
        </p:pic>
      </p:grpSp>
      <p:grpSp>
        <p:nvGrpSpPr>
          <p:cNvPr id="178" name="群組 177">
            <a:extLst>
              <a:ext uri="{FF2B5EF4-FFF2-40B4-BE49-F238E27FC236}">
                <a16:creationId xmlns:a16="http://schemas.microsoft.com/office/drawing/2014/main" id="{6164A121-9B4F-4D6A-99CB-4A4B6A923659}"/>
              </a:ext>
            </a:extLst>
          </p:cNvPr>
          <p:cNvGrpSpPr/>
          <p:nvPr/>
        </p:nvGrpSpPr>
        <p:grpSpPr>
          <a:xfrm>
            <a:off x="6173487" y="4456855"/>
            <a:ext cx="1333400" cy="533916"/>
            <a:chOff x="6400468" y="2567330"/>
            <a:chExt cx="1644099" cy="658326"/>
          </a:xfrm>
        </p:grpSpPr>
        <p:sp>
          <p:nvSpPr>
            <p:cNvPr id="179" name="橢圓 178">
              <a:extLst>
                <a:ext uri="{FF2B5EF4-FFF2-40B4-BE49-F238E27FC236}">
                  <a16:creationId xmlns:a16="http://schemas.microsoft.com/office/drawing/2014/main" id="{1E3BA576-1B93-4D6E-97B8-D5ACFC06E0D3}"/>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80" name="文字方塊 179">
              <a:extLst>
                <a:ext uri="{FF2B5EF4-FFF2-40B4-BE49-F238E27FC236}">
                  <a16:creationId xmlns:a16="http://schemas.microsoft.com/office/drawing/2014/main" id="{E9559362-B489-4219-A55B-D0AC8857E5B5}"/>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81" name="圖形 180">
              <a:extLst>
                <a:ext uri="{FF2B5EF4-FFF2-40B4-BE49-F238E27FC236}">
                  <a16:creationId xmlns:a16="http://schemas.microsoft.com/office/drawing/2014/main" id="{F74F0E94-D6F5-4373-BE6B-1B06FCCBBB0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510112" y="2682490"/>
              <a:ext cx="439034" cy="439034"/>
            </a:xfrm>
            <a:prstGeom prst="rect">
              <a:avLst/>
            </a:prstGeom>
          </p:spPr>
        </p:pic>
      </p:grpSp>
      <p:grpSp>
        <p:nvGrpSpPr>
          <p:cNvPr id="182" name="群組 181">
            <a:extLst>
              <a:ext uri="{FF2B5EF4-FFF2-40B4-BE49-F238E27FC236}">
                <a16:creationId xmlns:a16="http://schemas.microsoft.com/office/drawing/2014/main" id="{127B2B38-F045-4A84-A3E8-1A5027DF9D1B}"/>
              </a:ext>
            </a:extLst>
          </p:cNvPr>
          <p:cNvGrpSpPr/>
          <p:nvPr/>
        </p:nvGrpSpPr>
        <p:grpSpPr>
          <a:xfrm>
            <a:off x="6173487" y="4958236"/>
            <a:ext cx="1333400" cy="533916"/>
            <a:chOff x="6400468" y="2567330"/>
            <a:chExt cx="1644099" cy="658326"/>
          </a:xfrm>
        </p:grpSpPr>
        <p:sp>
          <p:nvSpPr>
            <p:cNvPr id="183" name="橢圓 182">
              <a:extLst>
                <a:ext uri="{FF2B5EF4-FFF2-40B4-BE49-F238E27FC236}">
                  <a16:creationId xmlns:a16="http://schemas.microsoft.com/office/drawing/2014/main" id="{A7F3A31B-D9F1-479A-9006-F0F5AD591C95}"/>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84" name="文字方塊 183">
              <a:extLst>
                <a:ext uri="{FF2B5EF4-FFF2-40B4-BE49-F238E27FC236}">
                  <a16:creationId xmlns:a16="http://schemas.microsoft.com/office/drawing/2014/main" id="{E3204BA5-7D5D-46CF-AAF0-E8BDD998C892}"/>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85" name="圖形 184">
              <a:extLst>
                <a:ext uri="{FF2B5EF4-FFF2-40B4-BE49-F238E27FC236}">
                  <a16:creationId xmlns:a16="http://schemas.microsoft.com/office/drawing/2014/main" id="{E90C808F-51D6-4B8C-B9A3-7BDF30F3468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510112" y="2682490"/>
              <a:ext cx="439034" cy="439034"/>
            </a:xfrm>
            <a:prstGeom prst="rect">
              <a:avLst/>
            </a:prstGeom>
          </p:spPr>
        </p:pic>
      </p:grpSp>
      <p:grpSp>
        <p:nvGrpSpPr>
          <p:cNvPr id="186" name="群組 185">
            <a:extLst>
              <a:ext uri="{FF2B5EF4-FFF2-40B4-BE49-F238E27FC236}">
                <a16:creationId xmlns:a16="http://schemas.microsoft.com/office/drawing/2014/main" id="{75BE3897-B966-457E-99B1-1E962194ECBB}"/>
              </a:ext>
            </a:extLst>
          </p:cNvPr>
          <p:cNvGrpSpPr/>
          <p:nvPr/>
        </p:nvGrpSpPr>
        <p:grpSpPr>
          <a:xfrm>
            <a:off x="6173487" y="5459617"/>
            <a:ext cx="1333400" cy="533916"/>
            <a:chOff x="6400468" y="2567330"/>
            <a:chExt cx="1644099" cy="658326"/>
          </a:xfrm>
        </p:grpSpPr>
        <p:sp>
          <p:nvSpPr>
            <p:cNvPr id="187" name="橢圓 186">
              <a:extLst>
                <a:ext uri="{FF2B5EF4-FFF2-40B4-BE49-F238E27FC236}">
                  <a16:creationId xmlns:a16="http://schemas.microsoft.com/office/drawing/2014/main" id="{075E57F0-DA13-424D-982E-9D654C5A5E27}"/>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88" name="文字方塊 187">
              <a:extLst>
                <a:ext uri="{FF2B5EF4-FFF2-40B4-BE49-F238E27FC236}">
                  <a16:creationId xmlns:a16="http://schemas.microsoft.com/office/drawing/2014/main" id="{7ED09EF2-2D73-4155-8411-5B93B787F027}"/>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89" name="圖形 188">
              <a:extLst>
                <a:ext uri="{FF2B5EF4-FFF2-40B4-BE49-F238E27FC236}">
                  <a16:creationId xmlns:a16="http://schemas.microsoft.com/office/drawing/2014/main" id="{CB6E1AC6-84ED-4CC1-9D66-0D4C2099B3F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510112" y="2682490"/>
              <a:ext cx="439034" cy="439034"/>
            </a:xfrm>
            <a:prstGeom prst="rect">
              <a:avLst/>
            </a:prstGeom>
          </p:spPr>
        </p:pic>
      </p:grpSp>
      <p:grpSp>
        <p:nvGrpSpPr>
          <p:cNvPr id="190" name="群組 189">
            <a:extLst>
              <a:ext uri="{FF2B5EF4-FFF2-40B4-BE49-F238E27FC236}">
                <a16:creationId xmlns:a16="http://schemas.microsoft.com/office/drawing/2014/main" id="{CB433D95-8A66-4605-AF68-8DE4FA482B47}"/>
              </a:ext>
            </a:extLst>
          </p:cNvPr>
          <p:cNvGrpSpPr/>
          <p:nvPr/>
        </p:nvGrpSpPr>
        <p:grpSpPr>
          <a:xfrm>
            <a:off x="6173487" y="5960999"/>
            <a:ext cx="1333400" cy="533916"/>
            <a:chOff x="6400468" y="2567330"/>
            <a:chExt cx="1644099" cy="658326"/>
          </a:xfrm>
        </p:grpSpPr>
        <p:sp>
          <p:nvSpPr>
            <p:cNvPr id="191" name="橢圓 190">
              <a:extLst>
                <a:ext uri="{FF2B5EF4-FFF2-40B4-BE49-F238E27FC236}">
                  <a16:creationId xmlns:a16="http://schemas.microsoft.com/office/drawing/2014/main" id="{C79F7209-C638-4CC1-AFFC-538C4F3DF628}"/>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92" name="文字方塊 191">
              <a:extLst>
                <a:ext uri="{FF2B5EF4-FFF2-40B4-BE49-F238E27FC236}">
                  <a16:creationId xmlns:a16="http://schemas.microsoft.com/office/drawing/2014/main" id="{BC0A064D-0588-4B8D-9736-00BE8EED7A13}"/>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93" name="圖形 192">
              <a:extLst>
                <a:ext uri="{FF2B5EF4-FFF2-40B4-BE49-F238E27FC236}">
                  <a16:creationId xmlns:a16="http://schemas.microsoft.com/office/drawing/2014/main" id="{98C80FAD-CD1A-4E63-9392-BAE8E13F551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510112" y="2682490"/>
              <a:ext cx="439034" cy="439034"/>
            </a:xfrm>
            <a:prstGeom prst="rect">
              <a:avLst/>
            </a:prstGeom>
          </p:spPr>
        </p:pic>
      </p:grpSp>
      <p:grpSp>
        <p:nvGrpSpPr>
          <p:cNvPr id="194" name="群組 193">
            <a:extLst>
              <a:ext uri="{FF2B5EF4-FFF2-40B4-BE49-F238E27FC236}">
                <a16:creationId xmlns:a16="http://schemas.microsoft.com/office/drawing/2014/main" id="{D667EF44-1FF0-45DC-B6FE-AE2234C97333}"/>
              </a:ext>
            </a:extLst>
          </p:cNvPr>
          <p:cNvGrpSpPr/>
          <p:nvPr/>
        </p:nvGrpSpPr>
        <p:grpSpPr>
          <a:xfrm>
            <a:off x="2747225" y="4331184"/>
            <a:ext cx="1146150" cy="1146150"/>
            <a:chOff x="2270327" y="1859509"/>
            <a:chExt cx="1146150" cy="1146150"/>
          </a:xfrm>
        </p:grpSpPr>
        <p:sp>
          <p:nvSpPr>
            <p:cNvPr id="195" name="橢圓 194">
              <a:extLst>
                <a:ext uri="{FF2B5EF4-FFF2-40B4-BE49-F238E27FC236}">
                  <a16:creationId xmlns:a16="http://schemas.microsoft.com/office/drawing/2014/main" id="{AECA6DFC-0EBE-4D75-AC78-A38A7A034A04}"/>
                </a:ext>
              </a:extLst>
            </p:cNvPr>
            <p:cNvSpPr/>
            <p:nvPr/>
          </p:nvSpPr>
          <p:spPr>
            <a:xfrm>
              <a:off x="2270327" y="1859509"/>
              <a:ext cx="1146150" cy="1146150"/>
            </a:xfrm>
            <a:prstGeom prst="ellipse">
              <a:avLst/>
            </a:prstGeom>
            <a:solidFill>
              <a:schemeClr val="bg1"/>
            </a:solidFill>
            <a:ln w="1290" cap="flat">
              <a:noFill/>
              <a:prstDash val="solid"/>
              <a:miter/>
            </a:ln>
            <a:effectLst>
              <a:outerShdw blurRad="50800" dist="50800" dir="8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96" name="文字方塊 195">
              <a:extLst>
                <a:ext uri="{FF2B5EF4-FFF2-40B4-BE49-F238E27FC236}">
                  <a16:creationId xmlns:a16="http://schemas.microsoft.com/office/drawing/2014/main" id="{79EE9269-F4CA-4504-9A27-8BAE5E28B910}"/>
                </a:ext>
              </a:extLst>
            </p:cNvPr>
            <p:cNvSpPr txBox="1"/>
            <p:nvPr/>
          </p:nvSpPr>
          <p:spPr>
            <a:xfrm>
              <a:off x="2423117" y="2502037"/>
              <a:ext cx="836918" cy="400110"/>
            </a:xfrm>
            <a:prstGeom prst="rect">
              <a:avLst/>
            </a:prstGeom>
            <a:noFill/>
          </p:spPr>
          <p:txBody>
            <a:bodyPr wrap="square" rtlCol="0">
              <a:spAutoFit/>
            </a:bodyPr>
            <a:lstStyle/>
            <a:p>
              <a:pPr algn="ctr"/>
              <a:r>
                <a:rPr lang="en-US" altLang="zh-TW" sz="2000">
                  <a:latin typeface="Arial" panose="020B0604020202020204" pitchFamily="34" charset="0"/>
                  <a:ea typeface="微軟正黑體" panose="020B0604030504040204" pitchFamily="34" charset="-120"/>
                  <a:cs typeface="+mn-ea"/>
                  <a:sym typeface="Arial" panose="020B0604020202020204" pitchFamily="34" charset="0"/>
                </a:rPr>
                <a:t>HQ</a:t>
              </a:r>
              <a:endParaRPr lang="zh-TW" altLang="en-US" sz="200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97" name="圖形 196">
              <a:extLst>
                <a:ext uri="{FF2B5EF4-FFF2-40B4-BE49-F238E27FC236}">
                  <a16:creationId xmlns:a16="http://schemas.microsoft.com/office/drawing/2014/main" id="{1A6F6151-3D40-4B51-835F-B040D021140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557361" y="1956092"/>
              <a:ext cx="595170" cy="545945"/>
            </a:xfrm>
            <a:prstGeom prst="rect">
              <a:avLst/>
            </a:prstGeom>
          </p:spPr>
        </p:pic>
      </p:grpSp>
      <p:sp>
        <p:nvSpPr>
          <p:cNvPr id="90" name="矩形 89">
            <a:extLst>
              <a:ext uri="{FF2B5EF4-FFF2-40B4-BE49-F238E27FC236}">
                <a16:creationId xmlns:a16="http://schemas.microsoft.com/office/drawing/2014/main" id="{0DC75616-2305-424B-A95F-35D730E485A2}"/>
              </a:ext>
            </a:extLst>
          </p:cNvPr>
          <p:cNvSpPr/>
          <p:nvPr/>
        </p:nvSpPr>
        <p:spPr>
          <a:xfrm>
            <a:off x="1171630" y="3266708"/>
            <a:ext cx="2161169" cy="523220"/>
          </a:xfrm>
          <a:prstGeom prst="rect">
            <a:avLst/>
          </a:prstGeom>
        </p:spPr>
        <p:txBody>
          <a:bodyPr wrap="none" anchor="t">
            <a:spAutoFit/>
          </a:bodyPr>
          <a:lstStyle/>
          <a:p>
            <a:pPr algn="ctr"/>
            <a:r>
              <a:rPr lang="en-US" altLang="zh-TW" sz="2800" b="1" dirty="0">
                <a:solidFill>
                  <a:srgbClr val="FFD72D"/>
                </a:solidFill>
                <a:latin typeface="Arial" panose="020B0604020202020204" pitchFamily="34" charset="0"/>
                <a:ea typeface="微軟正黑體" panose="020B0604030504040204" pitchFamily="34" charset="-120"/>
                <a:cs typeface="+mn-ea"/>
                <a:sym typeface="Arial" panose="020B0604020202020204" pitchFamily="34" charset="0"/>
              </a:rPr>
              <a:t>IT Overload</a:t>
            </a:r>
            <a:endParaRPr lang="zh-TW" altLang="en-US" sz="2800" b="1" dirty="0">
              <a:solidFill>
                <a:srgbClr val="FFD72D"/>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1" name="文字方塊 90">
            <a:extLst>
              <a:ext uri="{FF2B5EF4-FFF2-40B4-BE49-F238E27FC236}">
                <a16:creationId xmlns:a16="http://schemas.microsoft.com/office/drawing/2014/main" id="{B72C440D-F729-B442-AD32-6088C6BFF117}"/>
              </a:ext>
            </a:extLst>
          </p:cNvPr>
          <p:cNvSpPr txBox="1"/>
          <p:nvPr/>
        </p:nvSpPr>
        <p:spPr>
          <a:xfrm>
            <a:off x="1105177" y="2755896"/>
            <a:ext cx="2234317" cy="523220"/>
          </a:xfrm>
          <a:prstGeom prst="rect">
            <a:avLst/>
          </a:prstGeom>
          <a:noFill/>
        </p:spPr>
        <p:txBody>
          <a:bodyPr wrap="square" rtlCol="0" anchor="t">
            <a:spAutoFit/>
          </a:bodyPr>
          <a:lstStyle>
            <a:defPPr marR="0" lvl="0" algn="l" rtl="0">
              <a:lnSpc>
                <a:spcPct val="100000"/>
              </a:lnSpc>
              <a:spcBef>
                <a:spcPts val="0"/>
              </a:spcBef>
              <a:spcAft>
                <a:spcPts val="0"/>
              </a:spcAft>
              <a:defRPr/>
            </a:defPPr>
            <a:lvl1pPr algn="ctr">
              <a:defRPr sz="3200" b="1">
                <a:gradFill>
                  <a:gsLst>
                    <a:gs pos="38000">
                      <a:srgbClr val="04A4ED"/>
                    </a:gs>
                    <a:gs pos="89000">
                      <a:srgbClr val="8FE4FF"/>
                    </a:gs>
                  </a:gsLst>
                  <a:lin ang="5400000" scaled="0"/>
                </a:gradFill>
                <a:latin typeface="+mn-lt"/>
                <a:ea typeface="+mn-ea"/>
                <a:cs typeface="+mn-ea"/>
              </a:defRPr>
            </a:lvl1pPr>
          </a:lstStyle>
          <a:p>
            <a:r>
              <a:rPr lang="en-US" altLang="zh-TW" sz="2800" dirty="0">
                <a:latin typeface="Arial" panose="020B0604020202020204" pitchFamily="34" charset="0"/>
                <a:ea typeface="微軟正黑體" panose="020B0604030504040204" pitchFamily="34" charset="-120"/>
                <a:sym typeface="Arial" panose="020B0604020202020204" pitchFamily="34" charset="0"/>
              </a:rPr>
              <a:t>Intranet</a:t>
            </a:r>
          </a:p>
        </p:txBody>
      </p:sp>
      <p:sp>
        <p:nvSpPr>
          <p:cNvPr id="94" name="文字方塊 93">
            <a:extLst>
              <a:ext uri="{FF2B5EF4-FFF2-40B4-BE49-F238E27FC236}">
                <a16:creationId xmlns:a16="http://schemas.microsoft.com/office/drawing/2014/main" id="{D9C033C1-13B4-B24F-8DE9-C7A98E28FC37}"/>
              </a:ext>
            </a:extLst>
          </p:cNvPr>
          <p:cNvSpPr txBox="1"/>
          <p:nvPr/>
        </p:nvSpPr>
        <p:spPr>
          <a:xfrm>
            <a:off x="6685011" y="2818531"/>
            <a:ext cx="2234317" cy="523220"/>
          </a:xfrm>
          <a:prstGeom prst="rect">
            <a:avLst/>
          </a:prstGeom>
          <a:noFill/>
        </p:spPr>
        <p:txBody>
          <a:bodyPr wrap="square" rtlCol="0" anchor="t">
            <a:spAutoFit/>
          </a:bodyPr>
          <a:lstStyle>
            <a:defPPr marR="0" lvl="0" algn="l" rtl="0">
              <a:lnSpc>
                <a:spcPct val="100000"/>
              </a:lnSpc>
              <a:spcBef>
                <a:spcPts val="0"/>
              </a:spcBef>
              <a:spcAft>
                <a:spcPts val="0"/>
              </a:spcAft>
              <a:defRPr/>
            </a:defPPr>
            <a:lvl1pPr algn="ctr">
              <a:defRPr sz="3200" b="1">
                <a:gradFill>
                  <a:gsLst>
                    <a:gs pos="38000">
                      <a:srgbClr val="04A4ED"/>
                    </a:gs>
                    <a:gs pos="89000">
                      <a:srgbClr val="8FE4FF"/>
                    </a:gs>
                  </a:gsLst>
                  <a:lin ang="5400000" scaled="0"/>
                </a:gradFill>
                <a:latin typeface="+mn-lt"/>
                <a:ea typeface="+mn-ea"/>
                <a:cs typeface="+mn-ea"/>
              </a:defRPr>
            </a:lvl1pPr>
          </a:lstStyle>
          <a:p>
            <a:r>
              <a:rPr lang="en-US" altLang="zh-TW" sz="2800">
                <a:latin typeface="Arial" panose="020B0604020202020204" pitchFamily="34" charset="0"/>
                <a:ea typeface="微軟正黑體" panose="020B0604030504040204" pitchFamily="34" charset="-120"/>
                <a:sym typeface="Arial" panose="020B0604020202020204" pitchFamily="34" charset="0"/>
              </a:rPr>
              <a:t>Extranet</a:t>
            </a:r>
          </a:p>
        </p:txBody>
      </p:sp>
      <p:sp>
        <p:nvSpPr>
          <p:cNvPr id="95" name="Google Shape;193;p17">
            <a:extLst>
              <a:ext uri="{FF2B5EF4-FFF2-40B4-BE49-F238E27FC236}">
                <a16:creationId xmlns:a16="http://schemas.microsoft.com/office/drawing/2014/main" id="{C0C14ECE-CD62-5948-BBBC-2DEB835E2AE5}"/>
              </a:ext>
            </a:extLst>
          </p:cNvPr>
          <p:cNvSpPr txBox="1"/>
          <p:nvPr/>
        </p:nvSpPr>
        <p:spPr>
          <a:xfrm>
            <a:off x="8239346" y="4023570"/>
            <a:ext cx="3626352" cy="343374"/>
          </a:xfrm>
          <a:prstGeom prst="rect">
            <a:avLst/>
          </a:prstGeom>
          <a:noFill/>
          <a:ln>
            <a:noFill/>
          </a:ln>
        </p:spPr>
        <p:txBody>
          <a:bodyPr spcFirstLastPara="1" wrap="square" lIns="91425" tIns="91425" rIns="91425" bIns="91425" anchor="t" anchorCtr="0">
            <a:noAutofit/>
          </a:bodyPr>
          <a:lstStyle/>
          <a:p>
            <a:r>
              <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Designers store files and images</a:t>
            </a:r>
          </a:p>
        </p:txBody>
      </p:sp>
      <p:sp>
        <p:nvSpPr>
          <p:cNvPr id="96" name="Google Shape;195;p17">
            <a:extLst>
              <a:ext uri="{FF2B5EF4-FFF2-40B4-BE49-F238E27FC236}">
                <a16:creationId xmlns:a16="http://schemas.microsoft.com/office/drawing/2014/main" id="{2422ACED-A53C-0A48-9DA8-BB1D3C087C39}"/>
              </a:ext>
            </a:extLst>
          </p:cNvPr>
          <p:cNvSpPr txBox="1"/>
          <p:nvPr/>
        </p:nvSpPr>
        <p:spPr>
          <a:xfrm>
            <a:off x="8229320" y="4466906"/>
            <a:ext cx="2653800" cy="424182"/>
          </a:xfrm>
          <a:prstGeom prst="rect">
            <a:avLst/>
          </a:prstGeom>
          <a:noFill/>
          <a:ln>
            <a:noFill/>
          </a:ln>
        </p:spPr>
        <p:txBody>
          <a:bodyPr spcFirstLastPara="1" wrap="square" lIns="91425" tIns="91425" rIns="91425" bIns="91425" anchor="t" anchorCtr="0">
            <a:noAutofit/>
          </a:bodyPr>
          <a:lstStyle/>
          <a:p>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PM gets data</a:t>
            </a:r>
            <a:endParaRPr lang="zh-TW"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7" name="Google Shape;197;p17">
            <a:extLst>
              <a:ext uri="{FF2B5EF4-FFF2-40B4-BE49-F238E27FC236}">
                <a16:creationId xmlns:a16="http://schemas.microsoft.com/office/drawing/2014/main" id="{17E03E74-E2E3-544E-8FFA-4532693B0C1B}"/>
              </a:ext>
            </a:extLst>
          </p:cNvPr>
          <p:cNvSpPr txBox="1"/>
          <p:nvPr/>
        </p:nvSpPr>
        <p:spPr>
          <a:xfrm>
            <a:off x="8229320" y="4991050"/>
            <a:ext cx="2653800" cy="353400"/>
          </a:xfrm>
          <a:prstGeom prst="rect">
            <a:avLst/>
          </a:prstGeom>
          <a:noFill/>
          <a:ln>
            <a:noFill/>
          </a:ln>
        </p:spPr>
        <p:txBody>
          <a:bodyPr spcFirstLastPara="1" wrap="square" lIns="91425" tIns="91425" rIns="91425" bIns="91425" anchor="t" anchorCtr="0">
            <a:noAutofit/>
          </a:bodyPr>
          <a:lstStyle/>
          <a:p>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Salespersons use ERP</a:t>
            </a:r>
          </a:p>
        </p:txBody>
      </p:sp>
      <p:sp>
        <p:nvSpPr>
          <p:cNvPr id="100" name="Google Shape;199;p17">
            <a:extLst>
              <a:ext uri="{FF2B5EF4-FFF2-40B4-BE49-F238E27FC236}">
                <a16:creationId xmlns:a16="http://schemas.microsoft.com/office/drawing/2014/main" id="{FD610EBE-E53F-F646-BF3D-E2C5270CA430}"/>
              </a:ext>
            </a:extLst>
          </p:cNvPr>
          <p:cNvSpPr txBox="1"/>
          <p:nvPr/>
        </p:nvSpPr>
        <p:spPr>
          <a:xfrm>
            <a:off x="8209267" y="5484517"/>
            <a:ext cx="4174509" cy="343374"/>
          </a:xfrm>
          <a:prstGeom prst="rect">
            <a:avLst/>
          </a:prstGeom>
          <a:noFill/>
          <a:ln>
            <a:noFill/>
          </a:ln>
        </p:spPr>
        <p:txBody>
          <a:bodyPr spcFirstLastPara="1" wrap="square" lIns="91425" tIns="91425" rIns="91425" bIns="91425" anchor="t" anchorCtr="0">
            <a:noAutofit/>
          </a:bodyPr>
          <a:lstStyle/>
          <a:p>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RD uses server to develop software</a:t>
            </a: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p>
            <a:pPr marL="0" lvl="0" indent="0" rtl="0">
              <a:spcBef>
                <a:spcPts val="0"/>
              </a:spcBef>
              <a:spcAft>
                <a:spcPts val="0"/>
              </a:spcAft>
              <a:buNone/>
            </a:pP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5" name="Google Shape;201;p17">
            <a:extLst>
              <a:ext uri="{FF2B5EF4-FFF2-40B4-BE49-F238E27FC236}">
                <a16:creationId xmlns:a16="http://schemas.microsoft.com/office/drawing/2014/main" id="{375E5486-4B2F-8F4C-8C0A-54B82E5782DA}"/>
              </a:ext>
            </a:extLst>
          </p:cNvPr>
          <p:cNvSpPr txBox="1"/>
          <p:nvPr/>
        </p:nvSpPr>
        <p:spPr>
          <a:xfrm>
            <a:off x="8239346" y="5897776"/>
            <a:ext cx="3566195" cy="353400"/>
          </a:xfrm>
          <a:prstGeom prst="rect">
            <a:avLst/>
          </a:prstGeom>
          <a:noFill/>
          <a:ln>
            <a:noFill/>
          </a:ln>
        </p:spPr>
        <p:txBody>
          <a:bodyPr spcFirstLastPara="1" wrap="square" lIns="91425" tIns="91425" rIns="91425" bIns="91425" anchor="t" anchorCtr="0">
            <a:noAutofit/>
          </a:bodyPr>
          <a:lstStyle/>
          <a:p>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Procurement dept. use ERP</a:t>
            </a:r>
          </a:p>
        </p:txBody>
      </p:sp>
      <p:sp>
        <p:nvSpPr>
          <p:cNvPr id="121" name="Google Shape;206;p17">
            <a:extLst>
              <a:ext uri="{FF2B5EF4-FFF2-40B4-BE49-F238E27FC236}">
                <a16:creationId xmlns:a16="http://schemas.microsoft.com/office/drawing/2014/main" id="{6FC5E1A0-9EB8-B64E-9533-FF14D0F66680}"/>
              </a:ext>
            </a:extLst>
          </p:cNvPr>
          <p:cNvSpPr txBox="1"/>
          <p:nvPr/>
        </p:nvSpPr>
        <p:spPr>
          <a:xfrm>
            <a:off x="8239346" y="3560182"/>
            <a:ext cx="2786937" cy="343374"/>
          </a:xfrm>
          <a:prstGeom prst="rect">
            <a:avLst/>
          </a:prstGeom>
          <a:noFill/>
          <a:ln>
            <a:noFill/>
          </a:ln>
        </p:spPr>
        <p:txBody>
          <a:bodyPr spcFirstLastPara="1" wrap="square" lIns="91425" tIns="91425" rIns="91425" bIns="91425" anchor="t" anchorCtr="0">
            <a:noAutofit/>
          </a:bodyPr>
          <a:lstStyle/>
          <a:p>
            <a:r>
              <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Server connects via VPN</a:t>
            </a:r>
          </a:p>
        </p:txBody>
      </p:sp>
    </p:spTree>
    <p:extLst>
      <p:ext uri="{BB962C8B-B14F-4D97-AF65-F5344CB8AC3E}">
        <p14:creationId xmlns:p14="http://schemas.microsoft.com/office/powerpoint/2010/main" val="329070872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nodeType="withEffect">
                                  <p:stCondLst>
                                    <p:cond delay="0"/>
                                  </p:stCondLst>
                                  <p:childTnLst>
                                    <p:animEffect transition="out" filter="fade">
                                      <p:cBhvr>
                                        <p:cTn id="6" dur="1000" tmFilter="0, 0; .2, .5; .8, .5; 1, 0"/>
                                        <p:tgtEl>
                                          <p:spTgt spid="169"/>
                                        </p:tgtEl>
                                      </p:cBhvr>
                                    </p:animEffect>
                                    <p:animScale>
                                      <p:cBhvr>
                                        <p:cTn id="7" dur="500" autoRev="1" fill="hold"/>
                                        <p:tgtEl>
                                          <p:spTgt spid="169"/>
                                        </p:tgtEl>
                                      </p:cBhvr>
                                      <p:by x="105000" y="105000"/>
                                    </p:animScale>
                                  </p:childTnLst>
                                </p:cTn>
                              </p:par>
                              <p:par>
                                <p:cTn id="8" presetID="32" presetClass="emph" presetSubtype="0" repeatCount="5000" fill="hold" nodeType="withEffect">
                                  <p:stCondLst>
                                    <p:cond delay="0"/>
                                  </p:stCondLst>
                                  <p:childTnLst>
                                    <p:animRot by="120000">
                                      <p:cBhvr>
                                        <p:cTn id="9" dur="100" fill="hold">
                                          <p:stCondLst>
                                            <p:cond delay="0"/>
                                          </p:stCondLst>
                                        </p:cTn>
                                        <p:tgtEl>
                                          <p:spTgt spid="169"/>
                                        </p:tgtEl>
                                        <p:attrNameLst>
                                          <p:attrName>r</p:attrName>
                                        </p:attrNameLst>
                                      </p:cBhvr>
                                    </p:animRot>
                                    <p:animRot by="-240000">
                                      <p:cBhvr>
                                        <p:cTn id="10" dur="200" fill="hold">
                                          <p:stCondLst>
                                            <p:cond delay="200"/>
                                          </p:stCondLst>
                                        </p:cTn>
                                        <p:tgtEl>
                                          <p:spTgt spid="169"/>
                                        </p:tgtEl>
                                        <p:attrNameLst>
                                          <p:attrName>r</p:attrName>
                                        </p:attrNameLst>
                                      </p:cBhvr>
                                    </p:animRot>
                                    <p:animRot by="240000">
                                      <p:cBhvr>
                                        <p:cTn id="11" dur="200" fill="hold">
                                          <p:stCondLst>
                                            <p:cond delay="400"/>
                                          </p:stCondLst>
                                        </p:cTn>
                                        <p:tgtEl>
                                          <p:spTgt spid="169"/>
                                        </p:tgtEl>
                                        <p:attrNameLst>
                                          <p:attrName>r</p:attrName>
                                        </p:attrNameLst>
                                      </p:cBhvr>
                                    </p:animRot>
                                    <p:animRot by="-240000">
                                      <p:cBhvr>
                                        <p:cTn id="12" dur="200" fill="hold">
                                          <p:stCondLst>
                                            <p:cond delay="600"/>
                                          </p:stCondLst>
                                        </p:cTn>
                                        <p:tgtEl>
                                          <p:spTgt spid="169"/>
                                        </p:tgtEl>
                                        <p:attrNameLst>
                                          <p:attrName>r</p:attrName>
                                        </p:attrNameLst>
                                      </p:cBhvr>
                                    </p:animRot>
                                    <p:animRot by="120000">
                                      <p:cBhvr>
                                        <p:cTn id="13" dur="200" fill="hold">
                                          <p:stCondLst>
                                            <p:cond delay="800"/>
                                          </p:stCondLst>
                                        </p:cTn>
                                        <p:tgtEl>
                                          <p:spTgt spid="169"/>
                                        </p:tgtEl>
                                        <p:attrNameLst>
                                          <p:attrName>r</p:attrName>
                                        </p:attrNameLst>
                                      </p:cBhvr>
                                    </p:animRot>
                                  </p:childTnLst>
                                </p:cTn>
                              </p:par>
                              <p:par>
                                <p:cTn id="14" presetID="26" presetClass="emph" presetSubtype="0" repeatCount="5000" nodeType="withEffect">
                                  <p:stCondLst>
                                    <p:cond delay="0"/>
                                  </p:stCondLst>
                                  <p:childTnLst>
                                    <p:animEffect transition="out" filter="fade">
                                      <p:cBhvr>
                                        <p:cTn id="15" dur="1000" tmFilter="0, 0; .2, .5; .8, .5; 1, 0"/>
                                        <p:tgtEl>
                                          <p:spTgt spid="170"/>
                                        </p:tgtEl>
                                      </p:cBhvr>
                                    </p:animEffect>
                                    <p:animScale>
                                      <p:cBhvr>
                                        <p:cTn id="16" dur="500" autoRev="1" fill="hold"/>
                                        <p:tgtEl>
                                          <p:spTgt spid="170"/>
                                        </p:tgtEl>
                                      </p:cBhvr>
                                      <p:by x="105000" y="105000"/>
                                    </p:animScale>
                                  </p:childTnLst>
                                </p:cTn>
                              </p:par>
                              <p:par>
                                <p:cTn id="17" presetID="32" presetClass="emph" presetSubtype="0" repeatCount="5000" fill="hold" nodeType="withEffect">
                                  <p:stCondLst>
                                    <p:cond delay="0"/>
                                  </p:stCondLst>
                                  <p:childTnLst>
                                    <p:animRot by="120000">
                                      <p:cBhvr>
                                        <p:cTn id="18" dur="100" fill="hold">
                                          <p:stCondLst>
                                            <p:cond delay="0"/>
                                          </p:stCondLst>
                                        </p:cTn>
                                        <p:tgtEl>
                                          <p:spTgt spid="170"/>
                                        </p:tgtEl>
                                        <p:attrNameLst>
                                          <p:attrName>r</p:attrName>
                                        </p:attrNameLst>
                                      </p:cBhvr>
                                    </p:animRot>
                                    <p:animRot by="-240000">
                                      <p:cBhvr>
                                        <p:cTn id="19" dur="200" fill="hold">
                                          <p:stCondLst>
                                            <p:cond delay="200"/>
                                          </p:stCondLst>
                                        </p:cTn>
                                        <p:tgtEl>
                                          <p:spTgt spid="170"/>
                                        </p:tgtEl>
                                        <p:attrNameLst>
                                          <p:attrName>r</p:attrName>
                                        </p:attrNameLst>
                                      </p:cBhvr>
                                    </p:animRot>
                                    <p:animRot by="240000">
                                      <p:cBhvr>
                                        <p:cTn id="20" dur="200" fill="hold">
                                          <p:stCondLst>
                                            <p:cond delay="400"/>
                                          </p:stCondLst>
                                        </p:cTn>
                                        <p:tgtEl>
                                          <p:spTgt spid="170"/>
                                        </p:tgtEl>
                                        <p:attrNameLst>
                                          <p:attrName>r</p:attrName>
                                        </p:attrNameLst>
                                      </p:cBhvr>
                                    </p:animRot>
                                    <p:animRot by="-240000">
                                      <p:cBhvr>
                                        <p:cTn id="21" dur="200" fill="hold">
                                          <p:stCondLst>
                                            <p:cond delay="600"/>
                                          </p:stCondLst>
                                        </p:cTn>
                                        <p:tgtEl>
                                          <p:spTgt spid="170"/>
                                        </p:tgtEl>
                                        <p:attrNameLst>
                                          <p:attrName>r</p:attrName>
                                        </p:attrNameLst>
                                      </p:cBhvr>
                                    </p:animRot>
                                    <p:animRot by="120000">
                                      <p:cBhvr>
                                        <p:cTn id="22" dur="200" fill="hold">
                                          <p:stCondLst>
                                            <p:cond delay="800"/>
                                          </p:stCondLst>
                                        </p:cTn>
                                        <p:tgtEl>
                                          <p:spTgt spid="170"/>
                                        </p:tgtEl>
                                        <p:attrNameLst>
                                          <p:attrName>r</p:attrName>
                                        </p:attrNameLst>
                                      </p:cBhvr>
                                    </p:animRot>
                                  </p:childTnLst>
                                </p:cTn>
                              </p:par>
                              <p:par>
                                <p:cTn id="23" presetID="26" presetClass="emph" presetSubtype="0" repeatCount="5000" nodeType="withEffect">
                                  <p:stCondLst>
                                    <p:cond delay="250"/>
                                  </p:stCondLst>
                                  <p:childTnLst>
                                    <p:animEffect transition="out" filter="fade">
                                      <p:cBhvr>
                                        <p:cTn id="24" dur="1000" tmFilter="0, 0; .2, .5; .8, .5; 1, 0"/>
                                        <p:tgtEl>
                                          <p:spTgt spid="171"/>
                                        </p:tgtEl>
                                      </p:cBhvr>
                                    </p:animEffect>
                                    <p:animScale>
                                      <p:cBhvr>
                                        <p:cTn id="25" dur="500" autoRev="1" fill="hold"/>
                                        <p:tgtEl>
                                          <p:spTgt spid="171"/>
                                        </p:tgtEl>
                                      </p:cBhvr>
                                      <p:by x="105000" y="105000"/>
                                    </p:animScale>
                                  </p:childTnLst>
                                </p:cTn>
                              </p:par>
                              <p:par>
                                <p:cTn id="26" presetID="32" presetClass="emph" presetSubtype="0" repeatCount="5000" fill="hold" nodeType="withEffect">
                                  <p:stCondLst>
                                    <p:cond delay="250"/>
                                  </p:stCondLst>
                                  <p:childTnLst>
                                    <p:animRot by="120000">
                                      <p:cBhvr>
                                        <p:cTn id="27" dur="100" fill="hold">
                                          <p:stCondLst>
                                            <p:cond delay="0"/>
                                          </p:stCondLst>
                                        </p:cTn>
                                        <p:tgtEl>
                                          <p:spTgt spid="171"/>
                                        </p:tgtEl>
                                        <p:attrNameLst>
                                          <p:attrName>r</p:attrName>
                                        </p:attrNameLst>
                                      </p:cBhvr>
                                    </p:animRot>
                                    <p:animRot by="-240000">
                                      <p:cBhvr>
                                        <p:cTn id="28" dur="200" fill="hold">
                                          <p:stCondLst>
                                            <p:cond delay="200"/>
                                          </p:stCondLst>
                                        </p:cTn>
                                        <p:tgtEl>
                                          <p:spTgt spid="171"/>
                                        </p:tgtEl>
                                        <p:attrNameLst>
                                          <p:attrName>r</p:attrName>
                                        </p:attrNameLst>
                                      </p:cBhvr>
                                    </p:animRot>
                                    <p:animRot by="240000">
                                      <p:cBhvr>
                                        <p:cTn id="29" dur="200" fill="hold">
                                          <p:stCondLst>
                                            <p:cond delay="400"/>
                                          </p:stCondLst>
                                        </p:cTn>
                                        <p:tgtEl>
                                          <p:spTgt spid="171"/>
                                        </p:tgtEl>
                                        <p:attrNameLst>
                                          <p:attrName>r</p:attrName>
                                        </p:attrNameLst>
                                      </p:cBhvr>
                                    </p:animRot>
                                    <p:animRot by="-240000">
                                      <p:cBhvr>
                                        <p:cTn id="30" dur="200" fill="hold">
                                          <p:stCondLst>
                                            <p:cond delay="600"/>
                                          </p:stCondLst>
                                        </p:cTn>
                                        <p:tgtEl>
                                          <p:spTgt spid="171"/>
                                        </p:tgtEl>
                                        <p:attrNameLst>
                                          <p:attrName>r</p:attrName>
                                        </p:attrNameLst>
                                      </p:cBhvr>
                                    </p:animRot>
                                    <p:animRot by="120000">
                                      <p:cBhvr>
                                        <p:cTn id="31" dur="200" fill="hold">
                                          <p:stCondLst>
                                            <p:cond delay="800"/>
                                          </p:stCondLst>
                                        </p:cTn>
                                        <p:tgtEl>
                                          <p:spTgt spid="171"/>
                                        </p:tgtEl>
                                        <p:attrNameLst>
                                          <p:attrName>r</p:attrName>
                                        </p:attrNameLst>
                                      </p:cBhvr>
                                    </p:animRot>
                                  </p:childTnLst>
                                </p:cTn>
                              </p:par>
                              <p:par>
                                <p:cTn id="32" presetID="26" presetClass="emph" presetSubtype="0" repeatCount="5000" nodeType="withEffect">
                                  <p:stCondLst>
                                    <p:cond delay="500"/>
                                  </p:stCondLst>
                                  <p:childTnLst>
                                    <p:animEffect transition="out" filter="fade">
                                      <p:cBhvr>
                                        <p:cTn id="33" dur="1000" tmFilter="0, 0; .2, .5; .8, .5; 1, 0"/>
                                        <p:tgtEl>
                                          <p:spTgt spid="173"/>
                                        </p:tgtEl>
                                      </p:cBhvr>
                                    </p:animEffect>
                                    <p:animScale>
                                      <p:cBhvr>
                                        <p:cTn id="34" dur="500" autoRev="1" fill="hold"/>
                                        <p:tgtEl>
                                          <p:spTgt spid="173"/>
                                        </p:tgtEl>
                                      </p:cBhvr>
                                      <p:by x="105000" y="105000"/>
                                    </p:animScale>
                                  </p:childTnLst>
                                </p:cTn>
                              </p:par>
                              <p:par>
                                <p:cTn id="35" presetID="32" presetClass="emph" presetSubtype="0" repeatCount="5000" fill="hold" nodeType="withEffect">
                                  <p:stCondLst>
                                    <p:cond delay="500"/>
                                  </p:stCondLst>
                                  <p:childTnLst>
                                    <p:animRot by="120000">
                                      <p:cBhvr>
                                        <p:cTn id="36" dur="100" fill="hold">
                                          <p:stCondLst>
                                            <p:cond delay="0"/>
                                          </p:stCondLst>
                                        </p:cTn>
                                        <p:tgtEl>
                                          <p:spTgt spid="173"/>
                                        </p:tgtEl>
                                        <p:attrNameLst>
                                          <p:attrName>r</p:attrName>
                                        </p:attrNameLst>
                                      </p:cBhvr>
                                    </p:animRot>
                                    <p:animRot by="-240000">
                                      <p:cBhvr>
                                        <p:cTn id="37" dur="200" fill="hold">
                                          <p:stCondLst>
                                            <p:cond delay="200"/>
                                          </p:stCondLst>
                                        </p:cTn>
                                        <p:tgtEl>
                                          <p:spTgt spid="173"/>
                                        </p:tgtEl>
                                        <p:attrNameLst>
                                          <p:attrName>r</p:attrName>
                                        </p:attrNameLst>
                                      </p:cBhvr>
                                    </p:animRot>
                                    <p:animRot by="240000">
                                      <p:cBhvr>
                                        <p:cTn id="38" dur="200" fill="hold">
                                          <p:stCondLst>
                                            <p:cond delay="400"/>
                                          </p:stCondLst>
                                        </p:cTn>
                                        <p:tgtEl>
                                          <p:spTgt spid="173"/>
                                        </p:tgtEl>
                                        <p:attrNameLst>
                                          <p:attrName>r</p:attrName>
                                        </p:attrNameLst>
                                      </p:cBhvr>
                                    </p:animRot>
                                    <p:animRot by="-240000">
                                      <p:cBhvr>
                                        <p:cTn id="39" dur="200" fill="hold">
                                          <p:stCondLst>
                                            <p:cond delay="600"/>
                                          </p:stCondLst>
                                        </p:cTn>
                                        <p:tgtEl>
                                          <p:spTgt spid="173"/>
                                        </p:tgtEl>
                                        <p:attrNameLst>
                                          <p:attrName>r</p:attrName>
                                        </p:attrNameLst>
                                      </p:cBhvr>
                                    </p:animRot>
                                    <p:animRot by="120000">
                                      <p:cBhvr>
                                        <p:cTn id="40" dur="200" fill="hold">
                                          <p:stCondLst>
                                            <p:cond delay="800"/>
                                          </p:stCondLst>
                                        </p:cTn>
                                        <p:tgtEl>
                                          <p:spTgt spid="173"/>
                                        </p:tgtEl>
                                        <p:attrNameLst>
                                          <p:attrName>r</p:attrName>
                                        </p:attrNameLst>
                                      </p:cBhvr>
                                    </p:animRot>
                                  </p:childTnLst>
                                </p:cTn>
                              </p:par>
                              <p:par>
                                <p:cTn id="41" presetID="26" presetClass="emph" presetSubtype="0" repeatCount="5000" nodeType="withEffect">
                                  <p:stCondLst>
                                    <p:cond delay="750"/>
                                  </p:stCondLst>
                                  <p:childTnLst>
                                    <p:animEffect transition="out" filter="fade">
                                      <p:cBhvr>
                                        <p:cTn id="42" dur="1000" tmFilter="0, 0; .2, .5; .8, .5; 1, 0"/>
                                        <p:tgtEl>
                                          <p:spTgt spid="174"/>
                                        </p:tgtEl>
                                      </p:cBhvr>
                                    </p:animEffect>
                                    <p:animScale>
                                      <p:cBhvr>
                                        <p:cTn id="43" dur="500" autoRev="1" fill="hold"/>
                                        <p:tgtEl>
                                          <p:spTgt spid="174"/>
                                        </p:tgtEl>
                                      </p:cBhvr>
                                      <p:by x="105000" y="105000"/>
                                    </p:animScale>
                                  </p:childTnLst>
                                </p:cTn>
                              </p:par>
                              <p:par>
                                <p:cTn id="44" presetID="32" presetClass="emph" presetSubtype="0" repeatCount="5000" fill="hold" nodeType="withEffect">
                                  <p:stCondLst>
                                    <p:cond delay="750"/>
                                  </p:stCondLst>
                                  <p:childTnLst>
                                    <p:animRot by="120000">
                                      <p:cBhvr>
                                        <p:cTn id="45" dur="100" fill="hold">
                                          <p:stCondLst>
                                            <p:cond delay="0"/>
                                          </p:stCondLst>
                                        </p:cTn>
                                        <p:tgtEl>
                                          <p:spTgt spid="174"/>
                                        </p:tgtEl>
                                        <p:attrNameLst>
                                          <p:attrName>r</p:attrName>
                                        </p:attrNameLst>
                                      </p:cBhvr>
                                    </p:animRot>
                                    <p:animRot by="-240000">
                                      <p:cBhvr>
                                        <p:cTn id="46" dur="200" fill="hold">
                                          <p:stCondLst>
                                            <p:cond delay="200"/>
                                          </p:stCondLst>
                                        </p:cTn>
                                        <p:tgtEl>
                                          <p:spTgt spid="174"/>
                                        </p:tgtEl>
                                        <p:attrNameLst>
                                          <p:attrName>r</p:attrName>
                                        </p:attrNameLst>
                                      </p:cBhvr>
                                    </p:animRot>
                                    <p:animRot by="240000">
                                      <p:cBhvr>
                                        <p:cTn id="47" dur="200" fill="hold">
                                          <p:stCondLst>
                                            <p:cond delay="400"/>
                                          </p:stCondLst>
                                        </p:cTn>
                                        <p:tgtEl>
                                          <p:spTgt spid="174"/>
                                        </p:tgtEl>
                                        <p:attrNameLst>
                                          <p:attrName>r</p:attrName>
                                        </p:attrNameLst>
                                      </p:cBhvr>
                                    </p:animRot>
                                    <p:animRot by="-240000">
                                      <p:cBhvr>
                                        <p:cTn id="48" dur="200" fill="hold">
                                          <p:stCondLst>
                                            <p:cond delay="600"/>
                                          </p:stCondLst>
                                        </p:cTn>
                                        <p:tgtEl>
                                          <p:spTgt spid="174"/>
                                        </p:tgtEl>
                                        <p:attrNameLst>
                                          <p:attrName>r</p:attrName>
                                        </p:attrNameLst>
                                      </p:cBhvr>
                                    </p:animRot>
                                    <p:animRot by="120000">
                                      <p:cBhvr>
                                        <p:cTn id="49" dur="200" fill="hold">
                                          <p:stCondLst>
                                            <p:cond delay="800"/>
                                          </p:stCondLst>
                                        </p:cTn>
                                        <p:tgtEl>
                                          <p:spTgt spid="174"/>
                                        </p:tgtEl>
                                        <p:attrNameLst>
                                          <p:attrName>r</p:attrName>
                                        </p:attrNameLst>
                                      </p:cBhvr>
                                    </p:animRot>
                                  </p:childTnLst>
                                </p:cTn>
                              </p:par>
                              <p:par>
                                <p:cTn id="50" presetID="26" presetClass="emph" presetSubtype="0" repeatCount="5000" nodeType="withEffect">
                                  <p:stCondLst>
                                    <p:cond delay="1000"/>
                                  </p:stCondLst>
                                  <p:childTnLst>
                                    <p:animEffect transition="out" filter="fade">
                                      <p:cBhvr>
                                        <p:cTn id="51" dur="1000" tmFilter="0, 0; .2, .5; .8, .5; 1, 0"/>
                                        <p:tgtEl>
                                          <p:spTgt spid="175"/>
                                        </p:tgtEl>
                                      </p:cBhvr>
                                    </p:animEffect>
                                    <p:animScale>
                                      <p:cBhvr>
                                        <p:cTn id="52" dur="500" autoRev="1" fill="hold"/>
                                        <p:tgtEl>
                                          <p:spTgt spid="175"/>
                                        </p:tgtEl>
                                      </p:cBhvr>
                                      <p:by x="105000" y="105000"/>
                                    </p:animScale>
                                  </p:childTnLst>
                                </p:cTn>
                              </p:par>
                              <p:par>
                                <p:cTn id="53" presetID="32" presetClass="emph" presetSubtype="0" repeatCount="5000" fill="hold" nodeType="withEffect">
                                  <p:stCondLst>
                                    <p:cond delay="1000"/>
                                  </p:stCondLst>
                                  <p:childTnLst>
                                    <p:animRot by="120000">
                                      <p:cBhvr>
                                        <p:cTn id="54" dur="100" fill="hold">
                                          <p:stCondLst>
                                            <p:cond delay="0"/>
                                          </p:stCondLst>
                                        </p:cTn>
                                        <p:tgtEl>
                                          <p:spTgt spid="175"/>
                                        </p:tgtEl>
                                        <p:attrNameLst>
                                          <p:attrName>r</p:attrName>
                                        </p:attrNameLst>
                                      </p:cBhvr>
                                    </p:animRot>
                                    <p:animRot by="-240000">
                                      <p:cBhvr>
                                        <p:cTn id="55" dur="200" fill="hold">
                                          <p:stCondLst>
                                            <p:cond delay="200"/>
                                          </p:stCondLst>
                                        </p:cTn>
                                        <p:tgtEl>
                                          <p:spTgt spid="175"/>
                                        </p:tgtEl>
                                        <p:attrNameLst>
                                          <p:attrName>r</p:attrName>
                                        </p:attrNameLst>
                                      </p:cBhvr>
                                    </p:animRot>
                                    <p:animRot by="240000">
                                      <p:cBhvr>
                                        <p:cTn id="56" dur="200" fill="hold">
                                          <p:stCondLst>
                                            <p:cond delay="400"/>
                                          </p:stCondLst>
                                        </p:cTn>
                                        <p:tgtEl>
                                          <p:spTgt spid="175"/>
                                        </p:tgtEl>
                                        <p:attrNameLst>
                                          <p:attrName>r</p:attrName>
                                        </p:attrNameLst>
                                      </p:cBhvr>
                                    </p:animRot>
                                    <p:animRot by="-240000">
                                      <p:cBhvr>
                                        <p:cTn id="57" dur="200" fill="hold">
                                          <p:stCondLst>
                                            <p:cond delay="600"/>
                                          </p:stCondLst>
                                        </p:cTn>
                                        <p:tgtEl>
                                          <p:spTgt spid="175"/>
                                        </p:tgtEl>
                                        <p:attrNameLst>
                                          <p:attrName>r</p:attrName>
                                        </p:attrNameLst>
                                      </p:cBhvr>
                                    </p:animRot>
                                    <p:animRot by="120000">
                                      <p:cBhvr>
                                        <p:cTn id="58" dur="200" fill="hold">
                                          <p:stCondLst>
                                            <p:cond delay="800"/>
                                          </p:stCondLst>
                                        </p:cTn>
                                        <p:tgtEl>
                                          <p:spTgt spid="175"/>
                                        </p:tgtEl>
                                        <p:attrNameLst>
                                          <p:attrName>r</p:attrName>
                                        </p:attrNameLst>
                                      </p:cBhvr>
                                    </p:animRot>
                                  </p:childTnLst>
                                </p:cTn>
                              </p:par>
                              <p:par>
                                <p:cTn id="59" presetID="26" presetClass="emph" presetSubtype="0" repeatCount="5000" nodeType="withEffect">
                                  <p:stCondLst>
                                    <p:cond delay="1250"/>
                                  </p:stCondLst>
                                  <p:childTnLst>
                                    <p:animEffect transition="out" filter="fade">
                                      <p:cBhvr>
                                        <p:cTn id="60" dur="1000" tmFilter="0, 0; .2, .5; .8, .5; 1, 0"/>
                                        <p:tgtEl>
                                          <p:spTgt spid="176"/>
                                        </p:tgtEl>
                                      </p:cBhvr>
                                    </p:animEffect>
                                    <p:animScale>
                                      <p:cBhvr>
                                        <p:cTn id="61" dur="500" autoRev="1" fill="hold"/>
                                        <p:tgtEl>
                                          <p:spTgt spid="176"/>
                                        </p:tgtEl>
                                      </p:cBhvr>
                                      <p:by x="105000" y="105000"/>
                                    </p:animScale>
                                  </p:childTnLst>
                                </p:cTn>
                              </p:par>
                              <p:par>
                                <p:cTn id="62" presetID="32" presetClass="emph" presetSubtype="0" repeatCount="5000" fill="hold" nodeType="withEffect">
                                  <p:stCondLst>
                                    <p:cond delay="1250"/>
                                  </p:stCondLst>
                                  <p:childTnLst>
                                    <p:animRot by="120000">
                                      <p:cBhvr>
                                        <p:cTn id="63" dur="100" fill="hold">
                                          <p:stCondLst>
                                            <p:cond delay="0"/>
                                          </p:stCondLst>
                                        </p:cTn>
                                        <p:tgtEl>
                                          <p:spTgt spid="176"/>
                                        </p:tgtEl>
                                        <p:attrNameLst>
                                          <p:attrName>r</p:attrName>
                                        </p:attrNameLst>
                                      </p:cBhvr>
                                    </p:animRot>
                                    <p:animRot by="-240000">
                                      <p:cBhvr>
                                        <p:cTn id="64" dur="200" fill="hold">
                                          <p:stCondLst>
                                            <p:cond delay="200"/>
                                          </p:stCondLst>
                                        </p:cTn>
                                        <p:tgtEl>
                                          <p:spTgt spid="176"/>
                                        </p:tgtEl>
                                        <p:attrNameLst>
                                          <p:attrName>r</p:attrName>
                                        </p:attrNameLst>
                                      </p:cBhvr>
                                    </p:animRot>
                                    <p:animRot by="240000">
                                      <p:cBhvr>
                                        <p:cTn id="65" dur="200" fill="hold">
                                          <p:stCondLst>
                                            <p:cond delay="400"/>
                                          </p:stCondLst>
                                        </p:cTn>
                                        <p:tgtEl>
                                          <p:spTgt spid="176"/>
                                        </p:tgtEl>
                                        <p:attrNameLst>
                                          <p:attrName>r</p:attrName>
                                        </p:attrNameLst>
                                      </p:cBhvr>
                                    </p:animRot>
                                    <p:animRot by="-240000">
                                      <p:cBhvr>
                                        <p:cTn id="66" dur="200" fill="hold">
                                          <p:stCondLst>
                                            <p:cond delay="600"/>
                                          </p:stCondLst>
                                        </p:cTn>
                                        <p:tgtEl>
                                          <p:spTgt spid="176"/>
                                        </p:tgtEl>
                                        <p:attrNameLst>
                                          <p:attrName>r</p:attrName>
                                        </p:attrNameLst>
                                      </p:cBhvr>
                                    </p:animRot>
                                    <p:animRot by="120000">
                                      <p:cBhvr>
                                        <p:cTn id="67" dur="200" fill="hold">
                                          <p:stCondLst>
                                            <p:cond delay="800"/>
                                          </p:stCondLst>
                                        </p:cTn>
                                        <p:tgtEl>
                                          <p:spTgt spid="17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4" name="Google Shape;284;p1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SzPts val="4000"/>
            </a:pPr>
            <a:r>
              <a:rPr lang="en" altLang="zh-TW">
                <a:ea typeface="微軟正黑體" panose="020B0604030504040204" pitchFamily="34" charset="-120"/>
                <a:sym typeface="Arial" panose="020B0604020202020204" pitchFamily="34" charset="0"/>
              </a:rPr>
              <a:t>Setting up site-to-site VPN is time and labor consuming ​</a:t>
            </a:r>
            <a:endParaRPr lang="zh-TW">
              <a:ea typeface="微軟正黑體" panose="020B0604030504040204" pitchFamily="34" charset="-120"/>
              <a:cs typeface="+mn-ea"/>
              <a:sym typeface="Arial" panose="020B0604020202020204" pitchFamily="34" charset="0"/>
            </a:endParaRPr>
          </a:p>
        </p:txBody>
      </p:sp>
      <p:grpSp>
        <p:nvGrpSpPr>
          <p:cNvPr id="4" name="群組 3">
            <a:extLst>
              <a:ext uri="{FF2B5EF4-FFF2-40B4-BE49-F238E27FC236}">
                <a16:creationId xmlns:a16="http://schemas.microsoft.com/office/drawing/2014/main" id="{6805884F-878D-4D9D-A414-7FDE694E2BF7}"/>
              </a:ext>
            </a:extLst>
          </p:cNvPr>
          <p:cNvGrpSpPr/>
          <p:nvPr/>
        </p:nvGrpSpPr>
        <p:grpSpPr>
          <a:xfrm>
            <a:off x="2194633" y="3063328"/>
            <a:ext cx="7932099" cy="2960939"/>
            <a:chOff x="2040629" y="3063328"/>
            <a:chExt cx="7932099" cy="2960939"/>
          </a:xfrm>
        </p:grpSpPr>
        <p:cxnSp>
          <p:nvCxnSpPr>
            <p:cNvPr id="302" name="Google Shape;302;p19"/>
            <p:cNvCxnSpPr>
              <a:cxnSpLocks/>
            </p:cNvCxnSpPr>
            <p:nvPr/>
          </p:nvCxnSpPr>
          <p:spPr>
            <a:xfrm>
              <a:off x="5141505" y="4476704"/>
              <a:ext cx="0" cy="1224698"/>
            </a:xfrm>
            <a:prstGeom prst="straightConnector1">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3" name="Google Shape;303;p19"/>
            <p:cNvCxnSpPr>
              <a:cxnSpLocks/>
            </p:cNvCxnSpPr>
            <p:nvPr/>
          </p:nvCxnSpPr>
          <p:spPr>
            <a:xfrm flipH="1">
              <a:off x="5343132" y="4262240"/>
              <a:ext cx="1545206" cy="1359326"/>
            </a:xfrm>
            <a:prstGeom prst="straightConnector1">
              <a:avLst/>
            </a:prstGeom>
            <a:ln w="34925">
              <a:solidFill>
                <a:schemeClr val="bg1">
                  <a:lumMod val="75000"/>
                </a:schemeClr>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04" name="Google Shape;304;p19"/>
            <p:cNvCxnSpPr>
              <a:cxnSpLocks/>
              <a:endCxn id="36" idx="1"/>
            </p:cNvCxnSpPr>
            <p:nvPr/>
          </p:nvCxnSpPr>
          <p:spPr>
            <a:xfrm>
              <a:off x="3573898" y="4880662"/>
              <a:ext cx="3196532" cy="900936"/>
            </a:xfrm>
            <a:prstGeom prst="straightConnector1">
              <a:avLst/>
            </a:prstGeom>
            <a:ln w="34925">
              <a:solidFill>
                <a:schemeClr val="bg1">
                  <a:lumMod val="75000"/>
                </a:schemeClr>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05" name="Google Shape;305;p19"/>
            <p:cNvCxnSpPr>
              <a:cxnSpLocks/>
              <a:stCxn id="46" idx="2"/>
            </p:cNvCxnSpPr>
            <p:nvPr/>
          </p:nvCxnSpPr>
          <p:spPr>
            <a:xfrm flipH="1">
              <a:off x="7658956" y="4984408"/>
              <a:ext cx="1897054" cy="757761"/>
            </a:xfrm>
            <a:prstGeom prst="straightConnector1">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6" name="Google Shape;306;p19"/>
            <p:cNvCxnSpPr>
              <a:cxnSpLocks/>
            </p:cNvCxnSpPr>
            <p:nvPr/>
          </p:nvCxnSpPr>
          <p:spPr>
            <a:xfrm>
              <a:off x="7297827" y="4210597"/>
              <a:ext cx="0" cy="1349331"/>
            </a:xfrm>
            <a:prstGeom prst="straightConnector1">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33" name="圖形 32">
              <a:extLst>
                <a:ext uri="{FF2B5EF4-FFF2-40B4-BE49-F238E27FC236}">
                  <a16:creationId xmlns:a16="http://schemas.microsoft.com/office/drawing/2014/main" id="{5229DD1F-4670-4351-893A-FC6AD94284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0629" y="4496727"/>
              <a:ext cx="612188" cy="485338"/>
            </a:xfrm>
            <a:prstGeom prst="rect">
              <a:avLst/>
            </a:prstGeom>
          </p:spPr>
        </p:pic>
        <p:pic>
          <p:nvPicPr>
            <p:cNvPr id="35" name="圖形 34">
              <a:extLst>
                <a:ext uri="{FF2B5EF4-FFF2-40B4-BE49-F238E27FC236}">
                  <a16:creationId xmlns:a16="http://schemas.microsoft.com/office/drawing/2014/main" id="{AA610C55-3CA5-4006-A6D1-2013A11FFD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88512" y="4739396"/>
              <a:ext cx="463824" cy="407134"/>
            </a:xfrm>
            <a:prstGeom prst="rect">
              <a:avLst/>
            </a:prstGeom>
            <a:effectLst>
              <a:outerShdw blurRad="50800" dist="50800" dir="8400000" algn="t" rotWithShape="0">
                <a:prstClr val="black">
                  <a:alpha val="30000"/>
                </a:prstClr>
              </a:outerShdw>
            </a:effectLst>
          </p:spPr>
        </p:pic>
        <p:pic>
          <p:nvPicPr>
            <p:cNvPr id="36" name="圖形 35">
              <a:extLst>
                <a:ext uri="{FF2B5EF4-FFF2-40B4-BE49-F238E27FC236}">
                  <a16:creationId xmlns:a16="http://schemas.microsoft.com/office/drawing/2014/main" id="{E4D68BAB-2D9F-46FD-93B0-D59771516C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70430" y="5538929"/>
              <a:ext cx="612188" cy="485338"/>
            </a:xfrm>
            <a:prstGeom prst="rect">
              <a:avLst/>
            </a:prstGeom>
          </p:spPr>
        </p:pic>
        <p:pic>
          <p:nvPicPr>
            <p:cNvPr id="38" name="圖形 37">
              <a:extLst>
                <a:ext uri="{FF2B5EF4-FFF2-40B4-BE49-F238E27FC236}">
                  <a16:creationId xmlns:a16="http://schemas.microsoft.com/office/drawing/2014/main" id="{0FE60238-19BD-42D6-8F21-1129A694E0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5286" y="5498098"/>
              <a:ext cx="612188" cy="485338"/>
            </a:xfrm>
            <a:prstGeom prst="rect">
              <a:avLst/>
            </a:prstGeom>
          </p:spPr>
        </p:pic>
        <p:pic>
          <p:nvPicPr>
            <p:cNvPr id="40" name="圖形 39">
              <a:extLst>
                <a:ext uri="{FF2B5EF4-FFF2-40B4-BE49-F238E27FC236}">
                  <a16:creationId xmlns:a16="http://schemas.microsoft.com/office/drawing/2014/main" id="{5AD28F2A-F05B-4150-B579-9427D6296C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3408" y="3594368"/>
              <a:ext cx="612188" cy="485338"/>
            </a:xfrm>
            <a:prstGeom prst="rect">
              <a:avLst/>
            </a:prstGeom>
          </p:spPr>
        </p:pic>
        <p:pic>
          <p:nvPicPr>
            <p:cNvPr id="42" name="圖形 41">
              <a:extLst>
                <a:ext uri="{FF2B5EF4-FFF2-40B4-BE49-F238E27FC236}">
                  <a16:creationId xmlns:a16="http://schemas.microsoft.com/office/drawing/2014/main" id="{E76B6419-355D-4389-9DBF-5AAA13AB8D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59197" y="3599261"/>
              <a:ext cx="612188" cy="485338"/>
            </a:xfrm>
            <a:prstGeom prst="rect">
              <a:avLst/>
            </a:prstGeom>
          </p:spPr>
        </p:pic>
        <p:pic>
          <p:nvPicPr>
            <p:cNvPr id="44" name="圖形 43">
              <a:extLst>
                <a:ext uri="{FF2B5EF4-FFF2-40B4-BE49-F238E27FC236}">
                  <a16:creationId xmlns:a16="http://schemas.microsoft.com/office/drawing/2014/main" id="{550D4764-2C83-4810-926B-AC58879912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67237" y="4499070"/>
              <a:ext cx="612188" cy="485338"/>
            </a:xfrm>
            <a:prstGeom prst="rect">
              <a:avLst/>
            </a:prstGeom>
          </p:spPr>
        </p:pic>
        <p:pic>
          <p:nvPicPr>
            <p:cNvPr id="45" name="圖形 44">
              <a:extLst>
                <a:ext uri="{FF2B5EF4-FFF2-40B4-BE49-F238E27FC236}">
                  <a16:creationId xmlns:a16="http://schemas.microsoft.com/office/drawing/2014/main" id="{9CC89BDA-8382-4B94-86AF-EDD29A8795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08268" y="4706070"/>
              <a:ext cx="463824" cy="407134"/>
            </a:xfrm>
            <a:prstGeom prst="rect">
              <a:avLst/>
            </a:prstGeom>
            <a:effectLst>
              <a:outerShdw blurRad="50800" dist="50800" dir="8400000" algn="t" rotWithShape="0">
                <a:prstClr val="black">
                  <a:alpha val="30000"/>
                </a:prstClr>
              </a:outerShdw>
            </a:effectLst>
          </p:spPr>
        </p:pic>
        <p:pic>
          <p:nvPicPr>
            <p:cNvPr id="2" name="圖形 1">
              <a:extLst>
                <a:ext uri="{FF2B5EF4-FFF2-40B4-BE49-F238E27FC236}">
                  <a16:creationId xmlns:a16="http://schemas.microsoft.com/office/drawing/2014/main" id="{AC983886-9CC3-4EFF-B537-93F191B54D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24291" y="4770096"/>
              <a:ext cx="833436" cy="214312"/>
            </a:xfrm>
            <a:prstGeom prst="rect">
              <a:avLst/>
            </a:prstGeom>
          </p:spPr>
        </p:pic>
        <p:pic>
          <p:nvPicPr>
            <p:cNvPr id="49" name="圖形 48">
              <a:extLst>
                <a:ext uri="{FF2B5EF4-FFF2-40B4-BE49-F238E27FC236}">
                  <a16:creationId xmlns:a16="http://schemas.microsoft.com/office/drawing/2014/main" id="{C761BA72-5D9F-4217-99A8-8300CE8E41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48959" y="3861844"/>
              <a:ext cx="833436" cy="214312"/>
            </a:xfrm>
            <a:prstGeom prst="rect">
              <a:avLst/>
            </a:prstGeom>
          </p:spPr>
        </p:pic>
        <p:sp>
          <p:nvSpPr>
            <p:cNvPr id="18" name="語音泡泡: 橢圓形 17">
              <a:extLst>
                <a:ext uri="{FF2B5EF4-FFF2-40B4-BE49-F238E27FC236}">
                  <a16:creationId xmlns:a16="http://schemas.microsoft.com/office/drawing/2014/main" id="{832065B2-8E56-4E5F-8C95-2841AE91D25D}"/>
                </a:ext>
              </a:extLst>
            </p:cNvPr>
            <p:cNvSpPr/>
            <p:nvPr/>
          </p:nvSpPr>
          <p:spPr>
            <a:xfrm>
              <a:off x="7246208" y="3063328"/>
              <a:ext cx="654050" cy="638507"/>
            </a:xfrm>
            <a:prstGeom prst="wedgeEllipseCallout">
              <a:avLst/>
            </a:prstGeom>
            <a:solidFill>
              <a:srgbClr val="21B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a:solidFill>
                    <a:srgbClr val="DDDDE0"/>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2800">
                <a:solidFill>
                  <a:srgbClr val="DDDDE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5" name="語音泡泡: 橢圓形 64">
              <a:extLst>
                <a:ext uri="{FF2B5EF4-FFF2-40B4-BE49-F238E27FC236}">
                  <a16:creationId xmlns:a16="http://schemas.microsoft.com/office/drawing/2014/main" id="{9F457682-6FE8-4C17-82E8-BBE0CB6F05E4}"/>
                </a:ext>
              </a:extLst>
            </p:cNvPr>
            <p:cNvSpPr/>
            <p:nvPr/>
          </p:nvSpPr>
          <p:spPr>
            <a:xfrm>
              <a:off x="2491140" y="3925399"/>
              <a:ext cx="654050" cy="638507"/>
            </a:xfrm>
            <a:prstGeom prst="wedgeEllipseCallout">
              <a:avLst/>
            </a:prstGeom>
            <a:solidFill>
              <a:srgbClr val="21B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a:solidFill>
                    <a:srgbClr val="DDDDE0"/>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2800">
                <a:solidFill>
                  <a:srgbClr val="DDDDE0"/>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1" name="圖形 40">
              <a:extLst>
                <a:ext uri="{FF2B5EF4-FFF2-40B4-BE49-F238E27FC236}">
                  <a16:creationId xmlns:a16="http://schemas.microsoft.com/office/drawing/2014/main" id="{6818D265-AE60-48B0-9C09-6460104087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14761" y="5775169"/>
              <a:ext cx="833436" cy="214312"/>
            </a:xfrm>
            <a:prstGeom prst="rect">
              <a:avLst/>
            </a:prstGeom>
          </p:spPr>
        </p:pic>
        <p:pic>
          <p:nvPicPr>
            <p:cNvPr id="46" name="圖形 45">
              <a:extLst>
                <a:ext uri="{FF2B5EF4-FFF2-40B4-BE49-F238E27FC236}">
                  <a16:creationId xmlns:a16="http://schemas.microsoft.com/office/drawing/2014/main" id="{3723CD3F-EB44-4FB7-96C1-98E8A4BD0A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39292" y="4770096"/>
              <a:ext cx="833436" cy="214312"/>
            </a:xfrm>
            <a:prstGeom prst="rect">
              <a:avLst/>
            </a:prstGeom>
          </p:spPr>
        </p:pic>
        <p:pic>
          <p:nvPicPr>
            <p:cNvPr id="47" name="圖形 46">
              <a:extLst>
                <a:ext uri="{FF2B5EF4-FFF2-40B4-BE49-F238E27FC236}">
                  <a16:creationId xmlns:a16="http://schemas.microsoft.com/office/drawing/2014/main" id="{D26EB71F-296F-4C52-8D1C-4CD5B7EAA0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17949" y="5806297"/>
              <a:ext cx="833436" cy="214312"/>
            </a:xfrm>
            <a:prstGeom prst="rect">
              <a:avLst/>
            </a:prstGeom>
          </p:spPr>
        </p:pic>
        <p:pic>
          <p:nvPicPr>
            <p:cNvPr id="48" name="圖形 47">
              <a:extLst>
                <a:ext uri="{FF2B5EF4-FFF2-40B4-BE49-F238E27FC236}">
                  <a16:creationId xmlns:a16="http://schemas.microsoft.com/office/drawing/2014/main" id="{7AE57423-1182-4C54-B838-319AE1791D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4787" y="3858434"/>
              <a:ext cx="833436" cy="214312"/>
            </a:xfrm>
            <a:prstGeom prst="rect">
              <a:avLst/>
            </a:prstGeom>
          </p:spPr>
        </p:pic>
      </p:grpSp>
      <p:sp>
        <p:nvSpPr>
          <p:cNvPr id="31" name="Google Shape;285;p19">
            <a:extLst>
              <a:ext uri="{FF2B5EF4-FFF2-40B4-BE49-F238E27FC236}">
                <a16:creationId xmlns:a16="http://schemas.microsoft.com/office/drawing/2014/main" id="{0B0A9E21-0C17-1F41-AD90-7741F7EBF61F}"/>
              </a:ext>
            </a:extLst>
          </p:cNvPr>
          <p:cNvSpPr txBox="1"/>
          <p:nvPr/>
        </p:nvSpPr>
        <p:spPr>
          <a:xfrm>
            <a:off x="991240" y="1984232"/>
            <a:ext cx="10209520" cy="1119667"/>
          </a:xfrm>
          <a:prstGeom prst="rect">
            <a:avLst/>
          </a:prstGeom>
          <a:noFill/>
          <a:ln>
            <a:noFill/>
          </a:ln>
        </p:spPr>
        <p:txBody>
          <a:bodyPr spcFirstLastPara="1" wrap="square" lIns="91425" tIns="45700" rIns="91425" bIns="45700" anchor="t" anchorCtr="0">
            <a:noAutofit/>
          </a:bodyPr>
          <a:lstStyle/>
          <a:p>
            <a:pPr fontAlgn="base"/>
            <a:r>
              <a:rPr lang="en"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Employees who need to exchange data frequently within the group would need to create</a:t>
            </a: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site to site</a:t>
            </a: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VPN network by themselves​. But setting up VPN is not easy, and special equipment may be required, hence, deploy</a:t>
            </a:r>
            <a:r>
              <a:rPr lang="en-US" altLang="zh-TW" sz="18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ing</a:t>
            </a:r>
            <a:r>
              <a:rPr lang="en"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 large mesh VPN solution can be very time and labor consuming.​</a:t>
            </a:r>
          </a:p>
        </p:txBody>
      </p:sp>
      <p:sp>
        <p:nvSpPr>
          <p:cNvPr id="32" name="Google Shape;287;p19">
            <a:extLst>
              <a:ext uri="{FF2B5EF4-FFF2-40B4-BE49-F238E27FC236}">
                <a16:creationId xmlns:a16="http://schemas.microsoft.com/office/drawing/2014/main" id="{143AAE5C-7A77-7E44-9D57-E6F2CC60635A}"/>
              </a:ext>
            </a:extLst>
          </p:cNvPr>
          <p:cNvSpPr/>
          <p:nvPr/>
        </p:nvSpPr>
        <p:spPr>
          <a:xfrm>
            <a:off x="2299556" y="5058685"/>
            <a:ext cx="1526364" cy="37706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Router</a:t>
            </a:r>
          </a:p>
        </p:txBody>
      </p:sp>
      <p:sp>
        <p:nvSpPr>
          <p:cNvPr id="34" name="矩形 33">
            <a:extLst>
              <a:ext uri="{FF2B5EF4-FFF2-40B4-BE49-F238E27FC236}">
                <a16:creationId xmlns:a16="http://schemas.microsoft.com/office/drawing/2014/main" id="{E6A98044-1A67-7242-B261-9DFC9AE929F8}"/>
              </a:ext>
            </a:extLst>
          </p:cNvPr>
          <p:cNvSpPr/>
          <p:nvPr/>
        </p:nvSpPr>
        <p:spPr>
          <a:xfrm>
            <a:off x="1423629" y="5358316"/>
            <a:ext cx="2759088" cy="1200329"/>
          </a:xfrm>
          <a:prstGeom prst="rect">
            <a:avLst/>
          </a:prstGeom>
        </p:spPr>
        <p:txBody>
          <a:bodyPr wrap="square" anchor="t">
            <a:spAutoFit/>
          </a:bodyPr>
          <a:lstStyle/>
          <a:p>
            <a:pPr algn="ctr"/>
            <a:r>
              <a:rPr lang="zh-TW" altLang="en-US" sz="2400" b="1" dirty="0">
                <a:solidFill>
                  <a:srgbClr val="FFD72D"/>
                </a:solidFill>
                <a:latin typeface="Arial" panose="020B0604020202020204" pitchFamily="34" charset="0"/>
                <a:ea typeface="微軟正黑體" panose="020B0604030504040204" pitchFamily="34" charset="-120"/>
                <a:cs typeface="+mn-ea"/>
                <a:sym typeface="Arial" panose="020B0604020202020204" pitchFamily="34" charset="0"/>
              </a:rPr>
              <a:t>Employee Productivity </a:t>
            </a:r>
          </a:p>
          <a:p>
            <a:pPr algn="ctr"/>
            <a:r>
              <a:rPr lang="zh-TW" altLang="en-US" sz="2400" b="1" dirty="0">
                <a:solidFill>
                  <a:srgbClr val="FFD72D"/>
                </a:solidFill>
                <a:latin typeface="Arial" panose="020B0604020202020204" pitchFamily="34" charset="0"/>
                <a:ea typeface="微軟正黑體" panose="020B0604030504040204" pitchFamily="34" charset="-120"/>
                <a:cs typeface="+mn-ea"/>
                <a:sym typeface="Arial" panose="020B0604020202020204" pitchFamily="34" charset="0"/>
              </a:rPr>
              <a:t>Decreased! </a:t>
            </a:r>
          </a:p>
        </p:txBody>
      </p:sp>
      <p:sp>
        <p:nvSpPr>
          <p:cNvPr id="37" name="Google Shape;300;p19">
            <a:extLst>
              <a:ext uri="{FF2B5EF4-FFF2-40B4-BE49-F238E27FC236}">
                <a16:creationId xmlns:a16="http://schemas.microsoft.com/office/drawing/2014/main" id="{1374CA35-1C41-374A-B956-5B9C27AB11BA}"/>
              </a:ext>
            </a:extLst>
          </p:cNvPr>
          <p:cNvSpPr/>
          <p:nvPr/>
        </p:nvSpPr>
        <p:spPr>
          <a:xfrm>
            <a:off x="9209885" y="5045924"/>
            <a:ext cx="1365117" cy="503352"/>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Router</a:t>
            </a:r>
          </a:p>
        </p:txBody>
      </p:sp>
      <p:sp>
        <p:nvSpPr>
          <p:cNvPr id="39" name="Google Shape;300;p19">
            <a:extLst>
              <a:ext uri="{FF2B5EF4-FFF2-40B4-BE49-F238E27FC236}">
                <a16:creationId xmlns:a16="http://schemas.microsoft.com/office/drawing/2014/main" id="{433A4E89-4346-AA4B-B7DD-CD1C0C6C7D62}"/>
              </a:ext>
            </a:extLst>
          </p:cNvPr>
          <p:cNvSpPr/>
          <p:nvPr/>
        </p:nvSpPr>
        <p:spPr>
          <a:xfrm>
            <a:off x="4613303" y="5987326"/>
            <a:ext cx="1365117" cy="503352"/>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Router</a:t>
            </a:r>
          </a:p>
        </p:txBody>
      </p:sp>
      <p:sp>
        <p:nvSpPr>
          <p:cNvPr id="43" name="Google Shape;300;p19">
            <a:extLst>
              <a:ext uri="{FF2B5EF4-FFF2-40B4-BE49-F238E27FC236}">
                <a16:creationId xmlns:a16="http://schemas.microsoft.com/office/drawing/2014/main" id="{8BE3094F-123E-B841-A5BB-2F6F0B2B7372}"/>
              </a:ext>
            </a:extLst>
          </p:cNvPr>
          <p:cNvSpPr/>
          <p:nvPr/>
        </p:nvSpPr>
        <p:spPr>
          <a:xfrm>
            <a:off x="4643609" y="4029381"/>
            <a:ext cx="1365117" cy="503352"/>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Router</a:t>
            </a:r>
          </a:p>
        </p:txBody>
      </p:sp>
    </p:spTree>
    <p:extLst>
      <p:ext uri="{BB962C8B-B14F-4D97-AF65-F5344CB8AC3E}">
        <p14:creationId xmlns:p14="http://schemas.microsoft.com/office/powerpoint/2010/main" val="1143190916"/>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15" name="橢圓 14">
            <a:extLst>
              <a:ext uri="{FF2B5EF4-FFF2-40B4-BE49-F238E27FC236}">
                <a16:creationId xmlns:a16="http://schemas.microsoft.com/office/drawing/2014/main" id="{0A99891A-3A40-49BA-AB6E-465E83F86DB0}"/>
              </a:ext>
            </a:extLst>
          </p:cNvPr>
          <p:cNvSpPr/>
          <p:nvPr/>
        </p:nvSpPr>
        <p:spPr>
          <a:xfrm>
            <a:off x="6196158" y="3088498"/>
            <a:ext cx="921878" cy="9218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4" name="Google Shape;314;p2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SzPts val="4000"/>
            </a:pPr>
            <a:r>
              <a:rPr lang="zh-CN" altLang="zh-TW" dirty="0">
                <a:ea typeface="微軟正黑體" panose="020B0604030504040204" pitchFamily="34" charset="-120"/>
                <a:sym typeface="Arial" panose="020B0604020202020204" pitchFamily="34" charset="0"/>
              </a:rPr>
              <a:t>Enterprise level </a:t>
            </a:r>
            <a:r>
              <a:rPr lang="en-US" altLang="zh-TW" dirty="0">
                <a:ea typeface="微軟正黑體" panose="020B0604030504040204" pitchFamily="34" charset="-120"/>
                <a:sym typeface="Arial" panose="020B0604020202020204" pitchFamily="34" charset="0"/>
              </a:rPr>
              <a:t>VPN solution is expensive </a:t>
            </a:r>
            <a:endParaRPr lang="en-US" altLang="zh-TW" sz="4000" dirty="0">
              <a:ea typeface="微軟正黑體" panose="020B0604030504040204" pitchFamily="34" charset="-120"/>
              <a:cs typeface="+mn-ea"/>
              <a:sym typeface="Arial" panose="020B0604020202020204" pitchFamily="34" charset="0"/>
            </a:endParaRPr>
          </a:p>
        </p:txBody>
      </p:sp>
      <p:grpSp>
        <p:nvGrpSpPr>
          <p:cNvPr id="16" name="群組 15">
            <a:extLst>
              <a:ext uri="{FF2B5EF4-FFF2-40B4-BE49-F238E27FC236}">
                <a16:creationId xmlns:a16="http://schemas.microsoft.com/office/drawing/2014/main" id="{456A02D9-9298-4AA5-BD87-B514EC714137}"/>
              </a:ext>
            </a:extLst>
          </p:cNvPr>
          <p:cNvGrpSpPr/>
          <p:nvPr/>
        </p:nvGrpSpPr>
        <p:grpSpPr>
          <a:xfrm>
            <a:off x="2139190" y="3549437"/>
            <a:ext cx="4592915" cy="5020435"/>
            <a:chOff x="2035794" y="2459865"/>
            <a:chExt cx="4592915" cy="5020435"/>
          </a:xfrm>
        </p:grpSpPr>
        <p:sp>
          <p:nvSpPr>
            <p:cNvPr id="20" name="箭號: 向右 19">
              <a:extLst>
                <a:ext uri="{FF2B5EF4-FFF2-40B4-BE49-F238E27FC236}">
                  <a16:creationId xmlns:a16="http://schemas.microsoft.com/office/drawing/2014/main" id="{362A02BD-B8C5-45F4-94C4-615F8A3E9219}"/>
                </a:ext>
              </a:extLst>
            </p:cNvPr>
            <p:cNvSpPr/>
            <p:nvPr/>
          </p:nvSpPr>
          <p:spPr>
            <a:xfrm rot="16200000">
              <a:off x="1822035" y="2673625"/>
              <a:ext cx="5020434" cy="4592915"/>
            </a:xfrm>
            <a:prstGeom prst="rightArrow">
              <a:avLst>
                <a:gd name="adj1" fmla="val 50000"/>
                <a:gd name="adj2" fmla="val 63273"/>
              </a:avLst>
            </a:prstGeom>
            <a:gradFill>
              <a:gsLst>
                <a:gs pos="53000">
                  <a:srgbClr val="6F74FF"/>
                </a:gs>
                <a:gs pos="0">
                  <a:srgbClr val="9656FF"/>
                </a:gs>
                <a:gs pos="100000">
                  <a:srgbClr val="21B0FF"/>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3" name="圖片 12">
              <a:extLst>
                <a:ext uri="{FF2B5EF4-FFF2-40B4-BE49-F238E27FC236}">
                  <a16:creationId xmlns:a16="http://schemas.microsoft.com/office/drawing/2014/main" id="{29D2C55E-93C6-4F82-99ED-FB460B5F2234}"/>
                </a:ext>
              </a:extLst>
            </p:cNvPr>
            <p:cNvPicPr>
              <a:picLocks noChangeAspect="1"/>
            </p:cNvPicPr>
            <p:nvPr/>
          </p:nvPicPr>
          <p:blipFill>
            <a:blip r:embed="rId3"/>
            <a:stretch>
              <a:fillRect/>
            </a:stretch>
          </p:blipFill>
          <p:spPr>
            <a:xfrm>
              <a:off x="2171020" y="2459865"/>
              <a:ext cx="4279763" cy="4432176"/>
            </a:xfrm>
            <a:prstGeom prst="rect">
              <a:avLst/>
            </a:prstGeom>
          </p:spPr>
        </p:pic>
      </p:grpSp>
      <p:pic>
        <p:nvPicPr>
          <p:cNvPr id="317" name="Google Shape;317;p20"/>
          <p:cNvPicPr preferRelativeResize="0"/>
          <p:nvPr/>
        </p:nvPicPr>
        <p:blipFill>
          <a:blip r:embed="rId4">
            <a:alphaModFix/>
          </a:blip>
          <a:stretch>
            <a:fillRect/>
          </a:stretch>
        </p:blipFill>
        <p:spPr>
          <a:xfrm>
            <a:off x="5518075" y="2536984"/>
            <a:ext cx="4885677" cy="4866196"/>
          </a:xfrm>
          <a:prstGeom prst="rect">
            <a:avLst/>
          </a:prstGeom>
          <a:noFill/>
          <a:ln>
            <a:noFill/>
          </a:ln>
        </p:spPr>
      </p:pic>
      <p:sp>
        <p:nvSpPr>
          <p:cNvPr id="14" name="矩形 13">
            <a:extLst>
              <a:ext uri="{FF2B5EF4-FFF2-40B4-BE49-F238E27FC236}">
                <a16:creationId xmlns:a16="http://schemas.microsoft.com/office/drawing/2014/main" id="{9F695C46-B61A-A24A-8E4A-280BFC2C8D84}"/>
              </a:ext>
            </a:extLst>
          </p:cNvPr>
          <p:cNvSpPr/>
          <p:nvPr/>
        </p:nvSpPr>
        <p:spPr>
          <a:xfrm>
            <a:off x="973667" y="1829098"/>
            <a:ext cx="10232812" cy="707886"/>
          </a:xfrm>
          <a:prstGeom prst="rect">
            <a:avLst/>
          </a:prstGeom>
        </p:spPr>
        <p:txBody>
          <a:bodyPr wrap="square">
            <a:spAutoFit/>
          </a:bodyPr>
          <a:lstStyle/>
          <a:p>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SMB start to look for VPN solutions on the market to solve these problems, but not every SMB can afford the high cost for extending or building a complete VPN solution. </a:t>
            </a:r>
            <a:endParaRPr lang="zh-TW" alt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690304086"/>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60C3A202-1304-4688-A736-0392CC9FC07A}"/>
              </a:ext>
            </a:extLst>
          </p:cNvPr>
          <p:cNvSpPr txBox="1"/>
          <p:nvPr/>
        </p:nvSpPr>
        <p:spPr>
          <a:xfrm>
            <a:off x="379063" y="1926905"/>
            <a:ext cx="5720462" cy="1292662"/>
          </a:xfrm>
          <a:prstGeom prst="rect">
            <a:avLst/>
          </a:prstGeom>
          <a:noFill/>
        </p:spPr>
        <p:txBody>
          <a:bodyPr wrap="square" rtlCol="0" anchor="t">
            <a:spAutoFit/>
          </a:bodyPr>
          <a:lstStyle/>
          <a:p>
            <a:r>
              <a:rPr lang="en-US" altLang="zh-TW" sz="2600">
                <a:solidFill>
                  <a:srgbClr val="00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New</a:t>
            </a:r>
            <a:r>
              <a:rPr lang="en-US" altLang="zh-TW" sz="2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Generation </a:t>
            </a:r>
            <a:r>
              <a:rPr lang="en-US" altLang="zh-TW" sz="2600"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WiFi</a:t>
            </a:r>
            <a:r>
              <a:rPr lang="en-US" altLang="zh-TW" sz="2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6 </a:t>
            </a:r>
            <a:br>
              <a:rPr lang="en-US" altLang="zh-TW" sz="2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altLang="zh-TW" sz="2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and Dual 10GbE SD-WAN Router</a:t>
            </a:r>
            <a:endParaRPr lang="zh-TW" sz="2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endParaRPr lang="zh-TW" altLang="en-US" sz="2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 name="文字方塊 11">
            <a:extLst>
              <a:ext uri="{FF2B5EF4-FFF2-40B4-BE49-F238E27FC236}">
                <a16:creationId xmlns:a16="http://schemas.microsoft.com/office/drawing/2014/main" id="{F243F575-8312-41C6-AB6C-D028B7B1798D}"/>
              </a:ext>
            </a:extLst>
          </p:cNvPr>
          <p:cNvSpPr txBox="1"/>
          <p:nvPr/>
        </p:nvSpPr>
        <p:spPr>
          <a:xfrm>
            <a:off x="379063" y="2922704"/>
            <a:ext cx="5716937" cy="1287468"/>
          </a:xfrm>
          <a:prstGeom prst="rect">
            <a:avLst/>
          </a:prstGeom>
          <a:noFill/>
        </p:spPr>
        <p:txBody>
          <a:bodyPr wrap="square" rtlCol="0" anchor="t">
            <a:spAutoFit/>
          </a:bodyPr>
          <a:lstStyle/>
          <a:p>
            <a:pPr marL="180975" indent="-180975">
              <a:lnSpc>
                <a:spcPct val="150000"/>
              </a:lnSpc>
              <a:buFont typeface="Arial" panose="020B0604020202020204" pitchFamily="34" charset="0"/>
              <a:buChar char="•"/>
            </a:pPr>
            <a:r>
              <a:rPr lang="zh-TW" altLang="en-US" dirty="0">
                <a:latin typeface="Arial" panose="020B0604020202020204" pitchFamily="34" charset="0"/>
                <a:ea typeface="微軟正黑體" panose="020B0604030504040204" pitchFamily="34" charset="-120"/>
                <a:cs typeface="Arial"/>
                <a:sym typeface="Arial" panose="020B0604020202020204" pitchFamily="34" charset="0"/>
              </a:rPr>
              <a:t>Wireless connectivity: support </a:t>
            </a:r>
            <a:r>
              <a:rPr lang="en-US" altLang="zh-TW" dirty="0" err="1">
                <a:latin typeface="Arial" panose="020B0604020202020204" pitchFamily="34" charset="0"/>
                <a:ea typeface="微軟正黑體" panose="020B0604030504040204" pitchFamily="34" charset="-120"/>
                <a:cs typeface="Arial"/>
                <a:sym typeface="Arial" panose="020B0604020202020204" pitchFamily="34" charset="0"/>
              </a:rPr>
              <a:t>WiFi</a:t>
            </a:r>
            <a:r>
              <a:rPr lang="en-US" altLang="zh-TW" dirty="0">
                <a:latin typeface="Arial" panose="020B0604020202020204" pitchFamily="34" charset="0"/>
                <a:ea typeface="微軟正黑體" panose="020B0604030504040204" pitchFamily="34" charset="-120"/>
                <a:cs typeface="Arial"/>
                <a:sym typeface="Arial" panose="020B0604020202020204" pitchFamily="34" charset="0"/>
              </a:rPr>
              <a:t> 6 (802.11ax)</a:t>
            </a:r>
            <a:endParaRPr lang="en-US" dirty="0">
              <a:latin typeface="Arial" panose="020B0604020202020204" pitchFamily="34" charset="0"/>
              <a:ea typeface="微軟正黑體" panose="020B0604030504040204" pitchFamily="34" charset="-120"/>
              <a:cs typeface="Arial"/>
              <a:sym typeface="Arial" panose="020B0604020202020204" pitchFamily="34" charset="0"/>
            </a:endParaRPr>
          </a:p>
          <a:p>
            <a:pPr marL="180975" indent="-180975">
              <a:lnSpc>
                <a:spcPct val="150000"/>
              </a:lnSpc>
              <a:buFont typeface="Arial" panose="020B0604020202020204" pitchFamily="34" charset="0"/>
              <a:buChar char="•"/>
            </a:pPr>
            <a:r>
              <a:rPr lang="en-US" dirty="0">
                <a:latin typeface="Arial" panose="020B0604020202020204" pitchFamily="34" charset="0"/>
                <a:ea typeface="微軟正黑體" panose="020B0604030504040204" pitchFamily="34" charset="-120"/>
                <a:cs typeface="Arial"/>
                <a:sym typeface="Arial" panose="020B0604020202020204" pitchFamily="34" charset="0"/>
              </a:rPr>
              <a:t>Flexible network deployment: D</a:t>
            </a:r>
            <a:r>
              <a:rPr lang="en-US" altLang="zh-TW" dirty="0">
                <a:latin typeface="Arial" panose="020B0604020202020204" pitchFamily="34" charset="0"/>
                <a:ea typeface="微軟正黑體" panose="020B0604030504040204" pitchFamily="34" charset="-120"/>
                <a:cs typeface="Arial"/>
                <a:sym typeface="Arial" panose="020B0604020202020204" pitchFamily="34" charset="0"/>
              </a:rPr>
              <a:t>ual 10GbE ports</a:t>
            </a:r>
          </a:p>
          <a:p>
            <a:pPr marL="180975" indent="-180975">
              <a:lnSpc>
                <a:spcPct val="150000"/>
              </a:lnSpc>
              <a:buFont typeface="Arial" panose="020B0604020202020204" pitchFamily="34" charset="0"/>
              <a:buChar char="•"/>
            </a:pPr>
            <a:r>
              <a:rPr lang="en-US" altLang="zh-TW" dirty="0">
                <a:latin typeface="Arial" panose="020B0604020202020204" pitchFamily="34" charset="0"/>
                <a:ea typeface="微軟正黑體" panose="020B0604030504040204" pitchFamily="34" charset="-120"/>
                <a:cs typeface="Arial"/>
                <a:sym typeface="Arial" panose="020B0604020202020204" pitchFamily="34" charset="0"/>
              </a:rPr>
              <a:t>VPN deployment: built-in SD-WAN technology</a:t>
            </a:r>
          </a:p>
        </p:txBody>
      </p:sp>
      <p:cxnSp>
        <p:nvCxnSpPr>
          <p:cNvPr id="7" name="直線接點 6">
            <a:extLst>
              <a:ext uri="{FF2B5EF4-FFF2-40B4-BE49-F238E27FC236}">
                <a16:creationId xmlns:a16="http://schemas.microsoft.com/office/drawing/2014/main" id="{C4074584-ACAF-4075-BA0E-16031FAD2172}"/>
              </a:ext>
            </a:extLst>
          </p:cNvPr>
          <p:cNvCxnSpPr>
            <a:cxnSpLocks/>
          </p:cNvCxnSpPr>
          <p:nvPr/>
        </p:nvCxnSpPr>
        <p:spPr>
          <a:xfrm>
            <a:off x="450561" y="1873353"/>
            <a:ext cx="5740596" cy="0"/>
          </a:xfrm>
          <a:prstGeom prst="line">
            <a:avLst/>
          </a:prstGeom>
          <a:ln w="12700"/>
        </p:spPr>
        <p:style>
          <a:lnRef idx="1">
            <a:schemeClr val="dk1"/>
          </a:lnRef>
          <a:fillRef idx="0">
            <a:schemeClr val="dk1"/>
          </a:fillRef>
          <a:effectRef idx="0">
            <a:schemeClr val="dk1"/>
          </a:effectRef>
          <a:fontRef idx="minor">
            <a:schemeClr val="tx1"/>
          </a:fontRef>
        </p:style>
      </p:cxnSp>
      <p:sp>
        <p:nvSpPr>
          <p:cNvPr id="2" name="文字方塊 1">
            <a:extLst>
              <a:ext uri="{FF2B5EF4-FFF2-40B4-BE49-F238E27FC236}">
                <a16:creationId xmlns:a16="http://schemas.microsoft.com/office/drawing/2014/main" id="{B94EEF56-08A8-4253-BF41-02E526B5E7A5}"/>
              </a:ext>
            </a:extLst>
          </p:cNvPr>
          <p:cNvSpPr txBox="1"/>
          <p:nvPr/>
        </p:nvSpPr>
        <p:spPr>
          <a:xfrm>
            <a:off x="379062" y="850233"/>
            <a:ext cx="5421969" cy="1107996"/>
          </a:xfrm>
          <a:prstGeom prst="rect">
            <a:avLst/>
          </a:prstGeom>
          <a:noFill/>
        </p:spPr>
        <p:txBody>
          <a:bodyPr wrap="square" rtlCol="0">
            <a:spAutoFit/>
          </a:bodyPr>
          <a:lstStyle/>
          <a:p>
            <a:r>
              <a:rPr lang="en-US" altLang="zh-TW" sz="6600" dirty="0">
                <a:latin typeface="Arial" panose="020B0604020202020204" pitchFamily="34" charset="0"/>
                <a:cs typeface="Arial" panose="020B0604020202020204" pitchFamily="34" charset="0"/>
              </a:rPr>
              <a:t>QHora-301W</a:t>
            </a:r>
            <a:endParaRPr lang="zh-TW" altLang="en-US" sz="6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8630493"/>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EB05395-5351-4216-8B28-9A01307134B4}"/>
              </a:ext>
            </a:extLst>
          </p:cNvPr>
          <p:cNvSpPr>
            <a:spLocks noGrp="1"/>
          </p:cNvSpPr>
          <p:nvPr>
            <p:ph type="title"/>
          </p:nvPr>
        </p:nvSpPr>
        <p:spPr>
          <a:xfrm>
            <a:off x="109057" y="126039"/>
            <a:ext cx="11966895" cy="1325563"/>
          </a:xfrm>
        </p:spPr>
        <p:txBody>
          <a:bodyPr>
            <a:normAutofit/>
          </a:bodyPr>
          <a:lstStyle/>
          <a:p>
            <a:r>
              <a:rPr lang="en-US" altLang="zh-TW">
                <a:ea typeface="微軟正黑體" panose="020B0604030504040204" pitchFamily="34" charset="-120"/>
                <a:cs typeface="Arial"/>
                <a:sym typeface="Arial" panose="020B0604020202020204" pitchFamily="34" charset="0"/>
              </a:rPr>
              <a:t>New-gen</a:t>
            </a:r>
            <a:r>
              <a:rPr lang="zh-TW" altLang="en-US">
                <a:ea typeface="微軟正黑體" panose="020B0604030504040204" pitchFamily="34" charset="-120"/>
                <a:cs typeface="Arial"/>
                <a:sym typeface="Arial" panose="020B0604020202020204" pitchFamily="34" charset="0"/>
              </a:rPr>
              <a:t> R</a:t>
            </a:r>
            <a:r>
              <a:rPr lang="zh-TW" altLang="zh-TW">
                <a:ea typeface="微軟正黑體" panose="020B0604030504040204" pitchFamily="34" charset="-120"/>
                <a:cs typeface="Arial"/>
                <a:sym typeface="Arial" panose="020B0604020202020204" pitchFamily="34" charset="0"/>
              </a:rPr>
              <a:t>outer Requires</a:t>
            </a:r>
            <a:r>
              <a:rPr lang="zh-TW" altLang="en-US">
                <a:ea typeface="微軟正黑體" panose="020B0604030504040204" pitchFamily="34" charset="-120"/>
                <a:cs typeface="Arial"/>
                <a:sym typeface="Arial" panose="020B0604020202020204" pitchFamily="34" charset="0"/>
              </a:rPr>
              <a:t> </a:t>
            </a:r>
            <a:r>
              <a:rPr lang="zh-TW" altLang="zh-TW">
                <a:ea typeface="微軟正黑體" panose="020B0604030504040204" pitchFamily="34" charset="-120"/>
                <a:cs typeface="Arial"/>
                <a:sym typeface="Arial" panose="020B0604020202020204" pitchFamily="34" charset="0"/>
              </a:rPr>
              <a:t>WiFi 6</a:t>
            </a:r>
            <a:endParaRPr lang="zh-TW" altLang="en-US">
              <a:ea typeface="微軟正黑體" panose="020B0604030504040204" pitchFamily="34" charset="-120"/>
              <a:sym typeface="Arial" panose="020B0604020202020204" pitchFamily="34" charset="0"/>
            </a:endParaRPr>
          </a:p>
        </p:txBody>
      </p:sp>
      <p:sp>
        <p:nvSpPr>
          <p:cNvPr id="9" name="矩形 26">
            <a:extLst>
              <a:ext uri="{FF2B5EF4-FFF2-40B4-BE49-F238E27FC236}">
                <a16:creationId xmlns:a16="http://schemas.microsoft.com/office/drawing/2014/main" id="{04D1F8AD-5230-46A4-8BAC-F7E0467F623F}"/>
              </a:ext>
            </a:extLst>
          </p:cNvPr>
          <p:cNvSpPr/>
          <p:nvPr/>
        </p:nvSpPr>
        <p:spPr>
          <a:xfrm>
            <a:off x="7203373" y="3518200"/>
            <a:ext cx="1143262" cy="338554"/>
          </a:xfrm>
          <a:prstGeom prst="rect">
            <a:avLst/>
          </a:prstGeom>
        </p:spPr>
        <p:txBody>
          <a:bodyPr wrap="none" anchor="t">
            <a:spAutoFit/>
          </a:bodyPr>
          <a:lstStyle/>
          <a:p>
            <a:r>
              <a:rPr lang="en-US" altLang="zh-CN"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1200 Mb/s</a:t>
            </a:r>
            <a:endParaRPr lang="zh-CN" altLang="en-US"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0" name="矩形 26">
            <a:extLst>
              <a:ext uri="{FF2B5EF4-FFF2-40B4-BE49-F238E27FC236}">
                <a16:creationId xmlns:a16="http://schemas.microsoft.com/office/drawing/2014/main" id="{27CC269E-3239-4852-98EE-CC40CB930580}"/>
              </a:ext>
            </a:extLst>
          </p:cNvPr>
          <p:cNvSpPr/>
          <p:nvPr/>
        </p:nvSpPr>
        <p:spPr>
          <a:xfrm>
            <a:off x="4401571" y="3896072"/>
            <a:ext cx="1029449" cy="338554"/>
          </a:xfrm>
          <a:prstGeom prst="rect">
            <a:avLst/>
          </a:prstGeom>
        </p:spPr>
        <p:txBody>
          <a:bodyPr wrap="none" anchor="t">
            <a:spAutoFit/>
          </a:bodyPr>
          <a:lstStyle/>
          <a:p>
            <a:r>
              <a:rPr lang="en-US" altLang="zh-CN"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867 Mb/s</a:t>
            </a:r>
            <a:endParaRPr lang="zh-CN" altLang="en-US"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9" name="矩形: 圓角 106">
            <a:extLst>
              <a:ext uri="{FF2B5EF4-FFF2-40B4-BE49-F238E27FC236}">
                <a16:creationId xmlns:a16="http://schemas.microsoft.com/office/drawing/2014/main" id="{BFE2EB60-E823-4889-BCAC-9AFFC4847C6E}"/>
              </a:ext>
            </a:extLst>
          </p:cNvPr>
          <p:cNvSpPr/>
          <p:nvPr/>
        </p:nvSpPr>
        <p:spPr>
          <a:xfrm>
            <a:off x="1768241" y="3638207"/>
            <a:ext cx="5406782" cy="128980"/>
          </a:xfrm>
          <a:prstGeom prst="roundRect">
            <a:avLst>
              <a:gd name="adj" fmla="val 50000"/>
            </a:avLst>
          </a:prstGeom>
          <a:gradFill>
            <a:gsLst>
              <a:gs pos="0">
                <a:srgbClr val="FF0000"/>
              </a:gs>
              <a:gs pos="79000">
                <a:srgbClr val="F7CF31">
                  <a:alpha val="90000"/>
                </a:srgbClr>
              </a:gs>
              <a:gs pos="99000">
                <a:srgbClr val="FFFF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 name="矩形: 圓角 113">
            <a:extLst>
              <a:ext uri="{FF2B5EF4-FFF2-40B4-BE49-F238E27FC236}">
                <a16:creationId xmlns:a16="http://schemas.microsoft.com/office/drawing/2014/main" id="{C16D010C-2CD5-4344-A50D-967890EFB563}"/>
              </a:ext>
            </a:extLst>
          </p:cNvPr>
          <p:cNvSpPr/>
          <p:nvPr/>
        </p:nvSpPr>
        <p:spPr>
          <a:xfrm>
            <a:off x="1770037" y="4025055"/>
            <a:ext cx="2647342" cy="128980"/>
          </a:xfrm>
          <a:prstGeom prst="roundRect">
            <a:avLst>
              <a:gd name="adj" fmla="val 50000"/>
            </a:avLst>
          </a:prstGeom>
          <a:gradFill>
            <a:gsLst>
              <a:gs pos="81000">
                <a:srgbClr val="FFD926"/>
              </a:gs>
              <a:gs pos="0">
                <a:srgbClr val="FF6699"/>
              </a:gs>
              <a:gs pos="99000">
                <a:srgbClr val="FFFF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32" name="群組 31">
            <a:extLst>
              <a:ext uri="{FF2B5EF4-FFF2-40B4-BE49-F238E27FC236}">
                <a16:creationId xmlns:a16="http://schemas.microsoft.com/office/drawing/2014/main" id="{6CF73F8B-C1A6-4396-8710-5235BDB52404}"/>
              </a:ext>
            </a:extLst>
          </p:cNvPr>
          <p:cNvGrpSpPr/>
          <p:nvPr/>
        </p:nvGrpSpPr>
        <p:grpSpPr>
          <a:xfrm>
            <a:off x="1843001" y="3518200"/>
            <a:ext cx="4975623" cy="899756"/>
            <a:chOff x="585849" y="3109021"/>
            <a:chExt cx="4975623" cy="3330438"/>
          </a:xfrm>
        </p:grpSpPr>
        <p:cxnSp>
          <p:nvCxnSpPr>
            <p:cNvPr id="12" name="直線接點 11">
              <a:extLst>
                <a:ext uri="{FF2B5EF4-FFF2-40B4-BE49-F238E27FC236}">
                  <a16:creationId xmlns:a16="http://schemas.microsoft.com/office/drawing/2014/main" id="{A2F66F8D-A6E1-4978-AD3C-E46D84E83986}"/>
                </a:ext>
              </a:extLst>
            </p:cNvPr>
            <p:cNvCxnSpPr/>
            <p:nvPr/>
          </p:nvCxnSpPr>
          <p:spPr>
            <a:xfrm>
              <a:off x="585849" y="3109021"/>
              <a:ext cx="0" cy="3330438"/>
            </a:xfrm>
            <a:prstGeom prst="line">
              <a:avLst/>
            </a:prstGeom>
            <a:ln w="952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2F339C2D-C3D3-4B12-A147-F69C7FA9EFF2}"/>
                </a:ext>
              </a:extLst>
            </p:cNvPr>
            <p:cNvCxnSpPr/>
            <p:nvPr/>
          </p:nvCxnSpPr>
          <p:spPr>
            <a:xfrm>
              <a:off x="3902931" y="3109021"/>
              <a:ext cx="0" cy="3330438"/>
            </a:xfrm>
            <a:prstGeom prst="line">
              <a:avLst/>
            </a:prstGeom>
            <a:ln>
              <a:solidFill>
                <a:srgbClr val="FFFFFF">
                  <a:alpha val="14902"/>
                </a:srgbClr>
              </a:solidFill>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FA145FDE-16DB-4817-A78C-1EA6A3D3E611}"/>
                </a:ext>
              </a:extLst>
            </p:cNvPr>
            <p:cNvCxnSpPr/>
            <p:nvPr/>
          </p:nvCxnSpPr>
          <p:spPr>
            <a:xfrm>
              <a:off x="2244390" y="3109021"/>
              <a:ext cx="0" cy="3330438"/>
            </a:xfrm>
            <a:prstGeom prst="line">
              <a:avLst/>
            </a:prstGeom>
            <a:ln>
              <a:solidFill>
                <a:srgbClr val="FFFFFF">
                  <a:alpha val="14902"/>
                </a:srgbClr>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C8BAC001-ACFA-4CFE-B089-B8D9F3F7BC70}"/>
                </a:ext>
              </a:extLst>
            </p:cNvPr>
            <p:cNvCxnSpPr/>
            <p:nvPr/>
          </p:nvCxnSpPr>
          <p:spPr>
            <a:xfrm>
              <a:off x="5561472" y="3109021"/>
              <a:ext cx="0" cy="3330438"/>
            </a:xfrm>
            <a:prstGeom prst="line">
              <a:avLst/>
            </a:prstGeom>
            <a:ln>
              <a:solidFill>
                <a:srgbClr val="FFFFFF">
                  <a:alpha val="14902"/>
                </a:srgbClr>
              </a:solidFill>
            </a:ln>
          </p:spPr>
          <p:style>
            <a:lnRef idx="1">
              <a:schemeClr val="accent1"/>
            </a:lnRef>
            <a:fillRef idx="0">
              <a:schemeClr val="accent1"/>
            </a:fillRef>
            <a:effectRef idx="0">
              <a:schemeClr val="accent1"/>
            </a:effectRef>
            <a:fontRef idx="minor">
              <a:schemeClr val="tx1"/>
            </a:fontRef>
          </p:style>
        </p:cxnSp>
      </p:grpSp>
      <p:sp>
        <p:nvSpPr>
          <p:cNvPr id="36" name="矩形 35">
            <a:extLst>
              <a:ext uri="{FF2B5EF4-FFF2-40B4-BE49-F238E27FC236}">
                <a16:creationId xmlns:a16="http://schemas.microsoft.com/office/drawing/2014/main" id="{31A565AB-515C-4CD4-91C8-D1B41653DBC1}"/>
              </a:ext>
            </a:extLst>
          </p:cNvPr>
          <p:cNvSpPr/>
          <p:nvPr/>
        </p:nvSpPr>
        <p:spPr>
          <a:xfrm>
            <a:off x="1809035" y="4282001"/>
            <a:ext cx="6485080" cy="276999"/>
          </a:xfrm>
          <a:prstGeom prst="rect">
            <a:avLst/>
          </a:prstGeom>
        </p:spPr>
        <p:txBody>
          <a:bodyPr wrap="square" lIns="91440" tIns="45720" rIns="91440" bIns="45720" anchor="t">
            <a:spAutoFit/>
          </a:bodyPr>
          <a:lstStyle/>
          <a:p>
            <a:r>
              <a:rPr lang="zh-TW" altLang="en-US" sz="1200">
                <a:solidFill>
                  <a:schemeClr val="bg1"/>
                </a:solidFill>
                <a:latin typeface="Arial"/>
                <a:ea typeface="微軟正黑體"/>
                <a:cs typeface="Arial"/>
              </a:rPr>
              <a:t>160MHz channels comparison</a:t>
            </a:r>
            <a:endParaRPr lang="zh-TW" altLang="en-US" sz="1200">
              <a:solidFill>
                <a:schemeClr val="bg1"/>
              </a:solidFill>
              <a:latin typeface="Arial" panose="020B0604020202020204" pitchFamily="34" charset="0"/>
              <a:ea typeface="微軟正黑體" panose="020B0604030504040204" pitchFamily="34" charset="-120"/>
              <a:cs typeface="Arial"/>
            </a:endParaRPr>
          </a:p>
        </p:txBody>
      </p:sp>
      <p:sp>
        <p:nvSpPr>
          <p:cNvPr id="37" name="矩形 36">
            <a:extLst>
              <a:ext uri="{FF2B5EF4-FFF2-40B4-BE49-F238E27FC236}">
                <a16:creationId xmlns:a16="http://schemas.microsoft.com/office/drawing/2014/main" id="{B7BDF085-FDE7-4658-9BC7-323B664C9FE6}"/>
              </a:ext>
            </a:extLst>
          </p:cNvPr>
          <p:cNvSpPr/>
          <p:nvPr/>
        </p:nvSpPr>
        <p:spPr>
          <a:xfrm>
            <a:off x="680780" y="4804773"/>
            <a:ext cx="6485080" cy="523220"/>
          </a:xfrm>
          <a:prstGeom prst="rect">
            <a:avLst/>
          </a:prstGeom>
        </p:spPr>
        <p:txBody>
          <a:bodyPr wrap="square" anchor="t">
            <a:spAutoFit/>
          </a:bodyPr>
          <a:lstStyle/>
          <a:p>
            <a:r>
              <a:rPr lang="en-US" altLang="zh-TW" sz="2800" b="1" dirty="0" err="1">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WiFi</a:t>
            </a:r>
            <a:r>
              <a:rPr lang="en-US" altLang="zh-TW" sz="2800" b="1" dirty="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 6 is the next-gen </a:t>
            </a:r>
            <a:r>
              <a:rPr lang="en-US" altLang="zh-TW" sz="2800" b="1" dirty="0" err="1">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WiFi</a:t>
            </a:r>
            <a:r>
              <a:rPr lang="en-US" altLang="zh-TW" sz="2800" b="1" dirty="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 standard</a:t>
            </a:r>
            <a:endParaRPr lang="zh-TW" altLang="en-US" sz="2800" b="1" dirty="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 name="矩形 23">
            <a:extLst>
              <a:ext uri="{FF2B5EF4-FFF2-40B4-BE49-F238E27FC236}">
                <a16:creationId xmlns:a16="http://schemas.microsoft.com/office/drawing/2014/main" id="{1C283056-D1DF-477F-90A6-EAE0C92B49B7}"/>
              </a:ext>
            </a:extLst>
          </p:cNvPr>
          <p:cNvSpPr/>
          <p:nvPr/>
        </p:nvSpPr>
        <p:spPr>
          <a:xfrm>
            <a:off x="900585" y="3863670"/>
            <a:ext cx="915635" cy="369332"/>
          </a:xfrm>
          <a:prstGeom prst="rect">
            <a:avLst/>
          </a:prstGeom>
        </p:spPr>
        <p:txBody>
          <a:bodyPr wrap="none">
            <a:spAutoFit/>
          </a:bodyPr>
          <a:lstStyle/>
          <a:p>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Wi-Fi</a:t>
            </a:r>
            <a:r>
              <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5</a:t>
            </a: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1" name="圖片 10" descr="一張含有 膝上型電腦, 電子用品, 電腦, 坐 的圖片&#10;&#10;自動產生的描述">
            <a:extLst>
              <a:ext uri="{FF2B5EF4-FFF2-40B4-BE49-F238E27FC236}">
                <a16:creationId xmlns:a16="http://schemas.microsoft.com/office/drawing/2014/main" id="{0797B7A7-7C2C-426B-9A68-B5B3E6175E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4495" y="4825992"/>
            <a:ext cx="2164749" cy="1447280"/>
          </a:xfrm>
          <a:prstGeom prst="rect">
            <a:avLst/>
          </a:prstGeom>
        </p:spPr>
      </p:pic>
      <p:sp>
        <p:nvSpPr>
          <p:cNvPr id="27" name="矩形 26">
            <a:extLst>
              <a:ext uri="{FF2B5EF4-FFF2-40B4-BE49-F238E27FC236}">
                <a16:creationId xmlns:a16="http://schemas.microsoft.com/office/drawing/2014/main" id="{4D20FF27-D74A-C84B-A617-C4C3BFB6B53A}"/>
              </a:ext>
            </a:extLst>
          </p:cNvPr>
          <p:cNvSpPr/>
          <p:nvPr/>
        </p:nvSpPr>
        <p:spPr>
          <a:xfrm>
            <a:off x="911628" y="3542308"/>
            <a:ext cx="915635" cy="369332"/>
          </a:xfrm>
          <a:prstGeom prst="rect">
            <a:avLst/>
          </a:prstGeom>
        </p:spPr>
        <p:txBody>
          <a:bodyPr wrap="none">
            <a:spAutoFit/>
          </a:bodyPr>
          <a:lstStyle/>
          <a:p>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Wi-Fi</a:t>
            </a:r>
            <a:r>
              <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6</a:t>
            </a: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8" name="圖片 7" descr="一張含有 電子用品, 白色, 坐, 相片 的圖片&#10;&#10;自動產生的描述">
            <a:extLst>
              <a:ext uri="{FF2B5EF4-FFF2-40B4-BE49-F238E27FC236}">
                <a16:creationId xmlns:a16="http://schemas.microsoft.com/office/drawing/2014/main" id="{1DFE6913-AD87-4A37-A834-BBFCD3AE9A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7824" y="5378723"/>
            <a:ext cx="968747" cy="968747"/>
          </a:xfrm>
          <a:prstGeom prst="rect">
            <a:avLst/>
          </a:prstGeom>
        </p:spPr>
      </p:pic>
      <p:pic>
        <p:nvPicPr>
          <p:cNvPr id="25" name="圖片 24" descr="一張含有 膝上型電腦, 立體, 電腦, 電子用品 的圖片&#10;&#10;自動產生的描述">
            <a:extLst>
              <a:ext uri="{FF2B5EF4-FFF2-40B4-BE49-F238E27FC236}">
                <a16:creationId xmlns:a16="http://schemas.microsoft.com/office/drawing/2014/main" id="{E71E31FB-31EE-41C9-9580-9DF4509B0B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74768" y="4825431"/>
            <a:ext cx="968746" cy="1555802"/>
          </a:xfrm>
          <a:prstGeom prst="rect">
            <a:avLst/>
          </a:prstGeom>
        </p:spPr>
      </p:pic>
      <p:pic>
        <p:nvPicPr>
          <p:cNvPr id="4" name="圖形 3">
            <a:extLst>
              <a:ext uri="{FF2B5EF4-FFF2-40B4-BE49-F238E27FC236}">
                <a16:creationId xmlns:a16="http://schemas.microsoft.com/office/drawing/2014/main" id="{0D82E32C-9ED5-461D-B3C6-E51223B590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77165" y="3060402"/>
            <a:ext cx="2403135" cy="1054642"/>
          </a:xfrm>
          <a:prstGeom prst="rect">
            <a:avLst/>
          </a:prstGeom>
        </p:spPr>
      </p:pic>
      <p:sp>
        <p:nvSpPr>
          <p:cNvPr id="23" name="矩形 22">
            <a:extLst>
              <a:ext uri="{FF2B5EF4-FFF2-40B4-BE49-F238E27FC236}">
                <a16:creationId xmlns:a16="http://schemas.microsoft.com/office/drawing/2014/main" id="{02B57D65-8525-2547-B0A0-5CD08F1B0130}"/>
              </a:ext>
            </a:extLst>
          </p:cNvPr>
          <p:cNvSpPr/>
          <p:nvPr/>
        </p:nvSpPr>
        <p:spPr>
          <a:xfrm>
            <a:off x="817518" y="2124504"/>
            <a:ext cx="4342856" cy="523220"/>
          </a:xfrm>
          <a:prstGeom prst="rect">
            <a:avLst/>
          </a:prstGeom>
        </p:spPr>
        <p:txBody>
          <a:bodyPr wrap="none">
            <a:spAutoFit/>
          </a:bodyPr>
          <a:lstStyle/>
          <a:p>
            <a:r>
              <a:rPr lang="zh-TW" altLang="en-US" sz="2800" b="1" dirty="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High-speed connectivity</a:t>
            </a:r>
          </a:p>
        </p:txBody>
      </p:sp>
      <p:sp>
        <p:nvSpPr>
          <p:cNvPr id="29" name="矩形 28">
            <a:extLst>
              <a:ext uri="{FF2B5EF4-FFF2-40B4-BE49-F238E27FC236}">
                <a16:creationId xmlns:a16="http://schemas.microsoft.com/office/drawing/2014/main" id="{E700F373-1CB7-8441-8F17-69A453A0CC20}"/>
              </a:ext>
            </a:extLst>
          </p:cNvPr>
          <p:cNvSpPr/>
          <p:nvPr/>
        </p:nvSpPr>
        <p:spPr>
          <a:xfrm>
            <a:off x="845060" y="2647723"/>
            <a:ext cx="11029537" cy="923330"/>
          </a:xfrm>
          <a:prstGeom prst="rect">
            <a:avLst/>
          </a:prstGeom>
        </p:spPr>
        <p:txBody>
          <a:bodyPr wrap="square" anchor="t">
            <a:spAutoFit/>
          </a:bodyPr>
          <a:lstStyle/>
          <a:p>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Support WiFi 6 </a:t>
            </a:r>
            <a:r>
              <a:rPr lang="zh-TW"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dual-band </a:t>
            </a: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802.11ax</a:t>
            </a:r>
            <a:r>
              <a:rPr lang="zh-TW"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(2.4GHz &amp; 5GHz), delivering max. 3600Mb/s transfer speeds. WiFi 6 is 1.38 times faster than WiFi  5.</a:t>
            </a:r>
            <a:b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br>
            <a:endPar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0" name="矩形 29">
            <a:extLst>
              <a:ext uri="{FF2B5EF4-FFF2-40B4-BE49-F238E27FC236}">
                <a16:creationId xmlns:a16="http://schemas.microsoft.com/office/drawing/2014/main" id="{1F200E0A-1C53-544E-8B49-B44EB899D96B}"/>
              </a:ext>
            </a:extLst>
          </p:cNvPr>
          <p:cNvSpPr/>
          <p:nvPr/>
        </p:nvSpPr>
        <p:spPr>
          <a:xfrm>
            <a:off x="680780" y="5269387"/>
            <a:ext cx="6137844" cy="646331"/>
          </a:xfrm>
          <a:prstGeom prst="rect">
            <a:avLst/>
          </a:prstGeom>
        </p:spPr>
        <p:txBody>
          <a:bodyPr wrap="square">
            <a:spAutoFit/>
          </a:bodyPr>
          <a:lstStyle/>
          <a:p>
            <a:r>
              <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 2020, most new client devices will support WiFi 6, including computers, mobile phones and tablets.</a:t>
            </a:r>
          </a:p>
        </p:txBody>
      </p:sp>
    </p:spTree>
    <p:extLst>
      <p:ext uri="{BB962C8B-B14F-4D97-AF65-F5344CB8AC3E}">
        <p14:creationId xmlns:p14="http://schemas.microsoft.com/office/powerpoint/2010/main" val="1310056218"/>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62C8F1B7-4588-BB49-8EED-87D1D0E83373}"/>
              </a:ext>
            </a:extLst>
          </p:cNvPr>
          <p:cNvSpPr>
            <a:spLocks noGrp="1"/>
          </p:cNvSpPr>
          <p:nvPr>
            <p:ph type="title"/>
          </p:nvPr>
        </p:nvSpPr>
        <p:spPr/>
        <p:txBody>
          <a:bodyPr>
            <a:normAutofit/>
          </a:bodyPr>
          <a:lstStyle/>
          <a:p>
            <a:r>
              <a:rPr lang="en-US" altLang="zh-TW">
                <a:ea typeface="微軟正黑體" panose="020B0604030504040204" pitchFamily="34" charset="-120"/>
                <a:cs typeface="Arial"/>
                <a:sym typeface="Arial" panose="020B0604020202020204" pitchFamily="34" charset="0"/>
              </a:rPr>
              <a:t>New-gen</a:t>
            </a:r>
            <a:r>
              <a:rPr lang="zh-TW" altLang="en-US">
                <a:ea typeface="微軟正黑體" panose="020B0604030504040204" pitchFamily="34" charset="-120"/>
                <a:cs typeface="Arial"/>
                <a:sym typeface="Arial" panose="020B0604020202020204" pitchFamily="34" charset="0"/>
              </a:rPr>
              <a:t> R</a:t>
            </a:r>
            <a:r>
              <a:rPr lang="zh-TW" altLang="zh-TW">
                <a:ea typeface="微軟正黑體" panose="020B0604030504040204" pitchFamily="34" charset="-120"/>
                <a:cs typeface="Arial"/>
                <a:sym typeface="Arial" panose="020B0604020202020204" pitchFamily="34" charset="0"/>
              </a:rPr>
              <a:t>outer Requires</a:t>
            </a:r>
            <a:r>
              <a:rPr lang="zh-TW" altLang="en-US">
                <a:ea typeface="微軟正黑體" panose="020B0604030504040204" pitchFamily="34" charset="-120"/>
                <a:cs typeface="Arial"/>
                <a:sym typeface="Arial" panose="020B0604020202020204" pitchFamily="34" charset="0"/>
              </a:rPr>
              <a:t> </a:t>
            </a:r>
            <a:r>
              <a:rPr lang="zh-TW" altLang="zh-TW">
                <a:ea typeface="微軟正黑體" panose="020B0604030504040204" pitchFamily="34" charset="-120"/>
                <a:cs typeface="Arial"/>
                <a:sym typeface="Arial" panose="020B0604020202020204" pitchFamily="34" charset="0"/>
              </a:rPr>
              <a:t>WiFi 6</a:t>
            </a:r>
            <a:endParaRPr lang="zh-TW" altLang="en-US">
              <a:ea typeface="微軟正黑體" panose="020B0604030504040204" pitchFamily="34" charset="-120"/>
              <a:sym typeface="Arial" panose="020B0604020202020204" pitchFamily="34" charset="0"/>
            </a:endParaRPr>
          </a:p>
        </p:txBody>
      </p:sp>
      <p:sp>
        <p:nvSpPr>
          <p:cNvPr id="4" name="矩形 3">
            <a:extLst>
              <a:ext uri="{FF2B5EF4-FFF2-40B4-BE49-F238E27FC236}">
                <a16:creationId xmlns:a16="http://schemas.microsoft.com/office/drawing/2014/main" id="{561EDB00-6FD9-0A47-A85D-A5D8330427CD}"/>
              </a:ext>
            </a:extLst>
          </p:cNvPr>
          <p:cNvSpPr/>
          <p:nvPr/>
        </p:nvSpPr>
        <p:spPr>
          <a:xfrm>
            <a:off x="317500" y="2673212"/>
            <a:ext cx="4618811" cy="2615588"/>
          </a:xfrm>
          <a:prstGeom prst="rect">
            <a:avLst/>
          </a:prstGeom>
        </p:spPr>
        <p:txBody>
          <a:bodyPr wrap="square" lIns="91440" tIns="45720" rIns="91440" bIns="45720" anchor="t">
            <a:spAutoFit/>
          </a:bodyPr>
          <a:lstStyle/>
          <a:p>
            <a:pPr>
              <a:lnSpc>
                <a:spcPct val="130000"/>
              </a:lnSpc>
              <a:spcBef>
                <a:spcPts val="600"/>
              </a:spcBef>
            </a:pPr>
            <a:r>
              <a:rPr lang="en" altLang="zh-TW" sz="2800" b="1">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Increased 4 X network efficiency</a:t>
            </a:r>
          </a:p>
          <a:p>
            <a:pPr>
              <a:lnSpc>
                <a:spcPct val="130000"/>
              </a:lnSpc>
            </a:pPr>
            <a:r>
              <a:rPr lang="en" altLang="zh-CN">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By using OFDMA &amp; MU-MIMO, multiple sets of devices can transmit data at the same time, thereby improving network efficiency and reducing connection delay</a:t>
            </a:r>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7" name="圖形 6">
            <a:extLst>
              <a:ext uri="{FF2B5EF4-FFF2-40B4-BE49-F238E27FC236}">
                <a16:creationId xmlns:a16="http://schemas.microsoft.com/office/drawing/2014/main" id="{1358207F-7CE2-4691-9876-EB5F07EE52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97201" y="2987871"/>
            <a:ext cx="1106146" cy="756837"/>
          </a:xfrm>
          <a:prstGeom prst="rect">
            <a:avLst/>
          </a:prstGeom>
        </p:spPr>
      </p:pic>
      <p:sp>
        <p:nvSpPr>
          <p:cNvPr id="9" name="文字方塊 8">
            <a:extLst>
              <a:ext uri="{FF2B5EF4-FFF2-40B4-BE49-F238E27FC236}">
                <a16:creationId xmlns:a16="http://schemas.microsoft.com/office/drawing/2014/main" id="{A03AE740-07FB-4405-B6F3-F70ECFA871AC}"/>
              </a:ext>
            </a:extLst>
          </p:cNvPr>
          <p:cNvSpPr txBox="1"/>
          <p:nvPr/>
        </p:nvSpPr>
        <p:spPr>
          <a:xfrm>
            <a:off x="6851283" y="4100133"/>
            <a:ext cx="1748323" cy="646331"/>
          </a:xfrm>
          <a:prstGeom prst="rect">
            <a:avLst/>
          </a:prstGeom>
          <a:noFill/>
        </p:spPr>
        <p:txBody>
          <a:bodyPr wrap="square" lIns="91440" tIns="45720" rIns="91440" bIns="45720" rtlCol="0" anchor="t">
            <a:spAutoFit/>
          </a:bodyPr>
          <a:lstStyle/>
          <a:p>
            <a:r>
              <a:rPr lang="en-US" altLang="zh-TW">
                <a:solidFill>
                  <a:srgbClr val="05BCFE"/>
                </a:solidFill>
                <a:ea typeface="微軟正黑體"/>
              </a:rPr>
              <a:t>User 1</a:t>
            </a:r>
            <a:r>
              <a:rPr lang="zh-TW" altLang="en-US">
                <a:solidFill>
                  <a:srgbClr val="05BCFE"/>
                </a:solidFill>
                <a:ea typeface="微軟正黑體"/>
              </a:rPr>
              <a:t> </a:t>
            </a:r>
            <a:endParaRPr lang="en-US" altLang="zh-TW">
              <a:solidFill>
                <a:srgbClr val="05BCFE"/>
              </a:solidFill>
            </a:endParaRPr>
          </a:p>
          <a:p>
            <a:r>
              <a:rPr lang="en-US" altLang="zh-TW">
                <a:solidFill>
                  <a:srgbClr val="05BCFE"/>
                </a:solidFill>
                <a:ea typeface="微軟正黑體"/>
              </a:rPr>
              <a:t>(Message)</a:t>
            </a:r>
            <a:endParaRPr lang="zh-TW" altLang="en-US">
              <a:solidFill>
                <a:srgbClr val="05BCFE"/>
              </a:solidFill>
              <a:ea typeface="微軟正黑體"/>
            </a:endParaRPr>
          </a:p>
        </p:txBody>
      </p:sp>
      <p:sp>
        <p:nvSpPr>
          <p:cNvPr id="10" name="文字方塊 9">
            <a:extLst>
              <a:ext uri="{FF2B5EF4-FFF2-40B4-BE49-F238E27FC236}">
                <a16:creationId xmlns:a16="http://schemas.microsoft.com/office/drawing/2014/main" id="{B5619714-632D-4B64-A88E-9EA15DB5F6F9}"/>
              </a:ext>
            </a:extLst>
          </p:cNvPr>
          <p:cNvSpPr txBox="1"/>
          <p:nvPr/>
        </p:nvSpPr>
        <p:spPr>
          <a:xfrm>
            <a:off x="8299803" y="4099933"/>
            <a:ext cx="1383426" cy="923330"/>
          </a:xfrm>
          <a:prstGeom prst="rect">
            <a:avLst/>
          </a:prstGeom>
          <a:noFill/>
        </p:spPr>
        <p:txBody>
          <a:bodyPr wrap="square" lIns="91440" tIns="45720" rIns="91440" bIns="45720" rtlCol="0" anchor="t">
            <a:spAutoFit/>
          </a:bodyPr>
          <a:lstStyle/>
          <a:p>
            <a:r>
              <a:rPr lang="en-US" altLang="zh-TW">
                <a:solidFill>
                  <a:srgbClr val="00FFCC"/>
                </a:solidFill>
              </a:rPr>
              <a:t>User 2 </a:t>
            </a:r>
          </a:p>
          <a:p>
            <a:r>
              <a:rPr lang="en-US" altLang="zh-TW">
                <a:solidFill>
                  <a:srgbClr val="00FFCC"/>
                </a:solidFill>
                <a:ea typeface="微軟正黑體"/>
              </a:rPr>
              <a:t>(Online</a:t>
            </a:r>
            <a:endParaRPr lang="zh-TW" altLang="en-US">
              <a:solidFill>
                <a:srgbClr val="00FFCC"/>
              </a:solidFill>
              <a:ea typeface="微軟正黑體"/>
            </a:endParaRPr>
          </a:p>
          <a:p>
            <a:r>
              <a:rPr lang="en-US" altLang="zh-TW">
                <a:solidFill>
                  <a:srgbClr val="00FFCC"/>
                </a:solidFill>
                <a:ea typeface="微軟正黑體"/>
              </a:rPr>
              <a:t>Shopping)</a:t>
            </a:r>
            <a:endParaRPr lang="zh-TW" altLang="en-US">
              <a:solidFill>
                <a:srgbClr val="00FFCC"/>
              </a:solidFill>
              <a:ea typeface="微軟正黑體"/>
              <a:cs typeface="Arial"/>
            </a:endParaRPr>
          </a:p>
        </p:txBody>
      </p:sp>
      <p:sp>
        <p:nvSpPr>
          <p:cNvPr id="11" name="文字方塊 10">
            <a:extLst>
              <a:ext uri="{FF2B5EF4-FFF2-40B4-BE49-F238E27FC236}">
                <a16:creationId xmlns:a16="http://schemas.microsoft.com/office/drawing/2014/main" id="{9FA68BA7-BF39-422C-8AF5-BDF0D6F6BEF3}"/>
              </a:ext>
            </a:extLst>
          </p:cNvPr>
          <p:cNvSpPr txBox="1"/>
          <p:nvPr/>
        </p:nvSpPr>
        <p:spPr>
          <a:xfrm>
            <a:off x="9687461" y="4101065"/>
            <a:ext cx="2121178" cy="646331"/>
          </a:xfrm>
          <a:prstGeom prst="rect">
            <a:avLst/>
          </a:prstGeom>
          <a:noFill/>
        </p:spPr>
        <p:txBody>
          <a:bodyPr wrap="square" lIns="91440" tIns="45720" rIns="91440" bIns="45720" rtlCol="0" anchor="t">
            <a:spAutoFit/>
          </a:bodyPr>
          <a:lstStyle/>
          <a:p>
            <a:r>
              <a:rPr lang="en-US" altLang="zh-TW">
                <a:solidFill>
                  <a:srgbClr val="FF5050"/>
                </a:solidFill>
              </a:rPr>
              <a:t>User 3 </a:t>
            </a:r>
          </a:p>
          <a:p>
            <a:r>
              <a:rPr lang="en-US" altLang="zh-TW">
                <a:solidFill>
                  <a:srgbClr val="FF5050"/>
                </a:solidFill>
                <a:ea typeface="微軟正黑體"/>
              </a:rPr>
              <a:t>(Social Media)</a:t>
            </a:r>
            <a:endParaRPr lang="zh-TW" altLang="en-US">
              <a:solidFill>
                <a:srgbClr val="FF5050"/>
              </a:solidFill>
              <a:ea typeface="微軟正黑體"/>
            </a:endParaRPr>
          </a:p>
        </p:txBody>
      </p:sp>
      <p:sp>
        <p:nvSpPr>
          <p:cNvPr id="12" name="文字方塊 11">
            <a:extLst>
              <a:ext uri="{FF2B5EF4-FFF2-40B4-BE49-F238E27FC236}">
                <a16:creationId xmlns:a16="http://schemas.microsoft.com/office/drawing/2014/main" id="{256DC1B2-080D-4386-AB15-6A2EB623AA4B}"/>
              </a:ext>
            </a:extLst>
          </p:cNvPr>
          <p:cNvSpPr txBox="1"/>
          <p:nvPr/>
        </p:nvSpPr>
        <p:spPr>
          <a:xfrm>
            <a:off x="5174821" y="2108673"/>
            <a:ext cx="1750907" cy="830997"/>
          </a:xfrm>
          <a:prstGeom prst="rect">
            <a:avLst/>
          </a:prstGeom>
          <a:noFill/>
        </p:spPr>
        <p:txBody>
          <a:bodyPr wrap="square" lIns="91440" tIns="45720" rIns="91440" bIns="45720" rtlCol="0" anchor="t">
            <a:spAutoFit/>
          </a:bodyPr>
          <a:lstStyle/>
          <a:p>
            <a:r>
              <a:rPr lang="en-US" altLang="zh-TW" sz="2400">
                <a:solidFill>
                  <a:schemeClr val="bg1"/>
                </a:solidFill>
                <a:ea typeface="微軟正黑體"/>
              </a:rPr>
              <a:t>Traditional OFDM</a:t>
            </a:r>
            <a:endParaRPr lang="zh-TW" altLang="en-US" sz="2400">
              <a:solidFill>
                <a:schemeClr val="bg1"/>
              </a:solidFill>
              <a:ea typeface="微軟正黑體"/>
            </a:endParaRPr>
          </a:p>
        </p:txBody>
      </p:sp>
      <p:sp>
        <p:nvSpPr>
          <p:cNvPr id="13" name="文字方塊 12">
            <a:extLst>
              <a:ext uri="{FF2B5EF4-FFF2-40B4-BE49-F238E27FC236}">
                <a16:creationId xmlns:a16="http://schemas.microsoft.com/office/drawing/2014/main" id="{F0C4B091-D9BD-48A1-BA3A-977C995C4236}"/>
              </a:ext>
            </a:extLst>
          </p:cNvPr>
          <p:cNvSpPr txBox="1"/>
          <p:nvPr/>
        </p:nvSpPr>
        <p:spPr>
          <a:xfrm>
            <a:off x="5174821" y="4678624"/>
            <a:ext cx="1750907" cy="461665"/>
          </a:xfrm>
          <a:prstGeom prst="rect">
            <a:avLst/>
          </a:prstGeom>
          <a:noFill/>
        </p:spPr>
        <p:txBody>
          <a:bodyPr wrap="square" rtlCol="0">
            <a:spAutoFit/>
          </a:bodyPr>
          <a:lstStyle/>
          <a:p>
            <a:r>
              <a:rPr lang="en-US" altLang="zh-TW" sz="2400">
                <a:solidFill>
                  <a:schemeClr val="bg1"/>
                </a:solidFill>
              </a:rPr>
              <a:t>OFDMA</a:t>
            </a:r>
            <a:endParaRPr lang="zh-TW" altLang="en-US" sz="2400">
              <a:solidFill>
                <a:schemeClr val="bg1"/>
              </a:solidFill>
            </a:endParaRPr>
          </a:p>
        </p:txBody>
      </p:sp>
      <p:grpSp>
        <p:nvGrpSpPr>
          <p:cNvPr id="14" name="群組 13">
            <a:extLst>
              <a:ext uri="{FF2B5EF4-FFF2-40B4-BE49-F238E27FC236}">
                <a16:creationId xmlns:a16="http://schemas.microsoft.com/office/drawing/2014/main" id="{2C8BA45F-D7CF-4685-9ED9-ED88BACA7EAB}"/>
              </a:ext>
            </a:extLst>
          </p:cNvPr>
          <p:cNvGrpSpPr/>
          <p:nvPr/>
        </p:nvGrpSpPr>
        <p:grpSpPr>
          <a:xfrm>
            <a:off x="6993106" y="3102797"/>
            <a:ext cx="3709468" cy="769371"/>
            <a:chOff x="7392203" y="2915469"/>
            <a:chExt cx="3709468" cy="769371"/>
          </a:xfrm>
        </p:grpSpPr>
        <p:pic>
          <p:nvPicPr>
            <p:cNvPr id="15" name="圖形 14">
              <a:extLst>
                <a:ext uri="{FF2B5EF4-FFF2-40B4-BE49-F238E27FC236}">
                  <a16:creationId xmlns:a16="http://schemas.microsoft.com/office/drawing/2014/main" id="{487676F9-3CE9-4BC7-AD40-6616E6C91C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92203" y="2915469"/>
              <a:ext cx="1171106" cy="756837"/>
            </a:xfrm>
            <a:prstGeom prst="rect">
              <a:avLst/>
            </a:prstGeom>
          </p:spPr>
        </p:pic>
        <p:pic>
          <p:nvPicPr>
            <p:cNvPr id="16" name="圖形 15">
              <a:extLst>
                <a:ext uri="{FF2B5EF4-FFF2-40B4-BE49-F238E27FC236}">
                  <a16:creationId xmlns:a16="http://schemas.microsoft.com/office/drawing/2014/main" id="{926FE284-43A1-42C6-9E53-2D995D233C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61384" y="2915469"/>
              <a:ext cx="1171106" cy="756837"/>
            </a:xfrm>
            <a:prstGeom prst="rect">
              <a:avLst/>
            </a:prstGeom>
          </p:spPr>
        </p:pic>
        <p:pic>
          <p:nvPicPr>
            <p:cNvPr id="17" name="圖形 16">
              <a:extLst>
                <a:ext uri="{FF2B5EF4-FFF2-40B4-BE49-F238E27FC236}">
                  <a16:creationId xmlns:a16="http://schemas.microsoft.com/office/drawing/2014/main" id="{4E00C19C-731F-46C3-BF28-83FAD7A75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30565" y="2928003"/>
              <a:ext cx="1171106" cy="756837"/>
            </a:xfrm>
            <a:prstGeom prst="rect">
              <a:avLst/>
            </a:prstGeom>
          </p:spPr>
        </p:pic>
        <p:cxnSp>
          <p:nvCxnSpPr>
            <p:cNvPr id="18" name="直線接點 17">
              <a:extLst>
                <a:ext uri="{FF2B5EF4-FFF2-40B4-BE49-F238E27FC236}">
                  <a16:creationId xmlns:a16="http://schemas.microsoft.com/office/drawing/2014/main" id="{59776CD8-8E2D-4DCF-B933-6F7975F6D985}"/>
                </a:ext>
              </a:extLst>
            </p:cNvPr>
            <p:cNvCxnSpPr>
              <a:cxnSpLocks/>
            </p:cNvCxnSpPr>
            <p:nvPr/>
          </p:nvCxnSpPr>
          <p:spPr>
            <a:xfrm rot="16200000" flipH="1">
              <a:off x="7764063" y="3136597"/>
              <a:ext cx="369332" cy="0"/>
            </a:xfrm>
            <a:prstGeom prst="line">
              <a:avLst/>
            </a:prstGeom>
            <a:ln w="254000">
              <a:solidFill>
                <a:srgbClr val="00B0F0"/>
              </a:solidFill>
              <a:headEnd type="non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836F23F4-FD97-43F5-8BFB-875CE3C268A6}"/>
                </a:ext>
              </a:extLst>
            </p:cNvPr>
            <p:cNvCxnSpPr>
              <a:cxnSpLocks/>
            </p:cNvCxnSpPr>
            <p:nvPr/>
          </p:nvCxnSpPr>
          <p:spPr>
            <a:xfrm rot="16200000" flipH="1">
              <a:off x="9062271" y="3136596"/>
              <a:ext cx="369332" cy="0"/>
            </a:xfrm>
            <a:prstGeom prst="line">
              <a:avLst/>
            </a:prstGeom>
            <a:ln w="190500">
              <a:solidFill>
                <a:srgbClr val="00FFCC"/>
              </a:solidFill>
              <a:headEnd type="non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2EE8F0D5-DAE0-40F8-8747-77C979E7561A}"/>
                </a:ext>
              </a:extLst>
            </p:cNvPr>
            <p:cNvCxnSpPr>
              <a:cxnSpLocks/>
            </p:cNvCxnSpPr>
            <p:nvPr/>
          </p:nvCxnSpPr>
          <p:spPr>
            <a:xfrm rot="16200000" flipH="1">
              <a:off x="10356114" y="3152647"/>
              <a:ext cx="369332" cy="0"/>
            </a:xfrm>
            <a:prstGeom prst="line">
              <a:avLst/>
            </a:prstGeom>
            <a:ln w="127000">
              <a:solidFill>
                <a:srgbClr val="FF5050"/>
              </a:solidFill>
              <a:headEnd type="non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grpSp>
      <p:grpSp>
        <p:nvGrpSpPr>
          <p:cNvPr id="21" name="群組 20">
            <a:extLst>
              <a:ext uri="{FF2B5EF4-FFF2-40B4-BE49-F238E27FC236}">
                <a16:creationId xmlns:a16="http://schemas.microsoft.com/office/drawing/2014/main" id="{5CD0ABAF-A81F-4420-8E38-5E9C1553BD2C}"/>
              </a:ext>
            </a:extLst>
          </p:cNvPr>
          <p:cNvGrpSpPr/>
          <p:nvPr/>
        </p:nvGrpSpPr>
        <p:grpSpPr>
          <a:xfrm>
            <a:off x="9763106" y="5313793"/>
            <a:ext cx="1171106" cy="756837"/>
            <a:chOff x="9440726" y="4849370"/>
            <a:chExt cx="1171106" cy="756837"/>
          </a:xfrm>
        </p:grpSpPr>
        <p:pic>
          <p:nvPicPr>
            <p:cNvPr id="22" name="圖形 21">
              <a:extLst>
                <a:ext uri="{FF2B5EF4-FFF2-40B4-BE49-F238E27FC236}">
                  <a16:creationId xmlns:a16="http://schemas.microsoft.com/office/drawing/2014/main" id="{973D4844-09A2-4E6F-BDB6-EFF24C80E7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40726" y="4849370"/>
              <a:ext cx="1171106" cy="756837"/>
            </a:xfrm>
            <a:prstGeom prst="rect">
              <a:avLst/>
            </a:prstGeom>
          </p:spPr>
        </p:pic>
        <p:cxnSp>
          <p:nvCxnSpPr>
            <p:cNvPr id="23" name="直線接點 22">
              <a:extLst>
                <a:ext uri="{FF2B5EF4-FFF2-40B4-BE49-F238E27FC236}">
                  <a16:creationId xmlns:a16="http://schemas.microsoft.com/office/drawing/2014/main" id="{828BA075-2770-42EF-BC2E-C9BAFF72EAFB}"/>
                </a:ext>
              </a:extLst>
            </p:cNvPr>
            <p:cNvCxnSpPr>
              <a:cxnSpLocks/>
            </p:cNvCxnSpPr>
            <p:nvPr/>
          </p:nvCxnSpPr>
          <p:spPr>
            <a:xfrm rot="16200000" flipH="1">
              <a:off x="9864603" y="5070812"/>
              <a:ext cx="369332" cy="0"/>
            </a:xfrm>
            <a:prstGeom prst="line">
              <a:avLst/>
            </a:prstGeom>
            <a:ln w="127000">
              <a:solidFill>
                <a:srgbClr val="FF5050"/>
              </a:solidFill>
              <a:headEnd type="non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D9F87920-19D1-420B-BEF8-F5DE2D0F6FBA}"/>
                </a:ext>
              </a:extLst>
            </p:cNvPr>
            <p:cNvCxnSpPr>
              <a:cxnSpLocks/>
            </p:cNvCxnSpPr>
            <p:nvPr/>
          </p:nvCxnSpPr>
          <p:spPr>
            <a:xfrm rot="16200000" flipH="1">
              <a:off x="9678749" y="5069237"/>
              <a:ext cx="369332" cy="0"/>
            </a:xfrm>
            <a:prstGeom prst="line">
              <a:avLst/>
            </a:prstGeom>
            <a:ln w="190500">
              <a:solidFill>
                <a:srgbClr val="00FFCC"/>
              </a:solidFill>
              <a:headEnd type="non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2E5A26D0-774C-4BD3-9DB3-5678F97589AD}"/>
                </a:ext>
              </a:extLst>
            </p:cNvPr>
            <p:cNvCxnSpPr>
              <a:cxnSpLocks/>
            </p:cNvCxnSpPr>
            <p:nvPr/>
          </p:nvCxnSpPr>
          <p:spPr>
            <a:xfrm rot="16200000" flipH="1">
              <a:off x="9431432" y="5069237"/>
              <a:ext cx="369332" cy="0"/>
            </a:xfrm>
            <a:prstGeom prst="line">
              <a:avLst/>
            </a:prstGeom>
            <a:ln w="254000">
              <a:solidFill>
                <a:srgbClr val="00B0F0"/>
              </a:solidFill>
              <a:headEnd type="non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grpSp>
      <p:sp>
        <p:nvSpPr>
          <p:cNvPr id="26" name="矩形 25">
            <a:extLst>
              <a:ext uri="{FF2B5EF4-FFF2-40B4-BE49-F238E27FC236}">
                <a16:creationId xmlns:a16="http://schemas.microsoft.com/office/drawing/2014/main" id="{F5434092-0BC4-48E0-A9A4-5EE392104488}"/>
              </a:ext>
            </a:extLst>
          </p:cNvPr>
          <p:cNvSpPr/>
          <p:nvPr/>
        </p:nvSpPr>
        <p:spPr>
          <a:xfrm>
            <a:off x="5994400" y="5348994"/>
            <a:ext cx="3696762" cy="563729"/>
          </a:xfrm>
          <a:prstGeom prst="rect">
            <a:avLst/>
          </a:prstGeom>
          <a:gradFill flip="none" rotWithShape="1">
            <a:gsLst>
              <a:gs pos="65000">
                <a:srgbClr val="FFFFFF">
                  <a:alpha val="50000"/>
                </a:srgbClr>
              </a:gs>
              <a:gs pos="20000">
                <a:schemeClr val="bg1">
                  <a:alpha val="0"/>
                </a:schemeClr>
              </a:gs>
              <a:gs pos="10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7" name="圖片 26">
            <a:extLst>
              <a:ext uri="{FF2B5EF4-FFF2-40B4-BE49-F238E27FC236}">
                <a16:creationId xmlns:a16="http://schemas.microsoft.com/office/drawing/2014/main" id="{6EEA96DB-D136-4876-A20A-8066D7DB24A2}"/>
              </a:ext>
            </a:extLst>
          </p:cNvPr>
          <p:cNvPicPr>
            <a:picLocks noChangeAspect="1"/>
          </p:cNvPicPr>
          <p:nvPr/>
        </p:nvPicPr>
        <p:blipFill rotWithShape="1">
          <a:blip r:embed="rId6"/>
          <a:srcRect l="11287" t="36889" r="11089" b="31638"/>
          <a:stretch/>
        </p:blipFill>
        <p:spPr>
          <a:xfrm>
            <a:off x="5015106" y="5259186"/>
            <a:ext cx="2405224" cy="765785"/>
          </a:xfrm>
          <a:prstGeom prst="rect">
            <a:avLst/>
          </a:prstGeom>
        </p:spPr>
      </p:pic>
      <p:sp>
        <p:nvSpPr>
          <p:cNvPr id="28" name="文字方塊 27">
            <a:extLst>
              <a:ext uri="{FF2B5EF4-FFF2-40B4-BE49-F238E27FC236}">
                <a16:creationId xmlns:a16="http://schemas.microsoft.com/office/drawing/2014/main" id="{B17CC95E-B344-459C-82BD-9949CF48F2A2}"/>
              </a:ext>
            </a:extLst>
          </p:cNvPr>
          <p:cNvSpPr txBox="1"/>
          <p:nvPr/>
        </p:nvSpPr>
        <p:spPr>
          <a:xfrm>
            <a:off x="6644926" y="2707350"/>
            <a:ext cx="1540613" cy="369332"/>
          </a:xfrm>
          <a:prstGeom prst="rect">
            <a:avLst/>
          </a:prstGeom>
          <a:noFill/>
        </p:spPr>
        <p:txBody>
          <a:bodyPr wrap="square" lIns="91440" tIns="45720" rIns="91440" bIns="45720" rtlCol="0" anchor="t">
            <a:spAutoFit/>
          </a:bodyPr>
          <a:lstStyle/>
          <a:p>
            <a:pPr algn="ctr"/>
            <a:r>
              <a:rPr lang="en-US" altLang="zh-TW">
                <a:solidFill>
                  <a:schemeClr val="bg1"/>
                </a:solidFill>
                <a:ea typeface="微軟正黑體"/>
              </a:rPr>
              <a:t>Waiting…</a:t>
            </a:r>
            <a:endParaRPr lang="zh-TW" altLang="en-US">
              <a:solidFill>
                <a:schemeClr val="bg1"/>
              </a:solidFill>
              <a:ea typeface="微軟正黑體"/>
            </a:endParaRPr>
          </a:p>
        </p:txBody>
      </p:sp>
      <p:sp>
        <p:nvSpPr>
          <p:cNvPr id="30" name="文字方塊 29">
            <a:extLst>
              <a:ext uri="{FF2B5EF4-FFF2-40B4-BE49-F238E27FC236}">
                <a16:creationId xmlns:a16="http://schemas.microsoft.com/office/drawing/2014/main" id="{CC4D0E9E-B107-4810-8F6E-FDA1F27DB6F4}"/>
              </a:ext>
            </a:extLst>
          </p:cNvPr>
          <p:cNvSpPr txBox="1"/>
          <p:nvPr/>
        </p:nvSpPr>
        <p:spPr>
          <a:xfrm>
            <a:off x="8006532" y="2707349"/>
            <a:ext cx="1540613" cy="369332"/>
          </a:xfrm>
          <a:prstGeom prst="rect">
            <a:avLst/>
          </a:prstGeom>
          <a:noFill/>
        </p:spPr>
        <p:txBody>
          <a:bodyPr wrap="square" lIns="91440" tIns="45720" rIns="91440" bIns="45720" rtlCol="0" anchor="t">
            <a:spAutoFit/>
          </a:bodyPr>
          <a:lstStyle/>
          <a:p>
            <a:pPr algn="ctr"/>
            <a:r>
              <a:rPr lang="en-US" altLang="zh-TW">
                <a:solidFill>
                  <a:schemeClr val="bg1"/>
                </a:solidFill>
                <a:ea typeface="微軟正黑體"/>
              </a:rPr>
              <a:t>Waiting…</a:t>
            </a:r>
            <a:endParaRPr lang="zh-TW" altLang="en-US">
              <a:solidFill>
                <a:schemeClr val="bg1"/>
              </a:solidFill>
              <a:ea typeface="微軟正黑體"/>
            </a:endParaRPr>
          </a:p>
        </p:txBody>
      </p:sp>
    </p:spTree>
    <p:extLst>
      <p:ext uri="{BB962C8B-B14F-4D97-AF65-F5344CB8AC3E}">
        <p14:creationId xmlns:p14="http://schemas.microsoft.com/office/powerpoint/2010/main" val="3138219768"/>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箭號: 向右 19">
            <a:extLst>
              <a:ext uri="{FF2B5EF4-FFF2-40B4-BE49-F238E27FC236}">
                <a16:creationId xmlns:a16="http://schemas.microsoft.com/office/drawing/2014/main" id="{62A824C5-712B-4B7F-9109-14992D4E2F97}"/>
              </a:ext>
            </a:extLst>
          </p:cNvPr>
          <p:cNvSpPr/>
          <p:nvPr/>
        </p:nvSpPr>
        <p:spPr>
          <a:xfrm rot="16200000">
            <a:off x="6223462" y="1518166"/>
            <a:ext cx="4688602" cy="6579870"/>
          </a:xfrm>
          <a:prstGeom prst="rightArrow">
            <a:avLst>
              <a:gd name="adj1" fmla="val 50000"/>
              <a:gd name="adj2" fmla="val 81765"/>
            </a:avLst>
          </a:prstGeom>
          <a:gradFill>
            <a:gsLst>
              <a:gs pos="53000">
                <a:srgbClr val="6F74FF"/>
              </a:gs>
              <a:gs pos="0">
                <a:srgbClr val="9656FF"/>
              </a:gs>
              <a:gs pos="100000">
                <a:srgbClr val="21B0FF"/>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 name="矩形 4">
            <a:extLst>
              <a:ext uri="{FF2B5EF4-FFF2-40B4-BE49-F238E27FC236}">
                <a16:creationId xmlns:a16="http://schemas.microsoft.com/office/drawing/2014/main" id="{29B4BC28-AE9F-C443-8BD4-68F075C86816}"/>
              </a:ext>
            </a:extLst>
          </p:cNvPr>
          <p:cNvSpPr/>
          <p:nvPr/>
        </p:nvSpPr>
        <p:spPr>
          <a:xfrm>
            <a:off x="789635" y="2573415"/>
            <a:ext cx="4751978" cy="3489673"/>
          </a:xfrm>
          <a:prstGeom prst="rect">
            <a:avLst/>
          </a:prstGeom>
        </p:spPr>
        <p:txBody>
          <a:bodyPr wrap="square">
            <a:spAutoFit/>
          </a:bodyPr>
          <a:lstStyle/>
          <a:p>
            <a:pPr>
              <a:lnSpc>
                <a:spcPct val="130000"/>
              </a:lnSpc>
              <a:spcBef>
                <a:spcPts val="600"/>
              </a:spcBef>
            </a:pPr>
            <a:r>
              <a:rPr lang="en-US" altLang="zh-TW" sz="2800" b="1" dirty="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1024-QAM package more information</a:t>
            </a:r>
          </a:p>
          <a:p>
            <a:pPr marL="180335" indent="-187109">
              <a:lnSpc>
                <a:spcPct val="130000"/>
              </a:lnSpc>
              <a:spcBef>
                <a:spcPts val="600"/>
              </a:spcBef>
              <a:buClr>
                <a:srgbClr val="05FF76"/>
              </a:buClr>
              <a:buSzPts val="2100"/>
              <a:buFont typeface="Arial"/>
              <a:buChar char="•"/>
            </a:pPr>
            <a:r>
              <a:rPr lang="en"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By increasing the amount of data that can be carried in each packet, the speed will definitely increased.</a:t>
            </a:r>
          </a:p>
          <a:p>
            <a:pPr marL="180335" indent="-187109">
              <a:lnSpc>
                <a:spcPct val="130000"/>
              </a:lnSpc>
              <a:spcBef>
                <a:spcPts val="600"/>
              </a:spcBef>
              <a:buClr>
                <a:srgbClr val="05FF76"/>
              </a:buClr>
              <a:buSzPts val="2100"/>
              <a:buFont typeface="Arial"/>
              <a:buChar char="•"/>
            </a:pPr>
            <a:r>
              <a:rPr lang="en"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Compared with Wi-Fi 5 (11ac) which uses 256-QAM, 1024-QAM can increase the rate by 1.25 times.</a:t>
            </a:r>
            <a:endPar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 name="文字方塊 1">
            <a:extLst>
              <a:ext uri="{FF2B5EF4-FFF2-40B4-BE49-F238E27FC236}">
                <a16:creationId xmlns:a16="http://schemas.microsoft.com/office/drawing/2014/main" id="{69B68091-2311-4F06-B72C-0CA9F7C8B1B8}"/>
              </a:ext>
            </a:extLst>
          </p:cNvPr>
          <p:cNvSpPr txBox="1"/>
          <p:nvPr/>
        </p:nvSpPr>
        <p:spPr>
          <a:xfrm>
            <a:off x="8371318" y="2216088"/>
            <a:ext cx="2877711" cy="1569660"/>
          </a:xfrm>
          <a:prstGeom prst="rect">
            <a:avLst/>
          </a:prstGeom>
          <a:noFill/>
        </p:spPr>
        <p:txBody>
          <a:bodyPr wrap="none" rtlCol="0">
            <a:spAutoFit/>
          </a:bodyPr>
          <a:lstStyle/>
          <a:p>
            <a:pPr algn="ctr"/>
            <a:r>
              <a:rPr kumimoji="1" lang="en-US" altLang="zh-TW" sz="6000">
                <a:solidFill>
                  <a:schemeClr val="bg1"/>
                </a:solidFill>
                <a:latin typeface="Arial" panose="020B0604020202020204" pitchFamily="34" charset="0"/>
                <a:ea typeface="微軟正黑體" panose="020B0604030504040204" pitchFamily="34" charset="-120"/>
                <a:sym typeface="Arial" panose="020B0604020202020204" pitchFamily="34" charset="0"/>
              </a:rPr>
              <a:t>1.25 X</a:t>
            </a:r>
          </a:p>
          <a:p>
            <a:pPr algn="ctr"/>
            <a:r>
              <a:rPr kumimoji="1" lang="en-US" altLang="zh-TW" sz="3600">
                <a:solidFill>
                  <a:schemeClr val="bg1"/>
                </a:solidFill>
                <a:latin typeface="Arial" panose="020B0604020202020204" pitchFamily="34" charset="0"/>
                <a:ea typeface="微軟正黑體" panose="020B0604030504040204" pitchFamily="34" charset="-120"/>
                <a:sym typeface="Arial" panose="020B0604020202020204" pitchFamily="34" charset="0"/>
              </a:rPr>
              <a:t>Faster speed</a:t>
            </a:r>
          </a:p>
        </p:txBody>
      </p:sp>
      <p:grpSp>
        <p:nvGrpSpPr>
          <p:cNvPr id="21" name="群組 20">
            <a:extLst>
              <a:ext uri="{FF2B5EF4-FFF2-40B4-BE49-F238E27FC236}">
                <a16:creationId xmlns:a16="http://schemas.microsoft.com/office/drawing/2014/main" id="{C23060E1-8625-450A-93A7-BB4654FB66AE}"/>
              </a:ext>
            </a:extLst>
          </p:cNvPr>
          <p:cNvGrpSpPr/>
          <p:nvPr/>
        </p:nvGrpSpPr>
        <p:grpSpPr>
          <a:xfrm>
            <a:off x="6272160" y="3849727"/>
            <a:ext cx="4806149" cy="2294963"/>
            <a:chOff x="6095633" y="3849727"/>
            <a:chExt cx="4806149" cy="2294963"/>
          </a:xfrm>
        </p:grpSpPr>
        <p:pic>
          <p:nvPicPr>
            <p:cNvPr id="8" name="圖片 7">
              <a:extLst>
                <a:ext uri="{FF2B5EF4-FFF2-40B4-BE49-F238E27FC236}">
                  <a16:creationId xmlns:a16="http://schemas.microsoft.com/office/drawing/2014/main" id="{5BDCC370-42B7-4F2C-8094-D539B671BDBE}"/>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7014766" y="3849727"/>
              <a:ext cx="3105995" cy="2170579"/>
            </a:xfrm>
            <a:prstGeom prst="rect">
              <a:avLst/>
            </a:prstGeom>
          </p:spPr>
        </p:pic>
        <p:sp>
          <p:nvSpPr>
            <p:cNvPr id="10" name="文字方塊 9">
              <a:extLst>
                <a:ext uri="{FF2B5EF4-FFF2-40B4-BE49-F238E27FC236}">
                  <a16:creationId xmlns:a16="http://schemas.microsoft.com/office/drawing/2014/main" id="{E0C51896-E41C-4A77-BF09-93117A96B95B}"/>
                </a:ext>
              </a:extLst>
            </p:cNvPr>
            <p:cNvSpPr txBox="1"/>
            <p:nvPr/>
          </p:nvSpPr>
          <p:spPr>
            <a:xfrm>
              <a:off x="6095633" y="4240066"/>
              <a:ext cx="1176925" cy="800219"/>
            </a:xfrm>
            <a:prstGeom prst="rect">
              <a:avLst/>
            </a:prstGeom>
            <a:noFill/>
          </p:spPr>
          <p:txBody>
            <a:bodyPr wrap="none" rtlCol="0">
              <a:spAutoFit/>
            </a:bodyPr>
            <a:lstStyle/>
            <a:p>
              <a:r>
                <a:rPr kumimoji="1" lang="en-US" altLang="zh-TW" sz="3000">
                  <a:solidFill>
                    <a:schemeClr val="bg1"/>
                  </a:solidFill>
                  <a:latin typeface="Arial" panose="020B0604020202020204" pitchFamily="34" charset="0"/>
                  <a:ea typeface="微軟正黑體" panose="020B0604030504040204" pitchFamily="34" charset="-120"/>
                  <a:sym typeface="Arial" panose="020B0604020202020204" pitchFamily="34" charset="0"/>
                </a:rPr>
                <a:t>11ax</a:t>
              </a: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1024-QAM</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 name="文字方塊 11">
              <a:extLst>
                <a:ext uri="{FF2B5EF4-FFF2-40B4-BE49-F238E27FC236}">
                  <a16:creationId xmlns:a16="http://schemas.microsoft.com/office/drawing/2014/main" id="{B26D83E0-AD53-43D5-9956-E43759DE3412}"/>
                </a:ext>
              </a:extLst>
            </p:cNvPr>
            <p:cNvSpPr txBox="1"/>
            <p:nvPr/>
          </p:nvSpPr>
          <p:spPr>
            <a:xfrm>
              <a:off x="6095633" y="5344471"/>
              <a:ext cx="1063112" cy="800219"/>
            </a:xfrm>
            <a:prstGeom prst="rect">
              <a:avLst/>
            </a:prstGeom>
            <a:noFill/>
          </p:spPr>
          <p:txBody>
            <a:bodyPr wrap="none" rtlCol="0">
              <a:spAutoFit/>
            </a:bodyPr>
            <a:lstStyle/>
            <a:p>
              <a:r>
                <a:rPr kumimoji="1" lang="en-US" altLang="zh-TW" sz="3000">
                  <a:solidFill>
                    <a:schemeClr val="bg1"/>
                  </a:solidFill>
                  <a:latin typeface="Arial" panose="020B0604020202020204" pitchFamily="34" charset="0"/>
                  <a:ea typeface="微軟正黑體" panose="020B0604030504040204" pitchFamily="34" charset="-120"/>
                  <a:sym typeface="Arial" panose="020B0604020202020204" pitchFamily="34" charset="0"/>
                </a:rPr>
                <a:t>11ax</a:t>
              </a: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256-QAM</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 name="文字方塊 13">
              <a:extLst>
                <a:ext uri="{FF2B5EF4-FFF2-40B4-BE49-F238E27FC236}">
                  <a16:creationId xmlns:a16="http://schemas.microsoft.com/office/drawing/2014/main" id="{A180A303-C087-4BB4-8990-6BB3133F9B9C}"/>
                </a:ext>
              </a:extLst>
            </p:cNvPr>
            <p:cNvSpPr txBox="1"/>
            <p:nvPr/>
          </p:nvSpPr>
          <p:spPr>
            <a:xfrm>
              <a:off x="7454397" y="3918142"/>
              <a:ext cx="668773" cy="400110"/>
            </a:xfrm>
            <a:prstGeom prst="rect">
              <a:avLst/>
            </a:prstGeom>
            <a:noFill/>
          </p:spPr>
          <p:txBody>
            <a:bodyPr wrap="none" rtlCol="0">
              <a:spAutoFit/>
            </a:bodyPr>
            <a:lstStyle/>
            <a:p>
              <a:r>
                <a:rPr kumimoji="1"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10</a:t>
              </a:r>
              <a:r>
                <a:rPr kumimoji="1" lang="en-US" altLang="zh-TW" sz="1000">
                  <a:solidFill>
                    <a:schemeClr val="bg1"/>
                  </a:solidFill>
                  <a:latin typeface="Arial" panose="020B0604020202020204" pitchFamily="34" charset="0"/>
                  <a:ea typeface="微軟正黑體" panose="020B0604030504040204" pitchFamily="34" charset="-120"/>
                  <a:sym typeface="Arial" panose="020B0604020202020204" pitchFamily="34" charset="0"/>
                </a:rPr>
                <a:t>bits</a:t>
              </a:r>
              <a:endParaRPr kumimoji="1" lang="zh-TW" altLang="en-US"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 name="文字方塊 15">
              <a:extLst>
                <a:ext uri="{FF2B5EF4-FFF2-40B4-BE49-F238E27FC236}">
                  <a16:creationId xmlns:a16="http://schemas.microsoft.com/office/drawing/2014/main" id="{E138806F-4A65-474F-BBB5-3BEA6F0BFE13}"/>
                </a:ext>
              </a:extLst>
            </p:cNvPr>
            <p:cNvSpPr txBox="1"/>
            <p:nvPr/>
          </p:nvSpPr>
          <p:spPr>
            <a:xfrm>
              <a:off x="8832593" y="5067961"/>
              <a:ext cx="526106" cy="400110"/>
            </a:xfrm>
            <a:prstGeom prst="rect">
              <a:avLst/>
            </a:prstGeom>
            <a:noFill/>
          </p:spPr>
          <p:txBody>
            <a:bodyPr wrap="none" rtlCol="0">
              <a:spAutoFit/>
            </a:bodyPr>
            <a:lstStyle/>
            <a:p>
              <a:r>
                <a:rPr kumimoji="1"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8</a:t>
              </a:r>
              <a:r>
                <a:rPr kumimoji="1" lang="en-US" altLang="zh-TW" sz="1000">
                  <a:solidFill>
                    <a:schemeClr val="bg1"/>
                  </a:solidFill>
                  <a:latin typeface="Arial" panose="020B0604020202020204" pitchFamily="34" charset="0"/>
                  <a:ea typeface="微軟正黑體" panose="020B0604030504040204" pitchFamily="34" charset="-120"/>
                  <a:sym typeface="Arial" panose="020B0604020202020204" pitchFamily="34" charset="0"/>
                </a:rPr>
                <a:t>bits</a:t>
              </a:r>
              <a:endParaRPr kumimoji="1" lang="zh-TW" altLang="en-US"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8" name="文字方塊 17">
              <a:extLst>
                <a:ext uri="{FF2B5EF4-FFF2-40B4-BE49-F238E27FC236}">
                  <a16:creationId xmlns:a16="http://schemas.microsoft.com/office/drawing/2014/main" id="{070EC33A-815E-4FE1-9307-AA88D5A33557}"/>
                </a:ext>
              </a:extLst>
            </p:cNvPr>
            <p:cNvSpPr txBox="1"/>
            <p:nvPr/>
          </p:nvSpPr>
          <p:spPr>
            <a:xfrm>
              <a:off x="10058281" y="4395497"/>
              <a:ext cx="843501" cy="553998"/>
            </a:xfrm>
            <a:prstGeom prst="rect">
              <a:avLst/>
            </a:prstGeom>
            <a:noFill/>
          </p:spPr>
          <p:txBody>
            <a:bodyPr wrap="none" rtlCol="0">
              <a:spAutoFit/>
            </a:bodyPr>
            <a:lstStyle/>
            <a:p>
              <a:r>
                <a:rPr kumimoji="1"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1.25x</a:t>
              </a:r>
            </a:p>
            <a:p>
              <a:endParaRPr kumimoji="1" lang="zh-TW" altLang="en-US"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3" name="標題 1">
            <a:extLst>
              <a:ext uri="{FF2B5EF4-FFF2-40B4-BE49-F238E27FC236}">
                <a16:creationId xmlns:a16="http://schemas.microsoft.com/office/drawing/2014/main" id="{A12F43B7-9181-7D4C-B954-3F88E7E84F80}"/>
              </a:ext>
            </a:extLst>
          </p:cNvPr>
          <p:cNvSpPr txBox="1">
            <a:spLocks/>
          </p:cNvSpPr>
          <p:nvPr/>
        </p:nvSpPr>
        <p:spPr>
          <a:xfrm>
            <a:off x="144741" y="117354"/>
            <a:ext cx="12047259" cy="1440679"/>
          </a:xfrm>
          <a:prstGeom prst="rect">
            <a:avLst/>
          </a:prstGeom>
        </p:spPr>
        <p:txBody>
          <a:bodyPr vert="horz" lIns="91440" tIns="45720" rIns="91440" bIns="45720" rtlCol="0" anchor="ctr">
            <a:normAutofit/>
          </a:bodyPr>
          <a:lstStyle>
            <a:lvl1pPr algn="ctr" defTabSz="914400" rtl="0" eaLnBrk="1" latinLnBrk="0" hangingPunct="1">
              <a:lnSpc>
                <a:spcPts val="46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altLang="zh-TW">
                <a:ea typeface="微軟正黑體" panose="020B0604030504040204" pitchFamily="34" charset="-120"/>
                <a:cs typeface="Arial"/>
                <a:sym typeface="Arial" panose="020B0604020202020204" pitchFamily="34" charset="0"/>
              </a:rPr>
              <a:t>New-gen</a:t>
            </a:r>
            <a:r>
              <a:rPr lang="zh-TW" altLang="en-US">
                <a:ea typeface="微軟正黑體" panose="020B0604030504040204" pitchFamily="34" charset="-120"/>
                <a:cs typeface="Arial"/>
                <a:sym typeface="Arial" panose="020B0604020202020204" pitchFamily="34" charset="0"/>
              </a:rPr>
              <a:t> R</a:t>
            </a:r>
            <a:r>
              <a:rPr lang="zh-TW" altLang="zh-TW">
                <a:ea typeface="微軟正黑體" panose="020B0604030504040204" pitchFamily="34" charset="-120"/>
                <a:cs typeface="Arial"/>
                <a:sym typeface="Arial" panose="020B0604020202020204" pitchFamily="34" charset="0"/>
              </a:rPr>
              <a:t>outer Requires</a:t>
            </a:r>
            <a:r>
              <a:rPr lang="zh-TW" altLang="en-US">
                <a:ea typeface="微軟正黑體" panose="020B0604030504040204" pitchFamily="34" charset="-120"/>
                <a:cs typeface="Arial"/>
                <a:sym typeface="Arial" panose="020B0604020202020204" pitchFamily="34" charset="0"/>
              </a:rPr>
              <a:t> </a:t>
            </a:r>
            <a:r>
              <a:rPr lang="zh-TW" altLang="zh-TW">
                <a:ea typeface="微軟正黑體" panose="020B0604030504040204" pitchFamily="34" charset="-120"/>
                <a:cs typeface="Arial"/>
                <a:sym typeface="Arial" panose="020B0604020202020204" pitchFamily="34" charset="0"/>
              </a:rPr>
              <a:t>WiFi 6</a:t>
            </a:r>
            <a:endParaRPr lang="zh-TW" altLang="en-US">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879999576"/>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73A705B6-C26C-46C5-8E6F-7095249CBAB9}"/>
              </a:ext>
            </a:extLst>
          </p:cNvPr>
          <p:cNvSpPr/>
          <p:nvPr/>
        </p:nvSpPr>
        <p:spPr>
          <a:xfrm>
            <a:off x="3058152" y="2357960"/>
            <a:ext cx="6075702" cy="523220"/>
          </a:xfrm>
          <a:prstGeom prst="rect">
            <a:avLst/>
          </a:prstGeom>
        </p:spPr>
        <p:txBody>
          <a:bodyPr wrap="none">
            <a:spAutoFit/>
          </a:bodyPr>
          <a:lstStyle/>
          <a:p>
            <a:pPr algn="ctr"/>
            <a:r>
              <a:rPr lang="en-US" altLang="zh-TW" sz="2800" b="1">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QHora-301W</a:t>
            </a:r>
            <a:r>
              <a:rPr lang="zh-TW" altLang="en-US" sz="2800" b="1">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2800" b="1">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provides 10GbE port</a:t>
            </a:r>
            <a:r>
              <a:rPr lang="zh-TW" altLang="en-US" sz="2800" b="1">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 </a:t>
            </a:r>
          </a:p>
        </p:txBody>
      </p:sp>
      <p:sp>
        <p:nvSpPr>
          <p:cNvPr id="13" name="矩形 12">
            <a:extLst>
              <a:ext uri="{FF2B5EF4-FFF2-40B4-BE49-F238E27FC236}">
                <a16:creationId xmlns:a16="http://schemas.microsoft.com/office/drawing/2014/main" id="{8A796172-AE31-4D5E-B8CA-20A52522E584}"/>
              </a:ext>
            </a:extLst>
          </p:cNvPr>
          <p:cNvSpPr/>
          <p:nvPr/>
        </p:nvSpPr>
        <p:spPr>
          <a:xfrm>
            <a:off x="1773750" y="2974025"/>
            <a:ext cx="8466433" cy="707886"/>
          </a:xfrm>
          <a:prstGeom prst="rect">
            <a:avLst/>
          </a:prstGeom>
        </p:spPr>
        <p:txBody>
          <a:bodyPr wrap="square" lIns="91440" tIns="45720" rIns="91440" bIns="45720" anchor="t">
            <a:spAutoFit/>
          </a:bodyPr>
          <a:lstStyle/>
          <a:p>
            <a:pPr algn="ctr"/>
            <a:r>
              <a:rPr lang="en" altLang="zh-CN"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Support high-speed internal and external network transmission</a:t>
            </a:r>
          </a:p>
          <a:p>
            <a:pPr algn="ctr"/>
            <a:r>
              <a:rPr lang="en" altLang="zh-CN"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Meet the needs of remote backup of large business files</a:t>
            </a:r>
            <a:endParaRPr lang="en-US" altLang="zh-TW" sz="2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pic>
        <p:nvPicPr>
          <p:cNvPr id="14" name="圖片 13">
            <a:extLst>
              <a:ext uri="{FF2B5EF4-FFF2-40B4-BE49-F238E27FC236}">
                <a16:creationId xmlns:a16="http://schemas.microsoft.com/office/drawing/2014/main" id="{C2E6B24E-92F7-4410-A3CE-F4C8BC32C8B0}"/>
              </a:ext>
            </a:extLst>
          </p:cNvPr>
          <p:cNvPicPr>
            <a:picLocks noChangeAspect="1"/>
          </p:cNvPicPr>
          <p:nvPr/>
        </p:nvPicPr>
        <p:blipFill>
          <a:blip r:embed="rId2"/>
          <a:stretch>
            <a:fillRect/>
          </a:stretch>
        </p:blipFill>
        <p:spPr>
          <a:xfrm>
            <a:off x="1536569" y="4346560"/>
            <a:ext cx="1581821" cy="941588"/>
          </a:xfrm>
          <a:prstGeom prst="rect">
            <a:avLst/>
          </a:prstGeom>
        </p:spPr>
      </p:pic>
      <p:cxnSp>
        <p:nvCxnSpPr>
          <p:cNvPr id="23" name="直線接點 22">
            <a:extLst>
              <a:ext uri="{FF2B5EF4-FFF2-40B4-BE49-F238E27FC236}">
                <a16:creationId xmlns:a16="http://schemas.microsoft.com/office/drawing/2014/main" id="{10CF39BE-E6EF-46DE-82FF-6E97688416F3}"/>
              </a:ext>
            </a:extLst>
          </p:cNvPr>
          <p:cNvCxnSpPr>
            <a:cxnSpLocks/>
          </p:cNvCxnSpPr>
          <p:nvPr/>
        </p:nvCxnSpPr>
        <p:spPr>
          <a:xfrm>
            <a:off x="3104640" y="4980320"/>
            <a:ext cx="1369480" cy="0"/>
          </a:xfrm>
          <a:prstGeom prst="line">
            <a:avLst/>
          </a:prstGeom>
          <a:ln w="28575">
            <a:gradFill flip="none" rotWithShape="1">
              <a:gsLst>
                <a:gs pos="0">
                  <a:schemeClr val="accent1">
                    <a:lumMod val="5000"/>
                    <a:lumOff val="95000"/>
                  </a:schemeClr>
                </a:gs>
                <a:gs pos="74000">
                  <a:srgbClr val="FFC000"/>
                </a:gs>
                <a:gs pos="83000">
                  <a:srgbClr val="FFC000"/>
                </a:gs>
                <a:gs pos="100000">
                  <a:srgbClr val="FFC000"/>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9764DA69-8456-4FB6-BFAD-7AD13138AD64}"/>
              </a:ext>
            </a:extLst>
          </p:cNvPr>
          <p:cNvCxnSpPr>
            <a:cxnSpLocks/>
          </p:cNvCxnSpPr>
          <p:nvPr/>
        </p:nvCxnSpPr>
        <p:spPr>
          <a:xfrm>
            <a:off x="7711416" y="4980320"/>
            <a:ext cx="1466217" cy="0"/>
          </a:xfrm>
          <a:prstGeom prst="line">
            <a:avLst/>
          </a:prstGeom>
          <a:ln w="28575">
            <a:gradFill flip="none" rotWithShape="1">
              <a:gsLst>
                <a:gs pos="0">
                  <a:schemeClr val="accent1">
                    <a:lumMod val="5000"/>
                    <a:lumOff val="95000"/>
                  </a:schemeClr>
                </a:gs>
                <a:gs pos="74000">
                  <a:srgbClr val="FFC000"/>
                </a:gs>
                <a:gs pos="83000">
                  <a:srgbClr val="FFC000"/>
                </a:gs>
                <a:gs pos="100000">
                  <a:srgbClr val="FFC0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6" name="文字方塊 25">
            <a:extLst>
              <a:ext uri="{FF2B5EF4-FFF2-40B4-BE49-F238E27FC236}">
                <a16:creationId xmlns:a16="http://schemas.microsoft.com/office/drawing/2014/main" id="{C9997F47-CB94-C640-B3B5-FA51FD8394DB}"/>
              </a:ext>
            </a:extLst>
          </p:cNvPr>
          <p:cNvSpPr txBox="1"/>
          <p:nvPr/>
        </p:nvSpPr>
        <p:spPr>
          <a:xfrm>
            <a:off x="5200292" y="5152083"/>
            <a:ext cx="1820096" cy="369332"/>
          </a:xfrm>
          <a:prstGeom prst="rect">
            <a:avLst/>
          </a:prstGeom>
          <a:noFill/>
        </p:spPr>
        <p:txBody>
          <a:bodyPr wrap="square" rtlCol="0">
            <a:spAutoFit/>
          </a:bodyPr>
          <a:lstStyle/>
          <a:p>
            <a:pPr algn="ctr"/>
            <a:r>
              <a:rPr kumimoji="1"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QHora-301W</a:t>
            </a:r>
            <a:endParaRPr kumimoji="1"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1" name="圖形 30">
            <a:extLst>
              <a:ext uri="{FF2B5EF4-FFF2-40B4-BE49-F238E27FC236}">
                <a16:creationId xmlns:a16="http://schemas.microsoft.com/office/drawing/2014/main" id="{AA87F602-D4A5-4113-929E-53F2C65A1C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19376" y="4324225"/>
            <a:ext cx="1123932" cy="555829"/>
          </a:xfrm>
          <a:prstGeom prst="rect">
            <a:avLst/>
          </a:prstGeom>
        </p:spPr>
      </p:pic>
      <p:pic>
        <p:nvPicPr>
          <p:cNvPr id="32" name="圖形 31">
            <a:extLst>
              <a:ext uri="{FF2B5EF4-FFF2-40B4-BE49-F238E27FC236}">
                <a16:creationId xmlns:a16="http://schemas.microsoft.com/office/drawing/2014/main" id="{A1541D6C-1821-4568-B3F3-0A4B2B27E5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68864" y="4324225"/>
            <a:ext cx="1123932" cy="555829"/>
          </a:xfrm>
          <a:prstGeom prst="rect">
            <a:avLst/>
          </a:prstGeom>
        </p:spPr>
      </p:pic>
      <p:pic>
        <p:nvPicPr>
          <p:cNvPr id="34" name="圖片 33">
            <a:extLst>
              <a:ext uri="{FF2B5EF4-FFF2-40B4-BE49-F238E27FC236}">
                <a16:creationId xmlns:a16="http://schemas.microsoft.com/office/drawing/2014/main" id="{005FBD59-0FE7-48FD-9440-E16359A4BD36}"/>
              </a:ext>
            </a:extLst>
          </p:cNvPr>
          <p:cNvPicPr>
            <a:picLocks noChangeAspect="1"/>
          </p:cNvPicPr>
          <p:nvPr/>
        </p:nvPicPr>
        <p:blipFill rotWithShape="1">
          <a:blip r:embed="rId5"/>
          <a:srcRect l="11287" t="36889" r="11089" b="31638"/>
          <a:stretch/>
        </p:blipFill>
        <p:spPr>
          <a:xfrm>
            <a:off x="4377272" y="4245097"/>
            <a:ext cx="3437456" cy="1094431"/>
          </a:xfrm>
          <a:prstGeom prst="rect">
            <a:avLst/>
          </a:prstGeom>
        </p:spPr>
      </p:pic>
      <p:sp>
        <p:nvSpPr>
          <p:cNvPr id="29" name="標題 1">
            <a:extLst>
              <a:ext uri="{FF2B5EF4-FFF2-40B4-BE49-F238E27FC236}">
                <a16:creationId xmlns:a16="http://schemas.microsoft.com/office/drawing/2014/main" id="{896768D3-7018-B44E-A66C-EA1D06546466}"/>
              </a:ext>
            </a:extLst>
          </p:cNvPr>
          <p:cNvSpPr>
            <a:spLocks noGrp="1"/>
          </p:cNvSpPr>
          <p:nvPr>
            <p:ph type="title"/>
          </p:nvPr>
        </p:nvSpPr>
        <p:spPr>
          <a:xfrm>
            <a:off x="109538" y="190499"/>
            <a:ext cx="11966575" cy="1260475"/>
          </a:xfrm>
        </p:spPr>
        <p:txBody>
          <a:bodyPr>
            <a:normAutofit/>
          </a:bodyPr>
          <a:lstStyle/>
          <a:p>
            <a:r>
              <a:rPr lang="en-US" altLang="zh-TW">
                <a:ea typeface="微軟正黑體" panose="020B0604030504040204" pitchFamily="34" charset="-120"/>
                <a:cs typeface="Arial"/>
                <a:sym typeface="Arial" panose="020B0604020202020204" pitchFamily="34" charset="0"/>
              </a:rPr>
              <a:t>New-gen</a:t>
            </a:r>
            <a:r>
              <a:rPr lang="zh-TW" altLang="en-US">
                <a:ea typeface="微軟正黑體" panose="020B0604030504040204" pitchFamily="34" charset="-120"/>
                <a:cs typeface="Arial"/>
                <a:sym typeface="Arial" panose="020B0604020202020204" pitchFamily="34" charset="0"/>
              </a:rPr>
              <a:t> R</a:t>
            </a:r>
            <a:r>
              <a:rPr lang="zh-TW" altLang="zh-TW">
                <a:ea typeface="微軟正黑體" panose="020B0604030504040204" pitchFamily="34" charset="-120"/>
                <a:cs typeface="Arial"/>
                <a:sym typeface="Arial" panose="020B0604020202020204" pitchFamily="34" charset="0"/>
              </a:rPr>
              <a:t>outer Requires</a:t>
            </a:r>
            <a:r>
              <a:rPr lang="en-US" altLang="zh-TW">
                <a:ea typeface="微軟正黑體" panose="020B0604030504040204" pitchFamily="34" charset="-120"/>
                <a:cs typeface="Arial"/>
                <a:sym typeface="Arial" panose="020B0604020202020204" pitchFamily="34" charset="0"/>
              </a:rPr>
              <a:t> Dual 10GbE Port</a:t>
            </a:r>
            <a:endParaRPr lang="zh-TW" altLang="en-US">
              <a:ea typeface="微軟正黑體" panose="020B0604030504040204" pitchFamily="34" charset="-120"/>
              <a:sym typeface="Arial" panose="020B0604020202020204" pitchFamily="34" charset="0"/>
            </a:endParaRPr>
          </a:p>
        </p:txBody>
      </p:sp>
      <p:sp>
        <p:nvSpPr>
          <p:cNvPr id="5" name="矩形 4">
            <a:extLst>
              <a:ext uri="{FF2B5EF4-FFF2-40B4-BE49-F238E27FC236}">
                <a16:creationId xmlns:a16="http://schemas.microsoft.com/office/drawing/2014/main" id="{76DB68C6-13C5-A04F-9BB5-B1E3E45C0184}"/>
              </a:ext>
            </a:extLst>
          </p:cNvPr>
          <p:cNvSpPr/>
          <p:nvPr/>
        </p:nvSpPr>
        <p:spPr>
          <a:xfrm>
            <a:off x="3255527" y="5080947"/>
            <a:ext cx="877163" cy="369332"/>
          </a:xfrm>
          <a:prstGeom prst="rect">
            <a:avLst/>
          </a:prstGeom>
        </p:spPr>
        <p:txBody>
          <a:bodyPr wrap="none">
            <a:spAutoFit/>
          </a:bodyPr>
          <a:lstStyle/>
          <a:p>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ＷＡＮ</a:t>
            </a:r>
          </a:p>
        </p:txBody>
      </p:sp>
      <p:sp>
        <p:nvSpPr>
          <p:cNvPr id="30" name="矩形 29">
            <a:extLst>
              <a:ext uri="{FF2B5EF4-FFF2-40B4-BE49-F238E27FC236}">
                <a16:creationId xmlns:a16="http://schemas.microsoft.com/office/drawing/2014/main" id="{31ED501F-C1BE-1842-B95F-613F7D35B288}"/>
              </a:ext>
            </a:extLst>
          </p:cNvPr>
          <p:cNvSpPr/>
          <p:nvPr/>
        </p:nvSpPr>
        <p:spPr>
          <a:xfrm>
            <a:off x="7868864" y="5092952"/>
            <a:ext cx="877163" cy="369332"/>
          </a:xfrm>
          <a:prstGeom prst="rect">
            <a:avLst/>
          </a:prstGeom>
        </p:spPr>
        <p:txBody>
          <a:bodyPr wrap="none">
            <a:spAutoFit/>
          </a:bodyPr>
          <a:lstStyle/>
          <a:p>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ＬＡＮ</a:t>
            </a:r>
          </a:p>
        </p:txBody>
      </p:sp>
      <p:pic>
        <p:nvPicPr>
          <p:cNvPr id="2" name="圖形 1">
            <a:extLst>
              <a:ext uri="{FF2B5EF4-FFF2-40B4-BE49-F238E27FC236}">
                <a16:creationId xmlns:a16="http://schemas.microsoft.com/office/drawing/2014/main" id="{9F56E243-41C3-436D-8618-883B5B6F42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77633" y="4434818"/>
            <a:ext cx="1062550" cy="931906"/>
          </a:xfrm>
          <a:prstGeom prst="rect">
            <a:avLst/>
          </a:prstGeom>
        </p:spPr>
      </p:pic>
    </p:spTree>
    <p:extLst>
      <p:ext uri="{BB962C8B-B14F-4D97-AF65-F5344CB8AC3E}">
        <p14:creationId xmlns:p14="http://schemas.microsoft.com/office/powerpoint/2010/main" val="1429528839"/>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片 26">
            <a:extLst>
              <a:ext uri="{FF2B5EF4-FFF2-40B4-BE49-F238E27FC236}">
                <a16:creationId xmlns:a16="http://schemas.microsoft.com/office/drawing/2014/main" id="{7F5297EE-E53B-4ADD-8765-93C2C8EF841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10800000">
            <a:off x="4873384" y="2239298"/>
            <a:ext cx="2445232" cy="3111689"/>
          </a:xfrm>
          <a:prstGeom prst="rect">
            <a:avLst/>
          </a:prstGeom>
        </p:spPr>
      </p:pic>
      <p:pic>
        <p:nvPicPr>
          <p:cNvPr id="16" name="圖片 15">
            <a:extLst>
              <a:ext uri="{FF2B5EF4-FFF2-40B4-BE49-F238E27FC236}">
                <a16:creationId xmlns:a16="http://schemas.microsoft.com/office/drawing/2014/main" id="{16AD054F-5043-4016-B14C-8C24275F5D8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1251815" y="2256301"/>
            <a:ext cx="2445233" cy="3111689"/>
          </a:xfrm>
          <a:prstGeom prst="rect">
            <a:avLst/>
          </a:prstGeom>
        </p:spPr>
      </p:pic>
      <p:pic>
        <p:nvPicPr>
          <p:cNvPr id="21" name="圖片 20">
            <a:extLst>
              <a:ext uri="{FF2B5EF4-FFF2-40B4-BE49-F238E27FC236}">
                <a16:creationId xmlns:a16="http://schemas.microsoft.com/office/drawing/2014/main" id="{A4F58BFF-00C2-4663-AC80-9DD257D9AFA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8307958" y="2256301"/>
            <a:ext cx="2445232" cy="3111688"/>
          </a:xfrm>
          <a:prstGeom prst="rect">
            <a:avLst/>
          </a:prstGeom>
        </p:spPr>
      </p:pic>
      <p:pic>
        <p:nvPicPr>
          <p:cNvPr id="23" name="圖形 22">
            <a:extLst>
              <a:ext uri="{FF2B5EF4-FFF2-40B4-BE49-F238E27FC236}">
                <a16:creationId xmlns:a16="http://schemas.microsoft.com/office/drawing/2014/main" id="{1A8C789A-4815-4B97-8303-D579A9C708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90269" y="3140242"/>
            <a:ext cx="1212642" cy="968704"/>
          </a:xfrm>
          <a:prstGeom prst="rect">
            <a:avLst/>
          </a:prstGeom>
        </p:spPr>
      </p:pic>
      <p:pic>
        <p:nvPicPr>
          <p:cNvPr id="24" name="圖形 23">
            <a:extLst>
              <a:ext uri="{FF2B5EF4-FFF2-40B4-BE49-F238E27FC236}">
                <a16:creationId xmlns:a16="http://schemas.microsoft.com/office/drawing/2014/main" id="{40C3BD5A-FCF8-4098-AD0E-E22FC0B7A5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22108" y="3217413"/>
            <a:ext cx="1030617" cy="1016348"/>
          </a:xfrm>
          <a:prstGeom prst="rect">
            <a:avLst/>
          </a:prstGeom>
        </p:spPr>
      </p:pic>
      <p:sp>
        <p:nvSpPr>
          <p:cNvPr id="25" name="矩形 24">
            <a:extLst>
              <a:ext uri="{FF2B5EF4-FFF2-40B4-BE49-F238E27FC236}">
                <a16:creationId xmlns:a16="http://schemas.microsoft.com/office/drawing/2014/main" id="{06B416AB-D2F0-461E-B77D-D678BD0C33CB}"/>
              </a:ext>
            </a:extLst>
          </p:cNvPr>
          <p:cNvSpPr/>
          <p:nvPr/>
        </p:nvSpPr>
        <p:spPr>
          <a:xfrm>
            <a:off x="1366543" y="5600838"/>
            <a:ext cx="2215775" cy="738664"/>
          </a:xfrm>
          <a:prstGeom prst="rect">
            <a:avLst/>
          </a:prstGeom>
        </p:spPr>
        <p:txBody>
          <a:bodyPr wrap="square" anchor="t">
            <a:spAutoFit/>
          </a:bodyPr>
          <a:lstStyle/>
          <a:p>
            <a:pPr algn="ct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No need to purchase other devices for multi-site VPN</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 name="矩形 25">
            <a:extLst>
              <a:ext uri="{FF2B5EF4-FFF2-40B4-BE49-F238E27FC236}">
                <a16:creationId xmlns:a16="http://schemas.microsoft.com/office/drawing/2014/main" id="{2EDC10F0-CEAB-4311-89DE-C6D0E447DF17}"/>
              </a:ext>
            </a:extLst>
          </p:cNvPr>
          <p:cNvSpPr/>
          <p:nvPr/>
        </p:nvSpPr>
        <p:spPr>
          <a:xfrm>
            <a:off x="4776234" y="5631975"/>
            <a:ext cx="3168470" cy="738664"/>
          </a:xfrm>
          <a:prstGeom prst="rect">
            <a:avLst/>
          </a:prstGeom>
        </p:spPr>
        <p:txBody>
          <a:bodyPr wrap="square" anchor="t">
            <a:spAutoFit/>
          </a:bodyPr>
          <a:lstStyle/>
          <a:p>
            <a:pPr marL="285750" indent="-285750">
              <a:buFont typeface="Arial" panose="020B0604020202020204" pitchFamily="34" charset="0"/>
              <a:buChar char="•"/>
            </a:pPr>
            <a:r>
              <a:rPr lang="en-US" altLang="zh-CN"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Auto VPN tunneling</a:t>
            </a:r>
          </a:p>
          <a:p>
            <a:pPr marL="285750" indent="-285750">
              <a:buFont typeface="Arial" panose="020B0604020202020204" pitchFamily="34" charset="0"/>
              <a:buChar char="•"/>
            </a:pPr>
            <a:r>
              <a:rPr lang="en" altLang="zh-CN"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Support network optimization to ensure connection quality</a:t>
            </a:r>
            <a:endPar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 name="矩形 18">
            <a:extLst>
              <a:ext uri="{FF2B5EF4-FFF2-40B4-BE49-F238E27FC236}">
                <a16:creationId xmlns:a16="http://schemas.microsoft.com/office/drawing/2014/main" id="{052D880B-1322-4F45-949D-AAF8D39AF929}"/>
              </a:ext>
            </a:extLst>
          </p:cNvPr>
          <p:cNvSpPr/>
          <p:nvPr/>
        </p:nvSpPr>
        <p:spPr>
          <a:xfrm>
            <a:off x="8237264" y="5661231"/>
            <a:ext cx="2710178" cy="307777"/>
          </a:xfrm>
          <a:prstGeom prst="rect">
            <a:avLst/>
          </a:prstGeom>
        </p:spPr>
        <p:txBody>
          <a:bodyPr wrap="square" anchor="t">
            <a:spAutoFit/>
          </a:bodyPr>
          <a:lstStyle/>
          <a:p>
            <a:pPr algn="ctr"/>
            <a:r>
              <a:rPr lang="en-US" altLang="zh-TW" sz="14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QuWAN</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Orchestrator</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45" name="群組 44">
            <a:extLst>
              <a:ext uri="{FF2B5EF4-FFF2-40B4-BE49-F238E27FC236}">
                <a16:creationId xmlns:a16="http://schemas.microsoft.com/office/drawing/2014/main" id="{D8C14BE2-2586-40B0-8683-DEE127F88D86}"/>
              </a:ext>
            </a:extLst>
          </p:cNvPr>
          <p:cNvGrpSpPr/>
          <p:nvPr/>
        </p:nvGrpSpPr>
        <p:grpSpPr>
          <a:xfrm>
            <a:off x="5434870" y="3177859"/>
            <a:ext cx="1119061" cy="967078"/>
            <a:chOff x="4851967" y="3936107"/>
            <a:chExt cx="1176382" cy="1016613"/>
          </a:xfrm>
        </p:grpSpPr>
        <p:sp>
          <p:nvSpPr>
            <p:cNvPr id="7" name="橢圓 6">
              <a:extLst>
                <a:ext uri="{FF2B5EF4-FFF2-40B4-BE49-F238E27FC236}">
                  <a16:creationId xmlns:a16="http://schemas.microsoft.com/office/drawing/2014/main" id="{9B30A0E1-F84C-4AE7-9D48-41FC74113A04}"/>
                </a:ext>
              </a:extLst>
            </p:cNvPr>
            <p:cNvSpPr/>
            <p:nvPr/>
          </p:nvSpPr>
          <p:spPr>
            <a:xfrm rot="479149">
              <a:off x="5537505" y="3936107"/>
              <a:ext cx="247136" cy="24713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9" name="直線接點 8">
              <a:extLst>
                <a:ext uri="{FF2B5EF4-FFF2-40B4-BE49-F238E27FC236}">
                  <a16:creationId xmlns:a16="http://schemas.microsoft.com/office/drawing/2014/main" id="{674E8A47-3AA0-4C32-AAA8-31F1BA42833A}"/>
                </a:ext>
              </a:extLst>
            </p:cNvPr>
            <p:cNvCxnSpPr>
              <a:cxnSpLocks/>
              <a:stCxn id="7" idx="3"/>
            </p:cNvCxnSpPr>
            <p:nvPr/>
          </p:nvCxnSpPr>
          <p:spPr>
            <a:xfrm flipH="1">
              <a:off x="5240561" y="4134065"/>
              <a:ext cx="321844" cy="2231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橢圓 30">
              <a:extLst>
                <a:ext uri="{FF2B5EF4-FFF2-40B4-BE49-F238E27FC236}">
                  <a16:creationId xmlns:a16="http://schemas.microsoft.com/office/drawing/2014/main" id="{418F5634-8EE5-431F-B4EC-2B4F95FE0A2D}"/>
                </a:ext>
              </a:extLst>
            </p:cNvPr>
            <p:cNvSpPr/>
            <p:nvPr/>
          </p:nvSpPr>
          <p:spPr>
            <a:xfrm rot="479149">
              <a:off x="4851967" y="4308446"/>
              <a:ext cx="485254" cy="48525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2" name="橢圓 31">
              <a:extLst>
                <a:ext uri="{FF2B5EF4-FFF2-40B4-BE49-F238E27FC236}">
                  <a16:creationId xmlns:a16="http://schemas.microsoft.com/office/drawing/2014/main" id="{8854C295-E39C-4D8C-A1C5-747EFB439566}"/>
                </a:ext>
              </a:extLst>
            </p:cNvPr>
            <p:cNvSpPr/>
            <p:nvPr/>
          </p:nvSpPr>
          <p:spPr>
            <a:xfrm rot="479149">
              <a:off x="5651079" y="4575450"/>
              <a:ext cx="377270" cy="37727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18" name="直線接點 17">
              <a:extLst>
                <a:ext uri="{FF2B5EF4-FFF2-40B4-BE49-F238E27FC236}">
                  <a16:creationId xmlns:a16="http://schemas.microsoft.com/office/drawing/2014/main" id="{88664DC4-D54B-48CA-9B7D-B6152083AA35}"/>
                </a:ext>
              </a:extLst>
            </p:cNvPr>
            <p:cNvCxnSpPr>
              <a:cxnSpLocks/>
            </p:cNvCxnSpPr>
            <p:nvPr/>
          </p:nvCxnSpPr>
          <p:spPr>
            <a:xfrm>
              <a:off x="5702495" y="4183631"/>
              <a:ext cx="122482" cy="393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06F953F4-26B7-4DCB-BD05-0306F79C9CD1}"/>
                </a:ext>
              </a:extLst>
            </p:cNvPr>
            <p:cNvCxnSpPr>
              <a:cxnSpLocks/>
              <a:stCxn id="32" idx="2"/>
            </p:cNvCxnSpPr>
            <p:nvPr/>
          </p:nvCxnSpPr>
          <p:spPr>
            <a:xfrm flipH="1" flipV="1">
              <a:off x="5314164" y="4653534"/>
              <a:ext cx="338744" cy="843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標題 1">
            <a:extLst>
              <a:ext uri="{FF2B5EF4-FFF2-40B4-BE49-F238E27FC236}">
                <a16:creationId xmlns:a16="http://schemas.microsoft.com/office/drawing/2014/main" id="{32F5CD2D-00CA-E147-ACA8-609B3D53027E}"/>
              </a:ext>
            </a:extLst>
          </p:cNvPr>
          <p:cNvSpPr>
            <a:spLocks noGrp="1"/>
          </p:cNvSpPr>
          <p:nvPr>
            <p:ph type="title"/>
          </p:nvPr>
        </p:nvSpPr>
        <p:spPr>
          <a:xfrm>
            <a:off x="1536044" y="64583"/>
            <a:ext cx="9602489" cy="1440679"/>
          </a:xfrm>
        </p:spPr>
        <p:txBody>
          <a:bodyPr>
            <a:normAutofit/>
          </a:bodyPr>
          <a:lstStyle/>
          <a:p>
            <a:r>
              <a:rPr lang="en-US" altLang="zh-TW">
                <a:ea typeface="微軟正黑體" panose="020B0604030504040204" pitchFamily="34" charset="-120"/>
                <a:cs typeface="Arial"/>
                <a:sym typeface="Arial" panose="020B0604020202020204" pitchFamily="34" charset="0"/>
              </a:rPr>
              <a:t>New-gen</a:t>
            </a:r>
            <a:r>
              <a:rPr lang="zh-TW" altLang="en-US">
                <a:ea typeface="微軟正黑體" panose="020B0604030504040204" pitchFamily="34" charset="-120"/>
                <a:cs typeface="Arial"/>
                <a:sym typeface="Arial" panose="020B0604020202020204" pitchFamily="34" charset="0"/>
              </a:rPr>
              <a:t> R</a:t>
            </a:r>
            <a:r>
              <a:rPr lang="zh-TW" altLang="zh-TW">
                <a:ea typeface="微軟正黑體" panose="020B0604030504040204" pitchFamily="34" charset="-120"/>
                <a:cs typeface="Arial"/>
                <a:sym typeface="Arial" panose="020B0604020202020204" pitchFamily="34" charset="0"/>
              </a:rPr>
              <a:t>outer</a:t>
            </a:r>
            <a:r>
              <a:rPr lang="en-US" altLang="zh-TW">
                <a:ea typeface="微軟正黑體" panose="020B0604030504040204" pitchFamily="34" charset="-120"/>
                <a:cs typeface="Arial"/>
                <a:sym typeface="Arial" panose="020B0604020202020204" pitchFamily="34" charset="0"/>
              </a:rPr>
              <a:t> needs to provide SD-WAN service</a:t>
            </a:r>
            <a:endParaRPr lang="zh-TW" altLang="en-US">
              <a:ea typeface="微軟正黑體" panose="020B0604030504040204" pitchFamily="34" charset="-120"/>
              <a:sym typeface="Arial" panose="020B0604020202020204" pitchFamily="34" charset="0"/>
            </a:endParaRPr>
          </a:p>
        </p:txBody>
      </p:sp>
      <p:sp>
        <p:nvSpPr>
          <p:cNvPr id="34" name="矩形 33">
            <a:extLst>
              <a:ext uri="{FF2B5EF4-FFF2-40B4-BE49-F238E27FC236}">
                <a16:creationId xmlns:a16="http://schemas.microsoft.com/office/drawing/2014/main" id="{B8677008-2ECA-CB42-AA76-DF1732C139FF}"/>
              </a:ext>
            </a:extLst>
          </p:cNvPr>
          <p:cNvSpPr/>
          <p:nvPr/>
        </p:nvSpPr>
        <p:spPr>
          <a:xfrm>
            <a:off x="374547" y="1965782"/>
            <a:ext cx="11594614" cy="400110"/>
          </a:xfrm>
          <a:prstGeom prst="rect">
            <a:avLst/>
          </a:prstGeom>
        </p:spPr>
        <p:txBody>
          <a:bodyPr wrap="square">
            <a:spAutoFit/>
          </a:bodyPr>
          <a:lstStyle/>
          <a:p>
            <a:pPr algn="ctr"/>
            <a:r>
              <a:rPr lang="zh-TW" altLang="en-US"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Built-in SD-WAN solution (QuWAN), supporting full Mesh VPN </a:t>
            </a:r>
            <a:r>
              <a:rPr lang="en-US"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for easy multi-site VPN deployment.</a:t>
            </a:r>
            <a:r>
              <a:rPr lang="zh-TW" altLang="en-US"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endParaRPr lang="zh-TW"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6" name="矩形 35">
            <a:extLst>
              <a:ext uri="{FF2B5EF4-FFF2-40B4-BE49-F238E27FC236}">
                <a16:creationId xmlns:a16="http://schemas.microsoft.com/office/drawing/2014/main" id="{5BA5C402-AC9C-2649-BB11-DA44A9F15310}"/>
              </a:ext>
            </a:extLst>
          </p:cNvPr>
          <p:cNvSpPr/>
          <p:nvPr/>
        </p:nvSpPr>
        <p:spPr>
          <a:xfrm>
            <a:off x="1399515" y="5243099"/>
            <a:ext cx="2379177" cy="400110"/>
          </a:xfrm>
          <a:prstGeom prst="rect">
            <a:avLst/>
          </a:prstGeom>
        </p:spPr>
        <p:txBody>
          <a:bodyPr wrap="none">
            <a:spAutoFit/>
          </a:bodyPr>
          <a:lstStyle/>
          <a:p>
            <a:pPr algn="ct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Subscription-Free</a:t>
            </a:r>
            <a:endPar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7" name="矩形 36">
            <a:extLst>
              <a:ext uri="{FF2B5EF4-FFF2-40B4-BE49-F238E27FC236}">
                <a16:creationId xmlns:a16="http://schemas.microsoft.com/office/drawing/2014/main" id="{C34B731B-F2FA-FC4A-9666-ABE7D6283779}"/>
              </a:ext>
            </a:extLst>
          </p:cNvPr>
          <p:cNvSpPr/>
          <p:nvPr/>
        </p:nvSpPr>
        <p:spPr>
          <a:xfrm>
            <a:off x="8502156" y="5243099"/>
            <a:ext cx="2180405" cy="400110"/>
          </a:xfrm>
          <a:prstGeom prst="rect">
            <a:avLst/>
          </a:prstGeom>
        </p:spPr>
        <p:txBody>
          <a:bodyPr wrap="none" anchor="t">
            <a:spAutoFit/>
          </a:bodyPr>
          <a:lstStyle/>
          <a:p>
            <a:pPr algn="ct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Center Managed</a:t>
            </a:r>
            <a:endParaRPr lang="zh-TW"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8" name="矩形 37">
            <a:extLst>
              <a:ext uri="{FF2B5EF4-FFF2-40B4-BE49-F238E27FC236}">
                <a16:creationId xmlns:a16="http://schemas.microsoft.com/office/drawing/2014/main" id="{AA66AAE8-A2BB-1143-8AE8-E77B52143C23}"/>
              </a:ext>
            </a:extLst>
          </p:cNvPr>
          <p:cNvSpPr/>
          <p:nvPr/>
        </p:nvSpPr>
        <p:spPr>
          <a:xfrm>
            <a:off x="4662926" y="5243099"/>
            <a:ext cx="2878259" cy="400110"/>
          </a:xfrm>
          <a:prstGeom prst="rect">
            <a:avLst/>
          </a:prstGeom>
        </p:spPr>
        <p:txBody>
          <a:bodyPr wrap="square" anchor="t">
            <a:spAutoFit/>
          </a:bodyPr>
          <a:lstStyle/>
          <a:p>
            <a:pPr algn="ct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Flexible Deployment</a:t>
            </a:r>
            <a:endPar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99650247"/>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方塊 11">
            <a:extLst>
              <a:ext uri="{FF2B5EF4-FFF2-40B4-BE49-F238E27FC236}">
                <a16:creationId xmlns:a16="http://schemas.microsoft.com/office/drawing/2014/main" id="{CA1A26A7-C264-4C7D-A4F8-F531A678D1DD}"/>
              </a:ext>
            </a:extLst>
          </p:cNvPr>
          <p:cNvSpPr txBox="1"/>
          <p:nvPr/>
        </p:nvSpPr>
        <p:spPr>
          <a:xfrm>
            <a:off x="3713408" y="880145"/>
            <a:ext cx="4765183" cy="2862322"/>
          </a:xfrm>
          <a:prstGeom prst="rect">
            <a:avLst/>
          </a:prstGeom>
          <a:noFill/>
        </p:spPr>
        <p:txBody>
          <a:bodyPr wrap="square" lIns="91440" tIns="45720" rIns="91440" bIns="45720" rtlCol="0" anchor="t">
            <a:spAutoFit/>
          </a:bodyPr>
          <a:lstStyle/>
          <a:p>
            <a:pPr algn="ctr"/>
            <a:r>
              <a:rPr lang="zh-TW" altLang="en-US" sz="6000" dirty="0">
                <a:solidFill>
                  <a:srgbClr val="001B30"/>
                </a:solidFill>
                <a:effectLst>
                  <a:glow rad="152400">
                    <a:srgbClr val="65EDFF"/>
                  </a:glow>
                </a:effectLst>
                <a:latin typeface="Arial" panose="020B0604020202020204" pitchFamily="34" charset="0"/>
                <a:ea typeface="微軟正黑體" panose="020B0604030504040204" pitchFamily="34" charset="-120"/>
                <a:cs typeface="+mn-lt"/>
                <a:sym typeface="Arial" panose="020B0604020202020204" pitchFamily="34" charset="0"/>
              </a:rPr>
              <a:t>QHora-301W</a:t>
            </a:r>
            <a:endParaRPr lang="en-US" altLang="zh-TW" sz="6000" dirty="0">
              <a:solidFill>
                <a:srgbClr val="001B30"/>
              </a:solidFill>
              <a:effectLst>
                <a:glow rad="152400">
                  <a:srgbClr val="65EDFF"/>
                </a:glow>
              </a:effectLst>
              <a:latin typeface="Arial" panose="020B0604020202020204" pitchFamily="34" charset="0"/>
              <a:ea typeface="微軟正黑體" panose="020B0604030504040204" pitchFamily="34" charset="-120"/>
              <a:cs typeface="+mn-lt"/>
              <a:sym typeface="Arial" panose="020B0604020202020204" pitchFamily="34" charset="0"/>
            </a:endParaRPr>
          </a:p>
          <a:p>
            <a:pPr algn="ctr"/>
            <a:r>
              <a:rPr lang="en-US" altLang="zh-TW" sz="6000" b="1" dirty="0">
                <a:solidFill>
                  <a:srgbClr val="001B30"/>
                </a:solidFill>
                <a:effectLst>
                  <a:glow rad="152400">
                    <a:srgbClr val="65EDFF"/>
                  </a:glow>
                </a:effectLst>
                <a:latin typeface="Arial" panose="020B0604020202020204" pitchFamily="34" charset="0"/>
                <a:ea typeface="微軟正黑體" panose="020B0604030504040204" pitchFamily="34" charset="-120"/>
                <a:cs typeface="+mn-lt"/>
                <a:sym typeface="Arial" panose="020B0604020202020204" pitchFamily="34" charset="0"/>
              </a:rPr>
              <a:t>Hardware Advantages</a:t>
            </a:r>
            <a:endParaRPr lang="zh-TW" altLang="en-US" sz="6000" b="1" dirty="0">
              <a:solidFill>
                <a:srgbClr val="001B30"/>
              </a:solidFill>
              <a:effectLst>
                <a:glow rad="152400">
                  <a:srgbClr val="65EDFF"/>
                </a:glow>
              </a:effectLst>
              <a:latin typeface="Arial" panose="020B0604020202020204" pitchFamily="34" charset="0"/>
              <a:ea typeface="微軟正黑體" panose="020B0604030504040204" pitchFamily="34" charset="-120"/>
              <a:cs typeface="+mn-lt"/>
              <a:sym typeface="Arial" panose="020B0604020202020204" pitchFamily="34" charset="0"/>
            </a:endParaRPr>
          </a:p>
        </p:txBody>
      </p:sp>
    </p:spTree>
    <p:extLst>
      <p:ext uri="{BB962C8B-B14F-4D97-AF65-F5344CB8AC3E}">
        <p14:creationId xmlns:p14="http://schemas.microsoft.com/office/powerpoint/2010/main" val="927928038"/>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C8599CB3-CE50-FE40-8A1A-C722664111B6}"/>
              </a:ext>
            </a:extLst>
          </p:cNvPr>
          <p:cNvSpPr txBox="1"/>
          <p:nvPr/>
        </p:nvSpPr>
        <p:spPr>
          <a:xfrm>
            <a:off x="440431" y="686496"/>
            <a:ext cx="5720462" cy="584775"/>
          </a:xfrm>
          <a:prstGeom prst="rect">
            <a:avLst/>
          </a:prstGeom>
          <a:noFill/>
        </p:spPr>
        <p:txBody>
          <a:bodyPr wrap="square" rtlCol="0" anchor="t">
            <a:spAutoFit/>
          </a:bodyPr>
          <a:lstStyle/>
          <a:p>
            <a:r>
              <a:rPr lang="en-US" altLang="zh-TW" sz="3200" dirty="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Agenda</a:t>
            </a:r>
            <a:endParaRPr lang="zh-TW" altLang="en-US" sz="3200" dirty="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 name="矩形 2">
            <a:extLst>
              <a:ext uri="{FF2B5EF4-FFF2-40B4-BE49-F238E27FC236}">
                <a16:creationId xmlns:a16="http://schemas.microsoft.com/office/drawing/2014/main" id="{2E9485D3-45F0-4BF8-8364-4818521A92E7}"/>
              </a:ext>
            </a:extLst>
          </p:cNvPr>
          <p:cNvSpPr/>
          <p:nvPr/>
        </p:nvSpPr>
        <p:spPr>
          <a:xfrm>
            <a:off x="273516" y="1542227"/>
            <a:ext cx="5822484" cy="3739485"/>
          </a:xfrm>
          <a:prstGeom prst="rect">
            <a:avLst/>
          </a:prstGeom>
          <a:noFill/>
        </p:spPr>
        <p:txBody>
          <a:bodyPr wrap="square" lIns="91440" tIns="45720" rIns="91440" bIns="45720" rtlCol="0" anchor="t">
            <a:spAutoFit/>
          </a:bodyPr>
          <a:lstStyle/>
          <a:p>
            <a:pPr marL="180975" indent="-180975">
              <a:lnSpc>
                <a:spcPct val="150000"/>
              </a:lnSpc>
              <a:buFont typeface="Arial" panose="020B0604020202020204" pitchFamily="34" charset="0"/>
              <a:buChar char="•"/>
            </a:pPr>
            <a:r>
              <a:rPr lang="en-US" sz="1600" dirty="0">
                <a:latin typeface="Arial" panose="020B0604020202020204" pitchFamily="34" charset="0"/>
                <a:ea typeface="微軟正黑體" panose="020B0604030504040204" pitchFamily="34" charset="-120"/>
                <a:cs typeface="Arial"/>
                <a:sym typeface="Arial" panose="020B0604020202020204" pitchFamily="34" charset="0"/>
              </a:rPr>
              <a:t>Difficulties encountered by SMBs and individual studios in the Work From Home era​</a:t>
            </a:r>
          </a:p>
          <a:p>
            <a:pPr marL="180975" indent="-180975">
              <a:lnSpc>
                <a:spcPct val="150000"/>
              </a:lnSpc>
              <a:buFont typeface="Arial" panose="020B0604020202020204" pitchFamily="34" charset="0"/>
              <a:buChar char="•"/>
            </a:pPr>
            <a:r>
              <a:rPr lang="en" altLang="zh-TW" sz="1600" dirty="0">
                <a:latin typeface="Arial" panose="020B0604020202020204" pitchFamily="34" charset="0"/>
                <a:ea typeface="微軟正黑體" panose="020B0604030504040204" pitchFamily="34" charset="-120"/>
                <a:cs typeface="Arial"/>
                <a:sym typeface="Arial" panose="020B0604020202020204" pitchFamily="34" charset="0"/>
              </a:rPr>
              <a:t>The market exclusive functions brought by QHora-301W fulfills your needs</a:t>
            </a:r>
          </a:p>
          <a:p>
            <a:pPr marL="180975" indent="-180975">
              <a:lnSpc>
                <a:spcPct val="150000"/>
              </a:lnSpc>
              <a:buFont typeface="Arial" panose="020B0604020202020204" pitchFamily="34" charset="0"/>
              <a:buChar char="•"/>
            </a:pPr>
            <a:r>
              <a:rPr lang="en-US" altLang="zh-TW" sz="1600" dirty="0">
                <a:latin typeface="Arial" panose="020B0604020202020204" pitchFamily="34" charset="0"/>
                <a:ea typeface="微軟正黑體" panose="020B0604030504040204" pitchFamily="34" charset="-120"/>
                <a:cs typeface="Arial"/>
                <a:sym typeface="Arial" panose="020B0604020202020204" pitchFamily="34" charset="0"/>
              </a:rPr>
              <a:t>Hardware advantages</a:t>
            </a:r>
            <a:endParaRPr lang="zh-TW" altLang="en-US" sz="1600" dirty="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endParaRPr>
          </a:p>
          <a:p>
            <a:pPr marL="180975" indent="-180975">
              <a:lnSpc>
                <a:spcPct val="150000"/>
              </a:lnSpc>
              <a:buFont typeface="Arial" panose="020B0604020202020204" pitchFamily="34" charset="0"/>
              <a:buChar char="•"/>
            </a:pPr>
            <a:r>
              <a:rPr lang="en" altLang="zh-TW" sz="1600">
                <a:latin typeface="Arial"/>
                <a:ea typeface="微軟正黑體"/>
                <a:cs typeface="Arial"/>
                <a:sym typeface="Arial" panose="020B0604020202020204" pitchFamily="34" charset="0"/>
              </a:rPr>
              <a:t>Dual-port 10GbE meets all your application scenarios </a:t>
            </a:r>
            <a:endParaRPr lang="en" altLang="zh-TW" sz="1600">
              <a:latin typeface="Arial" panose="020B0604020202020204" pitchFamily="34" charset="0"/>
              <a:ea typeface="微軟正黑體" panose="020B0604030504040204" pitchFamily="34" charset="-120"/>
              <a:cs typeface="Arial"/>
            </a:endParaRPr>
          </a:p>
          <a:p>
            <a:pPr marL="180975" indent="-180975">
              <a:lnSpc>
                <a:spcPct val="150000"/>
              </a:lnSpc>
              <a:buFont typeface="Arial" panose="020B0604020202020204" pitchFamily="34" charset="0"/>
              <a:buChar char="•"/>
            </a:pPr>
            <a:r>
              <a:rPr lang="en-US" altLang="zh-TW" sz="1600" dirty="0">
                <a:latin typeface="Arial" panose="020B0604020202020204" pitchFamily="34" charset="0"/>
                <a:ea typeface="微軟正黑體" panose="020B0604030504040204" pitchFamily="34" charset="-120"/>
                <a:cs typeface="Arial"/>
                <a:sym typeface="Arial" panose="020B0604020202020204" pitchFamily="34" charset="0"/>
              </a:rPr>
              <a:t>High speed Wi-Fi 6 routing</a:t>
            </a:r>
          </a:p>
          <a:p>
            <a:pPr marL="180975" indent="-180975">
              <a:lnSpc>
                <a:spcPct val="150000"/>
              </a:lnSpc>
              <a:buFont typeface="Arial" panose="020B0604020202020204" pitchFamily="34" charset="0"/>
              <a:buChar char="•"/>
            </a:pPr>
            <a:r>
              <a:rPr lang="en-US" altLang="zh-TW" sz="1600" dirty="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The powerful </a:t>
            </a:r>
            <a:r>
              <a:rPr lang="zh-TW" altLang="en-US" sz="1600" dirty="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QuRouter OS</a:t>
            </a:r>
          </a:p>
          <a:p>
            <a:pPr marL="180975" indent="-180975">
              <a:lnSpc>
                <a:spcPct val="150000"/>
              </a:lnSpc>
              <a:buFont typeface="Arial" panose="020B0604020202020204" pitchFamily="34" charset="0"/>
              <a:buChar char="•"/>
            </a:pPr>
            <a:r>
              <a:rPr lang="en-US" altLang="zh-TW" sz="1600" dirty="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Enable subscription-free </a:t>
            </a:r>
            <a:r>
              <a:rPr lang="zh-TW" altLang="en-US" sz="1600" dirty="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QNAP SD-WAN </a:t>
            </a:r>
            <a:r>
              <a:rPr lang="en-US" altLang="zh-TW" sz="1600" dirty="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on QHora-301W</a:t>
            </a:r>
            <a:endParaRPr lang="zh-TW" altLang="en-US" sz="1600" dirty="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endParaRPr>
          </a:p>
          <a:p>
            <a:pPr lvl="1"/>
            <a:endParaRPr lang="zh-TW" altLang="en-US" sz="160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7" name="直線接點 6">
            <a:extLst>
              <a:ext uri="{FF2B5EF4-FFF2-40B4-BE49-F238E27FC236}">
                <a16:creationId xmlns:a16="http://schemas.microsoft.com/office/drawing/2014/main" id="{798EF31C-B12F-4720-A079-C07DF05799B4}"/>
              </a:ext>
            </a:extLst>
          </p:cNvPr>
          <p:cNvCxnSpPr>
            <a:cxnSpLocks/>
          </p:cNvCxnSpPr>
          <p:nvPr/>
        </p:nvCxnSpPr>
        <p:spPr>
          <a:xfrm>
            <a:off x="522169" y="1379149"/>
            <a:ext cx="567966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42964774"/>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標題 78">
            <a:extLst>
              <a:ext uri="{FF2B5EF4-FFF2-40B4-BE49-F238E27FC236}">
                <a16:creationId xmlns:a16="http://schemas.microsoft.com/office/drawing/2014/main" id="{A1D36556-6D87-44B8-8D3D-475FD9FCAE49}"/>
              </a:ext>
            </a:extLst>
          </p:cNvPr>
          <p:cNvSpPr>
            <a:spLocks noGrp="1"/>
          </p:cNvSpPr>
          <p:nvPr>
            <p:ph type="title"/>
          </p:nvPr>
        </p:nvSpPr>
        <p:spPr/>
        <p:txBody>
          <a:bodyPr/>
          <a:lstStyle/>
          <a:p>
            <a:r>
              <a:rPr lang="en-US" altLang="zh-TW">
                <a:ea typeface="微軟正黑體" panose="020B0604030504040204" pitchFamily="34" charset="-120"/>
                <a:cs typeface="Arial"/>
                <a:sym typeface="Arial" panose="020B0604020202020204" pitchFamily="34" charset="0"/>
              </a:rPr>
              <a:t>Hardware Appearance</a:t>
            </a:r>
            <a:endParaRPr lang="zh-TW" altLang="en-US">
              <a:ea typeface="微軟正黑體" panose="020B0604030504040204" pitchFamily="34" charset="-120"/>
              <a:sym typeface="Arial" panose="020B0604020202020204" pitchFamily="34" charset="0"/>
            </a:endParaRPr>
          </a:p>
        </p:txBody>
      </p:sp>
      <p:pic>
        <p:nvPicPr>
          <p:cNvPr id="80" name="圖片 79">
            <a:extLst>
              <a:ext uri="{FF2B5EF4-FFF2-40B4-BE49-F238E27FC236}">
                <a16:creationId xmlns:a16="http://schemas.microsoft.com/office/drawing/2014/main" id="{085C24F3-62EC-4EFA-B1E2-558934DDACAD}"/>
              </a:ext>
            </a:extLst>
          </p:cNvPr>
          <p:cNvPicPr>
            <a:picLocks noChangeAspect="1"/>
          </p:cNvPicPr>
          <p:nvPr/>
        </p:nvPicPr>
        <p:blipFill rotWithShape="1">
          <a:blip r:embed="rId2"/>
          <a:srcRect l="10355" t="38069" r="15155" b="33393"/>
          <a:stretch/>
        </p:blipFill>
        <p:spPr>
          <a:xfrm>
            <a:off x="2348423" y="4033431"/>
            <a:ext cx="7337941" cy="2207512"/>
          </a:xfrm>
          <a:prstGeom prst="rect">
            <a:avLst/>
          </a:prstGeom>
        </p:spPr>
      </p:pic>
      <p:pic>
        <p:nvPicPr>
          <p:cNvPr id="81" name="圖片 80">
            <a:extLst>
              <a:ext uri="{FF2B5EF4-FFF2-40B4-BE49-F238E27FC236}">
                <a16:creationId xmlns:a16="http://schemas.microsoft.com/office/drawing/2014/main" id="{7042EF44-3CFF-407C-9182-4FABC748FBCE}"/>
              </a:ext>
            </a:extLst>
          </p:cNvPr>
          <p:cNvPicPr>
            <a:picLocks noChangeAspect="1"/>
          </p:cNvPicPr>
          <p:nvPr/>
        </p:nvPicPr>
        <p:blipFill rotWithShape="1">
          <a:blip r:embed="rId3"/>
          <a:srcRect l="11287" t="36889" r="11089" b="31638"/>
          <a:stretch/>
        </p:blipFill>
        <p:spPr>
          <a:xfrm>
            <a:off x="2289701" y="2075942"/>
            <a:ext cx="7380890" cy="2349958"/>
          </a:xfrm>
          <a:prstGeom prst="rect">
            <a:avLst/>
          </a:prstGeom>
        </p:spPr>
      </p:pic>
      <p:sp>
        <p:nvSpPr>
          <p:cNvPr id="13" name="Google Shape;227;p22">
            <a:extLst>
              <a:ext uri="{FF2B5EF4-FFF2-40B4-BE49-F238E27FC236}">
                <a16:creationId xmlns:a16="http://schemas.microsoft.com/office/drawing/2014/main" id="{71C9BEDE-60E7-4972-B07F-6C162DC60AEB}"/>
              </a:ext>
            </a:extLst>
          </p:cNvPr>
          <p:cNvSpPr txBox="1"/>
          <p:nvPr/>
        </p:nvSpPr>
        <p:spPr>
          <a:xfrm>
            <a:off x="9776992" y="2933278"/>
            <a:ext cx="1635164" cy="38408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400" b="1" err="1">
                <a:solidFill>
                  <a:schemeClr val="bg1"/>
                </a:solidFill>
                <a:latin typeface="Arial" panose="020B0604020202020204" pitchFamily="34" charset="0"/>
                <a:ea typeface="微軟正黑體" panose="020B0604030504040204" pitchFamily="34" charset="-120"/>
                <a:sym typeface="Arial" panose="020B0604020202020204" pitchFamily="34" charset="0"/>
              </a:rPr>
              <a:t>WiFi</a:t>
            </a:r>
            <a:r>
              <a:rPr 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 Enabled</a:t>
            </a:r>
          </a:p>
        </p:txBody>
      </p:sp>
      <p:sp>
        <p:nvSpPr>
          <p:cNvPr id="14" name="Google Shape;228;p22">
            <a:extLst>
              <a:ext uri="{FF2B5EF4-FFF2-40B4-BE49-F238E27FC236}">
                <a16:creationId xmlns:a16="http://schemas.microsoft.com/office/drawing/2014/main" id="{6D33AC1B-D09A-454A-868D-A381D08317B4}"/>
              </a:ext>
            </a:extLst>
          </p:cNvPr>
          <p:cNvSpPr txBox="1"/>
          <p:nvPr/>
        </p:nvSpPr>
        <p:spPr>
          <a:xfrm>
            <a:off x="4528334" y="1883254"/>
            <a:ext cx="2354282" cy="29515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10GbE Connectivity</a:t>
            </a:r>
          </a:p>
        </p:txBody>
      </p:sp>
      <p:cxnSp>
        <p:nvCxnSpPr>
          <p:cNvPr id="19" name="Google Shape;247;p22">
            <a:extLst>
              <a:ext uri="{FF2B5EF4-FFF2-40B4-BE49-F238E27FC236}">
                <a16:creationId xmlns:a16="http://schemas.microsoft.com/office/drawing/2014/main" id="{71C3E070-4860-4A13-A318-DCC531F58AF9}"/>
              </a:ext>
            </a:extLst>
          </p:cNvPr>
          <p:cNvCxnSpPr>
            <a:cxnSpLocks/>
          </p:cNvCxnSpPr>
          <p:nvPr/>
        </p:nvCxnSpPr>
        <p:spPr>
          <a:xfrm flipV="1">
            <a:off x="9063318" y="2249723"/>
            <a:ext cx="586304" cy="554301"/>
          </a:xfrm>
          <a:prstGeom prst="bentConnector3">
            <a:avLst>
              <a:gd name="adj1" fmla="val 1836"/>
            </a:avLst>
          </a:prstGeom>
          <a:noFill/>
          <a:ln w="28575" cap="flat" cmpd="sng">
            <a:solidFill>
              <a:srgbClr val="199BD2"/>
            </a:solidFill>
            <a:prstDash val="solid"/>
            <a:round/>
            <a:headEnd type="none" w="med" len="med"/>
            <a:tailEnd type="none" w="med" len="med"/>
          </a:ln>
        </p:spPr>
      </p:cxnSp>
      <p:cxnSp>
        <p:nvCxnSpPr>
          <p:cNvPr id="8" name="Google Shape;222;p22">
            <a:extLst>
              <a:ext uri="{FF2B5EF4-FFF2-40B4-BE49-F238E27FC236}">
                <a16:creationId xmlns:a16="http://schemas.microsoft.com/office/drawing/2014/main" id="{BDE1264C-128B-4F0D-A27B-4C69F43A18D6}"/>
              </a:ext>
            </a:extLst>
          </p:cNvPr>
          <p:cNvCxnSpPr>
            <a:cxnSpLocks/>
          </p:cNvCxnSpPr>
          <p:nvPr/>
        </p:nvCxnSpPr>
        <p:spPr>
          <a:xfrm rot="10800000">
            <a:off x="2342958" y="3190322"/>
            <a:ext cx="1153281" cy="491102"/>
          </a:xfrm>
          <a:prstGeom prst="bentConnector3">
            <a:avLst>
              <a:gd name="adj1" fmla="val 235"/>
            </a:avLst>
          </a:prstGeom>
          <a:noFill/>
          <a:ln w="28575" cap="flat" cmpd="sng">
            <a:solidFill>
              <a:srgbClr val="199BD2"/>
            </a:solidFill>
            <a:prstDash val="solid"/>
            <a:round/>
            <a:headEnd type="none" w="med" len="med"/>
            <a:tailEnd type="none" w="med" len="med"/>
          </a:ln>
        </p:spPr>
      </p:cxnSp>
      <p:cxnSp>
        <p:nvCxnSpPr>
          <p:cNvPr id="9" name="Google Shape;223;p22">
            <a:extLst>
              <a:ext uri="{FF2B5EF4-FFF2-40B4-BE49-F238E27FC236}">
                <a16:creationId xmlns:a16="http://schemas.microsoft.com/office/drawing/2014/main" id="{EAE680A9-DD2F-471C-9E61-B49CF7B90318}"/>
              </a:ext>
            </a:extLst>
          </p:cNvPr>
          <p:cNvCxnSpPr>
            <a:cxnSpLocks/>
          </p:cNvCxnSpPr>
          <p:nvPr/>
        </p:nvCxnSpPr>
        <p:spPr>
          <a:xfrm rot="10800000">
            <a:off x="2342959" y="2804025"/>
            <a:ext cx="1409452" cy="867309"/>
          </a:xfrm>
          <a:prstGeom prst="bentConnector3">
            <a:avLst>
              <a:gd name="adj1" fmla="val -272"/>
            </a:avLst>
          </a:prstGeom>
          <a:noFill/>
          <a:ln w="28575" cap="flat" cmpd="sng">
            <a:solidFill>
              <a:srgbClr val="199BD2"/>
            </a:solidFill>
            <a:prstDash val="solid"/>
            <a:round/>
            <a:headEnd type="none" w="med" len="med"/>
            <a:tailEnd type="none" w="med" len="med"/>
          </a:ln>
        </p:spPr>
      </p:cxnSp>
      <p:cxnSp>
        <p:nvCxnSpPr>
          <p:cNvPr id="10" name="Google Shape;224;p22">
            <a:extLst>
              <a:ext uri="{FF2B5EF4-FFF2-40B4-BE49-F238E27FC236}">
                <a16:creationId xmlns:a16="http://schemas.microsoft.com/office/drawing/2014/main" id="{28DA4B4C-2029-4793-9E33-91DF7129658D}"/>
              </a:ext>
            </a:extLst>
          </p:cNvPr>
          <p:cNvCxnSpPr>
            <a:cxnSpLocks/>
            <a:stCxn id="20" idx="1"/>
          </p:cNvCxnSpPr>
          <p:nvPr/>
        </p:nvCxnSpPr>
        <p:spPr>
          <a:xfrm rot="16200000" flipV="1">
            <a:off x="2870552" y="1922568"/>
            <a:ext cx="1071202" cy="2126385"/>
          </a:xfrm>
          <a:prstGeom prst="bentConnector2">
            <a:avLst/>
          </a:prstGeom>
          <a:noFill/>
          <a:ln w="28575" cap="flat" cmpd="sng">
            <a:solidFill>
              <a:srgbClr val="199BD2"/>
            </a:solidFill>
            <a:prstDash val="solid"/>
            <a:round/>
            <a:headEnd type="none" w="med" len="med"/>
            <a:tailEnd type="none" w="med" len="med"/>
          </a:ln>
        </p:spPr>
      </p:cxnSp>
      <p:cxnSp>
        <p:nvCxnSpPr>
          <p:cNvPr id="11" name="Google Shape;225;p22">
            <a:extLst>
              <a:ext uri="{FF2B5EF4-FFF2-40B4-BE49-F238E27FC236}">
                <a16:creationId xmlns:a16="http://schemas.microsoft.com/office/drawing/2014/main" id="{ED7557E7-1B64-486D-995C-790ED2965BA0}"/>
              </a:ext>
            </a:extLst>
          </p:cNvPr>
          <p:cNvCxnSpPr>
            <a:cxnSpLocks/>
          </p:cNvCxnSpPr>
          <p:nvPr/>
        </p:nvCxnSpPr>
        <p:spPr>
          <a:xfrm flipV="1">
            <a:off x="5740353" y="3167498"/>
            <a:ext cx="4042016" cy="513219"/>
          </a:xfrm>
          <a:prstGeom prst="bentConnector3">
            <a:avLst>
              <a:gd name="adj1" fmla="val 119"/>
            </a:avLst>
          </a:prstGeom>
          <a:noFill/>
          <a:ln w="28575" cap="flat" cmpd="sng">
            <a:solidFill>
              <a:srgbClr val="199BD2"/>
            </a:solidFill>
            <a:prstDash val="solid"/>
            <a:round/>
            <a:headEnd type="none" w="med" len="med"/>
            <a:tailEnd type="none" w="med" len="med"/>
          </a:ln>
        </p:spPr>
      </p:cxnSp>
      <p:sp>
        <p:nvSpPr>
          <p:cNvPr id="20" name="左中括弧 19">
            <a:extLst>
              <a:ext uri="{FF2B5EF4-FFF2-40B4-BE49-F238E27FC236}">
                <a16:creationId xmlns:a16="http://schemas.microsoft.com/office/drawing/2014/main" id="{96209CBA-A433-49B6-A6BB-83F5B800272D}"/>
              </a:ext>
            </a:extLst>
          </p:cNvPr>
          <p:cNvSpPr/>
          <p:nvPr/>
        </p:nvSpPr>
        <p:spPr>
          <a:xfrm rot="5400000">
            <a:off x="4389314" y="3188858"/>
            <a:ext cx="160062" cy="825069"/>
          </a:xfrm>
          <a:prstGeom prst="leftBracket">
            <a:avLst>
              <a:gd name="adj" fmla="val 0"/>
            </a:avLst>
          </a:prstGeom>
          <a:ln w="28575">
            <a:solidFill>
              <a:srgbClr val="199BD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21" name="左中括弧 20">
            <a:extLst>
              <a:ext uri="{FF2B5EF4-FFF2-40B4-BE49-F238E27FC236}">
                <a16:creationId xmlns:a16="http://schemas.microsoft.com/office/drawing/2014/main" id="{E5C72520-2426-45F4-A710-96CE9069C00C}"/>
              </a:ext>
            </a:extLst>
          </p:cNvPr>
          <p:cNvSpPr/>
          <p:nvPr/>
        </p:nvSpPr>
        <p:spPr>
          <a:xfrm rot="5400000">
            <a:off x="5297879" y="3425911"/>
            <a:ext cx="128442" cy="270344"/>
          </a:xfrm>
          <a:prstGeom prst="leftBracket">
            <a:avLst>
              <a:gd name="adj" fmla="val 0"/>
            </a:avLst>
          </a:prstGeom>
          <a:ln w="28575">
            <a:solidFill>
              <a:srgbClr val="199BD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25" name="Google Shape;235;p22">
            <a:extLst>
              <a:ext uri="{FF2B5EF4-FFF2-40B4-BE49-F238E27FC236}">
                <a16:creationId xmlns:a16="http://schemas.microsoft.com/office/drawing/2014/main" id="{D7A3B8DE-8102-4A98-BD62-A5B74A4CD045}"/>
              </a:ext>
            </a:extLst>
          </p:cNvPr>
          <p:cNvSpPr txBox="1"/>
          <p:nvPr/>
        </p:nvSpPr>
        <p:spPr>
          <a:xfrm>
            <a:off x="4453063" y="6164000"/>
            <a:ext cx="992461" cy="388479"/>
          </a:xfrm>
          <a:prstGeom prst="rect">
            <a:avLst/>
          </a:prstGeom>
          <a:noFill/>
          <a:ln>
            <a:noFill/>
          </a:ln>
        </p:spPr>
        <p:txBody>
          <a:bodyPr spcFirstLastPara="1" wrap="square" lIns="91425" tIns="91425" rIns="91425" bIns="91425" anchor="t" anchorCtr="0">
            <a:noAutofit/>
          </a:bodyPr>
          <a:lstStyle/>
          <a:p>
            <a:r>
              <a:rPr lang="en-US" sz="1400" b="1"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2 x USB 3.2 Gen 1</a:t>
            </a:r>
            <a:endParaRPr lang="en-US" sz="14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Google Shape;236;p22">
            <a:extLst>
              <a:ext uri="{FF2B5EF4-FFF2-40B4-BE49-F238E27FC236}">
                <a16:creationId xmlns:a16="http://schemas.microsoft.com/office/drawing/2014/main" id="{056E9D8A-4F93-4B3B-865C-CAA15281CBCF}"/>
              </a:ext>
            </a:extLst>
          </p:cNvPr>
          <p:cNvSpPr txBox="1"/>
          <p:nvPr/>
        </p:nvSpPr>
        <p:spPr>
          <a:xfrm>
            <a:off x="9738997" y="5317516"/>
            <a:ext cx="2113827" cy="521799"/>
          </a:xfrm>
          <a:prstGeom prst="rect">
            <a:avLst/>
          </a:prstGeom>
          <a:noFill/>
          <a:ln>
            <a:noFill/>
          </a:ln>
        </p:spPr>
        <p:txBody>
          <a:bodyPr spcFirstLastPara="1" wrap="square" lIns="91425" tIns="91425" rIns="91425" bIns="91425" anchor="t" anchorCtr="0">
            <a:noAutofit/>
          </a:bodyPr>
          <a:lstStyle/>
          <a:p>
            <a:r>
              <a:rPr lang="fr-FR" sz="14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4 x 1 GbE Ports (1000/100/10Mbps)</a:t>
            </a:r>
          </a:p>
        </p:txBody>
      </p:sp>
      <p:sp>
        <p:nvSpPr>
          <p:cNvPr id="27" name="Google Shape;237;p22">
            <a:extLst>
              <a:ext uri="{FF2B5EF4-FFF2-40B4-BE49-F238E27FC236}">
                <a16:creationId xmlns:a16="http://schemas.microsoft.com/office/drawing/2014/main" id="{9E492942-ECB9-42EE-A267-DC3A7EEA3384}"/>
              </a:ext>
            </a:extLst>
          </p:cNvPr>
          <p:cNvSpPr txBox="1"/>
          <p:nvPr/>
        </p:nvSpPr>
        <p:spPr>
          <a:xfrm>
            <a:off x="5540365" y="6132121"/>
            <a:ext cx="2859526" cy="481738"/>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FR" sz="1600" b="1" dirty="0">
                <a:solidFill>
                  <a:srgbClr val="AFEB1E"/>
                </a:solidFill>
                <a:latin typeface="Arial" panose="020B0604020202020204" pitchFamily="34" charset="0"/>
                <a:ea typeface="微軟正黑體" panose="020B0604030504040204" pitchFamily="34" charset="-120"/>
                <a:sym typeface="Arial" panose="020B0604020202020204" pitchFamily="34" charset="0"/>
              </a:rPr>
              <a:t>2 x 10 GbE Ports</a:t>
            </a:r>
          </a:p>
          <a:p>
            <a:pPr marL="0" lvl="0" indent="0" rtl="0">
              <a:spcBef>
                <a:spcPts val="0"/>
              </a:spcBef>
              <a:spcAft>
                <a:spcPts val="0"/>
              </a:spcAft>
              <a:buNone/>
            </a:pPr>
            <a:r>
              <a:rPr lang="fr-FR" sz="1600" dirty="0">
                <a:solidFill>
                  <a:srgbClr val="AFEB1E"/>
                </a:solidFill>
                <a:latin typeface="Arial" panose="020B0604020202020204" pitchFamily="34" charset="0"/>
                <a:ea typeface="微軟正黑體" panose="020B0604030504040204" pitchFamily="34" charset="-120"/>
                <a:sym typeface="Arial" panose="020B0604020202020204" pitchFamily="34" charset="0"/>
              </a:rPr>
              <a:t>(10G/5G/2.5G/1G/100M)</a:t>
            </a:r>
          </a:p>
        </p:txBody>
      </p:sp>
      <p:sp>
        <p:nvSpPr>
          <p:cNvPr id="30" name="左中括弧 29">
            <a:extLst>
              <a:ext uri="{FF2B5EF4-FFF2-40B4-BE49-F238E27FC236}">
                <a16:creationId xmlns:a16="http://schemas.microsoft.com/office/drawing/2014/main" id="{905E7B50-9EF5-4201-B5D7-2CDDFB305995}"/>
              </a:ext>
            </a:extLst>
          </p:cNvPr>
          <p:cNvSpPr/>
          <p:nvPr/>
        </p:nvSpPr>
        <p:spPr>
          <a:xfrm rot="16200000">
            <a:off x="4732209" y="5765024"/>
            <a:ext cx="299345" cy="266125"/>
          </a:xfrm>
          <a:prstGeom prst="leftBracket">
            <a:avLst>
              <a:gd name="adj" fmla="val 0"/>
            </a:avLst>
          </a:prstGeom>
          <a:ln w="28575">
            <a:solidFill>
              <a:srgbClr val="199BD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cxnSp>
        <p:nvCxnSpPr>
          <p:cNvPr id="33" name="直線接點 32">
            <a:extLst>
              <a:ext uri="{FF2B5EF4-FFF2-40B4-BE49-F238E27FC236}">
                <a16:creationId xmlns:a16="http://schemas.microsoft.com/office/drawing/2014/main" id="{5A656310-BA77-43EA-B266-8AEB793001E8}"/>
              </a:ext>
            </a:extLst>
          </p:cNvPr>
          <p:cNvCxnSpPr>
            <a:cxnSpLocks/>
          </p:cNvCxnSpPr>
          <p:nvPr/>
        </p:nvCxnSpPr>
        <p:spPr>
          <a:xfrm>
            <a:off x="8713886" y="5532655"/>
            <a:ext cx="992112" cy="0"/>
          </a:xfrm>
          <a:prstGeom prst="line">
            <a:avLst/>
          </a:prstGeom>
          <a:ln w="28575">
            <a:solidFill>
              <a:srgbClr val="199BD2"/>
            </a:solidFill>
          </a:ln>
        </p:spPr>
        <p:style>
          <a:lnRef idx="1">
            <a:schemeClr val="accent1"/>
          </a:lnRef>
          <a:fillRef idx="0">
            <a:schemeClr val="accent1"/>
          </a:fillRef>
          <a:effectRef idx="0">
            <a:schemeClr val="accent1"/>
          </a:effectRef>
          <a:fontRef idx="minor">
            <a:schemeClr val="tx1"/>
          </a:fontRef>
        </p:style>
      </p:cxnSp>
      <p:cxnSp>
        <p:nvCxnSpPr>
          <p:cNvPr id="34" name="Google Shape;222;p22">
            <a:extLst>
              <a:ext uri="{FF2B5EF4-FFF2-40B4-BE49-F238E27FC236}">
                <a16:creationId xmlns:a16="http://schemas.microsoft.com/office/drawing/2014/main" id="{B9C8EB95-C87B-455A-8FFA-FA1F0DADAB2B}"/>
              </a:ext>
            </a:extLst>
          </p:cNvPr>
          <p:cNvCxnSpPr>
            <a:cxnSpLocks/>
          </p:cNvCxnSpPr>
          <p:nvPr/>
        </p:nvCxnSpPr>
        <p:spPr>
          <a:xfrm rot="10800000">
            <a:off x="2342960" y="4758779"/>
            <a:ext cx="1081523" cy="343950"/>
          </a:xfrm>
          <a:prstGeom prst="bentConnector3">
            <a:avLst>
              <a:gd name="adj1" fmla="val 1052"/>
            </a:avLst>
          </a:prstGeom>
          <a:noFill/>
          <a:ln w="28575" cap="flat" cmpd="sng">
            <a:solidFill>
              <a:srgbClr val="199BD2"/>
            </a:solidFill>
            <a:prstDash val="solid"/>
            <a:round/>
            <a:headEnd type="none" w="med" len="med"/>
            <a:tailEnd type="none" w="med" len="med"/>
          </a:ln>
        </p:spPr>
      </p:cxnSp>
      <p:cxnSp>
        <p:nvCxnSpPr>
          <p:cNvPr id="35" name="Google Shape;222;p22">
            <a:extLst>
              <a:ext uri="{FF2B5EF4-FFF2-40B4-BE49-F238E27FC236}">
                <a16:creationId xmlns:a16="http://schemas.microsoft.com/office/drawing/2014/main" id="{DEA79344-458F-4D0D-9AA9-A02107AE2D9F}"/>
              </a:ext>
            </a:extLst>
          </p:cNvPr>
          <p:cNvCxnSpPr>
            <a:cxnSpLocks/>
          </p:cNvCxnSpPr>
          <p:nvPr/>
        </p:nvCxnSpPr>
        <p:spPr>
          <a:xfrm rot="10800000">
            <a:off x="2342959" y="4427994"/>
            <a:ext cx="1429088" cy="637442"/>
          </a:xfrm>
          <a:prstGeom prst="bentConnector3">
            <a:avLst>
              <a:gd name="adj1" fmla="val 929"/>
            </a:avLst>
          </a:prstGeom>
          <a:noFill/>
          <a:ln w="28575" cap="flat" cmpd="sng">
            <a:solidFill>
              <a:srgbClr val="199BD2"/>
            </a:solidFill>
            <a:prstDash val="solid"/>
            <a:round/>
            <a:headEnd type="none" w="med" len="med"/>
            <a:tailEnd type="none" w="med" len="med"/>
          </a:ln>
        </p:spPr>
      </p:cxnSp>
      <p:cxnSp>
        <p:nvCxnSpPr>
          <p:cNvPr id="37" name="Google Shape;222;p22">
            <a:extLst>
              <a:ext uri="{FF2B5EF4-FFF2-40B4-BE49-F238E27FC236}">
                <a16:creationId xmlns:a16="http://schemas.microsoft.com/office/drawing/2014/main" id="{36F1129E-E760-4851-A8D3-87FE779C9D26}"/>
              </a:ext>
            </a:extLst>
          </p:cNvPr>
          <p:cNvCxnSpPr>
            <a:cxnSpLocks/>
          </p:cNvCxnSpPr>
          <p:nvPr/>
        </p:nvCxnSpPr>
        <p:spPr>
          <a:xfrm rot="10800000" flipV="1">
            <a:off x="2300898" y="5793554"/>
            <a:ext cx="2098899" cy="468656"/>
          </a:xfrm>
          <a:prstGeom prst="bentConnector3">
            <a:avLst>
              <a:gd name="adj1" fmla="val 72"/>
            </a:avLst>
          </a:prstGeom>
          <a:noFill/>
          <a:ln w="28575" cap="flat" cmpd="sng">
            <a:solidFill>
              <a:srgbClr val="199BD2"/>
            </a:solidFill>
            <a:prstDash val="solid"/>
            <a:round/>
            <a:headEnd type="none" w="med" len="med"/>
            <a:tailEnd type="none" w="med" len="med"/>
          </a:ln>
        </p:spPr>
      </p:cxnSp>
      <p:sp>
        <p:nvSpPr>
          <p:cNvPr id="38" name="矩形 37">
            <a:extLst>
              <a:ext uri="{FF2B5EF4-FFF2-40B4-BE49-F238E27FC236}">
                <a16:creationId xmlns:a16="http://schemas.microsoft.com/office/drawing/2014/main" id="{7B89EE57-EE01-49E2-B7DF-C85D8104D516}"/>
              </a:ext>
            </a:extLst>
          </p:cNvPr>
          <p:cNvSpPr/>
          <p:nvPr/>
        </p:nvSpPr>
        <p:spPr>
          <a:xfrm>
            <a:off x="5213585" y="5090972"/>
            <a:ext cx="584945" cy="737591"/>
          </a:xfrm>
          <a:prstGeom prst="rect">
            <a:avLst/>
          </a:prstGeom>
          <a:solidFill>
            <a:srgbClr val="FFC300">
              <a:alpha val="25000"/>
            </a:srgbClr>
          </a:solidFill>
          <a:ln w="28575">
            <a:solidFill>
              <a:srgbClr val="FFC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39" name="矩形 38">
            <a:extLst>
              <a:ext uri="{FF2B5EF4-FFF2-40B4-BE49-F238E27FC236}">
                <a16:creationId xmlns:a16="http://schemas.microsoft.com/office/drawing/2014/main" id="{2296C4CC-2ED8-40F7-A619-97DE58E18B00}"/>
              </a:ext>
            </a:extLst>
          </p:cNvPr>
          <p:cNvSpPr/>
          <p:nvPr/>
        </p:nvSpPr>
        <p:spPr>
          <a:xfrm>
            <a:off x="6932818" y="5090972"/>
            <a:ext cx="875700" cy="737586"/>
          </a:xfrm>
          <a:prstGeom prst="rect">
            <a:avLst/>
          </a:prstGeom>
          <a:solidFill>
            <a:srgbClr val="FFC300">
              <a:alpha val="25000"/>
            </a:srgbClr>
          </a:solidFill>
          <a:ln w="28575">
            <a:solidFill>
              <a:srgbClr val="FFC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40" name="左中括弧 39">
            <a:extLst>
              <a:ext uri="{FF2B5EF4-FFF2-40B4-BE49-F238E27FC236}">
                <a16:creationId xmlns:a16="http://schemas.microsoft.com/office/drawing/2014/main" id="{C9CE224E-6781-4C83-AFCC-757EA4BF10EE}"/>
              </a:ext>
            </a:extLst>
          </p:cNvPr>
          <p:cNvSpPr/>
          <p:nvPr/>
        </p:nvSpPr>
        <p:spPr>
          <a:xfrm rot="5400000">
            <a:off x="6236263" y="3958470"/>
            <a:ext cx="405268" cy="1883251"/>
          </a:xfrm>
          <a:prstGeom prst="leftBracket">
            <a:avLst>
              <a:gd name="adj" fmla="val 0"/>
            </a:avLst>
          </a:prstGeom>
          <a:ln w="28575">
            <a:solidFill>
              <a:srgbClr val="FFC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cxnSp>
        <p:nvCxnSpPr>
          <p:cNvPr id="31" name="直線接點 30">
            <a:extLst>
              <a:ext uri="{FF2B5EF4-FFF2-40B4-BE49-F238E27FC236}">
                <a16:creationId xmlns:a16="http://schemas.microsoft.com/office/drawing/2014/main" id="{92B8EE4B-1FD1-4302-BF67-30C21AEB1F09}"/>
              </a:ext>
            </a:extLst>
          </p:cNvPr>
          <p:cNvCxnSpPr>
            <a:stCxn id="30" idx="1"/>
          </p:cNvCxnSpPr>
          <p:nvPr/>
        </p:nvCxnSpPr>
        <p:spPr>
          <a:xfrm>
            <a:off x="4881881" y="6040793"/>
            <a:ext cx="0" cy="183368"/>
          </a:xfrm>
          <a:prstGeom prst="line">
            <a:avLst/>
          </a:prstGeom>
          <a:ln w="28575">
            <a:solidFill>
              <a:srgbClr val="199BD2"/>
            </a:solidFill>
          </a:ln>
        </p:spPr>
        <p:style>
          <a:lnRef idx="1">
            <a:schemeClr val="accent1"/>
          </a:lnRef>
          <a:fillRef idx="0">
            <a:schemeClr val="accent1"/>
          </a:fillRef>
          <a:effectRef idx="0">
            <a:schemeClr val="accent1"/>
          </a:effectRef>
          <a:fontRef idx="minor">
            <a:schemeClr val="tx1"/>
          </a:fontRef>
        </p:style>
      </p:cxnSp>
      <p:grpSp>
        <p:nvGrpSpPr>
          <p:cNvPr id="77" name="群組 76">
            <a:extLst>
              <a:ext uri="{FF2B5EF4-FFF2-40B4-BE49-F238E27FC236}">
                <a16:creationId xmlns:a16="http://schemas.microsoft.com/office/drawing/2014/main" id="{F9BC574A-B8BD-46F3-A1AD-AD6A6CDD7CF0}"/>
              </a:ext>
            </a:extLst>
          </p:cNvPr>
          <p:cNvGrpSpPr/>
          <p:nvPr/>
        </p:nvGrpSpPr>
        <p:grpSpPr>
          <a:xfrm>
            <a:off x="5445524" y="5578417"/>
            <a:ext cx="703703" cy="645728"/>
            <a:chOff x="5445050" y="5957732"/>
            <a:chExt cx="531191" cy="391158"/>
          </a:xfrm>
        </p:grpSpPr>
        <p:sp>
          <p:nvSpPr>
            <p:cNvPr id="29" name="左中括弧 28">
              <a:extLst>
                <a:ext uri="{FF2B5EF4-FFF2-40B4-BE49-F238E27FC236}">
                  <a16:creationId xmlns:a16="http://schemas.microsoft.com/office/drawing/2014/main" id="{42BCD1BA-A778-4A66-8B51-B43CA2B95056}"/>
                </a:ext>
              </a:extLst>
            </p:cNvPr>
            <p:cNvSpPr/>
            <p:nvPr/>
          </p:nvSpPr>
          <p:spPr>
            <a:xfrm rot="16200000">
              <a:off x="5566575" y="5836207"/>
              <a:ext cx="288142" cy="531191"/>
            </a:xfrm>
            <a:prstGeom prst="leftBracket">
              <a:avLst>
                <a:gd name="adj" fmla="val 0"/>
              </a:avLst>
            </a:prstGeom>
            <a:ln w="28575">
              <a:solidFill>
                <a:srgbClr val="AFEB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cxnSp>
          <p:nvCxnSpPr>
            <p:cNvPr id="59" name="直線接點 58">
              <a:extLst>
                <a:ext uri="{FF2B5EF4-FFF2-40B4-BE49-F238E27FC236}">
                  <a16:creationId xmlns:a16="http://schemas.microsoft.com/office/drawing/2014/main" id="{4F683AF2-7D49-43EF-8EAA-E57A77815C76}"/>
                </a:ext>
              </a:extLst>
            </p:cNvPr>
            <p:cNvCxnSpPr>
              <a:cxnSpLocks/>
            </p:cNvCxnSpPr>
            <p:nvPr/>
          </p:nvCxnSpPr>
          <p:spPr>
            <a:xfrm>
              <a:off x="5710648" y="6250580"/>
              <a:ext cx="451" cy="98310"/>
            </a:xfrm>
            <a:prstGeom prst="line">
              <a:avLst/>
            </a:prstGeom>
            <a:ln w="28575">
              <a:solidFill>
                <a:srgbClr val="AFEB1E"/>
              </a:solidFill>
            </a:ln>
          </p:spPr>
          <p:style>
            <a:lnRef idx="1">
              <a:schemeClr val="accent1"/>
            </a:lnRef>
            <a:fillRef idx="0">
              <a:schemeClr val="accent1"/>
            </a:fillRef>
            <a:effectRef idx="0">
              <a:schemeClr val="accent1"/>
            </a:effectRef>
            <a:fontRef idx="minor">
              <a:schemeClr val="tx1"/>
            </a:fontRef>
          </p:style>
        </p:cxnSp>
      </p:grpSp>
      <p:cxnSp>
        <p:nvCxnSpPr>
          <p:cNvPr id="88" name="Google Shape;222;p22">
            <a:extLst>
              <a:ext uri="{FF2B5EF4-FFF2-40B4-BE49-F238E27FC236}">
                <a16:creationId xmlns:a16="http://schemas.microsoft.com/office/drawing/2014/main" id="{5C90F2E4-D53E-44A4-8456-3F3DF43D7E9F}"/>
              </a:ext>
            </a:extLst>
          </p:cNvPr>
          <p:cNvCxnSpPr>
            <a:cxnSpLocks/>
          </p:cNvCxnSpPr>
          <p:nvPr/>
        </p:nvCxnSpPr>
        <p:spPr>
          <a:xfrm rot="10800000" flipV="1">
            <a:off x="2309616" y="5591073"/>
            <a:ext cx="1840470" cy="184550"/>
          </a:xfrm>
          <a:prstGeom prst="bentConnector3">
            <a:avLst>
              <a:gd name="adj1" fmla="val 317"/>
            </a:avLst>
          </a:prstGeom>
          <a:noFill/>
          <a:ln w="28575" cap="flat" cmpd="sng">
            <a:solidFill>
              <a:srgbClr val="199BD2"/>
            </a:solidFill>
            <a:prstDash val="solid"/>
            <a:round/>
            <a:headEnd type="none" w="med" len="med"/>
            <a:tailEnd type="none" w="med" len="med"/>
          </a:ln>
        </p:spPr>
      </p:cxnSp>
      <p:sp>
        <p:nvSpPr>
          <p:cNvPr id="92" name="Google Shape;246;p22">
            <a:extLst>
              <a:ext uri="{FF2B5EF4-FFF2-40B4-BE49-F238E27FC236}">
                <a16:creationId xmlns:a16="http://schemas.microsoft.com/office/drawing/2014/main" id="{181FCC70-B18B-4261-8EE6-3677C05C44DE}"/>
              </a:ext>
            </a:extLst>
          </p:cNvPr>
          <p:cNvSpPr txBox="1"/>
          <p:nvPr/>
        </p:nvSpPr>
        <p:spPr>
          <a:xfrm>
            <a:off x="9738997" y="2038372"/>
            <a:ext cx="1930925" cy="572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1400" b="1">
                <a:solidFill>
                  <a:schemeClr val="bg1"/>
                </a:solidFill>
                <a:latin typeface="Arial" panose="020B0604020202020204" pitchFamily="34" charset="0"/>
                <a:ea typeface="微軟正黑體" panose="020B0604030504040204" pitchFamily="34" charset="-120"/>
                <a:sym typeface="Arial" panose="020B0604020202020204" pitchFamily="34" charset="0"/>
              </a:rPr>
              <a:t>8 x 5dBi</a:t>
            </a:r>
          </a:p>
          <a:p>
            <a:pPr marL="0" lvl="0" indent="0" algn="l" rtl="0">
              <a:spcBef>
                <a:spcPts val="0"/>
              </a:spcBef>
              <a:spcAft>
                <a:spcPts val="0"/>
              </a:spcAft>
              <a:buNone/>
            </a:pPr>
            <a:r>
              <a:rPr lang="sv-SE" sz="1400" b="1">
                <a:solidFill>
                  <a:schemeClr val="bg1"/>
                </a:solidFill>
                <a:latin typeface="Arial" panose="020B0604020202020204" pitchFamily="34" charset="0"/>
                <a:ea typeface="微軟正黑體" panose="020B0604030504040204" pitchFamily="34" charset="-120"/>
                <a:sym typeface="Arial" panose="020B0604020202020204" pitchFamily="34" charset="0"/>
              </a:rPr>
              <a:t>Internal Antennas</a:t>
            </a:r>
          </a:p>
          <a:p>
            <a:pPr marL="0" lvl="0" indent="0" algn="l" rtl="0">
              <a:spcBef>
                <a:spcPts val="0"/>
              </a:spcBef>
              <a:spcAft>
                <a:spcPts val="0"/>
              </a:spcAft>
              <a:buNone/>
            </a:pPr>
            <a:endParaRPr lang="sv-SE"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117" name="直線接點 116">
            <a:extLst>
              <a:ext uri="{FF2B5EF4-FFF2-40B4-BE49-F238E27FC236}">
                <a16:creationId xmlns:a16="http://schemas.microsoft.com/office/drawing/2014/main" id="{A984DF38-6BA9-4FEE-A02D-BB5AF1AA9CD9}"/>
              </a:ext>
            </a:extLst>
          </p:cNvPr>
          <p:cNvCxnSpPr>
            <a:cxnSpLocks/>
          </p:cNvCxnSpPr>
          <p:nvPr/>
        </p:nvCxnSpPr>
        <p:spPr>
          <a:xfrm flipH="1">
            <a:off x="5358421" y="2214739"/>
            <a:ext cx="3679" cy="1282123"/>
          </a:xfrm>
          <a:prstGeom prst="line">
            <a:avLst/>
          </a:prstGeom>
          <a:noFill/>
          <a:ln w="28575" cap="flat" cmpd="sng">
            <a:solidFill>
              <a:srgbClr val="199BD2"/>
            </a:solidFill>
            <a:prstDash val="solid"/>
            <a:round/>
            <a:headEnd type="none" w="med" len="med"/>
            <a:tailEnd type="none" w="med" len="med"/>
          </a:ln>
        </p:spPr>
      </p:cxnSp>
      <p:sp>
        <p:nvSpPr>
          <p:cNvPr id="119" name="Google Shape;229;p22">
            <a:extLst>
              <a:ext uri="{FF2B5EF4-FFF2-40B4-BE49-F238E27FC236}">
                <a16:creationId xmlns:a16="http://schemas.microsoft.com/office/drawing/2014/main" id="{14C60FC7-1AC0-4ECE-8839-A941B7A8EF45}"/>
              </a:ext>
            </a:extLst>
          </p:cNvPr>
          <p:cNvSpPr txBox="1"/>
          <p:nvPr/>
        </p:nvSpPr>
        <p:spPr>
          <a:xfrm>
            <a:off x="271912" y="2214739"/>
            <a:ext cx="2060998" cy="40416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1GbE Connectivity</a:t>
            </a:r>
          </a:p>
        </p:txBody>
      </p:sp>
      <p:sp>
        <p:nvSpPr>
          <p:cNvPr id="120" name="Google Shape;230;p22">
            <a:extLst>
              <a:ext uri="{FF2B5EF4-FFF2-40B4-BE49-F238E27FC236}">
                <a16:creationId xmlns:a16="http://schemas.microsoft.com/office/drawing/2014/main" id="{DBC97F74-AEE4-4062-A5EE-2B90D60389BD}"/>
              </a:ext>
            </a:extLst>
          </p:cNvPr>
          <p:cNvSpPr txBox="1"/>
          <p:nvPr/>
        </p:nvSpPr>
        <p:spPr>
          <a:xfrm>
            <a:off x="1482322" y="2685201"/>
            <a:ext cx="850588" cy="237646"/>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Status</a:t>
            </a:r>
          </a:p>
        </p:txBody>
      </p:sp>
      <p:sp>
        <p:nvSpPr>
          <p:cNvPr id="121" name="Google Shape;231;p22">
            <a:extLst>
              <a:ext uri="{FF2B5EF4-FFF2-40B4-BE49-F238E27FC236}">
                <a16:creationId xmlns:a16="http://schemas.microsoft.com/office/drawing/2014/main" id="{52B5D919-78C5-4B78-A16C-8687F7734172}"/>
              </a:ext>
            </a:extLst>
          </p:cNvPr>
          <p:cNvSpPr txBox="1"/>
          <p:nvPr/>
        </p:nvSpPr>
        <p:spPr>
          <a:xfrm>
            <a:off x="1460081" y="3008087"/>
            <a:ext cx="872829" cy="364469"/>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Power</a:t>
            </a:r>
          </a:p>
        </p:txBody>
      </p:sp>
      <p:sp>
        <p:nvSpPr>
          <p:cNvPr id="122" name="Google Shape;232;p22">
            <a:extLst>
              <a:ext uri="{FF2B5EF4-FFF2-40B4-BE49-F238E27FC236}">
                <a16:creationId xmlns:a16="http://schemas.microsoft.com/office/drawing/2014/main" id="{20CF9487-69D2-4E86-A09E-268FCDA8F891}"/>
              </a:ext>
            </a:extLst>
          </p:cNvPr>
          <p:cNvSpPr txBox="1"/>
          <p:nvPr/>
        </p:nvSpPr>
        <p:spPr>
          <a:xfrm>
            <a:off x="663608" y="4539880"/>
            <a:ext cx="1647691" cy="37027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12V DC Input</a:t>
            </a:r>
          </a:p>
        </p:txBody>
      </p:sp>
      <p:sp>
        <p:nvSpPr>
          <p:cNvPr id="123" name="Google Shape;233;p22">
            <a:extLst>
              <a:ext uri="{FF2B5EF4-FFF2-40B4-BE49-F238E27FC236}">
                <a16:creationId xmlns:a16="http://schemas.microsoft.com/office/drawing/2014/main" id="{3849F0CE-ABFF-4285-A851-F4D84F3DEB0B}"/>
              </a:ext>
            </a:extLst>
          </p:cNvPr>
          <p:cNvSpPr txBox="1"/>
          <p:nvPr/>
        </p:nvSpPr>
        <p:spPr>
          <a:xfrm>
            <a:off x="341020" y="4178443"/>
            <a:ext cx="1970279" cy="38033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Power Switch</a:t>
            </a:r>
          </a:p>
        </p:txBody>
      </p:sp>
      <p:sp>
        <p:nvSpPr>
          <p:cNvPr id="124" name="Google Shape;234;p22">
            <a:extLst>
              <a:ext uri="{FF2B5EF4-FFF2-40B4-BE49-F238E27FC236}">
                <a16:creationId xmlns:a16="http://schemas.microsoft.com/office/drawing/2014/main" id="{638DDBFD-38DF-497F-B6A3-53370B8C72FA}"/>
              </a:ext>
            </a:extLst>
          </p:cNvPr>
          <p:cNvSpPr txBox="1"/>
          <p:nvPr/>
        </p:nvSpPr>
        <p:spPr>
          <a:xfrm>
            <a:off x="1490619" y="5541997"/>
            <a:ext cx="786305" cy="48518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WPS</a:t>
            </a:r>
          </a:p>
        </p:txBody>
      </p:sp>
      <p:sp>
        <p:nvSpPr>
          <p:cNvPr id="125" name="Google Shape;244;p22">
            <a:extLst>
              <a:ext uri="{FF2B5EF4-FFF2-40B4-BE49-F238E27FC236}">
                <a16:creationId xmlns:a16="http://schemas.microsoft.com/office/drawing/2014/main" id="{79B1D203-50D6-4B80-894F-009F194B4E66}"/>
              </a:ext>
            </a:extLst>
          </p:cNvPr>
          <p:cNvSpPr txBox="1"/>
          <p:nvPr/>
        </p:nvSpPr>
        <p:spPr>
          <a:xfrm>
            <a:off x="567483" y="6026585"/>
            <a:ext cx="1720667" cy="388479"/>
          </a:xfrm>
          <a:prstGeom prst="rect">
            <a:avLst/>
          </a:prstGeom>
          <a:noFill/>
          <a:ln>
            <a:noFill/>
          </a:ln>
        </p:spPr>
        <p:txBody>
          <a:bodyPr spcFirstLastPara="1" wrap="square" lIns="91425" tIns="91425" rIns="91425" bIns="91425" anchor="t" anchorCtr="0">
            <a:noAutofit/>
          </a:bodyPr>
          <a:lstStyle/>
          <a:p>
            <a:pPr algn="r"/>
            <a:r>
              <a:rPr 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Reset Button</a:t>
            </a:r>
          </a:p>
        </p:txBody>
      </p:sp>
      <p:sp>
        <p:nvSpPr>
          <p:cNvPr id="42" name="Google Shape;231;p22">
            <a:extLst>
              <a:ext uri="{FF2B5EF4-FFF2-40B4-BE49-F238E27FC236}">
                <a16:creationId xmlns:a16="http://schemas.microsoft.com/office/drawing/2014/main" id="{36794C06-7D55-4CFF-B919-3BF8469BB5B9}"/>
              </a:ext>
            </a:extLst>
          </p:cNvPr>
          <p:cNvSpPr txBox="1"/>
          <p:nvPr/>
        </p:nvSpPr>
        <p:spPr>
          <a:xfrm>
            <a:off x="9776993" y="4121096"/>
            <a:ext cx="1635164" cy="690755"/>
          </a:xfrm>
          <a:prstGeom prst="rect">
            <a:avLst/>
          </a:prstGeom>
          <a:noFill/>
          <a:ln>
            <a:noFill/>
          </a:ln>
        </p:spPr>
        <p:txBody>
          <a:bodyPr spcFirstLastPara="1" wrap="square" lIns="91425" tIns="91425" rIns="91425" bIns="91425" anchor="t" anchorCtr="0">
            <a:noAutofit/>
          </a:bodyPr>
          <a:lstStyle/>
          <a:p>
            <a:r>
              <a:rPr lang="en-US" sz="1600" b="1" dirty="0">
                <a:solidFill>
                  <a:srgbClr val="FFC300"/>
                </a:solidFill>
                <a:latin typeface="Arial" panose="020B0604020202020204" pitchFamily="34" charset="0"/>
                <a:ea typeface="微軟正黑體" panose="020B0604030504040204" pitchFamily="34" charset="-120"/>
                <a:sym typeface="Arial" panose="020B0604020202020204" pitchFamily="34" charset="0"/>
              </a:rPr>
              <a:t>Configurable Ports for WAN</a:t>
            </a:r>
            <a:endParaRPr lang="zh-TW" altLang="en-US" sz="1600" b="1" dirty="0">
              <a:solidFill>
                <a:srgbClr val="FFC300"/>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130" name="Google Shape;224;p22">
            <a:extLst>
              <a:ext uri="{FF2B5EF4-FFF2-40B4-BE49-F238E27FC236}">
                <a16:creationId xmlns:a16="http://schemas.microsoft.com/office/drawing/2014/main" id="{993E34EC-9DFC-470C-BEFE-5ECAE945C133}"/>
              </a:ext>
            </a:extLst>
          </p:cNvPr>
          <p:cNvCxnSpPr>
            <a:cxnSpLocks/>
            <a:endCxn id="40" idx="1"/>
          </p:cNvCxnSpPr>
          <p:nvPr/>
        </p:nvCxnSpPr>
        <p:spPr>
          <a:xfrm rot="10800000" flipV="1">
            <a:off x="6438898" y="4466474"/>
            <a:ext cx="3210725" cy="230987"/>
          </a:xfrm>
          <a:prstGeom prst="bentConnector4">
            <a:avLst>
              <a:gd name="adj1" fmla="val 46844"/>
              <a:gd name="adj2" fmla="val 1033"/>
            </a:avLst>
          </a:prstGeom>
          <a:ln w="28575">
            <a:solidFill>
              <a:srgbClr val="FFC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222174"/>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BF0BEB-CF90-495C-9B40-3F44724EBF9B}"/>
              </a:ext>
            </a:extLst>
          </p:cNvPr>
          <p:cNvSpPr>
            <a:spLocks noGrp="1"/>
          </p:cNvSpPr>
          <p:nvPr>
            <p:ph type="title"/>
          </p:nvPr>
        </p:nvSpPr>
        <p:spPr>
          <a:xfrm>
            <a:off x="-100824" y="110386"/>
            <a:ext cx="12047259" cy="1440679"/>
          </a:xfrm>
        </p:spPr>
        <p:txBody>
          <a:bodyPr/>
          <a:lstStyle/>
          <a:p>
            <a:r>
              <a:rPr lang="zh-TW" altLang="en-US">
                <a:ea typeface="微軟正黑體" panose="020B0604030504040204" pitchFamily="34" charset="-120"/>
                <a:sym typeface="Arial" panose="020B0604020202020204" pitchFamily="34" charset="0"/>
              </a:rPr>
              <a:t>Eight Internal Antennas</a:t>
            </a:r>
          </a:p>
        </p:txBody>
      </p:sp>
      <p:sp>
        <p:nvSpPr>
          <p:cNvPr id="4" name="矩形 3">
            <a:extLst>
              <a:ext uri="{FF2B5EF4-FFF2-40B4-BE49-F238E27FC236}">
                <a16:creationId xmlns:a16="http://schemas.microsoft.com/office/drawing/2014/main" id="{803D2DB9-6872-4DEA-97C2-43C1555BB97C}"/>
              </a:ext>
            </a:extLst>
          </p:cNvPr>
          <p:cNvSpPr/>
          <p:nvPr/>
        </p:nvSpPr>
        <p:spPr>
          <a:xfrm>
            <a:off x="9468890" y="-615633"/>
            <a:ext cx="3097625" cy="523220"/>
          </a:xfrm>
          <a:prstGeom prst="rect">
            <a:avLst/>
          </a:prstGeom>
        </p:spPr>
        <p:txBody>
          <a:bodyPr wrap="square" anchor="t">
            <a:spAutoFit/>
          </a:bodyPr>
          <a:lstStyle/>
          <a:p>
            <a:r>
              <a:rPr lang="zh-TW" altLang="en-US"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藍色</a:t>
            </a:r>
            <a:r>
              <a:rPr lang="en-US"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Four 2.4GHz Antennas (5dBi)</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lang="zh-TW" altLang="en-US"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紅色</a:t>
            </a:r>
            <a:r>
              <a:rPr lang="en-US"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Four 5GHz Antenna (5dBi)</a:t>
            </a:r>
          </a:p>
        </p:txBody>
      </p:sp>
      <p:sp>
        <p:nvSpPr>
          <p:cNvPr id="3" name="矩形 2">
            <a:extLst>
              <a:ext uri="{FF2B5EF4-FFF2-40B4-BE49-F238E27FC236}">
                <a16:creationId xmlns:a16="http://schemas.microsoft.com/office/drawing/2014/main" id="{9ECCF057-20FA-7D48-8B2F-9535179A807F}"/>
              </a:ext>
            </a:extLst>
          </p:cNvPr>
          <p:cNvSpPr/>
          <p:nvPr/>
        </p:nvSpPr>
        <p:spPr>
          <a:xfrm>
            <a:off x="6096000" y="1990218"/>
            <a:ext cx="5444691" cy="699166"/>
          </a:xfrm>
          <a:prstGeom prst="rect">
            <a:avLst/>
          </a:prstGeom>
        </p:spPr>
        <p:txBody>
          <a:bodyPr wrap="square">
            <a:spAutoFit/>
          </a:bodyPr>
          <a:lstStyle/>
          <a:p>
            <a:pPr marL="285750" indent="-285750">
              <a:lnSpc>
                <a:spcPct val="130000"/>
              </a:lnSpc>
              <a:buFont typeface="Arial" panose="020B0604020202020204" pitchFamily="34" charset="0"/>
              <a:buChar char="•"/>
            </a:pP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Professionally tuned</a:t>
            </a:r>
          </a:p>
          <a:p>
            <a:pPr marL="285750" indent="-285750">
              <a:lnSpc>
                <a:spcPct val="130000"/>
              </a:lnSpc>
              <a:buFont typeface="Arial" panose="020B0604020202020204" pitchFamily="34" charset="0"/>
              <a:buChar char="•"/>
            </a:pP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Powerful Performance</a:t>
            </a:r>
            <a:endParaRPr lang="zh-TW" alt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864372955"/>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D128E6FC-96AF-460E-973C-E50929448FC7}"/>
              </a:ext>
            </a:extLst>
          </p:cNvPr>
          <p:cNvSpPr/>
          <p:nvPr/>
        </p:nvSpPr>
        <p:spPr>
          <a:xfrm>
            <a:off x="-160867" y="2060134"/>
            <a:ext cx="12674600" cy="5078086"/>
          </a:xfrm>
          <a:prstGeom prst="rect">
            <a:avLst/>
          </a:prstGeom>
          <a:gradFill flip="none" rotWithShape="1">
            <a:gsLst>
              <a:gs pos="86000">
                <a:srgbClr val="A2C3C8">
                  <a:alpha val="40000"/>
                </a:srgbClr>
              </a:gs>
              <a:gs pos="16000">
                <a:srgbClr val="BBDBDD">
                  <a:alpha val="0"/>
                </a:srgbClr>
              </a:gs>
              <a:gs pos="100000">
                <a:srgbClr val="8AACB4">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1" name="圖形 10">
            <a:extLst>
              <a:ext uri="{FF2B5EF4-FFF2-40B4-BE49-F238E27FC236}">
                <a16:creationId xmlns:a16="http://schemas.microsoft.com/office/drawing/2014/main" id="{22D94C2F-EBBA-4F42-99E1-8B4835BC70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35739" y="4395068"/>
            <a:ext cx="4152900" cy="1466850"/>
          </a:xfrm>
          <a:prstGeom prst="rect">
            <a:avLst/>
          </a:prstGeom>
        </p:spPr>
      </p:pic>
      <p:sp>
        <p:nvSpPr>
          <p:cNvPr id="2" name="標題 1">
            <a:extLst>
              <a:ext uri="{FF2B5EF4-FFF2-40B4-BE49-F238E27FC236}">
                <a16:creationId xmlns:a16="http://schemas.microsoft.com/office/drawing/2014/main" id="{D87C4B08-3D57-4EBA-8ADC-87B30CCBE241}"/>
              </a:ext>
            </a:extLst>
          </p:cNvPr>
          <p:cNvSpPr>
            <a:spLocks noGrp="1"/>
          </p:cNvSpPr>
          <p:nvPr>
            <p:ph type="title"/>
          </p:nvPr>
        </p:nvSpPr>
        <p:spPr>
          <a:xfrm>
            <a:off x="109057" y="126039"/>
            <a:ext cx="11966895" cy="1325563"/>
          </a:xfrm>
        </p:spPr>
        <p:txBody>
          <a:bodyPr/>
          <a:lstStyle/>
          <a:p>
            <a:r>
              <a:rPr lang="en-US" altLang="zh-TW">
                <a:ea typeface="微軟正黑體" panose="020B0604030504040204" pitchFamily="34" charset="-120"/>
                <a:cs typeface="Calibri Light"/>
                <a:sym typeface="Arial" panose="020B0604020202020204" pitchFamily="34" charset="0"/>
              </a:rPr>
              <a:t>Powerful Performance</a:t>
            </a:r>
            <a:endParaRPr lang="zh-TW" altLang="en-US">
              <a:ea typeface="微軟正黑體" panose="020B0604030504040204" pitchFamily="34" charset="-120"/>
              <a:cs typeface="Calibri Light"/>
              <a:sym typeface="Arial" panose="020B0604020202020204" pitchFamily="34" charset="0"/>
            </a:endParaRPr>
          </a:p>
        </p:txBody>
      </p:sp>
      <p:sp>
        <p:nvSpPr>
          <p:cNvPr id="3" name="內容版面配置區 2">
            <a:extLst>
              <a:ext uri="{FF2B5EF4-FFF2-40B4-BE49-F238E27FC236}">
                <a16:creationId xmlns:a16="http://schemas.microsoft.com/office/drawing/2014/main" id="{2E17BB46-B3A6-4837-B44F-A10162D214BC}"/>
              </a:ext>
            </a:extLst>
          </p:cNvPr>
          <p:cNvSpPr>
            <a:spLocks noGrp="1"/>
          </p:cNvSpPr>
          <p:nvPr>
            <p:ph idx="4294967295"/>
          </p:nvPr>
        </p:nvSpPr>
        <p:spPr>
          <a:xfrm>
            <a:off x="352842" y="1884966"/>
            <a:ext cx="3983351" cy="1131978"/>
          </a:xfrm>
        </p:spPr>
        <p:txBody>
          <a:bodyPr vert="horz" lIns="91440" tIns="45720" rIns="91440" bIns="45720" rtlCol="0" anchor="t">
            <a:noAutofit/>
          </a:bodyPr>
          <a:lstStyle/>
          <a:p>
            <a:pPr marL="180335" indent="-187109" fontAlgn="base">
              <a:lnSpc>
                <a:spcPct val="130000"/>
              </a:lnSpc>
              <a:spcBef>
                <a:spcPts val="600"/>
              </a:spcBef>
              <a:buClr>
                <a:srgbClr val="05FF76"/>
              </a:buClr>
              <a:buSzPts val="2100"/>
              <a:buFont typeface="Arial"/>
              <a:buChar char="•"/>
            </a:pP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Powered by Hawkeye v2 IPQ8072A quad-core 2.2GHz 64-bit processor ​</a:t>
            </a:r>
          </a:p>
          <a:p>
            <a:pPr marL="180335" indent="-187109" fontAlgn="base">
              <a:lnSpc>
                <a:spcPct val="130000"/>
              </a:lnSpc>
              <a:spcBef>
                <a:spcPts val="600"/>
              </a:spcBef>
              <a:buClr>
                <a:srgbClr val="05FF76"/>
              </a:buClr>
              <a:buSzPts val="2100"/>
              <a:buFont typeface="Arial"/>
              <a:buChar char="•"/>
            </a:pPr>
            <a:r>
              <a:rPr lang="en" altLang="zh-CN"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Can quickly handle 10G throughput network transmission</a:t>
            </a:r>
            <a:endPar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12" name="群組 11">
            <a:extLst>
              <a:ext uri="{FF2B5EF4-FFF2-40B4-BE49-F238E27FC236}">
                <a16:creationId xmlns:a16="http://schemas.microsoft.com/office/drawing/2014/main" id="{3BB924A0-E85F-4646-952D-EF6A013C1433}"/>
              </a:ext>
            </a:extLst>
          </p:cNvPr>
          <p:cNvGrpSpPr/>
          <p:nvPr/>
        </p:nvGrpSpPr>
        <p:grpSpPr>
          <a:xfrm>
            <a:off x="4830414" y="4714034"/>
            <a:ext cx="2832677" cy="830997"/>
            <a:chOff x="2934340" y="3329404"/>
            <a:chExt cx="2832677" cy="830997"/>
          </a:xfrm>
        </p:grpSpPr>
        <p:sp>
          <p:nvSpPr>
            <p:cNvPr id="16" name="矩形 15">
              <a:extLst>
                <a:ext uri="{FF2B5EF4-FFF2-40B4-BE49-F238E27FC236}">
                  <a16:creationId xmlns:a16="http://schemas.microsoft.com/office/drawing/2014/main" id="{52D59152-9EB3-4E52-853C-D620500E4FA5}"/>
                </a:ext>
              </a:extLst>
            </p:cNvPr>
            <p:cNvSpPr/>
            <p:nvPr/>
          </p:nvSpPr>
          <p:spPr>
            <a:xfrm>
              <a:off x="2934340" y="3329404"/>
              <a:ext cx="1552028" cy="830997"/>
            </a:xfrm>
            <a:prstGeom prst="rect">
              <a:avLst/>
            </a:prstGeom>
          </p:spPr>
          <p:txBody>
            <a:bodyPr wrap="none">
              <a:spAutoFit/>
            </a:bodyPr>
            <a:lstStyle/>
            <a:p>
              <a:r>
                <a:rPr lang="en-US" altLang="zh-TW" sz="4800">
                  <a:solidFill>
                    <a:schemeClr val="bg1"/>
                  </a:solidFill>
                  <a:latin typeface="Arial" panose="020B0604020202020204" pitchFamily="34" charset="0"/>
                  <a:ea typeface="微軟正黑體" panose="020B0604030504040204" pitchFamily="34" charset="-120"/>
                  <a:sym typeface="Arial" panose="020B0604020202020204" pitchFamily="34" charset="0"/>
                </a:rPr>
                <a:t>RAM</a:t>
              </a:r>
              <a:endParaRPr lang="zh-TW" altLang="en-US" sz="48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 name="矩形 16">
              <a:extLst>
                <a:ext uri="{FF2B5EF4-FFF2-40B4-BE49-F238E27FC236}">
                  <a16:creationId xmlns:a16="http://schemas.microsoft.com/office/drawing/2014/main" id="{A2850429-6700-4FCE-9B73-E5603E5C4E9E}"/>
                </a:ext>
              </a:extLst>
            </p:cNvPr>
            <p:cNvSpPr/>
            <p:nvPr/>
          </p:nvSpPr>
          <p:spPr>
            <a:xfrm>
              <a:off x="4966798" y="3588034"/>
              <a:ext cx="800219" cy="461665"/>
            </a:xfrm>
            <a:prstGeom prst="rect">
              <a:avLst/>
            </a:prstGeom>
          </p:spPr>
          <p:txBody>
            <a:bodyPr wrap="none" anchor="t">
              <a:spAutoFit/>
            </a:bodyPr>
            <a:lstStyle/>
            <a:p>
              <a:r>
                <a:rPr lang="en-US" altLang="zh-TW" sz="2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1GB</a:t>
              </a: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8" name="群組 7">
            <a:extLst>
              <a:ext uri="{FF2B5EF4-FFF2-40B4-BE49-F238E27FC236}">
                <a16:creationId xmlns:a16="http://schemas.microsoft.com/office/drawing/2014/main" id="{B88A202B-6F47-4240-9DFA-DE4B79B05CAB}"/>
              </a:ext>
            </a:extLst>
          </p:cNvPr>
          <p:cNvGrpSpPr/>
          <p:nvPr/>
        </p:nvGrpSpPr>
        <p:grpSpPr>
          <a:xfrm>
            <a:off x="714234" y="4062823"/>
            <a:ext cx="2727982" cy="2743012"/>
            <a:chOff x="714234" y="4062823"/>
            <a:chExt cx="2727982" cy="2743012"/>
          </a:xfrm>
        </p:grpSpPr>
        <p:pic>
          <p:nvPicPr>
            <p:cNvPr id="7" name="圖形 6">
              <a:extLst>
                <a:ext uri="{FF2B5EF4-FFF2-40B4-BE49-F238E27FC236}">
                  <a16:creationId xmlns:a16="http://schemas.microsoft.com/office/drawing/2014/main" id="{52D56628-43BA-4E8D-B961-EFC85B2781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234" y="4062823"/>
              <a:ext cx="2727982" cy="2743012"/>
            </a:xfrm>
            <a:prstGeom prst="rect">
              <a:avLst/>
            </a:prstGeom>
          </p:spPr>
        </p:pic>
        <p:sp>
          <p:nvSpPr>
            <p:cNvPr id="10" name="矩形 9">
              <a:extLst>
                <a:ext uri="{FF2B5EF4-FFF2-40B4-BE49-F238E27FC236}">
                  <a16:creationId xmlns:a16="http://schemas.microsoft.com/office/drawing/2014/main" id="{E0ED1F8E-A865-462E-9010-81A50431EFE8}"/>
                </a:ext>
              </a:extLst>
            </p:cNvPr>
            <p:cNvSpPr/>
            <p:nvPr/>
          </p:nvSpPr>
          <p:spPr>
            <a:xfrm>
              <a:off x="1173970" y="5189679"/>
              <a:ext cx="1808508" cy="1200329"/>
            </a:xfrm>
            <a:prstGeom prst="rect">
              <a:avLst/>
            </a:prstGeom>
          </p:spPr>
          <p:txBody>
            <a:bodyPr wrap="none">
              <a:spAutoFit/>
            </a:bodyPr>
            <a:lstStyle/>
            <a:p>
              <a:pPr algn="ctr"/>
              <a:r>
                <a:rPr lang="en-US" altLang="zh-TW" sz="2400" b="1">
                  <a:latin typeface="Arial" panose="020B0604020202020204" pitchFamily="34" charset="0"/>
                  <a:ea typeface="微軟正黑體" panose="020B0604030504040204" pitchFamily="34" charset="-120"/>
                  <a:sym typeface="Arial" panose="020B0604020202020204" pitchFamily="34" charset="0"/>
                </a:rPr>
                <a:t>2.2GHz</a:t>
              </a:r>
            </a:p>
            <a:p>
              <a:pPr algn="ctr"/>
              <a:r>
                <a:rPr lang="en-US" altLang="zh-TW" sz="2400" b="1">
                  <a:latin typeface="Arial" panose="020B0604020202020204" pitchFamily="34" charset="0"/>
                  <a:ea typeface="微軟正黑體" panose="020B0604030504040204" pitchFamily="34" charset="-120"/>
                  <a:sym typeface="Arial" panose="020B0604020202020204" pitchFamily="34" charset="0"/>
                </a:rPr>
                <a:t>64-bit</a:t>
              </a:r>
            </a:p>
            <a:p>
              <a:pPr algn="ctr"/>
              <a:r>
                <a:rPr lang="en-US" altLang="zh-TW" sz="2400" b="1">
                  <a:latin typeface="Arial" panose="020B0604020202020204" pitchFamily="34" charset="0"/>
                  <a:ea typeface="微軟正黑體" panose="020B0604030504040204" pitchFamily="34" charset="-120"/>
                  <a:sym typeface="Arial" panose="020B0604020202020204" pitchFamily="34" charset="0"/>
                </a:rPr>
                <a:t>Quad-core </a:t>
              </a:r>
              <a:endParaRPr lang="zh-TW" altLang="en-US" sz="2400" b="1">
                <a:latin typeface="Arial" panose="020B0604020202020204" pitchFamily="34" charset="0"/>
                <a:ea typeface="微軟正黑體" panose="020B0604030504040204" pitchFamily="34" charset="-120"/>
                <a:sym typeface="Arial" panose="020B0604020202020204" pitchFamily="34" charset="0"/>
              </a:endParaRPr>
            </a:p>
          </p:txBody>
        </p:sp>
        <p:pic>
          <p:nvPicPr>
            <p:cNvPr id="1026" name="Picture 2">
              <a:extLst>
                <a:ext uri="{FF2B5EF4-FFF2-40B4-BE49-F238E27FC236}">
                  <a16:creationId xmlns:a16="http://schemas.microsoft.com/office/drawing/2014/main" id="{AAFAC9DE-684F-4EA9-9819-938D3C08D0A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1026522" y="4646977"/>
              <a:ext cx="2103405" cy="464019"/>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矩形 18">
            <a:extLst>
              <a:ext uri="{FF2B5EF4-FFF2-40B4-BE49-F238E27FC236}">
                <a16:creationId xmlns:a16="http://schemas.microsoft.com/office/drawing/2014/main" id="{E42C61E9-92DD-4B6C-B65F-2F1387DB4CB0}"/>
              </a:ext>
            </a:extLst>
          </p:cNvPr>
          <p:cNvSpPr/>
          <p:nvPr/>
        </p:nvSpPr>
        <p:spPr>
          <a:xfrm>
            <a:off x="4849902" y="1896678"/>
            <a:ext cx="2789838" cy="1495218"/>
          </a:xfrm>
          <a:prstGeom prst="rect">
            <a:avLst/>
          </a:prstGeom>
        </p:spPr>
        <p:txBody>
          <a:bodyPr wrap="square">
            <a:spAutoFit/>
          </a:bodyPr>
          <a:lstStyle/>
          <a:p>
            <a:pPr marL="180335" indent="-187109" fontAlgn="base">
              <a:lnSpc>
                <a:spcPct val="130000"/>
              </a:lnSpc>
              <a:spcBef>
                <a:spcPts val="600"/>
              </a:spcBef>
              <a:buClr>
                <a:srgbClr val="05FF76"/>
              </a:buClr>
              <a:buSzPts val="2100"/>
              <a:buFont typeface="Arial"/>
              <a:buChar char="•"/>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1GB system memory. QHora-301W can reliably support more concurrent users</a:t>
            </a:r>
          </a:p>
        </p:txBody>
      </p:sp>
      <p:sp>
        <p:nvSpPr>
          <p:cNvPr id="13" name="矩形 12">
            <a:extLst>
              <a:ext uri="{FF2B5EF4-FFF2-40B4-BE49-F238E27FC236}">
                <a16:creationId xmlns:a16="http://schemas.microsoft.com/office/drawing/2014/main" id="{6DE4CE75-9AB7-9E45-BCB0-03081AAE528D}"/>
              </a:ext>
            </a:extLst>
          </p:cNvPr>
          <p:cNvSpPr/>
          <p:nvPr/>
        </p:nvSpPr>
        <p:spPr>
          <a:xfrm>
            <a:off x="8615315" y="1910298"/>
            <a:ext cx="3243452" cy="1572162"/>
          </a:xfrm>
          <a:prstGeom prst="rect">
            <a:avLst/>
          </a:prstGeom>
        </p:spPr>
        <p:txBody>
          <a:bodyPr wrap="square">
            <a:spAutoFit/>
          </a:bodyPr>
          <a:lstStyle/>
          <a:p>
            <a:pPr marL="180335" lvl="0" indent="-187109" fontAlgn="base">
              <a:lnSpc>
                <a:spcPct val="130000"/>
              </a:lnSpc>
              <a:spcBef>
                <a:spcPts val="600"/>
              </a:spcBef>
              <a:buClr>
                <a:srgbClr val="05FF76"/>
              </a:buClr>
              <a:buSzPts val="2100"/>
              <a:buFont typeface="Arial"/>
              <a:buChar char="•"/>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4GB eMMC Flash Storage</a:t>
            </a:r>
          </a:p>
          <a:p>
            <a:pPr marL="180335" lvl="0" indent="-187109" fontAlgn="base">
              <a:lnSpc>
                <a:spcPct val="130000"/>
              </a:lnSpc>
              <a:spcBef>
                <a:spcPts val="600"/>
              </a:spcBef>
              <a:buClr>
                <a:srgbClr val="05FF76"/>
              </a:buClr>
              <a:buSzPts val="2100"/>
              <a:buFont typeface="Arial"/>
              <a:buChar char="•"/>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Provide multiple </a:t>
            </a:r>
            <a:r>
              <a:rPr lang="en-US" altLang="zh-TW"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funcions</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 on Qhora-301W. ex, QVPN, SD-WAN</a:t>
            </a:r>
          </a:p>
        </p:txBody>
      </p:sp>
      <p:sp>
        <p:nvSpPr>
          <p:cNvPr id="4" name="矩形 3" hidden="1">
            <a:extLst>
              <a:ext uri="{FF2B5EF4-FFF2-40B4-BE49-F238E27FC236}">
                <a16:creationId xmlns:a16="http://schemas.microsoft.com/office/drawing/2014/main" id="{0C7F94D3-87EB-7F4F-96F5-BFC16D022A86}"/>
              </a:ext>
            </a:extLst>
          </p:cNvPr>
          <p:cNvSpPr/>
          <p:nvPr/>
        </p:nvSpPr>
        <p:spPr>
          <a:xfrm>
            <a:off x="9047425" y="4127392"/>
            <a:ext cx="2419815" cy="1966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5" name="圖形 4">
            <a:extLst>
              <a:ext uri="{FF2B5EF4-FFF2-40B4-BE49-F238E27FC236}">
                <a16:creationId xmlns:a16="http://schemas.microsoft.com/office/drawing/2014/main" id="{CA3E25E0-DBA7-48E5-A044-4394D84065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84491" y="3830839"/>
            <a:ext cx="2705100" cy="3009900"/>
          </a:xfrm>
          <a:prstGeom prst="rect">
            <a:avLst/>
          </a:prstGeom>
        </p:spPr>
      </p:pic>
    </p:spTree>
    <p:extLst>
      <p:ext uri="{BB962C8B-B14F-4D97-AF65-F5344CB8AC3E}">
        <p14:creationId xmlns:p14="http://schemas.microsoft.com/office/powerpoint/2010/main" val="3768781980"/>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1088F3-8C6B-4575-9694-1D3C8EA7575B}"/>
              </a:ext>
            </a:extLst>
          </p:cNvPr>
          <p:cNvSpPr>
            <a:spLocks noGrp="1"/>
          </p:cNvSpPr>
          <p:nvPr>
            <p:ph type="title"/>
          </p:nvPr>
        </p:nvSpPr>
        <p:spPr>
          <a:xfrm>
            <a:off x="109057" y="126039"/>
            <a:ext cx="11966895" cy="1325563"/>
          </a:xfrm>
        </p:spPr>
        <p:txBody>
          <a:bodyPr>
            <a:normAutofit/>
          </a:bodyPr>
          <a:lstStyle/>
          <a:p>
            <a:r>
              <a:rPr lang="en-US" altLang="zh-TW">
                <a:ea typeface="微軟正黑體" panose="020B0604030504040204" pitchFamily="34" charset="-120"/>
                <a:cs typeface="Arial"/>
                <a:sym typeface="Arial" panose="020B0604020202020204" pitchFamily="34" charset="0"/>
              </a:rPr>
              <a:t>F</a:t>
            </a:r>
            <a:r>
              <a:rPr lang="zh-TW" altLang="zh-TW">
                <a:ea typeface="微軟正黑體" panose="020B0604030504040204" pitchFamily="34" charset="-120"/>
                <a:cs typeface="Arial"/>
                <a:sym typeface="Arial" panose="020B0604020202020204" pitchFamily="34" charset="0"/>
              </a:rPr>
              <a:t>anless</a:t>
            </a:r>
            <a:r>
              <a:rPr lang="en-US" altLang="zh-TW">
                <a:ea typeface="微軟正黑體" panose="020B0604030504040204" pitchFamily="34" charset="-120"/>
                <a:cs typeface="Arial"/>
                <a:sym typeface="Arial" panose="020B0604020202020204" pitchFamily="34" charset="0"/>
              </a:rPr>
              <a:t> Design:</a:t>
            </a:r>
            <a:r>
              <a:rPr lang="zh-TW" altLang="zh-TW">
                <a:ea typeface="微軟正黑體" panose="020B0604030504040204" pitchFamily="34" charset="-120"/>
                <a:cs typeface="Arial"/>
                <a:sym typeface="Arial" panose="020B0604020202020204" pitchFamily="34" charset="0"/>
              </a:rPr>
              <a:t> </a:t>
            </a:r>
            <a:br>
              <a:rPr lang="zh-TW" altLang="en-US">
                <a:ea typeface="微軟正黑體" panose="020B0604030504040204" pitchFamily="34" charset="-120"/>
                <a:cs typeface="Arial"/>
                <a:sym typeface="Arial" panose="020B0604020202020204" pitchFamily="34" charset="0"/>
              </a:rPr>
            </a:br>
            <a:r>
              <a:rPr lang="en-US" altLang="zh-TW">
                <a:ea typeface="微軟正黑體" panose="020B0604030504040204" pitchFamily="34" charset="-120"/>
                <a:cs typeface="Arial"/>
                <a:sym typeface="Arial" panose="020B0604020202020204" pitchFamily="34" charset="0"/>
              </a:rPr>
              <a:t>Quiet</a:t>
            </a:r>
            <a:r>
              <a:rPr lang="zh-TW" altLang="zh-TW">
                <a:ea typeface="微軟正黑體" panose="020B0604030504040204" pitchFamily="34" charset="-120"/>
                <a:cs typeface="Arial"/>
                <a:sym typeface="Arial" panose="020B0604020202020204" pitchFamily="34" charset="0"/>
              </a:rPr>
              <a:t> </a:t>
            </a:r>
            <a:r>
              <a:rPr lang="en-US" altLang="zh-TW">
                <a:ea typeface="微軟正黑體" panose="020B0604030504040204" pitchFamily="34" charset="-120"/>
                <a:cs typeface="Arial"/>
                <a:sym typeface="Arial" panose="020B0604020202020204" pitchFamily="34" charset="0"/>
              </a:rPr>
              <a:t>Operation</a:t>
            </a:r>
            <a:r>
              <a:rPr lang="zh-TW" altLang="zh-TW">
                <a:ea typeface="微軟正黑體" panose="020B0604030504040204" pitchFamily="34" charset="-120"/>
                <a:cs typeface="Arial"/>
                <a:sym typeface="Arial" panose="020B0604020202020204" pitchFamily="34" charset="0"/>
              </a:rPr>
              <a:t> </a:t>
            </a:r>
            <a:r>
              <a:rPr lang="en-US" altLang="zh-TW">
                <a:ea typeface="微軟正黑體" panose="020B0604030504040204" pitchFamily="34" charset="-120"/>
                <a:cs typeface="Arial"/>
                <a:sym typeface="Arial" panose="020B0604020202020204" pitchFamily="34" charset="0"/>
              </a:rPr>
              <a:t>x Maintain Performance</a:t>
            </a:r>
            <a:endParaRPr lang="zh-TW">
              <a:ea typeface="微軟正黑體" panose="020B0604030504040204" pitchFamily="34" charset="-120"/>
              <a:cs typeface="Arial"/>
              <a:sym typeface="Arial" panose="020B0604020202020204" pitchFamily="34" charset="0"/>
            </a:endParaRPr>
          </a:p>
        </p:txBody>
      </p:sp>
      <p:sp>
        <p:nvSpPr>
          <p:cNvPr id="3" name="內容版面配置區 2">
            <a:extLst>
              <a:ext uri="{FF2B5EF4-FFF2-40B4-BE49-F238E27FC236}">
                <a16:creationId xmlns:a16="http://schemas.microsoft.com/office/drawing/2014/main" id="{83F6F145-4FFC-451C-AE54-950AC9BE0219}"/>
              </a:ext>
            </a:extLst>
          </p:cNvPr>
          <p:cNvSpPr>
            <a:spLocks noGrp="1"/>
          </p:cNvSpPr>
          <p:nvPr>
            <p:ph idx="4294967295"/>
          </p:nvPr>
        </p:nvSpPr>
        <p:spPr>
          <a:xfrm>
            <a:off x="609601" y="2776356"/>
            <a:ext cx="4415757" cy="2037394"/>
          </a:xfrm>
        </p:spPr>
        <p:txBody>
          <a:bodyPr vert="horz" lIns="91440" tIns="45720" rIns="91440" bIns="45720" rtlCol="0" anchor="t">
            <a:noAutofit/>
          </a:bodyPr>
          <a:lstStyle/>
          <a:p>
            <a:pPr marL="180335" indent="-187109" fontAlgn="base">
              <a:lnSpc>
                <a:spcPct val="130000"/>
              </a:lnSpc>
              <a:spcBef>
                <a:spcPts val="1200"/>
              </a:spcBef>
              <a:buClr>
                <a:srgbClr val="05FF76"/>
              </a:buClr>
              <a:buSzPts val="2100"/>
              <a:buFont typeface="Arial"/>
              <a:buChar char="•"/>
            </a:pPr>
            <a:r>
              <a:rPr lang="en"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Fanless with unique ventilated construction allows QHora-301W to maintain its throughput efficiency within 0-40</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C operating temperature.</a:t>
            </a:r>
            <a:endPar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80335" indent="-187109" fontAlgn="base">
              <a:lnSpc>
                <a:spcPct val="130000"/>
              </a:lnSpc>
              <a:spcBef>
                <a:spcPts val="1200"/>
              </a:spcBef>
              <a:buClr>
                <a:srgbClr val="05FF76"/>
              </a:buClr>
              <a:buSzPts val="2100"/>
              <a:buFont typeface="Arial"/>
              <a:buChar char="•"/>
            </a:pPr>
            <a:r>
              <a:rPr lang="en"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Quiet operation makes QHora-301W </a:t>
            </a:r>
            <a:br>
              <a:rPr lang="en"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br>
            <a:r>
              <a:rPr lang="en"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the perfect home routing solution for worldwide use.</a:t>
            </a:r>
            <a:endParaRPr lang="zh-TW"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6" name="圖片 5">
            <a:extLst>
              <a:ext uri="{FF2B5EF4-FFF2-40B4-BE49-F238E27FC236}">
                <a16:creationId xmlns:a16="http://schemas.microsoft.com/office/drawing/2014/main" id="{93B1B556-734B-4218-85F9-4083A8DAEE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54447" y="1450793"/>
            <a:ext cx="7521505" cy="6017204"/>
          </a:xfrm>
          <a:prstGeom prst="rect">
            <a:avLst/>
          </a:prstGeom>
        </p:spPr>
      </p:pic>
    </p:spTree>
    <p:extLst>
      <p:ext uri="{BB962C8B-B14F-4D97-AF65-F5344CB8AC3E}">
        <p14:creationId xmlns:p14="http://schemas.microsoft.com/office/powerpoint/2010/main" val="1330589732"/>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4C2D02A-B011-418A-ABFC-5C61048DF041}"/>
              </a:ext>
            </a:extLst>
          </p:cNvPr>
          <p:cNvSpPr>
            <a:spLocks noGrp="1"/>
          </p:cNvSpPr>
          <p:nvPr>
            <p:ph type="title"/>
          </p:nvPr>
        </p:nvSpPr>
        <p:spPr>
          <a:xfrm>
            <a:off x="109057" y="126039"/>
            <a:ext cx="11966895" cy="1325563"/>
          </a:xfrm>
        </p:spPr>
        <p:txBody>
          <a:bodyPr/>
          <a:lstStyle/>
          <a:p>
            <a:r>
              <a:rPr lang="en-US" altLang="zh-TW">
                <a:ea typeface="微軟正黑體" panose="020B0604030504040204" pitchFamily="34" charset="-120"/>
                <a:cs typeface="Arial"/>
                <a:sym typeface="Arial" panose="020B0604020202020204" pitchFamily="34" charset="0"/>
              </a:rPr>
              <a:t>Hardware Specifications</a:t>
            </a:r>
            <a:endParaRPr lang="zh-TW" altLang="en-US">
              <a:ea typeface="微軟正黑體" panose="020B0604030504040204" pitchFamily="34" charset="-120"/>
              <a:sym typeface="Arial" panose="020B0604020202020204" pitchFamily="34" charset="0"/>
            </a:endParaRPr>
          </a:p>
        </p:txBody>
      </p:sp>
      <p:graphicFrame>
        <p:nvGraphicFramePr>
          <p:cNvPr id="7" name="表格 6">
            <a:extLst>
              <a:ext uri="{FF2B5EF4-FFF2-40B4-BE49-F238E27FC236}">
                <a16:creationId xmlns:a16="http://schemas.microsoft.com/office/drawing/2014/main" id="{4F280C96-03C1-48BA-9408-A8F758252419}"/>
              </a:ext>
            </a:extLst>
          </p:cNvPr>
          <p:cNvGraphicFramePr>
            <a:graphicFrameLocks noGrp="1"/>
          </p:cNvGraphicFramePr>
          <p:nvPr>
            <p:extLst>
              <p:ext uri="{D42A27DB-BD31-4B8C-83A1-F6EECF244321}">
                <p14:modId xmlns:p14="http://schemas.microsoft.com/office/powerpoint/2010/main" val="4054520763"/>
              </p:ext>
            </p:extLst>
          </p:nvPr>
        </p:nvGraphicFramePr>
        <p:xfrm>
          <a:off x="1073381" y="2085768"/>
          <a:ext cx="10045237" cy="4513964"/>
        </p:xfrm>
        <a:graphic>
          <a:graphicData uri="http://schemas.openxmlformats.org/drawingml/2006/table">
            <a:tbl>
              <a:tblPr firstRow="1" bandRow="1">
                <a:tableStyleId>{5FD0F851-EC5A-4D38-B0AD-8093EC10F338}</a:tableStyleId>
              </a:tblPr>
              <a:tblGrid>
                <a:gridCol w="2388539">
                  <a:extLst>
                    <a:ext uri="{9D8B030D-6E8A-4147-A177-3AD203B41FA5}">
                      <a16:colId xmlns:a16="http://schemas.microsoft.com/office/drawing/2014/main" val="1796742940"/>
                    </a:ext>
                  </a:extLst>
                </a:gridCol>
                <a:gridCol w="7656698">
                  <a:extLst>
                    <a:ext uri="{9D8B030D-6E8A-4147-A177-3AD203B41FA5}">
                      <a16:colId xmlns:a16="http://schemas.microsoft.com/office/drawing/2014/main" val="4189132509"/>
                    </a:ext>
                  </a:extLst>
                </a:gridCol>
              </a:tblGrid>
              <a:tr h="385007">
                <a:tc>
                  <a:txBody>
                    <a:bodyPr/>
                    <a:lstStyle/>
                    <a:p>
                      <a:pPr algn="ctr" rtl="0" fontAlgn="t">
                        <a:spcBef>
                          <a:spcPts val="0"/>
                        </a:spcBef>
                        <a:spcAft>
                          <a:spcPts val="0"/>
                        </a:spcAft>
                      </a:pPr>
                      <a:r>
                        <a:rPr lang="af-ZA" sz="1600" b="1"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Function</a:t>
                      </a:r>
                    </a:p>
                  </a:txBody>
                  <a:tcPr marL="83548" marR="83548" marT="83548" marB="83548">
                    <a:lnL w="12700" cap="flat" cmpd="sng" algn="ctr">
                      <a:solidFill>
                        <a:schemeClr val="tx1">
                          <a:lumMod val="65000"/>
                          <a:lumOff val="35000"/>
                        </a:schemeClr>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3175" cap="flat" cmpd="sng" algn="ctr">
                      <a:solidFill>
                        <a:srgbClr val="00CCFF"/>
                      </a:solidFill>
                      <a:prstDash val="solid"/>
                      <a:round/>
                      <a:headEnd type="none" w="med" len="med"/>
                      <a:tailEnd type="none" w="med" len="med"/>
                    </a:lnB>
                    <a:noFill/>
                  </a:tcPr>
                </a:tc>
                <a:tc>
                  <a:txBody>
                    <a:bodyPr/>
                    <a:lstStyle/>
                    <a:p>
                      <a:pPr algn="ctr" rtl="0" fontAlgn="t">
                        <a:spcBef>
                          <a:spcPts val="0"/>
                        </a:spcBef>
                        <a:spcAft>
                          <a:spcPts val="0"/>
                        </a:spcAft>
                      </a:pPr>
                      <a:r>
                        <a:rPr lang="af-ZA" sz="1600" b="1">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QHora-301W</a:t>
                      </a:r>
                    </a:p>
                  </a:txBody>
                  <a:tcPr marL="83548" marR="83548" marT="83548" marB="83548">
                    <a:lnL w="3175" cap="flat" cmpd="sng" algn="ctr">
                      <a:solidFill>
                        <a:srgbClr val="00CCFF"/>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3175" cap="flat" cmpd="sng" algn="ctr">
                      <a:solidFill>
                        <a:srgbClr val="00CCFF"/>
                      </a:solidFill>
                      <a:prstDash val="solid"/>
                      <a:round/>
                      <a:headEnd type="none" w="med" len="med"/>
                      <a:tailEnd type="none" w="med" len="med"/>
                    </a:lnB>
                    <a:noFill/>
                  </a:tcPr>
                </a:tc>
                <a:extLst>
                  <a:ext uri="{0D108BD9-81ED-4DB2-BD59-A6C34878D82A}">
                    <a16:rowId xmlns:a16="http://schemas.microsoft.com/office/drawing/2014/main" val="3096650845"/>
                  </a:ext>
                </a:extLst>
              </a:tr>
              <a:tr h="506949">
                <a:tc>
                  <a:txBody>
                    <a:bodyPr/>
                    <a:lstStyle/>
                    <a:p>
                      <a:pPr algn="ctr" rtl="0" fontAlgn="t">
                        <a:spcBef>
                          <a:spcPts val="0"/>
                        </a:spcBef>
                        <a:spcAft>
                          <a:spcPts val="0"/>
                        </a:spcAft>
                      </a:pPr>
                      <a:r>
                        <a:rPr lang="af-ZA" sz="1200" b="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Network Interface (RJ45)</a:t>
                      </a:r>
                    </a:p>
                  </a:txBody>
                  <a:tcPr marL="83548" marR="83548" marT="83548" marB="83548" anchor="ctr">
                    <a:lnL w="12700" cap="flat" cmpd="sng" algn="ctr">
                      <a:solidFill>
                        <a:schemeClr val="tx1">
                          <a:lumMod val="65000"/>
                          <a:lumOff val="35000"/>
                        </a:schemeClr>
                      </a:solidFill>
                      <a:prstDash val="solid"/>
                      <a:round/>
                      <a:headEnd type="none" w="med" len="med"/>
                      <a:tailEnd type="none" w="med" len="med"/>
                    </a:lnL>
                    <a:lnR w="3175" cap="flat" cmpd="sng" algn="ctr">
                      <a:solidFill>
                        <a:srgbClr val="00CCFF"/>
                      </a:solidFill>
                      <a:prstDash val="solid"/>
                      <a:round/>
                      <a:headEnd type="none" w="med" len="med"/>
                      <a:tailEnd type="none" w="med" len="med"/>
                    </a:lnR>
                    <a:lnT w="3175" cap="flat" cmpd="sng" algn="ctr">
                      <a:solidFill>
                        <a:srgbClr val="00CCFF"/>
                      </a:solidFill>
                      <a:prstDash val="solid"/>
                      <a:round/>
                      <a:headEnd type="none" w="med" len="med"/>
                      <a:tailEnd type="none" w="med" len="med"/>
                    </a:lnT>
                    <a:lnB w="3175" cap="flat" cmpd="sng" algn="ctr">
                      <a:solidFill>
                        <a:srgbClr val="00CCFF"/>
                      </a:solidFill>
                      <a:prstDash val="solid"/>
                      <a:round/>
                      <a:headEnd type="none" w="med" len="med"/>
                      <a:tailEnd type="none" w="med" len="med"/>
                    </a:lnB>
                  </a:tcPr>
                </a:tc>
                <a:tc>
                  <a:txBody>
                    <a:bodyPr/>
                    <a:lstStyle/>
                    <a:p>
                      <a:pPr marL="171450" indent="-171450" algn="ctr" rtl="0" fontAlgn="t">
                        <a:spcBef>
                          <a:spcPts val="0"/>
                        </a:spcBef>
                        <a:spcAft>
                          <a:spcPts val="0"/>
                        </a:spcAft>
                        <a:buFont typeface="Arial"/>
                        <a:buChar char="•"/>
                      </a:pPr>
                      <a:r>
                        <a:rPr lang="af-ZA" sz="120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 x RJ-45 GbE ports</a:t>
                      </a:r>
                      <a:r>
                        <a:rPr lang="af-ZA" sz="1200" b="0" u="none" strike="noStrike" noProof="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(WAN/LAN configurable)</a:t>
                      </a:r>
                    </a:p>
                    <a:p>
                      <a:pPr marL="171450" lvl="0" indent="-171450" algn="ctr" rtl="0" fontAlgn="t">
                        <a:spcBef>
                          <a:spcPts val="0"/>
                        </a:spcBef>
                        <a:spcAft>
                          <a:spcPts val="0"/>
                        </a:spcAft>
                        <a:buFont typeface="Arial"/>
                        <a:buChar char="•"/>
                      </a:pPr>
                      <a:r>
                        <a:rPr lang="af-ZA" sz="120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 x RJ-45 </a:t>
                      </a:r>
                      <a:r>
                        <a:rPr lang="af-ZA" sz="1200" b="0" u="none" strike="noStrike" noProof="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10GbE ports (10G/5G/2.5G/1G/100Mbps, WAN/LAN </a:t>
                      </a:r>
                      <a:r>
                        <a:rPr lang="af-ZA" sz="120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configurable) </a:t>
                      </a:r>
                    </a:p>
                  </a:txBody>
                  <a:tcPr marL="83548" marR="83548" marT="83548" marB="83548">
                    <a:lnL w="3175" cap="flat" cmpd="sng" algn="ctr">
                      <a:solidFill>
                        <a:srgbClr val="00CCFF"/>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3175" cap="flat" cmpd="sng" algn="ctr">
                      <a:solidFill>
                        <a:srgbClr val="00CCFF"/>
                      </a:solidFill>
                      <a:prstDash val="solid"/>
                      <a:round/>
                      <a:headEnd type="none" w="med" len="med"/>
                      <a:tailEnd type="none" w="med" len="med"/>
                    </a:lnT>
                    <a:lnB w="3175" cap="flat" cmpd="sng" algn="ctr">
                      <a:solidFill>
                        <a:srgbClr val="00CCFF"/>
                      </a:solidFill>
                      <a:prstDash val="solid"/>
                      <a:round/>
                      <a:headEnd type="none" w="med" len="med"/>
                      <a:tailEnd type="none" w="med" len="med"/>
                    </a:lnB>
                  </a:tcPr>
                </a:tc>
                <a:extLst>
                  <a:ext uri="{0D108BD9-81ED-4DB2-BD59-A6C34878D82A}">
                    <a16:rowId xmlns:a16="http://schemas.microsoft.com/office/drawing/2014/main" val="2764617502"/>
                  </a:ext>
                </a:extLst>
              </a:tr>
              <a:tr h="356450">
                <a:tc>
                  <a:txBody>
                    <a:bodyPr/>
                    <a:lstStyle/>
                    <a:p>
                      <a:pPr algn="ctr" rtl="0" fontAlgn="t">
                        <a:spcBef>
                          <a:spcPts val="0"/>
                        </a:spcBef>
                        <a:spcAft>
                          <a:spcPts val="0"/>
                        </a:spcAft>
                      </a:pPr>
                      <a:r>
                        <a:rPr lang="af-ZA" sz="1200" b="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Antenna</a:t>
                      </a:r>
                    </a:p>
                  </a:txBody>
                  <a:tcPr marL="83548" marR="83548" marT="83548" marB="83548" anchor="ctr">
                    <a:lnL w="12700" cap="flat" cmpd="sng" algn="ctr">
                      <a:solidFill>
                        <a:schemeClr val="tx1">
                          <a:lumMod val="65000"/>
                          <a:lumOff val="35000"/>
                        </a:schemeClr>
                      </a:solidFill>
                      <a:prstDash val="solid"/>
                      <a:round/>
                      <a:headEnd type="none" w="med" len="med"/>
                      <a:tailEnd type="none" w="med" len="med"/>
                    </a:lnL>
                    <a:lnR w="3175" cap="flat" cmpd="sng" algn="ctr">
                      <a:solidFill>
                        <a:srgbClr val="00CCFF"/>
                      </a:solidFill>
                      <a:prstDash val="solid"/>
                      <a:round/>
                      <a:headEnd type="none" w="med" len="med"/>
                      <a:tailEnd type="none" w="med" len="med"/>
                    </a:lnR>
                    <a:lnT w="3175" cap="flat" cmpd="sng" algn="ctr">
                      <a:solidFill>
                        <a:srgbClr val="00CCFF"/>
                      </a:solidFill>
                      <a:prstDash val="solid"/>
                      <a:round/>
                      <a:headEnd type="none" w="med" len="med"/>
                      <a:tailEnd type="none" w="med" len="med"/>
                    </a:lnT>
                    <a:lnB w="3175" cap="flat" cmpd="sng" algn="ctr">
                      <a:solidFill>
                        <a:srgbClr val="00CCFF"/>
                      </a:solidFill>
                      <a:prstDash val="solid"/>
                      <a:round/>
                      <a:headEnd type="none" w="med" len="med"/>
                      <a:tailEnd type="none" w="med" len="med"/>
                    </a:lnB>
                  </a:tcPr>
                </a:tc>
                <a:tc>
                  <a:txBody>
                    <a:bodyPr/>
                    <a:lstStyle/>
                    <a:p>
                      <a:pPr algn="ctr" rtl="0" fontAlgn="t">
                        <a:spcBef>
                          <a:spcPts val="0"/>
                        </a:spcBef>
                        <a:spcAft>
                          <a:spcPts val="0"/>
                        </a:spcAft>
                      </a:pPr>
                      <a:r>
                        <a:rPr lang="af-ZA" sz="120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8 Internal 5dBi Antennas </a:t>
                      </a:r>
                    </a:p>
                  </a:txBody>
                  <a:tcPr marL="83548" marR="83548" marT="83548" marB="83548">
                    <a:lnL w="3175" cap="flat" cmpd="sng" algn="ctr">
                      <a:solidFill>
                        <a:srgbClr val="00CCFF"/>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3175" cap="flat" cmpd="sng" algn="ctr">
                      <a:solidFill>
                        <a:srgbClr val="00CCFF"/>
                      </a:solidFill>
                      <a:prstDash val="solid"/>
                      <a:round/>
                      <a:headEnd type="none" w="med" len="med"/>
                      <a:tailEnd type="none" w="med" len="med"/>
                    </a:lnT>
                    <a:lnB w="3175" cap="flat" cmpd="sng" algn="ctr">
                      <a:solidFill>
                        <a:srgbClr val="00CCFF"/>
                      </a:solidFill>
                      <a:prstDash val="solid"/>
                      <a:round/>
                      <a:headEnd type="none" w="med" len="med"/>
                      <a:tailEnd type="none" w="med" len="med"/>
                    </a:lnB>
                  </a:tcPr>
                </a:tc>
                <a:extLst>
                  <a:ext uri="{0D108BD9-81ED-4DB2-BD59-A6C34878D82A}">
                    <a16:rowId xmlns:a16="http://schemas.microsoft.com/office/drawing/2014/main" val="3347936506"/>
                  </a:ext>
                </a:extLst>
              </a:tr>
              <a:tr h="356450">
                <a:tc>
                  <a:txBody>
                    <a:bodyPr/>
                    <a:lstStyle/>
                    <a:p>
                      <a:pPr algn="ctr" rtl="0" fontAlgn="t">
                        <a:spcBef>
                          <a:spcPts val="0"/>
                        </a:spcBef>
                        <a:spcAft>
                          <a:spcPts val="0"/>
                        </a:spcAft>
                      </a:pPr>
                      <a:r>
                        <a:rPr lang="af-ZA" sz="1200" b="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Processor</a:t>
                      </a:r>
                    </a:p>
                  </a:txBody>
                  <a:tcPr marL="83548" marR="83548" marT="83548" marB="83548" anchor="ctr">
                    <a:lnL w="12700" cap="flat" cmpd="sng" algn="ctr">
                      <a:solidFill>
                        <a:schemeClr val="tx1">
                          <a:lumMod val="65000"/>
                          <a:lumOff val="35000"/>
                        </a:schemeClr>
                      </a:solidFill>
                      <a:prstDash val="solid"/>
                      <a:round/>
                      <a:headEnd type="none" w="med" len="med"/>
                      <a:tailEnd type="none" w="med" len="med"/>
                    </a:lnL>
                    <a:lnR w="3175" cap="flat" cmpd="sng" algn="ctr">
                      <a:solidFill>
                        <a:srgbClr val="00CCFF"/>
                      </a:solidFill>
                      <a:prstDash val="solid"/>
                      <a:round/>
                      <a:headEnd type="none" w="med" len="med"/>
                      <a:tailEnd type="none" w="med" len="med"/>
                    </a:lnR>
                    <a:lnT w="3175" cap="flat" cmpd="sng" algn="ctr">
                      <a:solidFill>
                        <a:srgbClr val="00CCFF"/>
                      </a:solidFill>
                      <a:prstDash val="solid"/>
                      <a:round/>
                      <a:headEnd type="none" w="med" len="med"/>
                      <a:tailEnd type="none" w="med" len="med"/>
                    </a:lnT>
                    <a:lnB w="3175" cap="flat" cmpd="sng" algn="ctr">
                      <a:solidFill>
                        <a:srgbClr val="00CCFF"/>
                      </a:solidFill>
                      <a:prstDash val="solid"/>
                      <a:round/>
                      <a:headEnd type="none" w="med" len="med"/>
                      <a:tailEnd type="none" w="med" len="med"/>
                    </a:lnB>
                  </a:tcPr>
                </a:tc>
                <a:tc>
                  <a:txBody>
                    <a:bodyPr/>
                    <a:lstStyle/>
                    <a:p>
                      <a:pPr algn="ctr" rtl="0" fontAlgn="t">
                        <a:spcBef>
                          <a:spcPts val="0"/>
                        </a:spcBef>
                        <a:spcAft>
                          <a:spcPts val="0"/>
                        </a:spcAft>
                      </a:pPr>
                      <a:r>
                        <a:rPr lang="af-ZA" sz="120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Qualcomm IPQ8072A Hawkeye 2 Quad-core 2.2 GHz 64-bit CPU</a:t>
                      </a:r>
                    </a:p>
                  </a:txBody>
                  <a:tcPr marL="83548" marR="83548" marT="83548" marB="83548">
                    <a:lnL w="3175" cap="flat" cmpd="sng" algn="ctr">
                      <a:solidFill>
                        <a:srgbClr val="00CCFF"/>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3175" cap="flat" cmpd="sng" algn="ctr">
                      <a:solidFill>
                        <a:srgbClr val="00CCFF"/>
                      </a:solidFill>
                      <a:prstDash val="solid"/>
                      <a:round/>
                      <a:headEnd type="none" w="med" len="med"/>
                      <a:tailEnd type="none" w="med" len="med"/>
                    </a:lnT>
                    <a:lnB w="3175" cap="flat" cmpd="sng" algn="ctr">
                      <a:solidFill>
                        <a:srgbClr val="00CCFF"/>
                      </a:solidFill>
                      <a:prstDash val="solid"/>
                      <a:round/>
                      <a:headEnd type="none" w="med" len="med"/>
                      <a:tailEnd type="none" w="med" len="med"/>
                    </a:lnB>
                  </a:tcPr>
                </a:tc>
                <a:extLst>
                  <a:ext uri="{0D108BD9-81ED-4DB2-BD59-A6C34878D82A}">
                    <a16:rowId xmlns:a16="http://schemas.microsoft.com/office/drawing/2014/main" val="302718501"/>
                  </a:ext>
                </a:extLst>
              </a:tr>
              <a:tr h="356450">
                <a:tc>
                  <a:txBody>
                    <a:bodyPr/>
                    <a:lstStyle/>
                    <a:p>
                      <a:pPr algn="ctr" rtl="0" fontAlgn="t">
                        <a:spcBef>
                          <a:spcPts val="0"/>
                        </a:spcBef>
                        <a:spcAft>
                          <a:spcPts val="0"/>
                        </a:spcAft>
                      </a:pPr>
                      <a:r>
                        <a:rPr lang="af-ZA" sz="1200" b="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Memory</a:t>
                      </a:r>
                    </a:p>
                  </a:txBody>
                  <a:tcPr marL="83548" marR="83548" marT="83548" marB="83548" anchor="ctr">
                    <a:lnL w="12700" cap="flat" cmpd="sng" algn="ctr">
                      <a:solidFill>
                        <a:schemeClr val="tx1">
                          <a:lumMod val="65000"/>
                          <a:lumOff val="35000"/>
                        </a:schemeClr>
                      </a:solidFill>
                      <a:prstDash val="solid"/>
                      <a:round/>
                      <a:headEnd type="none" w="med" len="med"/>
                      <a:tailEnd type="none" w="med" len="med"/>
                    </a:lnL>
                    <a:lnR w="3175" cap="flat" cmpd="sng" algn="ctr">
                      <a:solidFill>
                        <a:srgbClr val="00CCFF"/>
                      </a:solidFill>
                      <a:prstDash val="solid"/>
                      <a:round/>
                      <a:headEnd type="none" w="med" len="med"/>
                      <a:tailEnd type="none" w="med" len="med"/>
                    </a:lnR>
                    <a:lnT w="3175" cap="flat" cmpd="sng" algn="ctr">
                      <a:solidFill>
                        <a:srgbClr val="00CCFF"/>
                      </a:solidFill>
                      <a:prstDash val="solid"/>
                      <a:round/>
                      <a:headEnd type="none" w="med" len="med"/>
                      <a:tailEnd type="none" w="med" len="med"/>
                    </a:lnT>
                    <a:lnB w="3175" cap="flat" cmpd="sng" algn="ctr">
                      <a:solidFill>
                        <a:srgbClr val="00CCFF"/>
                      </a:solidFill>
                      <a:prstDash val="solid"/>
                      <a:round/>
                      <a:headEnd type="none" w="med" len="med"/>
                      <a:tailEnd type="none" w="med" len="med"/>
                    </a:lnB>
                  </a:tcPr>
                </a:tc>
                <a:tc>
                  <a:txBody>
                    <a:bodyPr/>
                    <a:lstStyle/>
                    <a:p>
                      <a:pPr algn="ctr" rtl="0" fontAlgn="t">
                        <a:spcBef>
                          <a:spcPts val="0"/>
                        </a:spcBef>
                        <a:spcAft>
                          <a:spcPts val="0"/>
                        </a:spcAft>
                      </a:pPr>
                      <a:r>
                        <a:rPr lang="af-ZA" sz="120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1GB RAM</a:t>
                      </a:r>
                    </a:p>
                  </a:txBody>
                  <a:tcPr marL="83548" marR="83548" marT="83548" marB="83548">
                    <a:lnL w="3175" cap="flat" cmpd="sng" algn="ctr">
                      <a:solidFill>
                        <a:srgbClr val="00CCFF"/>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3175" cap="flat" cmpd="sng" algn="ctr">
                      <a:solidFill>
                        <a:srgbClr val="00CCFF"/>
                      </a:solidFill>
                      <a:prstDash val="solid"/>
                      <a:round/>
                      <a:headEnd type="none" w="med" len="med"/>
                      <a:tailEnd type="none" w="med" len="med"/>
                    </a:lnT>
                    <a:lnB w="3175" cap="flat" cmpd="sng" algn="ctr">
                      <a:solidFill>
                        <a:srgbClr val="00CCFF"/>
                      </a:solidFill>
                      <a:prstDash val="solid"/>
                      <a:round/>
                      <a:headEnd type="none" w="med" len="med"/>
                      <a:tailEnd type="none" w="med" len="med"/>
                    </a:lnB>
                  </a:tcPr>
                </a:tc>
                <a:extLst>
                  <a:ext uri="{0D108BD9-81ED-4DB2-BD59-A6C34878D82A}">
                    <a16:rowId xmlns:a16="http://schemas.microsoft.com/office/drawing/2014/main" val="2212855854"/>
                  </a:ext>
                </a:extLst>
              </a:tr>
              <a:tr h="356450">
                <a:tc>
                  <a:txBody>
                    <a:bodyPr/>
                    <a:lstStyle/>
                    <a:p>
                      <a:pPr algn="ctr" rtl="0" fontAlgn="t">
                        <a:spcBef>
                          <a:spcPts val="0"/>
                        </a:spcBef>
                        <a:spcAft>
                          <a:spcPts val="0"/>
                        </a:spcAft>
                      </a:pPr>
                      <a:r>
                        <a:rPr lang="af-ZA" sz="1200" b="0" u="none" strike="noStrike" noProof="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Flash S</a:t>
                      </a:r>
                      <a:r>
                        <a:rPr lang="af-ZA" sz="1200" b="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torage</a:t>
                      </a:r>
                    </a:p>
                  </a:txBody>
                  <a:tcPr marL="83548" marR="83548" marT="83548" marB="83548" anchor="ctr">
                    <a:lnL w="12700" cap="flat" cmpd="sng" algn="ctr">
                      <a:solidFill>
                        <a:schemeClr val="tx1">
                          <a:lumMod val="65000"/>
                          <a:lumOff val="35000"/>
                        </a:schemeClr>
                      </a:solidFill>
                      <a:prstDash val="solid"/>
                      <a:round/>
                      <a:headEnd type="none" w="med" len="med"/>
                      <a:tailEnd type="none" w="med" len="med"/>
                    </a:lnL>
                    <a:lnR w="3175" cap="flat" cmpd="sng" algn="ctr">
                      <a:solidFill>
                        <a:srgbClr val="00CCFF"/>
                      </a:solidFill>
                      <a:prstDash val="solid"/>
                      <a:round/>
                      <a:headEnd type="none" w="med" len="med"/>
                      <a:tailEnd type="none" w="med" len="med"/>
                    </a:lnR>
                    <a:lnT w="3175" cap="flat" cmpd="sng" algn="ctr">
                      <a:solidFill>
                        <a:srgbClr val="00CCFF"/>
                      </a:solidFill>
                      <a:prstDash val="solid"/>
                      <a:round/>
                      <a:headEnd type="none" w="med" len="med"/>
                      <a:tailEnd type="none" w="med" len="med"/>
                    </a:lnT>
                    <a:lnB w="3175" cap="flat" cmpd="sng" algn="ctr">
                      <a:solidFill>
                        <a:srgbClr val="00CCFF"/>
                      </a:solidFill>
                      <a:prstDash val="solid"/>
                      <a:round/>
                      <a:headEnd type="none" w="med" len="med"/>
                      <a:tailEnd type="none" w="med" len="med"/>
                    </a:lnB>
                  </a:tcPr>
                </a:tc>
                <a:tc>
                  <a:txBody>
                    <a:bodyPr/>
                    <a:lstStyle/>
                    <a:p>
                      <a:pPr algn="ctr" rtl="0" fontAlgn="t">
                        <a:spcBef>
                          <a:spcPts val="0"/>
                        </a:spcBef>
                        <a:spcAft>
                          <a:spcPts val="0"/>
                        </a:spcAft>
                      </a:pPr>
                      <a:r>
                        <a:rPr lang="af-ZA" sz="120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4GB eMMC</a:t>
                      </a:r>
                    </a:p>
                  </a:txBody>
                  <a:tcPr marL="83548" marR="83548" marT="83548" marB="83548">
                    <a:lnL w="3175" cap="flat" cmpd="sng" algn="ctr">
                      <a:solidFill>
                        <a:srgbClr val="00CCFF"/>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3175" cap="flat" cmpd="sng" algn="ctr">
                      <a:solidFill>
                        <a:srgbClr val="00CCFF"/>
                      </a:solidFill>
                      <a:prstDash val="solid"/>
                      <a:round/>
                      <a:headEnd type="none" w="med" len="med"/>
                      <a:tailEnd type="none" w="med" len="med"/>
                    </a:lnT>
                    <a:lnB w="3175" cap="flat" cmpd="sng" algn="ctr">
                      <a:solidFill>
                        <a:srgbClr val="00CCFF"/>
                      </a:solidFill>
                      <a:prstDash val="solid"/>
                      <a:round/>
                      <a:headEnd type="none" w="med" len="med"/>
                      <a:tailEnd type="none" w="med" len="med"/>
                    </a:lnB>
                  </a:tcPr>
                </a:tc>
                <a:extLst>
                  <a:ext uri="{0D108BD9-81ED-4DB2-BD59-A6C34878D82A}">
                    <a16:rowId xmlns:a16="http://schemas.microsoft.com/office/drawing/2014/main" val="1998890975"/>
                  </a:ext>
                </a:extLst>
              </a:tr>
              <a:tr h="871245">
                <a:tc>
                  <a:txBody>
                    <a:bodyPr/>
                    <a:lstStyle/>
                    <a:p>
                      <a:pPr lvl="0" algn="ctr" rtl="0">
                        <a:spcBef>
                          <a:spcPts val="0"/>
                        </a:spcBef>
                        <a:spcAft>
                          <a:spcPts val="0"/>
                        </a:spcAft>
                        <a:buNone/>
                      </a:pPr>
                      <a:r>
                        <a:rPr lang="af-ZA" sz="1200" b="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Wireless</a:t>
                      </a:r>
                      <a:endParaRPr lang="zh-TW" altLang="en-US" sz="1200" dirty="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83548" marR="83548" marT="83548" marB="83548" anchor="ctr">
                    <a:lnL w="12700" cap="flat" cmpd="sng" algn="ctr">
                      <a:solidFill>
                        <a:schemeClr val="tx1">
                          <a:lumMod val="65000"/>
                          <a:lumOff val="35000"/>
                        </a:schemeClr>
                      </a:solidFill>
                      <a:prstDash val="solid"/>
                      <a:round/>
                      <a:headEnd type="none" w="med" len="med"/>
                      <a:tailEnd type="none" w="med" len="med"/>
                    </a:lnL>
                    <a:lnR w="3175" cap="flat" cmpd="sng" algn="ctr">
                      <a:solidFill>
                        <a:srgbClr val="00CCFF"/>
                      </a:solidFill>
                      <a:prstDash val="solid"/>
                      <a:round/>
                      <a:headEnd type="none" w="med" len="med"/>
                      <a:tailEnd type="none" w="med" len="med"/>
                    </a:lnR>
                    <a:lnT w="3175" cap="flat" cmpd="sng" algn="ctr">
                      <a:solidFill>
                        <a:srgbClr val="00CCFF"/>
                      </a:solidFill>
                      <a:prstDash val="solid"/>
                      <a:round/>
                      <a:headEnd type="none" w="med" len="med"/>
                      <a:tailEnd type="none" w="med" len="med"/>
                    </a:lnT>
                    <a:lnB w="3175" cap="flat" cmpd="sng" algn="ctr">
                      <a:solidFill>
                        <a:srgbClr val="00CCFF"/>
                      </a:solidFill>
                      <a:prstDash val="solid"/>
                      <a:round/>
                      <a:headEnd type="none" w="med" len="med"/>
                      <a:tailEnd type="none" w="med" len="med"/>
                    </a:lnB>
                  </a:tcPr>
                </a:tc>
                <a:tc>
                  <a:txBody>
                    <a:bodyPr/>
                    <a:lstStyle/>
                    <a:p>
                      <a:pPr marL="90170" marR="0" lvl="0" indent="-90170" algn="ctr"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r>
                        <a:rPr lang="af-ZA" sz="120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Dual-band </a:t>
                      </a:r>
                      <a:r>
                        <a:rPr lang="af-ZA" altLang="zh-TW" sz="120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AX3700</a:t>
                      </a:r>
                      <a:br>
                        <a:rPr lang="af-ZA" altLang="zh-TW" sz="1200" dirty="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af-ZA" sz="120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5G (2475Mbps): 4x4 (80MHz), 2x2 (160MHz)</a:t>
                      </a:r>
                      <a:br>
                        <a:rPr lang="af-ZA" sz="1200" dirty="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af-ZA" sz="120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2.4G (1182Mbps): 4x4 (40MHz)</a:t>
                      </a:r>
                    </a:p>
                    <a:p>
                      <a:pPr marL="90170" indent="-90170" algn="ctr" rtl="0" fontAlgn="t">
                        <a:spcBef>
                          <a:spcPts val="0"/>
                        </a:spcBef>
                        <a:spcAft>
                          <a:spcPts val="0"/>
                        </a:spcAft>
                        <a:buFont typeface="Arial" panose="020B0604020202020204" pitchFamily="34" charset="0"/>
                        <a:buChar char="•"/>
                      </a:pPr>
                      <a:r>
                        <a:rPr lang="af-ZA" sz="120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WPS button</a:t>
                      </a:r>
                    </a:p>
                  </a:txBody>
                  <a:tcPr marL="83548" marR="83548" marT="83548" marB="83548">
                    <a:lnL w="3175" cap="flat" cmpd="sng" algn="ctr">
                      <a:solidFill>
                        <a:srgbClr val="00CCFF"/>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3175" cap="flat" cmpd="sng" algn="ctr">
                      <a:solidFill>
                        <a:srgbClr val="00CCFF"/>
                      </a:solidFill>
                      <a:prstDash val="solid"/>
                      <a:round/>
                      <a:headEnd type="none" w="med" len="med"/>
                      <a:tailEnd type="none" w="med" len="med"/>
                    </a:lnT>
                    <a:lnB w="3175" cap="flat" cmpd="sng" algn="ctr">
                      <a:solidFill>
                        <a:srgbClr val="00CCFF"/>
                      </a:solidFill>
                      <a:prstDash val="solid"/>
                      <a:round/>
                      <a:headEnd type="none" w="med" len="med"/>
                      <a:tailEnd type="none" w="med" len="med"/>
                    </a:lnB>
                  </a:tcPr>
                </a:tc>
                <a:extLst>
                  <a:ext uri="{0D108BD9-81ED-4DB2-BD59-A6C34878D82A}">
                    <a16:rowId xmlns:a16="http://schemas.microsoft.com/office/drawing/2014/main" val="3353848102"/>
                  </a:ext>
                </a:extLst>
              </a:tr>
              <a:tr h="506949">
                <a:tc>
                  <a:txBody>
                    <a:bodyPr/>
                    <a:lstStyle/>
                    <a:p>
                      <a:pPr lvl="0" algn="ctr">
                        <a:spcBef>
                          <a:spcPts val="0"/>
                        </a:spcBef>
                        <a:spcAft>
                          <a:spcPts val="0"/>
                        </a:spcAft>
                        <a:buNone/>
                      </a:pPr>
                      <a:r>
                        <a:rPr lang="af-ZA" sz="1200" b="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Mounting</a:t>
                      </a:r>
                      <a:r>
                        <a:rPr lang="zh-TW" altLang="en-US" sz="1200" b="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200" b="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Support</a:t>
                      </a:r>
                      <a:endParaRPr lang="af-ZA" sz="1200" b="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83548" marR="83548" marT="83548" marB="83548" anchor="ctr">
                    <a:lnL w="12700" cap="flat" cmpd="sng" algn="ctr">
                      <a:solidFill>
                        <a:schemeClr val="tx1">
                          <a:lumMod val="65000"/>
                          <a:lumOff val="35000"/>
                        </a:schemeClr>
                      </a:solidFill>
                      <a:prstDash val="solid"/>
                      <a:round/>
                      <a:headEnd type="none" w="med" len="med"/>
                      <a:tailEnd type="none" w="med" len="med"/>
                    </a:lnL>
                    <a:lnR w="3175" cap="flat" cmpd="sng" algn="ctr">
                      <a:solidFill>
                        <a:srgbClr val="00CCFF"/>
                      </a:solidFill>
                      <a:prstDash val="solid"/>
                      <a:round/>
                      <a:headEnd type="none" w="med" len="med"/>
                      <a:tailEnd type="none" w="med" len="med"/>
                    </a:lnR>
                    <a:lnT w="3175" cap="flat" cmpd="sng" algn="ctr">
                      <a:solidFill>
                        <a:srgbClr val="00CCFF"/>
                      </a:solidFill>
                      <a:prstDash val="solid"/>
                      <a:round/>
                      <a:headEnd type="none" w="med" len="med"/>
                      <a:tailEnd type="none" w="med" len="med"/>
                    </a:lnT>
                    <a:lnB w="3175" cap="flat" cmpd="sng" algn="ctr">
                      <a:solidFill>
                        <a:srgbClr val="00CCFF"/>
                      </a:solidFill>
                      <a:prstDash val="solid"/>
                      <a:round/>
                      <a:headEnd type="none" w="med" len="med"/>
                      <a:tailEnd type="none" w="med" len="med"/>
                    </a:lnB>
                  </a:tcPr>
                </a:tc>
                <a:tc>
                  <a:txBody>
                    <a:bodyPr/>
                    <a:lstStyle/>
                    <a:p>
                      <a:pPr lvl="0" algn="ctr">
                        <a:spcBef>
                          <a:spcPts val="0"/>
                        </a:spcBef>
                        <a:spcAft>
                          <a:spcPts val="0"/>
                        </a:spcAft>
                        <a:buNone/>
                      </a:pPr>
                      <a:r>
                        <a:rPr lang="af-ZA" sz="120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VESA 75 x 75 mm</a:t>
                      </a:r>
                    </a:p>
                    <a:p>
                      <a:pPr lvl="0" algn="ctr">
                        <a:spcBef>
                          <a:spcPts val="0"/>
                        </a:spcBef>
                        <a:spcAft>
                          <a:spcPts val="0"/>
                        </a:spcAft>
                        <a:buNone/>
                      </a:pPr>
                      <a:r>
                        <a:rPr lang="af-ZA" sz="120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(Optional third-party mounting kits are available for wall-mount, table mount and pole mount).</a:t>
                      </a:r>
                    </a:p>
                  </a:txBody>
                  <a:tcPr marL="83548" marR="83548" marT="83548" marB="83548">
                    <a:lnL w="3175" cap="flat" cmpd="sng" algn="ctr">
                      <a:solidFill>
                        <a:srgbClr val="00CCFF"/>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3175" cap="flat" cmpd="sng" algn="ctr">
                      <a:solidFill>
                        <a:srgbClr val="00CCFF"/>
                      </a:solidFill>
                      <a:prstDash val="solid"/>
                      <a:round/>
                      <a:headEnd type="none" w="med" len="med"/>
                      <a:tailEnd type="none" w="med" len="med"/>
                    </a:lnT>
                    <a:lnB w="3175" cap="flat" cmpd="sng" algn="ctr">
                      <a:solidFill>
                        <a:srgbClr val="00CCFF"/>
                      </a:solidFill>
                      <a:prstDash val="solid"/>
                      <a:round/>
                      <a:headEnd type="none" w="med" len="med"/>
                      <a:tailEnd type="none" w="med" len="med"/>
                    </a:lnB>
                  </a:tcPr>
                </a:tc>
                <a:extLst>
                  <a:ext uri="{0D108BD9-81ED-4DB2-BD59-A6C34878D82A}">
                    <a16:rowId xmlns:a16="http://schemas.microsoft.com/office/drawing/2014/main" val="39434131"/>
                  </a:ext>
                </a:extLst>
              </a:tr>
              <a:tr h="356450">
                <a:tc>
                  <a:txBody>
                    <a:bodyPr/>
                    <a:lstStyle/>
                    <a:p>
                      <a:pPr lvl="0" algn="ctr">
                        <a:spcBef>
                          <a:spcPts val="0"/>
                        </a:spcBef>
                        <a:spcAft>
                          <a:spcPts val="0"/>
                        </a:spcAft>
                        <a:buNone/>
                      </a:pPr>
                      <a:r>
                        <a:rPr lang="en-US" altLang="zh-TW" sz="1200" b="0" dirty="0" err="1">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Fanless</a:t>
                      </a:r>
                      <a:r>
                        <a:rPr lang="en-US" altLang="zh-TW" sz="1200" b="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Design</a:t>
                      </a:r>
                    </a:p>
                  </a:txBody>
                  <a:tcPr marL="83548" marR="83548" marT="83548" marB="83548" anchor="ctr">
                    <a:lnL w="12700" cap="flat" cmpd="sng" algn="ctr">
                      <a:solidFill>
                        <a:schemeClr val="tx1">
                          <a:lumMod val="65000"/>
                          <a:lumOff val="35000"/>
                        </a:schemeClr>
                      </a:solidFill>
                      <a:prstDash val="solid"/>
                      <a:round/>
                      <a:headEnd type="none" w="med" len="med"/>
                      <a:tailEnd type="none" w="med" len="med"/>
                    </a:lnL>
                    <a:lnR w="3175" cap="flat" cmpd="sng" algn="ctr">
                      <a:solidFill>
                        <a:srgbClr val="00CCFF"/>
                      </a:solidFill>
                      <a:prstDash val="solid"/>
                      <a:round/>
                      <a:headEnd type="none" w="med" len="med"/>
                      <a:tailEnd type="none" w="med" len="med"/>
                    </a:lnR>
                    <a:lnT w="3175" cap="flat" cmpd="sng" algn="ctr">
                      <a:solidFill>
                        <a:srgbClr val="00CCFF"/>
                      </a:solidFill>
                      <a:prstDash val="solid"/>
                      <a:round/>
                      <a:headEnd type="none" w="med" len="med"/>
                      <a:tailEnd type="none" w="med" len="med"/>
                    </a:lnT>
                    <a:lnB w="3175" cap="flat" cmpd="sng" algn="ctr">
                      <a:solidFill>
                        <a:srgbClr val="00CCFF"/>
                      </a:solidFill>
                      <a:prstDash val="solid"/>
                      <a:round/>
                      <a:headEnd type="none" w="med" len="med"/>
                      <a:tailEnd type="none" w="med" len="med"/>
                    </a:lnB>
                  </a:tcPr>
                </a:tc>
                <a:tc>
                  <a:txBody>
                    <a:bodyPr/>
                    <a:lstStyle/>
                    <a:p>
                      <a:pPr lvl="0" algn="ctr">
                        <a:spcBef>
                          <a:spcPts val="0"/>
                        </a:spcBef>
                        <a:spcAft>
                          <a:spcPts val="0"/>
                        </a:spcAft>
                        <a:buNone/>
                      </a:pPr>
                      <a:r>
                        <a:rPr lang="af-ZA" altLang="zh-TW" sz="120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Maintain consistent system performance within 0-40C operating temperature</a:t>
                      </a:r>
                    </a:p>
                  </a:txBody>
                  <a:tcPr marL="83548" marR="83548" marT="83548" marB="83548" anchor="ctr">
                    <a:lnL w="3175" cap="flat" cmpd="sng" algn="ctr">
                      <a:solidFill>
                        <a:srgbClr val="00CCFF"/>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3175" cap="flat" cmpd="sng" algn="ctr">
                      <a:solidFill>
                        <a:srgbClr val="00CCFF"/>
                      </a:solidFill>
                      <a:prstDash val="solid"/>
                      <a:round/>
                      <a:headEnd type="none" w="med" len="med"/>
                      <a:tailEnd type="none" w="med" len="med"/>
                    </a:lnT>
                    <a:lnB w="3175" cap="flat" cmpd="sng" algn="ctr">
                      <a:solidFill>
                        <a:srgbClr val="00CCFF"/>
                      </a:solidFill>
                      <a:prstDash val="solid"/>
                      <a:round/>
                      <a:headEnd type="none" w="med" len="med"/>
                      <a:tailEnd type="none" w="med" len="med"/>
                    </a:lnB>
                  </a:tcPr>
                </a:tc>
                <a:extLst>
                  <a:ext uri="{0D108BD9-81ED-4DB2-BD59-A6C34878D82A}">
                    <a16:rowId xmlns:a16="http://schemas.microsoft.com/office/drawing/2014/main" val="2473660864"/>
                  </a:ext>
                </a:extLst>
              </a:tr>
              <a:tr h="356450">
                <a:tc>
                  <a:txBody>
                    <a:bodyPr/>
                    <a:lstStyle/>
                    <a:p>
                      <a:pPr lvl="0" algn="ctr">
                        <a:spcBef>
                          <a:spcPts val="0"/>
                        </a:spcBef>
                        <a:spcAft>
                          <a:spcPts val="0"/>
                        </a:spcAft>
                        <a:buNone/>
                      </a:pPr>
                      <a:r>
                        <a:rPr lang="en-US" altLang="zh-TW" sz="1200" b="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SD-WAN Max VPN Tunneling</a:t>
                      </a:r>
                    </a:p>
                  </a:txBody>
                  <a:tcPr marL="83548" marR="83548" marT="83548" marB="83548" anchor="ctr">
                    <a:lnL w="12700" cap="flat" cmpd="sng" algn="ctr">
                      <a:solidFill>
                        <a:schemeClr val="tx1">
                          <a:lumMod val="65000"/>
                          <a:lumOff val="35000"/>
                        </a:schemeClr>
                      </a:solidFill>
                      <a:prstDash val="solid"/>
                      <a:round/>
                      <a:headEnd type="none" w="med" len="med"/>
                      <a:tailEnd type="none" w="med" len="med"/>
                    </a:lnL>
                    <a:lnR w="3175" cap="flat" cmpd="sng" algn="ctr">
                      <a:solidFill>
                        <a:srgbClr val="00CCFF"/>
                      </a:solidFill>
                      <a:prstDash val="solid"/>
                      <a:round/>
                      <a:headEnd type="none" w="med" len="med"/>
                      <a:tailEnd type="none" w="med" len="med"/>
                    </a:lnR>
                    <a:lnT w="3175" cap="flat" cmpd="sng" algn="ctr">
                      <a:solidFill>
                        <a:srgbClr val="00CCFF"/>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tcPr>
                </a:tc>
                <a:tc>
                  <a:txBody>
                    <a:bodyPr/>
                    <a:lstStyle/>
                    <a:p>
                      <a:pPr lvl="0" algn="ctr">
                        <a:spcBef>
                          <a:spcPts val="0"/>
                        </a:spcBef>
                        <a:spcAft>
                          <a:spcPts val="0"/>
                        </a:spcAft>
                        <a:buNone/>
                      </a:pPr>
                      <a:r>
                        <a:rPr lang="af-ZA" altLang="zh-TW" sz="1200" dirty="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30</a:t>
                      </a:r>
                    </a:p>
                  </a:txBody>
                  <a:tcPr marL="83548" marR="83548" marT="83548" marB="83548" anchor="ctr">
                    <a:lnL w="3175" cap="flat" cmpd="sng" algn="ctr">
                      <a:solidFill>
                        <a:srgbClr val="00CCFF"/>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3175" cap="flat" cmpd="sng" algn="ctr">
                      <a:solidFill>
                        <a:srgbClr val="00CCFF"/>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1823354589"/>
                  </a:ext>
                </a:extLst>
              </a:tr>
            </a:tbl>
          </a:graphicData>
        </a:graphic>
      </p:graphicFrame>
    </p:spTree>
    <p:extLst>
      <p:ext uri="{BB962C8B-B14F-4D97-AF65-F5344CB8AC3E}">
        <p14:creationId xmlns:p14="http://schemas.microsoft.com/office/powerpoint/2010/main" val="1596643062"/>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FC2D82-3228-DE44-A8C0-DD3BDC1D3EC2}"/>
              </a:ext>
            </a:extLst>
          </p:cNvPr>
          <p:cNvSpPr>
            <a:spLocks noGrp="1"/>
          </p:cNvSpPr>
          <p:nvPr>
            <p:ph type="title" idx="4294967295"/>
          </p:nvPr>
        </p:nvSpPr>
        <p:spPr>
          <a:xfrm>
            <a:off x="3217333" y="684213"/>
            <a:ext cx="5731934" cy="2456922"/>
          </a:xfrm>
        </p:spPr>
        <p:txBody>
          <a:bodyPr vert="horz" lIns="91440" tIns="45720" rIns="91440" bIns="45720" rtlCol="0" anchor="ctr">
            <a:normAutofit/>
          </a:bodyPr>
          <a:lstStyle/>
          <a:p>
            <a:pPr algn="ctr">
              <a:lnSpc>
                <a:spcPct val="90000"/>
              </a:lnSpc>
            </a:pPr>
            <a:r>
              <a:rPr lang="zh-TW" altLang="en-US" sz="6000" dirty="0">
                <a:latin typeface="Arial"/>
                <a:ea typeface="微軟正黑體"/>
                <a:cs typeface="Calibri Light"/>
                <a:sym typeface="Arial" panose="020B0604020202020204" pitchFamily="34" charset="0"/>
              </a:rPr>
              <a:t>QHora-301W</a:t>
            </a:r>
            <a:br>
              <a:rPr lang="en-US" altLang="zh-TW" sz="6000" dirty="0">
                <a:latin typeface="Arial" panose="020B0604020202020204" pitchFamily="34" charset="0"/>
                <a:ea typeface="微軟正黑體" panose="020B0604030504040204" pitchFamily="34" charset="-120"/>
                <a:cs typeface="Calibri Light"/>
              </a:rPr>
            </a:br>
            <a:r>
              <a:rPr lang="zh-TW" altLang="en-US" sz="8000" b="1" dirty="0">
                <a:latin typeface="Arial"/>
                <a:ea typeface="微軟正黑體"/>
                <a:cs typeface="Calibri Light"/>
              </a:rPr>
              <a:t>Unboxing</a:t>
            </a:r>
            <a:endParaRPr lang="zh-TW" altLang="en-US" sz="6000" b="1" dirty="0">
              <a:latin typeface="Arial"/>
              <a:ea typeface="微軟正黑體"/>
              <a:cs typeface="Calibri Light"/>
            </a:endParaRPr>
          </a:p>
        </p:txBody>
      </p:sp>
    </p:spTree>
    <p:extLst>
      <p:ext uri="{BB962C8B-B14F-4D97-AF65-F5344CB8AC3E}">
        <p14:creationId xmlns:p14="http://schemas.microsoft.com/office/powerpoint/2010/main" val="2588687383"/>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5FCCF42A-E8C1-4939-8C70-0E9446620E7F}"/>
              </a:ext>
            </a:extLst>
          </p:cNvPr>
          <p:cNvSpPr txBox="1"/>
          <p:nvPr/>
        </p:nvSpPr>
        <p:spPr>
          <a:xfrm>
            <a:off x="3158138" y="3708400"/>
            <a:ext cx="5881560" cy="1200329"/>
          </a:xfrm>
          <a:prstGeom prst="rect">
            <a:avLst/>
          </a:prstGeom>
          <a:noFill/>
        </p:spPr>
        <p:txBody>
          <a:bodyPr wrap="square" lIns="91440" tIns="45720" rIns="91440" bIns="45720" rtlCol="0" anchor="t">
            <a:spAutoFit/>
          </a:bodyPr>
          <a:lstStyle/>
          <a:p>
            <a:pPr algn="ctr"/>
            <a:r>
              <a:rPr lang="en" altLang="zh-TW" sz="360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Dual 10GbE ports meets all your application scenarios </a:t>
            </a:r>
          </a:p>
        </p:txBody>
      </p:sp>
    </p:spTree>
    <p:extLst>
      <p:ext uri="{BB962C8B-B14F-4D97-AF65-F5344CB8AC3E}">
        <p14:creationId xmlns:p14="http://schemas.microsoft.com/office/powerpoint/2010/main" val="697757529"/>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3AEF3B-4988-44B1-8B30-1D71545D2942}"/>
              </a:ext>
            </a:extLst>
          </p:cNvPr>
          <p:cNvSpPr>
            <a:spLocks noGrp="1"/>
          </p:cNvSpPr>
          <p:nvPr>
            <p:ph type="title"/>
          </p:nvPr>
        </p:nvSpPr>
        <p:spPr>
          <a:xfrm>
            <a:off x="109057" y="126039"/>
            <a:ext cx="11966895" cy="1325563"/>
          </a:xfrm>
        </p:spPr>
        <p:txBody>
          <a:bodyPr/>
          <a:lstStyle/>
          <a:p>
            <a:r>
              <a:rPr lang="zh-CN" altLang="en-US">
                <a:ea typeface="微軟正黑體" panose="020B0604030504040204" pitchFamily="34" charset="-120"/>
                <a:sym typeface="Arial" panose="020B0604020202020204" pitchFamily="34" charset="0"/>
              </a:rPr>
              <a:t>Scenario One: </a:t>
            </a:r>
            <a:r>
              <a:rPr lang="zh-TW" altLang="en-US">
                <a:ea typeface="微軟正黑體" panose="020B0604030504040204" pitchFamily="34" charset="-120"/>
                <a:sym typeface="Arial" panose="020B0604020202020204" pitchFamily="34" charset="0"/>
              </a:rPr>
              <a:t> 2 x</a:t>
            </a:r>
            <a:r>
              <a:rPr lang="en-US" altLang="zh-TW">
                <a:ea typeface="微軟正黑體" panose="020B0604030504040204" pitchFamily="34" charset="-120"/>
                <a:sym typeface="Arial" panose="020B0604020202020204" pitchFamily="34" charset="0"/>
              </a:rPr>
              <a:t> 10GbE </a:t>
            </a:r>
            <a:r>
              <a:rPr lang="zh-CN" altLang="en-US">
                <a:ea typeface="微軟正黑體" panose="020B0604030504040204" pitchFamily="34" charset="-120"/>
                <a:sym typeface="Arial" panose="020B0604020202020204" pitchFamily="34" charset="0"/>
              </a:rPr>
              <a:t>LAN Connections</a:t>
            </a:r>
            <a:endParaRPr lang="zh-TW" altLang="en-US">
              <a:ea typeface="微軟正黑體" panose="020B0604030504040204" pitchFamily="34" charset="-120"/>
              <a:sym typeface="Arial" panose="020B0604020202020204" pitchFamily="34" charset="0"/>
            </a:endParaRPr>
          </a:p>
        </p:txBody>
      </p:sp>
      <p:sp>
        <p:nvSpPr>
          <p:cNvPr id="7" name="流程圖: 換頁接點 6">
            <a:extLst>
              <a:ext uri="{FF2B5EF4-FFF2-40B4-BE49-F238E27FC236}">
                <a16:creationId xmlns:a16="http://schemas.microsoft.com/office/drawing/2014/main" id="{F7D022C1-D458-4661-BC30-3AC541824046}"/>
              </a:ext>
            </a:extLst>
          </p:cNvPr>
          <p:cNvSpPr/>
          <p:nvPr/>
        </p:nvSpPr>
        <p:spPr>
          <a:xfrm rot="10800000">
            <a:off x="3258443" y="3582524"/>
            <a:ext cx="7159685" cy="2877500"/>
          </a:xfrm>
          <a:prstGeom prst="flowChartOffpageConnector">
            <a:avLst/>
          </a:prstGeom>
          <a:solidFill>
            <a:schemeClr val="accent5">
              <a:lumMod val="40000"/>
              <a:lumOff val="60000"/>
              <a:alpha val="55000"/>
            </a:schemeClr>
          </a:solidFill>
          <a:ln w="19050">
            <a:noFill/>
          </a:ln>
          <a:effectLst>
            <a:innerShdw blurRad="292100">
              <a:prstClr val="black">
                <a:alpha val="7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8" name="圖片 7">
            <a:extLst>
              <a:ext uri="{FF2B5EF4-FFF2-40B4-BE49-F238E27FC236}">
                <a16:creationId xmlns:a16="http://schemas.microsoft.com/office/drawing/2014/main" id="{F1DB7E5A-A761-487F-ABA4-5FD159288DD7}"/>
              </a:ext>
            </a:extLst>
          </p:cNvPr>
          <p:cNvPicPr>
            <a:picLocks noChangeAspect="1"/>
          </p:cNvPicPr>
          <p:nvPr/>
        </p:nvPicPr>
        <p:blipFill>
          <a:blip r:embed="rId2"/>
          <a:stretch>
            <a:fillRect/>
          </a:stretch>
        </p:blipFill>
        <p:spPr>
          <a:xfrm>
            <a:off x="7114994" y="4002628"/>
            <a:ext cx="792641" cy="741354"/>
          </a:xfrm>
          <a:prstGeom prst="rect">
            <a:avLst/>
          </a:prstGeom>
        </p:spPr>
      </p:pic>
      <p:pic>
        <p:nvPicPr>
          <p:cNvPr id="9" name="圖片 8">
            <a:extLst>
              <a:ext uri="{FF2B5EF4-FFF2-40B4-BE49-F238E27FC236}">
                <a16:creationId xmlns:a16="http://schemas.microsoft.com/office/drawing/2014/main" id="{7819E431-9FC9-4DBD-A339-0C04A130CF15}"/>
              </a:ext>
            </a:extLst>
          </p:cNvPr>
          <p:cNvPicPr>
            <a:picLocks noChangeAspect="1"/>
          </p:cNvPicPr>
          <p:nvPr/>
        </p:nvPicPr>
        <p:blipFill>
          <a:blip r:embed="rId3"/>
          <a:stretch>
            <a:fillRect/>
          </a:stretch>
        </p:blipFill>
        <p:spPr>
          <a:xfrm>
            <a:off x="1034996" y="5059352"/>
            <a:ext cx="1447018" cy="861346"/>
          </a:xfrm>
          <a:prstGeom prst="rect">
            <a:avLst/>
          </a:prstGeom>
        </p:spPr>
      </p:pic>
      <p:sp>
        <p:nvSpPr>
          <p:cNvPr id="10" name="文字方塊 11">
            <a:extLst>
              <a:ext uri="{FF2B5EF4-FFF2-40B4-BE49-F238E27FC236}">
                <a16:creationId xmlns:a16="http://schemas.microsoft.com/office/drawing/2014/main" id="{64389D8F-FA15-454B-969A-190C67B37A18}"/>
              </a:ext>
            </a:extLst>
          </p:cNvPr>
          <p:cNvSpPr txBox="1"/>
          <p:nvPr/>
        </p:nvSpPr>
        <p:spPr>
          <a:xfrm>
            <a:off x="1859366" y="5918334"/>
            <a:ext cx="1414792"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00B0F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1G WAN</a:t>
            </a:r>
          </a:p>
        </p:txBody>
      </p:sp>
      <p:pic>
        <p:nvPicPr>
          <p:cNvPr id="15" name="圖片 14">
            <a:extLst>
              <a:ext uri="{FF2B5EF4-FFF2-40B4-BE49-F238E27FC236}">
                <a16:creationId xmlns:a16="http://schemas.microsoft.com/office/drawing/2014/main" id="{A97E5AE4-5CD6-4A32-921B-CE5683D61A1E}"/>
              </a:ext>
            </a:extLst>
          </p:cNvPr>
          <p:cNvPicPr>
            <a:picLocks noChangeAspect="1"/>
          </p:cNvPicPr>
          <p:nvPr/>
        </p:nvPicPr>
        <p:blipFill>
          <a:blip r:embed="rId4"/>
          <a:stretch>
            <a:fillRect/>
          </a:stretch>
        </p:blipFill>
        <p:spPr>
          <a:xfrm>
            <a:off x="7080873" y="5021274"/>
            <a:ext cx="1620655" cy="373347"/>
          </a:xfrm>
          <a:prstGeom prst="rect">
            <a:avLst/>
          </a:prstGeom>
        </p:spPr>
      </p:pic>
      <p:pic>
        <p:nvPicPr>
          <p:cNvPr id="16" name="圖片 15" descr="一張含有 螢幕擷取畫面, 畫畫, 電腦 的圖片&#10;&#10;描述是以非常高的可信度產生">
            <a:extLst>
              <a:ext uri="{FF2B5EF4-FFF2-40B4-BE49-F238E27FC236}">
                <a16:creationId xmlns:a16="http://schemas.microsoft.com/office/drawing/2014/main" id="{50406DA7-ED9E-44A5-A7EB-8A2214813332}"/>
              </a:ext>
            </a:extLst>
          </p:cNvPr>
          <p:cNvPicPr>
            <a:picLocks noChangeAspect="1"/>
          </p:cNvPicPr>
          <p:nvPr/>
        </p:nvPicPr>
        <p:blipFill>
          <a:blip r:embed="rId5"/>
          <a:stretch>
            <a:fillRect/>
          </a:stretch>
        </p:blipFill>
        <p:spPr>
          <a:xfrm>
            <a:off x="9026480" y="4731414"/>
            <a:ext cx="1135828" cy="655875"/>
          </a:xfrm>
          <a:prstGeom prst="rect">
            <a:avLst/>
          </a:prstGeom>
        </p:spPr>
      </p:pic>
      <p:cxnSp>
        <p:nvCxnSpPr>
          <p:cNvPr id="17" name="直線接點 16">
            <a:extLst>
              <a:ext uri="{FF2B5EF4-FFF2-40B4-BE49-F238E27FC236}">
                <a16:creationId xmlns:a16="http://schemas.microsoft.com/office/drawing/2014/main" id="{7186667B-E285-4F56-AEB4-3FDFFB606A19}"/>
              </a:ext>
            </a:extLst>
          </p:cNvPr>
          <p:cNvCxnSpPr>
            <a:cxnSpLocks/>
          </p:cNvCxnSpPr>
          <p:nvPr/>
        </p:nvCxnSpPr>
        <p:spPr>
          <a:xfrm>
            <a:off x="8688445" y="5210101"/>
            <a:ext cx="4419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文字方塊 24">
            <a:extLst>
              <a:ext uri="{FF2B5EF4-FFF2-40B4-BE49-F238E27FC236}">
                <a16:creationId xmlns:a16="http://schemas.microsoft.com/office/drawing/2014/main" id="{99B8F611-2FC4-489A-9160-66FDE4806328}"/>
              </a:ext>
            </a:extLst>
          </p:cNvPr>
          <p:cNvSpPr txBox="1"/>
          <p:nvPr/>
        </p:nvSpPr>
        <p:spPr>
          <a:xfrm>
            <a:off x="8925696" y="5394621"/>
            <a:ext cx="1387086" cy="246221"/>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Multiple LAN Users</a:t>
            </a:r>
          </a:p>
        </p:txBody>
      </p:sp>
      <p:pic>
        <p:nvPicPr>
          <p:cNvPr id="20" name="圖片 19" descr="一張含有 建築物, 橋 的圖片&#10;&#10;描述是以非常高的可信度產生">
            <a:extLst>
              <a:ext uri="{FF2B5EF4-FFF2-40B4-BE49-F238E27FC236}">
                <a16:creationId xmlns:a16="http://schemas.microsoft.com/office/drawing/2014/main" id="{A12F70AA-4E66-4346-913D-6C3328758C32}"/>
              </a:ext>
            </a:extLst>
          </p:cNvPr>
          <p:cNvPicPr>
            <a:picLocks noChangeAspect="1"/>
          </p:cNvPicPr>
          <p:nvPr/>
        </p:nvPicPr>
        <p:blipFill>
          <a:blip r:embed="rId6">
            <a:biLevel thresh="25000"/>
          </a:blip>
          <a:stretch>
            <a:fillRect/>
          </a:stretch>
        </p:blipFill>
        <p:spPr>
          <a:xfrm>
            <a:off x="3865627" y="4703773"/>
            <a:ext cx="604332" cy="604332"/>
          </a:xfrm>
          <a:prstGeom prst="rect">
            <a:avLst/>
          </a:prstGeom>
        </p:spPr>
      </p:pic>
      <p:sp>
        <p:nvSpPr>
          <p:cNvPr id="24" name="文字方塊 11">
            <a:extLst>
              <a:ext uri="{FF2B5EF4-FFF2-40B4-BE49-F238E27FC236}">
                <a16:creationId xmlns:a16="http://schemas.microsoft.com/office/drawing/2014/main" id="{74079C98-08FD-46C1-AA87-A2871AF0185C}"/>
              </a:ext>
            </a:extLst>
          </p:cNvPr>
          <p:cNvSpPr txBox="1"/>
          <p:nvPr/>
        </p:nvSpPr>
        <p:spPr>
          <a:xfrm>
            <a:off x="5614597" y="4354656"/>
            <a:ext cx="1054705"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FFC3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10G LAN</a:t>
            </a:r>
          </a:p>
        </p:txBody>
      </p:sp>
      <p:pic>
        <p:nvPicPr>
          <p:cNvPr id="26" name="圖片 25">
            <a:extLst>
              <a:ext uri="{FF2B5EF4-FFF2-40B4-BE49-F238E27FC236}">
                <a16:creationId xmlns:a16="http://schemas.microsoft.com/office/drawing/2014/main" id="{2BC73CB6-A8D1-446A-B8CE-66C3D88FEB2E}"/>
              </a:ext>
            </a:extLst>
          </p:cNvPr>
          <p:cNvPicPr>
            <a:picLocks noChangeAspect="1"/>
          </p:cNvPicPr>
          <p:nvPr/>
        </p:nvPicPr>
        <p:blipFill rotWithShape="1">
          <a:blip r:embed="rId7"/>
          <a:srcRect l="10355" t="38069" r="15155" b="33393"/>
          <a:stretch/>
        </p:blipFill>
        <p:spPr>
          <a:xfrm>
            <a:off x="3465575" y="5298059"/>
            <a:ext cx="3446982" cy="1036974"/>
          </a:xfrm>
          <a:prstGeom prst="rect">
            <a:avLst/>
          </a:prstGeom>
        </p:spPr>
      </p:pic>
      <p:sp>
        <p:nvSpPr>
          <p:cNvPr id="28" name="左中括弧 27">
            <a:extLst>
              <a:ext uri="{FF2B5EF4-FFF2-40B4-BE49-F238E27FC236}">
                <a16:creationId xmlns:a16="http://schemas.microsoft.com/office/drawing/2014/main" id="{B37D76FC-F25D-4B39-BCCF-5E06A16E7815}"/>
              </a:ext>
            </a:extLst>
          </p:cNvPr>
          <p:cNvSpPr/>
          <p:nvPr/>
        </p:nvSpPr>
        <p:spPr>
          <a:xfrm rot="16200000">
            <a:off x="3582157" y="4171485"/>
            <a:ext cx="358237" cy="3968862"/>
          </a:xfrm>
          <a:prstGeom prst="leftBracket">
            <a:avLst>
              <a:gd name="adj" fmla="val 0"/>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34" name="接點: 肘形 33">
            <a:extLst>
              <a:ext uri="{FF2B5EF4-FFF2-40B4-BE49-F238E27FC236}">
                <a16:creationId xmlns:a16="http://schemas.microsoft.com/office/drawing/2014/main" id="{5E3449AB-2F18-44E3-98FD-A48B39299A2E}"/>
              </a:ext>
            </a:extLst>
          </p:cNvPr>
          <p:cNvCxnSpPr>
            <a:cxnSpLocks/>
          </p:cNvCxnSpPr>
          <p:nvPr/>
        </p:nvCxnSpPr>
        <p:spPr>
          <a:xfrm flipV="1">
            <a:off x="4915651" y="4627102"/>
            <a:ext cx="2188323" cy="1349694"/>
          </a:xfrm>
          <a:prstGeom prst="bentConnector3">
            <a:avLst>
              <a:gd name="adj1" fmla="val 419"/>
            </a:avLst>
          </a:prstGeom>
          <a:ln w="38100">
            <a:solidFill>
              <a:srgbClr val="FFC300"/>
            </a:solidFill>
          </a:ln>
        </p:spPr>
        <p:style>
          <a:lnRef idx="1">
            <a:schemeClr val="accent1"/>
          </a:lnRef>
          <a:fillRef idx="0">
            <a:schemeClr val="accent1"/>
          </a:fillRef>
          <a:effectRef idx="0">
            <a:schemeClr val="accent1"/>
          </a:effectRef>
          <a:fontRef idx="minor">
            <a:schemeClr val="tx1"/>
          </a:fontRef>
        </p:style>
      </p:cxnSp>
      <p:sp>
        <p:nvSpPr>
          <p:cNvPr id="41" name="文字方塊 11">
            <a:extLst>
              <a:ext uri="{FF2B5EF4-FFF2-40B4-BE49-F238E27FC236}">
                <a16:creationId xmlns:a16="http://schemas.microsoft.com/office/drawing/2014/main" id="{4278BE0E-A4C7-417A-BAE1-3B2E7D97A7C2}"/>
              </a:ext>
            </a:extLst>
          </p:cNvPr>
          <p:cNvSpPr txBox="1"/>
          <p:nvPr/>
        </p:nvSpPr>
        <p:spPr>
          <a:xfrm>
            <a:off x="5614597" y="4946765"/>
            <a:ext cx="1054705"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FFC3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10G LAN</a:t>
            </a:r>
          </a:p>
        </p:txBody>
      </p:sp>
      <p:cxnSp>
        <p:nvCxnSpPr>
          <p:cNvPr id="42" name="接點: 肘形 41">
            <a:extLst>
              <a:ext uri="{FF2B5EF4-FFF2-40B4-BE49-F238E27FC236}">
                <a16:creationId xmlns:a16="http://schemas.microsoft.com/office/drawing/2014/main" id="{32C905FF-F073-4488-B0BF-088BB74A1D3E}"/>
              </a:ext>
            </a:extLst>
          </p:cNvPr>
          <p:cNvCxnSpPr>
            <a:cxnSpLocks/>
          </p:cNvCxnSpPr>
          <p:nvPr/>
        </p:nvCxnSpPr>
        <p:spPr>
          <a:xfrm flipV="1">
            <a:off x="5243339" y="5227160"/>
            <a:ext cx="1837535" cy="749636"/>
          </a:xfrm>
          <a:prstGeom prst="bentConnector3">
            <a:avLst>
              <a:gd name="adj1" fmla="val 609"/>
            </a:avLst>
          </a:prstGeom>
          <a:ln w="38100">
            <a:solidFill>
              <a:srgbClr val="FFC300"/>
            </a:solidFill>
          </a:ln>
        </p:spPr>
        <p:style>
          <a:lnRef idx="1">
            <a:schemeClr val="accent1"/>
          </a:lnRef>
          <a:fillRef idx="0">
            <a:schemeClr val="accent1"/>
          </a:fillRef>
          <a:effectRef idx="0">
            <a:schemeClr val="accent1"/>
          </a:effectRef>
          <a:fontRef idx="minor">
            <a:schemeClr val="tx1"/>
          </a:fontRef>
        </p:style>
      </p:cxnSp>
      <p:sp>
        <p:nvSpPr>
          <p:cNvPr id="4" name="文字方塊 3">
            <a:extLst>
              <a:ext uri="{FF2B5EF4-FFF2-40B4-BE49-F238E27FC236}">
                <a16:creationId xmlns:a16="http://schemas.microsoft.com/office/drawing/2014/main" id="{BF5B2B7E-EF77-4D51-B0B8-E5B1BBF0F496}"/>
              </a:ext>
            </a:extLst>
          </p:cNvPr>
          <p:cNvSpPr txBox="1"/>
          <p:nvPr/>
        </p:nvSpPr>
        <p:spPr>
          <a:xfrm>
            <a:off x="510854" y="1860371"/>
            <a:ext cx="11163300" cy="17291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zh-TW" altLang="en-US" sz="2800" b="1" dirty="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Configuration: Two 10GbE LAN, One 1GbE WAN</a:t>
            </a:r>
            <a:endParaRPr lang="en-US" altLang="zh-TW" sz="2800" b="1" dirty="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endParaRPr>
          </a:p>
          <a:p>
            <a:pPr marL="180335" indent="-187109" fontAlgn="base">
              <a:lnSpc>
                <a:spcPct val="130000"/>
              </a:lnSpc>
              <a:spcBef>
                <a:spcPts val="1200"/>
              </a:spcBef>
              <a:buClr>
                <a:srgbClr val="05FF76"/>
              </a:buClr>
              <a:buSzPts val="2100"/>
              <a:buFont typeface="Arial"/>
              <a:buChar char="•"/>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Build a high-speed 10GbE Intranet by</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c</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onnecting 2 x 10GbE ports to 10GbE devices in LAN environment.</a:t>
            </a:r>
            <a:endPar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80335" indent="-187109" fontAlgn="base">
              <a:lnSpc>
                <a:spcPct val="130000"/>
              </a:lnSpc>
              <a:spcBef>
                <a:spcPts val="1200"/>
              </a:spcBef>
              <a:buClr>
                <a:srgbClr val="05FF76"/>
              </a:buClr>
              <a:buSzPts val="2100"/>
              <a:buFont typeface="Arial"/>
              <a:buChar char="•"/>
            </a:pP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Benefits: accelerate file access and sharing within LAN.</a:t>
            </a:r>
            <a:endPar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 name="文字方塊 21">
            <a:extLst>
              <a:ext uri="{FF2B5EF4-FFF2-40B4-BE49-F238E27FC236}">
                <a16:creationId xmlns:a16="http://schemas.microsoft.com/office/drawing/2014/main" id="{7DBFD817-0808-413A-B972-4123894D9CC4}"/>
              </a:ext>
            </a:extLst>
          </p:cNvPr>
          <p:cNvSpPr txBox="1"/>
          <p:nvPr/>
        </p:nvSpPr>
        <p:spPr>
          <a:xfrm>
            <a:off x="3805554" y="4462237"/>
            <a:ext cx="792641" cy="338554"/>
          </a:xfrm>
          <a:prstGeom prst="rect">
            <a:avLst/>
          </a:prstGeom>
          <a:noFill/>
        </p:spPr>
        <p:txBody>
          <a:bodyPr wrap="square" rtlCol="0">
            <a:spAutoFit/>
          </a:bodyPr>
          <a:lstStyle/>
          <a:p>
            <a:r>
              <a:rPr kumimoji="1" lang="en-US" altLang="zh-TW" sz="1600" b="1"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WiFi</a:t>
            </a:r>
            <a:r>
              <a:rPr kumimoji="1"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6</a:t>
            </a:r>
            <a:endParaRPr kumimoji="1"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1265285"/>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流程圖: 換頁接點 38">
            <a:extLst>
              <a:ext uri="{FF2B5EF4-FFF2-40B4-BE49-F238E27FC236}">
                <a16:creationId xmlns:a16="http://schemas.microsoft.com/office/drawing/2014/main" id="{C55C811F-0F9A-4A67-BD0E-696D728F6C88}"/>
              </a:ext>
            </a:extLst>
          </p:cNvPr>
          <p:cNvSpPr/>
          <p:nvPr/>
        </p:nvSpPr>
        <p:spPr>
          <a:xfrm rot="10800000">
            <a:off x="214495" y="3998794"/>
            <a:ext cx="4726407" cy="2261196"/>
          </a:xfrm>
          <a:prstGeom prst="flowChartOffpageConnector">
            <a:avLst/>
          </a:prstGeom>
          <a:solidFill>
            <a:schemeClr val="accent5">
              <a:lumMod val="40000"/>
              <a:lumOff val="60000"/>
              <a:alpha val="55000"/>
            </a:schemeClr>
          </a:solidFill>
          <a:ln w="19050">
            <a:noFill/>
          </a:ln>
          <a:effectLst>
            <a:innerShdw blurRad="292100">
              <a:prstClr val="black">
                <a:alpha val="7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 name="標題 1">
            <a:extLst>
              <a:ext uri="{FF2B5EF4-FFF2-40B4-BE49-F238E27FC236}">
                <a16:creationId xmlns:a16="http://schemas.microsoft.com/office/drawing/2014/main" id="{0F3AEF3B-4988-44B1-8B30-1D71545D2942}"/>
              </a:ext>
            </a:extLst>
          </p:cNvPr>
          <p:cNvSpPr>
            <a:spLocks noGrp="1"/>
          </p:cNvSpPr>
          <p:nvPr>
            <p:ph type="title"/>
          </p:nvPr>
        </p:nvSpPr>
        <p:spPr>
          <a:xfrm>
            <a:off x="1686343" y="126039"/>
            <a:ext cx="8812324" cy="1325563"/>
          </a:xfrm>
        </p:spPr>
        <p:txBody>
          <a:bodyPr/>
          <a:lstStyle/>
          <a:p>
            <a:r>
              <a:rPr lang="zh-CN" dirty="0">
                <a:ea typeface="微軟正黑體" panose="020B0604030504040204" pitchFamily="34" charset="-120"/>
                <a:sym typeface="Arial" panose="020B0604020202020204" pitchFamily="34" charset="0"/>
              </a:rPr>
              <a:t>S</a:t>
            </a:r>
            <a:r>
              <a:rPr lang="en-US" altLang="zh-CN" dirty="0" err="1">
                <a:ea typeface="微軟正黑體" panose="020B0604030504040204" pitchFamily="34" charset="-120"/>
                <a:sym typeface="Arial" panose="020B0604020202020204" pitchFamily="34" charset="0"/>
              </a:rPr>
              <a:t>cen</a:t>
            </a:r>
            <a:r>
              <a:rPr lang="zh-CN" dirty="0">
                <a:ea typeface="微軟正黑體" panose="020B0604030504040204" pitchFamily="34" charset="-120"/>
                <a:sym typeface="Arial" panose="020B0604020202020204" pitchFamily="34" charset="0"/>
              </a:rPr>
              <a:t>a</a:t>
            </a:r>
            <a:r>
              <a:rPr lang="en-US" altLang="zh-CN" dirty="0" err="1">
                <a:ea typeface="微軟正黑體" panose="020B0604030504040204" pitchFamily="34" charset="-120"/>
                <a:sym typeface="Arial" panose="020B0604020202020204" pitchFamily="34" charset="0"/>
              </a:rPr>
              <a:t>rio</a:t>
            </a:r>
            <a:r>
              <a:rPr lang="en-US" altLang="zh-CN" dirty="0">
                <a:ea typeface="微軟正黑體" panose="020B0604030504040204" pitchFamily="34" charset="-120"/>
                <a:sym typeface="Arial" panose="020B0604020202020204" pitchFamily="34" charset="0"/>
              </a:rPr>
              <a:t> Two:</a:t>
            </a:r>
            <a:r>
              <a:rPr lang="zh-CN" altLang="en-US" dirty="0">
                <a:ea typeface="微軟正黑體" panose="020B0604030504040204" pitchFamily="34" charset="-120"/>
                <a:sym typeface="Arial" panose="020B0604020202020204" pitchFamily="34" charset="0"/>
              </a:rPr>
              <a:t> </a:t>
            </a:r>
            <a:r>
              <a:rPr lang="zh-TW" altLang="en-US" dirty="0">
                <a:ea typeface="微軟正黑體" panose="020B0604030504040204" pitchFamily="34" charset="-120"/>
                <a:sym typeface="Arial" panose="020B0604020202020204" pitchFamily="34" charset="0"/>
              </a:rPr>
              <a:t> 1 </a:t>
            </a:r>
            <a:r>
              <a:rPr lang="en-US" altLang="zh-TW" dirty="0">
                <a:ea typeface="微軟正黑體" panose="020B0604030504040204" pitchFamily="34" charset="-120"/>
                <a:sym typeface="Arial" panose="020B0604020202020204" pitchFamily="34" charset="0"/>
              </a:rPr>
              <a:t>x</a:t>
            </a:r>
            <a:r>
              <a:rPr lang="en-US" altLang="zh-CN" dirty="0">
                <a:ea typeface="微軟正黑體" panose="020B0604030504040204" pitchFamily="34" charset="-120"/>
                <a:sym typeface="Arial" panose="020B0604020202020204" pitchFamily="34" charset="0"/>
              </a:rPr>
              <a:t> </a:t>
            </a:r>
            <a:r>
              <a:rPr lang="en-US" dirty="0">
                <a:ea typeface="微軟正黑體" panose="020B0604030504040204" pitchFamily="34" charset="-120"/>
                <a:sym typeface="Arial" panose="020B0604020202020204" pitchFamily="34" charset="0"/>
              </a:rPr>
              <a:t>10GbE</a:t>
            </a:r>
            <a:r>
              <a:rPr lang="en-US" altLang="zh-CN" dirty="0">
                <a:ea typeface="微軟正黑體" panose="020B0604030504040204" pitchFamily="34" charset="-120"/>
                <a:sym typeface="Arial" panose="020B0604020202020204" pitchFamily="34" charset="0"/>
              </a:rPr>
              <a:t> W</a:t>
            </a:r>
            <a:r>
              <a:rPr lang="zh-CN" dirty="0">
                <a:ea typeface="微軟正黑體" panose="020B0604030504040204" pitchFamily="34" charset="-120"/>
                <a:sym typeface="Arial" panose="020B0604020202020204" pitchFamily="34" charset="0"/>
              </a:rPr>
              <a:t>AN &amp;</a:t>
            </a:r>
            <a:r>
              <a:rPr lang="zh-CN" altLang="en-US" dirty="0">
                <a:ea typeface="微軟正黑體" panose="020B0604030504040204" pitchFamily="34" charset="-120"/>
                <a:sym typeface="Arial" panose="020B0604020202020204" pitchFamily="34" charset="0"/>
              </a:rPr>
              <a:t> 1 x 10GbE LAN Connections</a:t>
            </a:r>
          </a:p>
        </p:txBody>
      </p:sp>
      <p:pic>
        <p:nvPicPr>
          <p:cNvPr id="11" name="圖片 10">
            <a:extLst>
              <a:ext uri="{FF2B5EF4-FFF2-40B4-BE49-F238E27FC236}">
                <a16:creationId xmlns:a16="http://schemas.microsoft.com/office/drawing/2014/main" id="{E4332BCE-8251-4A2D-94BA-720EC609A135}"/>
              </a:ext>
            </a:extLst>
          </p:cNvPr>
          <p:cNvPicPr>
            <a:picLocks noChangeAspect="1"/>
          </p:cNvPicPr>
          <p:nvPr/>
        </p:nvPicPr>
        <p:blipFill>
          <a:blip r:embed="rId2"/>
          <a:stretch>
            <a:fillRect/>
          </a:stretch>
        </p:blipFill>
        <p:spPr>
          <a:xfrm>
            <a:off x="300250" y="4535337"/>
            <a:ext cx="2125965" cy="515281"/>
          </a:xfrm>
          <a:prstGeom prst="rect">
            <a:avLst/>
          </a:prstGeom>
        </p:spPr>
      </p:pic>
      <p:pic>
        <p:nvPicPr>
          <p:cNvPr id="8" name="圖片 7">
            <a:extLst>
              <a:ext uri="{FF2B5EF4-FFF2-40B4-BE49-F238E27FC236}">
                <a16:creationId xmlns:a16="http://schemas.microsoft.com/office/drawing/2014/main" id="{5C94D703-FEE3-4078-A6BC-E4E293FDAD99}"/>
              </a:ext>
            </a:extLst>
          </p:cNvPr>
          <p:cNvPicPr>
            <a:picLocks noChangeAspect="1"/>
          </p:cNvPicPr>
          <p:nvPr/>
        </p:nvPicPr>
        <p:blipFill>
          <a:blip r:embed="rId3"/>
          <a:stretch>
            <a:fillRect/>
          </a:stretch>
        </p:blipFill>
        <p:spPr>
          <a:xfrm>
            <a:off x="5421559" y="4905984"/>
            <a:ext cx="1300766" cy="776224"/>
          </a:xfrm>
          <a:prstGeom prst="rect">
            <a:avLst/>
          </a:prstGeom>
        </p:spPr>
      </p:pic>
      <p:sp>
        <p:nvSpPr>
          <p:cNvPr id="18" name="流程圖: 換頁接點 17">
            <a:extLst>
              <a:ext uri="{FF2B5EF4-FFF2-40B4-BE49-F238E27FC236}">
                <a16:creationId xmlns:a16="http://schemas.microsoft.com/office/drawing/2014/main" id="{5368DC69-1566-40FB-87C2-92D1C11CF0E8}"/>
              </a:ext>
            </a:extLst>
          </p:cNvPr>
          <p:cNvSpPr/>
          <p:nvPr/>
        </p:nvSpPr>
        <p:spPr>
          <a:xfrm rot="10800000">
            <a:off x="7254072" y="3998794"/>
            <a:ext cx="4726407" cy="2261196"/>
          </a:xfrm>
          <a:prstGeom prst="flowChartOffpageConnector">
            <a:avLst/>
          </a:prstGeom>
          <a:solidFill>
            <a:schemeClr val="accent5">
              <a:lumMod val="40000"/>
              <a:lumOff val="60000"/>
              <a:alpha val="55000"/>
            </a:schemeClr>
          </a:solidFill>
          <a:ln w="19050">
            <a:noFill/>
          </a:ln>
          <a:effectLst>
            <a:innerShdw blurRad="292100">
              <a:prstClr val="black">
                <a:alpha val="7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3" name="圖片 32">
            <a:extLst>
              <a:ext uri="{FF2B5EF4-FFF2-40B4-BE49-F238E27FC236}">
                <a16:creationId xmlns:a16="http://schemas.microsoft.com/office/drawing/2014/main" id="{45036008-FB00-4A53-9939-8A215B10BE04}"/>
              </a:ext>
            </a:extLst>
          </p:cNvPr>
          <p:cNvPicPr>
            <a:picLocks noChangeAspect="1"/>
          </p:cNvPicPr>
          <p:nvPr/>
        </p:nvPicPr>
        <p:blipFill rotWithShape="1">
          <a:blip r:embed="rId4"/>
          <a:srcRect l="10355" t="38069" r="15155" b="33393"/>
          <a:stretch/>
        </p:blipFill>
        <p:spPr>
          <a:xfrm>
            <a:off x="7355829" y="5031531"/>
            <a:ext cx="3256327" cy="979618"/>
          </a:xfrm>
          <a:prstGeom prst="rect">
            <a:avLst/>
          </a:prstGeom>
        </p:spPr>
      </p:pic>
      <p:sp>
        <p:nvSpPr>
          <p:cNvPr id="34" name="文字方塊 11">
            <a:extLst>
              <a:ext uri="{FF2B5EF4-FFF2-40B4-BE49-F238E27FC236}">
                <a16:creationId xmlns:a16="http://schemas.microsoft.com/office/drawing/2014/main" id="{B08D2428-08B7-4586-A080-16663B3ADA6D}"/>
              </a:ext>
            </a:extLst>
          </p:cNvPr>
          <p:cNvSpPr txBox="1"/>
          <p:nvPr/>
        </p:nvSpPr>
        <p:spPr>
          <a:xfrm>
            <a:off x="9385987" y="4692844"/>
            <a:ext cx="996369"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FFC3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10G LAN</a:t>
            </a:r>
          </a:p>
        </p:txBody>
      </p:sp>
      <p:cxnSp>
        <p:nvCxnSpPr>
          <p:cNvPr id="35" name="接點: 肘形 34">
            <a:extLst>
              <a:ext uri="{FF2B5EF4-FFF2-40B4-BE49-F238E27FC236}">
                <a16:creationId xmlns:a16="http://schemas.microsoft.com/office/drawing/2014/main" id="{2C9F5332-0A1F-46AE-B3A1-5A7C5901F8E7}"/>
              </a:ext>
            </a:extLst>
          </p:cNvPr>
          <p:cNvCxnSpPr>
            <a:cxnSpLocks/>
          </p:cNvCxnSpPr>
          <p:nvPr/>
        </p:nvCxnSpPr>
        <p:spPr>
          <a:xfrm flipV="1">
            <a:off x="9015924" y="4957730"/>
            <a:ext cx="1735900" cy="708173"/>
          </a:xfrm>
          <a:prstGeom prst="bentConnector3">
            <a:avLst>
              <a:gd name="adj1" fmla="val 609"/>
            </a:avLst>
          </a:prstGeom>
          <a:ln w="38100">
            <a:solidFill>
              <a:srgbClr val="FFC300"/>
            </a:solidFill>
          </a:ln>
        </p:spPr>
        <p:style>
          <a:lnRef idx="1">
            <a:schemeClr val="accent1"/>
          </a:lnRef>
          <a:fillRef idx="0">
            <a:schemeClr val="accent1"/>
          </a:fillRef>
          <a:effectRef idx="0">
            <a:schemeClr val="accent1"/>
          </a:effectRef>
          <a:fontRef idx="minor">
            <a:schemeClr val="tx1"/>
          </a:fontRef>
        </p:style>
      </p:cxnSp>
      <p:pic>
        <p:nvPicPr>
          <p:cNvPr id="19" name="圖片 18">
            <a:extLst>
              <a:ext uri="{FF2B5EF4-FFF2-40B4-BE49-F238E27FC236}">
                <a16:creationId xmlns:a16="http://schemas.microsoft.com/office/drawing/2014/main" id="{E285B9C9-D399-4165-897D-322291AF418E}"/>
              </a:ext>
            </a:extLst>
          </p:cNvPr>
          <p:cNvPicPr>
            <a:picLocks noChangeAspect="1"/>
          </p:cNvPicPr>
          <p:nvPr/>
        </p:nvPicPr>
        <p:blipFill>
          <a:blip r:embed="rId5"/>
          <a:stretch>
            <a:fillRect/>
          </a:stretch>
        </p:blipFill>
        <p:spPr>
          <a:xfrm>
            <a:off x="10733079" y="4528398"/>
            <a:ext cx="1075880" cy="1006266"/>
          </a:xfrm>
          <a:prstGeom prst="rect">
            <a:avLst/>
          </a:prstGeom>
        </p:spPr>
      </p:pic>
      <p:sp>
        <p:nvSpPr>
          <p:cNvPr id="23" name="文字方塊 22">
            <a:extLst>
              <a:ext uri="{FF2B5EF4-FFF2-40B4-BE49-F238E27FC236}">
                <a16:creationId xmlns:a16="http://schemas.microsoft.com/office/drawing/2014/main" id="{B0BCA421-75F3-42C4-8E7C-4B4FB7EF5EB4}"/>
              </a:ext>
            </a:extLst>
          </p:cNvPr>
          <p:cNvSpPr txBox="1"/>
          <p:nvPr/>
        </p:nvSpPr>
        <p:spPr>
          <a:xfrm>
            <a:off x="11014193" y="5897440"/>
            <a:ext cx="966287" cy="307777"/>
          </a:xfrm>
          <a:prstGeom prst="rect">
            <a:avLst/>
          </a:prstGeom>
          <a:noFill/>
          <a:ln>
            <a:noFill/>
          </a:ln>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spc="3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Taipei</a:t>
            </a:r>
          </a:p>
        </p:txBody>
      </p:sp>
      <p:sp>
        <p:nvSpPr>
          <p:cNvPr id="37" name="文字方塊 11">
            <a:extLst>
              <a:ext uri="{FF2B5EF4-FFF2-40B4-BE49-F238E27FC236}">
                <a16:creationId xmlns:a16="http://schemas.microsoft.com/office/drawing/2014/main" id="{B6181A6A-FD50-4066-B88B-C49F40693842}"/>
              </a:ext>
            </a:extLst>
          </p:cNvPr>
          <p:cNvSpPr txBox="1"/>
          <p:nvPr/>
        </p:nvSpPr>
        <p:spPr>
          <a:xfrm>
            <a:off x="6106697" y="5671894"/>
            <a:ext cx="1336539"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00B0F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10G WAN</a:t>
            </a:r>
          </a:p>
        </p:txBody>
      </p:sp>
      <p:sp>
        <p:nvSpPr>
          <p:cNvPr id="38" name="左中括弧 37">
            <a:extLst>
              <a:ext uri="{FF2B5EF4-FFF2-40B4-BE49-F238E27FC236}">
                <a16:creationId xmlns:a16="http://schemas.microsoft.com/office/drawing/2014/main" id="{AAE118E2-FF64-4453-BD65-254B3B00DED5}"/>
              </a:ext>
            </a:extLst>
          </p:cNvPr>
          <p:cNvSpPr/>
          <p:nvPr/>
        </p:nvSpPr>
        <p:spPr>
          <a:xfrm rot="16200000">
            <a:off x="7361970" y="4575049"/>
            <a:ext cx="290751" cy="2502345"/>
          </a:xfrm>
          <a:prstGeom prst="leftBracket">
            <a:avLst>
              <a:gd name="adj" fmla="val 0"/>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40" name="圖片 39">
            <a:extLst>
              <a:ext uri="{FF2B5EF4-FFF2-40B4-BE49-F238E27FC236}">
                <a16:creationId xmlns:a16="http://schemas.microsoft.com/office/drawing/2014/main" id="{908A3460-6C49-4E1A-864A-CAA09C9474AB}"/>
              </a:ext>
            </a:extLst>
          </p:cNvPr>
          <p:cNvPicPr>
            <a:picLocks noChangeAspect="1"/>
          </p:cNvPicPr>
          <p:nvPr/>
        </p:nvPicPr>
        <p:blipFill rotWithShape="1">
          <a:blip r:embed="rId4"/>
          <a:srcRect l="10355" t="38069" r="15155" b="33393"/>
          <a:stretch/>
        </p:blipFill>
        <p:spPr>
          <a:xfrm>
            <a:off x="1549198" y="5031531"/>
            <a:ext cx="3256327" cy="979618"/>
          </a:xfrm>
          <a:prstGeom prst="rect">
            <a:avLst/>
          </a:prstGeom>
        </p:spPr>
      </p:pic>
      <p:sp>
        <p:nvSpPr>
          <p:cNvPr id="41" name="文字方塊 11">
            <a:extLst>
              <a:ext uri="{FF2B5EF4-FFF2-40B4-BE49-F238E27FC236}">
                <a16:creationId xmlns:a16="http://schemas.microsoft.com/office/drawing/2014/main" id="{3E188A0C-B8DB-4109-B777-38C961C7B5AA}"/>
              </a:ext>
            </a:extLst>
          </p:cNvPr>
          <p:cNvSpPr txBox="1"/>
          <p:nvPr/>
        </p:nvSpPr>
        <p:spPr>
          <a:xfrm>
            <a:off x="2347597" y="4681720"/>
            <a:ext cx="996369"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FFC3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10G LAN</a:t>
            </a:r>
          </a:p>
        </p:txBody>
      </p:sp>
      <p:cxnSp>
        <p:nvCxnSpPr>
          <p:cNvPr id="42" name="接點: 肘形 41">
            <a:extLst>
              <a:ext uri="{FF2B5EF4-FFF2-40B4-BE49-F238E27FC236}">
                <a16:creationId xmlns:a16="http://schemas.microsoft.com/office/drawing/2014/main" id="{875FD18E-6E89-49CD-8EC3-515663495400}"/>
              </a:ext>
            </a:extLst>
          </p:cNvPr>
          <p:cNvCxnSpPr>
            <a:cxnSpLocks/>
          </p:cNvCxnSpPr>
          <p:nvPr/>
        </p:nvCxnSpPr>
        <p:spPr>
          <a:xfrm rot="10800000">
            <a:off x="2419392" y="4983599"/>
            <a:ext cx="787833" cy="682307"/>
          </a:xfrm>
          <a:prstGeom prst="bentConnector3">
            <a:avLst>
              <a:gd name="adj1" fmla="val -1969"/>
            </a:avLst>
          </a:prstGeom>
          <a:ln w="38100">
            <a:solidFill>
              <a:srgbClr val="FFC300"/>
            </a:solidFill>
          </a:ln>
        </p:spPr>
        <p:style>
          <a:lnRef idx="1">
            <a:schemeClr val="accent1"/>
          </a:lnRef>
          <a:fillRef idx="0">
            <a:schemeClr val="accent1"/>
          </a:fillRef>
          <a:effectRef idx="0">
            <a:schemeClr val="accent1"/>
          </a:effectRef>
          <a:fontRef idx="minor">
            <a:schemeClr val="tx1"/>
          </a:fontRef>
        </p:style>
      </p:cxnSp>
      <p:sp>
        <p:nvSpPr>
          <p:cNvPr id="45" name="文字方塊 44">
            <a:extLst>
              <a:ext uri="{FF2B5EF4-FFF2-40B4-BE49-F238E27FC236}">
                <a16:creationId xmlns:a16="http://schemas.microsoft.com/office/drawing/2014/main" id="{6BAFD78B-4759-4ABF-A12C-AFD9F44717D6}"/>
              </a:ext>
            </a:extLst>
          </p:cNvPr>
          <p:cNvSpPr txBox="1"/>
          <p:nvPr/>
        </p:nvSpPr>
        <p:spPr>
          <a:xfrm>
            <a:off x="228914" y="5904264"/>
            <a:ext cx="1247402" cy="307777"/>
          </a:xfrm>
          <a:prstGeom prst="rect">
            <a:avLst/>
          </a:prstGeom>
          <a:noFill/>
          <a:ln>
            <a:noFill/>
          </a:ln>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spc="3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New York</a:t>
            </a:r>
          </a:p>
        </p:txBody>
      </p:sp>
      <p:sp>
        <p:nvSpPr>
          <p:cNvPr id="47" name="左中括弧 46">
            <a:extLst>
              <a:ext uri="{FF2B5EF4-FFF2-40B4-BE49-F238E27FC236}">
                <a16:creationId xmlns:a16="http://schemas.microsoft.com/office/drawing/2014/main" id="{346C63D6-11D3-4DAC-A798-0ABDD739C69B}"/>
              </a:ext>
            </a:extLst>
          </p:cNvPr>
          <p:cNvSpPr/>
          <p:nvPr/>
        </p:nvSpPr>
        <p:spPr>
          <a:xfrm rot="16200000">
            <a:off x="4290410" y="4339826"/>
            <a:ext cx="290751" cy="2972789"/>
          </a:xfrm>
          <a:prstGeom prst="leftBracket">
            <a:avLst>
              <a:gd name="adj" fmla="val 0"/>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8" name="文字方塊 11">
            <a:extLst>
              <a:ext uri="{FF2B5EF4-FFF2-40B4-BE49-F238E27FC236}">
                <a16:creationId xmlns:a16="http://schemas.microsoft.com/office/drawing/2014/main" id="{F4201270-B351-4D38-84C1-601B571766D1}"/>
              </a:ext>
            </a:extLst>
          </p:cNvPr>
          <p:cNvSpPr txBox="1"/>
          <p:nvPr/>
        </p:nvSpPr>
        <p:spPr>
          <a:xfrm>
            <a:off x="4760948" y="5671894"/>
            <a:ext cx="1336539"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00B0F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10G WAN</a:t>
            </a:r>
          </a:p>
        </p:txBody>
      </p:sp>
      <p:sp>
        <p:nvSpPr>
          <p:cNvPr id="26" name="文字方塊 25">
            <a:extLst>
              <a:ext uri="{FF2B5EF4-FFF2-40B4-BE49-F238E27FC236}">
                <a16:creationId xmlns:a16="http://schemas.microsoft.com/office/drawing/2014/main" id="{140A07F1-98E9-4EA1-972B-9D037FEF4CA3}"/>
              </a:ext>
            </a:extLst>
          </p:cNvPr>
          <p:cNvSpPr txBox="1"/>
          <p:nvPr/>
        </p:nvSpPr>
        <p:spPr>
          <a:xfrm>
            <a:off x="1219201" y="1915109"/>
            <a:ext cx="9794992" cy="17291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zh-TW" altLang="en-US" sz="2800" b="1" dirty="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Configuration: One 10GbE WAN, </a:t>
            </a:r>
            <a:r>
              <a:rPr lang="en-US" altLang="zh-TW" sz="2800" b="1" dirty="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O</a:t>
            </a:r>
            <a:r>
              <a:rPr lang="zh-TW" altLang="en-US" sz="2800" b="1" dirty="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ne 10GbE LAN</a:t>
            </a:r>
            <a:endParaRPr lang="en-US" altLang="zh-TW" sz="2800" b="1" dirty="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endParaRPr>
          </a:p>
          <a:p>
            <a:pPr marL="180335" indent="-187109" fontAlgn="base">
              <a:lnSpc>
                <a:spcPct val="130000"/>
              </a:lnSpc>
              <a:spcBef>
                <a:spcPts val="1200"/>
              </a:spcBef>
              <a:buClr>
                <a:srgbClr val="05FF76"/>
              </a:buClr>
              <a:buSzPts val="2100"/>
              <a:buFont typeface="Arial"/>
              <a:buChar char="•"/>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High-speed inter-office VPN network with </a:t>
            </a:r>
            <a:r>
              <a:rPr lang="zh-TW"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10GbE In</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t</a:t>
            </a:r>
            <a:r>
              <a:rPr lang="zh-TW"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er</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net</a:t>
            </a:r>
            <a:r>
              <a:rPr lang="zh-TW"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and</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10GbE Intranet connectivity.</a:t>
            </a:r>
          </a:p>
          <a:p>
            <a:pPr marL="180335" indent="-187109" fontAlgn="base">
              <a:lnSpc>
                <a:spcPct val="130000"/>
              </a:lnSpc>
              <a:spcBef>
                <a:spcPts val="1200"/>
              </a:spcBef>
              <a:buClr>
                <a:srgbClr val="05FF76"/>
              </a:buClr>
              <a:buSzPts val="2100"/>
              <a:buFont typeface="Arial"/>
              <a:buChar char="•"/>
            </a:pPr>
            <a:r>
              <a:rPr lang="zh-TW"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Benefits: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streamlined cross-site file backup, synchronization and sharing.</a:t>
            </a:r>
          </a:p>
        </p:txBody>
      </p:sp>
    </p:spTree>
    <p:extLst>
      <p:ext uri="{BB962C8B-B14F-4D97-AF65-F5344CB8AC3E}">
        <p14:creationId xmlns:p14="http://schemas.microsoft.com/office/powerpoint/2010/main" val="1318043223"/>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3AEF3B-4988-44B1-8B30-1D71545D2942}"/>
              </a:ext>
            </a:extLst>
          </p:cNvPr>
          <p:cNvSpPr>
            <a:spLocks noGrp="1"/>
          </p:cNvSpPr>
          <p:nvPr>
            <p:ph type="title"/>
          </p:nvPr>
        </p:nvSpPr>
        <p:spPr>
          <a:xfrm>
            <a:off x="109057" y="126039"/>
            <a:ext cx="11966895" cy="1325563"/>
          </a:xfrm>
        </p:spPr>
        <p:txBody>
          <a:bodyPr/>
          <a:lstStyle/>
          <a:p>
            <a:r>
              <a:rPr lang="en-US" altLang="zh-CN" dirty="0">
                <a:ea typeface="微軟正黑體" panose="020B0604030504040204" pitchFamily="34" charset="-120"/>
                <a:cs typeface="Arial"/>
                <a:sym typeface="Arial" panose="020B0604020202020204" pitchFamily="34" charset="0"/>
              </a:rPr>
              <a:t>S</a:t>
            </a:r>
            <a:r>
              <a:rPr lang="en-US" altLang="zh-TW" dirty="0">
                <a:ea typeface="微軟正黑體" panose="020B0604030504040204" pitchFamily="34" charset="-120"/>
                <a:cs typeface="Arial"/>
                <a:sym typeface="Arial" panose="020B0604020202020204" pitchFamily="34" charset="0"/>
              </a:rPr>
              <a:t>cen</a:t>
            </a:r>
            <a:r>
              <a:rPr lang="en-US" altLang="zh-CN" dirty="0">
                <a:ea typeface="微軟正黑體" panose="020B0604030504040204" pitchFamily="34" charset="-120"/>
                <a:cs typeface="Arial"/>
                <a:sym typeface="Arial" panose="020B0604020202020204" pitchFamily="34" charset="0"/>
              </a:rPr>
              <a:t>a</a:t>
            </a:r>
            <a:r>
              <a:rPr lang="en-US" altLang="zh-TW" dirty="0">
                <a:ea typeface="微軟正黑體" panose="020B0604030504040204" pitchFamily="34" charset="-120"/>
                <a:cs typeface="Arial"/>
                <a:sym typeface="Arial" panose="020B0604020202020204" pitchFamily="34" charset="0"/>
              </a:rPr>
              <a:t>rio Three:</a:t>
            </a:r>
            <a:r>
              <a:rPr lang="zh-CN" altLang="en-US" dirty="0">
                <a:ea typeface="微軟正黑體" panose="020B0604030504040204" pitchFamily="34" charset="-120"/>
                <a:cs typeface="Arial"/>
                <a:sym typeface="Arial" panose="020B0604020202020204" pitchFamily="34" charset="0"/>
              </a:rPr>
              <a:t> </a:t>
            </a:r>
            <a:r>
              <a:rPr lang="zh-TW" dirty="0">
                <a:ea typeface="微軟正黑體" panose="020B0604030504040204" pitchFamily="34" charset="-120"/>
                <a:cs typeface="Arial"/>
                <a:sym typeface="Arial" panose="020B0604020202020204" pitchFamily="34" charset="0"/>
              </a:rPr>
              <a:t> </a:t>
            </a:r>
            <a:r>
              <a:rPr lang="en-US" altLang="zh-TW" dirty="0">
                <a:ea typeface="微軟正黑體" panose="020B0604030504040204" pitchFamily="34" charset="-120"/>
                <a:cs typeface="Arial"/>
                <a:sym typeface="Arial" panose="020B0604020202020204" pitchFamily="34" charset="0"/>
              </a:rPr>
              <a:t>Multi-WAN with SD-WAN &amp; 2</a:t>
            </a:r>
            <a:r>
              <a:rPr lang="zh-TW" dirty="0">
                <a:ea typeface="微軟正黑體" panose="020B0604030504040204" pitchFamily="34" charset="-120"/>
                <a:cs typeface="Arial"/>
                <a:sym typeface="Arial" panose="020B0604020202020204" pitchFamily="34" charset="0"/>
              </a:rPr>
              <a:t> </a:t>
            </a:r>
            <a:r>
              <a:rPr lang="en-US" altLang="zh-TW" dirty="0">
                <a:ea typeface="微軟正黑體" panose="020B0604030504040204" pitchFamily="34" charset="-120"/>
                <a:cs typeface="Arial"/>
                <a:sym typeface="Arial" panose="020B0604020202020204" pitchFamily="34" charset="0"/>
              </a:rPr>
              <a:t>x 10GbE </a:t>
            </a:r>
            <a:r>
              <a:rPr lang="en-US" altLang="zh-CN" dirty="0">
                <a:ea typeface="微軟正黑體" panose="020B0604030504040204" pitchFamily="34" charset="-120"/>
                <a:cs typeface="Arial"/>
                <a:sym typeface="Arial" panose="020B0604020202020204" pitchFamily="34" charset="0"/>
              </a:rPr>
              <a:t>LAN Connections</a:t>
            </a:r>
            <a:endParaRPr lang="zh-TW" dirty="0">
              <a:ea typeface="微軟正黑體" panose="020B0604030504040204" pitchFamily="34" charset="-120"/>
              <a:cs typeface="Arial"/>
              <a:sym typeface="Arial" panose="020B0604020202020204" pitchFamily="34" charset="0"/>
            </a:endParaRPr>
          </a:p>
        </p:txBody>
      </p:sp>
      <p:sp>
        <p:nvSpPr>
          <p:cNvPr id="6" name="流程圖: 換頁接點 5">
            <a:extLst>
              <a:ext uri="{FF2B5EF4-FFF2-40B4-BE49-F238E27FC236}">
                <a16:creationId xmlns:a16="http://schemas.microsoft.com/office/drawing/2014/main" id="{6E190967-29A7-40A7-BF2E-1A0887B3F86B}"/>
              </a:ext>
            </a:extLst>
          </p:cNvPr>
          <p:cNvSpPr/>
          <p:nvPr/>
        </p:nvSpPr>
        <p:spPr>
          <a:xfrm rot="10800000">
            <a:off x="3302893" y="3684313"/>
            <a:ext cx="7159685" cy="2877500"/>
          </a:xfrm>
          <a:prstGeom prst="flowChartOffpageConnector">
            <a:avLst/>
          </a:prstGeom>
          <a:solidFill>
            <a:schemeClr val="accent5">
              <a:lumMod val="40000"/>
              <a:lumOff val="60000"/>
              <a:alpha val="55000"/>
            </a:schemeClr>
          </a:solidFill>
          <a:ln w="19050">
            <a:noFill/>
          </a:ln>
          <a:effectLst>
            <a:innerShdw blurRad="292100">
              <a:prstClr val="black">
                <a:alpha val="7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7" name="圖片 6">
            <a:extLst>
              <a:ext uri="{FF2B5EF4-FFF2-40B4-BE49-F238E27FC236}">
                <a16:creationId xmlns:a16="http://schemas.microsoft.com/office/drawing/2014/main" id="{51E59A29-C0F1-4877-8E0D-6A7D1FCB82A1}"/>
              </a:ext>
            </a:extLst>
          </p:cNvPr>
          <p:cNvPicPr>
            <a:picLocks noChangeAspect="1"/>
          </p:cNvPicPr>
          <p:nvPr/>
        </p:nvPicPr>
        <p:blipFill>
          <a:blip r:embed="rId2"/>
          <a:stretch>
            <a:fillRect/>
          </a:stretch>
        </p:blipFill>
        <p:spPr>
          <a:xfrm>
            <a:off x="7159444" y="4028790"/>
            <a:ext cx="792641" cy="741354"/>
          </a:xfrm>
          <a:prstGeom prst="rect">
            <a:avLst/>
          </a:prstGeom>
        </p:spPr>
      </p:pic>
      <p:pic>
        <p:nvPicPr>
          <p:cNvPr id="8" name="圖片 7">
            <a:extLst>
              <a:ext uri="{FF2B5EF4-FFF2-40B4-BE49-F238E27FC236}">
                <a16:creationId xmlns:a16="http://schemas.microsoft.com/office/drawing/2014/main" id="{36AC0973-F3C5-4E4E-AB70-F33ED2B7D6A8}"/>
              </a:ext>
            </a:extLst>
          </p:cNvPr>
          <p:cNvPicPr>
            <a:picLocks noChangeAspect="1"/>
          </p:cNvPicPr>
          <p:nvPr/>
        </p:nvPicPr>
        <p:blipFill>
          <a:blip r:embed="rId3"/>
          <a:stretch>
            <a:fillRect/>
          </a:stretch>
        </p:blipFill>
        <p:spPr>
          <a:xfrm>
            <a:off x="1079446" y="5085514"/>
            <a:ext cx="1447018" cy="861346"/>
          </a:xfrm>
          <a:prstGeom prst="rect">
            <a:avLst/>
          </a:prstGeom>
        </p:spPr>
      </p:pic>
      <p:sp>
        <p:nvSpPr>
          <p:cNvPr id="9" name="文字方塊 11">
            <a:extLst>
              <a:ext uri="{FF2B5EF4-FFF2-40B4-BE49-F238E27FC236}">
                <a16:creationId xmlns:a16="http://schemas.microsoft.com/office/drawing/2014/main" id="{16920A31-A318-4681-992A-C91A7878464B}"/>
              </a:ext>
            </a:extLst>
          </p:cNvPr>
          <p:cNvSpPr txBox="1"/>
          <p:nvPr/>
        </p:nvSpPr>
        <p:spPr>
          <a:xfrm>
            <a:off x="1888101" y="5993482"/>
            <a:ext cx="1414792"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00B0F0"/>
                </a:solidFill>
                <a:latin typeface="Arial" panose="020B0604020202020204" pitchFamily="34" charset="0"/>
                <a:ea typeface="微軟正黑體" panose="020B0604030504040204" pitchFamily="34" charset="-120"/>
                <a:sym typeface="Arial" panose="020B0604020202020204" pitchFamily="34" charset="0"/>
              </a:rPr>
              <a:t>Dual 1G WAN</a:t>
            </a:r>
          </a:p>
        </p:txBody>
      </p:sp>
      <p:pic>
        <p:nvPicPr>
          <p:cNvPr id="11" name="圖片 10" descr="一張含有 螢幕擷取畫面, 畫畫, 電腦 的圖片&#10;&#10;描述是以非常高的可信度產生">
            <a:extLst>
              <a:ext uri="{FF2B5EF4-FFF2-40B4-BE49-F238E27FC236}">
                <a16:creationId xmlns:a16="http://schemas.microsoft.com/office/drawing/2014/main" id="{9778A28F-3ED4-451D-BDA6-373CDA49B419}"/>
              </a:ext>
            </a:extLst>
          </p:cNvPr>
          <p:cNvPicPr>
            <a:picLocks noChangeAspect="1"/>
          </p:cNvPicPr>
          <p:nvPr/>
        </p:nvPicPr>
        <p:blipFill>
          <a:blip r:embed="rId4"/>
          <a:stretch>
            <a:fillRect/>
          </a:stretch>
        </p:blipFill>
        <p:spPr>
          <a:xfrm>
            <a:off x="9070930" y="4757576"/>
            <a:ext cx="1135828" cy="655875"/>
          </a:xfrm>
          <a:prstGeom prst="rect">
            <a:avLst/>
          </a:prstGeom>
        </p:spPr>
      </p:pic>
      <p:cxnSp>
        <p:nvCxnSpPr>
          <p:cNvPr id="12" name="直線接點 11">
            <a:extLst>
              <a:ext uri="{FF2B5EF4-FFF2-40B4-BE49-F238E27FC236}">
                <a16:creationId xmlns:a16="http://schemas.microsoft.com/office/drawing/2014/main" id="{63D36CA6-70E5-4EAF-8BB0-28D9BA7372DA}"/>
              </a:ext>
            </a:extLst>
          </p:cNvPr>
          <p:cNvCxnSpPr>
            <a:cxnSpLocks/>
          </p:cNvCxnSpPr>
          <p:nvPr/>
        </p:nvCxnSpPr>
        <p:spPr>
          <a:xfrm>
            <a:off x="8732895" y="5236263"/>
            <a:ext cx="4419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文字方塊 24">
            <a:extLst>
              <a:ext uri="{FF2B5EF4-FFF2-40B4-BE49-F238E27FC236}">
                <a16:creationId xmlns:a16="http://schemas.microsoft.com/office/drawing/2014/main" id="{342A59B0-816F-4630-B694-A8ADF5F02B6B}"/>
              </a:ext>
            </a:extLst>
          </p:cNvPr>
          <p:cNvSpPr txBox="1"/>
          <p:nvPr/>
        </p:nvSpPr>
        <p:spPr>
          <a:xfrm>
            <a:off x="8970146" y="5420783"/>
            <a:ext cx="1337395" cy="400110"/>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000" b="1">
                <a:solidFill>
                  <a:schemeClr val="bg1"/>
                </a:solidFill>
                <a:latin typeface="Arial" panose="020B0604020202020204" pitchFamily="34" charset="0"/>
                <a:ea typeface="微軟正黑體" panose="020B0604030504040204" pitchFamily="34" charset="-120"/>
                <a:sym typeface="Arial" panose="020B0604020202020204" pitchFamily="34" charset="0"/>
              </a:rPr>
              <a:t>Multiple LAN Users</a:t>
            </a:r>
          </a:p>
        </p:txBody>
      </p:sp>
      <p:sp>
        <p:nvSpPr>
          <p:cNvPr id="15" name="文字方塊 11">
            <a:extLst>
              <a:ext uri="{FF2B5EF4-FFF2-40B4-BE49-F238E27FC236}">
                <a16:creationId xmlns:a16="http://schemas.microsoft.com/office/drawing/2014/main" id="{296915D2-43B4-4769-A2DB-25EC0DFFF455}"/>
              </a:ext>
            </a:extLst>
          </p:cNvPr>
          <p:cNvSpPr txBox="1"/>
          <p:nvPr/>
        </p:nvSpPr>
        <p:spPr>
          <a:xfrm>
            <a:off x="5571877" y="4298029"/>
            <a:ext cx="1054705"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FFC300"/>
                </a:solidFill>
                <a:latin typeface="Arial" panose="020B0604020202020204" pitchFamily="34" charset="0"/>
                <a:ea typeface="微軟正黑體" panose="020B0604030504040204" pitchFamily="34" charset="-120"/>
                <a:sym typeface="Arial" panose="020B0604020202020204" pitchFamily="34" charset="0"/>
              </a:rPr>
              <a:t>10G LAN</a:t>
            </a:r>
          </a:p>
        </p:txBody>
      </p:sp>
      <p:pic>
        <p:nvPicPr>
          <p:cNvPr id="16" name="圖片 15">
            <a:extLst>
              <a:ext uri="{FF2B5EF4-FFF2-40B4-BE49-F238E27FC236}">
                <a16:creationId xmlns:a16="http://schemas.microsoft.com/office/drawing/2014/main" id="{20A360DC-F119-4F54-AA5F-90F71B4D705D}"/>
              </a:ext>
            </a:extLst>
          </p:cNvPr>
          <p:cNvPicPr>
            <a:picLocks noChangeAspect="1"/>
          </p:cNvPicPr>
          <p:nvPr/>
        </p:nvPicPr>
        <p:blipFill rotWithShape="1">
          <a:blip r:embed="rId5"/>
          <a:srcRect l="10355" t="38069" r="15155" b="33393"/>
          <a:stretch/>
        </p:blipFill>
        <p:spPr>
          <a:xfrm>
            <a:off x="3510025" y="5324221"/>
            <a:ext cx="3446982" cy="1036974"/>
          </a:xfrm>
          <a:prstGeom prst="rect">
            <a:avLst/>
          </a:prstGeom>
        </p:spPr>
      </p:pic>
      <p:sp>
        <p:nvSpPr>
          <p:cNvPr id="17" name="左中括弧 16">
            <a:extLst>
              <a:ext uri="{FF2B5EF4-FFF2-40B4-BE49-F238E27FC236}">
                <a16:creationId xmlns:a16="http://schemas.microsoft.com/office/drawing/2014/main" id="{930C3F0F-573F-4D29-8C65-89387FA0DC96}"/>
              </a:ext>
            </a:extLst>
          </p:cNvPr>
          <p:cNvSpPr/>
          <p:nvPr/>
        </p:nvSpPr>
        <p:spPr>
          <a:xfrm rot="16200000">
            <a:off x="3661287" y="4162967"/>
            <a:ext cx="288877" cy="3968862"/>
          </a:xfrm>
          <a:prstGeom prst="leftBracket">
            <a:avLst>
              <a:gd name="adj" fmla="val 0"/>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cxnSp>
        <p:nvCxnSpPr>
          <p:cNvPr id="18" name="接點: 肘形 17">
            <a:extLst>
              <a:ext uri="{FF2B5EF4-FFF2-40B4-BE49-F238E27FC236}">
                <a16:creationId xmlns:a16="http://schemas.microsoft.com/office/drawing/2014/main" id="{FD210E10-199F-424F-B754-B2654BDAB19E}"/>
              </a:ext>
            </a:extLst>
          </p:cNvPr>
          <p:cNvCxnSpPr>
            <a:cxnSpLocks/>
          </p:cNvCxnSpPr>
          <p:nvPr/>
        </p:nvCxnSpPr>
        <p:spPr>
          <a:xfrm flipV="1">
            <a:off x="4960101" y="4653264"/>
            <a:ext cx="2188323" cy="1349694"/>
          </a:xfrm>
          <a:prstGeom prst="bentConnector3">
            <a:avLst>
              <a:gd name="adj1" fmla="val 419"/>
            </a:avLst>
          </a:prstGeom>
          <a:ln w="38100">
            <a:solidFill>
              <a:srgbClr val="FFC300"/>
            </a:solidFill>
          </a:ln>
        </p:spPr>
        <p:style>
          <a:lnRef idx="1">
            <a:schemeClr val="accent1"/>
          </a:lnRef>
          <a:fillRef idx="0">
            <a:schemeClr val="accent1"/>
          </a:fillRef>
          <a:effectRef idx="0">
            <a:schemeClr val="accent1"/>
          </a:effectRef>
          <a:fontRef idx="minor">
            <a:schemeClr val="tx1"/>
          </a:fontRef>
        </p:style>
      </p:cxnSp>
      <p:sp>
        <p:nvSpPr>
          <p:cNvPr id="19" name="文字方塊 11">
            <a:extLst>
              <a:ext uri="{FF2B5EF4-FFF2-40B4-BE49-F238E27FC236}">
                <a16:creationId xmlns:a16="http://schemas.microsoft.com/office/drawing/2014/main" id="{7066DE1B-4243-4856-936D-CB7D51E6AA36}"/>
              </a:ext>
            </a:extLst>
          </p:cNvPr>
          <p:cNvSpPr txBox="1"/>
          <p:nvPr/>
        </p:nvSpPr>
        <p:spPr>
          <a:xfrm>
            <a:off x="5659047" y="4972927"/>
            <a:ext cx="1054705"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FFC300"/>
                </a:solidFill>
                <a:latin typeface="Arial" panose="020B0604020202020204" pitchFamily="34" charset="0"/>
                <a:ea typeface="微軟正黑體" panose="020B0604030504040204" pitchFamily="34" charset="-120"/>
                <a:sym typeface="Arial" panose="020B0604020202020204" pitchFamily="34" charset="0"/>
              </a:rPr>
              <a:t>10G LAN</a:t>
            </a:r>
          </a:p>
        </p:txBody>
      </p:sp>
      <p:cxnSp>
        <p:nvCxnSpPr>
          <p:cNvPr id="20" name="接點: 肘形 19">
            <a:extLst>
              <a:ext uri="{FF2B5EF4-FFF2-40B4-BE49-F238E27FC236}">
                <a16:creationId xmlns:a16="http://schemas.microsoft.com/office/drawing/2014/main" id="{ADC38909-2DF1-4E5D-AA2C-E44D8DD45C0B}"/>
              </a:ext>
            </a:extLst>
          </p:cNvPr>
          <p:cNvCxnSpPr>
            <a:cxnSpLocks/>
          </p:cNvCxnSpPr>
          <p:nvPr/>
        </p:nvCxnSpPr>
        <p:spPr>
          <a:xfrm flipV="1">
            <a:off x="5287789" y="5253322"/>
            <a:ext cx="1837535" cy="749636"/>
          </a:xfrm>
          <a:prstGeom prst="bentConnector3">
            <a:avLst>
              <a:gd name="adj1" fmla="val 609"/>
            </a:avLst>
          </a:prstGeom>
          <a:ln w="38100">
            <a:solidFill>
              <a:srgbClr val="FFC300"/>
            </a:solidFill>
          </a:ln>
        </p:spPr>
        <p:style>
          <a:lnRef idx="1">
            <a:schemeClr val="accent1"/>
          </a:lnRef>
          <a:fillRef idx="0">
            <a:schemeClr val="accent1"/>
          </a:fillRef>
          <a:effectRef idx="0">
            <a:schemeClr val="accent1"/>
          </a:effectRef>
          <a:fontRef idx="minor">
            <a:schemeClr val="tx1"/>
          </a:fontRef>
        </p:style>
      </p:cxnSp>
      <p:sp>
        <p:nvSpPr>
          <p:cNvPr id="21" name="左中括弧 20">
            <a:extLst>
              <a:ext uri="{FF2B5EF4-FFF2-40B4-BE49-F238E27FC236}">
                <a16:creationId xmlns:a16="http://schemas.microsoft.com/office/drawing/2014/main" id="{A1F3EA5B-38F9-41BA-87DD-0502917A08CE}"/>
              </a:ext>
            </a:extLst>
          </p:cNvPr>
          <p:cNvSpPr/>
          <p:nvPr/>
        </p:nvSpPr>
        <p:spPr>
          <a:xfrm rot="16200000">
            <a:off x="3601904" y="4026655"/>
            <a:ext cx="398413" cy="4351021"/>
          </a:xfrm>
          <a:prstGeom prst="leftBracket">
            <a:avLst>
              <a:gd name="adj" fmla="val 0"/>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24" name="文字方塊 23">
            <a:extLst>
              <a:ext uri="{FF2B5EF4-FFF2-40B4-BE49-F238E27FC236}">
                <a16:creationId xmlns:a16="http://schemas.microsoft.com/office/drawing/2014/main" id="{88AC8A81-3503-4B95-9EE9-34C5EF913702}"/>
              </a:ext>
            </a:extLst>
          </p:cNvPr>
          <p:cNvSpPr txBox="1"/>
          <p:nvPr/>
        </p:nvSpPr>
        <p:spPr>
          <a:xfrm>
            <a:off x="480465" y="1739233"/>
            <a:ext cx="11432136" cy="1954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zh-TW" altLang="en-US" sz="2800" b="1" dirty="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Configuration: Multi</a:t>
            </a:r>
            <a:r>
              <a:rPr lang="en-US" altLang="zh-TW" sz="2800" b="1" dirty="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-WAN with SD-WAN enabled; Two</a:t>
            </a:r>
            <a:r>
              <a:rPr lang="zh-TW" altLang="zh-TW" sz="2800" b="1" dirty="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 10GbE LAN</a:t>
            </a:r>
            <a:endParaRPr lang="en-US" altLang="zh-TW" sz="2800" b="1" dirty="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endParaRPr>
          </a:p>
          <a:p>
            <a:pPr marL="180335" indent="-187109" fontAlgn="base">
              <a:spcBef>
                <a:spcPts val="600"/>
              </a:spcBef>
              <a:buClr>
                <a:srgbClr val="05FF76"/>
              </a:buClr>
              <a:buSzPts val="2100"/>
              <a:buFont typeface="Arial"/>
              <a:buChar char="•"/>
            </a:pP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WAN optimization with WAN aggregation, WAN failover &amp; load balancing, and flexible static routing to increase data transfer efficiency across WANs</a:t>
            </a:r>
          </a:p>
          <a:p>
            <a:pPr marL="180335" indent="-187109" fontAlgn="base">
              <a:spcBef>
                <a:spcPts val="600"/>
              </a:spcBef>
              <a:buClr>
                <a:srgbClr val="05FF76"/>
              </a:buClr>
              <a:buSzPts val="2100"/>
              <a:buFont typeface="Arial"/>
              <a:buChar char="•"/>
            </a:pP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Auto mesh VPN for easy multi-site VPN network deployment</a:t>
            </a:r>
          </a:p>
          <a:p>
            <a:pPr marL="180335" indent="-187109" fontAlgn="base">
              <a:spcBef>
                <a:spcPts val="600"/>
              </a:spcBef>
              <a:buClr>
                <a:srgbClr val="05FF76"/>
              </a:buClr>
              <a:buSzPts val="2100"/>
              <a:buFont typeface="Arial"/>
              <a:buChar char="•"/>
            </a:pP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Benefits: Secure cross-site VPN network with optimized WAN connections</a:t>
            </a:r>
          </a:p>
        </p:txBody>
      </p:sp>
      <p:sp>
        <p:nvSpPr>
          <p:cNvPr id="4" name="文字方塊 3">
            <a:extLst>
              <a:ext uri="{FF2B5EF4-FFF2-40B4-BE49-F238E27FC236}">
                <a16:creationId xmlns:a16="http://schemas.microsoft.com/office/drawing/2014/main" id="{493F4B28-F2D4-2340-8FDB-66A4202449F0}"/>
              </a:ext>
            </a:extLst>
          </p:cNvPr>
          <p:cNvSpPr txBox="1"/>
          <p:nvPr/>
        </p:nvSpPr>
        <p:spPr>
          <a:xfrm>
            <a:off x="3853679" y="4462237"/>
            <a:ext cx="792641" cy="338554"/>
          </a:xfrm>
          <a:prstGeom prst="rect">
            <a:avLst/>
          </a:prstGeom>
          <a:noFill/>
        </p:spPr>
        <p:txBody>
          <a:bodyPr wrap="square" rtlCol="0">
            <a:spAutoFit/>
          </a:bodyPr>
          <a:lstStyle/>
          <a:p>
            <a:r>
              <a:rPr kumimoji="1" lang="en-US" altLang="zh-TW" sz="1600" b="1"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WiFi</a:t>
            </a:r>
            <a:r>
              <a:rPr kumimoji="1"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6</a:t>
            </a:r>
            <a:endParaRPr kumimoji="1"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3" name="圖片 22" descr="一張含有 建築物, 橋 的圖片&#10;&#10;描述是以非常高的可信度產生">
            <a:extLst>
              <a:ext uri="{FF2B5EF4-FFF2-40B4-BE49-F238E27FC236}">
                <a16:creationId xmlns:a16="http://schemas.microsoft.com/office/drawing/2014/main" id="{48324474-3954-4348-9356-2A2287FD3718}"/>
              </a:ext>
            </a:extLst>
          </p:cNvPr>
          <p:cNvPicPr>
            <a:picLocks noChangeAspect="1"/>
          </p:cNvPicPr>
          <p:nvPr/>
        </p:nvPicPr>
        <p:blipFill>
          <a:blip r:embed="rId6">
            <a:biLevel thresh="25000"/>
          </a:blip>
          <a:stretch>
            <a:fillRect/>
          </a:stretch>
        </p:blipFill>
        <p:spPr>
          <a:xfrm>
            <a:off x="3865627" y="4703773"/>
            <a:ext cx="604332" cy="604332"/>
          </a:xfrm>
          <a:prstGeom prst="rect">
            <a:avLst/>
          </a:prstGeom>
        </p:spPr>
      </p:pic>
      <p:pic>
        <p:nvPicPr>
          <p:cNvPr id="25" name="圖形 24">
            <a:extLst>
              <a:ext uri="{FF2B5EF4-FFF2-40B4-BE49-F238E27FC236}">
                <a16:creationId xmlns:a16="http://schemas.microsoft.com/office/drawing/2014/main" id="{8C713EC5-8C94-4A12-996D-B8F756D79A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43200" y="5009759"/>
            <a:ext cx="1589695" cy="363013"/>
          </a:xfrm>
          <a:prstGeom prst="rect">
            <a:avLst/>
          </a:prstGeom>
        </p:spPr>
      </p:pic>
    </p:spTree>
    <p:extLst>
      <p:ext uri="{BB962C8B-B14F-4D97-AF65-F5344CB8AC3E}">
        <p14:creationId xmlns:p14="http://schemas.microsoft.com/office/powerpoint/2010/main" val="2694957050"/>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FC2D82-3228-DE44-A8C0-DD3BDC1D3EC2}"/>
              </a:ext>
            </a:extLst>
          </p:cNvPr>
          <p:cNvSpPr>
            <a:spLocks noGrp="1"/>
          </p:cNvSpPr>
          <p:nvPr>
            <p:ph type="title"/>
          </p:nvPr>
        </p:nvSpPr>
        <p:spPr>
          <a:xfrm>
            <a:off x="2548537" y="1697479"/>
            <a:ext cx="7094926" cy="4085220"/>
          </a:xfrm>
        </p:spPr>
        <p:txBody>
          <a:bodyPr vert="horz" lIns="91440" tIns="45720" rIns="91440" bIns="45720" rtlCol="0" anchor="ctr">
            <a:noAutofit/>
          </a:bodyPr>
          <a:lstStyle/>
          <a:p>
            <a:pPr>
              <a:lnSpc>
                <a:spcPct val="150000"/>
              </a:lnSpc>
            </a:pPr>
            <a:r>
              <a:rPr lang="en-US" altLang="zh-TW" sz="4000" dirty="0">
                <a:solidFill>
                  <a:schemeClr val="bg1"/>
                </a:solidFill>
                <a:ea typeface="微軟正黑體" panose="020B0604030504040204" pitchFamily="34" charset="-120"/>
                <a:cs typeface="Arial"/>
                <a:sym typeface="Arial" panose="020B0604020202020204" pitchFamily="34" charset="0"/>
              </a:rPr>
              <a:t>Difficulties encountered by SMBs and individual studios in the Work From Home era​</a:t>
            </a:r>
          </a:p>
        </p:txBody>
      </p:sp>
    </p:spTree>
    <p:extLst>
      <p:ext uri="{BB962C8B-B14F-4D97-AF65-F5344CB8AC3E}">
        <p14:creationId xmlns:p14="http://schemas.microsoft.com/office/powerpoint/2010/main" val="4273146998"/>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26C7D61C-3F71-479A-9622-D8110A347CD5}"/>
              </a:ext>
            </a:extLst>
          </p:cNvPr>
          <p:cNvSpPr txBox="1"/>
          <p:nvPr/>
        </p:nvSpPr>
        <p:spPr>
          <a:xfrm>
            <a:off x="7263575" y="4187232"/>
            <a:ext cx="4171238" cy="2308324"/>
          </a:xfrm>
          <a:prstGeom prst="rect">
            <a:avLst/>
          </a:prstGeom>
          <a:noFill/>
        </p:spPr>
        <p:txBody>
          <a:bodyPr wrap="square" rtlCol="0" anchor="t">
            <a:spAutoFit/>
          </a:bodyPr>
          <a:lstStyle/>
          <a:p>
            <a:r>
              <a:rPr lang="zh-TW" altLang="zh-TW" sz="8000" dirty="0">
                <a:latin typeface="Arial" panose="020B0604020202020204" pitchFamily="34" charset="0"/>
                <a:ea typeface="微軟正黑體" panose="020B0604030504040204" pitchFamily="34" charset="-120"/>
                <a:cs typeface="+mn-lt"/>
                <a:sym typeface="Arial" panose="020B0604020202020204" pitchFamily="34" charset="0"/>
              </a:rPr>
              <a:t>Wi-Fi 6 </a:t>
            </a:r>
            <a:endParaRPr lang="en-US" altLang="zh-TW" sz="8000" dirty="0">
              <a:latin typeface="Arial" panose="020B0604020202020204" pitchFamily="34" charset="0"/>
              <a:ea typeface="微軟正黑體" panose="020B0604030504040204" pitchFamily="34" charset="-120"/>
              <a:cs typeface="+mn-lt"/>
              <a:sym typeface="Arial" panose="020B0604020202020204" pitchFamily="34" charset="0"/>
            </a:endParaRPr>
          </a:p>
          <a:p>
            <a:r>
              <a:rPr lang="en-US" altLang="zh-TW" sz="3200" dirty="0">
                <a:latin typeface="Arial" panose="020B0604020202020204" pitchFamily="34" charset="0"/>
                <a:ea typeface="微軟正黑體" panose="020B0604030504040204" pitchFamily="34" charset="-120"/>
                <a:cs typeface="+mn-lt"/>
                <a:sym typeface="Arial" panose="020B0604020202020204" pitchFamily="34" charset="0"/>
              </a:rPr>
              <a:t>High speed wireless transmission</a:t>
            </a:r>
          </a:p>
        </p:txBody>
      </p:sp>
    </p:spTree>
    <p:extLst>
      <p:ext uri="{BB962C8B-B14F-4D97-AF65-F5344CB8AC3E}">
        <p14:creationId xmlns:p14="http://schemas.microsoft.com/office/powerpoint/2010/main" val="494395733"/>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圓角 51">
            <a:extLst>
              <a:ext uri="{FF2B5EF4-FFF2-40B4-BE49-F238E27FC236}">
                <a16:creationId xmlns:a16="http://schemas.microsoft.com/office/drawing/2014/main" id="{91D0C74C-26F3-4547-8D90-3240E50307BF}"/>
              </a:ext>
            </a:extLst>
          </p:cNvPr>
          <p:cNvSpPr/>
          <p:nvPr/>
        </p:nvSpPr>
        <p:spPr>
          <a:xfrm>
            <a:off x="9853963" y="4588090"/>
            <a:ext cx="1280114" cy="1852205"/>
          </a:xfrm>
          <a:prstGeom prst="roundRect">
            <a:avLst>
              <a:gd name="adj" fmla="val 301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1" name="矩形: 圓角 50">
            <a:extLst>
              <a:ext uri="{FF2B5EF4-FFF2-40B4-BE49-F238E27FC236}">
                <a16:creationId xmlns:a16="http://schemas.microsoft.com/office/drawing/2014/main" id="{E6E42761-695E-48A0-B272-8D6289BDED0D}"/>
              </a:ext>
            </a:extLst>
          </p:cNvPr>
          <p:cNvSpPr/>
          <p:nvPr/>
        </p:nvSpPr>
        <p:spPr>
          <a:xfrm>
            <a:off x="8510933" y="4588090"/>
            <a:ext cx="1280114" cy="1852205"/>
          </a:xfrm>
          <a:prstGeom prst="roundRect">
            <a:avLst>
              <a:gd name="adj" fmla="val 301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0" name="矩形: 圓角 49">
            <a:extLst>
              <a:ext uri="{FF2B5EF4-FFF2-40B4-BE49-F238E27FC236}">
                <a16:creationId xmlns:a16="http://schemas.microsoft.com/office/drawing/2014/main" id="{DE4ED9F9-A269-4496-97C0-C781EA333D31}"/>
              </a:ext>
            </a:extLst>
          </p:cNvPr>
          <p:cNvSpPr/>
          <p:nvPr/>
        </p:nvSpPr>
        <p:spPr>
          <a:xfrm>
            <a:off x="7137990" y="4588090"/>
            <a:ext cx="1280114" cy="1852205"/>
          </a:xfrm>
          <a:prstGeom prst="roundRect">
            <a:avLst>
              <a:gd name="adj" fmla="val 2486"/>
            </a:avLst>
          </a:prstGeom>
          <a:solidFill>
            <a:srgbClr val="23A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3" name="矩形: 圓角 42">
            <a:extLst>
              <a:ext uri="{FF2B5EF4-FFF2-40B4-BE49-F238E27FC236}">
                <a16:creationId xmlns:a16="http://schemas.microsoft.com/office/drawing/2014/main" id="{1020BF43-5E34-4AC0-A761-016C948EEF8D}"/>
              </a:ext>
            </a:extLst>
          </p:cNvPr>
          <p:cNvSpPr/>
          <p:nvPr/>
        </p:nvSpPr>
        <p:spPr>
          <a:xfrm>
            <a:off x="5783828" y="4588090"/>
            <a:ext cx="1280114" cy="1852205"/>
          </a:xfrm>
          <a:prstGeom prst="roundRect">
            <a:avLst>
              <a:gd name="adj" fmla="val 3011"/>
            </a:avLst>
          </a:prstGeom>
          <a:solidFill>
            <a:srgbClr val="23A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58E3DBE7-05F3-BB43-80FF-8A9E5942A8A8}"/>
              </a:ext>
            </a:extLst>
          </p:cNvPr>
          <p:cNvSpPr>
            <a:spLocks noGrp="1"/>
          </p:cNvSpPr>
          <p:nvPr>
            <p:ph type="title"/>
          </p:nvPr>
        </p:nvSpPr>
        <p:spPr/>
        <p:txBody>
          <a:bodyPr/>
          <a:lstStyle/>
          <a:p>
            <a:r>
              <a:rPr kumimoji="1" lang="en-US" altLang="zh-TW">
                <a:ea typeface="微軟正黑體" panose="020B0604030504040204" pitchFamily="34" charset="-120"/>
                <a:sym typeface="Arial" panose="020B0604020202020204" pitchFamily="34" charset="0"/>
              </a:rPr>
              <a:t>High-performance Wireless Network</a:t>
            </a:r>
            <a:endParaRPr kumimoji="1" lang="zh-TW" altLang="en-US">
              <a:ea typeface="微軟正黑體" panose="020B0604030504040204" pitchFamily="34" charset="-120"/>
              <a:sym typeface="Arial" panose="020B0604020202020204" pitchFamily="34" charset="0"/>
            </a:endParaRPr>
          </a:p>
        </p:txBody>
      </p:sp>
      <p:sp>
        <p:nvSpPr>
          <p:cNvPr id="11" name="內容版面配置區 2">
            <a:extLst>
              <a:ext uri="{FF2B5EF4-FFF2-40B4-BE49-F238E27FC236}">
                <a16:creationId xmlns:a16="http://schemas.microsoft.com/office/drawing/2014/main" id="{5E062307-8AD3-6340-97B3-AE0B505B5E24}"/>
              </a:ext>
            </a:extLst>
          </p:cNvPr>
          <p:cNvSpPr txBox="1">
            <a:spLocks/>
          </p:cNvSpPr>
          <p:nvPr/>
        </p:nvSpPr>
        <p:spPr>
          <a:xfrm>
            <a:off x="437439" y="2109675"/>
            <a:ext cx="5090212" cy="102541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dirty="0" err="1">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WiFi</a:t>
            </a:r>
            <a:r>
              <a:rPr lang="en-US" altLang="zh-CN" b="1" dirty="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 6 – Huge Gains in Multi-user Access Efficiency​</a:t>
            </a:r>
            <a:endParaRPr lang="zh-TW" altLang="en-US" b="1" dirty="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7" name="圖片 6">
            <a:extLst>
              <a:ext uri="{FF2B5EF4-FFF2-40B4-BE49-F238E27FC236}">
                <a16:creationId xmlns:a16="http://schemas.microsoft.com/office/drawing/2014/main" id="{6F722B34-0F6D-4B36-9639-6E36E9FF653F}"/>
              </a:ext>
            </a:extLst>
          </p:cNvPr>
          <p:cNvPicPr>
            <a:picLocks noChangeAspect="1"/>
          </p:cNvPicPr>
          <p:nvPr/>
        </p:nvPicPr>
        <p:blipFill rotWithShape="1">
          <a:blip r:embed="rId3"/>
          <a:srcRect l="11287" t="36889" r="11089" b="31638"/>
          <a:stretch/>
        </p:blipFill>
        <p:spPr>
          <a:xfrm>
            <a:off x="5886070" y="2512738"/>
            <a:ext cx="5002476" cy="1592710"/>
          </a:xfrm>
          <a:prstGeom prst="rect">
            <a:avLst/>
          </a:prstGeom>
        </p:spPr>
      </p:pic>
      <p:sp>
        <p:nvSpPr>
          <p:cNvPr id="20" name="文字方塊 11">
            <a:extLst>
              <a:ext uri="{FF2B5EF4-FFF2-40B4-BE49-F238E27FC236}">
                <a16:creationId xmlns:a16="http://schemas.microsoft.com/office/drawing/2014/main" id="{4FB2336B-E848-4F2C-ACAE-571E8D73FA13}"/>
              </a:ext>
            </a:extLst>
          </p:cNvPr>
          <p:cNvSpPr txBox="1"/>
          <p:nvPr/>
        </p:nvSpPr>
        <p:spPr>
          <a:xfrm>
            <a:off x="9736456" y="3967465"/>
            <a:ext cx="937924" cy="369332"/>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800" b="1">
                <a:solidFill>
                  <a:srgbClr val="FFC300"/>
                </a:solidFill>
                <a:latin typeface="Arial" panose="020B0604020202020204" pitchFamily="34" charset="0"/>
                <a:ea typeface="微軟正黑體" panose="020B0604030504040204" pitchFamily="34" charset="-120"/>
                <a:sym typeface="Arial" panose="020B0604020202020204" pitchFamily="34" charset="0"/>
              </a:rPr>
              <a:t>5GHz</a:t>
            </a:r>
          </a:p>
        </p:txBody>
      </p:sp>
      <p:sp>
        <p:nvSpPr>
          <p:cNvPr id="33" name="文字方塊 11">
            <a:extLst>
              <a:ext uri="{FF2B5EF4-FFF2-40B4-BE49-F238E27FC236}">
                <a16:creationId xmlns:a16="http://schemas.microsoft.com/office/drawing/2014/main" id="{E407007B-2B08-42C2-BE60-E7D4571BA302}"/>
              </a:ext>
            </a:extLst>
          </p:cNvPr>
          <p:cNvSpPr txBox="1"/>
          <p:nvPr/>
        </p:nvSpPr>
        <p:spPr>
          <a:xfrm>
            <a:off x="9869347" y="4680044"/>
            <a:ext cx="1249346" cy="369332"/>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800" b="1">
                <a:solidFill>
                  <a:schemeClr val="tx1"/>
                </a:solidFill>
                <a:latin typeface="Arial" panose="020B0604020202020204" pitchFamily="34" charset="0"/>
                <a:ea typeface="微軟正黑體" panose="020B0604030504040204" pitchFamily="34" charset="-120"/>
                <a:sym typeface="Arial" panose="020B0604020202020204" pitchFamily="34" charset="0"/>
              </a:rPr>
              <a:t>160 MHz</a:t>
            </a:r>
          </a:p>
        </p:txBody>
      </p:sp>
      <p:sp>
        <p:nvSpPr>
          <p:cNvPr id="32" name="文字方塊 11">
            <a:extLst>
              <a:ext uri="{FF2B5EF4-FFF2-40B4-BE49-F238E27FC236}">
                <a16:creationId xmlns:a16="http://schemas.microsoft.com/office/drawing/2014/main" id="{0FDAA7DD-64D6-4DB8-92F1-A068F6B8205A}"/>
              </a:ext>
            </a:extLst>
          </p:cNvPr>
          <p:cNvSpPr txBox="1"/>
          <p:nvPr/>
        </p:nvSpPr>
        <p:spPr>
          <a:xfrm>
            <a:off x="8489711" y="4680044"/>
            <a:ext cx="1322558" cy="369332"/>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800" b="1">
                <a:solidFill>
                  <a:schemeClr val="tx1"/>
                </a:solidFill>
                <a:latin typeface="Arial" panose="020B0604020202020204" pitchFamily="34" charset="0"/>
                <a:ea typeface="微軟正黑體" panose="020B0604030504040204" pitchFamily="34" charset="-120"/>
                <a:sym typeface="Arial" panose="020B0604020202020204" pitchFamily="34" charset="0"/>
              </a:rPr>
              <a:t>80 MHz</a:t>
            </a:r>
          </a:p>
        </p:txBody>
      </p:sp>
      <p:sp>
        <p:nvSpPr>
          <p:cNvPr id="10" name="左中括弧 9">
            <a:extLst>
              <a:ext uri="{FF2B5EF4-FFF2-40B4-BE49-F238E27FC236}">
                <a16:creationId xmlns:a16="http://schemas.microsoft.com/office/drawing/2014/main" id="{49E6356E-268D-4515-917A-D37067063070}"/>
              </a:ext>
            </a:extLst>
          </p:cNvPr>
          <p:cNvSpPr/>
          <p:nvPr/>
        </p:nvSpPr>
        <p:spPr>
          <a:xfrm rot="5400000">
            <a:off x="9682439" y="3811395"/>
            <a:ext cx="268456" cy="1322559"/>
          </a:xfrm>
          <a:prstGeom prst="leftBracket">
            <a:avLst>
              <a:gd name="adj" fmla="val 0"/>
            </a:avLst>
          </a:prstGeom>
          <a:ln w="38100">
            <a:solidFill>
              <a:srgbClr val="FFC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pic>
        <p:nvPicPr>
          <p:cNvPr id="48" name="圖形 47">
            <a:extLst>
              <a:ext uri="{FF2B5EF4-FFF2-40B4-BE49-F238E27FC236}">
                <a16:creationId xmlns:a16="http://schemas.microsoft.com/office/drawing/2014/main" id="{E84ACD21-CD96-4520-8428-370D089BF5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36636" y="5620082"/>
            <a:ext cx="428708" cy="602192"/>
          </a:xfrm>
          <a:prstGeom prst="rect">
            <a:avLst/>
          </a:prstGeom>
        </p:spPr>
      </p:pic>
      <p:sp>
        <p:nvSpPr>
          <p:cNvPr id="12" name="橢圓 11">
            <a:extLst>
              <a:ext uri="{FF2B5EF4-FFF2-40B4-BE49-F238E27FC236}">
                <a16:creationId xmlns:a16="http://schemas.microsoft.com/office/drawing/2014/main" id="{2246F1A1-DA4B-449A-888B-0532160A76B2}"/>
              </a:ext>
            </a:extLst>
          </p:cNvPr>
          <p:cNvSpPr/>
          <p:nvPr/>
        </p:nvSpPr>
        <p:spPr>
          <a:xfrm>
            <a:off x="10430390" y="4545634"/>
            <a:ext cx="100365" cy="100365"/>
          </a:xfrm>
          <a:prstGeom prst="ellipse">
            <a:avLst/>
          </a:prstGeom>
          <a:solidFill>
            <a:srgbClr val="FF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 name="橢圓 8">
            <a:extLst>
              <a:ext uri="{FF2B5EF4-FFF2-40B4-BE49-F238E27FC236}">
                <a16:creationId xmlns:a16="http://schemas.microsoft.com/office/drawing/2014/main" id="{689B8E09-0FD1-4909-AF05-5936C650AD91}"/>
              </a:ext>
            </a:extLst>
          </p:cNvPr>
          <p:cNvSpPr/>
          <p:nvPr/>
        </p:nvSpPr>
        <p:spPr>
          <a:xfrm>
            <a:off x="9105268" y="4545634"/>
            <a:ext cx="100365" cy="100365"/>
          </a:xfrm>
          <a:prstGeom prst="ellipse">
            <a:avLst/>
          </a:prstGeom>
          <a:solidFill>
            <a:srgbClr val="FF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cxnSp>
        <p:nvCxnSpPr>
          <p:cNvPr id="14" name="直線接點 13">
            <a:extLst>
              <a:ext uri="{FF2B5EF4-FFF2-40B4-BE49-F238E27FC236}">
                <a16:creationId xmlns:a16="http://schemas.microsoft.com/office/drawing/2014/main" id="{8F36D037-0D02-46E6-82E4-635AA53E4733}"/>
              </a:ext>
            </a:extLst>
          </p:cNvPr>
          <p:cNvCxnSpPr>
            <a:cxnSpLocks/>
            <a:stCxn id="10" idx="1"/>
          </p:cNvCxnSpPr>
          <p:nvPr/>
        </p:nvCxnSpPr>
        <p:spPr>
          <a:xfrm flipV="1">
            <a:off x="9816667" y="3922777"/>
            <a:ext cx="0" cy="415670"/>
          </a:xfrm>
          <a:prstGeom prst="line">
            <a:avLst/>
          </a:prstGeom>
          <a:ln w="38100">
            <a:solidFill>
              <a:srgbClr val="FFC300"/>
            </a:solidFill>
          </a:ln>
        </p:spPr>
        <p:style>
          <a:lnRef idx="1">
            <a:schemeClr val="accent1"/>
          </a:lnRef>
          <a:fillRef idx="0">
            <a:schemeClr val="accent1"/>
          </a:fillRef>
          <a:effectRef idx="0">
            <a:schemeClr val="accent1"/>
          </a:effectRef>
          <a:fontRef idx="minor">
            <a:schemeClr val="tx1"/>
          </a:fontRef>
        </p:style>
      </p:cxnSp>
      <p:sp>
        <p:nvSpPr>
          <p:cNvPr id="15" name="橢圓 14">
            <a:extLst>
              <a:ext uri="{FF2B5EF4-FFF2-40B4-BE49-F238E27FC236}">
                <a16:creationId xmlns:a16="http://schemas.microsoft.com/office/drawing/2014/main" id="{BEE5077B-D270-48B7-9365-9A305524EB31}"/>
              </a:ext>
            </a:extLst>
          </p:cNvPr>
          <p:cNvSpPr/>
          <p:nvPr/>
        </p:nvSpPr>
        <p:spPr>
          <a:xfrm>
            <a:off x="9766551" y="3857539"/>
            <a:ext cx="100365" cy="100365"/>
          </a:xfrm>
          <a:prstGeom prst="ellipse">
            <a:avLst/>
          </a:prstGeom>
          <a:solidFill>
            <a:srgbClr val="FF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9" name="文字方塊 11">
            <a:extLst>
              <a:ext uri="{FF2B5EF4-FFF2-40B4-BE49-F238E27FC236}">
                <a16:creationId xmlns:a16="http://schemas.microsoft.com/office/drawing/2014/main" id="{3643F644-D6CE-458F-9464-1C1FD7A95A7D}"/>
              </a:ext>
            </a:extLst>
          </p:cNvPr>
          <p:cNvSpPr txBox="1"/>
          <p:nvPr/>
        </p:nvSpPr>
        <p:spPr>
          <a:xfrm>
            <a:off x="6959999" y="3967465"/>
            <a:ext cx="1185582" cy="369332"/>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800" b="1">
                <a:solidFill>
                  <a:srgbClr val="14A6BF"/>
                </a:solidFill>
                <a:latin typeface="Arial" panose="020B0604020202020204" pitchFamily="34" charset="0"/>
                <a:ea typeface="微軟正黑體" panose="020B0604030504040204" pitchFamily="34" charset="-120"/>
                <a:sym typeface="Arial" panose="020B0604020202020204" pitchFamily="34" charset="0"/>
              </a:rPr>
              <a:t>2.4GHz</a:t>
            </a:r>
          </a:p>
        </p:txBody>
      </p:sp>
      <p:sp>
        <p:nvSpPr>
          <p:cNvPr id="30" name="文字方塊 11">
            <a:extLst>
              <a:ext uri="{FF2B5EF4-FFF2-40B4-BE49-F238E27FC236}">
                <a16:creationId xmlns:a16="http://schemas.microsoft.com/office/drawing/2014/main" id="{4CBB114C-D50D-4AC0-B14D-23180935628F}"/>
              </a:ext>
            </a:extLst>
          </p:cNvPr>
          <p:cNvSpPr txBox="1"/>
          <p:nvPr/>
        </p:nvSpPr>
        <p:spPr>
          <a:xfrm>
            <a:off x="5762606" y="4680044"/>
            <a:ext cx="1322558" cy="369332"/>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800" b="1">
                <a:solidFill>
                  <a:schemeClr val="tx1"/>
                </a:solidFill>
                <a:latin typeface="Arial" panose="020B0604020202020204" pitchFamily="34" charset="0"/>
                <a:ea typeface="微軟正黑體" panose="020B0604030504040204" pitchFamily="34" charset="-120"/>
                <a:sym typeface="Arial" panose="020B0604020202020204" pitchFamily="34" charset="0"/>
              </a:rPr>
              <a:t>20 MHz</a:t>
            </a:r>
          </a:p>
        </p:txBody>
      </p:sp>
      <p:sp>
        <p:nvSpPr>
          <p:cNvPr id="31" name="文字方塊 11">
            <a:extLst>
              <a:ext uri="{FF2B5EF4-FFF2-40B4-BE49-F238E27FC236}">
                <a16:creationId xmlns:a16="http://schemas.microsoft.com/office/drawing/2014/main" id="{B5802BB9-436E-4244-A951-3123D8C7F09C}"/>
              </a:ext>
            </a:extLst>
          </p:cNvPr>
          <p:cNvSpPr txBox="1"/>
          <p:nvPr/>
        </p:nvSpPr>
        <p:spPr>
          <a:xfrm>
            <a:off x="7116768" y="4680044"/>
            <a:ext cx="1322558" cy="369332"/>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800" b="1">
                <a:solidFill>
                  <a:schemeClr val="tx1"/>
                </a:solidFill>
                <a:latin typeface="Arial" panose="020B0604020202020204" pitchFamily="34" charset="0"/>
                <a:ea typeface="微軟正黑體" panose="020B0604030504040204" pitchFamily="34" charset="-120"/>
                <a:sym typeface="Arial" panose="020B0604020202020204" pitchFamily="34" charset="0"/>
              </a:rPr>
              <a:t>40 MHz</a:t>
            </a:r>
          </a:p>
        </p:txBody>
      </p:sp>
      <p:pic>
        <p:nvPicPr>
          <p:cNvPr id="46" name="圖形 45">
            <a:extLst>
              <a:ext uri="{FF2B5EF4-FFF2-40B4-BE49-F238E27FC236}">
                <a16:creationId xmlns:a16="http://schemas.microsoft.com/office/drawing/2014/main" id="{FB7A3092-8F1F-4599-A129-87780B8758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09531" y="5620082"/>
            <a:ext cx="428708" cy="602192"/>
          </a:xfrm>
          <a:prstGeom prst="rect">
            <a:avLst/>
          </a:prstGeom>
        </p:spPr>
      </p:pic>
      <p:pic>
        <p:nvPicPr>
          <p:cNvPr id="47" name="圖片 46" descr="一張含有 建築物, 橋 的圖片&#10;&#10;描述是以非常高的可信度產生">
            <a:extLst>
              <a:ext uri="{FF2B5EF4-FFF2-40B4-BE49-F238E27FC236}">
                <a16:creationId xmlns:a16="http://schemas.microsoft.com/office/drawing/2014/main" id="{77BDE1D0-AF07-4CE1-B187-F18BF71031C7}"/>
              </a:ext>
            </a:extLst>
          </p:cNvPr>
          <p:cNvPicPr>
            <a:picLocks noChangeAspect="1"/>
          </p:cNvPicPr>
          <p:nvPr/>
        </p:nvPicPr>
        <p:blipFill>
          <a:blip r:embed="rId6">
            <a:biLevel thresh="25000"/>
            <a:extLst>
              <a:ext uri="{BEBA8EAE-BF5A-486C-A8C5-ECC9F3942E4B}">
                <a14:imgProps xmlns:a14="http://schemas.microsoft.com/office/drawing/2010/main">
                  <a14:imgLayer r:embed="rId7">
                    <a14:imgEffect>
                      <a14:brightnessContrast bright="-40000"/>
                    </a14:imgEffect>
                  </a14:imgLayer>
                </a14:imgProps>
              </a:ext>
            </a:extLst>
          </a:blip>
          <a:stretch>
            <a:fillRect/>
          </a:stretch>
        </p:blipFill>
        <p:spPr>
          <a:xfrm>
            <a:off x="6189652" y="5057312"/>
            <a:ext cx="468467" cy="468467"/>
          </a:xfrm>
          <a:prstGeom prst="rect">
            <a:avLst/>
          </a:prstGeom>
        </p:spPr>
      </p:pic>
      <p:sp>
        <p:nvSpPr>
          <p:cNvPr id="61" name="左中括弧 60">
            <a:extLst>
              <a:ext uri="{FF2B5EF4-FFF2-40B4-BE49-F238E27FC236}">
                <a16:creationId xmlns:a16="http://schemas.microsoft.com/office/drawing/2014/main" id="{26EEB1F0-C1E9-4638-BF3E-D1300F735B90}"/>
              </a:ext>
            </a:extLst>
          </p:cNvPr>
          <p:cNvSpPr/>
          <p:nvPr/>
        </p:nvSpPr>
        <p:spPr>
          <a:xfrm rot="5400000">
            <a:off x="6955643" y="3811395"/>
            <a:ext cx="268456" cy="1322559"/>
          </a:xfrm>
          <a:prstGeom prst="leftBracket">
            <a:avLst>
              <a:gd name="adj" fmla="val 0"/>
            </a:avLst>
          </a:prstGeom>
          <a:ln w="38100">
            <a:solidFill>
              <a:srgbClr val="23ABB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62" name="橢圓 61">
            <a:extLst>
              <a:ext uri="{FF2B5EF4-FFF2-40B4-BE49-F238E27FC236}">
                <a16:creationId xmlns:a16="http://schemas.microsoft.com/office/drawing/2014/main" id="{953EB039-9E82-44CD-BC22-E64720C2443C}"/>
              </a:ext>
            </a:extLst>
          </p:cNvPr>
          <p:cNvSpPr/>
          <p:nvPr/>
        </p:nvSpPr>
        <p:spPr>
          <a:xfrm>
            <a:off x="6378408" y="4545634"/>
            <a:ext cx="100365" cy="100365"/>
          </a:xfrm>
          <a:prstGeom prst="ellipse">
            <a:avLst/>
          </a:prstGeom>
          <a:solidFill>
            <a:srgbClr val="23A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3" name="橢圓 62">
            <a:extLst>
              <a:ext uri="{FF2B5EF4-FFF2-40B4-BE49-F238E27FC236}">
                <a16:creationId xmlns:a16="http://schemas.microsoft.com/office/drawing/2014/main" id="{1032C694-F695-4E80-BB3A-ED9261755CCA}"/>
              </a:ext>
            </a:extLst>
          </p:cNvPr>
          <p:cNvSpPr/>
          <p:nvPr/>
        </p:nvSpPr>
        <p:spPr>
          <a:xfrm>
            <a:off x="7698060" y="4545634"/>
            <a:ext cx="100365" cy="100365"/>
          </a:xfrm>
          <a:prstGeom prst="ellipse">
            <a:avLst/>
          </a:prstGeom>
          <a:solidFill>
            <a:srgbClr val="23A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cxnSp>
        <p:nvCxnSpPr>
          <p:cNvPr id="64" name="直線接點 63">
            <a:extLst>
              <a:ext uri="{FF2B5EF4-FFF2-40B4-BE49-F238E27FC236}">
                <a16:creationId xmlns:a16="http://schemas.microsoft.com/office/drawing/2014/main" id="{D47651D0-5A10-4658-8D46-DE04FE3DC49F}"/>
              </a:ext>
            </a:extLst>
          </p:cNvPr>
          <p:cNvCxnSpPr>
            <a:cxnSpLocks/>
            <a:stCxn id="61" idx="1"/>
          </p:cNvCxnSpPr>
          <p:nvPr/>
        </p:nvCxnSpPr>
        <p:spPr>
          <a:xfrm flipV="1">
            <a:off x="7089871" y="3922777"/>
            <a:ext cx="0" cy="415670"/>
          </a:xfrm>
          <a:prstGeom prst="line">
            <a:avLst/>
          </a:prstGeom>
          <a:ln w="38100">
            <a:solidFill>
              <a:srgbClr val="23ABBC"/>
            </a:solidFill>
          </a:ln>
        </p:spPr>
        <p:style>
          <a:lnRef idx="1">
            <a:schemeClr val="accent1"/>
          </a:lnRef>
          <a:fillRef idx="0">
            <a:schemeClr val="accent1"/>
          </a:fillRef>
          <a:effectRef idx="0">
            <a:schemeClr val="accent1"/>
          </a:effectRef>
          <a:fontRef idx="minor">
            <a:schemeClr val="tx1"/>
          </a:fontRef>
        </p:style>
      </p:cxnSp>
      <p:sp>
        <p:nvSpPr>
          <p:cNvPr id="65" name="橢圓 64">
            <a:extLst>
              <a:ext uri="{FF2B5EF4-FFF2-40B4-BE49-F238E27FC236}">
                <a16:creationId xmlns:a16="http://schemas.microsoft.com/office/drawing/2014/main" id="{D9F38D61-43CD-435E-9F2B-444EECB6778E}"/>
              </a:ext>
            </a:extLst>
          </p:cNvPr>
          <p:cNvSpPr/>
          <p:nvPr/>
        </p:nvSpPr>
        <p:spPr>
          <a:xfrm>
            <a:off x="7039687" y="3857539"/>
            <a:ext cx="100365" cy="100365"/>
          </a:xfrm>
          <a:prstGeom prst="ellipse">
            <a:avLst/>
          </a:prstGeom>
          <a:solidFill>
            <a:srgbClr val="23A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 name="矩形 4">
            <a:extLst>
              <a:ext uri="{FF2B5EF4-FFF2-40B4-BE49-F238E27FC236}">
                <a16:creationId xmlns:a16="http://schemas.microsoft.com/office/drawing/2014/main" id="{A02EEC90-7961-446E-A3B1-EDCDBF3ECCAF}"/>
              </a:ext>
            </a:extLst>
          </p:cNvPr>
          <p:cNvSpPr/>
          <p:nvPr/>
        </p:nvSpPr>
        <p:spPr>
          <a:xfrm>
            <a:off x="403411" y="3182328"/>
            <a:ext cx="5157790" cy="2917722"/>
          </a:xfrm>
          <a:prstGeom prst="rect">
            <a:avLst/>
          </a:prstGeom>
        </p:spPr>
        <p:txBody>
          <a:bodyPr wrap="square" anchor="t">
            <a:spAutoFit/>
          </a:bodyPr>
          <a:lstStyle/>
          <a:p>
            <a:pPr marL="180335" indent="-187109" fontAlgn="base">
              <a:lnSpc>
                <a:spcPct val="130000"/>
              </a:lnSpc>
              <a:spcBef>
                <a:spcPts val="600"/>
              </a:spcBef>
              <a:buClr>
                <a:srgbClr val="05FF76"/>
              </a:buClr>
              <a:buSzPts val="2100"/>
              <a:buFont typeface="Arial"/>
              <a:buChar char="•"/>
            </a:pP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802.11ax d</a:t>
            </a:r>
            <a:r>
              <a:rPr lang="zh-TW"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ual-band (2.4GHz &amp; 5GHz)</a:t>
            </a:r>
            <a:endPar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80335" indent="-187109" fontAlgn="base">
              <a:lnSpc>
                <a:spcPct val="130000"/>
              </a:lnSpc>
              <a:spcBef>
                <a:spcPts val="600"/>
              </a:spcBef>
              <a:buClr>
                <a:srgbClr val="05FF76"/>
              </a:buClr>
              <a:buSzPts val="2100"/>
              <a:buFont typeface="Arial"/>
              <a:buChar char="•"/>
            </a:pPr>
            <a:r>
              <a:rPr lang="zh-TW"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Up to 160MHz channel bandwidth with maximum 3</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6</a:t>
            </a:r>
            <a:r>
              <a:rPr lang="zh-TW"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00 Mb/s total throughput​</a:t>
            </a:r>
          </a:p>
          <a:p>
            <a:pPr marL="180335" indent="-187109" fontAlgn="base">
              <a:lnSpc>
                <a:spcPct val="130000"/>
              </a:lnSpc>
              <a:spcBef>
                <a:spcPts val="600"/>
              </a:spcBef>
              <a:buClr>
                <a:srgbClr val="05FF76"/>
              </a:buClr>
              <a:buSzPts val="2100"/>
              <a:buFont typeface="Arial"/>
              <a:buChar char="•"/>
            </a:pPr>
            <a:r>
              <a:rPr lang="zh-TW" alt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MU-MIMO allowing for more concurrent  WiFi clients </a:t>
            </a:r>
          </a:p>
          <a:p>
            <a:pPr marL="180335" indent="-187109" fontAlgn="base">
              <a:lnSpc>
                <a:spcPct val="130000"/>
              </a:lnSpc>
              <a:spcBef>
                <a:spcPts val="600"/>
              </a:spcBef>
              <a:buClr>
                <a:srgbClr val="05FF76"/>
              </a:buClr>
              <a:buSzPts val="2100"/>
              <a:buFont typeface="Arial"/>
              <a:buChar char="•"/>
            </a:pPr>
            <a:r>
              <a:rPr lang="zh-TW" alt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OFDMA technology and eight antennas increase WiFi signal coverage</a:t>
            </a:r>
            <a:endPar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80335" indent="-187109" fontAlgn="base">
              <a:lnSpc>
                <a:spcPct val="130000"/>
              </a:lnSpc>
              <a:spcBef>
                <a:spcPts val="600"/>
              </a:spcBef>
              <a:buClr>
                <a:srgbClr val="05FF76"/>
              </a:buClr>
              <a:buSzPts val="2100"/>
              <a:buFont typeface="Arial"/>
              <a:buChar char="•"/>
            </a:pP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Perfect solution for smart IoT home</a:t>
            </a:r>
            <a:endParaRPr lang="zh-TW" alt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buFont typeface="Arial" panose="020B0604020202020204" pitchFamily="34" charset="0"/>
              <a:buChar char="•"/>
            </a:pPr>
            <a:endParaRPr lang="en-US" altLang="zh-TW" dirty="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53" name="圖片 52" descr="一張含有 建築物, 橋 的圖片&#10;&#10;描述是以非常高的可信度產生">
            <a:extLst>
              <a:ext uri="{FF2B5EF4-FFF2-40B4-BE49-F238E27FC236}">
                <a16:creationId xmlns:a16="http://schemas.microsoft.com/office/drawing/2014/main" id="{7FE72667-8918-468E-81C9-657EB2C3B14A}"/>
              </a:ext>
            </a:extLst>
          </p:cNvPr>
          <p:cNvPicPr>
            <a:picLocks noChangeAspect="1"/>
          </p:cNvPicPr>
          <p:nvPr/>
        </p:nvPicPr>
        <p:blipFill>
          <a:blip r:embed="rId6">
            <a:biLevel thresh="25000"/>
            <a:extLst>
              <a:ext uri="{BEBA8EAE-BF5A-486C-A8C5-ECC9F3942E4B}">
                <a14:imgProps xmlns:a14="http://schemas.microsoft.com/office/drawing/2010/main">
                  <a14:imgLayer r:embed="rId7">
                    <a14:imgEffect>
                      <a14:brightnessContrast bright="-40000"/>
                    </a14:imgEffect>
                  </a14:imgLayer>
                </a14:imgProps>
              </a:ext>
            </a:extLst>
          </a:blip>
          <a:stretch>
            <a:fillRect/>
          </a:stretch>
        </p:blipFill>
        <p:spPr>
          <a:xfrm>
            <a:off x="7543814" y="5057312"/>
            <a:ext cx="468467" cy="468467"/>
          </a:xfrm>
          <a:prstGeom prst="rect">
            <a:avLst/>
          </a:prstGeom>
        </p:spPr>
      </p:pic>
      <p:pic>
        <p:nvPicPr>
          <p:cNvPr id="56" name="圖片 55" descr="一張含有 建築物, 橋 的圖片&#10;&#10;描述是以非常高的可信度產生">
            <a:extLst>
              <a:ext uri="{FF2B5EF4-FFF2-40B4-BE49-F238E27FC236}">
                <a16:creationId xmlns:a16="http://schemas.microsoft.com/office/drawing/2014/main" id="{7C4058E3-FC9F-468D-9859-00B2575C145A}"/>
              </a:ext>
            </a:extLst>
          </p:cNvPr>
          <p:cNvPicPr>
            <a:picLocks noChangeAspect="1"/>
          </p:cNvPicPr>
          <p:nvPr/>
        </p:nvPicPr>
        <p:blipFill>
          <a:blip r:embed="rId6">
            <a:biLevel thresh="25000"/>
            <a:extLst>
              <a:ext uri="{BEBA8EAE-BF5A-486C-A8C5-ECC9F3942E4B}">
                <a14:imgProps xmlns:a14="http://schemas.microsoft.com/office/drawing/2010/main">
                  <a14:imgLayer r:embed="rId7">
                    <a14:imgEffect>
                      <a14:brightnessContrast bright="-40000"/>
                    </a14:imgEffect>
                  </a14:imgLayer>
                </a14:imgProps>
              </a:ext>
            </a:extLst>
          </a:blip>
          <a:stretch>
            <a:fillRect/>
          </a:stretch>
        </p:blipFill>
        <p:spPr>
          <a:xfrm>
            <a:off x="10259787" y="5057312"/>
            <a:ext cx="468467" cy="468467"/>
          </a:xfrm>
          <a:prstGeom prst="rect">
            <a:avLst/>
          </a:prstGeom>
        </p:spPr>
      </p:pic>
      <p:pic>
        <p:nvPicPr>
          <p:cNvPr id="55" name="圖片 54" descr="一張含有 建築物, 橋 的圖片&#10;&#10;描述是以非常高的可信度產生">
            <a:extLst>
              <a:ext uri="{FF2B5EF4-FFF2-40B4-BE49-F238E27FC236}">
                <a16:creationId xmlns:a16="http://schemas.microsoft.com/office/drawing/2014/main" id="{F019660A-854F-436E-874F-648186404B9E}"/>
              </a:ext>
            </a:extLst>
          </p:cNvPr>
          <p:cNvPicPr>
            <a:picLocks noChangeAspect="1"/>
          </p:cNvPicPr>
          <p:nvPr/>
        </p:nvPicPr>
        <p:blipFill>
          <a:blip r:embed="rId6">
            <a:biLevel thresh="25000"/>
            <a:extLst>
              <a:ext uri="{BEBA8EAE-BF5A-486C-A8C5-ECC9F3942E4B}">
                <a14:imgProps xmlns:a14="http://schemas.microsoft.com/office/drawing/2010/main">
                  <a14:imgLayer r:embed="rId7">
                    <a14:imgEffect>
                      <a14:brightnessContrast bright="-40000"/>
                    </a14:imgEffect>
                  </a14:imgLayer>
                </a14:imgProps>
              </a:ext>
            </a:extLst>
          </a:blip>
          <a:stretch>
            <a:fillRect/>
          </a:stretch>
        </p:blipFill>
        <p:spPr>
          <a:xfrm>
            <a:off x="8916757" y="5057312"/>
            <a:ext cx="468467" cy="468467"/>
          </a:xfrm>
          <a:prstGeom prst="rect">
            <a:avLst/>
          </a:prstGeom>
        </p:spPr>
      </p:pic>
      <p:pic>
        <p:nvPicPr>
          <p:cNvPr id="17" name="圖形 16">
            <a:extLst>
              <a:ext uri="{FF2B5EF4-FFF2-40B4-BE49-F238E27FC236}">
                <a16:creationId xmlns:a16="http://schemas.microsoft.com/office/drawing/2014/main" id="{B6804848-1D24-4B50-97BB-230ED4CCCA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52807" y="5606466"/>
            <a:ext cx="1050481" cy="607553"/>
          </a:xfrm>
          <a:prstGeom prst="rect">
            <a:avLst/>
          </a:prstGeom>
        </p:spPr>
      </p:pic>
      <p:pic>
        <p:nvPicPr>
          <p:cNvPr id="57" name="圖形 56">
            <a:extLst>
              <a:ext uri="{FF2B5EF4-FFF2-40B4-BE49-F238E27FC236}">
                <a16:creationId xmlns:a16="http://schemas.microsoft.com/office/drawing/2014/main" id="{BD91101B-D98D-4942-991F-7F22B39A3B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68780" y="5606466"/>
            <a:ext cx="1050481" cy="607553"/>
          </a:xfrm>
          <a:prstGeom prst="rect">
            <a:avLst/>
          </a:prstGeom>
        </p:spPr>
      </p:pic>
      <p:pic>
        <p:nvPicPr>
          <p:cNvPr id="4" name="圖形 3">
            <a:extLst>
              <a:ext uri="{FF2B5EF4-FFF2-40B4-BE49-F238E27FC236}">
                <a16:creationId xmlns:a16="http://schemas.microsoft.com/office/drawing/2014/main" id="{52A368E1-C57E-4652-8BC5-958FFB93FA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78773" y="2109675"/>
            <a:ext cx="3815606" cy="552399"/>
          </a:xfrm>
          <a:prstGeom prst="rect">
            <a:avLst/>
          </a:prstGeom>
        </p:spPr>
      </p:pic>
      <p:sp>
        <p:nvSpPr>
          <p:cNvPr id="3" name="矩形 2">
            <a:extLst>
              <a:ext uri="{FF2B5EF4-FFF2-40B4-BE49-F238E27FC236}">
                <a16:creationId xmlns:a16="http://schemas.microsoft.com/office/drawing/2014/main" id="{B5FB7CAA-8752-DD4C-87F5-86046FF043A9}"/>
              </a:ext>
            </a:extLst>
          </p:cNvPr>
          <p:cNvSpPr/>
          <p:nvPr/>
        </p:nvSpPr>
        <p:spPr>
          <a:xfrm>
            <a:off x="437439" y="5952409"/>
            <a:ext cx="3454740" cy="261610"/>
          </a:xfrm>
          <a:prstGeom prst="rect">
            <a:avLst/>
          </a:prstGeom>
        </p:spPr>
        <p:txBody>
          <a:bodyPr wrap="square">
            <a:spAutoFit/>
          </a:bodyPr>
          <a:lstStyle/>
          <a:p>
            <a:r>
              <a:rPr lang="en-US" altLang="zh-TW" sz="1100" dirty="0">
                <a:solidFill>
                  <a:schemeClr val="bg1">
                    <a:lumMod val="75000"/>
                  </a:schemeClr>
                </a:solidFill>
                <a:latin typeface="Arial" panose="020B0604020202020204" pitchFamily="34" charset="0"/>
                <a:ea typeface="微軟正黑體" panose="020B0604030504040204" pitchFamily="34" charset="-120"/>
                <a:sym typeface="Arial" panose="020B0604020202020204" pitchFamily="34" charset="0"/>
              </a:rPr>
              <a:t>***</a:t>
            </a:r>
            <a:r>
              <a:rPr lang="zh-TW" altLang="zh-TW" sz="1100" dirty="0">
                <a:solidFill>
                  <a:schemeClr val="bg1">
                    <a:lumMod val="75000"/>
                  </a:schemeClr>
                </a:solidFill>
                <a:latin typeface="Arial" panose="020B0604020202020204" pitchFamily="34" charset="0"/>
                <a:ea typeface="微軟正黑體" panose="020B0604030504040204" pitchFamily="34" charset="-120"/>
                <a:sym typeface="Arial" panose="020B0604020202020204" pitchFamily="34" charset="0"/>
              </a:rPr>
              <a:t>160MHz</a:t>
            </a:r>
            <a:r>
              <a:rPr lang="zh-TW" altLang="en-US" sz="1100" dirty="0">
                <a:solidFill>
                  <a:schemeClr val="bg1">
                    <a:lumMod val="75000"/>
                  </a:schemeClr>
                </a:solidFill>
                <a:latin typeface="Arial" panose="020B0604020202020204" pitchFamily="34" charset="0"/>
                <a:ea typeface="微軟正黑體" panose="020B0604030504040204" pitchFamily="34" charset="-120"/>
                <a:sym typeface="Arial" panose="020B0604020202020204" pitchFamily="34" charset="0"/>
              </a:rPr>
              <a:t> </a:t>
            </a:r>
            <a:r>
              <a:rPr lang="en-US" altLang="zh-TW" sz="1100" dirty="0">
                <a:solidFill>
                  <a:schemeClr val="bg1">
                    <a:lumMod val="75000"/>
                  </a:schemeClr>
                </a:solidFill>
                <a:latin typeface="Arial" panose="020B0604020202020204" pitchFamily="34" charset="0"/>
                <a:ea typeface="微軟正黑體" panose="020B0604030504040204" pitchFamily="34" charset="-120"/>
                <a:sym typeface="Arial" panose="020B0604020202020204" pitchFamily="34" charset="0"/>
              </a:rPr>
              <a:t>channel will be supported in 2020/Q4</a:t>
            </a:r>
            <a:endParaRPr lang="zh-TW" altLang="en-US" sz="1100" dirty="0">
              <a:solidFill>
                <a:schemeClr val="bg1">
                  <a:lumMod val="75000"/>
                </a:schemeClr>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947188803"/>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DF73B97-1470-0E47-A4B4-BB0B53ADF432}"/>
              </a:ext>
            </a:extLst>
          </p:cNvPr>
          <p:cNvSpPr>
            <a:spLocks noGrp="1"/>
          </p:cNvSpPr>
          <p:nvPr>
            <p:ph type="title"/>
          </p:nvPr>
        </p:nvSpPr>
        <p:spPr/>
        <p:txBody>
          <a:bodyPr/>
          <a:lstStyle/>
          <a:p>
            <a:r>
              <a:rPr lang="en" altLang="zh-TW">
                <a:ea typeface="微軟正黑體" panose="020B0604030504040204" pitchFamily="34" charset="-120"/>
                <a:cs typeface="Arial"/>
                <a:sym typeface="Arial" panose="020B0604020202020204" pitchFamily="34" charset="0"/>
              </a:rPr>
              <a:t>Enterprise-grade Feature: Virtual Access Point</a:t>
            </a:r>
            <a:endParaRPr lang="zh-TW" altLang="en-US">
              <a:ea typeface="微軟正黑體" panose="020B0604030504040204" pitchFamily="34" charset="-120"/>
              <a:cs typeface="Arial"/>
              <a:sym typeface="Arial" panose="020B0604020202020204" pitchFamily="34" charset="0"/>
            </a:endParaRPr>
          </a:p>
        </p:txBody>
      </p:sp>
      <p:sp>
        <p:nvSpPr>
          <p:cNvPr id="3" name="內容版面配置區 2">
            <a:extLst>
              <a:ext uri="{FF2B5EF4-FFF2-40B4-BE49-F238E27FC236}">
                <a16:creationId xmlns:a16="http://schemas.microsoft.com/office/drawing/2014/main" id="{15781948-2292-9848-ACB8-539317424663}"/>
              </a:ext>
            </a:extLst>
          </p:cNvPr>
          <p:cNvSpPr txBox="1">
            <a:spLocks/>
          </p:cNvSpPr>
          <p:nvPr/>
        </p:nvSpPr>
        <p:spPr>
          <a:xfrm>
            <a:off x="934413" y="1985413"/>
            <a:ext cx="10515600" cy="210741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335" indent="-187109" fontAlgn="base">
              <a:lnSpc>
                <a:spcPct val="130000"/>
              </a:lnSpc>
              <a:spcBef>
                <a:spcPts val="1200"/>
              </a:spcBef>
              <a:buClr>
                <a:srgbClr val="05FF76"/>
              </a:buClr>
              <a:buSzPts val="2100"/>
              <a:buFont typeface="Arial"/>
              <a:buChar char="•"/>
            </a:pPr>
            <a:r>
              <a:rPr 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QHora-301W supports </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VAP (Virtual AP) function, allowing for running up to 6 virtual APs. Each VAP has its own SSID &amp; access right profiles and customized routes/policy to WAN Internet.  ​</a:t>
            </a:r>
          </a:p>
          <a:p>
            <a:pPr marL="180335" indent="-187109" fontAlgn="base">
              <a:lnSpc>
                <a:spcPct val="130000"/>
              </a:lnSpc>
              <a:spcBef>
                <a:spcPts val="1200"/>
              </a:spcBef>
              <a:buClr>
                <a:srgbClr val="05FF76"/>
              </a:buClr>
              <a:buSzPts val="2100"/>
              <a:buFont typeface="Arial"/>
              <a:buChar char="•"/>
            </a:pP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By connecting to a wireless SSID, different group of users (or device clients) will be bridged to a different VLAN, such as office-intranet, home &amp; guest network. </a:t>
            </a:r>
          </a:p>
        </p:txBody>
      </p:sp>
      <p:sp>
        <p:nvSpPr>
          <p:cNvPr id="44" name="矩形 43">
            <a:extLst>
              <a:ext uri="{FF2B5EF4-FFF2-40B4-BE49-F238E27FC236}">
                <a16:creationId xmlns:a16="http://schemas.microsoft.com/office/drawing/2014/main" id="{6673DDDC-7ED0-4B13-B0CF-36E2C4F21FF8}"/>
              </a:ext>
            </a:extLst>
          </p:cNvPr>
          <p:cNvSpPr/>
          <p:nvPr/>
        </p:nvSpPr>
        <p:spPr>
          <a:xfrm>
            <a:off x="1045029" y="4102517"/>
            <a:ext cx="10822076" cy="736944"/>
          </a:xfrm>
          <a:prstGeom prst="rect">
            <a:avLst/>
          </a:prstGeom>
          <a:solidFill>
            <a:srgbClr val="23A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5" name="矩形 44">
            <a:extLst>
              <a:ext uri="{FF2B5EF4-FFF2-40B4-BE49-F238E27FC236}">
                <a16:creationId xmlns:a16="http://schemas.microsoft.com/office/drawing/2014/main" id="{18E77473-D602-484E-B98E-2453C8DC8DDB}"/>
              </a:ext>
            </a:extLst>
          </p:cNvPr>
          <p:cNvSpPr/>
          <p:nvPr/>
        </p:nvSpPr>
        <p:spPr>
          <a:xfrm>
            <a:off x="1045029" y="4909727"/>
            <a:ext cx="10822076" cy="736944"/>
          </a:xfrm>
          <a:prstGeom prst="rect">
            <a:avLst/>
          </a:prstGeom>
          <a:solidFill>
            <a:srgbClr val="F87220">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6" name="矩形 45">
            <a:extLst>
              <a:ext uri="{FF2B5EF4-FFF2-40B4-BE49-F238E27FC236}">
                <a16:creationId xmlns:a16="http://schemas.microsoft.com/office/drawing/2014/main" id="{72850FB4-CBEF-4B52-BB11-3EDA019E6C6A}"/>
              </a:ext>
            </a:extLst>
          </p:cNvPr>
          <p:cNvSpPr/>
          <p:nvPr/>
        </p:nvSpPr>
        <p:spPr>
          <a:xfrm>
            <a:off x="1045029" y="5708654"/>
            <a:ext cx="10822076" cy="736944"/>
          </a:xfrm>
          <a:prstGeom prst="rect">
            <a:avLst/>
          </a:prstGeom>
          <a:solidFill>
            <a:srgbClr val="428BCE">
              <a:alpha val="85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68" name="群組 67">
            <a:extLst>
              <a:ext uri="{FF2B5EF4-FFF2-40B4-BE49-F238E27FC236}">
                <a16:creationId xmlns:a16="http://schemas.microsoft.com/office/drawing/2014/main" id="{8A08D40C-0B0E-41DE-AD0D-2C25F5E7DF85}"/>
              </a:ext>
            </a:extLst>
          </p:cNvPr>
          <p:cNvGrpSpPr/>
          <p:nvPr/>
        </p:nvGrpSpPr>
        <p:grpSpPr>
          <a:xfrm>
            <a:off x="1669883" y="5016199"/>
            <a:ext cx="1284690" cy="561078"/>
            <a:chOff x="1123897" y="7957537"/>
            <a:chExt cx="1361240" cy="594510"/>
          </a:xfrm>
        </p:grpSpPr>
        <p:pic>
          <p:nvPicPr>
            <p:cNvPr id="50" name="圖形 3">
              <a:extLst>
                <a:ext uri="{FF2B5EF4-FFF2-40B4-BE49-F238E27FC236}">
                  <a16:creationId xmlns:a16="http://schemas.microsoft.com/office/drawing/2014/main" id="{5E3943F6-2D66-471B-A6EA-538B9E15D6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44453" y="7957538"/>
              <a:ext cx="640684" cy="594509"/>
            </a:xfrm>
            <a:prstGeom prst="rect">
              <a:avLst/>
            </a:prstGeom>
          </p:spPr>
        </p:pic>
        <p:pic>
          <p:nvPicPr>
            <p:cNvPr id="51" name="圖形 3">
              <a:extLst>
                <a:ext uri="{FF2B5EF4-FFF2-40B4-BE49-F238E27FC236}">
                  <a16:creationId xmlns:a16="http://schemas.microsoft.com/office/drawing/2014/main" id="{C1238BC6-95EF-4F53-A695-B47F306BC5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3897" y="7957537"/>
              <a:ext cx="640684" cy="594509"/>
            </a:xfrm>
            <a:prstGeom prst="rect">
              <a:avLst/>
            </a:prstGeom>
          </p:spPr>
        </p:pic>
      </p:grpSp>
      <p:grpSp>
        <p:nvGrpSpPr>
          <p:cNvPr id="52" name="群組 51">
            <a:extLst>
              <a:ext uri="{FF2B5EF4-FFF2-40B4-BE49-F238E27FC236}">
                <a16:creationId xmlns:a16="http://schemas.microsoft.com/office/drawing/2014/main" id="{33A00BCB-DBBC-48AF-AFC7-E973D722B8D5}"/>
              </a:ext>
            </a:extLst>
          </p:cNvPr>
          <p:cNvGrpSpPr/>
          <p:nvPr/>
        </p:nvGrpSpPr>
        <p:grpSpPr>
          <a:xfrm>
            <a:off x="1310626" y="5803010"/>
            <a:ext cx="1964729" cy="561077"/>
            <a:chOff x="287409" y="4397318"/>
            <a:chExt cx="1631494" cy="465914"/>
          </a:xfrm>
        </p:grpSpPr>
        <p:pic>
          <p:nvPicPr>
            <p:cNvPr id="53" name="圖形 2">
              <a:extLst>
                <a:ext uri="{FF2B5EF4-FFF2-40B4-BE49-F238E27FC236}">
                  <a16:creationId xmlns:a16="http://schemas.microsoft.com/office/drawing/2014/main" id="{AF8BBAC4-347C-45A1-9AAD-44582E8BE4DB}"/>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1416802" y="4397318"/>
              <a:ext cx="502101" cy="465914"/>
            </a:xfrm>
            <a:prstGeom prst="rect">
              <a:avLst/>
            </a:prstGeom>
          </p:spPr>
        </p:pic>
        <p:pic>
          <p:nvPicPr>
            <p:cNvPr id="54" name="圖形 2">
              <a:extLst>
                <a:ext uri="{FF2B5EF4-FFF2-40B4-BE49-F238E27FC236}">
                  <a16:creationId xmlns:a16="http://schemas.microsoft.com/office/drawing/2014/main" id="{D05CDFB2-3EAC-43A2-AA37-6FE9CF8A2AF9}"/>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852106" y="4397318"/>
              <a:ext cx="502101" cy="465914"/>
            </a:xfrm>
            <a:prstGeom prst="rect">
              <a:avLst/>
            </a:prstGeom>
          </p:spPr>
        </p:pic>
        <p:pic>
          <p:nvPicPr>
            <p:cNvPr id="55" name="圖形 2">
              <a:extLst>
                <a:ext uri="{FF2B5EF4-FFF2-40B4-BE49-F238E27FC236}">
                  <a16:creationId xmlns:a16="http://schemas.microsoft.com/office/drawing/2014/main" id="{334CEC81-A0D4-4FC0-B273-21A2E59DEDBD}"/>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287409" y="4397318"/>
              <a:ext cx="502101" cy="465914"/>
            </a:xfrm>
            <a:prstGeom prst="rect">
              <a:avLst/>
            </a:prstGeom>
          </p:spPr>
        </p:pic>
      </p:grpSp>
      <p:pic>
        <p:nvPicPr>
          <p:cNvPr id="57" name="圖形 56">
            <a:extLst>
              <a:ext uri="{FF2B5EF4-FFF2-40B4-BE49-F238E27FC236}">
                <a16:creationId xmlns:a16="http://schemas.microsoft.com/office/drawing/2014/main" id="{9923D5E6-382F-475A-A936-2775C14C9E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38163" y="5037891"/>
            <a:ext cx="672721" cy="533329"/>
          </a:xfrm>
          <a:prstGeom prst="rect">
            <a:avLst/>
          </a:prstGeom>
        </p:spPr>
      </p:pic>
      <p:grpSp>
        <p:nvGrpSpPr>
          <p:cNvPr id="69" name="群組 68">
            <a:extLst>
              <a:ext uri="{FF2B5EF4-FFF2-40B4-BE49-F238E27FC236}">
                <a16:creationId xmlns:a16="http://schemas.microsoft.com/office/drawing/2014/main" id="{965EA886-1403-459C-B6EB-90B44F2CA468}"/>
              </a:ext>
            </a:extLst>
          </p:cNvPr>
          <p:cNvGrpSpPr/>
          <p:nvPr/>
        </p:nvGrpSpPr>
        <p:grpSpPr>
          <a:xfrm>
            <a:off x="8273933" y="4216307"/>
            <a:ext cx="1243121" cy="533329"/>
            <a:chOff x="8411201" y="7221475"/>
            <a:chExt cx="1317192" cy="565107"/>
          </a:xfrm>
        </p:grpSpPr>
        <p:pic>
          <p:nvPicPr>
            <p:cNvPr id="58" name="圖形 57">
              <a:extLst>
                <a:ext uri="{FF2B5EF4-FFF2-40B4-BE49-F238E27FC236}">
                  <a16:creationId xmlns:a16="http://schemas.microsoft.com/office/drawing/2014/main" id="{6F448C39-9494-4256-868F-7F68AB5D473C}"/>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015588" y="7221475"/>
              <a:ext cx="712805" cy="565107"/>
            </a:xfrm>
            <a:prstGeom prst="rect">
              <a:avLst/>
            </a:prstGeom>
          </p:spPr>
        </p:pic>
        <p:pic>
          <p:nvPicPr>
            <p:cNvPr id="59" name="圖形 58">
              <a:extLst>
                <a:ext uri="{FF2B5EF4-FFF2-40B4-BE49-F238E27FC236}">
                  <a16:creationId xmlns:a16="http://schemas.microsoft.com/office/drawing/2014/main" id="{4AA4BCE1-DA8B-486D-BC51-4827C9267ABF}"/>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411201" y="7221475"/>
              <a:ext cx="712805" cy="565107"/>
            </a:xfrm>
            <a:prstGeom prst="rect">
              <a:avLst/>
            </a:prstGeom>
          </p:spPr>
        </p:pic>
      </p:grpSp>
      <p:pic>
        <p:nvPicPr>
          <p:cNvPr id="65" name="圖形 64">
            <a:extLst>
              <a:ext uri="{FF2B5EF4-FFF2-40B4-BE49-F238E27FC236}">
                <a16:creationId xmlns:a16="http://schemas.microsoft.com/office/drawing/2014/main" id="{266763FC-944A-4780-A6FE-64EB0EBBC1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400000">
            <a:off x="7510203" y="5028994"/>
            <a:ext cx="655967" cy="522503"/>
          </a:xfrm>
          <a:prstGeom prst="rect">
            <a:avLst/>
          </a:prstGeom>
        </p:spPr>
      </p:pic>
      <p:pic>
        <p:nvPicPr>
          <p:cNvPr id="66" name="圖形 65">
            <a:extLst>
              <a:ext uri="{FF2B5EF4-FFF2-40B4-BE49-F238E27FC236}">
                <a16:creationId xmlns:a16="http://schemas.microsoft.com/office/drawing/2014/main" id="{C4E01AA1-CD0A-466C-867B-0CE140F25CA0}"/>
              </a:ext>
            </a:extLst>
          </p:cNvPr>
          <p:cNvPicPr>
            <a:picLocks noChangeAspect="1"/>
          </p:cNvPicPr>
          <p:nvPr/>
        </p:nvPicPr>
        <p:blipFill>
          <a:blip r:embed="rId8">
            <a:extLst>
              <a:ext uri="{96DAC541-7B7A-43D3-8B79-37D633B846F1}">
                <asvg:svgBlip xmlns:asvg="http://schemas.microsoft.com/office/drawing/2016/SVG/main" r:embed="rId10"/>
              </a:ext>
            </a:extLst>
          </a:blip>
          <a:stretch>
            <a:fillRect/>
          </a:stretch>
        </p:blipFill>
        <p:spPr>
          <a:xfrm rot="5400000">
            <a:off x="7504889" y="4209737"/>
            <a:ext cx="655967" cy="522503"/>
          </a:xfrm>
          <a:prstGeom prst="rect">
            <a:avLst/>
          </a:prstGeom>
        </p:spPr>
      </p:pic>
      <p:pic>
        <p:nvPicPr>
          <p:cNvPr id="67" name="圖形 66">
            <a:extLst>
              <a:ext uri="{FF2B5EF4-FFF2-40B4-BE49-F238E27FC236}">
                <a16:creationId xmlns:a16="http://schemas.microsoft.com/office/drawing/2014/main" id="{C9337554-950E-44AB-8302-786B757ADE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400000">
            <a:off x="7510203" y="5813718"/>
            <a:ext cx="655967" cy="522503"/>
          </a:xfrm>
          <a:prstGeom prst="rect">
            <a:avLst/>
          </a:prstGeom>
        </p:spPr>
      </p:pic>
      <p:grpSp>
        <p:nvGrpSpPr>
          <p:cNvPr id="70" name="群組 69">
            <a:extLst>
              <a:ext uri="{FF2B5EF4-FFF2-40B4-BE49-F238E27FC236}">
                <a16:creationId xmlns:a16="http://schemas.microsoft.com/office/drawing/2014/main" id="{99E41D56-4D76-4118-87C8-9A8235618189}"/>
              </a:ext>
            </a:extLst>
          </p:cNvPr>
          <p:cNvGrpSpPr/>
          <p:nvPr/>
        </p:nvGrpSpPr>
        <p:grpSpPr>
          <a:xfrm>
            <a:off x="8126626" y="5808304"/>
            <a:ext cx="1791136" cy="533329"/>
            <a:chOff x="8255119" y="7221475"/>
            <a:chExt cx="1897860" cy="565107"/>
          </a:xfrm>
        </p:grpSpPr>
        <p:pic>
          <p:nvPicPr>
            <p:cNvPr id="71" name="圖形 70">
              <a:extLst>
                <a:ext uri="{FF2B5EF4-FFF2-40B4-BE49-F238E27FC236}">
                  <a16:creationId xmlns:a16="http://schemas.microsoft.com/office/drawing/2014/main" id="{F4C0A888-FAE9-4674-8321-98453BE31163}"/>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859507" y="7221475"/>
              <a:ext cx="712805" cy="565107"/>
            </a:xfrm>
            <a:prstGeom prst="rect">
              <a:avLst/>
            </a:prstGeom>
          </p:spPr>
        </p:pic>
        <p:pic>
          <p:nvPicPr>
            <p:cNvPr id="72" name="圖形 71">
              <a:extLst>
                <a:ext uri="{FF2B5EF4-FFF2-40B4-BE49-F238E27FC236}">
                  <a16:creationId xmlns:a16="http://schemas.microsoft.com/office/drawing/2014/main" id="{FE24EB9A-DFCA-44E2-A95D-CD209399EA92}"/>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255119" y="7221475"/>
              <a:ext cx="712805" cy="565107"/>
            </a:xfrm>
            <a:prstGeom prst="rect">
              <a:avLst/>
            </a:prstGeom>
          </p:spPr>
        </p:pic>
        <p:pic>
          <p:nvPicPr>
            <p:cNvPr id="73" name="圖形 72">
              <a:extLst>
                <a:ext uri="{FF2B5EF4-FFF2-40B4-BE49-F238E27FC236}">
                  <a16:creationId xmlns:a16="http://schemas.microsoft.com/office/drawing/2014/main" id="{D15F9F89-43D8-4AD5-905B-A7FE74FC7827}"/>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440174" y="7221475"/>
              <a:ext cx="712805" cy="565107"/>
            </a:xfrm>
            <a:prstGeom prst="rect">
              <a:avLst/>
            </a:prstGeom>
          </p:spPr>
        </p:pic>
      </p:grpSp>
      <p:cxnSp>
        <p:nvCxnSpPr>
          <p:cNvPr id="74" name="接點: 肘形 73">
            <a:extLst>
              <a:ext uri="{FF2B5EF4-FFF2-40B4-BE49-F238E27FC236}">
                <a16:creationId xmlns:a16="http://schemas.microsoft.com/office/drawing/2014/main" id="{CC1EEB91-F43D-463B-90F5-D0AFB17C98FC}"/>
              </a:ext>
            </a:extLst>
          </p:cNvPr>
          <p:cNvCxnSpPr>
            <a:cxnSpLocks/>
          </p:cNvCxnSpPr>
          <p:nvPr/>
        </p:nvCxnSpPr>
        <p:spPr>
          <a:xfrm rot="10800000">
            <a:off x="2652247" y="4351090"/>
            <a:ext cx="1929340" cy="246477"/>
          </a:xfrm>
          <a:prstGeom prst="bentConnector3">
            <a:avLst>
              <a:gd name="adj1" fmla="val 467"/>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接點: 肘形 77">
            <a:extLst>
              <a:ext uri="{FF2B5EF4-FFF2-40B4-BE49-F238E27FC236}">
                <a16:creationId xmlns:a16="http://schemas.microsoft.com/office/drawing/2014/main" id="{0636FF9B-DFAD-43D9-86F1-C046ACC79A4A}"/>
              </a:ext>
            </a:extLst>
          </p:cNvPr>
          <p:cNvCxnSpPr>
            <a:cxnSpLocks/>
          </p:cNvCxnSpPr>
          <p:nvPr/>
        </p:nvCxnSpPr>
        <p:spPr>
          <a:xfrm rot="10800000" flipV="1">
            <a:off x="3274734" y="5853377"/>
            <a:ext cx="1317112" cy="205521"/>
          </a:xfrm>
          <a:prstGeom prst="bentConnector3">
            <a:avLst>
              <a:gd name="adj1" fmla="val 1229"/>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08850863-BD5A-41D5-987A-12C0FCD94D9E}"/>
              </a:ext>
            </a:extLst>
          </p:cNvPr>
          <p:cNvCxnSpPr>
            <a:cxnSpLocks/>
          </p:cNvCxnSpPr>
          <p:nvPr/>
        </p:nvCxnSpPr>
        <p:spPr>
          <a:xfrm flipV="1">
            <a:off x="2936414" y="5226796"/>
            <a:ext cx="945345" cy="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文字方塊 85">
            <a:extLst>
              <a:ext uri="{FF2B5EF4-FFF2-40B4-BE49-F238E27FC236}">
                <a16:creationId xmlns:a16="http://schemas.microsoft.com/office/drawing/2014/main" id="{390825D9-B58C-4E32-8A41-48567A8F2D0A}"/>
              </a:ext>
            </a:extLst>
          </p:cNvPr>
          <p:cNvSpPr txBox="1"/>
          <p:nvPr/>
        </p:nvSpPr>
        <p:spPr>
          <a:xfrm>
            <a:off x="9899381" y="4225833"/>
            <a:ext cx="194934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100" b="1">
                <a:latin typeface="Arial" panose="020B0604020202020204" pitchFamily="34" charset="0"/>
                <a:ea typeface="微軟正黑體" panose="020B0604030504040204" pitchFamily="34" charset="-120"/>
                <a:sym typeface="Arial" panose="020B0604020202020204" pitchFamily="34" charset="0"/>
              </a:rPr>
              <a:t>VAP Set 1 (Smart Connect)</a:t>
            </a:r>
          </a:p>
          <a:p>
            <a:r>
              <a:rPr lang="zh-TW" altLang="en-US" sz="1100" b="1">
                <a:latin typeface="Arial" panose="020B0604020202020204" pitchFamily="34" charset="0"/>
                <a:ea typeface="微軟正黑體" panose="020B0604030504040204" pitchFamily="34" charset="-120"/>
                <a:sym typeface="Arial" panose="020B0604020202020204" pitchFamily="34" charset="0"/>
              </a:rPr>
              <a:t>SSID: Family (2.4G &amp; 5G)</a:t>
            </a:r>
          </a:p>
        </p:txBody>
      </p:sp>
      <p:sp>
        <p:nvSpPr>
          <p:cNvPr id="87" name="文字方塊 86">
            <a:extLst>
              <a:ext uri="{FF2B5EF4-FFF2-40B4-BE49-F238E27FC236}">
                <a16:creationId xmlns:a16="http://schemas.microsoft.com/office/drawing/2014/main" id="{60DAF05E-784F-4BA7-9EA3-7D5DEEC2B14D}"/>
              </a:ext>
            </a:extLst>
          </p:cNvPr>
          <p:cNvSpPr txBox="1"/>
          <p:nvPr/>
        </p:nvSpPr>
        <p:spPr>
          <a:xfrm>
            <a:off x="9899381" y="4996655"/>
            <a:ext cx="1802383"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100" b="1">
                <a:latin typeface="Arial" panose="020B0604020202020204" pitchFamily="34" charset="0"/>
                <a:ea typeface="微軟正黑體" panose="020B0604030504040204" pitchFamily="34" charset="-120"/>
                <a:sym typeface="Arial" panose="020B0604020202020204" pitchFamily="34" charset="0"/>
              </a:rPr>
              <a:t>VAP Set 2</a:t>
            </a:r>
          </a:p>
          <a:p>
            <a:r>
              <a:rPr lang="zh-TW" altLang="en-US" sz="1100" b="1">
                <a:latin typeface="Arial" panose="020B0604020202020204" pitchFamily="34" charset="0"/>
                <a:ea typeface="微軟正黑體" panose="020B0604030504040204" pitchFamily="34" charset="-120"/>
                <a:sym typeface="Arial" panose="020B0604020202020204" pitchFamily="34" charset="0"/>
              </a:rPr>
              <a:t>SSID: Work_1F (2.4G)</a:t>
            </a:r>
          </a:p>
          <a:p>
            <a:r>
              <a:rPr lang="zh-TW" altLang="en-US" sz="1100" b="1">
                <a:latin typeface="Arial" panose="020B0604020202020204" pitchFamily="34" charset="0"/>
                <a:ea typeface="微軟正黑體" panose="020B0604030504040204" pitchFamily="34" charset="-120"/>
                <a:sym typeface="Arial" panose="020B0604020202020204" pitchFamily="34" charset="0"/>
              </a:rPr>
              <a:t>SSID: Work_2F (5G)</a:t>
            </a:r>
          </a:p>
        </p:txBody>
      </p:sp>
      <p:sp>
        <p:nvSpPr>
          <p:cNvPr id="88" name="文字方塊 87">
            <a:extLst>
              <a:ext uri="{FF2B5EF4-FFF2-40B4-BE49-F238E27FC236}">
                <a16:creationId xmlns:a16="http://schemas.microsoft.com/office/drawing/2014/main" id="{BF4F5EAD-1085-4D5B-8FF4-D7837C729956}"/>
              </a:ext>
            </a:extLst>
          </p:cNvPr>
          <p:cNvSpPr txBox="1"/>
          <p:nvPr/>
        </p:nvSpPr>
        <p:spPr>
          <a:xfrm>
            <a:off x="9899381" y="5783466"/>
            <a:ext cx="1580518"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100" b="1">
                <a:latin typeface="Arial" panose="020B0604020202020204" pitchFamily="34" charset="0"/>
                <a:ea typeface="微軟正黑體" panose="020B0604030504040204" pitchFamily="34" charset="-120"/>
                <a:sym typeface="Arial" panose="020B0604020202020204" pitchFamily="34" charset="0"/>
              </a:rPr>
              <a:t>VAP Set 3</a:t>
            </a:r>
          </a:p>
          <a:p>
            <a:r>
              <a:rPr lang="zh-TW" altLang="en-US" sz="1100" b="1">
                <a:latin typeface="Arial" panose="020B0604020202020204" pitchFamily="34" charset="0"/>
                <a:ea typeface="微軟正黑體" panose="020B0604030504040204" pitchFamily="34" charset="-120"/>
                <a:sym typeface="Arial" panose="020B0604020202020204" pitchFamily="34" charset="0"/>
              </a:rPr>
              <a:t>SSID: School (2.4G)</a:t>
            </a:r>
          </a:p>
          <a:p>
            <a:r>
              <a:rPr lang="zh-TW" altLang="en-US" sz="1100" b="1">
                <a:latin typeface="Arial" panose="020B0604020202020204" pitchFamily="34" charset="0"/>
                <a:ea typeface="微軟正黑體" panose="020B0604030504040204" pitchFamily="34" charset="-120"/>
                <a:sym typeface="Arial" panose="020B0604020202020204" pitchFamily="34" charset="0"/>
              </a:rPr>
              <a:t>SSID: School (5G)</a:t>
            </a:r>
          </a:p>
        </p:txBody>
      </p:sp>
      <p:grpSp>
        <p:nvGrpSpPr>
          <p:cNvPr id="100" name="群組 99">
            <a:extLst>
              <a:ext uri="{FF2B5EF4-FFF2-40B4-BE49-F238E27FC236}">
                <a16:creationId xmlns:a16="http://schemas.microsoft.com/office/drawing/2014/main" id="{75DDED0B-F26D-425F-B430-9940E36EDCD5}"/>
              </a:ext>
            </a:extLst>
          </p:cNvPr>
          <p:cNvGrpSpPr/>
          <p:nvPr/>
        </p:nvGrpSpPr>
        <p:grpSpPr>
          <a:xfrm>
            <a:off x="180176" y="4265671"/>
            <a:ext cx="927531" cy="385303"/>
            <a:chOff x="94286" y="3997036"/>
            <a:chExt cx="839143" cy="385303"/>
          </a:xfrm>
        </p:grpSpPr>
        <p:sp>
          <p:nvSpPr>
            <p:cNvPr id="95" name="矩形 94">
              <a:extLst>
                <a:ext uri="{FF2B5EF4-FFF2-40B4-BE49-F238E27FC236}">
                  <a16:creationId xmlns:a16="http://schemas.microsoft.com/office/drawing/2014/main" id="{F23955D5-88B4-4BE4-A16A-2FCFC84930E5}"/>
                </a:ext>
              </a:extLst>
            </p:cNvPr>
            <p:cNvSpPr/>
            <p:nvPr/>
          </p:nvSpPr>
          <p:spPr>
            <a:xfrm rot="5400000">
              <a:off x="296492" y="3799260"/>
              <a:ext cx="385303" cy="780855"/>
            </a:xfrm>
            <a:prstGeom prst="rect">
              <a:avLst/>
            </a:prstGeom>
            <a:solidFill>
              <a:srgbClr val="23ABB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sym typeface="Arial" panose="020B0604020202020204" pitchFamily="34" charset="0"/>
              </a:endParaRPr>
            </a:p>
          </p:txBody>
        </p:sp>
        <p:sp>
          <p:nvSpPr>
            <p:cNvPr id="91" name="文字方塊 24">
              <a:extLst>
                <a:ext uri="{FF2B5EF4-FFF2-40B4-BE49-F238E27FC236}">
                  <a16:creationId xmlns:a16="http://schemas.microsoft.com/office/drawing/2014/main" id="{5D17C941-363B-4989-AB8F-69E1735E172D}"/>
                </a:ext>
              </a:extLst>
            </p:cNvPr>
            <p:cNvSpPr txBox="1"/>
            <p:nvPr/>
          </p:nvSpPr>
          <p:spPr>
            <a:xfrm>
              <a:off x="94286" y="4050474"/>
              <a:ext cx="839143" cy="276999"/>
            </a:xfrm>
            <a:prstGeom prst="rect">
              <a:avLst/>
            </a:prstGeom>
            <a:noFill/>
            <a:ln>
              <a:noFill/>
            </a:ln>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VLAN 10</a:t>
              </a:r>
            </a:p>
          </p:txBody>
        </p:sp>
      </p:grpSp>
      <p:grpSp>
        <p:nvGrpSpPr>
          <p:cNvPr id="9" name="群組 8">
            <a:extLst>
              <a:ext uri="{FF2B5EF4-FFF2-40B4-BE49-F238E27FC236}">
                <a16:creationId xmlns:a16="http://schemas.microsoft.com/office/drawing/2014/main" id="{9B4309AD-4981-4691-8AA7-B58AE187F4D8}"/>
              </a:ext>
            </a:extLst>
          </p:cNvPr>
          <p:cNvGrpSpPr/>
          <p:nvPr/>
        </p:nvGrpSpPr>
        <p:grpSpPr>
          <a:xfrm>
            <a:off x="3885271" y="4531352"/>
            <a:ext cx="3447388" cy="1385611"/>
            <a:chOff x="3985955" y="4635894"/>
            <a:chExt cx="3117866" cy="1253166"/>
          </a:xfrm>
        </p:grpSpPr>
        <p:sp>
          <p:nvSpPr>
            <p:cNvPr id="42" name="矩形: 圓角 41">
              <a:extLst>
                <a:ext uri="{FF2B5EF4-FFF2-40B4-BE49-F238E27FC236}">
                  <a16:creationId xmlns:a16="http://schemas.microsoft.com/office/drawing/2014/main" id="{C9AC80E7-7ECC-4301-B47D-0110109B4BBA}"/>
                </a:ext>
              </a:extLst>
            </p:cNvPr>
            <p:cNvSpPr/>
            <p:nvPr/>
          </p:nvSpPr>
          <p:spPr>
            <a:xfrm>
              <a:off x="3985955" y="4635894"/>
              <a:ext cx="3117866" cy="1253166"/>
            </a:xfrm>
            <a:prstGeom prst="roundRect">
              <a:avLst>
                <a:gd name="adj" fmla="val 14096"/>
              </a:avLst>
            </a:prstGeom>
            <a:solidFill>
              <a:schemeClr val="tx1">
                <a:lumMod val="65000"/>
                <a:lumOff val="35000"/>
              </a:schemeClr>
            </a:solidFill>
            <a:ln w="28575">
              <a:gradFill>
                <a:gsLst>
                  <a:gs pos="0">
                    <a:srgbClr val="00E6C0"/>
                  </a:gs>
                  <a:gs pos="100000">
                    <a:srgbClr val="0570F1"/>
                  </a:gs>
                </a:gsLst>
                <a:lin ang="5400000" scaled="1"/>
              </a:gradFill>
            </a:ln>
            <a:effectLst>
              <a:innerShdw blurRad="292100">
                <a:prstClr val="black">
                  <a:alpha val="7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7" name="圖片 6">
              <a:extLst>
                <a:ext uri="{FF2B5EF4-FFF2-40B4-BE49-F238E27FC236}">
                  <a16:creationId xmlns:a16="http://schemas.microsoft.com/office/drawing/2014/main" id="{B5164B4A-B307-4B1E-A73B-8EEF9D5B4483}"/>
                </a:ext>
              </a:extLst>
            </p:cNvPr>
            <p:cNvPicPr>
              <a:picLocks noChangeAspect="1"/>
            </p:cNvPicPr>
            <p:nvPr/>
          </p:nvPicPr>
          <p:blipFill rotWithShape="1">
            <a:blip r:embed="rId11"/>
            <a:srcRect l="11287" t="36889" r="11089" b="31638"/>
            <a:stretch/>
          </p:blipFill>
          <p:spPr>
            <a:xfrm>
              <a:off x="4189986" y="4852952"/>
              <a:ext cx="2683674" cy="854439"/>
            </a:xfrm>
            <a:prstGeom prst="rect">
              <a:avLst/>
            </a:prstGeom>
          </p:spPr>
        </p:pic>
        <p:sp>
          <p:nvSpPr>
            <p:cNvPr id="94" name="文字方塊 13">
              <a:extLst>
                <a:ext uri="{FF2B5EF4-FFF2-40B4-BE49-F238E27FC236}">
                  <a16:creationId xmlns:a16="http://schemas.microsoft.com/office/drawing/2014/main" id="{6631AAF2-87F0-43F3-A30A-7380393691DA}"/>
                </a:ext>
              </a:extLst>
            </p:cNvPr>
            <p:cNvSpPr txBox="1"/>
            <p:nvPr/>
          </p:nvSpPr>
          <p:spPr>
            <a:xfrm>
              <a:off x="4485574" y="5563288"/>
              <a:ext cx="2092499" cy="278358"/>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QHora-301W</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01" name="群組 100">
            <a:extLst>
              <a:ext uri="{FF2B5EF4-FFF2-40B4-BE49-F238E27FC236}">
                <a16:creationId xmlns:a16="http://schemas.microsoft.com/office/drawing/2014/main" id="{C1985EB7-7699-4FAE-8FC0-0B344BBD45B5}"/>
              </a:ext>
            </a:extLst>
          </p:cNvPr>
          <p:cNvGrpSpPr/>
          <p:nvPr/>
        </p:nvGrpSpPr>
        <p:grpSpPr>
          <a:xfrm>
            <a:off x="158216" y="5059003"/>
            <a:ext cx="927531" cy="385303"/>
            <a:chOff x="4746151" y="6296326"/>
            <a:chExt cx="839143" cy="385303"/>
          </a:xfrm>
        </p:grpSpPr>
        <p:sp>
          <p:nvSpPr>
            <p:cNvPr id="96" name="矩形 95">
              <a:extLst>
                <a:ext uri="{FF2B5EF4-FFF2-40B4-BE49-F238E27FC236}">
                  <a16:creationId xmlns:a16="http://schemas.microsoft.com/office/drawing/2014/main" id="{F07139BF-7407-4BEC-9110-097C0E86F0BF}"/>
                </a:ext>
              </a:extLst>
            </p:cNvPr>
            <p:cNvSpPr/>
            <p:nvPr/>
          </p:nvSpPr>
          <p:spPr>
            <a:xfrm rot="5400000">
              <a:off x="4973072" y="6098550"/>
              <a:ext cx="385303" cy="780855"/>
            </a:xfrm>
            <a:prstGeom prst="rect">
              <a:avLst/>
            </a:prstGeom>
            <a:solidFill>
              <a:srgbClr val="EC563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sym typeface="Arial" panose="020B0604020202020204" pitchFamily="34" charset="0"/>
              </a:endParaRPr>
            </a:p>
          </p:txBody>
        </p:sp>
        <p:sp>
          <p:nvSpPr>
            <p:cNvPr id="98" name="文字方塊 24">
              <a:extLst>
                <a:ext uri="{FF2B5EF4-FFF2-40B4-BE49-F238E27FC236}">
                  <a16:creationId xmlns:a16="http://schemas.microsoft.com/office/drawing/2014/main" id="{2AC45B59-8E69-45A7-B827-E8F190933073}"/>
                </a:ext>
              </a:extLst>
            </p:cNvPr>
            <p:cNvSpPr txBox="1"/>
            <p:nvPr/>
          </p:nvSpPr>
          <p:spPr>
            <a:xfrm>
              <a:off x="4746151" y="6349764"/>
              <a:ext cx="839143" cy="276999"/>
            </a:xfrm>
            <a:prstGeom prst="rect">
              <a:avLst/>
            </a:prstGeom>
            <a:noFill/>
            <a:ln>
              <a:noFill/>
            </a:ln>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VLAN 20</a:t>
              </a:r>
            </a:p>
          </p:txBody>
        </p:sp>
      </p:grpSp>
      <p:grpSp>
        <p:nvGrpSpPr>
          <p:cNvPr id="102" name="群組 101">
            <a:extLst>
              <a:ext uri="{FF2B5EF4-FFF2-40B4-BE49-F238E27FC236}">
                <a16:creationId xmlns:a16="http://schemas.microsoft.com/office/drawing/2014/main" id="{8222CB3B-5D53-43C5-988A-778F6774CFEA}"/>
              </a:ext>
            </a:extLst>
          </p:cNvPr>
          <p:cNvGrpSpPr/>
          <p:nvPr/>
        </p:nvGrpSpPr>
        <p:grpSpPr>
          <a:xfrm>
            <a:off x="174676" y="5847519"/>
            <a:ext cx="927531" cy="385303"/>
            <a:chOff x="5749668" y="6296326"/>
            <a:chExt cx="839143" cy="385303"/>
          </a:xfrm>
        </p:grpSpPr>
        <p:sp>
          <p:nvSpPr>
            <p:cNvPr id="97" name="矩形 96">
              <a:extLst>
                <a:ext uri="{FF2B5EF4-FFF2-40B4-BE49-F238E27FC236}">
                  <a16:creationId xmlns:a16="http://schemas.microsoft.com/office/drawing/2014/main" id="{FEB54309-D0A4-4E8B-B268-86CCBCC6F6B6}"/>
                </a:ext>
              </a:extLst>
            </p:cNvPr>
            <p:cNvSpPr/>
            <p:nvPr/>
          </p:nvSpPr>
          <p:spPr>
            <a:xfrm rot="5400000">
              <a:off x="5957607" y="6098550"/>
              <a:ext cx="385303" cy="780855"/>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sym typeface="Arial" panose="020B0604020202020204" pitchFamily="34" charset="0"/>
              </a:endParaRPr>
            </a:p>
          </p:txBody>
        </p:sp>
        <p:sp>
          <p:nvSpPr>
            <p:cNvPr id="99" name="文字方塊 24">
              <a:extLst>
                <a:ext uri="{FF2B5EF4-FFF2-40B4-BE49-F238E27FC236}">
                  <a16:creationId xmlns:a16="http://schemas.microsoft.com/office/drawing/2014/main" id="{340623DD-5652-4073-8ED6-BDB7681A3CCC}"/>
                </a:ext>
              </a:extLst>
            </p:cNvPr>
            <p:cNvSpPr txBox="1"/>
            <p:nvPr/>
          </p:nvSpPr>
          <p:spPr>
            <a:xfrm>
              <a:off x="5749668" y="6349764"/>
              <a:ext cx="839143" cy="276999"/>
            </a:xfrm>
            <a:prstGeom prst="rect">
              <a:avLst/>
            </a:prstGeom>
            <a:noFill/>
            <a:ln>
              <a:noFill/>
            </a:ln>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VLAN 30</a:t>
              </a:r>
            </a:p>
          </p:txBody>
        </p:sp>
      </p:grpSp>
      <p:pic>
        <p:nvPicPr>
          <p:cNvPr id="8" name="圖形 7">
            <a:extLst>
              <a:ext uri="{FF2B5EF4-FFF2-40B4-BE49-F238E27FC236}">
                <a16:creationId xmlns:a16="http://schemas.microsoft.com/office/drawing/2014/main" id="{F3DFE6EC-F772-412F-8FBB-EDC75D97FD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90662" y="4143451"/>
            <a:ext cx="668297" cy="655073"/>
          </a:xfrm>
          <a:prstGeom prst="rect">
            <a:avLst/>
          </a:prstGeom>
        </p:spPr>
      </p:pic>
    </p:spTree>
    <p:extLst>
      <p:ext uri="{BB962C8B-B14F-4D97-AF65-F5344CB8AC3E}">
        <p14:creationId xmlns:p14="http://schemas.microsoft.com/office/powerpoint/2010/main" val="1068397663"/>
      </p:ext>
    </p:extLst>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FC2D82-3228-DE44-A8C0-DD3BDC1D3EC2}"/>
              </a:ext>
            </a:extLst>
          </p:cNvPr>
          <p:cNvSpPr>
            <a:spLocks noGrp="1"/>
          </p:cNvSpPr>
          <p:nvPr>
            <p:ph type="title" idx="4294967295"/>
          </p:nvPr>
        </p:nvSpPr>
        <p:spPr>
          <a:xfrm>
            <a:off x="6715845" y="2446867"/>
            <a:ext cx="4744658" cy="2136246"/>
          </a:xfrm>
        </p:spPr>
        <p:txBody>
          <a:bodyPr vert="horz" lIns="91440" tIns="45720" rIns="91440" bIns="45720" rtlCol="0" anchor="ctr">
            <a:normAutofit fontScale="90000"/>
          </a:bodyPr>
          <a:lstStyle/>
          <a:p>
            <a:pPr algn="ctr"/>
            <a:r>
              <a:rPr lang="en-US" altLang="zh-TW" sz="6000" b="1" dirty="0">
                <a:solidFill>
                  <a:srgbClr val="FFFFFF"/>
                </a:solidFill>
                <a:latin typeface="Arial" panose="020B0604020202020204" pitchFamily="34" charset="0"/>
                <a:ea typeface="微軟正黑體" panose="020B0604030504040204" pitchFamily="34" charset="-120"/>
                <a:cs typeface="Arial"/>
                <a:sym typeface="Arial" panose="020B0604020202020204" pitchFamily="34" charset="0"/>
              </a:rPr>
              <a:t>The Powerful</a:t>
            </a:r>
            <a:br>
              <a:rPr lang="zh-TW" altLang="en-US" sz="6000" b="1" dirty="0">
                <a:solidFill>
                  <a:srgbClr val="FFFFFF"/>
                </a:solidFill>
                <a:latin typeface="Arial" panose="020B0604020202020204" pitchFamily="34" charset="0"/>
                <a:ea typeface="微軟正黑體" panose="020B0604030504040204" pitchFamily="34" charset="-120"/>
                <a:cs typeface="Arial"/>
                <a:sym typeface="Arial" panose="020B0604020202020204" pitchFamily="34" charset="0"/>
              </a:rPr>
            </a:br>
            <a:r>
              <a:rPr lang="zh-TW" sz="6000" b="1" dirty="0">
                <a:solidFill>
                  <a:srgbClr val="FFFFFF"/>
                </a:solidFill>
                <a:latin typeface="Arial" panose="020B0604020202020204" pitchFamily="34" charset="0"/>
                <a:ea typeface="微軟正黑體" panose="020B0604030504040204" pitchFamily="34" charset="-120"/>
                <a:cs typeface="Arial"/>
                <a:sym typeface="Arial" panose="020B0604020202020204" pitchFamily="34" charset="0"/>
              </a:rPr>
              <a:t>QuRouter O</a:t>
            </a:r>
            <a:r>
              <a:rPr lang="en-US" altLang="zh-TW" sz="6000" b="1" dirty="0">
                <a:solidFill>
                  <a:srgbClr val="FFFFFF"/>
                </a:solidFill>
                <a:latin typeface="Arial" panose="020B0604020202020204" pitchFamily="34" charset="0"/>
                <a:ea typeface="微軟正黑體" panose="020B0604030504040204" pitchFamily="34" charset="-120"/>
                <a:cs typeface="Arial"/>
                <a:sym typeface="Arial" panose="020B0604020202020204" pitchFamily="34" charset="0"/>
              </a:rPr>
              <a:t>S</a:t>
            </a:r>
          </a:p>
        </p:txBody>
      </p:sp>
    </p:spTree>
    <p:extLst>
      <p:ext uri="{BB962C8B-B14F-4D97-AF65-F5344CB8AC3E}">
        <p14:creationId xmlns:p14="http://schemas.microsoft.com/office/powerpoint/2010/main" val="1069779330"/>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圓角 49">
            <a:extLst>
              <a:ext uri="{FF2B5EF4-FFF2-40B4-BE49-F238E27FC236}">
                <a16:creationId xmlns:a16="http://schemas.microsoft.com/office/drawing/2014/main" id="{84D619BF-7688-4DFC-861E-432E8F15BB0A}"/>
              </a:ext>
            </a:extLst>
          </p:cNvPr>
          <p:cNvSpPr/>
          <p:nvPr/>
        </p:nvSpPr>
        <p:spPr>
          <a:xfrm>
            <a:off x="419286" y="2933076"/>
            <a:ext cx="11374244" cy="2508720"/>
          </a:xfrm>
          <a:prstGeom prst="roundRect">
            <a:avLst>
              <a:gd name="adj" fmla="val 3015"/>
            </a:avLst>
          </a:prstGeom>
          <a:solidFill>
            <a:schemeClr val="accent5">
              <a:lumMod val="20000"/>
              <a:lumOff val="80000"/>
              <a:alpha val="10000"/>
            </a:schemeClr>
          </a:solidFill>
          <a:ln w="28575" cap="flat" cmpd="sng">
            <a:solidFill>
              <a:srgbClr val="00B0F0"/>
            </a:solidFill>
            <a:prstDash val="solid"/>
            <a:round/>
            <a:headEnd type="none" w="sm" len="sm"/>
            <a:tailEnd type="none" w="sm" len="sm"/>
          </a:ln>
          <a:effectLst>
            <a:innerShdw blurRad="457200" dist="50800" dir="5400000">
              <a:prstClr val="black">
                <a:alpha val="50000"/>
              </a:prstClr>
            </a:innerShdw>
          </a:effectLst>
        </p:spPr>
        <p:txBody>
          <a:bodyPr spcFirstLastPara="1" wrap="square" lIns="121900" tIns="121900" rIns="121900" bIns="121900" anchor="ctr" anchorCtr="0">
            <a:noAutofit/>
          </a:bodyPr>
          <a:lstStyle/>
          <a:p>
            <a:pPr algn="ctr">
              <a:buClr>
                <a:schemeClr val="lt1"/>
              </a:buClr>
              <a:buSzPts val="4000"/>
            </a:pPr>
            <a:endParaRPr lang="zh-TW" altLang="en-US" sz="48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9" name="手繪多邊形: 圖案 62">
            <a:extLst>
              <a:ext uri="{FF2B5EF4-FFF2-40B4-BE49-F238E27FC236}">
                <a16:creationId xmlns:a16="http://schemas.microsoft.com/office/drawing/2014/main" id="{510BEA7F-7F60-4E52-BC8C-2570CF7E2203}"/>
              </a:ext>
            </a:extLst>
          </p:cNvPr>
          <p:cNvSpPr/>
          <p:nvPr/>
        </p:nvSpPr>
        <p:spPr>
          <a:xfrm>
            <a:off x="499817" y="3404192"/>
            <a:ext cx="1828800" cy="447045"/>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 name="矩形 29">
            <a:extLst>
              <a:ext uri="{FF2B5EF4-FFF2-40B4-BE49-F238E27FC236}">
                <a16:creationId xmlns:a16="http://schemas.microsoft.com/office/drawing/2014/main" id="{8AEC019C-D1D4-4AC7-BAF6-3EDE93D4F6FE}"/>
              </a:ext>
            </a:extLst>
          </p:cNvPr>
          <p:cNvSpPr/>
          <p:nvPr/>
        </p:nvSpPr>
        <p:spPr>
          <a:xfrm>
            <a:off x="627628" y="3485815"/>
            <a:ext cx="1573178" cy="253916"/>
          </a:xfrm>
          <a:prstGeom prst="rect">
            <a:avLst/>
          </a:prstGeom>
        </p:spPr>
        <p:txBody>
          <a:bodyPr wrap="square">
            <a:spAutoFit/>
          </a:bodyPr>
          <a:lstStyle/>
          <a:p>
            <a:pPr algn="ct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VAP (Multiple SSID)</a:t>
            </a:r>
          </a:p>
        </p:txBody>
      </p:sp>
      <p:sp>
        <p:nvSpPr>
          <p:cNvPr id="57" name="手繪多邊形: 圖案 62">
            <a:extLst>
              <a:ext uri="{FF2B5EF4-FFF2-40B4-BE49-F238E27FC236}">
                <a16:creationId xmlns:a16="http://schemas.microsoft.com/office/drawing/2014/main" id="{8A65D1F7-E26C-4663-AC37-4A773D42CAC4}"/>
              </a:ext>
            </a:extLst>
          </p:cNvPr>
          <p:cNvSpPr/>
          <p:nvPr/>
        </p:nvSpPr>
        <p:spPr>
          <a:xfrm>
            <a:off x="2377767" y="3404192"/>
            <a:ext cx="1828800" cy="447045"/>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8" name="手繪多邊形: 圖案 62">
            <a:extLst>
              <a:ext uri="{FF2B5EF4-FFF2-40B4-BE49-F238E27FC236}">
                <a16:creationId xmlns:a16="http://schemas.microsoft.com/office/drawing/2014/main" id="{FF220F24-5B83-4ECB-9A99-96E7D4F5C336}"/>
              </a:ext>
            </a:extLst>
          </p:cNvPr>
          <p:cNvSpPr/>
          <p:nvPr/>
        </p:nvSpPr>
        <p:spPr>
          <a:xfrm>
            <a:off x="4255717" y="3404192"/>
            <a:ext cx="1828800" cy="447045"/>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2" name="手繪多邊形: 圖案 62">
            <a:extLst>
              <a:ext uri="{FF2B5EF4-FFF2-40B4-BE49-F238E27FC236}">
                <a16:creationId xmlns:a16="http://schemas.microsoft.com/office/drawing/2014/main" id="{737CE7CB-39A2-4971-9965-24A8F3F4E29F}"/>
              </a:ext>
            </a:extLst>
          </p:cNvPr>
          <p:cNvSpPr/>
          <p:nvPr/>
        </p:nvSpPr>
        <p:spPr>
          <a:xfrm>
            <a:off x="6133667" y="3404192"/>
            <a:ext cx="1828800" cy="447045"/>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5" name="手繪多邊形: 圖案 62">
            <a:extLst>
              <a:ext uri="{FF2B5EF4-FFF2-40B4-BE49-F238E27FC236}">
                <a16:creationId xmlns:a16="http://schemas.microsoft.com/office/drawing/2014/main" id="{F420F6E9-79F8-4D3E-A80F-1A6A4B46AD44}"/>
              </a:ext>
            </a:extLst>
          </p:cNvPr>
          <p:cNvSpPr/>
          <p:nvPr/>
        </p:nvSpPr>
        <p:spPr>
          <a:xfrm>
            <a:off x="8007223" y="3404192"/>
            <a:ext cx="1828800" cy="447045"/>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7" name="手繪多邊形: 圖案 62">
            <a:extLst>
              <a:ext uri="{FF2B5EF4-FFF2-40B4-BE49-F238E27FC236}">
                <a16:creationId xmlns:a16="http://schemas.microsoft.com/office/drawing/2014/main" id="{77773084-7236-42FD-8365-7EE07FD234CF}"/>
              </a:ext>
            </a:extLst>
          </p:cNvPr>
          <p:cNvSpPr/>
          <p:nvPr/>
        </p:nvSpPr>
        <p:spPr>
          <a:xfrm>
            <a:off x="9885173" y="3404192"/>
            <a:ext cx="1828800" cy="447045"/>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1" name="矩形 50">
            <a:extLst>
              <a:ext uri="{FF2B5EF4-FFF2-40B4-BE49-F238E27FC236}">
                <a16:creationId xmlns:a16="http://schemas.microsoft.com/office/drawing/2014/main" id="{7F7825E6-5009-4EE8-B20D-AC415543C505}"/>
              </a:ext>
            </a:extLst>
          </p:cNvPr>
          <p:cNvSpPr/>
          <p:nvPr/>
        </p:nvSpPr>
        <p:spPr>
          <a:xfrm>
            <a:off x="409810" y="2989172"/>
            <a:ext cx="1907519" cy="338554"/>
          </a:xfrm>
          <a:prstGeom prst="rect">
            <a:avLst/>
          </a:prstGeom>
        </p:spPr>
        <p:txBody>
          <a:bodyPr wrap="square">
            <a:spAutoFit/>
          </a:bodyPr>
          <a:lstStyle/>
          <a:p>
            <a:pPr algn="ctr"/>
            <a:r>
              <a:rPr kumimoji="1" lang="sv-SE" altLang="zh-TW" sz="1600" b="1">
                <a:solidFill>
                  <a:srgbClr val="00B0F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a:t>
            </a:r>
            <a:r>
              <a:rPr kumimoji="1" lang="en-US" altLang="zh-TW" sz="1600" b="1">
                <a:solidFill>
                  <a:srgbClr val="00B0F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a:t>
            </a:r>
            <a:r>
              <a:rPr kumimoji="1" lang="sv-SE" altLang="zh-TW" sz="1600" b="1" err="1">
                <a:solidFill>
                  <a:srgbClr val="00B0F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outer</a:t>
            </a:r>
            <a:r>
              <a:rPr kumimoji="1" lang="sv-SE" altLang="zh-TW" sz="1600" b="1">
                <a:solidFill>
                  <a:srgbClr val="00B0F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OS</a:t>
            </a:r>
          </a:p>
        </p:txBody>
      </p:sp>
      <p:pic>
        <p:nvPicPr>
          <p:cNvPr id="66" name="圖形 65">
            <a:extLst>
              <a:ext uri="{FF2B5EF4-FFF2-40B4-BE49-F238E27FC236}">
                <a16:creationId xmlns:a16="http://schemas.microsoft.com/office/drawing/2014/main" id="{F09276D0-A418-4AD2-BE0F-3C2F4F2C8D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73085" y="1815242"/>
            <a:ext cx="587152" cy="824753"/>
          </a:xfrm>
          <a:prstGeom prst="rect">
            <a:avLst/>
          </a:prstGeom>
        </p:spPr>
      </p:pic>
      <p:sp>
        <p:nvSpPr>
          <p:cNvPr id="2" name="標題 1">
            <a:extLst>
              <a:ext uri="{FF2B5EF4-FFF2-40B4-BE49-F238E27FC236}">
                <a16:creationId xmlns:a16="http://schemas.microsoft.com/office/drawing/2014/main" id="{6E62EEF8-68CD-A946-BE36-00BA6FD9B399}"/>
              </a:ext>
            </a:extLst>
          </p:cNvPr>
          <p:cNvSpPr>
            <a:spLocks noGrp="1"/>
          </p:cNvSpPr>
          <p:nvPr>
            <p:ph type="title"/>
          </p:nvPr>
        </p:nvSpPr>
        <p:spPr/>
        <p:txBody>
          <a:bodyPr/>
          <a:lstStyle/>
          <a:p>
            <a:r>
              <a:rPr kumimoji="1" lang="en-US" altLang="zh-TW" err="1">
                <a:ea typeface="微軟正黑體" panose="020B0604030504040204" pitchFamily="34" charset="-120"/>
                <a:sym typeface="Arial" panose="020B0604020202020204" pitchFamily="34" charset="0"/>
              </a:rPr>
              <a:t>QuRouter</a:t>
            </a:r>
            <a:r>
              <a:rPr kumimoji="1" lang="en-US" altLang="zh-TW">
                <a:ea typeface="微軟正黑體" panose="020B0604030504040204" pitchFamily="34" charset="-120"/>
                <a:sym typeface="Arial" panose="020B0604020202020204" pitchFamily="34" charset="0"/>
              </a:rPr>
              <a:t> Architecture</a:t>
            </a:r>
            <a:endParaRPr kumimoji="1" lang="zh-TW" altLang="en-US">
              <a:ea typeface="微軟正黑體" panose="020B0604030504040204" pitchFamily="34" charset="-120"/>
              <a:sym typeface="Arial" panose="020B0604020202020204" pitchFamily="34" charset="0"/>
            </a:endParaRPr>
          </a:p>
        </p:txBody>
      </p:sp>
      <p:grpSp>
        <p:nvGrpSpPr>
          <p:cNvPr id="49" name="群組 48">
            <a:extLst>
              <a:ext uri="{FF2B5EF4-FFF2-40B4-BE49-F238E27FC236}">
                <a16:creationId xmlns:a16="http://schemas.microsoft.com/office/drawing/2014/main" id="{0C1A0EFC-1066-4C09-B558-FC88F8CBF9A5}"/>
              </a:ext>
            </a:extLst>
          </p:cNvPr>
          <p:cNvGrpSpPr/>
          <p:nvPr/>
        </p:nvGrpSpPr>
        <p:grpSpPr>
          <a:xfrm>
            <a:off x="7840271" y="1829651"/>
            <a:ext cx="1451700" cy="775272"/>
            <a:chOff x="4839880" y="1584161"/>
            <a:chExt cx="1593921" cy="851226"/>
          </a:xfrm>
        </p:grpSpPr>
        <p:pic>
          <p:nvPicPr>
            <p:cNvPr id="37" name="圖形 58">
              <a:extLst>
                <a:ext uri="{FF2B5EF4-FFF2-40B4-BE49-F238E27FC236}">
                  <a16:creationId xmlns:a16="http://schemas.microsoft.com/office/drawing/2014/main" id="{04B54D7C-572A-4ACC-8E90-9365B5FB13B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6406"/>
            <a:stretch/>
          </p:blipFill>
          <p:spPr>
            <a:xfrm>
              <a:off x="4839880" y="1584161"/>
              <a:ext cx="1593921" cy="570424"/>
            </a:xfrm>
            <a:prstGeom prst="rect">
              <a:avLst/>
            </a:prstGeom>
            <a:effectLst>
              <a:outerShdw blurRad="50800" dist="50800" dir="8400000" algn="t" rotWithShape="0">
                <a:prstClr val="black">
                  <a:alpha val="30000"/>
                </a:prstClr>
              </a:outerShdw>
            </a:effectLst>
          </p:spPr>
        </p:pic>
        <p:sp>
          <p:nvSpPr>
            <p:cNvPr id="39" name="Google Shape;800;p37">
              <a:extLst>
                <a:ext uri="{FF2B5EF4-FFF2-40B4-BE49-F238E27FC236}">
                  <a16:creationId xmlns:a16="http://schemas.microsoft.com/office/drawing/2014/main" id="{9A4B9A1D-5CCC-48D3-A4A5-B6672A1CFA16}"/>
                </a:ext>
              </a:extLst>
            </p:cNvPr>
            <p:cNvSpPr/>
            <p:nvPr/>
          </p:nvSpPr>
          <p:spPr>
            <a:xfrm>
              <a:off x="4908884" y="2106990"/>
              <a:ext cx="1419823" cy="32839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Orchestrator</a:t>
              </a:r>
            </a:p>
          </p:txBody>
        </p:sp>
      </p:grpSp>
      <p:pic>
        <p:nvPicPr>
          <p:cNvPr id="48" name="圖片 47" descr="一張含有 建築物, 橋 的圖片&#10;&#10;描述是以非常高的可信度產生">
            <a:extLst>
              <a:ext uri="{FF2B5EF4-FFF2-40B4-BE49-F238E27FC236}">
                <a16:creationId xmlns:a16="http://schemas.microsoft.com/office/drawing/2014/main" id="{53BCD698-5FB7-4513-A90B-3F0DD266DCDF}"/>
              </a:ext>
            </a:extLst>
          </p:cNvPr>
          <p:cNvPicPr>
            <a:picLocks noChangeAspect="1"/>
          </p:cNvPicPr>
          <p:nvPr/>
        </p:nvPicPr>
        <p:blipFill>
          <a:blip r:embed="rId6">
            <a:biLevel thresh="25000"/>
          </a:blip>
          <a:stretch>
            <a:fillRect/>
          </a:stretch>
        </p:blipFill>
        <p:spPr>
          <a:xfrm>
            <a:off x="2648105" y="2016395"/>
            <a:ext cx="446973" cy="446973"/>
          </a:xfrm>
          <a:prstGeom prst="rect">
            <a:avLst/>
          </a:prstGeom>
        </p:spPr>
      </p:pic>
      <p:sp>
        <p:nvSpPr>
          <p:cNvPr id="18" name="矩形 17">
            <a:extLst>
              <a:ext uri="{FF2B5EF4-FFF2-40B4-BE49-F238E27FC236}">
                <a16:creationId xmlns:a16="http://schemas.microsoft.com/office/drawing/2014/main" id="{12CF7FD9-823A-4E03-A9FB-430D12698E30}"/>
              </a:ext>
            </a:extLst>
          </p:cNvPr>
          <p:cNvSpPr/>
          <p:nvPr/>
        </p:nvSpPr>
        <p:spPr>
          <a:xfrm>
            <a:off x="891583" y="6361975"/>
            <a:ext cx="1907519" cy="276999"/>
          </a:xfrm>
          <a:prstGeom prst="rect">
            <a:avLst/>
          </a:prstGeom>
        </p:spPr>
        <p:txBody>
          <a:bodyPr wrap="square">
            <a:spAutoFit/>
          </a:bodyPr>
          <a:lstStyle/>
          <a:p>
            <a:pPr algn="ctr"/>
            <a:r>
              <a:rPr kumimoji="1" lang="sv-SE"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2.4G/5G Wi-Fi 6 AX3600</a:t>
            </a:r>
          </a:p>
        </p:txBody>
      </p:sp>
      <p:sp>
        <p:nvSpPr>
          <p:cNvPr id="20" name="矩形 19">
            <a:extLst>
              <a:ext uri="{FF2B5EF4-FFF2-40B4-BE49-F238E27FC236}">
                <a16:creationId xmlns:a16="http://schemas.microsoft.com/office/drawing/2014/main" id="{8AA54E15-7158-455D-BAC2-086AAACE7519}"/>
              </a:ext>
            </a:extLst>
          </p:cNvPr>
          <p:cNvSpPr/>
          <p:nvPr/>
        </p:nvSpPr>
        <p:spPr>
          <a:xfrm>
            <a:off x="3477689" y="6361975"/>
            <a:ext cx="2258203" cy="276999"/>
          </a:xfrm>
          <a:prstGeom prst="rect">
            <a:avLst/>
          </a:prstGeom>
        </p:spPr>
        <p:txBody>
          <a:bodyPr wrap="square" anchor="t">
            <a:spAutoFit/>
          </a:bodyPr>
          <a:lstStyle/>
          <a:p>
            <a:pPr algn="ctr"/>
            <a:r>
              <a:rPr kumimoji="1" lang="sv-SE" altLang="zh-TW" sz="12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Dual 10GbE Ethernet Ports</a:t>
            </a:r>
            <a:endParaRPr lang="sv-SE" altLang="zh-TW" sz="12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2" name="矩形 21">
            <a:extLst>
              <a:ext uri="{FF2B5EF4-FFF2-40B4-BE49-F238E27FC236}">
                <a16:creationId xmlns:a16="http://schemas.microsoft.com/office/drawing/2014/main" id="{56D60F9A-DC9C-41B2-B74C-14B78DA0E02D}"/>
              </a:ext>
            </a:extLst>
          </p:cNvPr>
          <p:cNvSpPr/>
          <p:nvPr/>
        </p:nvSpPr>
        <p:spPr>
          <a:xfrm>
            <a:off x="6276013" y="6361975"/>
            <a:ext cx="2360000" cy="276999"/>
          </a:xfrm>
          <a:prstGeom prst="rect">
            <a:avLst/>
          </a:prstGeom>
        </p:spPr>
        <p:txBody>
          <a:bodyPr wrap="square">
            <a:spAutoFit/>
          </a:bodyPr>
          <a:lstStyle/>
          <a:p>
            <a:pPr algn="ctr"/>
            <a:r>
              <a:rPr kumimoji="1" lang="sv-SE"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9.4Gbps Forwarding Rate</a:t>
            </a:r>
          </a:p>
        </p:txBody>
      </p:sp>
      <p:sp>
        <p:nvSpPr>
          <p:cNvPr id="4" name="矩形: 圓角 79">
            <a:extLst>
              <a:ext uri="{FF2B5EF4-FFF2-40B4-BE49-F238E27FC236}">
                <a16:creationId xmlns:a16="http://schemas.microsoft.com/office/drawing/2014/main" id="{815573DB-5A33-4AE7-B81E-E8C09F574B8B}"/>
              </a:ext>
            </a:extLst>
          </p:cNvPr>
          <p:cNvSpPr/>
          <p:nvPr/>
        </p:nvSpPr>
        <p:spPr>
          <a:xfrm>
            <a:off x="506851" y="4953754"/>
            <a:ext cx="11207121" cy="444204"/>
          </a:xfrm>
          <a:prstGeom prst="roundRect">
            <a:avLst>
              <a:gd name="adj" fmla="val 0"/>
            </a:avLst>
          </a:prstGeom>
          <a:solidFill>
            <a:srgbClr val="1E9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 name="矩形 4">
            <a:extLst>
              <a:ext uri="{FF2B5EF4-FFF2-40B4-BE49-F238E27FC236}">
                <a16:creationId xmlns:a16="http://schemas.microsoft.com/office/drawing/2014/main" id="{61B3E118-A90F-4315-9EB5-C108986D0378}"/>
              </a:ext>
            </a:extLst>
          </p:cNvPr>
          <p:cNvSpPr/>
          <p:nvPr/>
        </p:nvSpPr>
        <p:spPr>
          <a:xfrm>
            <a:off x="3872132" y="5001345"/>
            <a:ext cx="3738204" cy="338554"/>
          </a:xfrm>
          <a:prstGeom prst="rect">
            <a:avLst/>
          </a:prstGeom>
        </p:spPr>
        <p:txBody>
          <a:bodyPr wrap="square">
            <a:spAutoFit/>
          </a:bodyPr>
          <a:lstStyle/>
          <a:p>
            <a:pPr algn="ctr"/>
            <a:r>
              <a:rPr kumimoji="1" lang="sv-SE" altLang="zh-TW"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Linux kernel</a:t>
            </a:r>
          </a:p>
        </p:txBody>
      </p:sp>
      <p:sp>
        <p:nvSpPr>
          <p:cNvPr id="6" name="手繪多邊形: 圖案 10">
            <a:extLst>
              <a:ext uri="{FF2B5EF4-FFF2-40B4-BE49-F238E27FC236}">
                <a16:creationId xmlns:a16="http://schemas.microsoft.com/office/drawing/2014/main" id="{935DED47-5FE6-467C-8132-DE5C44807698}"/>
              </a:ext>
            </a:extLst>
          </p:cNvPr>
          <p:cNvSpPr/>
          <p:nvPr/>
        </p:nvSpPr>
        <p:spPr>
          <a:xfrm>
            <a:off x="3314466" y="5514452"/>
            <a:ext cx="2774511" cy="451684"/>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tx2">
              <a:lumMod val="40000"/>
              <a:lumOff val="60000"/>
            </a:schemeClr>
          </a:solidFill>
          <a:ln w="8562" cap="flat">
            <a:noFill/>
            <a:custDash>
              <a:ds d="900000" sp="900000"/>
            </a:custDash>
            <a:miter/>
          </a:ln>
        </p:spPr>
        <p:txBody>
          <a:bodyPr lIns="91440" tIns="45720" rIns="91440" bIns="45720" rtlCol="0" anchor="ctr"/>
          <a:lstStyle/>
          <a:p>
            <a:pPr algn="ctr"/>
            <a:r>
              <a:rPr lang="en-US" altLang="zh-TW" sz="1400" b="1">
                <a:latin typeface="Arial"/>
                <a:ea typeface="微軟正黑體"/>
                <a:cs typeface="Arial"/>
                <a:sym typeface="Arial" panose="020B0604020202020204" pitchFamily="34" charset="0"/>
              </a:rPr>
              <a:t>AQR 113C</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 name="手繪多邊形: 圖案 10">
            <a:extLst>
              <a:ext uri="{FF2B5EF4-FFF2-40B4-BE49-F238E27FC236}">
                <a16:creationId xmlns:a16="http://schemas.microsoft.com/office/drawing/2014/main" id="{9148FE22-A1C0-4073-9C33-DBA47890900E}"/>
              </a:ext>
            </a:extLst>
          </p:cNvPr>
          <p:cNvSpPr/>
          <p:nvPr/>
        </p:nvSpPr>
        <p:spPr>
          <a:xfrm>
            <a:off x="6133667" y="5514452"/>
            <a:ext cx="5585596" cy="451684"/>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tx2">
              <a:lumMod val="40000"/>
              <a:lumOff val="60000"/>
            </a:schemeClr>
          </a:solidFill>
          <a:ln w="8562" cap="flat">
            <a:noFill/>
            <a:custDash>
              <a:ds d="900000" sp="900000"/>
            </a:custDash>
            <a:miter/>
          </a:ln>
        </p:spPr>
        <p:txBody>
          <a:bodyPr rtlCol="0" anchor="ctr"/>
          <a:lstStyle/>
          <a:p>
            <a:pPr algn="ctr"/>
            <a:r>
              <a:rPr lang="en-US" altLang="zh-TW"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IPQ8072A</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 name="手繪多邊形: 圖案 10">
            <a:extLst>
              <a:ext uri="{FF2B5EF4-FFF2-40B4-BE49-F238E27FC236}">
                <a16:creationId xmlns:a16="http://schemas.microsoft.com/office/drawing/2014/main" id="{7B89DD2F-F0AE-4053-BE00-9A88FCEFCE12}"/>
              </a:ext>
            </a:extLst>
          </p:cNvPr>
          <p:cNvSpPr/>
          <p:nvPr/>
        </p:nvSpPr>
        <p:spPr>
          <a:xfrm>
            <a:off x="508737" y="5514452"/>
            <a:ext cx="2754142" cy="451684"/>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tx2">
              <a:lumMod val="40000"/>
              <a:lumOff val="60000"/>
            </a:schemeClr>
          </a:solidFill>
          <a:ln w="8562" cap="flat">
            <a:noFill/>
            <a:custDash>
              <a:ds d="900000" sp="900000"/>
            </a:custDash>
            <a:miter/>
          </a:ln>
        </p:spPr>
        <p:txBody>
          <a:bodyPr rtlCol="0" anchor="ctr"/>
          <a:lstStyle/>
          <a:p>
            <a:pPr algn="ctr"/>
            <a:r>
              <a:rPr lang="en-US" altLang="zh-TW"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QCN5054</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 name="矩形: 圓角 77">
            <a:extLst>
              <a:ext uri="{FF2B5EF4-FFF2-40B4-BE49-F238E27FC236}">
                <a16:creationId xmlns:a16="http://schemas.microsoft.com/office/drawing/2014/main" id="{E39278AD-EA70-4FD9-8EDB-43A312C8E4DE}"/>
              </a:ext>
            </a:extLst>
          </p:cNvPr>
          <p:cNvSpPr/>
          <p:nvPr/>
        </p:nvSpPr>
        <p:spPr>
          <a:xfrm>
            <a:off x="4598517" y="4407968"/>
            <a:ext cx="2440485" cy="483759"/>
          </a:xfrm>
          <a:prstGeom prst="roundRect">
            <a:avLst>
              <a:gd name="adj" fmla="val 0"/>
            </a:avLst>
          </a:prstGeom>
          <a:solidFill>
            <a:schemeClr val="accent4">
              <a:satMod val="103000"/>
              <a:lumMod val="102000"/>
              <a:tint val="94000"/>
            </a:schemeClr>
          </a:solidFill>
          <a:ln/>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NAT offload</a:t>
            </a:r>
            <a:endParaRPr lang="zh-TW" altLang="en-US"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 name="矩形: 圓角 75">
            <a:extLst>
              <a:ext uri="{FF2B5EF4-FFF2-40B4-BE49-F238E27FC236}">
                <a16:creationId xmlns:a16="http://schemas.microsoft.com/office/drawing/2014/main" id="{3207AC74-74CA-4D14-B7B4-92BA2F2131CB}"/>
              </a:ext>
            </a:extLst>
          </p:cNvPr>
          <p:cNvSpPr/>
          <p:nvPr/>
        </p:nvSpPr>
        <p:spPr>
          <a:xfrm>
            <a:off x="2553648" y="4400511"/>
            <a:ext cx="1981266" cy="498673"/>
          </a:xfrm>
          <a:prstGeom prst="roundRect">
            <a:avLst>
              <a:gd name="adj" fmla="val 0"/>
            </a:avLst>
          </a:prstGeom>
          <a:solidFill>
            <a:schemeClr val="accent6">
              <a:satMod val="103000"/>
              <a:lumMod val="102000"/>
              <a:tint val="94000"/>
            </a:schemeClr>
          </a:solidFill>
          <a:ln/>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MU-MIMO </a:t>
            </a:r>
            <a:endParaRPr lang="zh-TW" altLang="en-US"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 name="矩形: 圓角 75">
            <a:extLst>
              <a:ext uri="{FF2B5EF4-FFF2-40B4-BE49-F238E27FC236}">
                <a16:creationId xmlns:a16="http://schemas.microsoft.com/office/drawing/2014/main" id="{AB04BBDB-8D77-41CA-8D71-E7960198E5C1}"/>
              </a:ext>
            </a:extLst>
          </p:cNvPr>
          <p:cNvSpPr/>
          <p:nvPr/>
        </p:nvSpPr>
        <p:spPr>
          <a:xfrm>
            <a:off x="506853" y="4400511"/>
            <a:ext cx="1982384" cy="498673"/>
          </a:xfrm>
          <a:prstGeom prst="roundRect">
            <a:avLst>
              <a:gd name="adj" fmla="val 0"/>
            </a:avLst>
          </a:prstGeom>
          <a:solidFill>
            <a:schemeClr val="accent6">
              <a:satMod val="103000"/>
              <a:lumMod val="102000"/>
              <a:tint val="94000"/>
            </a:schemeClr>
          </a:solidFill>
          <a:ln/>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OFDMA </a:t>
            </a:r>
            <a:endParaRPr lang="zh-TW" altLang="en-US"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 name="矩形: 圓角 77">
            <a:extLst>
              <a:ext uri="{FF2B5EF4-FFF2-40B4-BE49-F238E27FC236}">
                <a16:creationId xmlns:a16="http://schemas.microsoft.com/office/drawing/2014/main" id="{B2984006-C82B-4D1E-866C-BF2A72BEE336}"/>
              </a:ext>
            </a:extLst>
          </p:cNvPr>
          <p:cNvSpPr/>
          <p:nvPr/>
        </p:nvSpPr>
        <p:spPr>
          <a:xfrm>
            <a:off x="7096814" y="4407968"/>
            <a:ext cx="2239280" cy="483759"/>
          </a:xfrm>
          <a:prstGeom prst="roundRect">
            <a:avLst>
              <a:gd name="adj" fmla="val 0"/>
            </a:avLst>
          </a:prstGeom>
          <a:solidFill>
            <a:schemeClr val="accent4">
              <a:satMod val="103000"/>
              <a:lumMod val="102000"/>
              <a:tint val="94000"/>
            </a:schemeClr>
          </a:solidFill>
          <a:ln/>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Crypto Engine</a:t>
            </a:r>
            <a:endParaRPr lang="zh-TW" altLang="en-US"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3" name="手繪多邊形: 圖案 10">
            <a:extLst>
              <a:ext uri="{FF2B5EF4-FFF2-40B4-BE49-F238E27FC236}">
                <a16:creationId xmlns:a16="http://schemas.microsoft.com/office/drawing/2014/main" id="{EB26B4A3-7E81-43D1-8441-ADE21E5AAFDD}"/>
              </a:ext>
            </a:extLst>
          </p:cNvPr>
          <p:cNvSpPr/>
          <p:nvPr/>
        </p:nvSpPr>
        <p:spPr>
          <a:xfrm>
            <a:off x="9393906" y="4407968"/>
            <a:ext cx="2320067" cy="483759"/>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rgbClr val="428BCE"/>
          </a:solidFill>
          <a:ln w="8562" cap="flat">
            <a:noFill/>
            <a:custDash>
              <a:ds d="900000" sp="900000"/>
            </a:custDash>
            <a:miter/>
          </a:ln>
        </p:spPr>
        <p:txBody>
          <a:bodyPr rtlCol="0" anchor="ctr"/>
          <a:lstStyle/>
          <a:p>
            <a:pPr algn="ctr"/>
            <a:r>
              <a:rPr lang="en-US" altLang="zh-TW"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USB</a:t>
            </a:r>
            <a:r>
              <a:rPr lang="zh-TW" alt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200" b="1"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Mgmt</a:t>
            </a:r>
            <a:endParaRPr lang="zh-TW" alt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4" name="矩形 13">
            <a:extLst>
              <a:ext uri="{FF2B5EF4-FFF2-40B4-BE49-F238E27FC236}">
                <a16:creationId xmlns:a16="http://schemas.microsoft.com/office/drawing/2014/main" id="{D116D745-1AA2-4048-9C28-FF8AE59F20E6}"/>
              </a:ext>
            </a:extLst>
          </p:cNvPr>
          <p:cNvSpPr/>
          <p:nvPr/>
        </p:nvSpPr>
        <p:spPr>
          <a:xfrm>
            <a:off x="506852" y="3907648"/>
            <a:ext cx="3699715" cy="444204"/>
          </a:xfrm>
          <a:prstGeom prst="rect">
            <a:avLst/>
          </a:prstGeom>
          <a:solidFill>
            <a:srgbClr val="F87220"/>
          </a:solidFill>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Wi-Fi 6</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 name="矩形 14">
            <a:extLst>
              <a:ext uri="{FF2B5EF4-FFF2-40B4-BE49-F238E27FC236}">
                <a16:creationId xmlns:a16="http://schemas.microsoft.com/office/drawing/2014/main" id="{2D52D8B7-B781-4366-9FF1-520553D5BB4F}"/>
              </a:ext>
            </a:extLst>
          </p:cNvPr>
          <p:cNvSpPr/>
          <p:nvPr/>
        </p:nvSpPr>
        <p:spPr>
          <a:xfrm>
            <a:off x="4262274" y="3906002"/>
            <a:ext cx="3699714" cy="444204"/>
          </a:xfrm>
          <a:prstGeom prst="rect">
            <a:avLst/>
          </a:prstGeom>
          <a:solidFill>
            <a:srgbClr val="F87220"/>
          </a:solidFill>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L2 Networking</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 name="矩形 15">
            <a:extLst>
              <a:ext uri="{FF2B5EF4-FFF2-40B4-BE49-F238E27FC236}">
                <a16:creationId xmlns:a16="http://schemas.microsoft.com/office/drawing/2014/main" id="{8E9EC0A7-179A-4052-B1FE-B046E41F3D66}"/>
              </a:ext>
            </a:extLst>
          </p:cNvPr>
          <p:cNvSpPr/>
          <p:nvPr/>
        </p:nvSpPr>
        <p:spPr>
          <a:xfrm>
            <a:off x="8007223" y="3908228"/>
            <a:ext cx="3706750" cy="444204"/>
          </a:xfrm>
          <a:prstGeom prst="rect">
            <a:avLst/>
          </a:prstGeom>
          <a:solidFill>
            <a:srgbClr val="F87220"/>
          </a:solidFill>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L3 Networking</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 name="矩形 25">
            <a:extLst>
              <a:ext uri="{FF2B5EF4-FFF2-40B4-BE49-F238E27FC236}">
                <a16:creationId xmlns:a16="http://schemas.microsoft.com/office/drawing/2014/main" id="{FA2D89BD-058D-44F2-A8D8-2838CBA523F7}"/>
              </a:ext>
            </a:extLst>
          </p:cNvPr>
          <p:cNvSpPr/>
          <p:nvPr/>
        </p:nvSpPr>
        <p:spPr>
          <a:xfrm>
            <a:off x="10125307" y="3500756"/>
            <a:ext cx="1284326" cy="253916"/>
          </a:xfrm>
          <a:prstGeom prst="rect">
            <a:avLst/>
          </a:prstGeom>
        </p:spPr>
        <p:txBody>
          <a:bodyPr wrap="none">
            <a:spAutoFit/>
          </a:bodyPr>
          <a:lstStyle/>
          <a:p>
            <a:pPr algn="ctr"/>
            <a:r>
              <a:rPr kumimoji="1" lang="en-US" altLang="zh-TW" sz="1050" b="1"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QuWAN</a:t>
            </a:r>
            <a:r>
              <a:rPr kumimoji="1" lang="zh-TW" altLang="en-US"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SD-WAN</a:t>
            </a:r>
          </a:p>
        </p:txBody>
      </p:sp>
      <p:sp>
        <p:nvSpPr>
          <p:cNvPr id="28" name="矩形 27">
            <a:extLst>
              <a:ext uri="{FF2B5EF4-FFF2-40B4-BE49-F238E27FC236}">
                <a16:creationId xmlns:a16="http://schemas.microsoft.com/office/drawing/2014/main" id="{AD6AC3E4-D51E-468C-A5C8-9072DE98069A}"/>
              </a:ext>
            </a:extLst>
          </p:cNvPr>
          <p:cNvSpPr/>
          <p:nvPr/>
        </p:nvSpPr>
        <p:spPr>
          <a:xfrm>
            <a:off x="2769303" y="3500756"/>
            <a:ext cx="1031051" cy="253916"/>
          </a:xfrm>
          <a:prstGeom prst="rect">
            <a:avLst/>
          </a:prstGeom>
        </p:spPr>
        <p:txBody>
          <a:bodyPr wrap="none">
            <a:spAutoFit/>
          </a:bodyPr>
          <a:lstStyle/>
          <a:p>
            <a:pPr algn="ct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802.1Q</a:t>
            </a:r>
            <a:r>
              <a:rPr kumimoji="1" lang="zh-TW" altLang="en-US"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VLAN</a:t>
            </a:r>
          </a:p>
        </p:txBody>
      </p:sp>
      <p:sp>
        <p:nvSpPr>
          <p:cNvPr id="32" name="矩形 31">
            <a:extLst>
              <a:ext uri="{FF2B5EF4-FFF2-40B4-BE49-F238E27FC236}">
                <a16:creationId xmlns:a16="http://schemas.microsoft.com/office/drawing/2014/main" id="{7DE5F906-38D0-432B-A85C-DD9E57A5DA2E}"/>
              </a:ext>
            </a:extLst>
          </p:cNvPr>
          <p:cNvSpPr/>
          <p:nvPr/>
        </p:nvSpPr>
        <p:spPr>
          <a:xfrm>
            <a:off x="4622531" y="3490093"/>
            <a:ext cx="1095172" cy="253916"/>
          </a:xfrm>
          <a:prstGeom prst="rect">
            <a:avLst/>
          </a:prstGeom>
        </p:spPr>
        <p:txBody>
          <a:bodyPr wrap="none">
            <a:spAutoFit/>
          </a:bodyPr>
          <a:lstStyle/>
          <a:p>
            <a:pPr algn="ct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Static</a:t>
            </a:r>
            <a:r>
              <a:rPr kumimoji="1" lang="zh-TW" altLang="en-US"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Routing</a:t>
            </a:r>
          </a:p>
        </p:txBody>
      </p:sp>
      <p:sp>
        <p:nvSpPr>
          <p:cNvPr id="34" name="矩形 33">
            <a:extLst>
              <a:ext uri="{FF2B5EF4-FFF2-40B4-BE49-F238E27FC236}">
                <a16:creationId xmlns:a16="http://schemas.microsoft.com/office/drawing/2014/main" id="{AD325EAA-8F8A-43E6-8BFA-E622BFFC8D62}"/>
              </a:ext>
            </a:extLst>
          </p:cNvPr>
          <p:cNvSpPr/>
          <p:nvPr/>
        </p:nvSpPr>
        <p:spPr>
          <a:xfrm>
            <a:off x="6166195" y="3500756"/>
            <a:ext cx="1763743" cy="253916"/>
          </a:xfrm>
          <a:prstGeom prst="rect">
            <a:avLst/>
          </a:prstGeom>
        </p:spPr>
        <p:txBody>
          <a:bodyPr wrap="square">
            <a:spAutoFit/>
          </a:bodyPr>
          <a:lstStyle/>
          <a:p>
            <a:pPr algn="ct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Protocol</a:t>
            </a:r>
            <a:r>
              <a:rPr kumimoji="1" lang="zh-TW" altLang="en-US"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Base</a:t>
            </a:r>
            <a:r>
              <a:rPr kumimoji="1" lang="zh-TW" altLang="en-US"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Firewall</a:t>
            </a:r>
          </a:p>
        </p:txBody>
      </p:sp>
      <p:sp>
        <p:nvSpPr>
          <p:cNvPr id="36" name="矩形 35">
            <a:extLst>
              <a:ext uri="{FF2B5EF4-FFF2-40B4-BE49-F238E27FC236}">
                <a16:creationId xmlns:a16="http://schemas.microsoft.com/office/drawing/2014/main" id="{3367D3D6-EB12-4C4D-BE9B-807643AF8C4F}"/>
              </a:ext>
            </a:extLst>
          </p:cNvPr>
          <p:cNvSpPr/>
          <p:nvPr/>
        </p:nvSpPr>
        <p:spPr>
          <a:xfrm>
            <a:off x="8439694" y="3502445"/>
            <a:ext cx="896400" cy="253916"/>
          </a:xfrm>
          <a:prstGeom prst="rect">
            <a:avLst/>
          </a:prstGeom>
        </p:spPr>
        <p:txBody>
          <a:bodyPr wrap="none">
            <a:spAutoFit/>
          </a:bodyPr>
          <a:lstStyle/>
          <a:p>
            <a:pPr algn="ct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FTP</a:t>
            </a:r>
            <a:r>
              <a:rPr kumimoji="1" lang="zh-TW" altLang="en-US"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Server</a:t>
            </a:r>
          </a:p>
        </p:txBody>
      </p:sp>
      <p:sp>
        <p:nvSpPr>
          <p:cNvPr id="24" name="矩形 23">
            <a:extLst>
              <a:ext uri="{FF2B5EF4-FFF2-40B4-BE49-F238E27FC236}">
                <a16:creationId xmlns:a16="http://schemas.microsoft.com/office/drawing/2014/main" id="{D5FA8B05-786E-46EF-A22B-DA40DFA86FFD}"/>
              </a:ext>
            </a:extLst>
          </p:cNvPr>
          <p:cNvSpPr/>
          <p:nvPr/>
        </p:nvSpPr>
        <p:spPr>
          <a:xfrm>
            <a:off x="8892474" y="6361975"/>
            <a:ext cx="2200760" cy="276999"/>
          </a:xfrm>
          <a:prstGeom prst="rect">
            <a:avLst/>
          </a:prstGeom>
        </p:spPr>
        <p:txBody>
          <a:bodyPr wrap="square">
            <a:spAutoFit/>
          </a:bodyPr>
          <a:lstStyle/>
          <a:p>
            <a:pPr algn="ctr"/>
            <a:r>
              <a:rPr kumimoji="1" lang="sv-SE"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Ipsec VPN HW Acceleration</a:t>
            </a:r>
          </a:p>
        </p:txBody>
      </p:sp>
      <p:grpSp>
        <p:nvGrpSpPr>
          <p:cNvPr id="19" name="群組 18">
            <a:extLst>
              <a:ext uri="{FF2B5EF4-FFF2-40B4-BE49-F238E27FC236}">
                <a16:creationId xmlns:a16="http://schemas.microsoft.com/office/drawing/2014/main" id="{F207B289-7D20-4801-95DB-1E5F220C4B6C}"/>
              </a:ext>
            </a:extLst>
          </p:cNvPr>
          <p:cNvGrpSpPr/>
          <p:nvPr/>
        </p:nvGrpSpPr>
        <p:grpSpPr>
          <a:xfrm>
            <a:off x="2746550" y="2678890"/>
            <a:ext cx="5984953" cy="648836"/>
            <a:chOff x="2875904" y="2678890"/>
            <a:chExt cx="5984953" cy="504072"/>
          </a:xfrm>
        </p:grpSpPr>
        <p:sp>
          <p:nvSpPr>
            <p:cNvPr id="41" name="上-下雙向箭號 122">
              <a:extLst>
                <a:ext uri="{FF2B5EF4-FFF2-40B4-BE49-F238E27FC236}">
                  <a16:creationId xmlns:a16="http://schemas.microsoft.com/office/drawing/2014/main" id="{F90D4A05-FF48-4EBE-82BD-512ECA025A01}"/>
                </a:ext>
              </a:extLst>
            </p:cNvPr>
            <p:cNvSpPr/>
            <p:nvPr/>
          </p:nvSpPr>
          <p:spPr>
            <a:xfrm>
              <a:off x="5776877" y="2678890"/>
              <a:ext cx="241517" cy="490730"/>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 name="上-下雙向箭號 122">
              <a:extLst>
                <a:ext uri="{FF2B5EF4-FFF2-40B4-BE49-F238E27FC236}">
                  <a16:creationId xmlns:a16="http://schemas.microsoft.com/office/drawing/2014/main" id="{B8E8DA73-3E9D-4B76-926D-7B3BB6646DB5}"/>
                </a:ext>
              </a:extLst>
            </p:cNvPr>
            <p:cNvSpPr/>
            <p:nvPr/>
          </p:nvSpPr>
          <p:spPr>
            <a:xfrm>
              <a:off x="2875904" y="2692232"/>
              <a:ext cx="241517" cy="490730"/>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9" name="上-下雙向箭號 122">
              <a:extLst>
                <a:ext uri="{FF2B5EF4-FFF2-40B4-BE49-F238E27FC236}">
                  <a16:creationId xmlns:a16="http://schemas.microsoft.com/office/drawing/2014/main" id="{1A3913AD-F30A-4F83-B86A-B1A89A2490EC}"/>
                </a:ext>
              </a:extLst>
            </p:cNvPr>
            <p:cNvSpPr/>
            <p:nvPr/>
          </p:nvSpPr>
          <p:spPr>
            <a:xfrm>
              <a:off x="8619340" y="2678890"/>
              <a:ext cx="241517" cy="490730"/>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21" name="群組 20">
            <a:extLst>
              <a:ext uri="{FF2B5EF4-FFF2-40B4-BE49-F238E27FC236}">
                <a16:creationId xmlns:a16="http://schemas.microsoft.com/office/drawing/2014/main" id="{0A267B5B-A00A-48EB-9A3E-C4A19FB4E427}"/>
              </a:ext>
            </a:extLst>
          </p:cNvPr>
          <p:cNvGrpSpPr/>
          <p:nvPr/>
        </p:nvGrpSpPr>
        <p:grpSpPr>
          <a:xfrm>
            <a:off x="1792790" y="5857606"/>
            <a:ext cx="8382233" cy="516470"/>
            <a:chOff x="1922144" y="5857606"/>
            <a:chExt cx="8382233" cy="384530"/>
          </a:xfrm>
        </p:grpSpPr>
        <p:sp>
          <p:nvSpPr>
            <p:cNvPr id="60" name="上-下雙向箭號 122">
              <a:extLst>
                <a:ext uri="{FF2B5EF4-FFF2-40B4-BE49-F238E27FC236}">
                  <a16:creationId xmlns:a16="http://schemas.microsoft.com/office/drawing/2014/main" id="{3409F75B-8670-4DD1-9DE6-16447D65D397}"/>
                </a:ext>
              </a:extLst>
            </p:cNvPr>
            <p:cNvSpPr/>
            <p:nvPr/>
          </p:nvSpPr>
          <p:spPr>
            <a:xfrm>
              <a:off x="1922144" y="5857606"/>
              <a:ext cx="241517" cy="384530"/>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1" name="上-下雙向箭號 122">
              <a:extLst>
                <a:ext uri="{FF2B5EF4-FFF2-40B4-BE49-F238E27FC236}">
                  <a16:creationId xmlns:a16="http://schemas.microsoft.com/office/drawing/2014/main" id="{EE784F10-AE2B-44BF-8BA3-6D6734AF5AD7}"/>
                </a:ext>
              </a:extLst>
            </p:cNvPr>
            <p:cNvSpPr/>
            <p:nvPr/>
          </p:nvSpPr>
          <p:spPr>
            <a:xfrm>
              <a:off x="4606368" y="5857606"/>
              <a:ext cx="241517" cy="384530"/>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3" name="上-下雙向箭號 122">
              <a:extLst>
                <a:ext uri="{FF2B5EF4-FFF2-40B4-BE49-F238E27FC236}">
                  <a16:creationId xmlns:a16="http://schemas.microsoft.com/office/drawing/2014/main" id="{4E14B2C8-9E0E-4FC3-8A81-C2CBBE12762B}"/>
                </a:ext>
              </a:extLst>
            </p:cNvPr>
            <p:cNvSpPr/>
            <p:nvPr/>
          </p:nvSpPr>
          <p:spPr>
            <a:xfrm>
              <a:off x="7477156" y="5857606"/>
              <a:ext cx="241517" cy="384530"/>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4" name="上-下雙向箭號 122">
              <a:extLst>
                <a:ext uri="{FF2B5EF4-FFF2-40B4-BE49-F238E27FC236}">
                  <a16:creationId xmlns:a16="http://schemas.microsoft.com/office/drawing/2014/main" id="{1B5F2CE1-7F0C-440A-9473-0937277BC853}"/>
                </a:ext>
              </a:extLst>
            </p:cNvPr>
            <p:cNvSpPr/>
            <p:nvPr/>
          </p:nvSpPr>
          <p:spPr>
            <a:xfrm>
              <a:off x="10062860" y="5857606"/>
              <a:ext cx="241517" cy="384530"/>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pic>
        <p:nvPicPr>
          <p:cNvPr id="45" name="圖片 44" descr="一張含有 螢幕擷取畫面, 畫畫, 電腦 的圖片&#10;&#10;描述是以非常高的可信度產生">
            <a:extLst>
              <a:ext uri="{FF2B5EF4-FFF2-40B4-BE49-F238E27FC236}">
                <a16:creationId xmlns:a16="http://schemas.microsoft.com/office/drawing/2014/main" id="{FF980BC4-33FF-4154-917D-A269A1F59E74}"/>
              </a:ext>
            </a:extLst>
          </p:cNvPr>
          <p:cNvPicPr>
            <a:picLocks noChangeAspect="1"/>
          </p:cNvPicPr>
          <p:nvPr/>
        </p:nvPicPr>
        <p:blipFill>
          <a:blip r:embed="rId7"/>
          <a:stretch>
            <a:fillRect/>
          </a:stretch>
        </p:blipFill>
        <p:spPr>
          <a:xfrm>
            <a:off x="5080676" y="1826341"/>
            <a:ext cx="1375210" cy="794104"/>
          </a:xfrm>
          <a:prstGeom prst="rect">
            <a:avLst/>
          </a:prstGeom>
        </p:spPr>
      </p:pic>
    </p:spTree>
    <p:extLst>
      <p:ext uri="{BB962C8B-B14F-4D97-AF65-F5344CB8AC3E}">
        <p14:creationId xmlns:p14="http://schemas.microsoft.com/office/powerpoint/2010/main" val="1379634617"/>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A0D191-5815-4D82-A5C6-603F234862B6}"/>
              </a:ext>
            </a:extLst>
          </p:cNvPr>
          <p:cNvSpPr>
            <a:spLocks noGrp="1"/>
          </p:cNvSpPr>
          <p:nvPr>
            <p:ph type="title"/>
          </p:nvPr>
        </p:nvSpPr>
        <p:spPr/>
        <p:txBody>
          <a:bodyPr>
            <a:normAutofit/>
          </a:bodyPr>
          <a:lstStyle/>
          <a:p>
            <a:r>
              <a:rPr kumimoji="1" lang="en-US" altLang="zh-TW">
                <a:ea typeface="微軟正黑體" panose="020B0604030504040204" pitchFamily="34" charset="-120"/>
                <a:cs typeface="Arial"/>
                <a:sym typeface="Arial" panose="020B0604020202020204" pitchFamily="34" charset="0"/>
              </a:rPr>
              <a:t>The Powerful QuRouter OS</a:t>
            </a:r>
            <a:endParaRPr lang="en-US" altLang="zh-TW">
              <a:ea typeface="微軟正黑體" panose="020B0604030504040204" pitchFamily="34" charset="-120"/>
              <a:cs typeface="Arial"/>
              <a:sym typeface="Arial" panose="020B0604020202020204" pitchFamily="34" charset="0"/>
            </a:endParaRPr>
          </a:p>
        </p:txBody>
      </p:sp>
      <p:sp>
        <p:nvSpPr>
          <p:cNvPr id="3" name="矩形 2">
            <a:extLst>
              <a:ext uri="{FF2B5EF4-FFF2-40B4-BE49-F238E27FC236}">
                <a16:creationId xmlns:a16="http://schemas.microsoft.com/office/drawing/2014/main" id="{6C7FA075-A423-5941-B2FD-7C457D9488E3}"/>
              </a:ext>
            </a:extLst>
          </p:cNvPr>
          <p:cNvSpPr/>
          <p:nvPr/>
        </p:nvSpPr>
        <p:spPr>
          <a:xfrm>
            <a:off x="1370045" y="1748239"/>
            <a:ext cx="9440056" cy="400110"/>
          </a:xfrm>
          <a:prstGeom prst="rect">
            <a:avLst/>
          </a:prstGeom>
        </p:spPr>
        <p:txBody>
          <a:bodyPr wrap="square">
            <a:spAutoFit/>
          </a:bodyPr>
          <a:lstStyle/>
          <a:p>
            <a:pPr algn="ctr"/>
            <a:r>
              <a:rPr kumimoji="1" lang="en-US" altLang="zh-TW" sz="2000" dirty="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Fullfills</a:t>
            </a:r>
            <a:r>
              <a:rPr kumimoji="1" lang="en-US" altLang="zh-TW" sz="20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all the functions you need just like other common router</a:t>
            </a:r>
            <a:endParaRPr lang="zh-TW" altLang="en-US" sz="20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aphicFrame>
        <p:nvGraphicFramePr>
          <p:cNvPr id="4" name="表格 3">
            <a:extLst>
              <a:ext uri="{FF2B5EF4-FFF2-40B4-BE49-F238E27FC236}">
                <a16:creationId xmlns:a16="http://schemas.microsoft.com/office/drawing/2014/main" id="{F4D00C71-623F-9D49-8469-12943697A159}"/>
              </a:ext>
            </a:extLst>
          </p:cNvPr>
          <p:cNvGraphicFramePr>
            <a:graphicFrameLocks noGrp="1"/>
          </p:cNvGraphicFramePr>
          <p:nvPr>
            <p:extLst>
              <p:ext uri="{D42A27DB-BD31-4B8C-83A1-F6EECF244321}">
                <p14:modId xmlns:p14="http://schemas.microsoft.com/office/powerpoint/2010/main" val="842953422"/>
              </p:ext>
            </p:extLst>
          </p:nvPr>
        </p:nvGraphicFramePr>
        <p:xfrm>
          <a:off x="671567" y="2221072"/>
          <a:ext cx="10756965" cy="4451480"/>
        </p:xfrm>
        <a:graphic>
          <a:graphicData uri="http://schemas.openxmlformats.org/drawingml/2006/table">
            <a:tbl>
              <a:tblPr firstRow="1" bandRow="1">
                <a:tableStyleId>{5FD0F851-EC5A-4D38-B0AD-8093EC10F338}</a:tableStyleId>
              </a:tblPr>
              <a:tblGrid>
                <a:gridCol w="2511552">
                  <a:extLst>
                    <a:ext uri="{9D8B030D-6E8A-4147-A177-3AD203B41FA5}">
                      <a16:colId xmlns:a16="http://schemas.microsoft.com/office/drawing/2014/main" val="3701075197"/>
                    </a:ext>
                  </a:extLst>
                </a:gridCol>
                <a:gridCol w="4793757">
                  <a:extLst>
                    <a:ext uri="{9D8B030D-6E8A-4147-A177-3AD203B41FA5}">
                      <a16:colId xmlns:a16="http://schemas.microsoft.com/office/drawing/2014/main" val="693905888"/>
                    </a:ext>
                  </a:extLst>
                </a:gridCol>
                <a:gridCol w="1769066">
                  <a:extLst>
                    <a:ext uri="{9D8B030D-6E8A-4147-A177-3AD203B41FA5}">
                      <a16:colId xmlns:a16="http://schemas.microsoft.com/office/drawing/2014/main" val="919818213"/>
                    </a:ext>
                  </a:extLst>
                </a:gridCol>
                <a:gridCol w="1682590">
                  <a:extLst>
                    <a:ext uri="{9D8B030D-6E8A-4147-A177-3AD203B41FA5}">
                      <a16:colId xmlns:a16="http://schemas.microsoft.com/office/drawing/2014/main" val="920792234"/>
                    </a:ext>
                  </a:extLst>
                </a:gridCol>
              </a:tblGrid>
              <a:tr h="239671">
                <a:tc>
                  <a:txBody>
                    <a:bodyPr/>
                    <a:lstStyle/>
                    <a:p>
                      <a:pPr marL="0" algn="l" defTabSz="914400" rtl="0" eaLnBrk="1" fontAlgn="t" latinLnBrk="0" hangingPunct="1">
                        <a:spcBef>
                          <a:spcPts val="0"/>
                        </a:spcBef>
                        <a:spcAft>
                          <a:spcPts val="0"/>
                        </a:spcAft>
                      </a:pPr>
                      <a:r>
                        <a:rPr lang="af-ZA" sz="1800" b="1" kern="120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Features​</a:t>
                      </a:r>
                    </a:p>
                  </a:txBody>
                  <a:tcPr marL="76339" marR="76339" marT="38170" marB="38170" anchor="ctr">
                    <a:lnL w="12700" cap="flat" cmpd="sng" algn="ctr">
                      <a:solidFill>
                        <a:schemeClr val="tx1">
                          <a:lumMod val="65000"/>
                          <a:lumOff val="35000"/>
                        </a:schemeClr>
                      </a:solidFill>
                      <a:prstDash val="solid"/>
                      <a:round/>
                      <a:headEnd type="none" w="med" len="med"/>
                      <a:tailEnd type="none" w="med" len="med"/>
                    </a:lnL>
                    <a:lnR w="3175" cap="flat" cmpd="sng" algn="ctr">
                      <a:solidFill>
                        <a:srgbClr val="00F6FF"/>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l" rtl="0" fontAlgn="auto"/>
                      <a:r>
                        <a:rPr lang="af-ZA" sz="1400" b="1">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a:t>
                      </a:r>
                      <a:endParaRPr lang="af-ZA" sz="1400" b="1" i="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3175" cap="flat" cmpd="sng" algn="ctr">
                      <a:solidFill>
                        <a:srgbClr val="00F6FF"/>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l" rtl="0" fontAlgn="auto"/>
                      <a:r>
                        <a:rPr lang="af-ZA" sz="1400" b="1">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QuRouter OS</a:t>
                      </a:r>
                      <a:endParaRPr lang="af-ZA" sz="1400" b="1" i="0" err="1">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3175" cap="flat" cmpd="sng" algn="ctr">
                      <a:solidFill>
                        <a:srgbClr val="00F6FF"/>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l" rtl="0" fontAlgn="auto"/>
                      <a:r>
                        <a:rPr lang="af-ZA" sz="1400" b="1">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Common Router</a:t>
                      </a:r>
                      <a:endParaRPr lang="af-ZA" sz="1400" b="1" i="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extLst>
                  <a:ext uri="{0D108BD9-81ED-4DB2-BD59-A6C34878D82A}">
                    <a16:rowId xmlns:a16="http://schemas.microsoft.com/office/drawing/2014/main" val="2279328717"/>
                  </a:ext>
                </a:extLst>
              </a:tr>
              <a:tr h="635491">
                <a:tc>
                  <a:txBody>
                    <a:bodyPr/>
                    <a:lstStyle/>
                    <a:p>
                      <a:pPr algn="l" rtl="0" fontAlgn="base"/>
                      <a:r>
                        <a:rPr lang="af-ZA" sz="1400" b="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Dashboard​ &amp; Status</a:t>
                      </a:r>
                      <a:endParaRPr lang="af-ZA" sz="1400" b="0" i="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12700" cap="flat" cmpd="sng" algn="ctr">
                      <a:solidFill>
                        <a:schemeClr val="tx1">
                          <a:lumMod val="65000"/>
                          <a:lumOff val="35000"/>
                        </a:schemeClr>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l" rtl="0" fontAlgn="base"/>
                      <a:r>
                        <a:rPr lang="af-ZA" sz="1400" b="0" u="none" strike="noStrike"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Device and system status</a:t>
                      </a:r>
                      <a:r>
                        <a:rPr lang="af-ZA" sz="1400" b="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a:t>
                      </a:r>
                    </a:p>
                    <a:p>
                      <a:pPr algn="l" rtl="0" fontAlgn="base"/>
                      <a:r>
                        <a:rPr lang="af-ZA" sz="1400" b="0" u="none" strike="noStrike"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WAN Status</a:t>
                      </a:r>
                      <a:r>
                        <a:rPr lang="af-ZA" sz="1400" b="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a:t>
                      </a:r>
                    </a:p>
                    <a:p>
                      <a:pPr algn="l" rtl="0" fontAlgn="base"/>
                      <a:r>
                        <a:rPr lang="af-ZA" sz="1400" b="0" u="none" strike="noStrike"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WiFi/Guest WiFi Status</a:t>
                      </a:r>
                      <a:r>
                        <a:rPr lang="af-ZA" sz="1400" b="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a:t>
                      </a:r>
                    </a:p>
                    <a:p>
                      <a:pPr algn="l" rtl="0" fontAlgn="base"/>
                      <a:r>
                        <a:rPr lang="af-ZA" sz="1400" b="0" u="none" strike="noStrike"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Connected devices info</a:t>
                      </a:r>
                      <a:r>
                        <a:rPr lang="af-ZA" sz="1400" b="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a:t>
                      </a:r>
                      <a:endParaRPr lang="af-ZA" sz="1400" b="0" i="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ctr" rtl="0" fontAlgn="base"/>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v</a:t>
                      </a:r>
                      <a:endParaRPr lang="af-ZA" sz="1400" b="0" i="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ctr" rtl="0" fontAlgn="base"/>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v</a:t>
                      </a:r>
                      <a:endParaRPr lang="af-ZA" sz="1400" b="0" i="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extLst>
                  <a:ext uri="{0D108BD9-81ED-4DB2-BD59-A6C34878D82A}">
                    <a16:rowId xmlns:a16="http://schemas.microsoft.com/office/drawing/2014/main" val="1956176183"/>
                  </a:ext>
                </a:extLst>
              </a:tr>
              <a:tr h="198006">
                <a:tc>
                  <a:txBody>
                    <a:bodyPr/>
                    <a:lstStyle/>
                    <a:p>
                      <a:pPr algn="l" rtl="0" fontAlgn="base"/>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Advanced Network Settings</a:t>
                      </a:r>
                      <a:endParaRPr lang="af-ZA" sz="1400" b="0" i="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12700" cap="flat" cmpd="sng" algn="ctr">
                      <a:solidFill>
                        <a:schemeClr val="tx1">
                          <a:lumMod val="65000"/>
                          <a:lumOff val="35000"/>
                        </a:schemeClr>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l" rtl="0" fontAlgn="base"/>
                      <a:r>
                        <a:rPr lang="af-ZA" sz="1400" b="0" u="none" strike="noStrike"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Selectable WAN (1G &amp; 10G)</a:t>
                      </a:r>
                      <a:endParaRPr lang="af-ZA" sz="1400" b="0" i="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ctr" rtl="0" fontAlgn="base"/>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v</a:t>
                      </a:r>
                      <a:endParaRPr lang="af-ZA" sz="1400" b="0" i="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ctr" rtl="0" fontAlgn="base"/>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v</a:t>
                      </a:r>
                      <a:endParaRPr lang="af-ZA" sz="1400" b="0" i="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extLst>
                  <a:ext uri="{0D108BD9-81ED-4DB2-BD59-A6C34878D82A}">
                    <a16:rowId xmlns:a16="http://schemas.microsoft.com/office/drawing/2014/main" val="751483148"/>
                  </a:ext>
                </a:extLst>
              </a:tr>
              <a:tr h="198006">
                <a:tc>
                  <a:txBody>
                    <a:bodyPr/>
                    <a:lstStyle/>
                    <a:p>
                      <a:pPr algn="l" rtl="0" fontAlgn="base"/>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VLAN​ Setting</a:t>
                      </a:r>
                      <a:endParaRPr lang="af-ZA" sz="1400" b="0" i="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12700" cap="flat" cmpd="sng" algn="ctr">
                      <a:solidFill>
                        <a:schemeClr val="tx1">
                          <a:lumMod val="65000"/>
                          <a:lumOff val="35000"/>
                        </a:schemeClr>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l" rtl="0" fontAlgn="base"/>
                      <a:r>
                        <a:rPr lang="af-ZA" sz="1400" b="0" u="none" strike="noStrike"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802.3Q VLAN (Support for wire and wireless interface)</a:t>
                      </a:r>
                      <a:r>
                        <a:rPr lang="af-ZA" sz="1400" b="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a:t>
                      </a:r>
                      <a:endParaRPr lang="af-ZA" sz="1400" b="0" i="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ctr" rtl="0" fontAlgn="base"/>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v</a:t>
                      </a:r>
                      <a:endParaRPr lang="af-ZA" sz="1400" b="0" i="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ctr" rtl="0" fontAlgn="base"/>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v</a:t>
                      </a:r>
                      <a:endParaRPr lang="af-ZA" sz="1400" b="0" i="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extLst>
                  <a:ext uri="{0D108BD9-81ED-4DB2-BD59-A6C34878D82A}">
                    <a16:rowId xmlns:a16="http://schemas.microsoft.com/office/drawing/2014/main" val="3180399392"/>
                  </a:ext>
                </a:extLst>
              </a:tr>
              <a:tr h="198006">
                <a:tc>
                  <a:txBody>
                    <a:bodyPr/>
                    <a:lstStyle/>
                    <a:p>
                      <a:pPr algn="l" rtl="0" fontAlgn="base"/>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Routing​</a:t>
                      </a:r>
                      <a:endParaRPr lang="af-ZA" sz="1400" b="0" i="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12700" cap="flat" cmpd="sng" algn="ctr">
                      <a:solidFill>
                        <a:schemeClr val="tx1">
                          <a:lumMod val="65000"/>
                          <a:lumOff val="35000"/>
                        </a:schemeClr>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l" rtl="0" fontAlgn="base"/>
                      <a:r>
                        <a:rPr lang="af-ZA" sz="1400" b="0" u="none" strike="noStrike"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IPv4 Static Routing</a:t>
                      </a:r>
                      <a:r>
                        <a:rPr lang="af-ZA" sz="1400" b="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a:t>
                      </a:r>
                      <a:endParaRPr lang="af-ZA" sz="1400" b="0" i="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ctr" rtl="0" fontAlgn="base"/>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v</a:t>
                      </a:r>
                      <a:endParaRPr lang="af-ZA" sz="1400" b="0" i="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ctr" rtl="0" fontAlgn="base"/>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v</a:t>
                      </a:r>
                      <a:endParaRPr lang="af-ZA" sz="1400" b="0" i="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extLst>
                  <a:ext uri="{0D108BD9-81ED-4DB2-BD59-A6C34878D82A}">
                    <a16:rowId xmlns:a16="http://schemas.microsoft.com/office/drawing/2014/main" val="4201606888"/>
                  </a:ext>
                </a:extLst>
              </a:tr>
              <a:tr h="198006">
                <a:tc>
                  <a:txBody>
                    <a:bodyPr/>
                    <a:lstStyle/>
                    <a:p>
                      <a:pPr algn="l" rtl="0" fontAlgn="base"/>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FIrewall​</a:t>
                      </a:r>
                      <a:endParaRPr lang="af-ZA" sz="1400" b="0" i="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12700" cap="flat" cmpd="sng" algn="ctr">
                      <a:solidFill>
                        <a:schemeClr val="tx1">
                          <a:lumMod val="65000"/>
                          <a:lumOff val="35000"/>
                        </a:schemeClr>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l" rtl="0" fontAlgn="base"/>
                      <a:r>
                        <a:rPr lang="af-ZA" sz="1400" b="0" u="none" strike="noStrike"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Protocol based firewall</a:t>
                      </a:r>
                      <a:r>
                        <a:rPr lang="af-ZA" sz="1400" b="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a:t>
                      </a:r>
                      <a:endParaRPr lang="af-ZA" sz="1400" b="0" i="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ctr" rtl="0" fontAlgn="base"/>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v</a:t>
                      </a:r>
                      <a:endParaRPr lang="af-ZA" sz="1400" b="0" i="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ctr" rtl="0" fontAlgn="base"/>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v</a:t>
                      </a:r>
                      <a:endParaRPr lang="af-ZA" sz="1400" b="0" i="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extLst>
                  <a:ext uri="{0D108BD9-81ED-4DB2-BD59-A6C34878D82A}">
                    <a16:rowId xmlns:a16="http://schemas.microsoft.com/office/drawing/2014/main" val="3186229757"/>
                  </a:ext>
                </a:extLst>
              </a:tr>
              <a:tr h="343834">
                <a:tc>
                  <a:txBody>
                    <a:bodyPr/>
                    <a:lstStyle/>
                    <a:p>
                      <a:pPr algn="l" rtl="0" fontAlgn="base"/>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NAT​</a:t>
                      </a:r>
                      <a:endParaRPr lang="af-ZA" sz="1400" b="0" i="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12700" cap="flat" cmpd="sng" algn="ctr">
                      <a:solidFill>
                        <a:schemeClr val="tx1">
                          <a:lumMod val="65000"/>
                          <a:lumOff val="35000"/>
                        </a:schemeClr>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l" rtl="0" fontAlgn="base"/>
                      <a:r>
                        <a:rPr lang="af-ZA" sz="1400" b="0" u="none" strike="noStrike"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IPv4 NAT</a:t>
                      </a:r>
                      <a:r>
                        <a:rPr lang="af-ZA" sz="1400" b="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a:t>
                      </a:r>
                    </a:p>
                    <a:p>
                      <a:pPr algn="l" rtl="0" fontAlgn="base"/>
                      <a:r>
                        <a:rPr lang="af-ZA" sz="1400" b="0" u="none" strike="noStrike"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Port Forwarding</a:t>
                      </a:r>
                      <a:r>
                        <a:rPr lang="af-ZA" sz="1400" b="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a:t>
                      </a:r>
                      <a:endParaRPr lang="af-ZA" sz="1400" b="0" i="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ctr" rtl="0" fontAlgn="base"/>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v</a:t>
                      </a:r>
                      <a:endParaRPr lang="af-ZA" sz="1400" b="0" i="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ctr" rtl="0" fontAlgn="base"/>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v</a:t>
                      </a:r>
                      <a:endParaRPr lang="af-ZA" sz="1400" b="0" i="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extLst>
                  <a:ext uri="{0D108BD9-81ED-4DB2-BD59-A6C34878D82A}">
                    <a16:rowId xmlns:a16="http://schemas.microsoft.com/office/drawing/2014/main" val="4006209492"/>
                  </a:ext>
                </a:extLst>
              </a:tr>
              <a:tr h="198006">
                <a:tc>
                  <a:txBody>
                    <a:bodyPr/>
                    <a:lstStyle/>
                    <a:p>
                      <a:pPr algn="l" rtl="0" fontAlgn="base"/>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Access Control</a:t>
                      </a:r>
                      <a:endParaRPr lang="af-ZA" sz="1400" b="0" i="0" err="1">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12700" cap="flat" cmpd="sng" algn="ctr">
                      <a:solidFill>
                        <a:schemeClr val="tx1">
                          <a:lumMod val="65000"/>
                          <a:lumOff val="35000"/>
                        </a:schemeClr>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FontTx/>
                        <a:buNone/>
                      </a:pPr>
                      <a:r>
                        <a:rPr lang="en-US" altLang="zh-TW" sz="140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Parental </a:t>
                      </a:r>
                      <a:r>
                        <a:rPr kumimoji="1" lang="en-US" altLang="zh-TW" sz="140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control. Website and schedule control.</a:t>
                      </a:r>
                    </a:p>
                  </a:txBody>
                  <a:tcPr marL="76339" marR="76339" marT="38170" marB="38170" anchor="ctr">
                    <a:lnL w="3175" cap="flat" cmpd="sng" algn="ctr">
                      <a:solidFill>
                        <a:srgbClr val="00F6FF"/>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ctr" rtl="0" fontAlgn="base"/>
                      <a:r>
                        <a:rPr lang="af-ZA" sz="1400" b="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v</a:t>
                      </a:r>
                      <a:endParaRPr lang="af-ZA" sz="1400" b="0" i="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ctr" rtl="0" fontAlgn="base"/>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v</a:t>
                      </a:r>
                      <a:endParaRPr lang="af-ZA" sz="1400" b="0" i="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extLst>
                  <a:ext uri="{0D108BD9-81ED-4DB2-BD59-A6C34878D82A}">
                    <a16:rowId xmlns:a16="http://schemas.microsoft.com/office/drawing/2014/main" val="3432626075"/>
                  </a:ext>
                </a:extLst>
              </a:tr>
              <a:tr h="635491">
                <a:tc>
                  <a:txBody>
                    <a:bodyPr/>
                    <a:lstStyle/>
                    <a:p>
                      <a:pPr algn="l" rtl="0" fontAlgn="base"/>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Wireless Settings</a:t>
                      </a:r>
                      <a:endParaRPr lang="af-ZA" sz="1400" b="0" i="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12700" cap="flat" cmpd="sng" algn="ctr">
                      <a:solidFill>
                        <a:schemeClr val="tx1">
                          <a:lumMod val="65000"/>
                          <a:lumOff val="35000"/>
                        </a:schemeClr>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l" rtl="0" fontAlgn="base"/>
                      <a:r>
                        <a:rPr lang="af-ZA" sz="1400" b="0" u="none" strike="noStrike">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2.5G/5G configurable SSID</a:t>
                      </a:r>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a:t>
                      </a:r>
                    </a:p>
                    <a:p>
                      <a:pPr algn="l" rtl="0" fontAlgn="base"/>
                      <a:r>
                        <a:rPr lang="af-ZA" sz="1400" b="0" u="none" strike="noStrike">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Up to 6 VAP (Multiple SSID)</a:t>
                      </a:r>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a:t>
                      </a:r>
                    </a:p>
                    <a:p>
                      <a:pPr algn="l" rtl="0" fontAlgn="base"/>
                      <a:r>
                        <a:rPr lang="af-ZA" sz="1400" b="0" u="none" strike="noStrike">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Guest WiFi</a:t>
                      </a:r>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a:t>
                      </a:r>
                    </a:p>
                    <a:p>
                      <a:pPr algn="l" rtl="0" fontAlgn="base"/>
                      <a:r>
                        <a:rPr lang="af-ZA" sz="1400" b="0" u="none" strike="noStrike">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802.3Q VLAN supported</a:t>
                      </a:r>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a:t>
                      </a:r>
                      <a:endParaRPr lang="af-ZA" sz="1400" b="0" i="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ctr" rtl="0" fontAlgn="base"/>
                      <a:r>
                        <a:rPr lang="af-ZA" sz="1400" b="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v</a:t>
                      </a:r>
                      <a:endParaRPr lang="af-ZA" sz="1400" b="0" i="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tc>
                  <a:txBody>
                    <a:bodyPr/>
                    <a:lstStyle/>
                    <a:p>
                      <a:pPr algn="ctr" rtl="0" fontAlgn="base"/>
                      <a:r>
                        <a:rPr lang="af-ZA" sz="1400" b="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v</a:t>
                      </a:r>
                      <a:endParaRPr lang="af-ZA" sz="1400" b="0" i="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3175" cap="flat" cmpd="sng" algn="ctr">
                      <a:solidFill>
                        <a:srgbClr val="00F6FF"/>
                      </a:solidFill>
                      <a:prstDash val="solid"/>
                      <a:round/>
                      <a:headEnd type="none" w="med" len="med"/>
                      <a:tailEnd type="none" w="med" len="med"/>
                    </a:lnT>
                    <a:lnB w="3175" cap="flat" cmpd="sng" algn="ctr">
                      <a:solidFill>
                        <a:srgbClr val="00F6FF"/>
                      </a:solidFill>
                      <a:prstDash val="solid"/>
                      <a:round/>
                      <a:headEnd type="none" w="med" len="med"/>
                      <a:tailEnd type="none" w="med" len="med"/>
                    </a:lnB>
                  </a:tcPr>
                </a:tc>
                <a:extLst>
                  <a:ext uri="{0D108BD9-81ED-4DB2-BD59-A6C34878D82A}">
                    <a16:rowId xmlns:a16="http://schemas.microsoft.com/office/drawing/2014/main" val="196954415"/>
                  </a:ext>
                </a:extLst>
              </a:tr>
              <a:tr h="198006">
                <a:tc>
                  <a:txBody>
                    <a:bodyPr/>
                    <a:lstStyle/>
                    <a:p>
                      <a:pPr lvl="0" algn="l">
                        <a:buNone/>
                      </a:pPr>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AP Mode</a:t>
                      </a:r>
                      <a:endParaRPr lang="af-ZA" sz="1400" b="0" i="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12700" cap="flat" cmpd="sng" algn="ctr">
                      <a:solidFill>
                        <a:schemeClr val="tx1">
                          <a:lumMod val="65000"/>
                          <a:lumOff val="35000"/>
                        </a:schemeClr>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tcPr>
                </a:tc>
                <a:tc>
                  <a:txBody>
                    <a:bodyPr/>
                    <a:lstStyle/>
                    <a:p>
                      <a:pPr lvl="0" algn="l">
                        <a:buNone/>
                      </a:pPr>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Set router to bridge mode for extending wireless coverage</a:t>
                      </a:r>
                      <a:endParaRPr lang="af-ZA" sz="1400" b="0" i="0" err="1">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tcPr>
                </a:tc>
                <a:tc>
                  <a:txBody>
                    <a:bodyPr/>
                    <a:lstStyle/>
                    <a:p>
                      <a:pPr lvl="0" algn="ctr">
                        <a:buNone/>
                      </a:pPr>
                      <a:r>
                        <a:rPr lang="af-ZA" sz="1400" b="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v</a:t>
                      </a:r>
                      <a:endParaRPr lang="af-ZA" sz="1400" b="0" i="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3175" cap="flat" cmpd="sng" algn="ctr">
                      <a:solidFill>
                        <a:srgbClr val="00F6FF"/>
                      </a:solidFill>
                      <a:prstDash val="solid"/>
                      <a:round/>
                      <a:headEnd type="none" w="med" len="med"/>
                      <a:tailEnd type="none" w="med" len="med"/>
                    </a:lnR>
                    <a:lnT w="3175" cap="flat" cmpd="sng" algn="ctr">
                      <a:solidFill>
                        <a:srgbClr val="00F6FF"/>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tcPr>
                </a:tc>
                <a:tc>
                  <a:txBody>
                    <a:bodyPr/>
                    <a:lstStyle/>
                    <a:p>
                      <a:pPr lvl="0" algn="ctr">
                        <a:buNone/>
                      </a:pPr>
                      <a:r>
                        <a:rPr lang="af-ZA" sz="1400" b="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v</a:t>
                      </a:r>
                      <a:endParaRPr lang="af-ZA" sz="1400" b="0" i="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76339" marR="76339" marT="38170" marB="38170" anchor="ctr">
                    <a:lnL w="3175" cap="flat" cmpd="sng" algn="ctr">
                      <a:solidFill>
                        <a:srgbClr val="00F6FF"/>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3175" cap="flat" cmpd="sng" algn="ctr">
                      <a:solidFill>
                        <a:srgbClr val="00F6FF"/>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512824583"/>
                  </a:ext>
                </a:extLst>
              </a:tr>
            </a:tbl>
          </a:graphicData>
        </a:graphic>
      </p:graphicFrame>
    </p:spTree>
    <p:extLst>
      <p:ext uri="{BB962C8B-B14F-4D97-AF65-F5344CB8AC3E}">
        <p14:creationId xmlns:p14="http://schemas.microsoft.com/office/powerpoint/2010/main" val="446847297"/>
      </p:ext>
    </p:ext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8026AD-A629-4AA3-9510-1656C380B563}"/>
              </a:ext>
            </a:extLst>
          </p:cNvPr>
          <p:cNvSpPr>
            <a:spLocks noGrp="1"/>
          </p:cNvSpPr>
          <p:nvPr>
            <p:ph type="title"/>
          </p:nvPr>
        </p:nvSpPr>
        <p:spPr>
          <a:xfrm>
            <a:off x="1472665" y="88083"/>
            <a:ext cx="9234818" cy="1440679"/>
          </a:xfrm>
        </p:spPr>
        <p:txBody>
          <a:bodyPr/>
          <a:lstStyle/>
          <a:p>
            <a:pPr fontAlgn="base"/>
            <a:r>
              <a:rPr lang="en" altLang="zh-TW" dirty="0">
                <a:ea typeface="微軟正黑體" panose="020B0604030504040204" pitchFamily="34" charset="-120"/>
                <a:sym typeface="Arial" panose="020B0604020202020204" pitchFamily="34" charset="0"/>
              </a:rPr>
              <a:t>QuRouter OS has a friendly graphical router management</a:t>
            </a:r>
            <a:endParaRPr lang="zh-TW" altLang="en-US" dirty="0">
              <a:ea typeface="微軟正黑體" panose="020B0604030504040204" pitchFamily="34" charset="-120"/>
              <a:sym typeface="Arial" panose="020B0604020202020204" pitchFamily="34" charset="0"/>
            </a:endParaRPr>
          </a:p>
        </p:txBody>
      </p:sp>
      <p:sp>
        <p:nvSpPr>
          <p:cNvPr id="4" name="文字方塊 3">
            <a:extLst>
              <a:ext uri="{FF2B5EF4-FFF2-40B4-BE49-F238E27FC236}">
                <a16:creationId xmlns:a16="http://schemas.microsoft.com/office/drawing/2014/main" id="{80948486-0A72-4F96-9C53-D8E9DFD41733}"/>
              </a:ext>
            </a:extLst>
          </p:cNvPr>
          <p:cNvSpPr txBox="1"/>
          <p:nvPr/>
        </p:nvSpPr>
        <p:spPr>
          <a:xfrm>
            <a:off x="1214840" y="1790106"/>
            <a:ext cx="10280473" cy="10961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335" indent="-187109">
              <a:lnSpc>
                <a:spcPct val="130000"/>
              </a:lnSpc>
              <a:spcBef>
                <a:spcPts val="600"/>
              </a:spcBef>
              <a:buClr>
                <a:srgbClr val="05FF76"/>
              </a:buClr>
              <a:buSzPts val="2100"/>
              <a:buFont typeface="Arial"/>
              <a:buChar char="•"/>
            </a:pPr>
            <a:r>
              <a:rPr lang="en"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A user-friendly graphical web management interface helps users quickly grasp the network connection status.</a:t>
            </a:r>
          </a:p>
          <a:p>
            <a:pPr marL="180335" indent="-187109">
              <a:lnSpc>
                <a:spcPct val="130000"/>
              </a:lnSpc>
              <a:spcBef>
                <a:spcPts val="600"/>
              </a:spcBef>
              <a:buClr>
                <a:srgbClr val="05FF76"/>
              </a:buClr>
              <a:buSzPts val="2100"/>
              <a:buFont typeface="Arial"/>
              <a:buChar char="•"/>
            </a:pPr>
            <a:r>
              <a:rPr lang="en"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Not only can you effectively manage the wired and wireless networked devices in the internal and external networks, but also perform advanced function settings such as firewall, VPN, security, and QuWAN network.</a:t>
            </a:r>
          </a:p>
        </p:txBody>
      </p:sp>
      <p:pic>
        <p:nvPicPr>
          <p:cNvPr id="5" name="圖片 5">
            <a:extLst>
              <a:ext uri="{FF2B5EF4-FFF2-40B4-BE49-F238E27FC236}">
                <a16:creationId xmlns:a16="http://schemas.microsoft.com/office/drawing/2014/main" id="{998D2D79-8A8D-4BB7-BF9F-4053C991D2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39682" y="2979788"/>
            <a:ext cx="8500784" cy="3878212"/>
          </a:xfrm>
          <a:prstGeom prst="rect">
            <a:avLst/>
          </a:prstGeom>
        </p:spPr>
      </p:pic>
    </p:spTree>
    <p:extLst>
      <p:ext uri="{BB962C8B-B14F-4D97-AF65-F5344CB8AC3E}">
        <p14:creationId xmlns:p14="http://schemas.microsoft.com/office/powerpoint/2010/main" val="3629087328"/>
      </p:ext>
    </p:extLst>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062D425-B616-6D45-9B28-540DB14644AE}"/>
              </a:ext>
            </a:extLst>
          </p:cNvPr>
          <p:cNvSpPr>
            <a:spLocks noGrp="1"/>
          </p:cNvSpPr>
          <p:nvPr>
            <p:ph type="title"/>
          </p:nvPr>
        </p:nvSpPr>
        <p:spPr/>
        <p:txBody>
          <a:bodyPr/>
          <a:lstStyle/>
          <a:p>
            <a:r>
              <a:rPr kumimoji="1" lang="en-US" altLang="zh-TW">
                <a:ea typeface="微軟正黑體" panose="020B0604030504040204" pitchFamily="34" charset="-120"/>
                <a:sym typeface="Arial" panose="020B0604020202020204" pitchFamily="34" charset="0"/>
              </a:rPr>
              <a:t>Use </a:t>
            </a:r>
            <a:r>
              <a:rPr kumimoji="1" lang="en-US" altLang="zh-TW" err="1">
                <a:ea typeface="微軟正黑體" panose="020B0604030504040204" pitchFamily="34" charset="-120"/>
                <a:sym typeface="Arial" panose="020B0604020202020204" pitchFamily="34" charset="0"/>
              </a:rPr>
              <a:t>Qfinder</a:t>
            </a:r>
            <a:r>
              <a:rPr kumimoji="1" lang="en-US" altLang="zh-TW">
                <a:ea typeface="微軟正黑體" panose="020B0604030504040204" pitchFamily="34" charset="-120"/>
                <a:sym typeface="Arial" panose="020B0604020202020204" pitchFamily="34" charset="0"/>
              </a:rPr>
              <a:t> Pro</a:t>
            </a:r>
            <a:r>
              <a:rPr kumimoji="1" lang="zh-TW" altLang="en-US">
                <a:ea typeface="微軟正黑體" panose="020B0604030504040204" pitchFamily="34" charset="-120"/>
                <a:sym typeface="Arial" panose="020B0604020202020204" pitchFamily="34" charset="0"/>
              </a:rPr>
              <a:t> </a:t>
            </a:r>
            <a:r>
              <a:rPr kumimoji="1" lang="en-US" altLang="zh-TW">
                <a:ea typeface="微軟正黑體" panose="020B0604030504040204" pitchFamily="34" charset="-120"/>
                <a:sym typeface="Arial" panose="020B0604020202020204" pitchFamily="34" charset="0"/>
              </a:rPr>
              <a:t>to find QHora-301W</a:t>
            </a:r>
            <a:endParaRPr kumimoji="1" lang="zh-TW" altLang="en-US">
              <a:ea typeface="微軟正黑體" panose="020B0604030504040204" pitchFamily="34" charset="-120"/>
              <a:sym typeface="Arial" panose="020B0604020202020204" pitchFamily="34" charset="0"/>
            </a:endParaRPr>
          </a:p>
        </p:txBody>
      </p:sp>
      <p:pic>
        <p:nvPicPr>
          <p:cNvPr id="4" name="圖片 3">
            <a:extLst>
              <a:ext uri="{FF2B5EF4-FFF2-40B4-BE49-F238E27FC236}">
                <a16:creationId xmlns:a16="http://schemas.microsoft.com/office/drawing/2014/main" id="{D5ACF777-1650-254B-9298-984E742CE4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130" y="3505312"/>
            <a:ext cx="10805886" cy="3360003"/>
          </a:xfrm>
          <a:prstGeom prst="rect">
            <a:avLst/>
          </a:prstGeom>
        </p:spPr>
      </p:pic>
      <p:pic>
        <p:nvPicPr>
          <p:cNvPr id="8" name="圖片 7" descr="一張含有 螢幕擷取畫面, 電腦 的圖片&#10;&#10;自動產生的描述">
            <a:extLst>
              <a:ext uri="{FF2B5EF4-FFF2-40B4-BE49-F238E27FC236}">
                <a16:creationId xmlns:a16="http://schemas.microsoft.com/office/drawing/2014/main" id="{82691318-6E28-FC40-ABF5-991CC40F0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4081" y="2982258"/>
            <a:ext cx="2932940" cy="2138136"/>
          </a:xfrm>
          <a:prstGeom prst="rect">
            <a:avLst/>
          </a:prstGeom>
          <a:effectLst>
            <a:outerShdw blurRad="304800" dist="254000" dir="8100000" algn="tr" rotWithShape="0">
              <a:prstClr val="black">
                <a:alpha val="30000"/>
              </a:prstClr>
            </a:outerShdw>
          </a:effectLst>
        </p:spPr>
      </p:pic>
      <p:sp>
        <p:nvSpPr>
          <p:cNvPr id="11" name="矩形 10">
            <a:extLst>
              <a:ext uri="{FF2B5EF4-FFF2-40B4-BE49-F238E27FC236}">
                <a16:creationId xmlns:a16="http://schemas.microsoft.com/office/drawing/2014/main" id="{83BD5AD5-9F37-4440-8187-7DD1E8F23A0E}"/>
              </a:ext>
            </a:extLst>
          </p:cNvPr>
          <p:cNvSpPr/>
          <p:nvPr/>
        </p:nvSpPr>
        <p:spPr>
          <a:xfrm>
            <a:off x="687130" y="1850867"/>
            <a:ext cx="7754137" cy="1501821"/>
          </a:xfrm>
          <a:prstGeom prst="rect">
            <a:avLst/>
          </a:prstGeom>
        </p:spPr>
        <p:txBody>
          <a:bodyPr wrap="square" lIns="91440" tIns="45720" rIns="91440" bIns="45720" anchor="t">
            <a:spAutoFit/>
          </a:bodyPr>
          <a:lstStyle/>
          <a:p>
            <a:pPr>
              <a:lnSpc>
                <a:spcPct val="130000"/>
              </a:lnSpc>
            </a:pPr>
            <a:r>
              <a:rPr lang="en" altLang="zh-TW"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It doesn’t matter if you forget the network settings. You can find your QHora-301W IP location in seconds through QNAP Qfinder Pro. The MAC information and firmware version are clear at a glance. You can also directly update QuRouter OS to the latest version through Qfinder Pro</a:t>
            </a:r>
            <a:endParaRPr lang="zh-TW"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pic>
        <p:nvPicPr>
          <p:cNvPr id="12" name="圖片 11">
            <a:extLst>
              <a:ext uri="{FF2B5EF4-FFF2-40B4-BE49-F238E27FC236}">
                <a16:creationId xmlns:a16="http://schemas.microsoft.com/office/drawing/2014/main" id="{E86DE276-4492-4742-8026-4E73C974851B}"/>
              </a:ext>
            </a:extLst>
          </p:cNvPr>
          <p:cNvPicPr>
            <a:picLocks noChangeAspect="1"/>
          </p:cNvPicPr>
          <p:nvPr/>
        </p:nvPicPr>
        <p:blipFill rotWithShape="1">
          <a:blip r:embed="rId2">
            <a:extLst>
              <a:ext uri="{28A0092B-C50C-407E-A947-70E740481C1C}">
                <a14:useLocalDpi xmlns:a14="http://schemas.microsoft.com/office/drawing/2010/main" val="0"/>
              </a:ext>
            </a:extLst>
          </a:blip>
          <a:srcRect t="67405" b="25284"/>
          <a:stretch/>
        </p:blipFill>
        <p:spPr>
          <a:xfrm>
            <a:off x="278199" y="5581365"/>
            <a:ext cx="12725531" cy="289768"/>
          </a:xfrm>
          <a:prstGeom prst="rect">
            <a:avLst/>
          </a:prstGeom>
          <a:effectLst>
            <a:outerShdw blurRad="304800" dist="254000" dir="8100000" algn="tr" rotWithShape="0">
              <a:prstClr val="black">
                <a:alpha val="30000"/>
              </a:prstClr>
            </a:outerShdw>
          </a:effectLst>
        </p:spPr>
      </p:pic>
    </p:spTree>
    <p:extLst>
      <p:ext uri="{BB962C8B-B14F-4D97-AF65-F5344CB8AC3E}">
        <p14:creationId xmlns:p14="http://schemas.microsoft.com/office/powerpoint/2010/main" val="725266826"/>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1DE4EB5-D4DE-4140-8A08-287FBF2A5FFF}"/>
              </a:ext>
            </a:extLst>
          </p:cNvPr>
          <p:cNvSpPr/>
          <p:nvPr/>
        </p:nvSpPr>
        <p:spPr>
          <a:xfrm>
            <a:off x="3419707" y="741969"/>
            <a:ext cx="5352586" cy="1906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8800">
                <a:solidFill>
                  <a:schemeClr val="tx1"/>
                </a:solidFill>
                <a:latin typeface="Arial" panose="020B0604020202020204" pitchFamily="34" charset="0"/>
                <a:ea typeface="微軟正黑體" panose="020B0604030504040204" pitchFamily="34" charset="-120"/>
                <a:sym typeface="Arial" panose="020B0604020202020204" pitchFamily="34" charset="0"/>
              </a:rPr>
              <a:t>Demo: </a:t>
            </a:r>
          </a:p>
          <a:p>
            <a:pPr algn="ctr"/>
            <a:r>
              <a:rPr kumimoji="1" lang="en-US" altLang="zh-TW" sz="6000" err="1">
                <a:solidFill>
                  <a:schemeClr val="tx1"/>
                </a:solidFill>
                <a:latin typeface="Arial" panose="020B0604020202020204" pitchFamily="34" charset="0"/>
                <a:ea typeface="微軟正黑體" panose="020B0604030504040204" pitchFamily="34" charset="-120"/>
                <a:sym typeface="Arial" panose="020B0604020202020204" pitchFamily="34" charset="0"/>
              </a:rPr>
              <a:t>QuRouter</a:t>
            </a:r>
            <a:r>
              <a:rPr kumimoji="1" lang="en-US" altLang="zh-TW" sz="6000">
                <a:solidFill>
                  <a:schemeClr val="tx1"/>
                </a:solidFill>
                <a:latin typeface="Arial" panose="020B0604020202020204" pitchFamily="34" charset="0"/>
                <a:ea typeface="微軟正黑體" panose="020B0604030504040204" pitchFamily="34" charset="-120"/>
                <a:sym typeface="Arial" panose="020B0604020202020204" pitchFamily="34" charset="0"/>
              </a:rPr>
              <a:t> OS</a:t>
            </a:r>
            <a:endParaRPr kumimoji="1" lang="zh-TW" altLang="en-US" sz="60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221220864"/>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1B2ABCE-27DF-42AD-B851-B819E0F29114}"/>
              </a:ext>
            </a:extLst>
          </p:cNvPr>
          <p:cNvSpPr/>
          <p:nvPr/>
        </p:nvSpPr>
        <p:spPr>
          <a:xfrm>
            <a:off x="514054" y="0"/>
            <a:ext cx="5163073" cy="5049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6" name="圖形 92">
            <a:extLst>
              <a:ext uri="{FF2B5EF4-FFF2-40B4-BE49-F238E27FC236}">
                <a16:creationId xmlns:a16="http://schemas.microsoft.com/office/drawing/2014/main" id="{CE1B8583-E8A5-3647-90CD-938C4F26620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6406"/>
          <a:stretch/>
        </p:blipFill>
        <p:spPr>
          <a:xfrm>
            <a:off x="5997248" y="5341285"/>
            <a:ext cx="1346767" cy="481973"/>
          </a:xfrm>
          <a:prstGeom prst="rect">
            <a:avLst/>
          </a:prstGeom>
          <a:effectLst>
            <a:outerShdw blurRad="50800" dist="50800" dir="8400000" algn="t" rotWithShape="0">
              <a:prstClr val="black">
                <a:alpha val="30000"/>
              </a:prstClr>
            </a:outerShdw>
          </a:effectLst>
        </p:spPr>
      </p:pic>
      <p:sp>
        <p:nvSpPr>
          <p:cNvPr id="11" name="文字方塊 10">
            <a:extLst>
              <a:ext uri="{FF2B5EF4-FFF2-40B4-BE49-F238E27FC236}">
                <a16:creationId xmlns:a16="http://schemas.microsoft.com/office/drawing/2014/main" id="{BD1DE93D-03DB-D64B-A909-7021B2940151}"/>
              </a:ext>
            </a:extLst>
          </p:cNvPr>
          <p:cNvSpPr txBox="1"/>
          <p:nvPr/>
        </p:nvSpPr>
        <p:spPr>
          <a:xfrm>
            <a:off x="715211" y="1362530"/>
            <a:ext cx="4760761" cy="2862322"/>
          </a:xfrm>
          <a:prstGeom prst="rect">
            <a:avLst/>
          </a:prstGeom>
          <a:noFill/>
        </p:spPr>
        <p:txBody>
          <a:bodyPr wrap="square" rtlCol="0" anchor="t">
            <a:spAutoFit/>
          </a:bodyPr>
          <a:lstStyle/>
          <a:p>
            <a:pPr algn="ctr"/>
            <a:r>
              <a:rPr lang="en-US" altLang="zh-TW" sz="4800" b="1" dirty="0">
                <a:latin typeface="Arial" panose="020B0604020202020204" pitchFamily="34" charset="0"/>
                <a:ea typeface="微軟正黑體" panose="020B0604030504040204" pitchFamily="34" charset="-120"/>
                <a:cs typeface="Arial"/>
                <a:sym typeface="Arial" panose="020B0604020202020204" pitchFamily="34" charset="0"/>
              </a:rPr>
              <a:t>QHora-301W</a:t>
            </a:r>
            <a:r>
              <a:rPr lang="en-US" altLang="zh-TW" sz="4800" dirty="0">
                <a:latin typeface="Arial" panose="020B0604020202020204" pitchFamily="34" charset="0"/>
                <a:ea typeface="微軟正黑體" panose="020B0604030504040204" pitchFamily="34" charset="-120"/>
                <a:cs typeface="Arial"/>
                <a:sym typeface="Arial" panose="020B0604020202020204" pitchFamily="34" charset="0"/>
              </a:rPr>
              <a:t> </a:t>
            </a:r>
          </a:p>
          <a:p>
            <a:pPr algn="ctr"/>
            <a:r>
              <a:rPr lang="en-US" altLang="zh-TW" sz="4400" dirty="0">
                <a:latin typeface="Arial" panose="020B0604020202020204" pitchFamily="34" charset="0"/>
                <a:ea typeface="微軟正黑體" panose="020B0604030504040204" pitchFamily="34" charset="-120"/>
                <a:cs typeface="Arial"/>
                <a:sym typeface="Arial" panose="020B0604020202020204" pitchFamily="34" charset="0"/>
              </a:rPr>
              <a:t>is More Than </a:t>
            </a:r>
          </a:p>
          <a:p>
            <a:pPr algn="ctr"/>
            <a:r>
              <a:rPr lang="en-US" altLang="zh-TW" sz="4400" dirty="0">
                <a:latin typeface="Arial" panose="020B0604020202020204" pitchFamily="34" charset="0"/>
                <a:ea typeface="微軟正黑體" panose="020B0604030504040204" pitchFamily="34" charset="-120"/>
                <a:cs typeface="Arial"/>
                <a:sym typeface="Arial" panose="020B0604020202020204" pitchFamily="34" charset="0"/>
              </a:rPr>
              <a:t>Just a Powerful Router  </a:t>
            </a:r>
            <a:endParaRPr lang="zh-TW" altLang="en-US" sz="4400" dirty="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5295432"/>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5" name="標題 4">
            <a:extLst>
              <a:ext uri="{FF2B5EF4-FFF2-40B4-BE49-F238E27FC236}">
                <a16:creationId xmlns:a16="http://schemas.microsoft.com/office/drawing/2014/main" id="{90229E17-8915-49DC-B552-DDB09C86280C}"/>
              </a:ext>
            </a:extLst>
          </p:cNvPr>
          <p:cNvSpPr>
            <a:spLocks noGrp="1"/>
          </p:cNvSpPr>
          <p:nvPr>
            <p:ph type="title"/>
          </p:nvPr>
        </p:nvSpPr>
        <p:spPr>
          <a:xfrm>
            <a:off x="1982870" y="100402"/>
            <a:ext cx="8627613" cy="1440679"/>
          </a:xfrm>
        </p:spPr>
        <p:txBody>
          <a:bodyPr/>
          <a:lstStyle/>
          <a:p>
            <a:r>
              <a:rPr lang="en-US" altLang="zh-TW" sz="3600">
                <a:ea typeface="微軟正黑體" panose="020B0604030504040204" pitchFamily="34" charset="-120"/>
                <a:sym typeface="Arial" panose="020B0604020202020204" pitchFamily="34" charset="0"/>
              </a:rPr>
              <a:t>S</a:t>
            </a:r>
            <a:r>
              <a:rPr lang="zh-TW" altLang="zh-TW" sz="3600">
                <a:ea typeface="微軟正黑體" panose="020B0604030504040204" pitchFamily="34" charset="-120"/>
                <a:sym typeface="Arial" panose="020B0604020202020204" pitchFamily="34" charset="0"/>
              </a:rPr>
              <a:t>ite</a:t>
            </a:r>
            <a:r>
              <a:rPr lang="en-US" altLang="zh-TW" sz="3600">
                <a:ea typeface="微軟正黑體" panose="020B0604030504040204" pitchFamily="34" charset="-120"/>
                <a:sym typeface="Arial" panose="020B0604020202020204" pitchFamily="34" charset="0"/>
              </a:rPr>
              <a:t>-</a:t>
            </a:r>
            <a:r>
              <a:rPr lang="zh-TW" altLang="zh-TW" sz="3600">
                <a:ea typeface="微軟正黑體" panose="020B0604030504040204" pitchFamily="34" charset="-120"/>
                <a:sym typeface="Arial" panose="020B0604020202020204" pitchFamily="34" charset="0"/>
              </a:rPr>
              <a:t>to</a:t>
            </a:r>
            <a:r>
              <a:rPr lang="en-US" altLang="zh-TW" sz="3600">
                <a:ea typeface="微軟正黑體" panose="020B0604030504040204" pitchFamily="34" charset="-120"/>
                <a:sym typeface="Arial" panose="020B0604020202020204" pitchFamily="34" charset="0"/>
              </a:rPr>
              <a:t>-</a:t>
            </a:r>
            <a:r>
              <a:rPr lang="zh-TW" altLang="zh-TW" sz="3600">
                <a:ea typeface="微軟正黑體" panose="020B0604030504040204" pitchFamily="34" charset="-120"/>
                <a:sym typeface="Arial" panose="020B0604020202020204" pitchFamily="34" charset="0"/>
              </a:rPr>
              <a:t>site VPN were </a:t>
            </a:r>
            <a:r>
              <a:rPr lang="en-US" altLang="zh-TW" sz="3600">
                <a:ea typeface="微軟正黑體" panose="020B0604030504040204" pitchFamily="34" charset="-120"/>
                <a:sym typeface="Arial" panose="020B0604020202020204" pitchFamily="34" charset="0"/>
              </a:rPr>
              <a:t>only </a:t>
            </a:r>
            <a:r>
              <a:rPr lang="zh-TW" altLang="zh-TW" sz="3600">
                <a:ea typeface="微軟正黑體" panose="020B0604030504040204" pitchFamily="34" charset="-120"/>
                <a:sym typeface="Arial" panose="020B0604020202020204" pitchFamily="34" charset="0"/>
              </a:rPr>
              <a:t>used </a:t>
            </a:r>
            <a:r>
              <a:rPr lang="en-US" altLang="zh-TW" sz="3600">
                <a:ea typeface="微軟正黑體" panose="020B0604030504040204" pitchFamily="34" charset="-120"/>
                <a:sym typeface="Arial" panose="020B0604020202020204" pitchFamily="34" charset="0"/>
              </a:rPr>
              <a:t>by a few </a:t>
            </a:r>
            <a:r>
              <a:rPr lang="zh-TW" altLang="zh-TW" sz="3600">
                <a:ea typeface="微軟正黑體" panose="020B0604030504040204" pitchFamily="34" charset="-120"/>
                <a:sym typeface="Arial" panose="020B0604020202020204" pitchFamily="34" charset="0"/>
              </a:rPr>
              <a:t>branch</a:t>
            </a:r>
            <a:r>
              <a:rPr lang="en-US" altLang="zh-TW" sz="3600">
                <a:ea typeface="微軟正黑體" panose="020B0604030504040204" pitchFamily="34" charset="-120"/>
                <a:sym typeface="Arial" panose="020B0604020202020204" pitchFamily="34" charset="0"/>
              </a:rPr>
              <a:t>es</a:t>
            </a:r>
            <a:r>
              <a:rPr lang="zh-TW" altLang="zh-TW" sz="3600">
                <a:ea typeface="微軟正黑體" panose="020B0604030504040204" pitchFamily="34" charset="-120"/>
                <a:sym typeface="Arial" panose="020B0604020202020204" pitchFamily="34" charset="0"/>
              </a:rPr>
              <a:t> and</a:t>
            </a:r>
            <a:r>
              <a:rPr lang="en-US" altLang="zh-TW" sz="3600">
                <a:ea typeface="微軟正黑體" panose="020B0604030504040204" pitchFamily="34" charset="-120"/>
                <a:sym typeface="Arial" panose="020B0604020202020204" pitchFamily="34" charset="0"/>
              </a:rPr>
              <a:t> remote officers</a:t>
            </a:r>
            <a:endParaRPr lang="zh-TW" altLang="en-US" sz="3600">
              <a:ea typeface="微軟正黑體" panose="020B0604030504040204" pitchFamily="34" charset="-120"/>
              <a:cs typeface="+mn-ea"/>
              <a:sym typeface="Arial" panose="020B0604020202020204" pitchFamily="34" charset="0"/>
            </a:endParaRPr>
          </a:p>
        </p:txBody>
      </p:sp>
      <p:sp>
        <p:nvSpPr>
          <p:cNvPr id="8" name="矩形: 圓角 7">
            <a:extLst>
              <a:ext uri="{FF2B5EF4-FFF2-40B4-BE49-F238E27FC236}">
                <a16:creationId xmlns:a16="http://schemas.microsoft.com/office/drawing/2014/main" id="{A982E6BB-CADD-43EB-A6CA-B53A085BE01D}"/>
              </a:ext>
            </a:extLst>
          </p:cNvPr>
          <p:cNvSpPr/>
          <p:nvPr/>
        </p:nvSpPr>
        <p:spPr>
          <a:xfrm>
            <a:off x="1634720" y="3261085"/>
            <a:ext cx="2811706" cy="2923815"/>
          </a:xfrm>
          <a:prstGeom prst="roundRect">
            <a:avLst>
              <a:gd name="adj" fmla="val 2628"/>
            </a:avLst>
          </a:prstGeom>
          <a:solidFill>
            <a:srgbClr val="BBCED0">
              <a:alpha val="20000"/>
            </a:srgb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8" name="矩形: 圓角 67">
            <a:extLst>
              <a:ext uri="{FF2B5EF4-FFF2-40B4-BE49-F238E27FC236}">
                <a16:creationId xmlns:a16="http://schemas.microsoft.com/office/drawing/2014/main" id="{BD268A67-CCBB-477F-969E-736E12AA387A}"/>
              </a:ext>
            </a:extLst>
          </p:cNvPr>
          <p:cNvSpPr/>
          <p:nvPr/>
        </p:nvSpPr>
        <p:spPr>
          <a:xfrm>
            <a:off x="5272628" y="3261085"/>
            <a:ext cx="5726184" cy="2923815"/>
          </a:xfrm>
          <a:prstGeom prst="roundRect">
            <a:avLst>
              <a:gd name="adj" fmla="val 1062"/>
            </a:avLst>
          </a:prstGeom>
          <a:solidFill>
            <a:srgbClr val="BBCED0">
              <a:alpha val="20000"/>
            </a:srgb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 name="文字方塊 25">
            <a:extLst>
              <a:ext uri="{FF2B5EF4-FFF2-40B4-BE49-F238E27FC236}">
                <a16:creationId xmlns:a16="http://schemas.microsoft.com/office/drawing/2014/main" id="{9FB3FC47-EF14-400C-9CC5-2326B0441773}"/>
              </a:ext>
            </a:extLst>
          </p:cNvPr>
          <p:cNvSpPr txBox="1"/>
          <p:nvPr/>
        </p:nvSpPr>
        <p:spPr>
          <a:xfrm>
            <a:off x="1864986" y="1796672"/>
            <a:ext cx="2717676" cy="523220"/>
          </a:xfrm>
          <a:prstGeom prst="rect">
            <a:avLst/>
          </a:prstGeom>
          <a:noFill/>
        </p:spPr>
        <p:txBody>
          <a:bodyPr wrap="square" rtlCol="0" anchor="t">
            <a:spAutoFit/>
          </a:bodyPr>
          <a:lstStyle/>
          <a:p>
            <a:pPr algn="ctr"/>
            <a:r>
              <a:rPr lang="en-US" altLang="zh-TW" sz="2800" b="1">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Intranet</a:t>
            </a:r>
            <a:endParaRPr lang="en-US" altLang="zh-TW"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1" name="群組 10">
            <a:extLst>
              <a:ext uri="{FF2B5EF4-FFF2-40B4-BE49-F238E27FC236}">
                <a16:creationId xmlns:a16="http://schemas.microsoft.com/office/drawing/2014/main" id="{DA1EFD3B-6DD7-441F-9C83-901791EA38AB}"/>
              </a:ext>
            </a:extLst>
          </p:cNvPr>
          <p:cNvGrpSpPr/>
          <p:nvPr/>
        </p:nvGrpSpPr>
        <p:grpSpPr>
          <a:xfrm>
            <a:off x="1398251" y="2319525"/>
            <a:ext cx="1146150" cy="1146150"/>
            <a:chOff x="2270327" y="1859509"/>
            <a:chExt cx="1146150" cy="1146150"/>
          </a:xfrm>
        </p:grpSpPr>
        <p:sp>
          <p:nvSpPr>
            <p:cNvPr id="27" name="橢圓 26">
              <a:extLst>
                <a:ext uri="{FF2B5EF4-FFF2-40B4-BE49-F238E27FC236}">
                  <a16:creationId xmlns:a16="http://schemas.microsoft.com/office/drawing/2014/main" id="{57CE9916-03BA-48AD-A0F9-B77796D09FE5}"/>
                </a:ext>
              </a:extLst>
            </p:cNvPr>
            <p:cNvSpPr/>
            <p:nvPr/>
          </p:nvSpPr>
          <p:spPr>
            <a:xfrm>
              <a:off x="2270327" y="1859509"/>
              <a:ext cx="1146150" cy="1146150"/>
            </a:xfrm>
            <a:prstGeom prst="ellipse">
              <a:avLst/>
            </a:prstGeom>
            <a:solidFill>
              <a:schemeClr val="bg1"/>
            </a:solidFill>
            <a:ln w="1290" cap="flat">
              <a:noFill/>
              <a:prstDash val="solid"/>
              <a:miter/>
            </a:ln>
            <a:effectLst>
              <a:outerShdw blurRad="50800" dist="50800" dir="8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9" name="文字方塊 28">
              <a:extLst>
                <a:ext uri="{FF2B5EF4-FFF2-40B4-BE49-F238E27FC236}">
                  <a16:creationId xmlns:a16="http://schemas.microsoft.com/office/drawing/2014/main" id="{4CF49945-84A2-4A64-9DE7-B7353B1485A2}"/>
                </a:ext>
              </a:extLst>
            </p:cNvPr>
            <p:cNvSpPr txBox="1"/>
            <p:nvPr/>
          </p:nvSpPr>
          <p:spPr>
            <a:xfrm>
              <a:off x="2423117" y="2502037"/>
              <a:ext cx="836918" cy="400110"/>
            </a:xfrm>
            <a:prstGeom prst="rect">
              <a:avLst/>
            </a:prstGeom>
            <a:noFill/>
          </p:spPr>
          <p:txBody>
            <a:bodyPr wrap="square" rtlCol="0">
              <a:spAutoFit/>
            </a:bodyPr>
            <a:lstStyle/>
            <a:p>
              <a:pPr algn="ctr"/>
              <a:r>
                <a:rPr lang="en-US" altLang="zh-TW" sz="2000">
                  <a:latin typeface="Arial" panose="020B0604020202020204" pitchFamily="34" charset="0"/>
                  <a:ea typeface="微軟正黑體" panose="020B0604030504040204" pitchFamily="34" charset="-120"/>
                  <a:cs typeface="+mn-ea"/>
                  <a:sym typeface="Arial" panose="020B0604020202020204" pitchFamily="34" charset="0"/>
                </a:rPr>
                <a:t>HQ</a:t>
              </a:r>
              <a:endParaRPr lang="zh-TW" altLang="en-US" sz="200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4" name="圖形 33">
              <a:extLst>
                <a:ext uri="{FF2B5EF4-FFF2-40B4-BE49-F238E27FC236}">
                  <a16:creationId xmlns:a16="http://schemas.microsoft.com/office/drawing/2014/main" id="{9D3259D5-A5C1-4A12-B0F8-744B358F17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57361" y="1956092"/>
              <a:ext cx="595170" cy="545945"/>
            </a:xfrm>
            <a:prstGeom prst="rect">
              <a:avLst/>
            </a:prstGeom>
          </p:spPr>
        </p:pic>
      </p:grpSp>
      <p:grpSp>
        <p:nvGrpSpPr>
          <p:cNvPr id="21" name="群組 20">
            <a:extLst>
              <a:ext uri="{FF2B5EF4-FFF2-40B4-BE49-F238E27FC236}">
                <a16:creationId xmlns:a16="http://schemas.microsoft.com/office/drawing/2014/main" id="{FF9D8F5B-A337-4D69-B63B-F476DD63EB9E}"/>
              </a:ext>
            </a:extLst>
          </p:cNvPr>
          <p:cNvGrpSpPr/>
          <p:nvPr/>
        </p:nvGrpSpPr>
        <p:grpSpPr>
          <a:xfrm>
            <a:off x="1950890" y="5338635"/>
            <a:ext cx="1034146" cy="459437"/>
            <a:chOff x="1750865" y="5110035"/>
            <a:chExt cx="1034146" cy="459437"/>
          </a:xfrm>
        </p:grpSpPr>
        <p:pic>
          <p:nvPicPr>
            <p:cNvPr id="37" name="圖形 36">
              <a:extLst>
                <a:ext uri="{FF2B5EF4-FFF2-40B4-BE49-F238E27FC236}">
                  <a16:creationId xmlns:a16="http://schemas.microsoft.com/office/drawing/2014/main" id="{2912ED6F-7390-49F3-A557-45E2D35926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0865" y="5110035"/>
              <a:ext cx="467291" cy="459437"/>
            </a:xfrm>
            <a:prstGeom prst="rect">
              <a:avLst/>
            </a:prstGeom>
          </p:spPr>
        </p:pic>
        <p:pic>
          <p:nvPicPr>
            <p:cNvPr id="40" name="圖形 39">
              <a:extLst>
                <a:ext uri="{FF2B5EF4-FFF2-40B4-BE49-F238E27FC236}">
                  <a16:creationId xmlns:a16="http://schemas.microsoft.com/office/drawing/2014/main" id="{1A479744-DFBA-46C8-852C-28492D9D55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7720" y="5110035"/>
              <a:ext cx="467291" cy="459437"/>
            </a:xfrm>
            <a:prstGeom prst="rect">
              <a:avLst/>
            </a:prstGeom>
          </p:spPr>
        </p:pic>
      </p:grpSp>
      <p:pic>
        <p:nvPicPr>
          <p:cNvPr id="41" name="圖形 40">
            <a:extLst>
              <a:ext uri="{FF2B5EF4-FFF2-40B4-BE49-F238E27FC236}">
                <a16:creationId xmlns:a16="http://schemas.microsoft.com/office/drawing/2014/main" id="{2C40F929-70FB-4D91-A360-03C407FC1FFC}"/>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3084600" y="5338635"/>
            <a:ext cx="467291" cy="459437"/>
          </a:xfrm>
          <a:prstGeom prst="rect">
            <a:avLst/>
          </a:prstGeom>
        </p:spPr>
      </p:pic>
      <p:pic>
        <p:nvPicPr>
          <p:cNvPr id="42" name="圖形 41">
            <a:extLst>
              <a:ext uri="{FF2B5EF4-FFF2-40B4-BE49-F238E27FC236}">
                <a16:creationId xmlns:a16="http://schemas.microsoft.com/office/drawing/2014/main" id="{AB286D14-964E-4D25-BCE8-EF773ADF9284}"/>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3651454" y="5338635"/>
            <a:ext cx="467291" cy="459437"/>
          </a:xfrm>
          <a:prstGeom prst="rect">
            <a:avLst/>
          </a:prstGeom>
        </p:spPr>
      </p:pic>
      <p:pic>
        <p:nvPicPr>
          <p:cNvPr id="39" name="圖形 38">
            <a:extLst>
              <a:ext uri="{FF2B5EF4-FFF2-40B4-BE49-F238E27FC236}">
                <a16:creationId xmlns:a16="http://schemas.microsoft.com/office/drawing/2014/main" id="{EA3FC089-5CAF-42CD-9897-E1D7C1343B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09906" y="3831754"/>
            <a:ext cx="714619" cy="566545"/>
          </a:xfrm>
          <a:prstGeom prst="rect">
            <a:avLst/>
          </a:prstGeom>
        </p:spPr>
      </p:pic>
      <p:pic>
        <p:nvPicPr>
          <p:cNvPr id="43" name="圖形 42">
            <a:extLst>
              <a:ext uri="{FF2B5EF4-FFF2-40B4-BE49-F238E27FC236}">
                <a16:creationId xmlns:a16="http://schemas.microsoft.com/office/drawing/2014/main" id="{347E05B0-C546-4217-9151-B2377B8E646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75998" y="4036999"/>
            <a:ext cx="1123063" cy="1504905"/>
          </a:xfrm>
          <a:prstGeom prst="rect">
            <a:avLst/>
          </a:prstGeom>
        </p:spPr>
      </p:pic>
      <p:pic>
        <p:nvPicPr>
          <p:cNvPr id="45" name="圖形 44">
            <a:extLst>
              <a:ext uri="{FF2B5EF4-FFF2-40B4-BE49-F238E27FC236}">
                <a16:creationId xmlns:a16="http://schemas.microsoft.com/office/drawing/2014/main" id="{9283D540-6B13-44F5-AAC4-DA6F8147BE6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22170" y="4036999"/>
            <a:ext cx="1123063" cy="1504905"/>
          </a:xfrm>
          <a:prstGeom prst="rect">
            <a:avLst/>
          </a:prstGeom>
        </p:spPr>
      </p:pic>
      <p:grpSp>
        <p:nvGrpSpPr>
          <p:cNvPr id="4" name="群組 3">
            <a:extLst>
              <a:ext uri="{FF2B5EF4-FFF2-40B4-BE49-F238E27FC236}">
                <a16:creationId xmlns:a16="http://schemas.microsoft.com/office/drawing/2014/main" id="{13C84DB9-BB9D-4883-9DA8-33757349D261}"/>
              </a:ext>
            </a:extLst>
          </p:cNvPr>
          <p:cNvGrpSpPr/>
          <p:nvPr/>
        </p:nvGrpSpPr>
        <p:grpSpPr>
          <a:xfrm>
            <a:off x="1916080" y="3554852"/>
            <a:ext cx="1079135" cy="465914"/>
            <a:chOff x="1716055" y="3326252"/>
            <a:chExt cx="1079135" cy="465914"/>
          </a:xfrm>
        </p:grpSpPr>
        <p:pic>
          <p:nvPicPr>
            <p:cNvPr id="38" name="圖形 37">
              <a:extLst>
                <a:ext uri="{FF2B5EF4-FFF2-40B4-BE49-F238E27FC236}">
                  <a16:creationId xmlns:a16="http://schemas.microsoft.com/office/drawing/2014/main" id="{C56A8B44-3A5B-4BB8-9F94-3001444A128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16055" y="3326252"/>
              <a:ext cx="502101" cy="465914"/>
            </a:xfrm>
            <a:prstGeom prst="rect">
              <a:avLst/>
            </a:prstGeom>
          </p:spPr>
        </p:pic>
        <p:pic>
          <p:nvPicPr>
            <p:cNvPr id="51" name="圖形 50">
              <a:extLst>
                <a:ext uri="{FF2B5EF4-FFF2-40B4-BE49-F238E27FC236}">
                  <a16:creationId xmlns:a16="http://schemas.microsoft.com/office/drawing/2014/main" id="{DB31BFC9-1850-44A9-BB0A-EE56F5C8CB8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293089" y="3326252"/>
              <a:ext cx="502101" cy="465914"/>
            </a:xfrm>
            <a:prstGeom prst="rect">
              <a:avLst/>
            </a:prstGeom>
          </p:spPr>
        </p:pic>
      </p:grpSp>
      <p:pic>
        <p:nvPicPr>
          <p:cNvPr id="52" name="圖形 51">
            <a:extLst>
              <a:ext uri="{FF2B5EF4-FFF2-40B4-BE49-F238E27FC236}">
                <a16:creationId xmlns:a16="http://schemas.microsoft.com/office/drawing/2014/main" id="{16DADEC1-4942-42D4-9D07-7E430B600220}"/>
              </a:ext>
            </a:extLst>
          </p:cNvPr>
          <p:cNvPicPr>
            <a:picLocks noChangeAspect="1"/>
          </p:cNvPicPr>
          <p:nvPr/>
        </p:nvPicPr>
        <p:blipFill>
          <a:blip r:embed="rId14">
            <a:extLst>
              <a:ext uri="{96DAC541-7B7A-43D3-8B79-37D633B846F1}">
                <asvg:svgBlip xmlns:asvg="http://schemas.microsoft.com/office/drawing/2016/SVG/main" r:embed="rId16"/>
              </a:ext>
            </a:extLst>
          </a:blip>
          <a:stretch>
            <a:fillRect/>
          </a:stretch>
        </p:blipFill>
        <p:spPr>
          <a:xfrm>
            <a:off x="3070148" y="3554852"/>
            <a:ext cx="502101" cy="465914"/>
          </a:xfrm>
          <a:prstGeom prst="rect">
            <a:avLst/>
          </a:prstGeom>
        </p:spPr>
      </p:pic>
      <p:pic>
        <p:nvPicPr>
          <p:cNvPr id="53" name="圖形 52">
            <a:extLst>
              <a:ext uri="{FF2B5EF4-FFF2-40B4-BE49-F238E27FC236}">
                <a16:creationId xmlns:a16="http://schemas.microsoft.com/office/drawing/2014/main" id="{8353AA7B-EDF3-4986-90AB-C6F80BC0792B}"/>
              </a:ext>
            </a:extLst>
          </p:cNvPr>
          <p:cNvPicPr>
            <a:picLocks noChangeAspect="1"/>
          </p:cNvPicPr>
          <p:nvPr/>
        </p:nvPicPr>
        <p:blipFill>
          <a:blip r:embed="rId14">
            <a:extLst>
              <a:ext uri="{96DAC541-7B7A-43D3-8B79-37D633B846F1}">
                <asvg:svgBlip xmlns:asvg="http://schemas.microsoft.com/office/drawing/2016/SVG/main" r:embed="rId16"/>
              </a:ext>
            </a:extLst>
          </a:blip>
          <a:stretch>
            <a:fillRect/>
          </a:stretch>
        </p:blipFill>
        <p:spPr>
          <a:xfrm>
            <a:off x="3647181" y="3554852"/>
            <a:ext cx="502101" cy="465914"/>
          </a:xfrm>
          <a:prstGeom prst="rect">
            <a:avLst/>
          </a:prstGeom>
        </p:spPr>
      </p:pic>
      <p:pic>
        <p:nvPicPr>
          <p:cNvPr id="54" name="圖形 53">
            <a:extLst>
              <a:ext uri="{FF2B5EF4-FFF2-40B4-BE49-F238E27FC236}">
                <a16:creationId xmlns:a16="http://schemas.microsoft.com/office/drawing/2014/main" id="{87D8E3F8-FC8A-4A2E-A4D1-27A1D344CEA5}"/>
              </a:ext>
            </a:extLst>
          </p:cNvPr>
          <p:cNvPicPr>
            <a:picLocks noChangeAspect="1"/>
          </p:cNvPicPr>
          <p:nvPr/>
        </p:nvPicPr>
        <p:blipFill>
          <a:blip r:embed="rId14">
            <a:extLst>
              <a:ext uri="{96DAC541-7B7A-43D3-8B79-37D633B846F1}">
                <asvg:svgBlip xmlns:asvg="http://schemas.microsoft.com/office/drawing/2016/SVG/main" r:embed="rId16"/>
              </a:ext>
            </a:extLst>
          </a:blip>
          <a:stretch>
            <a:fillRect/>
          </a:stretch>
        </p:blipFill>
        <p:spPr>
          <a:xfrm>
            <a:off x="1916080" y="4115027"/>
            <a:ext cx="502101" cy="465914"/>
          </a:xfrm>
          <a:prstGeom prst="rect">
            <a:avLst/>
          </a:prstGeom>
        </p:spPr>
      </p:pic>
      <p:pic>
        <p:nvPicPr>
          <p:cNvPr id="55" name="圖形 54">
            <a:extLst>
              <a:ext uri="{FF2B5EF4-FFF2-40B4-BE49-F238E27FC236}">
                <a16:creationId xmlns:a16="http://schemas.microsoft.com/office/drawing/2014/main" id="{4BAC31CA-357E-4CF0-B747-1B9BFB12B04B}"/>
              </a:ext>
            </a:extLst>
          </p:cNvPr>
          <p:cNvPicPr>
            <a:picLocks noChangeAspect="1"/>
          </p:cNvPicPr>
          <p:nvPr/>
        </p:nvPicPr>
        <p:blipFill>
          <a:blip r:embed="rId14">
            <a:extLst>
              <a:ext uri="{96DAC541-7B7A-43D3-8B79-37D633B846F1}">
                <asvg:svgBlip xmlns:asvg="http://schemas.microsoft.com/office/drawing/2016/SVG/main" r:embed="rId16"/>
              </a:ext>
            </a:extLst>
          </a:blip>
          <a:stretch>
            <a:fillRect/>
          </a:stretch>
        </p:blipFill>
        <p:spPr>
          <a:xfrm>
            <a:off x="2493114" y="4115027"/>
            <a:ext cx="502101" cy="465914"/>
          </a:xfrm>
          <a:prstGeom prst="rect">
            <a:avLst/>
          </a:prstGeom>
        </p:spPr>
      </p:pic>
      <p:pic>
        <p:nvPicPr>
          <p:cNvPr id="56" name="圖形 55">
            <a:extLst>
              <a:ext uri="{FF2B5EF4-FFF2-40B4-BE49-F238E27FC236}">
                <a16:creationId xmlns:a16="http://schemas.microsoft.com/office/drawing/2014/main" id="{DBC78399-0A7A-4034-AD14-50F88496013A}"/>
              </a:ext>
            </a:extLst>
          </p:cNvPr>
          <p:cNvPicPr>
            <a:picLocks noChangeAspect="1"/>
          </p:cNvPicPr>
          <p:nvPr/>
        </p:nvPicPr>
        <p:blipFill>
          <a:blip r:embed="rId14">
            <a:extLst>
              <a:ext uri="{96DAC541-7B7A-43D3-8B79-37D633B846F1}">
                <asvg:svgBlip xmlns:asvg="http://schemas.microsoft.com/office/drawing/2016/SVG/main" r:embed="rId16"/>
              </a:ext>
            </a:extLst>
          </a:blip>
          <a:stretch>
            <a:fillRect/>
          </a:stretch>
        </p:blipFill>
        <p:spPr>
          <a:xfrm>
            <a:off x="3070148" y="4115027"/>
            <a:ext cx="502101" cy="465914"/>
          </a:xfrm>
          <a:prstGeom prst="rect">
            <a:avLst/>
          </a:prstGeom>
        </p:spPr>
      </p:pic>
      <p:pic>
        <p:nvPicPr>
          <p:cNvPr id="57" name="圖形 56">
            <a:extLst>
              <a:ext uri="{FF2B5EF4-FFF2-40B4-BE49-F238E27FC236}">
                <a16:creationId xmlns:a16="http://schemas.microsoft.com/office/drawing/2014/main" id="{AC471E4B-C645-4423-AE11-C380C243B97C}"/>
              </a:ext>
            </a:extLst>
          </p:cNvPr>
          <p:cNvPicPr>
            <a:picLocks noChangeAspect="1"/>
          </p:cNvPicPr>
          <p:nvPr/>
        </p:nvPicPr>
        <p:blipFill>
          <a:blip r:embed="rId14">
            <a:extLst>
              <a:ext uri="{96DAC541-7B7A-43D3-8B79-37D633B846F1}">
                <asvg:svgBlip xmlns:asvg="http://schemas.microsoft.com/office/drawing/2016/SVG/main" r:embed="rId16"/>
              </a:ext>
            </a:extLst>
          </a:blip>
          <a:stretch>
            <a:fillRect/>
          </a:stretch>
        </p:blipFill>
        <p:spPr>
          <a:xfrm>
            <a:off x="3647181" y="4115027"/>
            <a:ext cx="502101" cy="465914"/>
          </a:xfrm>
          <a:prstGeom prst="rect">
            <a:avLst/>
          </a:prstGeom>
        </p:spPr>
      </p:pic>
      <p:pic>
        <p:nvPicPr>
          <p:cNvPr id="58" name="圖形 57">
            <a:extLst>
              <a:ext uri="{FF2B5EF4-FFF2-40B4-BE49-F238E27FC236}">
                <a16:creationId xmlns:a16="http://schemas.microsoft.com/office/drawing/2014/main" id="{DD222883-4BFB-4F11-9C3A-34A3337B8CE2}"/>
              </a:ext>
            </a:extLst>
          </p:cNvPr>
          <p:cNvPicPr>
            <a:picLocks noChangeAspect="1"/>
          </p:cNvPicPr>
          <p:nvPr/>
        </p:nvPicPr>
        <p:blipFill>
          <a:blip r:embed="rId14">
            <a:extLst>
              <a:ext uri="{96DAC541-7B7A-43D3-8B79-37D633B846F1}">
                <asvg:svgBlip xmlns:asvg="http://schemas.microsoft.com/office/drawing/2016/SVG/main" r:embed="rId16"/>
              </a:ext>
            </a:extLst>
          </a:blip>
          <a:stretch>
            <a:fillRect/>
          </a:stretch>
        </p:blipFill>
        <p:spPr>
          <a:xfrm>
            <a:off x="1916080" y="4705887"/>
            <a:ext cx="502101" cy="465914"/>
          </a:xfrm>
          <a:prstGeom prst="rect">
            <a:avLst/>
          </a:prstGeom>
        </p:spPr>
      </p:pic>
      <p:pic>
        <p:nvPicPr>
          <p:cNvPr id="59" name="圖形 58">
            <a:extLst>
              <a:ext uri="{FF2B5EF4-FFF2-40B4-BE49-F238E27FC236}">
                <a16:creationId xmlns:a16="http://schemas.microsoft.com/office/drawing/2014/main" id="{FAE19C5B-D355-4C0D-BA87-DFE29C3BED93}"/>
              </a:ext>
            </a:extLst>
          </p:cNvPr>
          <p:cNvPicPr>
            <a:picLocks noChangeAspect="1"/>
          </p:cNvPicPr>
          <p:nvPr/>
        </p:nvPicPr>
        <p:blipFill>
          <a:blip r:embed="rId14">
            <a:extLst>
              <a:ext uri="{96DAC541-7B7A-43D3-8B79-37D633B846F1}">
                <asvg:svgBlip xmlns:asvg="http://schemas.microsoft.com/office/drawing/2016/SVG/main" r:embed="rId16"/>
              </a:ext>
            </a:extLst>
          </a:blip>
          <a:stretch>
            <a:fillRect/>
          </a:stretch>
        </p:blipFill>
        <p:spPr>
          <a:xfrm>
            <a:off x="2493114" y="4705887"/>
            <a:ext cx="502101" cy="465914"/>
          </a:xfrm>
          <a:prstGeom prst="rect">
            <a:avLst/>
          </a:prstGeom>
        </p:spPr>
      </p:pic>
      <p:pic>
        <p:nvPicPr>
          <p:cNvPr id="60" name="圖形 59">
            <a:extLst>
              <a:ext uri="{FF2B5EF4-FFF2-40B4-BE49-F238E27FC236}">
                <a16:creationId xmlns:a16="http://schemas.microsoft.com/office/drawing/2014/main" id="{3BE31090-F38B-4CEC-AEEC-A0D5FA783714}"/>
              </a:ext>
            </a:extLst>
          </p:cNvPr>
          <p:cNvPicPr>
            <a:picLocks noChangeAspect="1"/>
          </p:cNvPicPr>
          <p:nvPr/>
        </p:nvPicPr>
        <p:blipFill>
          <a:blip r:embed="rId14">
            <a:extLst>
              <a:ext uri="{96DAC541-7B7A-43D3-8B79-37D633B846F1}">
                <asvg:svgBlip xmlns:asvg="http://schemas.microsoft.com/office/drawing/2016/SVG/main" r:embed="rId16"/>
              </a:ext>
            </a:extLst>
          </a:blip>
          <a:stretch>
            <a:fillRect/>
          </a:stretch>
        </p:blipFill>
        <p:spPr>
          <a:xfrm>
            <a:off x="3070148" y="4705887"/>
            <a:ext cx="502101" cy="465914"/>
          </a:xfrm>
          <a:prstGeom prst="rect">
            <a:avLst/>
          </a:prstGeom>
        </p:spPr>
      </p:pic>
      <p:pic>
        <p:nvPicPr>
          <p:cNvPr id="61" name="圖形 60">
            <a:extLst>
              <a:ext uri="{FF2B5EF4-FFF2-40B4-BE49-F238E27FC236}">
                <a16:creationId xmlns:a16="http://schemas.microsoft.com/office/drawing/2014/main" id="{2C72C7C3-BA1B-4F2D-8CD3-187E7313856C}"/>
              </a:ext>
            </a:extLst>
          </p:cNvPr>
          <p:cNvPicPr>
            <a:picLocks noChangeAspect="1"/>
          </p:cNvPicPr>
          <p:nvPr/>
        </p:nvPicPr>
        <p:blipFill>
          <a:blip r:embed="rId14">
            <a:extLst>
              <a:ext uri="{96DAC541-7B7A-43D3-8B79-37D633B846F1}">
                <asvg:svgBlip xmlns:asvg="http://schemas.microsoft.com/office/drawing/2016/SVG/main" r:embed="rId16"/>
              </a:ext>
            </a:extLst>
          </a:blip>
          <a:stretch>
            <a:fillRect/>
          </a:stretch>
        </p:blipFill>
        <p:spPr>
          <a:xfrm>
            <a:off x="3647181" y="4705887"/>
            <a:ext cx="502101" cy="465914"/>
          </a:xfrm>
          <a:prstGeom prst="rect">
            <a:avLst/>
          </a:prstGeom>
        </p:spPr>
      </p:pic>
      <p:cxnSp>
        <p:nvCxnSpPr>
          <p:cNvPr id="63" name="直線接點 62">
            <a:extLst>
              <a:ext uri="{FF2B5EF4-FFF2-40B4-BE49-F238E27FC236}">
                <a16:creationId xmlns:a16="http://schemas.microsoft.com/office/drawing/2014/main" id="{E1F60C3C-84A5-4262-991C-B25767361308}"/>
              </a:ext>
            </a:extLst>
          </p:cNvPr>
          <p:cNvCxnSpPr>
            <a:cxnSpLocks/>
          </p:cNvCxnSpPr>
          <p:nvPr/>
        </p:nvCxnSpPr>
        <p:spPr>
          <a:xfrm>
            <a:off x="2544401" y="2892600"/>
            <a:ext cx="2517480" cy="0"/>
          </a:xfrm>
          <a:prstGeom prst="line">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4" name="圖形 63">
            <a:extLst>
              <a:ext uri="{FF2B5EF4-FFF2-40B4-BE49-F238E27FC236}">
                <a16:creationId xmlns:a16="http://schemas.microsoft.com/office/drawing/2014/main" id="{3376E96E-11C3-4CBE-942C-429E1582A0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99975" y="4971618"/>
            <a:ext cx="714619" cy="566545"/>
          </a:xfrm>
          <a:prstGeom prst="rect">
            <a:avLst/>
          </a:prstGeom>
        </p:spPr>
      </p:pic>
      <p:sp>
        <p:nvSpPr>
          <p:cNvPr id="65" name="文字方塊 64">
            <a:extLst>
              <a:ext uri="{FF2B5EF4-FFF2-40B4-BE49-F238E27FC236}">
                <a16:creationId xmlns:a16="http://schemas.microsoft.com/office/drawing/2014/main" id="{B73F61F4-CC62-4C42-8C0C-B3AA1D6E8682}"/>
              </a:ext>
            </a:extLst>
          </p:cNvPr>
          <p:cNvSpPr txBox="1"/>
          <p:nvPr/>
        </p:nvSpPr>
        <p:spPr>
          <a:xfrm>
            <a:off x="5347341" y="5505678"/>
            <a:ext cx="1672722" cy="400110"/>
          </a:xfrm>
          <a:prstGeom prst="rect">
            <a:avLst/>
          </a:prstGeom>
          <a:noFill/>
        </p:spPr>
        <p:txBody>
          <a:bodyPr wrap="square" rtlCol="0" anchor="t">
            <a:spAutoFit/>
          </a:bodyPr>
          <a:lstStyle/>
          <a:p>
            <a:pPr algn="ctr"/>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Tokyo</a:t>
            </a:r>
          </a:p>
        </p:txBody>
      </p:sp>
      <p:sp>
        <p:nvSpPr>
          <p:cNvPr id="66" name="文字方塊 65">
            <a:extLst>
              <a:ext uri="{FF2B5EF4-FFF2-40B4-BE49-F238E27FC236}">
                <a16:creationId xmlns:a16="http://schemas.microsoft.com/office/drawing/2014/main" id="{C5E1D139-3906-4BB4-83A4-A27CC93F2E70}"/>
              </a:ext>
            </a:extLst>
          </p:cNvPr>
          <p:cNvSpPr txBox="1"/>
          <p:nvPr/>
        </p:nvSpPr>
        <p:spPr>
          <a:xfrm>
            <a:off x="7065476" y="5505678"/>
            <a:ext cx="1344108" cy="400110"/>
          </a:xfrm>
          <a:prstGeom prst="rect">
            <a:avLst/>
          </a:prstGeom>
          <a:noFill/>
        </p:spPr>
        <p:txBody>
          <a:bodyPr wrap="square" rtlCol="0" anchor="t">
            <a:spAutoFit/>
          </a:bodyPr>
          <a:lstStyle/>
          <a:p>
            <a:pPr algn="ctr"/>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Taipei</a:t>
            </a:r>
          </a:p>
        </p:txBody>
      </p:sp>
      <p:sp>
        <p:nvSpPr>
          <p:cNvPr id="69" name="文字方塊 68">
            <a:extLst>
              <a:ext uri="{FF2B5EF4-FFF2-40B4-BE49-F238E27FC236}">
                <a16:creationId xmlns:a16="http://schemas.microsoft.com/office/drawing/2014/main" id="{CB739046-443B-4A58-B322-D3853214852F}"/>
              </a:ext>
            </a:extLst>
          </p:cNvPr>
          <p:cNvSpPr txBox="1"/>
          <p:nvPr/>
        </p:nvSpPr>
        <p:spPr>
          <a:xfrm>
            <a:off x="5721094" y="1825247"/>
            <a:ext cx="5155933" cy="523220"/>
          </a:xfrm>
          <a:prstGeom prst="rect">
            <a:avLst/>
          </a:prstGeom>
          <a:noFill/>
        </p:spPr>
        <p:txBody>
          <a:bodyPr wrap="square" rtlCol="0" anchor="t">
            <a:spAutoFit/>
          </a:bodyPr>
          <a:lstStyle/>
          <a:p>
            <a:pPr algn="ctr"/>
            <a:r>
              <a:rPr lang="en-US" altLang="zh-TW" sz="2800" b="1">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Extranet</a:t>
            </a:r>
            <a:endParaRPr lang="en-US" altLang="zh-TW"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72" name="接點: 肘形 71">
            <a:extLst>
              <a:ext uri="{FF2B5EF4-FFF2-40B4-BE49-F238E27FC236}">
                <a16:creationId xmlns:a16="http://schemas.microsoft.com/office/drawing/2014/main" id="{BADEA92F-78C8-4407-B23C-C5038125C488}"/>
              </a:ext>
            </a:extLst>
          </p:cNvPr>
          <p:cNvCxnSpPr>
            <a:cxnSpLocks/>
            <a:endCxn id="45" idx="0"/>
          </p:cNvCxnSpPr>
          <p:nvPr/>
        </p:nvCxnSpPr>
        <p:spPr>
          <a:xfrm rot="16200000" flipH="1">
            <a:off x="5570442" y="3423738"/>
            <a:ext cx="1026699" cy="199822"/>
          </a:xfrm>
          <a:prstGeom prst="bentConnector3">
            <a:avLst>
              <a:gd name="adj1" fmla="val 933"/>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接點: 肘形 75">
            <a:extLst>
              <a:ext uri="{FF2B5EF4-FFF2-40B4-BE49-F238E27FC236}">
                <a16:creationId xmlns:a16="http://schemas.microsoft.com/office/drawing/2014/main" id="{D2E4678B-5800-4DF3-A750-A09BA68622CA}"/>
              </a:ext>
            </a:extLst>
          </p:cNvPr>
          <p:cNvCxnSpPr>
            <a:cxnSpLocks/>
            <a:endCxn id="43" idx="0"/>
          </p:cNvCxnSpPr>
          <p:nvPr/>
        </p:nvCxnSpPr>
        <p:spPr>
          <a:xfrm>
            <a:off x="6029511" y="2892600"/>
            <a:ext cx="1708019" cy="1144399"/>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接點: 肘形 77">
            <a:extLst>
              <a:ext uri="{FF2B5EF4-FFF2-40B4-BE49-F238E27FC236}">
                <a16:creationId xmlns:a16="http://schemas.microsoft.com/office/drawing/2014/main" id="{FFD8BE22-0FAA-4BC5-B979-07E5F351E53D}"/>
              </a:ext>
            </a:extLst>
          </p:cNvPr>
          <p:cNvCxnSpPr>
            <a:cxnSpLocks/>
            <a:endCxn id="64" idx="1"/>
          </p:cNvCxnSpPr>
          <p:nvPr/>
        </p:nvCxnSpPr>
        <p:spPr>
          <a:xfrm>
            <a:off x="5918802" y="2753574"/>
            <a:ext cx="3281173" cy="2501317"/>
          </a:xfrm>
          <a:prstGeom prst="bentConnector3">
            <a:avLst>
              <a:gd name="adj1" fmla="val 86669"/>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接點: 肘形 80">
            <a:extLst>
              <a:ext uri="{FF2B5EF4-FFF2-40B4-BE49-F238E27FC236}">
                <a16:creationId xmlns:a16="http://schemas.microsoft.com/office/drawing/2014/main" id="{5D148D8B-4BBF-4DAD-89AE-BC6803A3E3A8}"/>
              </a:ext>
            </a:extLst>
          </p:cNvPr>
          <p:cNvCxnSpPr>
            <a:cxnSpLocks/>
            <a:endCxn id="39" idx="0"/>
          </p:cNvCxnSpPr>
          <p:nvPr/>
        </p:nvCxnSpPr>
        <p:spPr>
          <a:xfrm>
            <a:off x="5951340" y="2613008"/>
            <a:ext cx="3615876" cy="1218746"/>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 name="群組 5">
            <a:extLst>
              <a:ext uri="{FF2B5EF4-FFF2-40B4-BE49-F238E27FC236}">
                <a16:creationId xmlns:a16="http://schemas.microsoft.com/office/drawing/2014/main" id="{122B1E53-D309-4A6F-A5AA-E825428D8281}"/>
              </a:ext>
            </a:extLst>
          </p:cNvPr>
          <p:cNvGrpSpPr/>
          <p:nvPr/>
        </p:nvGrpSpPr>
        <p:grpSpPr>
          <a:xfrm>
            <a:off x="4883361" y="2319525"/>
            <a:ext cx="1146150" cy="1146150"/>
            <a:chOff x="4683336" y="1859509"/>
            <a:chExt cx="1146150" cy="1146150"/>
          </a:xfrm>
        </p:grpSpPr>
        <p:sp>
          <p:nvSpPr>
            <p:cNvPr id="25" name="橢圓 24">
              <a:extLst>
                <a:ext uri="{FF2B5EF4-FFF2-40B4-BE49-F238E27FC236}">
                  <a16:creationId xmlns:a16="http://schemas.microsoft.com/office/drawing/2014/main" id="{92138194-3B6D-4EE4-9D0C-25E4ADB04253}"/>
                </a:ext>
              </a:extLst>
            </p:cNvPr>
            <p:cNvSpPr/>
            <p:nvPr/>
          </p:nvSpPr>
          <p:spPr>
            <a:xfrm>
              <a:off x="4683336" y="1859509"/>
              <a:ext cx="1146150" cy="1146150"/>
            </a:xfrm>
            <a:prstGeom prst="ellipse">
              <a:avLst/>
            </a:prstGeom>
            <a:solidFill>
              <a:schemeClr val="bg1"/>
            </a:solidFill>
            <a:ln w="1290" cap="flat">
              <a:noFill/>
              <a:prstDash val="solid"/>
              <a:miter/>
            </a:ln>
            <a:effectLst>
              <a:outerShdw blurRad="50800" dist="50800" dir="8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 name="文字方塊 30">
              <a:extLst>
                <a:ext uri="{FF2B5EF4-FFF2-40B4-BE49-F238E27FC236}">
                  <a16:creationId xmlns:a16="http://schemas.microsoft.com/office/drawing/2014/main" id="{73845AD8-1E70-409D-BCFA-2B8E482569DB}"/>
                </a:ext>
              </a:extLst>
            </p:cNvPr>
            <p:cNvSpPr txBox="1"/>
            <p:nvPr/>
          </p:nvSpPr>
          <p:spPr>
            <a:xfrm>
              <a:off x="4775631" y="2502037"/>
              <a:ext cx="975684" cy="400110"/>
            </a:xfrm>
            <a:prstGeom prst="rect">
              <a:avLst/>
            </a:prstGeom>
            <a:noFill/>
          </p:spPr>
          <p:txBody>
            <a:bodyPr wrap="square" rtlCol="0">
              <a:spAutoFit/>
            </a:bodyPr>
            <a:lstStyle/>
            <a:p>
              <a:pPr algn="ctr"/>
              <a:r>
                <a:rPr lang="en-US" altLang="zh-TW" sz="2000">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5" name="圖形 34">
              <a:extLst>
                <a:ext uri="{FF2B5EF4-FFF2-40B4-BE49-F238E27FC236}">
                  <a16:creationId xmlns:a16="http://schemas.microsoft.com/office/drawing/2014/main" id="{5F8A554C-8850-475E-BAC5-444A87562C1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80205" y="1977060"/>
              <a:ext cx="566536" cy="566536"/>
            </a:xfrm>
            <a:prstGeom prst="rect">
              <a:avLst/>
            </a:prstGeom>
          </p:spPr>
        </p:pic>
      </p:grpSp>
      <p:sp>
        <p:nvSpPr>
          <p:cNvPr id="48" name="文字方塊 47">
            <a:extLst>
              <a:ext uri="{FF2B5EF4-FFF2-40B4-BE49-F238E27FC236}">
                <a16:creationId xmlns:a16="http://schemas.microsoft.com/office/drawing/2014/main" id="{45B3B515-282D-B048-9E16-BC9D1AE5C7B3}"/>
              </a:ext>
            </a:extLst>
          </p:cNvPr>
          <p:cNvSpPr txBox="1"/>
          <p:nvPr/>
        </p:nvSpPr>
        <p:spPr>
          <a:xfrm>
            <a:off x="9086049" y="4378058"/>
            <a:ext cx="1290500" cy="707886"/>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Remote Worker</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9" name="文字方塊 48">
            <a:extLst>
              <a:ext uri="{FF2B5EF4-FFF2-40B4-BE49-F238E27FC236}">
                <a16:creationId xmlns:a16="http://schemas.microsoft.com/office/drawing/2014/main" id="{3D69C380-6B1B-314F-8CB0-621F25049C54}"/>
              </a:ext>
            </a:extLst>
          </p:cNvPr>
          <p:cNvSpPr txBox="1"/>
          <p:nvPr/>
        </p:nvSpPr>
        <p:spPr>
          <a:xfrm>
            <a:off x="9058948" y="5512364"/>
            <a:ext cx="1290500" cy="707886"/>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Remote Worker</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351071368"/>
      </p:ext>
    </p:extLst>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cxnSp>
        <p:nvCxnSpPr>
          <p:cNvPr id="104" name="直線接點 103">
            <a:extLst>
              <a:ext uri="{FF2B5EF4-FFF2-40B4-BE49-F238E27FC236}">
                <a16:creationId xmlns:a16="http://schemas.microsoft.com/office/drawing/2014/main" id="{24E09837-A869-4D5E-825C-DA062933B526}"/>
              </a:ext>
            </a:extLst>
          </p:cNvPr>
          <p:cNvCxnSpPr>
            <a:cxnSpLocks/>
          </p:cNvCxnSpPr>
          <p:nvPr/>
        </p:nvCxnSpPr>
        <p:spPr>
          <a:xfrm flipH="1" flipV="1">
            <a:off x="8111257" y="4303987"/>
            <a:ext cx="1627784" cy="913"/>
          </a:xfrm>
          <a:prstGeom prst="line">
            <a:avLst/>
          </a:prstGeom>
          <a:ln w="38100">
            <a:solidFill>
              <a:srgbClr val="00B0F0"/>
            </a:solidFill>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136" name="直線接點 135">
            <a:extLst>
              <a:ext uri="{FF2B5EF4-FFF2-40B4-BE49-F238E27FC236}">
                <a16:creationId xmlns:a16="http://schemas.microsoft.com/office/drawing/2014/main" id="{E90339E0-C060-469C-9F32-BF271E97B097}"/>
              </a:ext>
            </a:extLst>
          </p:cNvPr>
          <p:cNvCxnSpPr>
            <a:cxnSpLocks/>
          </p:cNvCxnSpPr>
          <p:nvPr/>
        </p:nvCxnSpPr>
        <p:spPr>
          <a:xfrm flipH="1">
            <a:off x="8093376" y="5812543"/>
            <a:ext cx="1527557" cy="15019"/>
          </a:xfrm>
          <a:prstGeom prst="line">
            <a:avLst/>
          </a:prstGeom>
          <a:ln w="38100">
            <a:solidFill>
              <a:srgbClr val="00B0F0"/>
            </a:solidFill>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sp>
        <p:nvSpPr>
          <p:cNvPr id="348" name="Google Shape;348;p24"/>
          <p:cNvSpPr txBox="1"/>
          <p:nvPr/>
        </p:nvSpPr>
        <p:spPr>
          <a:xfrm>
            <a:off x="1168192" y="2206726"/>
            <a:ext cx="9819162" cy="981371"/>
          </a:xfrm>
          <a:prstGeom prst="rect">
            <a:avLst/>
          </a:prstGeom>
          <a:noFill/>
          <a:ln>
            <a:noFill/>
          </a:ln>
        </p:spPr>
        <p:txBody>
          <a:bodyPr spcFirstLastPara="1" wrap="square" lIns="91425" tIns="45700" rIns="91425" bIns="45700" anchor="t" anchorCtr="0">
            <a:noAutofit/>
          </a:bodyPr>
          <a:lstStyle/>
          <a:p>
            <a:r>
              <a:rPr lang="en"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QNAP QuWAN </a:t>
            </a:r>
            <a:r>
              <a:rPr lang="en" altLang="zh-TW"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is a complete </a:t>
            </a:r>
            <a:r>
              <a:rPr lang="en"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SD-WAN </a:t>
            </a:r>
            <a:r>
              <a:rPr lang="en" altLang="zh-TW"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solution that provides enterprise </a:t>
            </a:r>
            <a:r>
              <a:rPr lang="en"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IT </a:t>
            </a:r>
            <a:r>
              <a:rPr lang="en" altLang="zh-TW"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managers with a simple, fast, secure and efficient network connection structure. You can easily and quickly build a multi-site VPN network and centrally manage it from a cloud platform.</a:t>
            </a:r>
          </a:p>
        </p:txBody>
      </p:sp>
      <p:pic>
        <p:nvPicPr>
          <p:cNvPr id="72" name="圖片 71" descr="一張含有 室內, 坐, 電腦, 電子用品 的圖片&#10;&#10;自動產生的描述">
            <a:extLst>
              <a:ext uri="{FF2B5EF4-FFF2-40B4-BE49-F238E27FC236}">
                <a16:creationId xmlns:a16="http://schemas.microsoft.com/office/drawing/2014/main" id="{2E10D3FE-D14C-411A-B218-759851C395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8645" y="4924122"/>
            <a:ext cx="1791859" cy="1791859"/>
          </a:xfrm>
          <a:prstGeom prst="rect">
            <a:avLst/>
          </a:prstGeom>
        </p:spPr>
      </p:pic>
      <p:pic>
        <p:nvPicPr>
          <p:cNvPr id="70" name="圖片 69" descr="一張含有 室內, 坐, 電腦, 電子用品 的圖片&#10;&#10;自動產生的描述">
            <a:extLst>
              <a:ext uri="{FF2B5EF4-FFF2-40B4-BE49-F238E27FC236}">
                <a16:creationId xmlns:a16="http://schemas.microsoft.com/office/drawing/2014/main" id="{E076C8E1-2D45-4F1F-A196-1B0381C9FD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9996" y="3427951"/>
            <a:ext cx="1791859" cy="1791859"/>
          </a:xfrm>
          <a:prstGeom prst="rect">
            <a:avLst/>
          </a:prstGeom>
        </p:spPr>
      </p:pic>
      <p:sp>
        <p:nvSpPr>
          <p:cNvPr id="122" name="橢圓 121">
            <a:extLst>
              <a:ext uri="{FF2B5EF4-FFF2-40B4-BE49-F238E27FC236}">
                <a16:creationId xmlns:a16="http://schemas.microsoft.com/office/drawing/2014/main" id="{A7D15F82-74EB-4F6F-9912-5D9E942F7D7A}"/>
              </a:ext>
            </a:extLst>
          </p:cNvPr>
          <p:cNvSpPr/>
          <p:nvPr/>
        </p:nvSpPr>
        <p:spPr>
          <a:xfrm>
            <a:off x="6771811" y="5088812"/>
            <a:ext cx="1357850" cy="1357850"/>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6" name="橢圓 125">
            <a:extLst>
              <a:ext uri="{FF2B5EF4-FFF2-40B4-BE49-F238E27FC236}">
                <a16:creationId xmlns:a16="http://schemas.microsoft.com/office/drawing/2014/main" id="{5D3F51F5-5A15-4B1F-B5DD-BA74F5842B3A}"/>
              </a:ext>
            </a:extLst>
          </p:cNvPr>
          <p:cNvSpPr/>
          <p:nvPr/>
        </p:nvSpPr>
        <p:spPr>
          <a:xfrm>
            <a:off x="6771811" y="3576431"/>
            <a:ext cx="1357850" cy="1357850"/>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5" name="橢圓 64">
            <a:extLst>
              <a:ext uri="{FF2B5EF4-FFF2-40B4-BE49-F238E27FC236}">
                <a16:creationId xmlns:a16="http://schemas.microsoft.com/office/drawing/2014/main" id="{CF66EEBA-9A78-4BBE-BEC9-B40A89580E12}"/>
              </a:ext>
            </a:extLst>
          </p:cNvPr>
          <p:cNvSpPr/>
          <p:nvPr/>
        </p:nvSpPr>
        <p:spPr>
          <a:xfrm>
            <a:off x="1346796" y="5088812"/>
            <a:ext cx="1357850" cy="1357850"/>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9" name="手繪多邊形: 圖案 62">
            <a:extLst>
              <a:ext uri="{FF2B5EF4-FFF2-40B4-BE49-F238E27FC236}">
                <a16:creationId xmlns:a16="http://schemas.microsoft.com/office/drawing/2014/main" id="{A52E244D-DB0C-466E-9E74-5906B2CE48D3}"/>
              </a:ext>
            </a:extLst>
          </p:cNvPr>
          <p:cNvSpPr/>
          <p:nvPr/>
        </p:nvSpPr>
        <p:spPr>
          <a:xfrm>
            <a:off x="1168192" y="5899163"/>
            <a:ext cx="527928" cy="527928"/>
          </a:xfrm>
          <a:prstGeom prst="roundRect">
            <a:avLst>
              <a:gd name="adj" fmla="val 9789"/>
            </a:avLst>
          </a:prstGeom>
          <a:solidFill>
            <a:srgbClr val="16707C"/>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7" name="橢圓 46">
            <a:extLst>
              <a:ext uri="{FF2B5EF4-FFF2-40B4-BE49-F238E27FC236}">
                <a16:creationId xmlns:a16="http://schemas.microsoft.com/office/drawing/2014/main" id="{5CB05BA0-ED4C-4B3F-AC5D-5168F189547C}"/>
              </a:ext>
            </a:extLst>
          </p:cNvPr>
          <p:cNvSpPr/>
          <p:nvPr/>
        </p:nvSpPr>
        <p:spPr>
          <a:xfrm>
            <a:off x="1346796" y="3576431"/>
            <a:ext cx="1357850" cy="1357850"/>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 name="圖片 2" descr="一張含有 電子用品, 電腦, 監視器, 坐 的圖片&#10;&#10;自動產生的描述">
            <a:extLst>
              <a:ext uri="{FF2B5EF4-FFF2-40B4-BE49-F238E27FC236}">
                <a16:creationId xmlns:a16="http://schemas.microsoft.com/office/drawing/2014/main" id="{20C095D5-1C09-4FD2-B4EA-07320B322C6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53857" y="3724206"/>
            <a:ext cx="900104" cy="1022783"/>
          </a:xfrm>
          <a:prstGeom prst="rect">
            <a:avLst/>
          </a:prstGeom>
          <a:effectLst>
            <a:outerShdw blurRad="63500" sx="102000" sy="102000" algn="ctr" rotWithShape="0">
              <a:prstClr val="black">
                <a:alpha val="71000"/>
              </a:prstClr>
            </a:outerShdw>
          </a:effectLst>
        </p:spPr>
      </p:pic>
      <p:sp>
        <p:nvSpPr>
          <p:cNvPr id="52" name="手繪多邊形: 圖案 62">
            <a:extLst>
              <a:ext uri="{FF2B5EF4-FFF2-40B4-BE49-F238E27FC236}">
                <a16:creationId xmlns:a16="http://schemas.microsoft.com/office/drawing/2014/main" id="{D1F1FDE1-C84F-4939-8E70-725F595D934A}"/>
              </a:ext>
            </a:extLst>
          </p:cNvPr>
          <p:cNvSpPr/>
          <p:nvPr/>
        </p:nvSpPr>
        <p:spPr>
          <a:xfrm>
            <a:off x="1168192" y="4386782"/>
            <a:ext cx="527928" cy="527928"/>
          </a:xfrm>
          <a:prstGeom prst="roundRect">
            <a:avLst>
              <a:gd name="adj" fmla="val 9789"/>
            </a:avLst>
          </a:prstGeom>
          <a:solidFill>
            <a:srgbClr val="16707C"/>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53" name="圖形 52">
            <a:extLst>
              <a:ext uri="{FF2B5EF4-FFF2-40B4-BE49-F238E27FC236}">
                <a16:creationId xmlns:a16="http://schemas.microsoft.com/office/drawing/2014/main" id="{ED808441-F05D-4778-939E-E58B73A87E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5428" y="4486393"/>
            <a:ext cx="380212" cy="348767"/>
          </a:xfrm>
          <a:prstGeom prst="rect">
            <a:avLst/>
          </a:prstGeom>
        </p:spPr>
      </p:pic>
      <p:pic>
        <p:nvPicPr>
          <p:cNvPr id="71" name="圖形 70">
            <a:extLst>
              <a:ext uri="{FF2B5EF4-FFF2-40B4-BE49-F238E27FC236}">
                <a16:creationId xmlns:a16="http://schemas.microsoft.com/office/drawing/2014/main" id="{3E5CCC61-B881-4620-94F5-0DA6FC63AD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29388" y="6016619"/>
            <a:ext cx="409350" cy="340730"/>
          </a:xfrm>
          <a:prstGeom prst="rect">
            <a:avLst/>
          </a:prstGeom>
        </p:spPr>
      </p:pic>
      <p:sp>
        <p:nvSpPr>
          <p:cNvPr id="82" name="Google Shape;378;p24">
            <a:extLst>
              <a:ext uri="{FF2B5EF4-FFF2-40B4-BE49-F238E27FC236}">
                <a16:creationId xmlns:a16="http://schemas.microsoft.com/office/drawing/2014/main" id="{7CDFB2B3-A377-4C84-BCF7-00AA328192E8}"/>
              </a:ext>
            </a:extLst>
          </p:cNvPr>
          <p:cNvSpPr txBox="1"/>
          <p:nvPr/>
        </p:nvSpPr>
        <p:spPr>
          <a:xfrm>
            <a:off x="8153265" y="3928888"/>
            <a:ext cx="1266837" cy="287359"/>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QVPN</a:t>
            </a:r>
          </a:p>
        </p:txBody>
      </p:sp>
      <p:pic>
        <p:nvPicPr>
          <p:cNvPr id="107" name="圖形 106">
            <a:extLst>
              <a:ext uri="{FF2B5EF4-FFF2-40B4-BE49-F238E27FC236}">
                <a16:creationId xmlns:a16="http://schemas.microsoft.com/office/drawing/2014/main" id="{C7E42B1C-866D-47FE-AA4C-21F076DA69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86144" y="4425440"/>
            <a:ext cx="488425" cy="488425"/>
          </a:xfrm>
          <a:prstGeom prst="rect">
            <a:avLst/>
          </a:prstGeom>
          <a:effectLst>
            <a:outerShdw blurRad="50800" dist="50800" dir="8400000" algn="t" rotWithShape="0">
              <a:prstClr val="black">
                <a:alpha val="30000"/>
              </a:prstClr>
            </a:outerShdw>
          </a:effectLst>
        </p:spPr>
      </p:pic>
      <p:sp>
        <p:nvSpPr>
          <p:cNvPr id="135" name="Google Shape;378;p24">
            <a:extLst>
              <a:ext uri="{FF2B5EF4-FFF2-40B4-BE49-F238E27FC236}">
                <a16:creationId xmlns:a16="http://schemas.microsoft.com/office/drawing/2014/main" id="{707DAAA4-B13D-452B-871B-765A7FB63F7A}"/>
              </a:ext>
            </a:extLst>
          </p:cNvPr>
          <p:cNvSpPr txBox="1"/>
          <p:nvPr/>
        </p:nvSpPr>
        <p:spPr>
          <a:xfrm>
            <a:off x="8195829" y="5466191"/>
            <a:ext cx="1266837" cy="287359"/>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QVPN</a:t>
            </a:r>
          </a:p>
        </p:txBody>
      </p:sp>
      <p:pic>
        <p:nvPicPr>
          <p:cNvPr id="131" name="圖片 130" descr="一張含有 電子用品, 電腦, 監視器, 坐 的圖片&#10;&#10;自動產生的描述">
            <a:extLst>
              <a:ext uri="{FF2B5EF4-FFF2-40B4-BE49-F238E27FC236}">
                <a16:creationId xmlns:a16="http://schemas.microsoft.com/office/drawing/2014/main" id="{251014AD-5816-4B5E-BE9F-52846D9ECA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78872" y="5237091"/>
            <a:ext cx="900104" cy="1022783"/>
          </a:xfrm>
          <a:prstGeom prst="rect">
            <a:avLst/>
          </a:prstGeom>
          <a:effectLst>
            <a:outerShdw blurRad="63500" sx="102000" sy="102000" algn="ctr" rotWithShape="0">
              <a:prstClr val="black">
                <a:alpha val="71000"/>
              </a:prstClr>
            </a:outerShdw>
          </a:effectLst>
        </p:spPr>
      </p:pic>
      <p:sp>
        <p:nvSpPr>
          <p:cNvPr id="123" name="手繪多邊形: 圖案 62">
            <a:extLst>
              <a:ext uri="{FF2B5EF4-FFF2-40B4-BE49-F238E27FC236}">
                <a16:creationId xmlns:a16="http://schemas.microsoft.com/office/drawing/2014/main" id="{9CE0372D-49AE-420C-BF9F-768EF082AB5E}"/>
              </a:ext>
            </a:extLst>
          </p:cNvPr>
          <p:cNvSpPr/>
          <p:nvPr/>
        </p:nvSpPr>
        <p:spPr>
          <a:xfrm>
            <a:off x="7767055" y="5899163"/>
            <a:ext cx="527928" cy="527928"/>
          </a:xfrm>
          <a:prstGeom prst="roundRect">
            <a:avLst>
              <a:gd name="adj" fmla="val 9789"/>
            </a:avLst>
          </a:prstGeom>
          <a:solidFill>
            <a:srgbClr val="16707C"/>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32" name="圖形 131">
            <a:extLst>
              <a:ext uri="{FF2B5EF4-FFF2-40B4-BE49-F238E27FC236}">
                <a16:creationId xmlns:a16="http://schemas.microsoft.com/office/drawing/2014/main" id="{739C2D6E-1FDC-47AA-893B-DBC1F2084D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34292" y="5999278"/>
            <a:ext cx="380212" cy="348767"/>
          </a:xfrm>
          <a:prstGeom prst="rect">
            <a:avLst/>
          </a:prstGeom>
        </p:spPr>
      </p:pic>
      <p:grpSp>
        <p:nvGrpSpPr>
          <p:cNvPr id="97" name="群組 96">
            <a:extLst>
              <a:ext uri="{FF2B5EF4-FFF2-40B4-BE49-F238E27FC236}">
                <a16:creationId xmlns:a16="http://schemas.microsoft.com/office/drawing/2014/main" id="{BF979F90-8C5D-4597-99A3-27CC065B06BC}"/>
              </a:ext>
            </a:extLst>
          </p:cNvPr>
          <p:cNvGrpSpPr/>
          <p:nvPr/>
        </p:nvGrpSpPr>
        <p:grpSpPr>
          <a:xfrm>
            <a:off x="3073845" y="4316053"/>
            <a:ext cx="3366337" cy="1469806"/>
            <a:chOff x="4771788" y="4238634"/>
            <a:chExt cx="1999760" cy="1374406"/>
          </a:xfrm>
        </p:grpSpPr>
        <p:cxnSp>
          <p:nvCxnSpPr>
            <p:cNvPr id="115" name="直線接點 114">
              <a:extLst>
                <a:ext uri="{FF2B5EF4-FFF2-40B4-BE49-F238E27FC236}">
                  <a16:creationId xmlns:a16="http://schemas.microsoft.com/office/drawing/2014/main" id="{19F39568-AC01-4151-935B-16CEF6EE1F3C}"/>
                </a:ext>
              </a:extLst>
            </p:cNvPr>
            <p:cNvCxnSpPr>
              <a:cxnSpLocks/>
            </p:cNvCxnSpPr>
            <p:nvPr/>
          </p:nvCxnSpPr>
          <p:spPr>
            <a:xfrm flipH="1" flipV="1">
              <a:off x="4774634" y="4238635"/>
              <a:ext cx="1984291" cy="1365875"/>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6" name="直線接點 115">
              <a:extLst>
                <a:ext uri="{FF2B5EF4-FFF2-40B4-BE49-F238E27FC236}">
                  <a16:creationId xmlns:a16="http://schemas.microsoft.com/office/drawing/2014/main" id="{E0341123-37A3-4A62-BB9A-02B77D804570}"/>
                </a:ext>
              </a:extLst>
            </p:cNvPr>
            <p:cNvCxnSpPr>
              <a:cxnSpLocks/>
            </p:cNvCxnSpPr>
            <p:nvPr/>
          </p:nvCxnSpPr>
          <p:spPr>
            <a:xfrm flipV="1">
              <a:off x="4771788" y="4238636"/>
              <a:ext cx="1984291" cy="1365875"/>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直線接點 116">
              <a:extLst>
                <a:ext uri="{FF2B5EF4-FFF2-40B4-BE49-F238E27FC236}">
                  <a16:creationId xmlns:a16="http://schemas.microsoft.com/office/drawing/2014/main" id="{CD8A2F54-2CA3-421D-91E9-F6EEF51C60D9}"/>
                </a:ext>
              </a:extLst>
            </p:cNvPr>
            <p:cNvCxnSpPr>
              <a:cxnSpLocks/>
            </p:cNvCxnSpPr>
            <p:nvPr/>
          </p:nvCxnSpPr>
          <p:spPr>
            <a:xfrm>
              <a:off x="4774634" y="4238634"/>
              <a:ext cx="1996914" cy="7805"/>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8" name="直線接點 117">
              <a:extLst>
                <a:ext uri="{FF2B5EF4-FFF2-40B4-BE49-F238E27FC236}">
                  <a16:creationId xmlns:a16="http://schemas.microsoft.com/office/drawing/2014/main" id="{41803E12-42DA-4FCD-9961-BBD35774A4C7}"/>
                </a:ext>
              </a:extLst>
            </p:cNvPr>
            <p:cNvCxnSpPr>
              <a:cxnSpLocks/>
            </p:cNvCxnSpPr>
            <p:nvPr/>
          </p:nvCxnSpPr>
          <p:spPr>
            <a:xfrm>
              <a:off x="4774634" y="5596705"/>
              <a:ext cx="1996914" cy="7805"/>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9" name="直線接點 118">
              <a:extLst>
                <a:ext uri="{FF2B5EF4-FFF2-40B4-BE49-F238E27FC236}">
                  <a16:creationId xmlns:a16="http://schemas.microsoft.com/office/drawing/2014/main" id="{D2AFFAFD-2E9F-4048-A897-B5803E5801B0}"/>
                </a:ext>
              </a:extLst>
            </p:cNvPr>
            <p:cNvCxnSpPr>
              <a:cxnSpLocks/>
            </p:cNvCxnSpPr>
            <p:nvPr/>
          </p:nvCxnSpPr>
          <p:spPr>
            <a:xfrm>
              <a:off x="6758925" y="4246439"/>
              <a:ext cx="0" cy="1366601"/>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直線接點 119">
              <a:extLst>
                <a:ext uri="{FF2B5EF4-FFF2-40B4-BE49-F238E27FC236}">
                  <a16:creationId xmlns:a16="http://schemas.microsoft.com/office/drawing/2014/main" id="{F7298253-DD67-4174-B4A1-3FC6CA0445EB}"/>
                </a:ext>
              </a:extLst>
            </p:cNvPr>
            <p:cNvCxnSpPr>
              <a:cxnSpLocks/>
            </p:cNvCxnSpPr>
            <p:nvPr/>
          </p:nvCxnSpPr>
          <p:spPr>
            <a:xfrm>
              <a:off x="4787257" y="4246439"/>
              <a:ext cx="0" cy="1366601"/>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111" name="圖形 110">
            <a:extLst>
              <a:ext uri="{FF2B5EF4-FFF2-40B4-BE49-F238E27FC236}">
                <a16:creationId xmlns:a16="http://schemas.microsoft.com/office/drawing/2014/main" id="{224C7A13-7356-4C7C-82AA-A472DD2823A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70196" y="3788377"/>
            <a:ext cx="856853" cy="856852"/>
          </a:xfrm>
          <a:prstGeom prst="rect">
            <a:avLst/>
          </a:prstGeom>
          <a:effectLst>
            <a:outerShdw blurRad="50800" dist="50800" dir="8400000" algn="t" rotWithShape="0">
              <a:prstClr val="black">
                <a:alpha val="30000"/>
              </a:prstClr>
            </a:outerShdw>
          </a:effectLst>
        </p:spPr>
      </p:pic>
      <p:sp>
        <p:nvSpPr>
          <p:cNvPr id="109" name="Google Shape;378;p24">
            <a:extLst>
              <a:ext uri="{FF2B5EF4-FFF2-40B4-BE49-F238E27FC236}">
                <a16:creationId xmlns:a16="http://schemas.microsoft.com/office/drawing/2014/main" id="{FF6FD8AE-D7E6-4329-A8EF-D22FDD2B40AB}"/>
              </a:ext>
            </a:extLst>
          </p:cNvPr>
          <p:cNvSpPr txBox="1"/>
          <p:nvPr/>
        </p:nvSpPr>
        <p:spPr>
          <a:xfrm>
            <a:off x="3596203" y="3961793"/>
            <a:ext cx="2280715" cy="338560"/>
          </a:xfrm>
          <a:prstGeom prst="rect">
            <a:avLst/>
          </a:prstGeom>
          <a:noFill/>
          <a:ln>
            <a:noFill/>
          </a:ln>
        </p:spPr>
        <p:txBody>
          <a:bodyPr spcFirstLastPara="1" wrap="square" lIns="91425" tIns="45700" rIns="91425" bIns="45700" anchor="t" anchorCtr="0">
            <a:noAutofit/>
          </a:bodyPr>
          <a:lstStyle/>
          <a:p>
            <a:pPr algn="ctr"/>
            <a:r>
              <a:rPr lang="zh-TW" altLang="en-US"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Auto VPN Network</a:t>
            </a:r>
          </a:p>
        </p:txBody>
      </p:sp>
      <p:pic>
        <p:nvPicPr>
          <p:cNvPr id="139" name="圖形 138">
            <a:extLst>
              <a:ext uri="{FF2B5EF4-FFF2-40B4-BE49-F238E27FC236}">
                <a16:creationId xmlns:a16="http://schemas.microsoft.com/office/drawing/2014/main" id="{CE83B3D6-8ECD-4F17-B15B-F91D2DC7E5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50552" y="3788377"/>
            <a:ext cx="856853" cy="856852"/>
          </a:xfrm>
          <a:prstGeom prst="rect">
            <a:avLst/>
          </a:prstGeom>
          <a:effectLst>
            <a:outerShdw blurRad="50800" dist="50800" dir="8400000" algn="t" rotWithShape="0">
              <a:prstClr val="black">
                <a:alpha val="30000"/>
              </a:prstClr>
            </a:outerShdw>
          </a:effectLst>
        </p:spPr>
      </p:pic>
      <p:pic>
        <p:nvPicPr>
          <p:cNvPr id="140" name="圖形 139">
            <a:extLst>
              <a:ext uri="{FF2B5EF4-FFF2-40B4-BE49-F238E27FC236}">
                <a16:creationId xmlns:a16="http://schemas.microsoft.com/office/drawing/2014/main" id="{3A7EBA7F-76AD-468C-AA23-398595E03DF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50552" y="5287589"/>
            <a:ext cx="856853" cy="856852"/>
          </a:xfrm>
          <a:prstGeom prst="rect">
            <a:avLst/>
          </a:prstGeom>
          <a:effectLst>
            <a:outerShdw blurRad="50800" dist="50800" dir="8400000" algn="t" rotWithShape="0">
              <a:prstClr val="black">
                <a:alpha val="30000"/>
              </a:prstClr>
            </a:outerShdw>
          </a:effectLst>
        </p:spPr>
      </p:pic>
      <p:sp>
        <p:nvSpPr>
          <p:cNvPr id="128" name="手繪多邊形: 圖案 62">
            <a:extLst>
              <a:ext uri="{FF2B5EF4-FFF2-40B4-BE49-F238E27FC236}">
                <a16:creationId xmlns:a16="http://schemas.microsoft.com/office/drawing/2014/main" id="{653E24BD-E0D0-45B9-BEB6-95F8C37175DE}"/>
              </a:ext>
            </a:extLst>
          </p:cNvPr>
          <p:cNvSpPr/>
          <p:nvPr/>
        </p:nvSpPr>
        <p:spPr>
          <a:xfrm>
            <a:off x="7773739" y="4473677"/>
            <a:ext cx="527928" cy="527928"/>
          </a:xfrm>
          <a:prstGeom prst="roundRect">
            <a:avLst>
              <a:gd name="adj" fmla="val 9789"/>
            </a:avLst>
          </a:prstGeom>
          <a:solidFill>
            <a:srgbClr val="16707C"/>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30" name="圖形 129">
            <a:extLst>
              <a:ext uri="{FF2B5EF4-FFF2-40B4-BE49-F238E27FC236}">
                <a16:creationId xmlns:a16="http://schemas.microsoft.com/office/drawing/2014/main" id="{276758B0-717F-4AC3-A410-9772A6801E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34935" y="4573135"/>
            <a:ext cx="409350" cy="340730"/>
          </a:xfrm>
          <a:prstGeom prst="rect">
            <a:avLst/>
          </a:prstGeom>
        </p:spPr>
      </p:pic>
      <p:pic>
        <p:nvPicPr>
          <p:cNvPr id="73" name="圖形 72">
            <a:extLst>
              <a:ext uri="{FF2B5EF4-FFF2-40B4-BE49-F238E27FC236}">
                <a16:creationId xmlns:a16="http://schemas.microsoft.com/office/drawing/2014/main" id="{5A22FC54-4599-4C97-BE1E-7D3A6EC9D2AD}"/>
              </a:ext>
            </a:extLst>
          </p:cNvPr>
          <p:cNvPicPr>
            <a:picLocks noChangeAspect="1"/>
          </p:cNvPicPr>
          <p:nvPr/>
        </p:nvPicPr>
        <p:blipFill>
          <a:blip r:embed="rId9">
            <a:extLst>
              <a:ext uri="{96DAC541-7B7A-43D3-8B79-37D633B846F1}">
                <asvg:svgBlip xmlns:asvg="http://schemas.microsoft.com/office/drawing/2016/SVG/main" r:embed="rId13"/>
              </a:ext>
            </a:extLst>
          </a:blip>
          <a:stretch>
            <a:fillRect/>
          </a:stretch>
        </p:blipFill>
        <p:spPr>
          <a:xfrm>
            <a:off x="10486144" y="5868924"/>
            <a:ext cx="488425" cy="488425"/>
          </a:xfrm>
          <a:prstGeom prst="rect">
            <a:avLst/>
          </a:prstGeom>
          <a:effectLst>
            <a:outerShdw blurRad="50800" dist="50800" dir="8400000" algn="t" rotWithShape="0">
              <a:prstClr val="black">
                <a:alpha val="30000"/>
              </a:prstClr>
            </a:outerShdw>
          </a:effectLst>
        </p:spPr>
      </p:pic>
      <p:pic>
        <p:nvPicPr>
          <p:cNvPr id="76" name="圖片 75">
            <a:extLst>
              <a:ext uri="{FF2B5EF4-FFF2-40B4-BE49-F238E27FC236}">
                <a16:creationId xmlns:a16="http://schemas.microsoft.com/office/drawing/2014/main" id="{AAF0BC93-FA21-4E5B-885E-6D4EF6761942}"/>
              </a:ext>
            </a:extLst>
          </p:cNvPr>
          <p:cNvPicPr>
            <a:picLocks noChangeAspect="1"/>
          </p:cNvPicPr>
          <p:nvPr/>
        </p:nvPicPr>
        <p:blipFill rotWithShape="1">
          <a:blip r:embed="rId14"/>
          <a:srcRect l="11287" t="36889" r="11089" b="31638"/>
          <a:stretch/>
        </p:blipFill>
        <p:spPr>
          <a:xfrm>
            <a:off x="1358820" y="5520965"/>
            <a:ext cx="1286656" cy="409650"/>
          </a:xfrm>
          <a:prstGeom prst="rect">
            <a:avLst/>
          </a:prstGeom>
          <a:effectLst>
            <a:outerShdw blurRad="63500" sx="103000" sy="103000" algn="ctr" rotWithShape="0">
              <a:prstClr val="black">
                <a:alpha val="85000"/>
              </a:prstClr>
            </a:outerShdw>
          </a:effectLst>
        </p:spPr>
      </p:pic>
      <p:sp>
        <p:nvSpPr>
          <p:cNvPr id="2" name="矩形 1">
            <a:extLst>
              <a:ext uri="{FF2B5EF4-FFF2-40B4-BE49-F238E27FC236}">
                <a16:creationId xmlns:a16="http://schemas.microsoft.com/office/drawing/2014/main" id="{533C0257-4155-4C25-A069-50B9398358D2}"/>
              </a:ext>
            </a:extLst>
          </p:cNvPr>
          <p:cNvSpPr/>
          <p:nvPr/>
        </p:nvSpPr>
        <p:spPr>
          <a:xfrm>
            <a:off x="1509995" y="5308763"/>
            <a:ext cx="1031051" cy="261610"/>
          </a:xfrm>
          <a:prstGeom prst="rect">
            <a:avLst/>
          </a:prstGeom>
        </p:spPr>
        <p:txBody>
          <a:bodyPr wrap="none">
            <a:spAutoFit/>
          </a:bodyPr>
          <a:lstStyle/>
          <a:p>
            <a:pPr algn="ctr"/>
            <a:r>
              <a:rPr lang="en-US" altLang="zh-TW" sz="1100" b="1">
                <a:latin typeface="Arial" panose="020B0604020202020204" pitchFamily="34" charset="0"/>
                <a:ea typeface="微軟正黑體" panose="020B0604030504040204" pitchFamily="34" charset="-120"/>
                <a:sym typeface="Arial" panose="020B0604020202020204" pitchFamily="34" charset="0"/>
              </a:rPr>
              <a:t>QHora-301W</a:t>
            </a:r>
            <a:endParaRPr lang="zh-TW" altLang="en-US" sz="1100" b="1">
              <a:latin typeface="Arial" panose="020B0604020202020204" pitchFamily="34" charset="0"/>
              <a:ea typeface="微軟正黑體" panose="020B0604030504040204" pitchFamily="34" charset="-120"/>
              <a:sym typeface="Arial" panose="020B0604020202020204" pitchFamily="34" charset="0"/>
            </a:endParaRPr>
          </a:p>
        </p:txBody>
      </p:sp>
      <p:pic>
        <p:nvPicPr>
          <p:cNvPr id="79" name="圖片 78">
            <a:extLst>
              <a:ext uri="{FF2B5EF4-FFF2-40B4-BE49-F238E27FC236}">
                <a16:creationId xmlns:a16="http://schemas.microsoft.com/office/drawing/2014/main" id="{AF865032-0E8D-46E9-BFF5-30E4188149B6}"/>
              </a:ext>
            </a:extLst>
          </p:cNvPr>
          <p:cNvPicPr>
            <a:picLocks noChangeAspect="1"/>
          </p:cNvPicPr>
          <p:nvPr/>
        </p:nvPicPr>
        <p:blipFill rotWithShape="1">
          <a:blip r:embed="rId14"/>
          <a:srcRect l="11287" t="36889" r="11089" b="31638"/>
          <a:stretch/>
        </p:blipFill>
        <p:spPr>
          <a:xfrm>
            <a:off x="6832535" y="4126643"/>
            <a:ext cx="1286656" cy="409650"/>
          </a:xfrm>
          <a:prstGeom prst="rect">
            <a:avLst/>
          </a:prstGeom>
          <a:effectLst>
            <a:outerShdw blurRad="63500" sx="103000" sy="103000" algn="ctr" rotWithShape="0">
              <a:prstClr val="black">
                <a:alpha val="85000"/>
              </a:prstClr>
            </a:outerShdw>
          </a:effectLst>
        </p:spPr>
      </p:pic>
      <p:sp>
        <p:nvSpPr>
          <p:cNvPr id="83" name="矩形 82">
            <a:extLst>
              <a:ext uri="{FF2B5EF4-FFF2-40B4-BE49-F238E27FC236}">
                <a16:creationId xmlns:a16="http://schemas.microsoft.com/office/drawing/2014/main" id="{7F74483A-D8F0-4020-A962-783254E3EDF9}"/>
              </a:ext>
            </a:extLst>
          </p:cNvPr>
          <p:cNvSpPr/>
          <p:nvPr/>
        </p:nvSpPr>
        <p:spPr>
          <a:xfrm>
            <a:off x="6983710" y="3914441"/>
            <a:ext cx="1031051" cy="261610"/>
          </a:xfrm>
          <a:prstGeom prst="rect">
            <a:avLst/>
          </a:prstGeom>
        </p:spPr>
        <p:txBody>
          <a:bodyPr wrap="none">
            <a:spAutoFit/>
          </a:bodyPr>
          <a:lstStyle/>
          <a:p>
            <a:pPr algn="ctr"/>
            <a:r>
              <a:rPr lang="en-US" altLang="zh-TW" sz="1100" b="1">
                <a:latin typeface="Arial" panose="020B0604020202020204" pitchFamily="34" charset="0"/>
                <a:ea typeface="微軟正黑體" panose="020B0604030504040204" pitchFamily="34" charset="-120"/>
                <a:sym typeface="Arial" panose="020B0604020202020204" pitchFamily="34" charset="0"/>
              </a:rPr>
              <a:t>QHora-301W</a:t>
            </a:r>
            <a:endParaRPr lang="zh-TW" altLang="en-US" sz="1100" b="1">
              <a:latin typeface="Arial" panose="020B0604020202020204" pitchFamily="34" charset="0"/>
              <a:ea typeface="微軟正黑體" panose="020B0604030504040204" pitchFamily="34" charset="-120"/>
              <a:sym typeface="Arial" panose="020B0604020202020204" pitchFamily="34" charset="0"/>
            </a:endParaRPr>
          </a:p>
        </p:txBody>
      </p:sp>
      <p:pic>
        <p:nvPicPr>
          <p:cNvPr id="138" name="圖形 137">
            <a:extLst>
              <a:ext uri="{FF2B5EF4-FFF2-40B4-BE49-F238E27FC236}">
                <a16:creationId xmlns:a16="http://schemas.microsoft.com/office/drawing/2014/main" id="{9498B159-8AD8-4093-B123-D451701547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70196" y="5287589"/>
            <a:ext cx="856853" cy="856852"/>
          </a:xfrm>
          <a:prstGeom prst="rect">
            <a:avLst/>
          </a:prstGeom>
          <a:effectLst>
            <a:outerShdw blurRad="50800" dist="50800" dir="8400000" algn="t" rotWithShape="0">
              <a:prstClr val="black">
                <a:alpha val="30000"/>
              </a:prstClr>
            </a:outerShdw>
          </a:effectLst>
        </p:spPr>
      </p:pic>
      <p:sp>
        <p:nvSpPr>
          <p:cNvPr id="90" name="Google Shape;347;p24">
            <a:extLst>
              <a:ext uri="{FF2B5EF4-FFF2-40B4-BE49-F238E27FC236}">
                <a16:creationId xmlns:a16="http://schemas.microsoft.com/office/drawing/2014/main" id="{0B9719E2-9682-4B46-9A28-9EA8872372F2}"/>
              </a:ext>
            </a:extLst>
          </p:cNvPr>
          <p:cNvSpPr txBox="1">
            <a:spLocks noGrp="1"/>
          </p:cNvSpPr>
          <p:nvPr>
            <p:ph type="title"/>
          </p:nvPr>
        </p:nvSpPr>
        <p:spPr>
          <a:xfrm>
            <a:off x="72370" y="542479"/>
            <a:ext cx="12047259" cy="527928"/>
          </a:xfrm>
          <a:prstGeom prst="rect">
            <a:avLst/>
          </a:prstGeom>
          <a:noFill/>
          <a:ln>
            <a:noFill/>
          </a:ln>
        </p:spPr>
        <p:txBody>
          <a:bodyPr spcFirstLastPara="1" vert="horz" wrap="square" lIns="91425" tIns="45700" rIns="91425" bIns="45700" rtlCol="0" anchor="t" anchorCtr="0">
            <a:noAutofit/>
          </a:bodyPr>
          <a:lstStyle/>
          <a:p>
            <a:pPr>
              <a:buSzPts val="4000"/>
            </a:pPr>
            <a:r>
              <a:rPr lang="en-US" altLang="zh-TW" err="1">
                <a:ea typeface="微軟正黑體" panose="020B0604030504040204" pitchFamily="34" charset="-120"/>
                <a:sym typeface="Arial" panose="020B0604020202020204" pitchFamily="34" charset="0"/>
              </a:rPr>
              <a:t>QuWAN</a:t>
            </a:r>
            <a:r>
              <a:rPr lang="zh-TW" altLang="en-US">
                <a:ea typeface="微軟正黑體" panose="020B0604030504040204" pitchFamily="34" charset="-120"/>
                <a:sym typeface="Arial" panose="020B0604020202020204" pitchFamily="34" charset="0"/>
              </a:rPr>
              <a:t> </a:t>
            </a:r>
            <a:r>
              <a:rPr lang="en-US" altLang="zh-TW">
                <a:ea typeface="微軟正黑體" panose="020B0604030504040204" pitchFamily="34" charset="-120"/>
                <a:sym typeface="Arial" panose="020B0604020202020204" pitchFamily="34" charset="0"/>
              </a:rPr>
              <a:t>is a complete SD-WAN solution</a:t>
            </a:r>
            <a:endParaRPr lang="zh-TW" altLang="en-US">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359530524"/>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7" name="Google Shape;387;p25"/>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buSzPts val="4000"/>
            </a:pPr>
            <a:r>
              <a:rPr lang="en-US">
                <a:ea typeface="微軟正黑體" panose="020B0604030504040204" pitchFamily="34" charset="-120"/>
                <a:cs typeface="Arial"/>
                <a:sym typeface="Arial" panose="020B0604020202020204" pitchFamily="34" charset="0"/>
              </a:rPr>
              <a:t>Efficiently build multi-site VPN</a:t>
            </a:r>
          </a:p>
        </p:txBody>
      </p:sp>
      <p:sp>
        <p:nvSpPr>
          <p:cNvPr id="389" name="Google Shape;389;p25"/>
          <p:cNvSpPr/>
          <p:nvPr/>
        </p:nvSpPr>
        <p:spPr>
          <a:xfrm>
            <a:off x="441123" y="2152089"/>
            <a:ext cx="4064571" cy="3840220"/>
          </a:xfrm>
          <a:prstGeom prst="roundRect">
            <a:avLst>
              <a:gd name="adj" fmla="val 0"/>
            </a:avLst>
          </a:prstGeom>
          <a:noFill/>
          <a:ln>
            <a:noFill/>
          </a:ln>
        </p:spPr>
        <p:txBody>
          <a:bodyPr spcFirstLastPara="1" wrap="square" lIns="91425" tIns="45700" rIns="91425" bIns="45700" anchor="t" anchorCtr="0">
            <a:noAutofit/>
          </a:bodyPr>
          <a:lstStyle/>
          <a:p>
            <a:pPr>
              <a:lnSpc>
                <a:spcPct val="130000"/>
              </a:lnSpc>
              <a:spcBef>
                <a:spcPts val="1600"/>
              </a:spcBef>
              <a:buClr>
                <a:srgbClr val="05FF76"/>
              </a:buClr>
              <a:buSzPts val="2100"/>
            </a:pPr>
            <a:r>
              <a:rPr lang="en-US" altLang="zh-CN" sz="2800" b="1" dirty="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Secure business data</a:t>
            </a:r>
          </a:p>
          <a:p>
            <a:pPr>
              <a:lnSpc>
                <a:spcPct val="130000"/>
              </a:lnSpc>
              <a:spcBef>
                <a:spcPts val="1600"/>
              </a:spcBef>
              <a:buClr>
                <a:srgbClr val="05FF76"/>
              </a:buClr>
              <a:buSzPts val="2100"/>
            </a:pPr>
            <a:r>
              <a:rPr lang="en" altLang="zh-CN"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As long as QHora-301W is connected to QuWAN Orchestrator, a private network can be established in the same organization</a:t>
            </a:r>
            <a:endParaRPr lang="zh-TW" altLang="en-US"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矩形 1">
            <a:extLst>
              <a:ext uri="{FF2B5EF4-FFF2-40B4-BE49-F238E27FC236}">
                <a16:creationId xmlns:a16="http://schemas.microsoft.com/office/drawing/2014/main" id="{2FB81D8D-5078-634D-9ACA-D87948894A24}"/>
              </a:ext>
            </a:extLst>
          </p:cNvPr>
          <p:cNvSpPr/>
          <p:nvPr/>
        </p:nvSpPr>
        <p:spPr>
          <a:xfrm>
            <a:off x="512536" y="4785707"/>
            <a:ext cx="2945037" cy="307777"/>
          </a:xfrm>
          <a:prstGeom prst="rect">
            <a:avLst/>
          </a:prstGeom>
        </p:spPr>
        <p:txBody>
          <a:bodyPr wrap="none">
            <a:spAutoFit/>
          </a:bodyPr>
          <a:lstStyle/>
          <a:p>
            <a:r>
              <a:rPr lang="en-US" altLang="zh-TW" sz="1400" dirty="0">
                <a:solidFill>
                  <a:schemeClr val="bg1">
                    <a:lumMod val="75000"/>
                  </a:schemeClr>
                </a:solidFill>
                <a:latin typeface="Arial" panose="020B0604020202020204" pitchFamily="34" charset="0"/>
                <a:ea typeface="微軟正黑體" panose="020B0604030504040204" pitchFamily="34" charset="-120"/>
                <a:sym typeface="Arial" panose="020B0604020202020204" pitchFamily="34" charset="0"/>
              </a:rPr>
              <a:t>*** Maximum VPN tunnel scale: </a:t>
            </a:r>
            <a:r>
              <a:rPr lang="en-US" altLang="zh-CN" sz="1400" dirty="0">
                <a:solidFill>
                  <a:schemeClr val="bg1">
                    <a:lumMod val="75000"/>
                  </a:schemeClr>
                </a:solidFill>
                <a:latin typeface="Arial" panose="020B0604020202020204" pitchFamily="34" charset="0"/>
                <a:ea typeface="微軟正黑體" panose="020B0604030504040204" pitchFamily="34" charset="-120"/>
                <a:sym typeface="Arial" panose="020B0604020202020204" pitchFamily="34" charset="0"/>
              </a:rPr>
              <a:t>30</a:t>
            </a:r>
            <a:endParaRPr lang="zh-TW" altLang="en-US" sz="1400" dirty="0">
              <a:solidFill>
                <a:schemeClr val="bg1">
                  <a:lumMod val="75000"/>
                </a:schemeClr>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4" name="群組 3">
            <a:extLst>
              <a:ext uri="{FF2B5EF4-FFF2-40B4-BE49-F238E27FC236}">
                <a16:creationId xmlns:a16="http://schemas.microsoft.com/office/drawing/2014/main" id="{BAAEE9CB-EF3D-472C-9583-998B8DE5BCCB}"/>
              </a:ext>
            </a:extLst>
          </p:cNvPr>
          <p:cNvGrpSpPr/>
          <p:nvPr/>
        </p:nvGrpSpPr>
        <p:grpSpPr>
          <a:xfrm>
            <a:off x="4677091" y="1973285"/>
            <a:ext cx="7243563" cy="4380465"/>
            <a:chOff x="4677091" y="1721928"/>
            <a:chExt cx="7243563" cy="4380465"/>
          </a:xfrm>
        </p:grpSpPr>
        <p:sp>
          <p:nvSpPr>
            <p:cNvPr id="34" name="矩形: 圓角 33">
              <a:extLst>
                <a:ext uri="{FF2B5EF4-FFF2-40B4-BE49-F238E27FC236}">
                  <a16:creationId xmlns:a16="http://schemas.microsoft.com/office/drawing/2014/main" id="{86BB1FEF-5E54-4F38-BDE8-8BB7202A040D}"/>
                </a:ext>
              </a:extLst>
            </p:cNvPr>
            <p:cNvSpPr/>
            <p:nvPr/>
          </p:nvSpPr>
          <p:spPr>
            <a:xfrm>
              <a:off x="4925400" y="4046649"/>
              <a:ext cx="6995254" cy="2021198"/>
            </a:xfrm>
            <a:prstGeom prst="roundRect">
              <a:avLst>
                <a:gd name="adj" fmla="val 3441"/>
              </a:avLst>
            </a:prstGeom>
            <a:solidFill>
              <a:schemeClr val="tx1">
                <a:lumMod val="65000"/>
                <a:lumOff val="35000"/>
              </a:schemeClr>
            </a:solidFill>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b="1" kern="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7" name="矩形: 圓角 36">
              <a:extLst>
                <a:ext uri="{FF2B5EF4-FFF2-40B4-BE49-F238E27FC236}">
                  <a16:creationId xmlns:a16="http://schemas.microsoft.com/office/drawing/2014/main" id="{4B6EBA76-E5AB-47A7-8ED6-CB637A18F16E}"/>
                </a:ext>
              </a:extLst>
            </p:cNvPr>
            <p:cNvSpPr/>
            <p:nvPr/>
          </p:nvSpPr>
          <p:spPr>
            <a:xfrm>
              <a:off x="4925400" y="1777502"/>
              <a:ext cx="6995254" cy="2021198"/>
            </a:xfrm>
            <a:prstGeom prst="roundRect">
              <a:avLst>
                <a:gd name="adj" fmla="val 3441"/>
              </a:avLst>
            </a:prstGeom>
            <a:solidFill>
              <a:schemeClr val="tx1">
                <a:lumMod val="65000"/>
                <a:lumOff val="35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kern="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0" name="橢圓 39">
              <a:extLst>
                <a:ext uri="{FF2B5EF4-FFF2-40B4-BE49-F238E27FC236}">
                  <a16:creationId xmlns:a16="http://schemas.microsoft.com/office/drawing/2014/main" id="{F6B71213-DC13-497A-A707-7B2FD5FA50A1}"/>
                </a:ext>
              </a:extLst>
            </p:cNvPr>
            <p:cNvSpPr/>
            <p:nvPr/>
          </p:nvSpPr>
          <p:spPr>
            <a:xfrm>
              <a:off x="8228282" y="1861473"/>
              <a:ext cx="1357850" cy="1357850"/>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6" name="橢圓 45">
              <a:extLst>
                <a:ext uri="{FF2B5EF4-FFF2-40B4-BE49-F238E27FC236}">
                  <a16:creationId xmlns:a16="http://schemas.microsoft.com/office/drawing/2014/main" id="{79112887-84FE-485B-B5B8-9FC05D23A6EF}"/>
                </a:ext>
              </a:extLst>
            </p:cNvPr>
            <p:cNvSpPr/>
            <p:nvPr/>
          </p:nvSpPr>
          <p:spPr>
            <a:xfrm>
              <a:off x="9860464" y="4312131"/>
              <a:ext cx="1357850" cy="1357850"/>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9" name="橢圓 48">
              <a:extLst>
                <a:ext uri="{FF2B5EF4-FFF2-40B4-BE49-F238E27FC236}">
                  <a16:creationId xmlns:a16="http://schemas.microsoft.com/office/drawing/2014/main" id="{547BD101-77FE-4584-910B-83503FE9C317}"/>
                </a:ext>
              </a:extLst>
            </p:cNvPr>
            <p:cNvSpPr/>
            <p:nvPr/>
          </p:nvSpPr>
          <p:spPr>
            <a:xfrm>
              <a:off x="6529847" y="4312131"/>
              <a:ext cx="1357850" cy="1357850"/>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1" name="Google Shape;408;p25">
              <a:extLst>
                <a:ext uri="{FF2B5EF4-FFF2-40B4-BE49-F238E27FC236}">
                  <a16:creationId xmlns:a16="http://schemas.microsoft.com/office/drawing/2014/main" id="{B56F4DAB-2D97-49E5-B547-FC9D50DA7580}"/>
                </a:ext>
              </a:extLst>
            </p:cNvPr>
            <p:cNvSpPr/>
            <p:nvPr/>
          </p:nvSpPr>
          <p:spPr>
            <a:xfrm>
              <a:off x="9665661" y="5585193"/>
              <a:ext cx="1832700" cy="517200"/>
            </a:xfrm>
            <a:prstGeom prst="rect">
              <a:avLst/>
            </a:prstGeom>
            <a:noFill/>
            <a:ln>
              <a:noFill/>
            </a:ln>
          </p:spPr>
          <p:txBody>
            <a:bodyPr spcFirstLastPara="1" wrap="square" lIns="91425" tIns="91425" rIns="91425" bIns="91425" anchor="ctr" anchorCtr="0">
              <a:noAutofit/>
            </a:bodyPr>
            <a:lstStyle/>
            <a:p>
              <a:pPr lvl="0" algn="ctr"/>
              <a:r>
                <a:rPr lang="en-US" altLang="zh-TW"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Editing site</a:t>
              </a: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2" name="Google Shape;410;p25">
              <a:extLst>
                <a:ext uri="{FF2B5EF4-FFF2-40B4-BE49-F238E27FC236}">
                  <a16:creationId xmlns:a16="http://schemas.microsoft.com/office/drawing/2014/main" id="{D38ECEAD-E2E4-41AA-98A5-1D1383B244DA}"/>
                </a:ext>
              </a:extLst>
            </p:cNvPr>
            <p:cNvSpPr/>
            <p:nvPr/>
          </p:nvSpPr>
          <p:spPr>
            <a:xfrm>
              <a:off x="5701480" y="5585193"/>
              <a:ext cx="3105636" cy="517200"/>
            </a:xfrm>
            <a:prstGeom prst="rect">
              <a:avLst/>
            </a:prstGeom>
            <a:noFill/>
            <a:ln>
              <a:noFill/>
            </a:ln>
          </p:spPr>
          <p:txBody>
            <a:bodyPr spcFirstLastPara="1" wrap="square" lIns="91425" tIns="91425" rIns="91425" bIns="91425" anchor="ctr" anchorCtr="0">
              <a:noAutofit/>
            </a:bodyPr>
            <a:lstStyle/>
            <a:p>
              <a:pPr lvl="0" algn="ctr"/>
              <a:r>
                <a:rPr lang="en-US" altLang="zh-TW"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Development site</a:t>
              </a: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3" name="Google Shape;411;p25">
              <a:extLst>
                <a:ext uri="{FF2B5EF4-FFF2-40B4-BE49-F238E27FC236}">
                  <a16:creationId xmlns:a16="http://schemas.microsoft.com/office/drawing/2014/main" id="{7E500FAA-4F1F-488F-AE53-E2E72FB6A613}"/>
                </a:ext>
              </a:extLst>
            </p:cNvPr>
            <p:cNvSpPr/>
            <p:nvPr/>
          </p:nvSpPr>
          <p:spPr>
            <a:xfrm>
              <a:off x="9607277" y="3291865"/>
              <a:ext cx="1904038" cy="520660"/>
            </a:xfrm>
            <a:prstGeom prst="rect">
              <a:avLst/>
            </a:prstGeom>
            <a:noFill/>
            <a:ln>
              <a:noFill/>
            </a:ln>
          </p:spPr>
          <p:txBody>
            <a:bodyPr spcFirstLastPara="1" wrap="square" lIns="91425" tIns="91425" rIns="91425" bIns="91425" anchor="ctr" anchorCtr="0">
              <a:noAutofit/>
            </a:bodyPr>
            <a:lstStyle/>
            <a:p>
              <a:pPr lvl="0"/>
              <a:r>
                <a:rPr lang="en-US" altLang="zh-TW"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Data sharing</a:t>
              </a: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55" name="直線接點 54">
              <a:extLst>
                <a:ext uri="{FF2B5EF4-FFF2-40B4-BE49-F238E27FC236}">
                  <a16:creationId xmlns:a16="http://schemas.microsoft.com/office/drawing/2014/main" id="{8E5265ED-FF17-4685-B9BE-12251D14A69A}"/>
                </a:ext>
              </a:extLst>
            </p:cNvPr>
            <p:cNvCxnSpPr>
              <a:cxnSpLocks/>
            </p:cNvCxnSpPr>
            <p:nvPr/>
          </p:nvCxnSpPr>
          <p:spPr>
            <a:xfrm flipH="1" flipV="1">
              <a:off x="9247077" y="3343148"/>
              <a:ext cx="488033" cy="727534"/>
            </a:xfrm>
            <a:prstGeom prst="line">
              <a:avLst/>
            </a:prstGeom>
            <a:ln w="38100">
              <a:solidFill>
                <a:srgbClr val="0CEBFC"/>
              </a:solidFill>
              <a:tailEnd type="triangle"/>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56" name="直線接點 55">
              <a:extLst>
                <a:ext uri="{FF2B5EF4-FFF2-40B4-BE49-F238E27FC236}">
                  <a16:creationId xmlns:a16="http://schemas.microsoft.com/office/drawing/2014/main" id="{25238361-A7CC-42B1-91CB-0BC7766A50A9}"/>
                </a:ext>
              </a:extLst>
            </p:cNvPr>
            <p:cNvCxnSpPr>
              <a:cxnSpLocks/>
            </p:cNvCxnSpPr>
            <p:nvPr/>
          </p:nvCxnSpPr>
          <p:spPr>
            <a:xfrm flipV="1">
              <a:off x="7919014" y="3343148"/>
              <a:ext cx="583864" cy="737460"/>
            </a:xfrm>
            <a:prstGeom prst="line">
              <a:avLst/>
            </a:prstGeom>
            <a:ln w="38100">
              <a:solidFill>
                <a:srgbClr val="0CEBFC"/>
              </a:solidFill>
              <a:headEnd type="triangle"/>
              <a:tailEnd type="none"/>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57" name="直線接點 56">
              <a:extLst>
                <a:ext uri="{FF2B5EF4-FFF2-40B4-BE49-F238E27FC236}">
                  <a16:creationId xmlns:a16="http://schemas.microsoft.com/office/drawing/2014/main" id="{749C6EF4-AB65-4924-A2D7-DED7F559ADB4}"/>
                </a:ext>
              </a:extLst>
            </p:cNvPr>
            <p:cNvCxnSpPr>
              <a:cxnSpLocks/>
              <a:stCxn id="59" idx="3"/>
              <a:endCxn id="60" idx="1"/>
            </p:cNvCxnSpPr>
            <p:nvPr/>
          </p:nvCxnSpPr>
          <p:spPr>
            <a:xfrm>
              <a:off x="8314356" y="4459906"/>
              <a:ext cx="1164780" cy="0"/>
            </a:xfrm>
            <a:prstGeom prst="line">
              <a:avLst/>
            </a:prstGeom>
            <a:ln w="38100">
              <a:solidFill>
                <a:srgbClr val="0CEBFC"/>
              </a:solidFill>
              <a:tailEnd type="triangle"/>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pic>
          <p:nvPicPr>
            <p:cNvPr id="58" name="圖形 57">
              <a:extLst>
                <a:ext uri="{FF2B5EF4-FFF2-40B4-BE49-F238E27FC236}">
                  <a16:creationId xmlns:a16="http://schemas.microsoft.com/office/drawing/2014/main" id="{B44C9336-17B9-483D-A4B7-81812D64EB6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93110" y="2699631"/>
              <a:ext cx="828194" cy="828194"/>
            </a:xfrm>
            <a:prstGeom prst="rect">
              <a:avLst/>
            </a:prstGeom>
            <a:effectLst>
              <a:outerShdw blurRad="50800" dist="50800" dir="8400000" algn="t" rotWithShape="0">
                <a:prstClr val="black">
                  <a:alpha val="30000"/>
                </a:prstClr>
              </a:outerShdw>
            </a:effectLst>
          </p:spPr>
        </p:pic>
        <p:pic>
          <p:nvPicPr>
            <p:cNvPr id="59" name="圖形 58">
              <a:extLst>
                <a:ext uri="{FF2B5EF4-FFF2-40B4-BE49-F238E27FC236}">
                  <a16:creationId xmlns:a16="http://schemas.microsoft.com/office/drawing/2014/main" id="{49974144-3728-40E5-8B96-AB42AED3A35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86162" y="4045809"/>
              <a:ext cx="828194" cy="828194"/>
            </a:xfrm>
            <a:prstGeom prst="rect">
              <a:avLst/>
            </a:prstGeom>
            <a:effectLst>
              <a:outerShdw blurRad="50800" dist="50800" dir="8400000" algn="t" rotWithShape="0">
                <a:prstClr val="black">
                  <a:alpha val="30000"/>
                </a:prstClr>
              </a:outerShdw>
            </a:effectLst>
          </p:spPr>
        </p:pic>
        <p:pic>
          <p:nvPicPr>
            <p:cNvPr id="60" name="圖形 59">
              <a:extLst>
                <a:ext uri="{FF2B5EF4-FFF2-40B4-BE49-F238E27FC236}">
                  <a16:creationId xmlns:a16="http://schemas.microsoft.com/office/drawing/2014/main" id="{CED255D6-AC55-43DF-BE45-9B6133C2B22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79136" y="4045809"/>
              <a:ext cx="828194" cy="828194"/>
            </a:xfrm>
            <a:prstGeom prst="rect">
              <a:avLst/>
            </a:prstGeom>
            <a:effectLst>
              <a:outerShdw blurRad="50800" dist="50800" dir="8400000" algn="t" rotWithShape="0">
                <a:prstClr val="black">
                  <a:alpha val="30000"/>
                </a:prstClr>
              </a:outerShdw>
            </a:effectLst>
          </p:spPr>
        </p:pic>
        <p:sp>
          <p:nvSpPr>
            <p:cNvPr id="61" name="Google Shape;414;p25">
              <a:extLst>
                <a:ext uri="{FF2B5EF4-FFF2-40B4-BE49-F238E27FC236}">
                  <a16:creationId xmlns:a16="http://schemas.microsoft.com/office/drawing/2014/main" id="{83A43AD5-89B8-4494-8949-DE457BE9C6FB}"/>
                </a:ext>
              </a:extLst>
            </p:cNvPr>
            <p:cNvSpPr/>
            <p:nvPr/>
          </p:nvSpPr>
          <p:spPr>
            <a:xfrm>
              <a:off x="7577070" y="2937620"/>
              <a:ext cx="970802" cy="51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63" name="圖形 62">
              <a:extLst>
                <a:ext uri="{FF2B5EF4-FFF2-40B4-BE49-F238E27FC236}">
                  <a16:creationId xmlns:a16="http://schemas.microsoft.com/office/drawing/2014/main" id="{DB45427B-FDBD-46AF-AAC0-374D6D8C4DA3}"/>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6406"/>
            <a:stretch/>
          </p:blipFill>
          <p:spPr>
            <a:xfrm>
              <a:off x="8125122" y="3695612"/>
              <a:ext cx="1488230" cy="532600"/>
            </a:xfrm>
            <a:prstGeom prst="rect">
              <a:avLst/>
            </a:prstGeom>
            <a:effectLst>
              <a:outerShdw blurRad="50800" dist="50800" dir="8400000" algn="t" rotWithShape="0">
                <a:prstClr val="black">
                  <a:alpha val="30000"/>
                </a:prstClr>
              </a:outerShdw>
            </a:effectLst>
          </p:spPr>
        </p:pic>
        <p:pic>
          <p:nvPicPr>
            <p:cNvPr id="65" name="圖形 64">
              <a:extLst>
                <a:ext uri="{FF2B5EF4-FFF2-40B4-BE49-F238E27FC236}">
                  <a16:creationId xmlns:a16="http://schemas.microsoft.com/office/drawing/2014/main" id="{DDE90675-31CF-4519-89B0-D6E89BE693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77091" y="1721928"/>
              <a:ext cx="1877956" cy="1581438"/>
            </a:xfrm>
            <a:prstGeom prst="rect">
              <a:avLst/>
            </a:prstGeom>
          </p:spPr>
        </p:pic>
        <p:sp>
          <p:nvSpPr>
            <p:cNvPr id="66" name="文字方塊 65">
              <a:extLst>
                <a:ext uri="{FF2B5EF4-FFF2-40B4-BE49-F238E27FC236}">
                  <a16:creationId xmlns:a16="http://schemas.microsoft.com/office/drawing/2014/main" id="{B184C8BC-2735-4A95-9B1B-8D7583F69CF4}"/>
                </a:ext>
              </a:extLst>
            </p:cNvPr>
            <p:cNvSpPr txBox="1"/>
            <p:nvPr/>
          </p:nvSpPr>
          <p:spPr>
            <a:xfrm>
              <a:off x="4911250" y="2775342"/>
              <a:ext cx="1533611" cy="400110"/>
            </a:xfrm>
            <a:prstGeom prst="rect">
              <a:avLst/>
            </a:prstGeom>
            <a:noFill/>
          </p:spPr>
          <p:txBody>
            <a:bodyPr wrap="square" rtlCol="0">
              <a:spAutoFit/>
            </a:bodyPr>
            <a:lstStyle/>
            <a:p>
              <a:pPr algn="ctr"/>
              <a:r>
                <a:rPr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Germany</a:t>
              </a:r>
              <a:endPar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7" name="Google Shape;883;p43">
              <a:extLst>
                <a:ext uri="{FF2B5EF4-FFF2-40B4-BE49-F238E27FC236}">
                  <a16:creationId xmlns:a16="http://schemas.microsoft.com/office/drawing/2014/main" id="{3A5D5730-232E-4765-907C-8E7BD53D83AE}"/>
                </a:ext>
              </a:extLst>
            </p:cNvPr>
            <p:cNvSpPr/>
            <p:nvPr/>
          </p:nvSpPr>
          <p:spPr>
            <a:xfrm>
              <a:off x="5096798" y="5002901"/>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Japan</a:t>
              </a:r>
            </a:p>
          </p:txBody>
        </p:sp>
        <p:pic>
          <p:nvPicPr>
            <p:cNvPr id="68" name="圖形 67">
              <a:extLst>
                <a:ext uri="{FF2B5EF4-FFF2-40B4-BE49-F238E27FC236}">
                  <a16:creationId xmlns:a16="http://schemas.microsoft.com/office/drawing/2014/main" id="{DBECDED9-B810-4D84-B1F7-6CE71EC19A2D}"/>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19935" t="9604" r="20840" b="25983"/>
            <a:stretch/>
          </p:blipFill>
          <p:spPr>
            <a:xfrm>
              <a:off x="5055011" y="4060579"/>
              <a:ext cx="1122117" cy="1016993"/>
            </a:xfrm>
            <a:prstGeom prst="rect">
              <a:avLst/>
            </a:prstGeom>
          </p:spPr>
        </p:pic>
      </p:grpSp>
      <p:pic>
        <p:nvPicPr>
          <p:cNvPr id="69" name="圖片 68">
            <a:extLst>
              <a:ext uri="{FF2B5EF4-FFF2-40B4-BE49-F238E27FC236}">
                <a16:creationId xmlns:a16="http://schemas.microsoft.com/office/drawing/2014/main" id="{E204D6EC-03DC-B346-B1FA-23BAF596CA63}"/>
              </a:ext>
            </a:extLst>
          </p:cNvPr>
          <p:cNvPicPr>
            <a:picLocks noChangeAspect="1"/>
          </p:cNvPicPr>
          <p:nvPr/>
        </p:nvPicPr>
        <p:blipFill rotWithShape="1">
          <a:blip r:embed="rId11"/>
          <a:srcRect l="11287" t="36889" r="11089" b="31638"/>
          <a:stretch/>
        </p:blipFill>
        <p:spPr>
          <a:xfrm>
            <a:off x="6590046" y="5093484"/>
            <a:ext cx="1286656" cy="409650"/>
          </a:xfrm>
          <a:prstGeom prst="rect">
            <a:avLst/>
          </a:prstGeom>
          <a:effectLst>
            <a:outerShdw blurRad="63500" sx="103000" sy="103000" algn="ctr" rotWithShape="0">
              <a:prstClr val="black">
                <a:alpha val="85000"/>
              </a:prstClr>
            </a:outerShdw>
          </a:effectLst>
        </p:spPr>
      </p:pic>
      <p:pic>
        <p:nvPicPr>
          <p:cNvPr id="70" name="圖片 69">
            <a:extLst>
              <a:ext uri="{FF2B5EF4-FFF2-40B4-BE49-F238E27FC236}">
                <a16:creationId xmlns:a16="http://schemas.microsoft.com/office/drawing/2014/main" id="{02B945EC-E866-864D-B90C-71082701EEA2}"/>
              </a:ext>
            </a:extLst>
          </p:cNvPr>
          <p:cNvPicPr>
            <a:picLocks noChangeAspect="1"/>
          </p:cNvPicPr>
          <p:nvPr/>
        </p:nvPicPr>
        <p:blipFill rotWithShape="1">
          <a:blip r:embed="rId11"/>
          <a:srcRect l="11287" t="36889" r="11089" b="31638"/>
          <a:stretch/>
        </p:blipFill>
        <p:spPr>
          <a:xfrm>
            <a:off x="9913915" y="5093484"/>
            <a:ext cx="1286656" cy="409650"/>
          </a:xfrm>
          <a:prstGeom prst="rect">
            <a:avLst/>
          </a:prstGeom>
          <a:effectLst>
            <a:outerShdw blurRad="63500" sx="103000" sy="103000" algn="ctr" rotWithShape="0">
              <a:prstClr val="black">
                <a:alpha val="85000"/>
              </a:prstClr>
            </a:outerShdw>
          </a:effectLst>
        </p:spPr>
      </p:pic>
      <p:pic>
        <p:nvPicPr>
          <p:cNvPr id="71" name="圖片 70">
            <a:extLst>
              <a:ext uri="{FF2B5EF4-FFF2-40B4-BE49-F238E27FC236}">
                <a16:creationId xmlns:a16="http://schemas.microsoft.com/office/drawing/2014/main" id="{68EE22CA-FC07-4443-9DC2-FE07E8574238}"/>
              </a:ext>
            </a:extLst>
          </p:cNvPr>
          <p:cNvPicPr>
            <a:picLocks noChangeAspect="1"/>
          </p:cNvPicPr>
          <p:nvPr/>
        </p:nvPicPr>
        <p:blipFill rotWithShape="1">
          <a:blip r:embed="rId11"/>
          <a:srcRect l="11287" t="36889" r="11089" b="31638"/>
          <a:stretch/>
        </p:blipFill>
        <p:spPr>
          <a:xfrm>
            <a:off x="8271749" y="2457685"/>
            <a:ext cx="1286656" cy="409650"/>
          </a:xfrm>
          <a:prstGeom prst="rect">
            <a:avLst/>
          </a:prstGeom>
          <a:effectLst>
            <a:outerShdw blurRad="63500" sx="103000" sy="103000" algn="ctr" rotWithShape="0">
              <a:prstClr val="black">
                <a:alpha val="85000"/>
              </a:prstClr>
            </a:outerShdw>
          </a:effectLst>
        </p:spPr>
      </p:pic>
      <p:sp>
        <p:nvSpPr>
          <p:cNvPr id="72" name="Google Shape;411;p25">
            <a:extLst>
              <a:ext uri="{FF2B5EF4-FFF2-40B4-BE49-F238E27FC236}">
                <a16:creationId xmlns:a16="http://schemas.microsoft.com/office/drawing/2014/main" id="{31165B4A-32B3-D04D-9C43-BCC38F4DCCE4}"/>
              </a:ext>
            </a:extLst>
          </p:cNvPr>
          <p:cNvSpPr/>
          <p:nvPr/>
        </p:nvSpPr>
        <p:spPr>
          <a:xfrm>
            <a:off x="9700122" y="2492034"/>
            <a:ext cx="1904038" cy="520660"/>
          </a:xfrm>
          <a:prstGeom prst="rect">
            <a:avLst/>
          </a:prstGeom>
          <a:noFill/>
          <a:ln>
            <a:noFill/>
          </a:ln>
        </p:spPr>
        <p:txBody>
          <a:bodyPr spcFirstLastPara="1" wrap="square" lIns="91425" tIns="91425" rIns="91425" bIns="91425" anchor="ctr" anchorCtr="0">
            <a:noAutofit/>
          </a:bodyPr>
          <a:lstStyle/>
          <a:p>
            <a:pPr lvl="0"/>
            <a:r>
              <a:rPr lang="en-US" altLang="zh-TW"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Material creation site</a:t>
            </a: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4201970076"/>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3" name="文字方塊 2">
            <a:extLst>
              <a:ext uri="{FF2B5EF4-FFF2-40B4-BE49-F238E27FC236}">
                <a16:creationId xmlns:a16="http://schemas.microsoft.com/office/drawing/2014/main" id="{9C75F852-2EC3-4588-BAF7-96B0BFF4B1D6}"/>
              </a:ext>
            </a:extLst>
          </p:cNvPr>
          <p:cNvSpPr txBox="1"/>
          <p:nvPr/>
        </p:nvSpPr>
        <p:spPr>
          <a:xfrm>
            <a:off x="942228" y="3069047"/>
            <a:ext cx="4667971" cy="2523255"/>
          </a:xfrm>
          <a:prstGeom prst="rect">
            <a:avLst/>
          </a:prstGeom>
          <a:noFill/>
        </p:spPr>
        <p:txBody>
          <a:bodyPr wrap="square" rtlCol="0" anchor="t">
            <a:spAutoFit/>
          </a:bodyPr>
          <a:lstStyle/>
          <a:p>
            <a:pPr marL="180335" indent="-187109" fontAlgn="base">
              <a:lnSpc>
                <a:spcPct val="130000"/>
              </a:lnSpc>
              <a:spcBef>
                <a:spcPts val="1200"/>
              </a:spcBef>
              <a:buClr>
                <a:srgbClr val="05FF76"/>
              </a:buClr>
              <a:buSzPts val="2100"/>
              <a:buFont typeface="Arial"/>
              <a:buChar char="•"/>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Mesh VPN </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topology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is </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suitab</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le f</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or a network architecture that requires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fast and multiple route network.</a:t>
            </a:r>
          </a:p>
          <a:p>
            <a:pPr marL="180335" indent="-187109" fontAlgn="base">
              <a:lnSpc>
                <a:spcPct val="130000"/>
              </a:lnSpc>
              <a:spcBef>
                <a:spcPts val="1200"/>
              </a:spcBef>
              <a:buClr>
                <a:srgbClr val="05FF76"/>
              </a:buClr>
              <a:buSzPts val="2100"/>
              <a:buFont typeface="Arial"/>
              <a:buChar char="•"/>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Mesh VPN can be formed by multiple hubs automatically</a:t>
            </a:r>
          </a:p>
          <a:p>
            <a:pPr marL="180335" indent="-187109" fontAlgn="base">
              <a:lnSpc>
                <a:spcPct val="130000"/>
              </a:lnSpc>
              <a:spcBef>
                <a:spcPts val="1200"/>
              </a:spcBef>
              <a:buClr>
                <a:srgbClr val="05FF76"/>
              </a:buClr>
              <a:buSzPts val="2100"/>
              <a:buFont typeface="Arial"/>
              <a:buChar char="•"/>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Public IP is required for being hub</a:t>
            </a:r>
            <a:endPar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107" name="群組 106">
            <a:extLst>
              <a:ext uri="{FF2B5EF4-FFF2-40B4-BE49-F238E27FC236}">
                <a16:creationId xmlns:a16="http://schemas.microsoft.com/office/drawing/2014/main" id="{D7C48F24-0182-4118-80D1-7799E1808073}"/>
              </a:ext>
            </a:extLst>
          </p:cNvPr>
          <p:cNvGrpSpPr/>
          <p:nvPr/>
        </p:nvGrpSpPr>
        <p:grpSpPr>
          <a:xfrm>
            <a:off x="6012469" y="2646569"/>
            <a:ext cx="5486855" cy="3470298"/>
            <a:chOff x="1673752" y="6407254"/>
            <a:chExt cx="5486855" cy="3470298"/>
          </a:xfrm>
        </p:grpSpPr>
        <p:grpSp>
          <p:nvGrpSpPr>
            <p:cNvPr id="111" name="群組 110">
              <a:extLst>
                <a:ext uri="{FF2B5EF4-FFF2-40B4-BE49-F238E27FC236}">
                  <a16:creationId xmlns:a16="http://schemas.microsoft.com/office/drawing/2014/main" id="{5BDBBDDB-C41A-4B4A-9CBE-784012835312}"/>
                </a:ext>
              </a:extLst>
            </p:cNvPr>
            <p:cNvGrpSpPr/>
            <p:nvPr/>
          </p:nvGrpSpPr>
          <p:grpSpPr>
            <a:xfrm>
              <a:off x="3134798" y="6758939"/>
              <a:ext cx="2559266" cy="2085058"/>
              <a:chOff x="4771788" y="4238634"/>
              <a:chExt cx="1999760" cy="1374406"/>
            </a:xfrm>
          </p:grpSpPr>
          <p:cxnSp>
            <p:nvCxnSpPr>
              <p:cNvPr id="192" name="直線接點 191">
                <a:extLst>
                  <a:ext uri="{FF2B5EF4-FFF2-40B4-BE49-F238E27FC236}">
                    <a16:creationId xmlns:a16="http://schemas.microsoft.com/office/drawing/2014/main" id="{1AC54466-9487-4B41-AC78-E04466BFFA22}"/>
                  </a:ext>
                </a:extLst>
              </p:cNvPr>
              <p:cNvCxnSpPr>
                <a:cxnSpLocks/>
              </p:cNvCxnSpPr>
              <p:nvPr/>
            </p:nvCxnSpPr>
            <p:spPr>
              <a:xfrm flipH="1" flipV="1">
                <a:off x="4774634" y="4238635"/>
                <a:ext cx="1984291" cy="1365875"/>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3" name="直線接點 192">
                <a:extLst>
                  <a:ext uri="{FF2B5EF4-FFF2-40B4-BE49-F238E27FC236}">
                    <a16:creationId xmlns:a16="http://schemas.microsoft.com/office/drawing/2014/main" id="{24F46285-B8F8-4ABB-AB71-F64AA05F7870}"/>
                  </a:ext>
                </a:extLst>
              </p:cNvPr>
              <p:cNvCxnSpPr>
                <a:cxnSpLocks/>
              </p:cNvCxnSpPr>
              <p:nvPr/>
            </p:nvCxnSpPr>
            <p:spPr>
              <a:xfrm flipV="1">
                <a:off x="4771788" y="4238636"/>
                <a:ext cx="1984291" cy="1365875"/>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4" name="直線接點 193">
                <a:extLst>
                  <a:ext uri="{FF2B5EF4-FFF2-40B4-BE49-F238E27FC236}">
                    <a16:creationId xmlns:a16="http://schemas.microsoft.com/office/drawing/2014/main" id="{654C4249-66D2-43D3-BA8A-BEE84567AE50}"/>
                  </a:ext>
                </a:extLst>
              </p:cNvPr>
              <p:cNvCxnSpPr>
                <a:cxnSpLocks/>
              </p:cNvCxnSpPr>
              <p:nvPr/>
            </p:nvCxnSpPr>
            <p:spPr>
              <a:xfrm>
                <a:off x="4774634" y="4238634"/>
                <a:ext cx="1996914" cy="7805"/>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5" name="直線接點 194">
                <a:extLst>
                  <a:ext uri="{FF2B5EF4-FFF2-40B4-BE49-F238E27FC236}">
                    <a16:creationId xmlns:a16="http://schemas.microsoft.com/office/drawing/2014/main" id="{FB6AFCAC-31FF-4A8E-9004-59D11014B9AB}"/>
                  </a:ext>
                </a:extLst>
              </p:cNvPr>
              <p:cNvCxnSpPr>
                <a:cxnSpLocks/>
              </p:cNvCxnSpPr>
              <p:nvPr/>
            </p:nvCxnSpPr>
            <p:spPr>
              <a:xfrm>
                <a:off x="4774634" y="5596705"/>
                <a:ext cx="1996914" cy="7805"/>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6" name="直線接點 195">
                <a:extLst>
                  <a:ext uri="{FF2B5EF4-FFF2-40B4-BE49-F238E27FC236}">
                    <a16:creationId xmlns:a16="http://schemas.microsoft.com/office/drawing/2014/main" id="{1C22678D-BA4E-4B78-A684-28F8A02E7F14}"/>
                  </a:ext>
                </a:extLst>
              </p:cNvPr>
              <p:cNvCxnSpPr>
                <a:cxnSpLocks/>
              </p:cNvCxnSpPr>
              <p:nvPr/>
            </p:nvCxnSpPr>
            <p:spPr>
              <a:xfrm>
                <a:off x="6758925" y="4246439"/>
                <a:ext cx="0" cy="1366601"/>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7" name="直線接點 196">
                <a:extLst>
                  <a:ext uri="{FF2B5EF4-FFF2-40B4-BE49-F238E27FC236}">
                    <a16:creationId xmlns:a16="http://schemas.microsoft.com/office/drawing/2014/main" id="{38F96369-34B7-48AC-917F-610422119D72}"/>
                  </a:ext>
                </a:extLst>
              </p:cNvPr>
              <p:cNvCxnSpPr>
                <a:cxnSpLocks/>
              </p:cNvCxnSpPr>
              <p:nvPr/>
            </p:nvCxnSpPr>
            <p:spPr>
              <a:xfrm>
                <a:off x="4787257" y="4246439"/>
                <a:ext cx="0" cy="1366601"/>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37" name="群組 136">
              <a:extLst>
                <a:ext uri="{FF2B5EF4-FFF2-40B4-BE49-F238E27FC236}">
                  <a16:creationId xmlns:a16="http://schemas.microsoft.com/office/drawing/2014/main" id="{9034AA66-E2BB-4C18-9D25-2EE47FFE43AE}"/>
                </a:ext>
              </a:extLst>
            </p:cNvPr>
            <p:cNvGrpSpPr/>
            <p:nvPr/>
          </p:nvGrpSpPr>
          <p:grpSpPr>
            <a:xfrm>
              <a:off x="1673752" y="6407254"/>
              <a:ext cx="1861999" cy="1757577"/>
              <a:chOff x="6210328" y="2107550"/>
              <a:chExt cx="1861999" cy="1757577"/>
            </a:xfrm>
          </p:grpSpPr>
          <p:sp>
            <p:nvSpPr>
              <p:cNvPr id="181" name="橢圓 180">
                <a:extLst>
                  <a:ext uri="{FF2B5EF4-FFF2-40B4-BE49-F238E27FC236}">
                    <a16:creationId xmlns:a16="http://schemas.microsoft.com/office/drawing/2014/main" id="{8579AD62-E242-48BA-BADC-44490E0E1EAE}"/>
                  </a:ext>
                </a:extLst>
              </p:cNvPr>
              <p:cNvSpPr/>
              <p:nvPr/>
            </p:nvSpPr>
            <p:spPr>
              <a:xfrm>
                <a:off x="6210328" y="2352720"/>
                <a:ext cx="1512407" cy="1512407"/>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82" name="圖片 181" descr="一張含有 電子用品, 電腦, 監視器, 坐 的圖片&#10;&#10;自動產生的描述">
                <a:extLst>
                  <a:ext uri="{FF2B5EF4-FFF2-40B4-BE49-F238E27FC236}">
                    <a16:creationId xmlns:a16="http://schemas.microsoft.com/office/drawing/2014/main" id="{107D63C2-FAC6-48CC-9163-527BCDE2CA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65252" y="2404868"/>
                <a:ext cx="1002558" cy="1139201"/>
              </a:xfrm>
              <a:prstGeom prst="rect">
                <a:avLst/>
              </a:prstGeom>
              <a:effectLst>
                <a:outerShdw blurRad="63500" sx="102000" sy="102000" algn="ctr" rotWithShape="0">
                  <a:prstClr val="black">
                    <a:alpha val="71000"/>
                  </a:prstClr>
                </a:outerShdw>
              </a:effectLst>
            </p:spPr>
          </p:pic>
          <p:sp>
            <p:nvSpPr>
              <p:cNvPr id="183" name="手繪多邊形: 圖案 62">
                <a:extLst>
                  <a:ext uri="{FF2B5EF4-FFF2-40B4-BE49-F238E27FC236}">
                    <a16:creationId xmlns:a16="http://schemas.microsoft.com/office/drawing/2014/main" id="{0A667D92-AFA7-49E9-8B78-1953CF8C2D80}"/>
                  </a:ext>
                </a:extLst>
              </p:cNvPr>
              <p:cNvSpPr/>
              <p:nvPr/>
            </p:nvSpPr>
            <p:spPr>
              <a:xfrm>
                <a:off x="6465252" y="3517610"/>
                <a:ext cx="1002558" cy="337441"/>
              </a:xfrm>
              <a:prstGeom prst="roundRect">
                <a:avLst>
                  <a:gd name="adj" fmla="val 9789"/>
                </a:avLst>
              </a:prstGeom>
              <a:noFill/>
              <a:ln w="8562" cap="flat">
                <a:noFill/>
                <a:custDash>
                  <a:ds d="900000" sp="900000"/>
                </a:custDash>
                <a:miter/>
              </a:ln>
            </p:spPr>
            <p:txBody>
              <a:bodyPr rtlCol="0" anchor="ctr"/>
              <a:lstStyle/>
              <a:p>
                <a:pPr algn="ctr"/>
                <a:r>
                  <a:rPr lang="en-US" altLang="zh-TW"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HQ</a:t>
                </a:r>
                <a:endParaRPr lang="zh-TW" altLang="en-US"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84" name="圖形 183">
                <a:extLst>
                  <a:ext uri="{FF2B5EF4-FFF2-40B4-BE49-F238E27FC236}">
                    <a16:creationId xmlns:a16="http://schemas.microsoft.com/office/drawing/2014/main" id="{B3626BA9-88F8-423C-B770-B10E9A4995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13906" y="2107550"/>
                <a:ext cx="758421" cy="758420"/>
              </a:xfrm>
              <a:prstGeom prst="rect">
                <a:avLst/>
              </a:prstGeom>
              <a:effectLst>
                <a:outerShdw blurRad="50800" dist="50800" dir="8400000" algn="t" rotWithShape="0">
                  <a:prstClr val="black">
                    <a:alpha val="30000"/>
                  </a:prstClr>
                </a:outerShdw>
              </a:effectLst>
            </p:spPr>
          </p:pic>
        </p:grpSp>
        <p:grpSp>
          <p:nvGrpSpPr>
            <p:cNvPr id="138" name="群組 137">
              <a:extLst>
                <a:ext uri="{FF2B5EF4-FFF2-40B4-BE49-F238E27FC236}">
                  <a16:creationId xmlns:a16="http://schemas.microsoft.com/office/drawing/2014/main" id="{63D0F0BF-1A90-4140-AEF6-6B7C5845289E}"/>
                </a:ext>
              </a:extLst>
            </p:cNvPr>
            <p:cNvGrpSpPr/>
            <p:nvPr/>
          </p:nvGrpSpPr>
          <p:grpSpPr>
            <a:xfrm>
              <a:off x="1673752" y="8297804"/>
              <a:ext cx="1866764" cy="1579748"/>
              <a:chOff x="6210328" y="2285379"/>
              <a:chExt cx="1866764" cy="1579748"/>
            </a:xfrm>
          </p:grpSpPr>
          <p:sp>
            <p:nvSpPr>
              <p:cNvPr id="178" name="橢圓 177">
                <a:extLst>
                  <a:ext uri="{FF2B5EF4-FFF2-40B4-BE49-F238E27FC236}">
                    <a16:creationId xmlns:a16="http://schemas.microsoft.com/office/drawing/2014/main" id="{A42383C8-664C-4321-B87E-8F88541FB16B}"/>
                  </a:ext>
                </a:extLst>
              </p:cNvPr>
              <p:cNvSpPr/>
              <p:nvPr/>
            </p:nvSpPr>
            <p:spPr>
              <a:xfrm>
                <a:off x="6210328" y="2352720"/>
                <a:ext cx="1512407" cy="1512407"/>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80" name="圖形 179">
                <a:extLst>
                  <a:ext uri="{FF2B5EF4-FFF2-40B4-BE49-F238E27FC236}">
                    <a16:creationId xmlns:a16="http://schemas.microsoft.com/office/drawing/2014/main" id="{86F614A2-461C-44E0-90CB-EC7CC994C6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18671" y="2285379"/>
                <a:ext cx="758421" cy="758420"/>
              </a:xfrm>
              <a:prstGeom prst="rect">
                <a:avLst/>
              </a:prstGeom>
              <a:effectLst>
                <a:outerShdw blurRad="50800" dist="50800" dir="8400000" algn="t" rotWithShape="0">
                  <a:prstClr val="black">
                    <a:alpha val="30000"/>
                  </a:prstClr>
                </a:outerShdw>
              </a:effectLst>
            </p:spPr>
          </p:pic>
        </p:grpSp>
        <p:grpSp>
          <p:nvGrpSpPr>
            <p:cNvPr id="139" name="群組 138">
              <a:extLst>
                <a:ext uri="{FF2B5EF4-FFF2-40B4-BE49-F238E27FC236}">
                  <a16:creationId xmlns:a16="http://schemas.microsoft.com/office/drawing/2014/main" id="{AB3692D6-515C-4BAA-A0D7-A0EF4C429BEB}"/>
                </a:ext>
              </a:extLst>
            </p:cNvPr>
            <p:cNvGrpSpPr/>
            <p:nvPr/>
          </p:nvGrpSpPr>
          <p:grpSpPr>
            <a:xfrm>
              <a:off x="5282797" y="6407254"/>
              <a:ext cx="1877810" cy="1779413"/>
              <a:chOff x="5920376" y="2107550"/>
              <a:chExt cx="1877810" cy="1779413"/>
            </a:xfrm>
          </p:grpSpPr>
          <p:sp>
            <p:nvSpPr>
              <p:cNvPr id="174" name="橢圓 173">
                <a:extLst>
                  <a:ext uri="{FF2B5EF4-FFF2-40B4-BE49-F238E27FC236}">
                    <a16:creationId xmlns:a16="http://schemas.microsoft.com/office/drawing/2014/main" id="{108B5614-AE9C-45BE-A1DE-CD649D235581}"/>
                  </a:ext>
                </a:extLst>
              </p:cNvPr>
              <p:cNvSpPr/>
              <p:nvPr/>
            </p:nvSpPr>
            <p:spPr>
              <a:xfrm>
                <a:off x="6210328" y="2374556"/>
                <a:ext cx="1512407" cy="1512407"/>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6" name="手繪多邊形: 圖案 62">
                <a:extLst>
                  <a:ext uri="{FF2B5EF4-FFF2-40B4-BE49-F238E27FC236}">
                    <a16:creationId xmlns:a16="http://schemas.microsoft.com/office/drawing/2014/main" id="{B1B95AEB-9170-4F4F-9DEA-2196E91EDDD5}"/>
                  </a:ext>
                </a:extLst>
              </p:cNvPr>
              <p:cNvSpPr/>
              <p:nvPr/>
            </p:nvSpPr>
            <p:spPr>
              <a:xfrm>
                <a:off x="6118580" y="3167760"/>
                <a:ext cx="1679606" cy="337441"/>
              </a:xfrm>
              <a:prstGeom prst="roundRect">
                <a:avLst>
                  <a:gd name="adj" fmla="val 9789"/>
                </a:avLst>
              </a:prstGeom>
              <a:noFill/>
              <a:ln w="8562" cap="flat">
                <a:noFill/>
                <a:custDash>
                  <a:ds d="900000" sp="900000"/>
                </a:custDash>
                <a:miter/>
              </a:ln>
            </p:spPr>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Branch</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77" name="圖形 176">
                <a:extLst>
                  <a:ext uri="{FF2B5EF4-FFF2-40B4-BE49-F238E27FC236}">
                    <a16:creationId xmlns:a16="http://schemas.microsoft.com/office/drawing/2014/main" id="{3D281ED8-4E69-47DF-B371-00B1630621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20376" y="2107550"/>
                <a:ext cx="758421" cy="758420"/>
              </a:xfrm>
              <a:prstGeom prst="rect">
                <a:avLst/>
              </a:prstGeom>
              <a:effectLst>
                <a:outerShdw blurRad="50800" dist="50800" dir="8400000" algn="t" rotWithShape="0">
                  <a:prstClr val="black">
                    <a:alpha val="30000"/>
                  </a:prstClr>
                </a:outerShdw>
              </a:effectLst>
            </p:spPr>
          </p:pic>
        </p:grpSp>
        <p:grpSp>
          <p:nvGrpSpPr>
            <p:cNvPr id="143" name="群組 142">
              <a:extLst>
                <a:ext uri="{FF2B5EF4-FFF2-40B4-BE49-F238E27FC236}">
                  <a16:creationId xmlns:a16="http://schemas.microsoft.com/office/drawing/2014/main" id="{46E03133-197F-4A86-A9CA-82BDE181FF5B}"/>
                </a:ext>
              </a:extLst>
            </p:cNvPr>
            <p:cNvGrpSpPr/>
            <p:nvPr/>
          </p:nvGrpSpPr>
          <p:grpSpPr>
            <a:xfrm>
              <a:off x="5213449" y="8297804"/>
              <a:ext cx="1871707" cy="1579748"/>
              <a:chOff x="5851028" y="2285379"/>
              <a:chExt cx="1871707" cy="1579748"/>
            </a:xfrm>
          </p:grpSpPr>
          <p:sp>
            <p:nvSpPr>
              <p:cNvPr id="170" name="橢圓 169">
                <a:extLst>
                  <a:ext uri="{FF2B5EF4-FFF2-40B4-BE49-F238E27FC236}">
                    <a16:creationId xmlns:a16="http://schemas.microsoft.com/office/drawing/2014/main" id="{0F325B77-8F3F-4D04-B59F-56643B690039}"/>
                  </a:ext>
                </a:extLst>
              </p:cNvPr>
              <p:cNvSpPr/>
              <p:nvPr/>
            </p:nvSpPr>
            <p:spPr>
              <a:xfrm>
                <a:off x="6210328" y="2352720"/>
                <a:ext cx="1512407" cy="1512407"/>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73" name="圖形 172">
                <a:extLst>
                  <a:ext uri="{FF2B5EF4-FFF2-40B4-BE49-F238E27FC236}">
                    <a16:creationId xmlns:a16="http://schemas.microsoft.com/office/drawing/2014/main" id="{9CF94460-9642-4A84-A2DE-491C1F139F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51028" y="2285379"/>
                <a:ext cx="758421" cy="758420"/>
              </a:xfrm>
              <a:prstGeom prst="rect">
                <a:avLst/>
              </a:prstGeom>
              <a:effectLst>
                <a:outerShdw blurRad="50800" dist="50800" dir="8400000" algn="t" rotWithShape="0">
                  <a:prstClr val="black">
                    <a:alpha val="30000"/>
                  </a:prstClr>
                </a:outerShdw>
              </a:effectLst>
            </p:spPr>
          </p:pic>
        </p:grpSp>
        <p:sp>
          <p:nvSpPr>
            <p:cNvPr id="165" name="矩形 164">
              <a:extLst>
                <a:ext uri="{FF2B5EF4-FFF2-40B4-BE49-F238E27FC236}">
                  <a16:creationId xmlns:a16="http://schemas.microsoft.com/office/drawing/2014/main" id="{9BF39592-635B-4A82-8A33-1BB4E68CE7DF}"/>
                </a:ext>
              </a:extLst>
            </p:cNvPr>
            <p:cNvSpPr/>
            <p:nvPr/>
          </p:nvSpPr>
          <p:spPr>
            <a:xfrm>
              <a:off x="3976871" y="7566282"/>
              <a:ext cx="840294" cy="400110"/>
            </a:xfrm>
            <a:prstGeom prst="rect">
              <a:avLst/>
            </a:prstGeom>
            <a:solidFill>
              <a:srgbClr val="C00000"/>
            </a:solidFill>
          </p:spPr>
          <p:txBody>
            <a:bodyPr wrap="none">
              <a:spAutoFit/>
            </a:bodyPr>
            <a:lstStyle/>
            <a:p>
              <a:pPr algn="ctr"/>
              <a:r>
                <a:rPr lang="zh-TW" altLang="zh-TW" sz="2000" b="1">
                  <a:solidFill>
                    <a:srgbClr val="FFC000"/>
                  </a:solidFill>
                  <a:latin typeface="Arial" panose="020B0604020202020204" pitchFamily="34" charset="0"/>
                  <a:ea typeface="微軟正黑體" panose="020B0604030504040204" pitchFamily="34" charset="-120"/>
                  <a:sym typeface="Arial" panose="020B0604020202020204" pitchFamily="34" charset="0"/>
                </a:rPr>
                <a:t>Mesh</a:t>
              </a:r>
              <a:endParaRPr lang="zh-TW" altLang="en-US" sz="2000" b="1">
                <a:solidFill>
                  <a:srgbClr val="FFC000"/>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68" name="圖片 167">
              <a:extLst>
                <a:ext uri="{FF2B5EF4-FFF2-40B4-BE49-F238E27FC236}">
                  <a16:creationId xmlns:a16="http://schemas.microsoft.com/office/drawing/2014/main" id="{EA54D1F7-CC7B-492B-89C7-C7F2B01853B0}"/>
                </a:ext>
              </a:extLst>
            </p:cNvPr>
            <p:cNvPicPr>
              <a:picLocks noChangeAspect="1"/>
            </p:cNvPicPr>
            <p:nvPr/>
          </p:nvPicPr>
          <p:blipFill rotWithShape="1">
            <a:blip r:embed="rId6"/>
            <a:srcRect l="11287" t="36889" r="11089" b="31638"/>
            <a:stretch/>
          </p:blipFill>
          <p:spPr>
            <a:xfrm>
              <a:off x="1760947" y="8982204"/>
              <a:ext cx="1286656" cy="409650"/>
            </a:xfrm>
            <a:prstGeom prst="rect">
              <a:avLst/>
            </a:prstGeom>
            <a:effectLst>
              <a:outerShdw blurRad="63500" sx="103000" sy="103000" algn="ctr" rotWithShape="0">
                <a:prstClr val="black">
                  <a:alpha val="85000"/>
                </a:prstClr>
              </a:outerShdw>
            </a:effectLst>
          </p:spPr>
        </p:pic>
        <p:sp>
          <p:nvSpPr>
            <p:cNvPr id="169" name="矩形 168">
              <a:extLst>
                <a:ext uri="{FF2B5EF4-FFF2-40B4-BE49-F238E27FC236}">
                  <a16:creationId xmlns:a16="http://schemas.microsoft.com/office/drawing/2014/main" id="{7324732F-C17E-4F28-8403-C574AA0D2E7C}"/>
                </a:ext>
              </a:extLst>
            </p:cNvPr>
            <p:cNvSpPr/>
            <p:nvPr/>
          </p:nvSpPr>
          <p:spPr>
            <a:xfrm>
              <a:off x="1912122" y="8770002"/>
              <a:ext cx="1031051" cy="261610"/>
            </a:xfrm>
            <a:prstGeom prst="rect">
              <a:avLst/>
            </a:prstGeom>
          </p:spPr>
          <p:txBody>
            <a:bodyPr wrap="none">
              <a:spAutoFit/>
            </a:bodyPr>
            <a:lstStyle/>
            <a:p>
              <a:pPr algn="ctr"/>
              <a:r>
                <a:rPr lang="en-US" altLang="zh-TW" sz="1100" b="1">
                  <a:latin typeface="Arial" panose="020B0604020202020204" pitchFamily="34" charset="0"/>
                  <a:ea typeface="微軟正黑體" panose="020B0604030504040204" pitchFamily="34" charset="-120"/>
                  <a:sym typeface="Arial" panose="020B0604020202020204" pitchFamily="34" charset="0"/>
                </a:rPr>
                <a:t>QHora-301W</a:t>
              </a:r>
              <a:endParaRPr lang="zh-TW" altLang="en-US" sz="1100" b="1">
                <a:latin typeface="Arial" panose="020B0604020202020204" pitchFamily="34" charset="0"/>
                <a:ea typeface="微軟正黑體" panose="020B0604030504040204" pitchFamily="34" charset="-120"/>
                <a:sym typeface="Arial" panose="020B0604020202020204" pitchFamily="34" charset="0"/>
              </a:endParaRPr>
            </a:p>
          </p:txBody>
        </p:sp>
      </p:grpSp>
      <p:sp>
        <p:nvSpPr>
          <p:cNvPr id="198" name="手繪多邊形: 圖案 62">
            <a:extLst>
              <a:ext uri="{FF2B5EF4-FFF2-40B4-BE49-F238E27FC236}">
                <a16:creationId xmlns:a16="http://schemas.microsoft.com/office/drawing/2014/main" id="{9667D160-7940-6C46-A92E-23727360A0E7}"/>
              </a:ext>
            </a:extLst>
          </p:cNvPr>
          <p:cNvSpPr/>
          <p:nvPr/>
        </p:nvSpPr>
        <p:spPr>
          <a:xfrm>
            <a:off x="9839053" y="5517498"/>
            <a:ext cx="1679606" cy="337441"/>
          </a:xfrm>
          <a:prstGeom prst="roundRect">
            <a:avLst>
              <a:gd name="adj" fmla="val 9789"/>
            </a:avLst>
          </a:prstGeom>
          <a:noFill/>
          <a:ln w="8562" cap="flat">
            <a:noFill/>
            <a:custDash>
              <a:ds d="900000" sp="900000"/>
            </a:custDash>
            <a:miter/>
          </a:ln>
        </p:spPr>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Home office</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00" name="圖片 199">
            <a:extLst>
              <a:ext uri="{FF2B5EF4-FFF2-40B4-BE49-F238E27FC236}">
                <a16:creationId xmlns:a16="http://schemas.microsoft.com/office/drawing/2014/main" id="{DEFEC697-28F6-9049-BCD8-C5A62FEE74D8}"/>
              </a:ext>
            </a:extLst>
          </p:cNvPr>
          <p:cNvPicPr>
            <a:picLocks noChangeAspect="1"/>
          </p:cNvPicPr>
          <p:nvPr/>
        </p:nvPicPr>
        <p:blipFill rotWithShape="1">
          <a:blip r:embed="rId6"/>
          <a:srcRect l="11287" t="36889" r="11089" b="31638"/>
          <a:stretch/>
        </p:blipFill>
        <p:spPr>
          <a:xfrm>
            <a:off x="10055233" y="5137185"/>
            <a:ext cx="1286656" cy="409650"/>
          </a:xfrm>
          <a:prstGeom prst="rect">
            <a:avLst/>
          </a:prstGeom>
          <a:effectLst>
            <a:outerShdw blurRad="63500" sx="103000" sy="103000" algn="ctr" rotWithShape="0">
              <a:prstClr val="black">
                <a:alpha val="85000"/>
              </a:prstClr>
            </a:outerShdw>
          </a:effectLst>
        </p:spPr>
      </p:pic>
      <p:pic>
        <p:nvPicPr>
          <p:cNvPr id="201" name="圖片 200" descr="一張含有 電腦 的圖片&#10;&#10;自動產生的描述">
            <a:extLst>
              <a:ext uri="{FF2B5EF4-FFF2-40B4-BE49-F238E27FC236}">
                <a16:creationId xmlns:a16="http://schemas.microsoft.com/office/drawing/2014/main" id="{B0829B8D-A8D4-EB4B-A26B-155CC19DE74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70397" y="3418010"/>
            <a:ext cx="1581601" cy="266694"/>
          </a:xfrm>
          <a:prstGeom prst="rect">
            <a:avLst/>
          </a:prstGeom>
          <a:effectLst>
            <a:outerShdw blurRad="63500" sx="102000" sy="102000" algn="ctr" rotWithShape="0">
              <a:prstClr val="black">
                <a:alpha val="71000"/>
              </a:prstClr>
            </a:outerShdw>
          </a:effectLst>
        </p:spPr>
      </p:pic>
      <p:sp>
        <p:nvSpPr>
          <p:cNvPr id="114" name="Google Shape;428;p26">
            <a:extLst>
              <a:ext uri="{FF2B5EF4-FFF2-40B4-BE49-F238E27FC236}">
                <a16:creationId xmlns:a16="http://schemas.microsoft.com/office/drawing/2014/main" id="{B9B44BCC-2F43-8041-B253-FC67992CAC7F}"/>
              </a:ext>
            </a:extLst>
          </p:cNvPr>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buSzPts val="4000"/>
            </a:pPr>
            <a:r>
              <a:rPr lang="en-US" altLang="zh-TW">
                <a:ea typeface="微軟正黑體" panose="020B0604030504040204" pitchFamily="34" charset="-120"/>
                <a:cs typeface="Arial"/>
                <a:sym typeface="Arial" panose="020B0604020202020204" pitchFamily="34" charset="0"/>
              </a:rPr>
              <a:t>Flexible </a:t>
            </a:r>
            <a:r>
              <a:rPr lang="en-US">
                <a:ea typeface="微軟正黑體" panose="020B0604030504040204" pitchFamily="34" charset="-120"/>
                <a:cs typeface="Arial"/>
                <a:sym typeface="Arial" panose="020B0604020202020204" pitchFamily="34" charset="0"/>
              </a:rPr>
              <a:t>VPN </a:t>
            </a:r>
            <a:r>
              <a:rPr lang="en-US" altLang="zh-TW">
                <a:ea typeface="微軟正黑體" panose="020B0604030504040204" pitchFamily="34" charset="-120"/>
                <a:cs typeface="Arial"/>
                <a:sym typeface="Arial" panose="020B0604020202020204" pitchFamily="34" charset="0"/>
              </a:rPr>
              <a:t>Topology:</a:t>
            </a:r>
            <a:r>
              <a:rPr lang="zh-TW" altLang="zh-TW">
                <a:ea typeface="微軟正黑體" panose="020B0604030504040204" pitchFamily="34" charset="-120"/>
                <a:cs typeface="Arial"/>
                <a:sym typeface="Arial" panose="020B0604020202020204" pitchFamily="34" charset="0"/>
              </a:rPr>
              <a:t> Mesh VPN</a:t>
            </a:r>
            <a:endParaRPr lang="zh-TW" altLang="en-US">
              <a:ea typeface="微軟正黑體" panose="020B0604030504040204" pitchFamily="34" charset="-120"/>
              <a:cs typeface="Arial"/>
              <a:sym typeface="Arial" panose="020B0604020202020204" pitchFamily="34" charset="0"/>
            </a:endParaRPr>
          </a:p>
        </p:txBody>
      </p:sp>
      <p:sp>
        <p:nvSpPr>
          <p:cNvPr id="129" name="手繪多邊形: 圖案 62">
            <a:extLst>
              <a:ext uri="{FF2B5EF4-FFF2-40B4-BE49-F238E27FC236}">
                <a16:creationId xmlns:a16="http://schemas.microsoft.com/office/drawing/2014/main" id="{060D0A3A-5963-0249-8953-B7DC3FACFF99}"/>
              </a:ext>
            </a:extLst>
          </p:cNvPr>
          <p:cNvSpPr/>
          <p:nvPr/>
        </p:nvSpPr>
        <p:spPr>
          <a:xfrm>
            <a:off x="5932660" y="5595421"/>
            <a:ext cx="1679606" cy="337441"/>
          </a:xfrm>
          <a:prstGeom prst="roundRect">
            <a:avLst>
              <a:gd name="adj" fmla="val 9789"/>
            </a:avLst>
          </a:prstGeom>
          <a:noFill/>
          <a:ln w="8562" cap="flat">
            <a:noFill/>
            <a:custDash>
              <a:ds d="900000" sp="900000"/>
            </a:custDash>
            <a:miter/>
          </a:ln>
        </p:spPr>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Home office</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93375575"/>
      </p:ext>
    </p:extLst>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0" name="文字方塊 39">
            <a:extLst>
              <a:ext uri="{FF2B5EF4-FFF2-40B4-BE49-F238E27FC236}">
                <a16:creationId xmlns:a16="http://schemas.microsoft.com/office/drawing/2014/main" id="{307E508E-6152-4810-9D74-A2D0679B5006}"/>
              </a:ext>
            </a:extLst>
          </p:cNvPr>
          <p:cNvSpPr txBox="1"/>
          <p:nvPr/>
        </p:nvSpPr>
        <p:spPr>
          <a:xfrm>
            <a:off x="1376123" y="1890269"/>
            <a:ext cx="9448150" cy="2317045"/>
          </a:xfrm>
          <a:prstGeom prst="rect">
            <a:avLst/>
          </a:prstGeom>
          <a:noFill/>
        </p:spPr>
        <p:txBody>
          <a:bodyPr wrap="square" numCol="1" spcCol="360000" rtlCol="0">
            <a:spAutoFit/>
          </a:bodyPr>
          <a:lstStyle>
            <a:defPPr marR="0" lvl="0" algn="l" rtl="0">
              <a:lnSpc>
                <a:spcPct val="100000"/>
              </a:lnSpc>
              <a:spcBef>
                <a:spcPts val="0"/>
              </a:spcBef>
              <a:spcAft>
                <a:spcPts val="0"/>
              </a:spcAft>
            </a:defPPr>
            <a:lvl1pPr marL="285750" indent="-285750" fontAlgn="base">
              <a:spcBef>
                <a:spcPts val="1200"/>
              </a:spcBef>
              <a:buClr>
                <a:schemeClr val="bg1"/>
              </a:buClr>
              <a:buSzPct val="80000"/>
              <a:buFont typeface="Wingdings" panose="05000000000000000000" pitchFamily="2" charset="2"/>
              <a:buChar char="l"/>
              <a:defRPr sz="1800">
                <a:solidFill>
                  <a:schemeClr val="bg1"/>
                </a:solidFill>
              </a:defRPr>
            </a:lvl1pPr>
          </a:lstStyle>
          <a:p>
            <a:pPr marL="180335" indent="-187109">
              <a:lnSpc>
                <a:spcPct val="130000"/>
              </a:lnSpc>
              <a:buClr>
                <a:srgbClr val="05FF76"/>
              </a:buClr>
              <a:buSzPts val="2100"/>
              <a:buFont typeface="Arial"/>
              <a:buChar char="•"/>
            </a:pPr>
            <a:r>
              <a:rPr lang="en-US" altLang="zh-TW" dirty="0">
                <a:latin typeface="Arial" panose="020B0604020202020204" pitchFamily="34" charset="0"/>
                <a:ea typeface="微軟正黑體" panose="020B0604030504040204" pitchFamily="34" charset="-120"/>
                <a:sym typeface="Arial" panose="020B0604020202020204" pitchFamily="34" charset="0"/>
              </a:rPr>
              <a:t>Hub &amp; Spoke </a:t>
            </a:r>
            <a:r>
              <a:rPr lang="zh-TW" altLang="en-US" dirty="0">
                <a:latin typeface="Arial" panose="020B0604020202020204" pitchFamily="34" charset="0"/>
                <a:ea typeface="微軟正黑體" panose="020B0604030504040204" pitchFamily="34" charset="-120"/>
                <a:sym typeface="Arial" panose="020B0604020202020204" pitchFamily="34" charset="0"/>
              </a:rPr>
              <a:t>topolo</a:t>
            </a:r>
            <a:r>
              <a:rPr lang="en-US" altLang="zh-TW" dirty="0">
                <a:latin typeface="Arial" panose="020B0604020202020204" pitchFamily="34" charset="0"/>
                <a:ea typeface="微軟正黑體" panose="020B0604030504040204" pitchFamily="34" charset="-120"/>
                <a:sym typeface="Arial" panose="020B0604020202020204" pitchFamily="34" charset="0"/>
              </a:rPr>
              <a:t>g</a:t>
            </a:r>
            <a:r>
              <a:rPr lang="zh-TW" altLang="en-US" dirty="0">
                <a:latin typeface="Arial" panose="020B0604020202020204" pitchFamily="34" charset="0"/>
                <a:ea typeface="微軟正黑體" panose="020B0604030504040204" pitchFamily="34" charset="-120"/>
                <a:sym typeface="Arial" panose="020B0604020202020204" pitchFamily="34" charset="0"/>
              </a:rPr>
              <a:t>y is suitable for a network architecture that requires fast deployment</a:t>
            </a:r>
            <a:r>
              <a:rPr lang="en-US" altLang="zh-TW" dirty="0">
                <a:latin typeface="Arial" panose="020B0604020202020204" pitchFamily="34" charset="0"/>
                <a:ea typeface="微軟正黑體" panose="020B0604030504040204" pitchFamily="34" charset="-120"/>
                <a:sym typeface="Arial" panose="020B0604020202020204" pitchFamily="34" charset="0"/>
              </a:rPr>
              <a:t>, </a:t>
            </a:r>
            <a:r>
              <a:rPr lang="zh-TW" altLang="en-US" dirty="0">
                <a:latin typeface="Arial" panose="020B0604020202020204" pitchFamily="34" charset="0"/>
                <a:ea typeface="微軟正黑體" panose="020B0604030504040204" pitchFamily="34" charset="-120"/>
                <a:sym typeface="Arial" panose="020B0604020202020204" pitchFamily="34" charset="0"/>
              </a:rPr>
              <a:t>extension</a:t>
            </a:r>
            <a:r>
              <a:rPr lang="en-US" altLang="zh-TW" dirty="0">
                <a:latin typeface="Arial" panose="020B0604020202020204" pitchFamily="34" charset="0"/>
                <a:ea typeface="微軟正黑體" panose="020B0604030504040204" pitchFamily="34" charset="-120"/>
                <a:sym typeface="Arial" panose="020B0604020202020204" pitchFamily="34" charset="0"/>
              </a:rPr>
              <a:t> and backup route</a:t>
            </a:r>
            <a:r>
              <a:rPr lang="zh-TW" altLang="en-US" dirty="0">
                <a:latin typeface="Arial" panose="020B0604020202020204" pitchFamily="34" charset="0"/>
                <a:ea typeface="微軟正黑體" panose="020B0604030504040204" pitchFamily="34" charset="-120"/>
                <a:sym typeface="Arial" panose="020B0604020202020204" pitchFamily="34" charset="0"/>
              </a:rPr>
              <a:t>.</a:t>
            </a:r>
            <a:endParaRPr lang="en-US" altLang="zh-TW" dirty="0">
              <a:latin typeface="Arial" panose="020B0604020202020204" pitchFamily="34" charset="0"/>
              <a:ea typeface="微軟正黑體" panose="020B0604030504040204" pitchFamily="34" charset="-120"/>
              <a:sym typeface="Arial" panose="020B0604020202020204" pitchFamily="34" charset="0"/>
            </a:endParaRPr>
          </a:p>
          <a:p>
            <a:pPr marL="180335" indent="-187109">
              <a:lnSpc>
                <a:spcPct val="130000"/>
              </a:lnSpc>
              <a:buClr>
                <a:srgbClr val="05FF76"/>
              </a:buClr>
              <a:buSzPts val="2100"/>
              <a:buFont typeface="Arial"/>
              <a:buChar char="•"/>
            </a:pPr>
            <a:r>
              <a:rPr lang="en-US" altLang="zh-TW" dirty="0">
                <a:latin typeface="Arial" panose="020B0604020202020204" pitchFamily="34" charset="0"/>
                <a:ea typeface="微軟正黑體" panose="020B0604030504040204" pitchFamily="34" charset="-120"/>
                <a:sym typeface="Arial" panose="020B0604020202020204" pitchFamily="34" charset="0"/>
              </a:rPr>
              <a:t>All data transmission between edges will go through a hub</a:t>
            </a:r>
          </a:p>
          <a:p>
            <a:pPr marL="180335" indent="-187109">
              <a:lnSpc>
                <a:spcPct val="130000"/>
              </a:lnSpc>
              <a:buClr>
                <a:srgbClr val="05FF76"/>
              </a:buClr>
              <a:buSzPts val="2100"/>
              <a:buFont typeface="Arial"/>
              <a:buChar char="•"/>
            </a:pPr>
            <a:r>
              <a:rPr lang="en-US" altLang="zh-TW" dirty="0">
                <a:latin typeface="Arial" panose="020B0604020202020204" pitchFamily="34" charset="0"/>
                <a:ea typeface="微軟正黑體" panose="020B0604030504040204" pitchFamily="34" charset="-120"/>
                <a:sym typeface="Arial" panose="020B0604020202020204" pitchFamily="34" charset="0"/>
              </a:rPr>
              <a:t>If your device uses private IP, it can connect to network topology as Edge</a:t>
            </a:r>
          </a:p>
          <a:p>
            <a:pPr marL="180335" indent="-187109">
              <a:lnSpc>
                <a:spcPct val="130000"/>
              </a:lnSpc>
              <a:buClr>
                <a:srgbClr val="05FF76"/>
              </a:buClr>
              <a:buSzPts val="2100"/>
              <a:buFont typeface="Arial"/>
              <a:buChar char="•"/>
            </a:pP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grpSp>
        <p:nvGrpSpPr>
          <p:cNvPr id="41" name="群組 40">
            <a:extLst>
              <a:ext uri="{FF2B5EF4-FFF2-40B4-BE49-F238E27FC236}">
                <a16:creationId xmlns:a16="http://schemas.microsoft.com/office/drawing/2014/main" id="{7E4EA990-C086-4F28-8186-45ABA7996B6E}"/>
              </a:ext>
            </a:extLst>
          </p:cNvPr>
          <p:cNvGrpSpPr/>
          <p:nvPr/>
        </p:nvGrpSpPr>
        <p:grpSpPr>
          <a:xfrm>
            <a:off x="1956509" y="3799419"/>
            <a:ext cx="8232075" cy="2694593"/>
            <a:chOff x="2351276" y="3788286"/>
            <a:chExt cx="6071737" cy="1987452"/>
          </a:xfrm>
        </p:grpSpPr>
        <p:grpSp>
          <p:nvGrpSpPr>
            <p:cNvPr id="42" name="群組 41">
              <a:extLst>
                <a:ext uri="{FF2B5EF4-FFF2-40B4-BE49-F238E27FC236}">
                  <a16:creationId xmlns:a16="http://schemas.microsoft.com/office/drawing/2014/main" id="{F9AE2708-9EB3-4C32-AD0B-342E7306FED2}"/>
                </a:ext>
              </a:extLst>
            </p:cNvPr>
            <p:cNvGrpSpPr/>
            <p:nvPr/>
          </p:nvGrpSpPr>
          <p:grpSpPr>
            <a:xfrm>
              <a:off x="2351276" y="3788286"/>
              <a:ext cx="1512407" cy="1987452"/>
              <a:chOff x="2116287" y="3788286"/>
              <a:chExt cx="1512407" cy="1987452"/>
            </a:xfrm>
          </p:grpSpPr>
          <p:sp>
            <p:nvSpPr>
              <p:cNvPr id="66" name="橢圓 65">
                <a:extLst>
                  <a:ext uri="{FF2B5EF4-FFF2-40B4-BE49-F238E27FC236}">
                    <a16:creationId xmlns:a16="http://schemas.microsoft.com/office/drawing/2014/main" id="{E5805D7F-36D7-40E7-93C0-B18AA7A21199}"/>
                  </a:ext>
                </a:extLst>
              </p:cNvPr>
              <p:cNvSpPr/>
              <p:nvPr/>
            </p:nvSpPr>
            <p:spPr>
              <a:xfrm>
                <a:off x="2116287" y="4263331"/>
                <a:ext cx="1512407" cy="1512407"/>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7" name="手繪多邊形: 圖案 62">
                <a:extLst>
                  <a:ext uri="{FF2B5EF4-FFF2-40B4-BE49-F238E27FC236}">
                    <a16:creationId xmlns:a16="http://schemas.microsoft.com/office/drawing/2014/main" id="{8AB5FD89-5ED7-49A9-8BC4-F97379FDE013}"/>
                  </a:ext>
                </a:extLst>
              </p:cNvPr>
              <p:cNvSpPr/>
              <p:nvPr/>
            </p:nvSpPr>
            <p:spPr>
              <a:xfrm>
                <a:off x="2443323" y="5342822"/>
                <a:ext cx="858334" cy="337441"/>
              </a:xfrm>
              <a:prstGeom prst="roundRect">
                <a:avLst>
                  <a:gd name="adj" fmla="val 9789"/>
                </a:avLst>
              </a:prstGeom>
              <a:noFill/>
              <a:ln w="8562" cap="flat">
                <a:noFill/>
                <a:custDash>
                  <a:ds d="900000" sp="900000"/>
                </a:custDash>
                <a:miter/>
              </a:ln>
            </p:spPr>
            <p:txBody>
              <a:bodyPr rtlCol="0" anchor="ctr"/>
              <a:lstStyle/>
              <a:p>
                <a:pPr algn="ctr"/>
                <a:r>
                  <a:rPr lang="en-US" altLang="zh-TW" sz="1600" b="1">
                    <a:solidFill>
                      <a:srgbClr val="00206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Edge</a:t>
                </a:r>
                <a:endParaRPr lang="zh-TW" altLang="en-US" sz="1600" b="1">
                  <a:solidFill>
                    <a:srgbClr val="00206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68" name="圖形 67">
                <a:extLst>
                  <a:ext uri="{FF2B5EF4-FFF2-40B4-BE49-F238E27FC236}">
                    <a16:creationId xmlns:a16="http://schemas.microsoft.com/office/drawing/2014/main" id="{BEE4F91A-B95F-43FA-8A5B-8D09944E45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93280" y="3788286"/>
                <a:ext cx="758421" cy="758420"/>
              </a:xfrm>
              <a:prstGeom prst="rect">
                <a:avLst/>
              </a:prstGeom>
              <a:effectLst>
                <a:outerShdw blurRad="50800" dist="50800" dir="8400000" algn="t" rotWithShape="0">
                  <a:prstClr val="black">
                    <a:alpha val="30000"/>
                  </a:prstClr>
                </a:outerShdw>
              </a:effectLst>
            </p:spPr>
          </p:pic>
        </p:grpSp>
        <p:grpSp>
          <p:nvGrpSpPr>
            <p:cNvPr id="44" name="群組 43">
              <a:extLst>
                <a:ext uri="{FF2B5EF4-FFF2-40B4-BE49-F238E27FC236}">
                  <a16:creationId xmlns:a16="http://schemas.microsoft.com/office/drawing/2014/main" id="{852DC8DB-647B-4DA3-8113-420A38DA5C10}"/>
                </a:ext>
              </a:extLst>
            </p:cNvPr>
            <p:cNvGrpSpPr/>
            <p:nvPr/>
          </p:nvGrpSpPr>
          <p:grpSpPr>
            <a:xfrm>
              <a:off x="4651336" y="3788286"/>
              <a:ext cx="1512407" cy="1987452"/>
              <a:chOff x="4411822" y="3788286"/>
              <a:chExt cx="1512407" cy="1987452"/>
            </a:xfrm>
          </p:grpSpPr>
          <p:sp>
            <p:nvSpPr>
              <p:cNvPr id="54" name="橢圓 53">
                <a:extLst>
                  <a:ext uri="{FF2B5EF4-FFF2-40B4-BE49-F238E27FC236}">
                    <a16:creationId xmlns:a16="http://schemas.microsoft.com/office/drawing/2014/main" id="{33D7634F-273F-4CE8-84C6-95AAE054FDDA}"/>
                  </a:ext>
                </a:extLst>
              </p:cNvPr>
              <p:cNvSpPr/>
              <p:nvPr/>
            </p:nvSpPr>
            <p:spPr>
              <a:xfrm>
                <a:off x="4411822" y="4263331"/>
                <a:ext cx="1512407" cy="1512407"/>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0" name="手繪多邊形: 圖案 62">
                <a:extLst>
                  <a:ext uri="{FF2B5EF4-FFF2-40B4-BE49-F238E27FC236}">
                    <a16:creationId xmlns:a16="http://schemas.microsoft.com/office/drawing/2014/main" id="{E51E0B48-48FF-4CCD-BA9E-DADAF11231FA}"/>
                  </a:ext>
                </a:extLst>
              </p:cNvPr>
              <p:cNvSpPr/>
              <p:nvPr/>
            </p:nvSpPr>
            <p:spPr>
              <a:xfrm>
                <a:off x="4666746" y="5428221"/>
                <a:ext cx="1002558" cy="337441"/>
              </a:xfrm>
              <a:prstGeom prst="roundRect">
                <a:avLst>
                  <a:gd name="adj" fmla="val 9789"/>
                </a:avLst>
              </a:prstGeom>
              <a:noFill/>
              <a:ln w="8562" cap="flat">
                <a:noFill/>
                <a:custDash>
                  <a:ds d="900000" sp="900000"/>
                </a:custDash>
                <a:miter/>
              </a:ln>
            </p:spPr>
            <p:txBody>
              <a:bodyPr rtlCol="0" anchor="ctr"/>
              <a:lstStyle/>
              <a:p>
                <a:pPr algn="ctr"/>
                <a:r>
                  <a:rPr lang="en-US" altLang="zh-TW"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Hub</a:t>
                </a:r>
                <a:endParaRPr lang="zh-TW" altLang="en-US"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63" name="圖形 62">
                <a:extLst>
                  <a:ext uri="{FF2B5EF4-FFF2-40B4-BE49-F238E27FC236}">
                    <a16:creationId xmlns:a16="http://schemas.microsoft.com/office/drawing/2014/main" id="{B7613B92-872F-4FEA-B0A3-E2D60C8781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88815" y="3788286"/>
                <a:ext cx="758421" cy="758420"/>
              </a:xfrm>
              <a:prstGeom prst="rect">
                <a:avLst/>
              </a:prstGeom>
              <a:effectLst>
                <a:outerShdw blurRad="50800" dist="50800" dir="8400000" algn="t" rotWithShape="0">
                  <a:prstClr val="black">
                    <a:alpha val="30000"/>
                  </a:prstClr>
                </a:outerShdw>
              </a:effectLst>
            </p:spPr>
          </p:pic>
        </p:grpSp>
        <p:cxnSp>
          <p:nvCxnSpPr>
            <p:cNvPr id="45" name="直線單箭頭接點 44">
              <a:extLst>
                <a:ext uri="{FF2B5EF4-FFF2-40B4-BE49-F238E27FC236}">
                  <a16:creationId xmlns:a16="http://schemas.microsoft.com/office/drawing/2014/main" id="{AF208D4A-F9FB-4D56-8A05-7CC88A087795}"/>
                </a:ext>
              </a:extLst>
            </p:cNvPr>
            <p:cNvCxnSpPr>
              <a:cxnSpLocks/>
            </p:cNvCxnSpPr>
            <p:nvPr/>
          </p:nvCxnSpPr>
          <p:spPr>
            <a:xfrm flipH="1">
              <a:off x="5855502" y="4093215"/>
              <a:ext cx="1267193" cy="0"/>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7" name="群組 46">
              <a:extLst>
                <a:ext uri="{FF2B5EF4-FFF2-40B4-BE49-F238E27FC236}">
                  <a16:creationId xmlns:a16="http://schemas.microsoft.com/office/drawing/2014/main" id="{26339428-B7B4-49D7-9E4C-42FED2B69B6D}"/>
                </a:ext>
              </a:extLst>
            </p:cNvPr>
            <p:cNvGrpSpPr/>
            <p:nvPr/>
          </p:nvGrpSpPr>
          <p:grpSpPr>
            <a:xfrm>
              <a:off x="4616739" y="3788286"/>
              <a:ext cx="3806274" cy="1987452"/>
              <a:chOff x="5165633" y="3788286"/>
              <a:chExt cx="3806274" cy="1987452"/>
            </a:xfrm>
          </p:grpSpPr>
          <p:sp>
            <p:nvSpPr>
              <p:cNvPr id="49" name="橢圓 48">
                <a:extLst>
                  <a:ext uri="{FF2B5EF4-FFF2-40B4-BE49-F238E27FC236}">
                    <a16:creationId xmlns:a16="http://schemas.microsoft.com/office/drawing/2014/main" id="{A9160B9B-37D8-484D-8FB7-16B6C687C058}"/>
                  </a:ext>
                </a:extLst>
              </p:cNvPr>
              <p:cNvSpPr/>
              <p:nvPr/>
            </p:nvSpPr>
            <p:spPr>
              <a:xfrm>
                <a:off x="7459500" y="4263331"/>
                <a:ext cx="1512407" cy="1512407"/>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50" name="圖片 49" descr="一張含有 電腦 的圖片&#10;&#10;自動產生的描述">
                <a:extLst>
                  <a:ext uri="{FF2B5EF4-FFF2-40B4-BE49-F238E27FC236}">
                    <a16:creationId xmlns:a16="http://schemas.microsoft.com/office/drawing/2014/main" id="{085210C6-6365-4EB3-B08A-A4457FE652B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65633" y="4869664"/>
                <a:ext cx="1581601" cy="266694"/>
              </a:xfrm>
              <a:prstGeom prst="rect">
                <a:avLst/>
              </a:prstGeom>
              <a:effectLst>
                <a:outerShdw blurRad="63500" sx="102000" sy="102000" algn="ctr" rotWithShape="0">
                  <a:prstClr val="black">
                    <a:alpha val="71000"/>
                  </a:prstClr>
                </a:outerShdw>
              </a:effectLst>
            </p:spPr>
          </p:pic>
          <p:sp>
            <p:nvSpPr>
              <p:cNvPr id="51" name="手繪多邊形: 圖案 62">
                <a:extLst>
                  <a:ext uri="{FF2B5EF4-FFF2-40B4-BE49-F238E27FC236}">
                    <a16:creationId xmlns:a16="http://schemas.microsoft.com/office/drawing/2014/main" id="{6185C450-A616-4284-ABF3-A836979C911F}"/>
                  </a:ext>
                </a:extLst>
              </p:cNvPr>
              <p:cNvSpPr/>
              <p:nvPr/>
            </p:nvSpPr>
            <p:spPr>
              <a:xfrm>
                <a:off x="7786536" y="5360250"/>
                <a:ext cx="858334" cy="337441"/>
              </a:xfrm>
              <a:prstGeom prst="roundRect">
                <a:avLst>
                  <a:gd name="adj" fmla="val 9789"/>
                </a:avLst>
              </a:prstGeom>
              <a:noFill/>
              <a:ln w="8562" cap="flat">
                <a:noFill/>
                <a:custDash>
                  <a:ds d="900000" sp="900000"/>
                </a:custDash>
                <a:miter/>
              </a:ln>
            </p:spPr>
            <p:txBody>
              <a:bodyPr rtlCol="0" anchor="ctr"/>
              <a:lstStyle/>
              <a:p>
                <a:pPr algn="ctr"/>
                <a:r>
                  <a:rPr lang="en-US" altLang="zh-TW" sz="1600" b="1">
                    <a:solidFill>
                      <a:srgbClr val="00206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Edge</a:t>
                </a:r>
                <a:endParaRPr lang="zh-TW" altLang="en-US" sz="1600" b="1">
                  <a:solidFill>
                    <a:srgbClr val="00206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52" name="圖形 51">
                <a:extLst>
                  <a:ext uri="{FF2B5EF4-FFF2-40B4-BE49-F238E27FC236}">
                    <a16:creationId xmlns:a16="http://schemas.microsoft.com/office/drawing/2014/main" id="{75C9DD7E-5B30-485F-A905-5902915F9A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36493" y="3788286"/>
                <a:ext cx="758421" cy="758420"/>
              </a:xfrm>
              <a:prstGeom prst="rect">
                <a:avLst/>
              </a:prstGeom>
              <a:effectLst>
                <a:outerShdw blurRad="50800" dist="50800" dir="8400000" algn="t" rotWithShape="0">
                  <a:prstClr val="black">
                    <a:alpha val="30000"/>
                  </a:prstClr>
                </a:outerShdw>
              </a:effectLst>
            </p:spPr>
          </p:pic>
        </p:grpSp>
        <p:cxnSp>
          <p:nvCxnSpPr>
            <p:cNvPr id="48" name="直線單箭頭接點 47">
              <a:extLst>
                <a:ext uri="{FF2B5EF4-FFF2-40B4-BE49-F238E27FC236}">
                  <a16:creationId xmlns:a16="http://schemas.microsoft.com/office/drawing/2014/main" id="{EC0E4020-F4E1-47C8-A737-8826FACD710F}"/>
                </a:ext>
              </a:extLst>
            </p:cNvPr>
            <p:cNvCxnSpPr>
              <a:cxnSpLocks/>
            </p:cNvCxnSpPr>
            <p:nvPr/>
          </p:nvCxnSpPr>
          <p:spPr>
            <a:xfrm flipH="1">
              <a:off x="3586689" y="4093215"/>
              <a:ext cx="1267193" cy="0"/>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69" name="圖片 68">
            <a:extLst>
              <a:ext uri="{FF2B5EF4-FFF2-40B4-BE49-F238E27FC236}">
                <a16:creationId xmlns:a16="http://schemas.microsoft.com/office/drawing/2014/main" id="{F0B101B2-F02F-47AE-84F3-728FCCF3E005}"/>
              </a:ext>
            </a:extLst>
          </p:cNvPr>
          <p:cNvPicPr>
            <a:picLocks noChangeAspect="1"/>
          </p:cNvPicPr>
          <p:nvPr/>
        </p:nvPicPr>
        <p:blipFill rotWithShape="1">
          <a:blip r:embed="rId6"/>
          <a:srcRect l="11287" t="36889" r="11089" b="31638"/>
          <a:stretch/>
        </p:blipFill>
        <p:spPr>
          <a:xfrm>
            <a:off x="2025712" y="5185780"/>
            <a:ext cx="1912116" cy="608786"/>
          </a:xfrm>
          <a:prstGeom prst="rect">
            <a:avLst/>
          </a:prstGeom>
          <a:effectLst>
            <a:outerShdw blurRad="63500" sx="103000" sy="103000" algn="ctr" rotWithShape="0">
              <a:prstClr val="black">
                <a:alpha val="85000"/>
              </a:prstClr>
            </a:outerShdw>
          </a:effectLst>
        </p:spPr>
      </p:pic>
      <p:sp>
        <p:nvSpPr>
          <p:cNvPr id="70" name="矩形 69">
            <a:extLst>
              <a:ext uri="{FF2B5EF4-FFF2-40B4-BE49-F238E27FC236}">
                <a16:creationId xmlns:a16="http://schemas.microsoft.com/office/drawing/2014/main" id="{7E6A96CE-1A30-4785-861F-D5D31C4A4392}"/>
              </a:ext>
            </a:extLst>
          </p:cNvPr>
          <p:cNvSpPr/>
          <p:nvPr/>
        </p:nvSpPr>
        <p:spPr>
          <a:xfrm>
            <a:off x="2168357" y="4942478"/>
            <a:ext cx="1532258" cy="261610"/>
          </a:xfrm>
          <a:prstGeom prst="rect">
            <a:avLst/>
          </a:prstGeom>
        </p:spPr>
        <p:txBody>
          <a:bodyPr wrap="square">
            <a:spAutoFit/>
          </a:bodyPr>
          <a:lstStyle/>
          <a:p>
            <a:pPr algn="ctr"/>
            <a:r>
              <a:rPr lang="en-US" altLang="zh-TW" sz="1100" b="1">
                <a:latin typeface="Arial" panose="020B0604020202020204" pitchFamily="34" charset="0"/>
                <a:ea typeface="微軟正黑體" panose="020B0604030504040204" pitchFamily="34" charset="-120"/>
                <a:sym typeface="Arial" panose="020B0604020202020204" pitchFamily="34" charset="0"/>
              </a:rPr>
              <a:t>QHora-301W</a:t>
            </a:r>
            <a:endParaRPr lang="zh-TW" altLang="en-US" sz="1100" b="1">
              <a:latin typeface="Arial" panose="020B0604020202020204" pitchFamily="34" charset="0"/>
              <a:ea typeface="微軟正黑體" panose="020B0604030504040204" pitchFamily="34" charset="-120"/>
              <a:sym typeface="Arial" panose="020B0604020202020204" pitchFamily="34" charset="0"/>
            </a:endParaRPr>
          </a:p>
        </p:txBody>
      </p:sp>
      <p:pic>
        <p:nvPicPr>
          <p:cNvPr id="27" name="圖片 26">
            <a:extLst>
              <a:ext uri="{FF2B5EF4-FFF2-40B4-BE49-F238E27FC236}">
                <a16:creationId xmlns:a16="http://schemas.microsoft.com/office/drawing/2014/main" id="{DC29C597-682E-4C50-A41D-A7AAE4A6865D}"/>
              </a:ext>
            </a:extLst>
          </p:cNvPr>
          <p:cNvPicPr>
            <a:picLocks noChangeAspect="1"/>
          </p:cNvPicPr>
          <p:nvPr/>
        </p:nvPicPr>
        <p:blipFill rotWithShape="1">
          <a:blip r:embed="rId6"/>
          <a:srcRect l="11287" t="36889" r="11089" b="31638"/>
          <a:stretch/>
        </p:blipFill>
        <p:spPr>
          <a:xfrm>
            <a:off x="8207262" y="5150062"/>
            <a:ext cx="1912116" cy="608786"/>
          </a:xfrm>
          <a:prstGeom prst="rect">
            <a:avLst/>
          </a:prstGeom>
          <a:effectLst>
            <a:outerShdw blurRad="63500" sx="103000" sy="103000" algn="ctr" rotWithShape="0">
              <a:prstClr val="black">
                <a:alpha val="85000"/>
              </a:prstClr>
            </a:outerShdw>
          </a:effectLst>
        </p:spPr>
      </p:pic>
      <p:sp>
        <p:nvSpPr>
          <p:cNvPr id="28" name="Google Shape;428;p26">
            <a:extLst>
              <a:ext uri="{FF2B5EF4-FFF2-40B4-BE49-F238E27FC236}">
                <a16:creationId xmlns:a16="http://schemas.microsoft.com/office/drawing/2014/main" id="{D4D63031-341A-1545-8220-BCC60B9B7BF9}"/>
              </a:ext>
            </a:extLst>
          </p:cNvPr>
          <p:cNvSpPr txBox="1">
            <a:spLocks noGrp="1"/>
          </p:cNvSpPr>
          <p:nvPr>
            <p:ph type="title"/>
          </p:nvPr>
        </p:nvSpPr>
        <p:spPr>
          <a:xfrm>
            <a:off x="66444" y="88083"/>
            <a:ext cx="12047259" cy="1440679"/>
          </a:xfrm>
          <a:prstGeom prst="rect">
            <a:avLst/>
          </a:prstGeom>
          <a:noFill/>
          <a:ln>
            <a:noFill/>
          </a:ln>
        </p:spPr>
        <p:txBody>
          <a:bodyPr spcFirstLastPara="1" vert="horz" wrap="square" lIns="91425" tIns="45700" rIns="91425" bIns="45700" rtlCol="0" anchor="ctr" anchorCtr="0">
            <a:noAutofit/>
          </a:bodyPr>
          <a:lstStyle/>
          <a:p>
            <a:pPr>
              <a:buSzPts val="4000"/>
            </a:pPr>
            <a:r>
              <a:rPr lang="en-US" altLang="zh-TW">
                <a:ea typeface="微軟正黑體" panose="020B0604030504040204" pitchFamily="34" charset="-120"/>
                <a:sym typeface="Arial" panose="020B0604020202020204" pitchFamily="34" charset="0"/>
              </a:rPr>
              <a:t>Flexible VPN Topology:</a:t>
            </a:r>
            <a:r>
              <a:rPr lang="zh-TW" altLang="zh-TW">
                <a:ea typeface="微軟正黑體" panose="020B0604030504040204" pitchFamily="34" charset="-120"/>
                <a:sym typeface="Arial" panose="020B0604020202020204" pitchFamily="34" charset="0"/>
              </a:rPr>
              <a:t> </a:t>
            </a:r>
            <a:r>
              <a:rPr lang="en-US" altLang="zh-TW">
                <a:ea typeface="微軟正黑體" panose="020B0604030504040204" pitchFamily="34" charset="-120"/>
                <a:sym typeface="Arial" panose="020B0604020202020204" pitchFamily="34" charset="0"/>
              </a:rPr>
              <a:t>Hub </a:t>
            </a:r>
            <a:r>
              <a:rPr lang="zh-TW" altLang="en-US">
                <a:ea typeface="微軟正黑體" panose="020B0604030504040204" pitchFamily="34" charset="-120"/>
                <a:sym typeface="Arial" panose="020B0604020202020204" pitchFamily="34" charset="0"/>
              </a:rPr>
              <a:t>&amp; Spoke</a:t>
            </a:r>
          </a:p>
        </p:txBody>
      </p:sp>
      <p:sp>
        <p:nvSpPr>
          <p:cNvPr id="29" name="矩形 28">
            <a:extLst>
              <a:ext uri="{FF2B5EF4-FFF2-40B4-BE49-F238E27FC236}">
                <a16:creationId xmlns:a16="http://schemas.microsoft.com/office/drawing/2014/main" id="{B6BF0CE9-4D3E-C54B-897B-DB5E5FFDF881}"/>
              </a:ext>
            </a:extLst>
          </p:cNvPr>
          <p:cNvSpPr/>
          <p:nvPr/>
        </p:nvSpPr>
        <p:spPr>
          <a:xfrm>
            <a:off x="8465648" y="4924170"/>
            <a:ext cx="1532258" cy="261610"/>
          </a:xfrm>
          <a:prstGeom prst="rect">
            <a:avLst/>
          </a:prstGeom>
        </p:spPr>
        <p:txBody>
          <a:bodyPr wrap="square">
            <a:spAutoFit/>
          </a:bodyPr>
          <a:lstStyle/>
          <a:p>
            <a:pPr algn="ctr"/>
            <a:r>
              <a:rPr lang="en-US" altLang="zh-TW" sz="1100" b="1">
                <a:latin typeface="Arial" panose="020B0604020202020204" pitchFamily="34" charset="0"/>
                <a:ea typeface="微軟正黑體" panose="020B0604030504040204" pitchFamily="34" charset="-120"/>
                <a:sym typeface="Arial" panose="020B0604020202020204" pitchFamily="34" charset="0"/>
              </a:rPr>
              <a:t>QHora-301W</a:t>
            </a:r>
            <a:endParaRPr lang="zh-TW" altLang="en-US" sz="1100" b="1">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034512548"/>
      </p:ext>
    </p:extLst>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6081129-BF82-B645-9011-44A3B0CA70BF}"/>
              </a:ext>
            </a:extLst>
          </p:cNvPr>
          <p:cNvSpPr>
            <a:spLocks noGrp="1"/>
          </p:cNvSpPr>
          <p:nvPr>
            <p:ph type="title"/>
          </p:nvPr>
        </p:nvSpPr>
        <p:spPr/>
        <p:txBody>
          <a:bodyPr/>
          <a:lstStyle/>
          <a:p>
            <a:r>
              <a:rPr kumimoji="1" lang="en-US" altLang="zh-TW">
                <a:ea typeface="微軟正黑體" panose="020B0604030504040204" pitchFamily="34" charset="-120"/>
                <a:sym typeface="Arial" panose="020B0604020202020204" pitchFamily="34" charset="0"/>
              </a:rPr>
              <a:t>Network Topology Case</a:t>
            </a:r>
            <a:endParaRPr kumimoji="1" lang="zh-TW" altLang="en-US">
              <a:ea typeface="微軟正黑體" panose="020B0604030504040204" pitchFamily="34" charset="-120"/>
              <a:sym typeface="Arial" panose="020B0604020202020204" pitchFamily="34" charset="0"/>
            </a:endParaRPr>
          </a:p>
        </p:txBody>
      </p:sp>
      <p:pic>
        <p:nvPicPr>
          <p:cNvPr id="3" name="圖片 3">
            <a:extLst>
              <a:ext uri="{FF2B5EF4-FFF2-40B4-BE49-F238E27FC236}">
                <a16:creationId xmlns:a16="http://schemas.microsoft.com/office/drawing/2014/main" id="{E068E660-E3B7-4AE2-87AF-645F49468D7B}"/>
              </a:ext>
            </a:extLst>
          </p:cNvPr>
          <p:cNvPicPr>
            <a:picLocks noChangeAspect="1"/>
          </p:cNvPicPr>
          <p:nvPr/>
        </p:nvPicPr>
        <p:blipFill>
          <a:blip r:embed="rId2"/>
          <a:stretch>
            <a:fillRect/>
          </a:stretch>
        </p:blipFill>
        <p:spPr>
          <a:xfrm>
            <a:off x="1185620" y="1900283"/>
            <a:ext cx="10020946" cy="4955974"/>
          </a:xfrm>
          <a:prstGeom prst="rect">
            <a:avLst/>
          </a:prstGeom>
        </p:spPr>
      </p:pic>
    </p:spTree>
    <p:extLst>
      <p:ext uri="{BB962C8B-B14F-4D97-AF65-F5344CB8AC3E}">
        <p14:creationId xmlns:p14="http://schemas.microsoft.com/office/powerpoint/2010/main" val="1649124497"/>
      </p:ext>
    </p:extLst>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8599094" y="2386655"/>
            <a:ext cx="1420519" cy="1244000"/>
          </a:xfrm>
          <a:prstGeom prst="rect">
            <a:avLst/>
          </a:prstGeom>
        </p:spPr>
      </p:pic>
      <p:pic>
        <p:nvPicPr>
          <p:cNvPr id="5" name="圖片 4"/>
          <p:cNvPicPr>
            <a:picLocks noChangeAspect="1"/>
          </p:cNvPicPr>
          <p:nvPr/>
        </p:nvPicPr>
        <p:blipFill>
          <a:blip r:embed="rId4"/>
          <a:stretch>
            <a:fillRect/>
          </a:stretch>
        </p:blipFill>
        <p:spPr>
          <a:xfrm>
            <a:off x="2106609" y="2395526"/>
            <a:ext cx="1099088" cy="1254367"/>
          </a:xfrm>
          <a:prstGeom prst="rect">
            <a:avLst/>
          </a:prstGeom>
        </p:spPr>
      </p:pic>
      <p:pic>
        <p:nvPicPr>
          <p:cNvPr id="6" name="圖片 5"/>
          <p:cNvPicPr>
            <a:picLocks noChangeAspect="1"/>
          </p:cNvPicPr>
          <p:nvPr/>
        </p:nvPicPr>
        <p:blipFill>
          <a:blip r:embed="rId5"/>
          <a:stretch>
            <a:fillRect/>
          </a:stretch>
        </p:blipFill>
        <p:spPr>
          <a:xfrm>
            <a:off x="5314458" y="2411340"/>
            <a:ext cx="1217561" cy="1238553"/>
          </a:xfrm>
          <a:prstGeom prst="rect">
            <a:avLst/>
          </a:prstGeom>
        </p:spPr>
      </p:pic>
      <p:pic>
        <p:nvPicPr>
          <p:cNvPr id="8" name="圖片 7"/>
          <p:cNvPicPr>
            <a:picLocks noChangeAspect="1"/>
          </p:cNvPicPr>
          <p:nvPr/>
        </p:nvPicPr>
        <p:blipFill>
          <a:blip r:embed="rId6"/>
          <a:stretch>
            <a:fillRect/>
          </a:stretch>
        </p:blipFill>
        <p:spPr>
          <a:xfrm>
            <a:off x="8816837" y="4537561"/>
            <a:ext cx="985032" cy="1150700"/>
          </a:xfrm>
          <a:prstGeom prst="rect">
            <a:avLst/>
          </a:prstGeom>
        </p:spPr>
      </p:pic>
      <p:pic>
        <p:nvPicPr>
          <p:cNvPr id="9" name="圖片 8"/>
          <p:cNvPicPr>
            <a:picLocks noChangeAspect="1"/>
          </p:cNvPicPr>
          <p:nvPr/>
        </p:nvPicPr>
        <p:blipFill>
          <a:blip r:embed="rId7"/>
          <a:stretch>
            <a:fillRect/>
          </a:stretch>
        </p:blipFill>
        <p:spPr>
          <a:xfrm>
            <a:off x="5321851" y="4765628"/>
            <a:ext cx="1202775" cy="922633"/>
          </a:xfrm>
          <a:prstGeom prst="rect">
            <a:avLst/>
          </a:prstGeom>
        </p:spPr>
      </p:pic>
      <p:pic>
        <p:nvPicPr>
          <p:cNvPr id="10" name="圖片 9"/>
          <p:cNvPicPr>
            <a:picLocks noChangeAspect="1"/>
          </p:cNvPicPr>
          <p:nvPr/>
        </p:nvPicPr>
        <p:blipFill>
          <a:blip r:embed="rId8"/>
          <a:stretch>
            <a:fillRect/>
          </a:stretch>
        </p:blipFill>
        <p:spPr>
          <a:xfrm>
            <a:off x="2049581" y="4610128"/>
            <a:ext cx="1213144" cy="1078133"/>
          </a:xfrm>
          <a:prstGeom prst="rect">
            <a:avLst/>
          </a:prstGeom>
        </p:spPr>
      </p:pic>
      <p:sp>
        <p:nvSpPr>
          <p:cNvPr id="12" name="文字方塊 11"/>
          <p:cNvSpPr txBox="1"/>
          <p:nvPr/>
        </p:nvSpPr>
        <p:spPr>
          <a:xfrm>
            <a:off x="1675296" y="3676867"/>
            <a:ext cx="1961715" cy="338554"/>
          </a:xfrm>
          <a:prstGeom prst="rect">
            <a:avLst/>
          </a:prstGeom>
          <a:noFill/>
        </p:spPr>
        <p:txBody>
          <a:bodyPr wrap="square" rtlCol="0" anchor="t">
            <a:spAutoFit/>
          </a:bodyPr>
          <a:lstStyle/>
          <a:p>
            <a:pPr algn="ctr"/>
            <a:r>
              <a:rPr lang="en-US" altLang="zh-TW" sz="16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Auto Mesh VPN</a:t>
            </a:r>
            <a:endParaRPr lang="zh-TW" alt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 name="文字方塊 12"/>
          <p:cNvSpPr txBox="1"/>
          <p:nvPr/>
        </p:nvSpPr>
        <p:spPr>
          <a:xfrm>
            <a:off x="4942381" y="3676866"/>
            <a:ext cx="1961715" cy="338554"/>
          </a:xfrm>
          <a:prstGeom prst="rect">
            <a:avLst/>
          </a:prstGeom>
          <a:noFill/>
        </p:spPr>
        <p:txBody>
          <a:bodyPr wrap="square" rtlCol="0">
            <a:spAutoFit/>
          </a:bodyPr>
          <a:lstStyle/>
          <a:p>
            <a:pPr algn="ctr"/>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WAN Optimization</a:t>
            </a:r>
          </a:p>
        </p:txBody>
      </p:sp>
      <p:sp>
        <p:nvSpPr>
          <p:cNvPr id="14" name="文字方塊 13"/>
          <p:cNvSpPr txBox="1"/>
          <p:nvPr/>
        </p:nvSpPr>
        <p:spPr>
          <a:xfrm>
            <a:off x="8232012" y="3676866"/>
            <a:ext cx="2154683" cy="338554"/>
          </a:xfrm>
          <a:prstGeom prst="rect">
            <a:avLst/>
          </a:prstGeom>
          <a:noFill/>
        </p:spPr>
        <p:txBody>
          <a:bodyPr wrap="square" rtlCol="0">
            <a:spAutoFit/>
          </a:bodyPr>
          <a:lstStyle/>
          <a:p>
            <a:pPr algn="ctr"/>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Cloud Management</a:t>
            </a:r>
            <a:endParaRPr lang="zh-TW" alt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 name="文字方塊 14"/>
          <p:cNvSpPr txBox="1"/>
          <p:nvPr/>
        </p:nvSpPr>
        <p:spPr>
          <a:xfrm>
            <a:off x="1675296" y="5794235"/>
            <a:ext cx="1961715" cy="338554"/>
          </a:xfrm>
          <a:prstGeom prst="rect">
            <a:avLst/>
          </a:prstGeom>
          <a:noFill/>
        </p:spPr>
        <p:txBody>
          <a:bodyPr wrap="square" rtlCol="0">
            <a:spAutoFit/>
          </a:bodyPr>
          <a:lstStyle/>
          <a:p>
            <a:pPr algn="ctr"/>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Cost Optimization</a:t>
            </a:r>
            <a:endParaRPr lang="zh-TW" alt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 name="文字方塊 15"/>
          <p:cNvSpPr txBox="1"/>
          <p:nvPr/>
        </p:nvSpPr>
        <p:spPr>
          <a:xfrm>
            <a:off x="4471147" y="5794233"/>
            <a:ext cx="2904183" cy="338554"/>
          </a:xfrm>
          <a:prstGeom prst="rect">
            <a:avLst/>
          </a:prstGeom>
          <a:noFill/>
        </p:spPr>
        <p:txBody>
          <a:bodyPr wrap="square" rtlCol="0" anchor="t">
            <a:spAutoFit/>
          </a:bodyPr>
          <a:lstStyle/>
          <a:p>
            <a:pPr algn="ctr"/>
            <a:r>
              <a:rPr lang="en-US" altLang="zh-TW" sz="16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Intuitive Web Management</a:t>
            </a:r>
            <a:endParaRPr lang="zh-TW" altLang="en-US" sz="16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7" name="文字方塊 16"/>
          <p:cNvSpPr txBox="1"/>
          <p:nvPr/>
        </p:nvSpPr>
        <p:spPr>
          <a:xfrm>
            <a:off x="8170342" y="5794233"/>
            <a:ext cx="2278023" cy="338554"/>
          </a:xfrm>
          <a:prstGeom prst="rect">
            <a:avLst/>
          </a:prstGeom>
          <a:noFill/>
        </p:spPr>
        <p:txBody>
          <a:bodyPr wrap="square" rtlCol="0">
            <a:spAutoFit/>
          </a:bodyPr>
          <a:lstStyle/>
          <a:p>
            <a:pPr algn="ctr"/>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Networking Security</a:t>
            </a:r>
            <a:endParaRPr lang="zh-TW" alt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4B636E80-2827-DA4D-AF55-ECF2D985DA9B}"/>
              </a:ext>
            </a:extLst>
          </p:cNvPr>
          <p:cNvSpPr>
            <a:spLocks noGrp="1"/>
          </p:cNvSpPr>
          <p:nvPr>
            <p:ph type="title"/>
          </p:nvPr>
        </p:nvSpPr>
        <p:spPr/>
        <p:txBody>
          <a:bodyPr/>
          <a:lstStyle/>
          <a:p>
            <a:r>
              <a:rPr lang="en-US" altLang="zh-TW">
                <a:ea typeface="微軟正黑體" panose="020B0604030504040204" pitchFamily="34" charset="-120"/>
                <a:cs typeface="Arial"/>
                <a:sym typeface="Arial" panose="020B0604020202020204" pitchFamily="34" charset="0"/>
              </a:rPr>
              <a:t>QuWAN’s Features and Benefits</a:t>
            </a:r>
            <a:endParaRPr lang="zh-TW">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499984619"/>
      </p:ext>
    </p:extLst>
  </p:cSld>
  <p:clrMapOvr>
    <a:masterClrMapping/>
  </p:clrMapOvr>
  <p:transition spd="slow">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6" name="標題 5">
            <a:extLst>
              <a:ext uri="{FF2B5EF4-FFF2-40B4-BE49-F238E27FC236}">
                <a16:creationId xmlns:a16="http://schemas.microsoft.com/office/drawing/2014/main" id="{A75D5F44-D89D-4BE1-B07B-65179A063AD4}"/>
              </a:ext>
            </a:extLst>
          </p:cNvPr>
          <p:cNvSpPr>
            <a:spLocks noGrp="1"/>
          </p:cNvSpPr>
          <p:nvPr>
            <p:ph type="title"/>
          </p:nvPr>
        </p:nvSpPr>
        <p:spPr>
          <a:xfrm>
            <a:off x="2146844" y="116486"/>
            <a:ext cx="8409899" cy="1440679"/>
          </a:xfrm>
        </p:spPr>
        <p:txBody>
          <a:bodyPr/>
          <a:lstStyle/>
          <a:p>
            <a:r>
              <a:rPr lang="en-US" altLang="zh-TW">
                <a:ea typeface="微軟正黑體" panose="020B0604030504040204" pitchFamily="34" charset="-120"/>
                <a:cs typeface="+mn-ea"/>
                <a:sym typeface="Arial" panose="020B0604020202020204" pitchFamily="34" charset="0"/>
              </a:rPr>
              <a:t>WAN aggregation to improve data transmission rate</a:t>
            </a:r>
            <a:endParaRPr lang="zh-TW" altLang="en-US">
              <a:ea typeface="微軟正黑體" panose="020B0604030504040204" pitchFamily="34" charset="-120"/>
              <a:sym typeface="Arial" panose="020B0604020202020204" pitchFamily="34" charset="0"/>
            </a:endParaRPr>
          </a:p>
        </p:txBody>
      </p:sp>
      <p:sp>
        <p:nvSpPr>
          <p:cNvPr id="24" name="Google Shape;590;p30">
            <a:extLst>
              <a:ext uri="{FF2B5EF4-FFF2-40B4-BE49-F238E27FC236}">
                <a16:creationId xmlns:a16="http://schemas.microsoft.com/office/drawing/2014/main" id="{64F8A849-81D3-4A69-80F4-63CAC55D3525}"/>
              </a:ext>
            </a:extLst>
          </p:cNvPr>
          <p:cNvSpPr/>
          <p:nvPr/>
        </p:nvSpPr>
        <p:spPr>
          <a:xfrm>
            <a:off x="1878218" y="2090523"/>
            <a:ext cx="8432904" cy="918600"/>
          </a:xfrm>
          <a:prstGeom prst="roundRect">
            <a:avLst>
              <a:gd name="adj" fmla="val 0"/>
            </a:avLst>
          </a:prstGeom>
          <a:noFill/>
          <a:ln>
            <a:noFill/>
          </a:ln>
        </p:spPr>
        <p:txBody>
          <a:bodyPr spcFirstLastPara="1" wrap="square" lIns="91425" tIns="45700" rIns="91425" bIns="45700" anchor="t" anchorCtr="0">
            <a:noAutofit/>
          </a:bodyPr>
          <a:lstStyle/>
          <a:p>
            <a:pPr>
              <a:lnSpc>
                <a:spcPct val="130000"/>
              </a:lnSpc>
              <a:spcBef>
                <a:spcPts val="600"/>
              </a:spcBef>
              <a:buClr>
                <a:srgbClr val="05FF76"/>
              </a:buClr>
              <a:buSzPts val="2100"/>
            </a:pPr>
            <a:r>
              <a:rPr lang="en-US" altLang="zh-TW"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WAN aggregation is effective in achieving a faster data transmission for remote backup and remotely mounted file system</a:t>
            </a:r>
          </a:p>
        </p:txBody>
      </p:sp>
      <p:cxnSp>
        <p:nvCxnSpPr>
          <p:cNvPr id="25" name="直線單箭頭接點 24">
            <a:extLst>
              <a:ext uri="{FF2B5EF4-FFF2-40B4-BE49-F238E27FC236}">
                <a16:creationId xmlns:a16="http://schemas.microsoft.com/office/drawing/2014/main" id="{3DA295B4-2C95-41E7-98CB-2C5527A52C4C}"/>
              </a:ext>
            </a:extLst>
          </p:cNvPr>
          <p:cNvCxnSpPr>
            <a:cxnSpLocks/>
          </p:cNvCxnSpPr>
          <p:nvPr/>
        </p:nvCxnSpPr>
        <p:spPr>
          <a:xfrm>
            <a:off x="8906235" y="4084803"/>
            <a:ext cx="0" cy="1034406"/>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Google Shape;378;p24">
            <a:extLst>
              <a:ext uri="{FF2B5EF4-FFF2-40B4-BE49-F238E27FC236}">
                <a16:creationId xmlns:a16="http://schemas.microsoft.com/office/drawing/2014/main" id="{33B780BE-3834-4704-9FCC-0F26E9F72EC1}"/>
              </a:ext>
            </a:extLst>
          </p:cNvPr>
          <p:cNvSpPr txBox="1"/>
          <p:nvPr/>
        </p:nvSpPr>
        <p:spPr>
          <a:xfrm>
            <a:off x="8168866" y="4489792"/>
            <a:ext cx="739601" cy="368255"/>
          </a:xfrm>
          <a:prstGeom prst="rect">
            <a:avLst/>
          </a:prstGeom>
          <a:noFill/>
          <a:ln>
            <a:noFill/>
          </a:ln>
        </p:spPr>
        <p:txBody>
          <a:bodyPr spcFirstLastPara="1" wrap="square" lIns="91425" tIns="45700" rIns="91425" bIns="45700" anchor="t" anchorCtr="0">
            <a:noAutofit/>
          </a:bodyPr>
          <a:lstStyle/>
          <a:p>
            <a:pPr algn="ctr"/>
            <a:r>
              <a:rPr lang="en-US" altLang="zh-TW"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10</a:t>
            </a:r>
            <a:r>
              <a:rPr lang="zh-TW" altLang="en-US"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G</a:t>
            </a:r>
            <a:endParaRPr lang="zh-TW" altLang="en-US"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27" name="直線單箭頭接點 26">
            <a:extLst>
              <a:ext uri="{FF2B5EF4-FFF2-40B4-BE49-F238E27FC236}">
                <a16:creationId xmlns:a16="http://schemas.microsoft.com/office/drawing/2014/main" id="{DF47D3CB-5D09-41AA-A103-6B7C5CD8B3C5}"/>
              </a:ext>
            </a:extLst>
          </p:cNvPr>
          <p:cNvCxnSpPr>
            <a:cxnSpLocks/>
          </p:cNvCxnSpPr>
          <p:nvPr/>
        </p:nvCxnSpPr>
        <p:spPr>
          <a:xfrm flipV="1">
            <a:off x="3160774" y="3892305"/>
            <a:ext cx="25516" cy="1321444"/>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8" name="群組 27">
            <a:extLst>
              <a:ext uri="{FF2B5EF4-FFF2-40B4-BE49-F238E27FC236}">
                <a16:creationId xmlns:a16="http://schemas.microsoft.com/office/drawing/2014/main" id="{CA30367D-9370-4A2D-95AD-B78AE8E888F3}"/>
              </a:ext>
            </a:extLst>
          </p:cNvPr>
          <p:cNvGrpSpPr/>
          <p:nvPr/>
        </p:nvGrpSpPr>
        <p:grpSpPr>
          <a:xfrm>
            <a:off x="2653656" y="3381722"/>
            <a:ext cx="1285702" cy="1240167"/>
            <a:chOff x="215488" y="4652142"/>
            <a:chExt cx="1285702" cy="1240167"/>
          </a:xfrm>
        </p:grpSpPr>
        <p:pic>
          <p:nvPicPr>
            <p:cNvPr id="29" name="圖片 28" descr="一張含有 電子用品, 電腦, 監視器, 坐 的圖片&#10;&#10;自動產生的描述">
              <a:extLst>
                <a:ext uri="{FF2B5EF4-FFF2-40B4-BE49-F238E27FC236}">
                  <a16:creationId xmlns:a16="http://schemas.microsoft.com/office/drawing/2014/main" id="{64308B50-FC31-4778-BCBE-37F03E96B7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5488" y="4652142"/>
              <a:ext cx="1065268" cy="1210459"/>
            </a:xfrm>
            <a:prstGeom prst="rect">
              <a:avLst/>
            </a:prstGeom>
            <a:effectLst>
              <a:outerShdw blurRad="63500" sx="102000" sy="102000" algn="ctr" rotWithShape="0">
                <a:prstClr val="black">
                  <a:alpha val="71000"/>
                </a:prstClr>
              </a:outerShdw>
            </a:effectLst>
          </p:spPr>
        </p:pic>
        <p:pic>
          <p:nvPicPr>
            <p:cNvPr id="30" name="Google Shape;573;p30">
              <a:extLst>
                <a:ext uri="{FF2B5EF4-FFF2-40B4-BE49-F238E27FC236}">
                  <a16:creationId xmlns:a16="http://schemas.microsoft.com/office/drawing/2014/main" id="{D433B5BB-A352-4FFE-BA08-DCCC2576A4E3}"/>
                </a:ext>
              </a:extLst>
            </p:cNvPr>
            <p:cNvPicPr preferRelativeResize="0"/>
            <p:nvPr/>
          </p:nvPicPr>
          <p:blipFill rotWithShape="1">
            <a:blip r:embed="rId4"/>
            <a:srcRect/>
            <a:stretch/>
          </p:blipFill>
          <p:spPr>
            <a:xfrm>
              <a:off x="927719" y="5318838"/>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grpSp>
        <p:nvGrpSpPr>
          <p:cNvPr id="31" name="群組 30">
            <a:extLst>
              <a:ext uri="{FF2B5EF4-FFF2-40B4-BE49-F238E27FC236}">
                <a16:creationId xmlns:a16="http://schemas.microsoft.com/office/drawing/2014/main" id="{DBFFE1FB-E8E0-4738-BF57-5D9DFE3B8B8A}"/>
              </a:ext>
            </a:extLst>
          </p:cNvPr>
          <p:cNvGrpSpPr/>
          <p:nvPr/>
        </p:nvGrpSpPr>
        <p:grpSpPr>
          <a:xfrm>
            <a:off x="1745761" y="4682691"/>
            <a:ext cx="2830028" cy="1085835"/>
            <a:chOff x="334436" y="2242723"/>
            <a:chExt cx="1286656" cy="493670"/>
          </a:xfrm>
        </p:grpSpPr>
        <p:sp>
          <p:nvSpPr>
            <p:cNvPr id="32" name="手繪多邊形: 圖案 62">
              <a:extLst>
                <a:ext uri="{FF2B5EF4-FFF2-40B4-BE49-F238E27FC236}">
                  <a16:creationId xmlns:a16="http://schemas.microsoft.com/office/drawing/2014/main" id="{BD64E9B9-E33A-4A30-B3F3-6452210DF48D}"/>
                </a:ext>
              </a:extLst>
            </p:cNvPr>
            <p:cNvSpPr/>
            <p:nvPr/>
          </p:nvSpPr>
          <p:spPr>
            <a:xfrm>
              <a:off x="572131" y="2568186"/>
              <a:ext cx="811266" cy="168207"/>
            </a:xfrm>
            <a:prstGeom prst="roundRect">
              <a:avLst>
                <a:gd name="adj" fmla="val 9789"/>
              </a:avLst>
            </a:prstGeom>
            <a:noFill/>
            <a:ln w="8562" cap="flat">
              <a:noFill/>
              <a:custDash>
                <a:ds d="900000" sp="900000"/>
              </a:custDash>
              <a:miter/>
            </a:ln>
          </p:spPr>
          <p:txBody>
            <a:bodyPr rtlCol="0" anchor="ct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a:t>
              </a:r>
              <a:r>
                <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Ｈ</a:t>
              </a: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ora-301W</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7" name="圖片 36">
              <a:extLst>
                <a:ext uri="{FF2B5EF4-FFF2-40B4-BE49-F238E27FC236}">
                  <a16:creationId xmlns:a16="http://schemas.microsoft.com/office/drawing/2014/main" id="{71C8773D-86BC-41F9-B2DD-5E3DBE679C22}"/>
                </a:ext>
              </a:extLst>
            </p:cNvPr>
            <p:cNvPicPr>
              <a:picLocks noChangeAspect="1"/>
            </p:cNvPicPr>
            <p:nvPr/>
          </p:nvPicPr>
          <p:blipFill rotWithShape="1">
            <a:blip r:embed="rId5"/>
            <a:srcRect l="11287" t="36889" r="11089" b="31638"/>
            <a:stretch/>
          </p:blipFill>
          <p:spPr>
            <a:xfrm>
              <a:off x="334436" y="2242723"/>
              <a:ext cx="1286656" cy="409650"/>
            </a:xfrm>
            <a:prstGeom prst="rect">
              <a:avLst/>
            </a:prstGeom>
            <a:effectLst/>
          </p:spPr>
        </p:pic>
      </p:grpSp>
      <p:grpSp>
        <p:nvGrpSpPr>
          <p:cNvPr id="38" name="群組 37">
            <a:extLst>
              <a:ext uri="{FF2B5EF4-FFF2-40B4-BE49-F238E27FC236}">
                <a16:creationId xmlns:a16="http://schemas.microsoft.com/office/drawing/2014/main" id="{5D72C48B-933F-4612-99B4-C6834EAA646C}"/>
              </a:ext>
            </a:extLst>
          </p:cNvPr>
          <p:cNvGrpSpPr/>
          <p:nvPr/>
        </p:nvGrpSpPr>
        <p:grpSpPr>
          <a:xfrm>
            <a:off x="8334462" y="3380364"/>
            <a:ext cx="1279240" cy="1240167"/>
            <a:chOff x="8270974" y="3380364"/>
            <a:chExt cx="1279240" cy="1240167"/>
          </a:xfrm>
        </p:grpSpPr>
        <p:pic>
          <p:nvPicPr>
            <p:cNvPr id="39" name="圖片 38" descr="一張含有 電子用品, 電腦, 監視器, 坐 的圖片&#10;&#10;自動產生的描述">
              <a:extLst>
                <a:ext uri="{FF2B5EF4-FFF2-40B4-BE49-F238E27FC236}">
                  <a16:creationId xmlns:a16="http://schemas.microsoft.com/office/drawing/2014/main" id="{C1CAB304-411F-44AF-9064-EB86BB5D77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70974" y="3380364"/>
              <a:ext cx="1065268" cy="1210459"/>
            </a:xfrm>
            <a:prstGeom prst="rect">
              <a:avLst/>
            </a:prstGeom>
            <a:effectLst>
              <a:outerShdw blurRad="63500" sx="102000" sy="102000" algn="ctr" rotWithShape="0">
                <a:prstClr val="black">
                  <a:alpha val="71000"/>
                </a:prstClr>
              </a:outerShdw>
            </a:effectLst>
          </p:spPr>
        </p:pic>
        <p:pic>
          <p:nvPicPr>
            <p:cNvPr id="40" name="Google Shape;573;p30">
              <a:extLst>
                <a:ext uri="{FF2B5EF4-FFF2-40B4-BE49-F238E27FC236}">
                  <a16:creationId xmlns:a16="http://schemas.microsoft.com/office/drawing/2014/main" id="{8E24AEFF-9478-42C2-A12A-5BB75E3BE94C}"/>
                </a:ext>
              </a:extLst>
            </p:cNvPr>
            <p:cNvPicPr preferRelativeResize="0"/>
            <p:nvPr/>
          </p:nvPicPr>
          <p:blipFill rotWithShape="1">
            <a:blip r:embed="rId4"/>
            <a:srcRect/>
            <a:stretch/>
          </p:blipFill>
          <p:spPr>
            <a:xfrm>
              <a:off x="8976743" y="4047060"/>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grpSp>
        <p:nvGrpSpPr>
          <p:cNvPr id="42" name="群組 41">
            <a:extLst>
              <a:ext uri="{FF2B5EF4-FFF2-40B4-BE49-F238E27FC236}">
                <a16:creationId xmlns:a16="http://schemas.microsoft.com/office/drawing/2014/main" id="{E254A5C6-6EC6-461A-8299-00F0B7B712E4}"/>
              </a:ext>
            </a:extLst>
          </p:cNvPr>
          <p:cNvGrpSpPr/>
          <p:nvPr/>
        </p:nvGrpSpPr>
        <p:grpSpPr>
          <a:xfrm>
            <a:off x="7481093" y="4682691"/>
            <a:ext cx="2830028" cy="1085835"/>
            <a:chOff x="311096" y="2242723"/>
            <a:chExt cx="1286656" cy="493670"/>
          </a:xfrm>
        </p:grpSpPr>
        <p:sp>
          <p:nvSpPr>
            <p:cNvPr id="43" name="手繪多邊形: 圖案 62">
              <a:extLst>
                <a:ext uri="{FF2B5EF4-FFF2-40B4-BE49-F238E27FC236}">
                  <a16:creationId xmlns:a16="http://schemas.microsoft.com/office/drawing/2014/main" id="{70A79949-F142-4825-84FA-1B9DB1B2CD07}"/>
                </a:ext>
              </a:extLst>
            </p:cNvPr>
            <p:cNvSpPr/>
            <p:nvPr/>
          </p:nvSpPr>
          <p:spPr>
            <a:xfrm>
              <a:off x="548791" y="2568186"/>
              <a:ext cx="811266" cy="168207"/>
            </a:xfrm>
            <a:prstGeom prst="roundRect">
              <a:avLst>
                <a:gd name="adj" fmla="val 9789"/>
              </a:avLst>
            </a:prstGeom>
            <a:noFill/>
            <a:ln w="8562" cap="flat">
              <a:noFill/>
              <a:custDash>
                <a:ds d="900000" sp="900000"/>
              </a:custDash>
              <a:miter/>
            </a:ln>
          </p:spPr>
          <p:txBody>
            <a:bodyPr rtlCol="0" anchor="ct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a:t>
              </a:r>
              <a:r>
                <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Ｈ</a:t>
              </a: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ora-301W</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44" name="圖片 43">
              <a:extLst>
                <a:ext uri="{FF2B5EF4-FFF2-40B4-BE49-F238E27FC236}">
                  <a16:creationId xmlns:a16="http://schemas.microsoft.com/office/drawing/2014/main" id="{6D92F261-4073-4D03-8AC9-DBF78EFD6D74}"/>
                </a:ext>
              </a:extLst>
            </p:cNvPr>
            <p:cNvPicPr>
              <a:picLocks noChangeAspect="1"/>
            </p:cNvPicPr>
            <p:nvPr/>
          </p:nvPicPr>
          <p:blipFill rotWithShape="1">
            <a:blip r:embed="rId5"/>
            <a:srcRect l="11287" t="36889" r="11089" b="31638"/>
            <a:stretch/>
          </p:blipFill>
          <p:spPr>
            <a:xfrm>
              <a:off x="311096" y="2242723"/>
              <a:ext cx="1286656" cy="409650"/>
            </a:xfrm>
            <a:prstGeom prst="rect">
              <a:avLst/>
            </a:prstGeom>
            <a:effectLst/>
          </p:spPr>
        </p:pic>
      </p:grpSp>
      <p:sp>
        <p:nvSpPr>
          <p:cNvPr id="57" name="Google Shape;378;p24">
            <a:extLst>
              <a:ext uri="{FF2B5EF4-FFF2-40B4-BE49-F238E27FC236}">
                <a16:creationId xmlns:a16="http://schemas.microsoft.com/office/drawing/2014/main" id="{C1209A75-107F-4704-8AF6-86B5F1B73C12}"/>
              </a:ext>
            </a:extLst>
          </p:cNvPr>
          <p:cNvSpPr txBox="1"/>
          <p:nvPr/>
        </p:nvSpPr>
        <p:spPr>
          <a:xfrm>
            <a:off x="2470277" y="4486787"/>
            <a:ext cx="739601" cy="368255"/>
          </a:xfrm>
          <a:prstGeom prst="rect">
            <a:avLst/>
          </a:prstGeom>
          <a:noFill/>
          <a:ln>
            <a:noFill/>
          </a:ln>
        </p:spPr>
        <p:txBody>
          <a:bodyPr spcFirstLastPara="1" wrap="square" lIns="91425" tIns="45700" rIns="91425" bIns="45700" anchor="t" anchorCtr="0">
            <a:noAutofit/>
          </a:bodyPr>
          <a:lstStyle/>
          <a:p>
            <a:pPr algn="ctr"/>
            <a:r>
              <a:rPr lang="en-US" altLang="zh-TW"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10</a:t>
            </a:r>
            <a:r>
              <a:rPr lang="zh-TW" altLang="en-US"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G</a:t>
            </a:r>
            <a:endParaRPr lang="zh-TW" altLang="en-US"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58" name="直線接點 57">
            <a:extLst>
              <a:ext uri="{FF2B5EF4-FFF2-40B4-BE49-F238E27FC236}">
                <a16:creationId xmlns:a16="http://schemas.microsoft.com/office/drawing/2014/main" id="{4A77431A-6F96-4F78-90F0-80ACCC667C38}"/>
              </a:ext>
            </a:extLst>
          </p:cNvPr>
          <p:cNvCxnSpPr>
            <a:cxnSpLocks/>
          </p:cNvCxnSpPr>
          <p:nvPr/>
        </p:nvCxnSpPr>
        <p:spPr>
          <a:xfrm flipH="1">
            <a:off x="4534078" y="4895052"/>
            <a:ext cx="3006869" cy="0"/>
          </a:xfrm>
          <a:prstGeom prst="line">
            <a:avLst/>
          </a:prstGeom>
          <a:ln w="76200">
            <a:solidFill>
              <a:srgbClr val="00B0F0"/>
            </a:solidFill>
            <a:headEnd type="triangle" w="med" len="med"/>
            <a:tailEnd type="triangl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sp>
        <p:nvSpPr>
          <p:cNvPr id="59" name="Google Shape;378;p24">
            <a:extLst>
              <a:ext uri="{FF2B5EF4-FFF2-40B4-BE49-F238E27FC236}">
                <a16:creationId xmlns:a16="http://schemas.microsoft.com/office/drawing/2014/main" id="{A200BA01-276D-4DBA-B0FD-0746D5A7492A}"/>
              </a:ext>
            </a:extLst>
          </p:cNvPr>
          <p:cNvSpPr txBox="1"/>
          <p:nvPr/>
        </p:nvSpPr>
        <p:spPr>
          <a:xfrm>
            <a:off x="5020428" y="4527169"/>
            <a:ext cx="2034171" cy="348141"/>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ISP WAN 2</a:t>
            </a:r>
          </a:p>
        </p:txBody>
      </p:sp>
      <p:sp>
        <p:nvSpPr>
          <p:cNvPr id="60" name="矩形 59">
            <a:extLst>
              <a:ext uri="{FF2B5EF4-FFF2-40B4-BE49-F238E27FC236}">
                <a16:creationId xmlns:a16="http://schemas.microsoft.com/office/drawing/2014/main" id="{561E3765-897E-47E4-A03C-5EA1B6B9D488}"/>
              </a:ext>
            </a:extLst>
          </p:cNvPr>
          <p:cNvSpPr/>
          <p:nvPr/>
        </p:nvSpPr>
        <p:spPr>
          <a:xfrm>
            <a:off x="4743157" y="4969725"/>
            <a:ext cx="2590662" cy="400110"/>
          </a:xfrm>
          <a:prstGeom prst="rect">
            <a:avLst/>
          </a:prstGeom>
        </p:spPr>
        <p:txBody>
          <a:bodyPr wrap="square">
            <a:spAutoFit/>
          </a:bodyPr>
          <a:lstStyle/>
          <a:p>
            <a:pPr lvl="0" algn="ctr"/>
            <a:r>
              <a:rPr lang="en-US" altLang="zh-TW" sz="20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WAN Aggregation</a:t>
            </a:r>
            <a:endParaRPr lang="zh-TW" altLang="en-US" sz="20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61" name="直線接點 60">
            <a:extLst>
              <a:ext uri="{FF2B5EF4-FFF2-40B4-BE49-F238E27FC236}">
                <a16:creationId xmlns:a16="http://schemas.microsoft.com/office/drawing/2014/main" id="{EE0EC9B4-B180-4453-8627-3A54E03C9CD5}"/>
              </a:ext>
            </a:extLst>
          </p:cNvPr>
          <p:cNvCxnSpPr>
            <a:cxnSpLocks/>
          </p:cNvCxnSpPr>
          <p:nvPr/>
        </p:nvCxnSpPr>
        <p:spPr>
          <a:xfrm flipH="1">
            <a:off x="4534078" y="5464250"/>
            <a:ext cx="3006869" cy="0"/>
          </a:xfrm>
          <a:prstGeom prst="line">
            <a:avLst/>
          </a:prstGeom>
          <a:ln w="76200">
            <a:solidFill>
              <a:srgbClr val="92D050"/>
            </a:solidFill>
            <a:headEnd type="triangle" w="med" len="med"/>
            <a:tailEnd type="triangl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sp>
        <p:nvSpPr>
          <p:cNvPr id="62" name="Google Shape;378;p24">
            <a:extLst>
              <a:ext uri="{FF2B5EF4-FFF2-40B4-BE49-F238E27FC236}">
                <a16:creationId xmlns:a16="http://schemas.microsoft.com/office/drawing/2014/main" id="{4AFB4E91-FCFC-4706-B38F-D0B093F0E409}"/>
              </a:ext>
            </a:extLst>
          </p:cNvPr>
          <p:cNvSpPr txBox="1"/>
          <p:nvPr/>
        </p:nvSpPr>
        <p:spPr>
          <a:xfrm>
            <a:off x="5107533" y="5558666"/>
            <a:ext cx="2034171" cy="348141"/>
          </a:xfrm>
          <a:prstGeom prst="rect">
            <a:avLst/>
          </a:prstGeom>
          <a:noFill/>
          <a:ln>
            <a:noFill/>
          </a:ln>
        </p:spPr>
        <p:txBody>
          <a:bodyPr spcFirstLastPara="1" wrap="square" lIns="121900" tIns="60933" rIns="121900" bIns="60933" anchor="ctr" anchorCtr="0">
            <a:noAutofit/>
          </a:bodyPr>
          <a:lstStyle/>
          <a:p>
            <a:pPr algn="ctr"/>
            <a:r>
              <a:rPr lang="en-US" sz="2000" b="1">
                <a:solidFill>
                  <a:srgbClr val="92D050"/>
                </a:solidFill>
                <a:latin typeface="Arial" panose="020B0604020202020204" pitchFamily="34" charset="0"/>
                <a:ea typeface="微軟正黑體" panose="020B0604030504040204" pitchFamily="34" charset="-120"/>
                <a:cs typeface="+mn-ea"/>
                <a:sym typeface="Arial" panose="020B0604020202020204" pitchFamily="34" charset="0"/>
              </a:rPr>
              <a:t>ISP WAN 1</a:t>
            </a:r>
          </a:p>
        </p:txBody>
      </p:sp>
    </p:spTree>
    <p:extLst>
      <p:ext uri="{BB962C8B-B14F-4D97-AF65-F5344CB8AC3E}">
        <p14:creationId xmlns:p14="http://schemas.microsoft.com/office/powerpoint/2010/main" val="1074552843"/>
      </p:ext>
    </p:extLst>
  </p:cSld>
  <p:clrMapOvr>
    <a:masterClrMapping/>
  </p:clrMapOvr>
  <p:transition spd="slow">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6EAB3D5A-EB87-415E-B64E-A55F6829D87C}"/>
              </a:ext>
            </a:extLst>
          </p:cNvPr>
          <p:cNvSpPr>
            <a:spLocks noGrp="1"/>
          </p:cNvSpPr>
          <p:nvPr>
            <p:ph type="title"/>
          </p:nvPr>
        </p:nvSpPr>
        <p:spPr/>
        <p:txBody>
          <a:bodyPr>
            <a:normAutofit/>
          </a:bodyPr>
          <a:lstStyle/>
          <a:p>
            <a:r>
              <a:rPr lang="en-US" altLang="zh-TW" sz="5300">
                <a:ea typeface="微軟正黑體" panose="020B0604030504040204" pitchFamily="34" charset="-120"/>
                <a:sym typeface="Arial" panose="020B0604020202020204" pitchFamily="34" charset="0"/>
              </a:rPr>
              <a:t>WAN Failover</a:t>
            </a:r>
          </a:p>
        </p:txBody>
      </p:sp>
      <p:sp>
        <p:nvSpPr>
          <p:cNvPr id="46" name="Google Shape;617;p31">
            <a:extLst>
              <a:ext uri="{FF2B5EF4-FFF2-40B4-BE49-F238E27FC236}">
                <a16:creationId xmlns:a16="http://schemas.microsoft.com/office/drawing/2014/main" id="{51FFB1BB-5FEE-4DDF-A0CB-61DC6822ABA5}"/>
              </a:ext>
            </a:extLst>
          </p:cNvPr>
          <p:cNvSpPr/>
          <p:nvPr/>
        </p:nvSpPr>
        <p:spPr>
          <a:xfrm>
            <a:off x="1539117" y="1932571"/>
            <a:ext cx="9375697" cy="1115015"/>
          </a:xfrm>
          <a:prstGeom prst="roundRect">
            <a:avLst>
              <a:gd name="adj" fmla="val 0"/>
            </a:avLst>
          </a:prstGeom>
          <a:noFill/>
          <a:ln>
            <a:noFill/>
          </a:ln>
        </p:spPr>
        <p:txBody>
          <a:bodyPr spcFirstLastPara="1" wrap="square" lIns="91425" tIns="45700" rIns="91425" bIns="45700" numCol="1" spcCol="540000" anchor="ctr" anchorCtr="0">
            <a:noAutofit/>
          </a:bodyPr>
          <a:lstStyle/>
          <a:p>
            <a:pPr marL="180335" lvl="0" indent="-187109" fontAlgn="base">
              <a:lnSpc>
                <a:spcPct val="130000"/>
              </a:lnSpc>
              <a:spcBef>
                <a:spcPts val="1200"/>
              </a:spcBef>
              <a:buClr>
                <a:srgbClr val="05FF76"/>
              </a:buClr>
              <a:buSzPts val="2100"/>
              <a:buFont typeface="Arial"/>
              <a:buChar char="•"/>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Multi-site connection can form a backup system automatically that allow uninterrupted collaborative operations.</a:t>
            </a:r>
          </a:p>
          <a:p>
            <a:pPr marL="180335" lvl="0" indent="-187109" fontAlgn="base">
              <a:lnSpc>
                <a:spcPct val="130000"/>
              </a:lnSpc>
              <a:spcBef>
                <a:spcPts val="1200"/>
              </a:spcBef>
              <a:buClr>
                <a:srgbClr val="05FF76"/>
              </a:buClr>
              <a:buSzPts val="2100"/>
              <a:buFont typeface="Arial"/>
              <a:buChar char="•"/>
            </a:pPr>
            <a:r>
              <a:rPr lang="en"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The central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management</a:t>
            </a:r>
            <a:r>
              <a:rPr lang="en"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 platform send</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s</a:t>
            </a:r>
            <a:r>
              <a:rPr lang="en"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 warnings and notification</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s</a:t>
            </a:r>
            <a:r>
              <a:rPr lang="en"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 in real time</a:t>
            </a:r>
            <a:endPar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50" name="直線單箭頭接點 49">
            <a:extLst>
              <a:ext uri="{FF2B5EF4-FFF2-40B4-BE49-F238E27FC236}">
                <a16:creationId xmlns:a16="http://schemas.microsoft.com/office/drawing/2014/main" id="{B8A7BC0D-1EF6-46A8-B595-783F68FAB36D}"/>
              </a:ext>
            </a:extLst>
          </p:cNvPr>
          <p:cNvCxnSpPr>
            <a:cxnSpLocks/>
          </p:cNvCxnSpPr>
          <p:nvPr/>
        </p:nvCxnSpPr>
        <p:spPr>
          <a:xfrm>
            <a:off x="8887901" y="4117836"/>
            <a:ext cx="0" cy="1032856"/>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直線單箭頭接點 51">
            <a:extLst>
              <a:ext uri="{FF2B5EF4-FFF2-40B4-BE49-F238E27FC236}">
                <a16:creationId xmlns:a16="http://schemas.microsoft.com/office/drawing/2014/main" id="{A3D36AA2-FD3E-4A30-85A8-C47B2C8AB3EA}"/>
              </a:ext>
            </a:extLst>
          </p:cNvPr>
          <p:cNvCxnSpPr>
            <a:cxnSpLocks/>
          </p:cNvCxnSpPr>
          <p:nvPr/>
        </p:nvCxnSpPr>
        <p:spPr>
          <a:xfrm flipV="1">
            <a:off x="3142716" y="4014833"/>
            <a:ext cx="0" cy="1263125"/>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4" name="群組 53">
            <a:extLst>
              <a:ext uri="{FF2B5EF4-FFF2-40B4-BE49-F238E27FC236}">
                <a16:creationId xmlns:a16="http://schemas.microsoft.com/office/drawing/2014/main" id="{7132CD55-D26A-4723-822C-F2990E0133A9}"/>
              </a:ext>
            </a:extLst>
          </p:cNvPr>
          <p:cNvGrpSpPr/>
          <p:nvPr/>
        </p:nvGrpSpPr>
        <p:grpSpPr>
          <a:xfrm>
            <a:off x="1682313" y="4748481"/>
            <a:ext cx="2862294" cy="1085835"/>
            <a:chOff x="334436" y="2242723"/>
            <a:chExt cx="1286656" cy="493670"/>
          </a:xfrm>
        </p:grpSpPr>
        <p:sp>
          <p:nvSpPr>
            <p:cNvPr id="55" name="手繪多邊形: 圖案 62">
              <a:extLst>
                <a:ext uri="{FF2B5EF4-FFF2-40B4-BE49-F238E27FC236}">
                  <a16:creationId xmlns:a16="http://schemas.microsoft.com/office/drawing/2014/main" id="{6693214F-5B62-459B-8C62-6E27518E1BF9}"/>
                </a:ext>
              </a:extLst>
            </p:cNvPr>
            <p:cNvSpPr/>
            <p:nvPr/>
          </p:nvSpPr>
          <p:spPr>
            <a:xfrm>
              <a:off x="572131" y="2568186"/>
              <a:ext cx="811266" cy="168207"/>
            </a:xfrm>
            <a:prstGeom prst="roundRect">
              <a:avLst>
                <a:gd name="adj" fmla="val 9789"/>
              </a:avLst>
            </a:prstGeom>
            <a:noFill/>
            <a:ln w="8562" cap="flat">
              <a:noFill/>
              <a:custDash>
                <a:ds d="900000" sp="900000"/>
              </a:custDash>
              <a:miter/>
            </a:ln>
          </p:spPr>
          <p:txBody>
            <a:bodyPr rtlCol="0" anchor="ct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QHora-301W</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58" name="圖片 57">
              <a:extLst>
                <a:ext uri="{FF2B5EF4-FFF2-40B4-BE49-F238E27FC236}">
                  <a16:creationId xmlns:a16="http://schemas.microsoft.com/office/drawing/2014/main" id="{88ECC601-71F1-4E29-94F6-0560A672DBFF}"/>
                </a:ext>
              </a:extLst>
            </p:cNvPr>
            <p:cNvPicPr>
              <a:picLocks noChangeAspect="1"/>
            </p:cNvPicPr>
            <p:nvPr/>
          </p:nvPicPr>
          <p:blipFill rotWithShape="1">
            <a:blip r:embed="rId2"/>
            <a:srcRect l="11287" t="36889" r="11089" b="31638"/>
            <a:stretch/>
          </p:blipFill>
          <p:spPr>
            <a:xfrm>
              <a:off x="334436" y="2242723"/>
              <a:ext cx="1286656" cy="409650"/>
            </a:xfrm>
            <a:prstGeom prst="rect">
              <a:avLst/>
            </a:prstGeom>
            <a:effectLst/>
          </p:spPr>
        </p:pic>
      </p:grpSp>
      <p:grpSp>
        <p:nvGrpSpPr>
          <p:cNvPr id="59" name="群組 58">
            <a:extLst>
              <a:ext uri="{FF2B5EF4-FFF2-40B4-BE49-F238E27FC236}">
                <a16:creationId xmlns:a16="http://schemas.microsoft.com/office/drawing/2014/main" id="{35EA9A37-325A-4506-BC3E-08F9F0C96728}"/>
              </a:ext>
            </a:extLst>
          </p:cNvPr>
          <p:cNvGrpSpPr/>
          <p:nvPr/>
        </p:nvGrpSpPr>
        <p:grpSpPr>
          <a:xfrm>
            <a:off x="7483035" y="4748481"/>
            <a:ext cx="2862294" cy="1085835"/>
            <a:chOff x="311096" y="2242723"/>
            <a:chExt cx="1286656" cy="493670"/>
          </a:xfrm>
        </p:grpSpPr>
        <p:sp>
          <p:nvSpPr>
            <p:cNvPr id="60" name="手繪多邊形: 圖案 62">
              <a:extLst>
                <a:ext uri="{FF2B5EF4-FFF2-40B4-BE49-F238E27FC236}">
                  <a16:creationId xmlns:a16="http://schemas.microsoft.com/office/drawing/2014/main" id="{F50C4DA7-9BDA-41E1-8D98-B4156F01DC45}"/>
                </a:ext>
              </a:extLst>
            </p:cNvPr>
            <p:cNvSpPr/>
            <p:nvPr/>
          </p:nvSpPr>
          <p:spPr>
            <a:xfrm>
              <a:off x="548791" y="2568186"/>
              <a:ext cx="811266" cy="168207"/>
            </a:xfrm>
            <a:prstGeom prst="roundRect">
              <a:avLst>
                <a:gd name="adj" fmla="val 9789"/>
              </a:avLst>
            </a:prstGeom>
            <a:noFill/>
            <a:ln w="8562" cap="flat">
              <a:noFill/>
              <a:custDash>
                <a:ds d="900000" sp="900000"/>
              </a:custDash>
              <a:miter/>
            </a:ln>
          </p:spPr>
          <p:txBody>
            <a:bodyPr rtlCol="0" anchor="ct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QHora-301W</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61" name="圖片 60">
              <a:extLst>
                <a:ext uri="{FF2B5EF4-FFF2-40B4-BE49-F238E27FC236}">
                  <a16:creationId xmlns:a16="http://schemas.microsoft.com/office/drawing/2014/main" id="{77FDB4E4-264D-4981-ADD7-E9D05506BC45}"/>
                </a:ext>
              </a:extLst>
            </p:cNvPr>
            <p:cNvPicPr>
              <a:picLocks noChangeAspect="1"/>
            </p:cNvPicPr>
            <p:nvPr/>
          </p:nvPicPr>
          <p:blipFill rotWithShape="1">
            <a:blip r:embed="rId2"/>
            <a:srcRect l="11287" t="36889" r="11089" b="31638"/>
            <a:stretch/>
          </p:blipFill>
          <p:spPr>
            <a:xfrm>
              <a:off x="311096" y="2242723"/>
              <a:ext cx="1286656" cy="409650"/>
            </a:xfrm>
            <a:prstGeom prst="rect">
              <a:avLst/>
            </a:prstGeom>
            <a:effectLst/>
          </p:spPr>
        </p:pic>
      </p:grpSp>
      <p:pic>
        <p:nvPicPr>
          <p:cNvPr id="62" name="圖形 61">
            <a:extLst>
              <a:ext uri="{FF2B5EF4-FFF2-40B4-BE49-F238E27FC236}">
                <a16:creationId xmlns:a16="http://schemas.microsoft.com/office/drawing/2014/main" id="{D8DFF072-1610-47E7-B3EC-E18833AD3F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16297" y="4472019"/>
            <a:ext cx="470796" cy="339832"/>
          </a:xfrm>
          <a:prstGeom prst="rect">
            <a:avLst/>
          </a:prstGeom>
          <a:effectLst>
            <a:outerShdw blurRad="50800" dist="38100" dir="8100000" algn="tr" rotWithShape="0">
              <a:prstClr val="black">
                <a:alpha val="40000"/>
              </a:prstClr>
            </a:outerShdw>
          </a:effectLst>
        </p:spPr>
      </p:pic>
      <p:pic>
        <p:nvPicPr>
          <p:cNvPr id="63" name="圖形 62">
            <a:extLst>
              <a:ext uri="{FF2B5EF4-FFF2-40B4-BE49-F238E27FC236}">
                <a16:creationId xmlns:a16="http://schemas.microsoft.com/office/drawing/2014/main" id="{31331BE5-B9D4-4364-9CF3-1F427D6A59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56170" y="5151847"/>
            <a:ext cx="470796" cy="339832"/>
          </a:xfrm>
          <a:prstGeom prst="rect">
            <a:avLst/>
          </a:prstGeom>
          <a:effectLst>
            <a:outerShdw blurRad="50800" dist="38100" dir="8100000" algn="tr" rotWithShape="0">
              <a:prstClr val="black">
                <a:alpha val="40000"/>
              </a:prstClr>
            </a:outerShdw>
          </a:effectLst>
        </p:spPr>
      </p:pic>
      <p:grpSp>
        <p:nvGrpSpPr>
          <p:cNvPr id="64" name="群組 63">
            <a:extLst>
              <a:ext uri="{FF2B5EF4-FFF2-40B4-BE49-F238E27FC236}">
                <a16:creationId xmlns:a16="http://schemas.microsoft.com/office/drawing/2014/main" id="{92D571B4-961E-4F20-A9C6-8D4773D10EBF}"/>
              </a:ext>
            </a:extLst>
          </p:cNvPr>
          <p:cNvGrpSpPr/>
          <p:nvPr/>
        </p:nvGrpSpPr>
        <p:grpSpPr>
          <a:xfrm>
            <a:off x="4502421" y="4888602"/>
            <a:ext cx="3041152" cy="675174"/>
            <a:chOff x="4534078" y="4166522"/>
            <a:chExt cx="3006870" cy="675174"/>
          </a:xfrm>
        </p:grpSpPr>
        <p:cxnSp>
          <p:nvCxnSpPr>
            <p:cNvPr id="65" name="直線接點 64">
              <a:extLst>
                <a:ext uri="{FF2B5EF4-FFF2-40B4-BE49-F238E27FC236}">
                  <a16:creationId xmlns:a16="http://schemas.microsoft.com/office/drawing/2014/main" id="{83246581-2D8F-4AF4-8C9B-BE2E285D7FC9}"/>
                </a:ext>
              </a:extLst>
            </p:cNvPr>
            <p:cNvCxnSpPr>
              <a:cxnSpLocks/>
            </p:cNvCxnSpPr>
            <p:nvPr/>
          </p:nvCxnSpPr>
          <p:spPr>
            <a:xfrm flipH="1">
              <a:off x="4534078" y="4841696"/>
              <a:ext cx="3006869" cy="0"/>
            </a:xfrm>
            <a:prstGeom prst="line">
              <a:avLst/>
            </a:prstGeom>
            <a:ln w="76200">
              <a:solidFill>
                <a:srgbClr val="92D050"/>
              </a:solidFill>
              <a:headEnd type="triangl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grpSp>
          <p:nvGrpSpPr>
            <p:cNvPr id="67" name="群組 66">
              <a:extLst>
                <a:ext uri="{FF2B5EF4-FFF2-40B4-BE49-F238E27FC236}">
                  <a16:creationId xmlns:a16="http://schemas.microsoft.com/office/drawing/2014/main" id="{9E08191C-B35B-4E92-AC50-8080C44F31A6}"/>
                </a:ext>
              </a:extLst>
            </p:cNvPr>
            <p:cNvGrpSpPr/>
            <p:nvPr/>
          </p:nvGrpSpPr>
          <p:grpSpPr>
            <a:xfrm>
              <a:off x="4534078" y="4166522"/>
              <a:ext cx="3006870" cy="0"/>
              <a:chOff x="4534078" y="4166522"/>
              <a:chExt cx="3006870" cy="0"/>
            </a:xfrm>
          </p:grpSpPr>
          <p:cxnSp>
            <p:nvCxnSpPr>
              <p:cNvPr id="69" name="直線接點 68">
                <a:extLst>
                  <a:ext uri="{FF2B5EF4-FFF2-40B4-BE49-F238E27FC236}">
                    <a16:creationId xmlns:a16="http://schemas.microsoft.com/office/drawing/2014/main" id="{6A1D324F-9FE1-4234-8AD8-0E6DEE0D5573}"/>
                  </a:ext>
                </a:extLst>
              </p:cNvPr>
              <p:cNvCxnSpPr>
                <a:cxnSpLocks/>
              </p:cNvCxnSpPr>
              <p:nvPr/>
            </p:nvCxnSpPr>
            <p:spPr>
              <a:xfrm flipH="1">
                <a:off x="4534078" y="4166522"/>
                <a:ext cx="3006869" cy="0"/>
              </a:xfrm>
              <a:prstGeom prst="line">
                <a:avLst/>
              </a:prstGeom>
              <a:ln w="76200">
                <a:solidFill>
                  <a:srgbClr val="00B0F0"/>
                </a:solidFill>
                <a:headEnd type="triangl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grpSp>
            <p:nvGrpSpPr>
              <p:cNvPr id="70" name="群組 69">
                <a:extLst>
                  <a:ext uri="{FF2B5EF4-FFF2-40B4-BE49-F238E27FC236}">
                    <a16:creationId xmlns:a16="http://schemas.microsoft.com/office/drawing/2014/main" id="{DA1DF124-CB73-4F86-9706-6826C4607BAB}"/>
                  </a:ext>
                </a:extLst>
              </p:cNvPr>
              <p:cNvGrpSpPr/>
              <p:nvPr/>
            </p:nvGrpSpPr>
            <p:grpSpPr>
              <a:xfrm>
                <a:off x="6096000" y="4166522"/>
                <a:ext cx="1444948" cy="0"/>
                <a:chOff x="6175523" y="3781562"/>
                <a:chExt cx="1444948" cy="0"/>
              </a:xfrm>
            </p:grpSpPr>
            <p:cxnSp>
              <p:nvCxnSpPr>
                <p:cNvPr id="71" name="直線接點 70">
                  <a:extLst>
                    <a:ext uri="{FF2B5EF4-FFF2-40B4-BE49-F238E27FC236}">
                      <a16:creationId xmlns:a16="http://schemas.microsoft.com/office/drawing/2014/main" id="{30FB5E7E-BB9D-48CF-9614-7340D8A88BA3}"/>
                    </a:ext>
                  </a:extLst>
                </p:cNvPr>
                <p:cNvCxnSpPr>
                  <a:cxnSpLocks/>
                </p:cNvCxnSpPr>
                <p:nvPr/>
              </p:nvCxnSpPr>
              <p:spPr>
                <a:xfrm flipH="1">
                  <a:off x="6175523" y="3781562"/>
                  <a:ext cx="1444948" cy="0"/>
                </a:xfrm>
                <a:prstGeom prst="line">
                  <a:avLst/>
                </a:prstGeom>
                <a:ln w="76200">
                  <a:solidFill>
                    <a:srgbClr val="22282B"/>
                  </a:solidFill>
                  <a:prstDash val="solid"/>
                  <a:headEnd type="triangl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B112D7CB-DFE6-4800-8B75-05DF304DBFEC}"/>
                    </a:ext>
                  </a:extLst>
                </p:cNvPr>
                <p:cNvCxnSpPr>
                  <a:cxnSpLocks/>
                </p:cNvCxnSpPr>
                <p:nvPr/>
              </p:nvCxnSpPr>
              <p:spPr>
                <a:xfrm flipH="1">
                  <a:off x="6175523" y="3781562"/>
                  <a:ext cx="1444948" cy="0"/>
                </a:xfrm>
                <a:prstGeom prst="line">
                  <a:avLst/>
                </a:prstGeom>
                <a:ln w="76200">
                  <a:solidFill>
                    <a:srgbClr val="FF0000"/>
                  </a:solidFill>
                  <a:prstDash val="sysDot"/>
                  <a:headEnd type="triangl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grpSp>
        </p:grpSp>
      </p:grpSp>
      <p:pic>
        <p:nvPicPr>
          <p:cNvPr id="73" name="圖形 72">
            <a:extLst>
              <a:ext uri="{FF2B5EF4-FFF2-40B4-BE49-F238E27FC236}">
                <a16:creationId xmlns:a16="http://schemas.microsoft.com/office/drawing/2014/main" id="{8C354932-5184-4826-9A31-FD2F5B1B5B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7800" y="4253154"/>
            <a:ext cx="773360" cy="671185"/>
          </a:xfrm>
          <a:prstGeom prst="rect">
            <a:avLst/>
          </a:prstGeom>
          <a:effectLst>
            <a:outerShdw blurRad="50800" dist="50800" dir="8400000" algn="t" rotWithShape="0">
              <a:prstClr val="black">
                <a:alpha val="30000"/>
              </a:prstClr>
            </a:outerShdw>
          </a:effectLst>
        </p:spPr>
      </p:pic>
      <p:pic>
        <p:nvPicPr>
          <p:cNvPr id="74" name="圖形 73">
            <a:extLst>
              <a:ext uri="{FF2B5EF4-FFF2-40B4-BE49-F238E27FC236}">
                <a16:creationId xmlns:a16="http://schemas.microsoft.com/office/drawing/2014/main" id="{0BBBCD2D-D2E1-4D3F-B249-CA41DB392A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65762" y="5151847"/>
            <a:ext cx="470796" cy="339832"/>
          </a:xfrm>
          <a:prstGeom prst="rect">
            <a:avLst/>
          </a:prstGeom>
          <a:effectLst>
            <a:outerShdw blurRad="50800" dist="38100" dir="8100000" algn="tr" rotWithShape="0">
              <a:prstClr val="black">
                <a:alpha val="40000"/>
              </a:prstClr>
            </a:outerShdw>
          </a:effectLst>
        </p:spPr>
      </p:pic>
      <p:pic>
        <p:nvPicPr>
          <p:cNvPr id="75" name="圖形 74">
            <a:extLst>
              <a:ext uri="{FF2B5EF4-FFF2-40B4-BE49-F238E27FC236}">
                <a16:creationId xmlns:a16="http://schemas.microsoft.com/office/drawing/2014/main" id="{6324A9DD-8736-431F-8B9F-2F1E45EA19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0631" y="5151847"/>
            <a:ext cx="470796" cy="339832"/>
          </a:xfrm>
          <a:prstGeom prst="rect">
            <a:avLst/>
          </a:prstGeom>
          <a:effectLst>
            <a:outerShdw blurRad="50800" dist="38100" dir="8100000" algn="tr" rotWithShape="0">
              <a:prstClr val="black">
                <a:alpha val="40000"/>
              </a:prstClr>
            </a:outerShdw>
          </a:effectLst>
        </p:spPr>
      </p:pic>
      <p:sp>
        <p:nvSpPr>
          <p:cNvPr id="76" name="箭號: 上彎 75">
            <a:extLst>
              <a:ext uri="{FF2B5EF4-FFF2-40B4-BE49-F238E27FC236}">
                <a16:creationId xmlns:a16="http://schemas.microsoft.com/office/drawing/2014/main" id="{DB2EBDBF-6E8F-48D8-8DAC-C4211B20D264}"/>
              </a:ext>
            </a:extLst>
          </p:cNvPr>
          <p:cNvSpPr/>
          <p:nvPr/>
        </p:nvSpPr>
        <p:spPr>
          <a:xfrm rot="5400000">
            <a:off x="5158787" y="4860598"/>
            <a:ext cx="695022" cy="470796"/>
          </a:xfrm>
          <a:prstGeom prst="bentUpArrow">
            <a:avLst>
              <a:gd name="adj1" fmla="val 22912"/>
              <a:gd name="adj2" fmla="val 28329"/>
              <a:gd name="adj3" fmla="val 43307"/>
            </a:avLst>
          </a:prstGeom>
          <a:gradFill>
            <a:gsLst>
              <a:gs pos="0">
                <a:srgbClr val="FFD72D">
                  <a:alpha val="0"/>
                </a:srgbClr>
              </a:gs>
              <a:gs pos="52000">
                <a:srgbClr val="FFD72D"/>
              </a:gs>
            </a:gsLst>
            <a:lin ang="21594000" scaled="0"/>
          </a:gradFill>
          <a:ln w="7620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7" name="Google Shape;378;p24">
            <a:extLst>
              <a:ext uri="{FF2B5EF4-FFF2-40B4-BE49-F238E27FC236}">
                <a16:creationId xmlns:a16="http://schemas.microsoft.com/office/drawing/2014/main" id="{A03635A8-4153-466D-86E1-62282832DFF7}"/>
              </a:ext>
            </a:extLst>
          </p:cNvPr>
          <p:cNvSpPr txBox="1"/>
          <p:nvPr/>
        </p:nvSpPr>
        <p:spPr>
          <a:xfrm>
            <a:off x="5020428" y="3871973"/>
            <a:ext cx="2034171" cy="348141"/>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ISP WAN 2</a:t>
            </a:r>
          </a:p>
        </p:txBody>
      </p:sp>
      <p:sp>
        <p:nvSpPr>
          <p:cNvPr id="78" name="Google Shape;378;p24">
            <a:extLst>
              <a:ext uri="{FF2B5EF4-FFF2-40B4-BE49-F238E27FC236}">
                <a16:creationId xmlns:a16="http://schemas.microsoft.com/office/drawing/2014/main" id="{1ECE5883-77EE-4402-A2D0-905CFEEA2497}"/>
              </a:ext>
            </a:extLst>
          </p:cNvPr>
          <p:cNvSpPr txBox="1"/>
          <p:nvPr/>
        </p:nvSpPr>
        <p:spPr>
          <a:xfrm>
            <a:off x="5020428" y="5688970"/>
            <a:ext cx="2034171" cy="348141"/>
          </a:xfrm>
          <a:prstGeom prst="rect">
            <a:avLst/>
          </a:prstGeom>
          <a:noFill/>
          <a:ln>
            <a:noFill/>
          </a:ln>
        </p:spPr>
        <p:txBody>
          <a:bodyPr spcFirstLastPara="1" wrap="square" lIns="121900" tIns="60933" rIns="121900" bIns="60933" anchor="ctr" anchorCtr="0">
            <a:noAutofit/>
          </a:bodyPr>
          <a:lstStyle/>
          <a:p>
            <a:pPr algn="ctr"/>
            <a:r>
              <a:rPr lang="en-US" sz="2000" b="1">
                <a:solidFill>
                  <a:srgbClr val="92D050"/>
                </a:solidFill>
                <a:latin typeface="Arial" panose="020B0604020202020204" pitchFamily="34" charset="0"/>
                <a:ea typeface="微軟正黑體" panose="020B0604030504040204" pitchFamily="34" charset="-120"/>
                <a:cs typeface="+mn-ea"/>
                <a:sym typeface="Arial" panose="020B0604020202020204" pitchFamily="34" charset="0"/>
              </a:rPr>
              <a:t>ISP WAN 1</a:t>
            </a:r>
          </a:p>
        </p:txBody>
      </p:sp>
      <p:sp>
        <p:nvSpPr>
          <p:cNvPr id="79" name="Google Shape;378;p24">
            <a:extLst>
              <a:ext uri="{FF2B5EF4-FFF2-40B4-BE49-F238E27FC236}">
                <a16:creationId xmlns:a16="http://schemas.microsoft.com/office/drawing/2014/main" id="{423CDD22-8B42-4477-972C-8B3AA6B6A2C9}"/>
              </a:ext>
            </a:extLst>
          </p:cNvPr>
          <p:cNvSpPr txBox="1"/>
          <p:nvPr/>
        </p:nvSpPr>
        <p:spPr>
          <a:xfrm>
            <a:off x="8168866" y="4531737"/>
            <a:ext cx="739601" cy="368255"/>
          </a:xfrm>
          <a:prstGeom prst="rect">
            <a:avLst/>
          </a:prstGeom>
          <a:noFill/>
          <a:ln>
            <a:noFill/>
          </a:ln>
        </p:spPr>
        <p:txBody>
          <a:bodyPr spcFirstLastPara="1" wrap="square" lIns="91425" tIns="45700" rIns="91425" bIns="45700" anchor="t" anchorCtr="0">
            <a:noAutofit/>
          </a:bodyPr>
          <a:lstStyle/>
          <a:p>
            <a:pPr algn="ctr"/>
            <a:r>
              <a:rPr lang="en-US" altLang="zh-TW"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10</a:t>
            </a:r>
            <a:r>
              <a:rPr lang="zh-TW" altLang="en-US"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G</a:t>
            </a:r>
            <a:endParaRPr lang="zh-TW" altLang="en-US"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80" name="群組 79">
            <a:extLst>
              <a:ext uri="{FF2B5EF4-FFF2-40B4-BE49-F238E27FC236}">
                <a16:creationId xmlns:a16="http://schemas.microsoft.com/office/drawing/2014/main" id="{6D56AF54-4CCD-48C9-BBA9-8B82E2FCC583}"/>
              </a:ext>
            </a:extLst>
          </p:cNvPr>
          <p:cNvGrpSpPr/>
          <p:nvPr/>
        </p:nvGrpSpPr>
        <p:grpSpPr>
          <a:xfrm>
            <a:off x="2653656" y="3381722"/>
            <a:ext cx="1285702" cy="1240167"/>
            <a:chOff x="215488" y="4652142"/>
            <a:chExt cx="1285702" cy="1240167"/>
          </a:xfrm>
        </p:grpSpPr>
        <p:pic>
          <p:nvPicPr>
            <p:cNvPr id="81" name="圖片 80" descr="一張含有 電子用品, 電腦, 監視器, 坐 的圖片&#10;&#10;自動產生的描述">
              <a:extLst>
                <a:ext uri="{FF2B5EF4-FFF2-40B4-BE49-F238E27FC236}">
                  <a16:creationId xmlns:a16="http://schemas.microsoft.com/office/drawing/2014/main" id="{9043E238-CB7C-46D9-93A7-62CF1FB29E1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5488" y="4652142"/>
              <a:ext cx="1065268" cy="1210459"/>
            </a:xfrm>
            <a:prstGeom prst="rect">
              <a:avLst/>
            </a:prstGeom>
            <a:effectLst>
              <a:outerShdw blurRad="63500" sx="102000" sy="102000" algn="ctr" rotWithShape="0">
                <a:prstClr val="black">
                  <a:alpha val="71000"/>
                </a:prstClr>
              </a:outerShdw>
            </a:effectLst>
          </p:spPr>
        </p:pic>
        <p:pic>
          <p:nvPicPr>
            <p:cNvPr id="82" name="Google Shape;573;p30">
              <a:extLst>
                <a:ext uri="{FF2B5EF4-FFF2-40B4-BE49-F238E27FC236}">
                  <a16:creationId xmlns:a16="http://schemas.microsoft.com/office/drawing/2014/main" id="{F1219351-9F61-45B9-9D52-229F667200E7}"/>
                </a:ext>
              </a:extLst>
            </p:cNvPr>
            <p:cNvPicPr preferRelativeResize="0"/>
            <p:nvPr/>
          </p:nvPicPr>
          <p:blipFill rotWithShape="1">
            <a:blip r:embed="rId8"/>
            <a:srcRect/>
            <a:stretch/>
          </p:blipFill>
          <p:spPr>
            <a:xfrm>
              <a:off x="927719" y="5318838"/>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grpSp>
        <p:nvGrpSpPr>
          <p:cNvPr id="83" name="群組 82">
            <a:extLst>
              <a:ext uri="{FF2B5EF4-FFF2-40B4-BE49-F238E27FC236}">
                <a16:creationId xmlns:a16="http://schemas.microsoft.com/office/drawing/2014/main" id="{5C50DD64-D3AC-48BA-BC81-6272AC355C69}"/>
              </a:ext>
            </a:extLst>
          </p:cNvPr>
          <p:cNvGrpSpPr/>
          <p:nvPr/>
        </p:nvGrpSpPr>
        <p:grpSpPr>
          <a:xfrm>
            <a:off x="8334462" y="3380364"/>
            <a:ext cx="1279240" cy="1240167"/>
            <a:chOff x="8270974" y="3380364"/>
            <a:chExt cx="1279240" cy="1240167"/>
          </a:xfrm>
        </p:grpSpPr>
        <p:pic>
          <p:nvPicPr>
            <p:cNvPr id="84" name="圖片 83" descr="一張含有 電子用品, 電腦, 監視器, 坐 的圖片&#10;&#10;自動產生的描述">
              <a:extLst>
                <a:ext uri="{FF2B5EF4-FFF2-40B4-BE49-F238E27FC236}">
                  <a16:creationId xmlns:a16="http://schemas.microsoft.com/office/drawing/2014/main" id="{27C399A9-CA26-4E4F-855D-BF87E3AD43B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270974" y="3380364"/>
              <a:ext cx="1065268" cy="1210459"/>
            </a:xfrm>
            <a:prstGeom prst="rect">
              <a:avLst/>
            </a:prstGeom>
            <a:effectLst>
              <a:outerShdw blurRad="63500" sx="102000" sy="102000" algn="ctr" rotWithShape="0">
                <a:prstClr val="black">
                  <a:alpha val="71000"/>
                </a:prstClr>
              </a:outerShdw>
            </a:effectLst>
          </p:spPr>
        </p:pic>
        <p:pic>
          <p:nvPicPr>
            <p:cNvPr id="85" name="Google Shape;573;p30">
              <a:extLst>
                <a:ext uri="{FF2B5EF4-FFF2-40B4-BE49-F238E27FC236}">
                  <a16:creationId xmlns:a16="http://schemas.microsoft.com/office/drawing/2014/main" id="{E85CFB26-8460-44D4-9E43-6B48AAF8BA07}"/>
                </a:ext>
              </a:extLst>
            </p:cNvPr>
            <p:cNvPicPr preferRelativeResize="0"/>
            <p:nvPr/>
          </p:nvPicPr>
          <p:blipFill rotWithShape="1">
            <a:blip r:embed="rId8"/>
            <a:srcRect/>
            <a:stretch/>
          </p:blipFill>
          <p:spPr>
            <a:xfrm>
              <a:off x="8976743" y="4047060"/>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sp>
        <p:nvSpPr>
          <p:cNvPr id="86" name="Google Shape;378;p24">
            <a:extLst>
              <a:ext uri="{FF2B5EF4-FFF2-40B4-BE49-F238E27FC236}">
                <a16:creationId xmlns:a16="http://schemas.microsoft.com/office/drawing/2014/main" id="{DB36ABE4-1F19-4E23-9ED1-26B71D662595}"/>
              </a:ext>
            </a:extLst>
          </p:cNvPr>
          <p:cNvSpPr txBox="1"/>
          <p:nvPr/>
        </p:nvSpPr>
        <p:spPr>
          <a:xfrm>
            <a:off x="2470277" y="4528732"/>
            <a:ext cx="739601" cy="368255"/>
          </a:xfrm>
          <a:prstGeom prst="rect">
            <a:avLst/>
          </a:prstGeom>
          <a:noFill/>
          <a:ln>
            <a:noFill/>
          </a:ln>
        </p:spPr>
        <p:txBody>
          <a:bodyPr spcFirstLastPara="1" wrap="square" lIns="91425" tIns="45700" rIns="91425" bIns="45700" anchor="t" anchorCtr="0">
            <a:noAutofit/>
          </a:bodyPr>
          <a:lstStyle/>
          <a:p>
            <a:pPr algn="ctr"/>
            <a:r>
              <a:rPr lang="en-US" altLang="zh-TW"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10</a:t>
            </a:r>
            <a:r>
              <a:rPr lang="zh-TW" altLang="en-US"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G</a:t>
            </a:r>
            <a:endParaRPr lang="zh-TW" altLang="en-US"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1091581254"/>
      </p:ext>
    </p:extLst>
  </p:cSld>
  <p:clrMapOvr>
    <a:masterClrMapping/>
  </p:clrMapOvr>
  <p:transition spd="slow">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線接點 66">
            <a:extLst>
              <a:ext uri="{FF2B5EF4-FFF2-40B4-BE49-F238E27FC236}">
                <a16:creationId xmlns:a16="http://schemas.microsoft.com/office/drawing/2014/main" id="{80602037-F23F-43A4-91EB-3FF8E9195C90}"/>
              </a:ext>
            </a:extLst>
          </p:cNvPr>
          <p:cNvCxnSpPr>
            <a:cxnSpLocks/>
          </p:cNvCxnSpPr>
          <p:nvPr/>
        </p:nvCxnSpPr>
        <p:spPr>
          <a:xfrm flipH="1">
            <a:off x="4616379" y="5640404"/>
            <a:ext cx="3006869" cy="0"/>
          </a:xfrm>
          <a:prstGeom prst="line">
            <a:avLst/>
          </a:prstGeom>
          <a:ln w="76200">
            <a:solidFill>
              <a:srgbClr val="FFC000"/>
            </a:solidFill>
            <a:headEnd type="triangle" w="med" len="med"/>
            <a:tailEnd type="triangl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A67C057C-C268-44EA-AFDB-7D6CD0A6EB66}"/>
              </a:ext>
            </a:extLst>
          </p:cNvPr>
          <p:cNvCxnSpPr>
            <a:cxnSpLocks/>
          </p:cNvCxnSpPr>
          <p:nvPr/>
        </p:nvCxnSpPr>
        <p:spPr>
          <a:xfrm flipH="1">
            <a:off x="4616379" y="5323007"/>
            <a:ext cx="3006869" cy="0"/>
          </a:xfrm>
          <a:prstGeom prst="line">
            <a:avLst/>
          </a:prstGeom>
          <a:ln w="76200">
            <a:solidFill>
              <a:srgbClr val="92D050"/>
            </a:solidFill>
            <a:headEnd type="triangle" w="med" len="med"/>
            <a:tailEnd type="triangl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4A2C1437-81B5-4DB4-AA68-2916F2F8F157}"/>
              </a:ext>
            </a:extLst>
          </p:cNvPr>
          <p:cNvCxnSpPr>
            <a:cxnSpLocks/>
          </p:cNvCxnSpPr>
          <p:nvPr/>
        </p:nvCxnSpPr>
        <p:spPr>
          <a:xfrm flipH="1">
            <a:off x="4616379" y="5942589"/>
            <a:ext cx="3006869" cy="0"/>
          </a:xfrm>
          <a:prstGeom prst="line">
            <a:avLst/>
          </a:prstGeom>
          <a:ln w="76200">
            <a:solidFill>
              <a:srgbClr val="FF5050"/>
            </a:solidFill>
            <a:headEnd type="triangle" w="med" len="med"/>
            <a:tailEnd type="triangl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sp>
        <p:nvSpPr>
          <p:cNvPr id="3" name="標題 6">
            <a:extLst>
              <a:ext uri="{FF2B5EF4-FFF2-40B4-BE49-F238E27FC236}">
                <a16:creationId xmlns:a16="http://schemas.microsoft.com/office/drawing/2014/main" id="{21BDE660-251B-3148-BD1C-9B6EC3D80529}"/>
              </a:ext>
            </a:extLst>
          </p:cNvPr>
          <p:cNvSpPr>
            <a:spLocks noGrp="1"/>
          </p:cNvSpPr>
          <p:nvPr>
            <p:ph type="title"/>
          </p:nvPr>
        </p:nvSpPr>
        <p:spPr/>
        <p:txBody>
          <a:bodyPr>
            <a:normAutofit/>
          </a:bodyPr>
          <a:lstStyle/>
          <a:p>
            <a:r>
              <a:rPr lang="en-US" altLang="zh-TW" sz="5300">
                <a:ea typeface="微軟正黑體" panose="020B0604030504040204" pitchFamily="34" charset="-120"/>
                <a:sym typeface="Arial" panose="020B0604020202020204" pitchFamily="34" charset="0"/>
              </a:rPr>
              <a:t>WAN Load Balancing</a:t>
            </a:r>
          </a:p>
        </p:txBody>
      </p:sp>
      <p:sp>
        <p:nvSpPr>
          <p:cNvPr id="21" name="Google Shape;378;p24">
            <a:extLst>
              <a:ext uri="{FF2B5EF4-FFF2-40B4-BE49-F238E27FC236}">
                <a16:creationId xmlns:a16="http://schemas.microsoft.com/office/drawing/2014/main" id="{BC95D04A-5DA1-DB47-8F08-FA57E91564BB}"/>
              </a:ext>
            </a:extLst>
          </p:cNvPr>
          <p:cNvSpPr txBox="1"/>
          <p:nvPr/>
        </p:nvSpPr>
        <p:spPr>
          <a:xfrm>
            <a:off x="5155288" y="5325699"/>
            <a:ext cx="2034171" cy="348141"/>
          </a:xfrm>
          <a:prstGeom prst="rect">
            <a:avLst/>
          </a:prstGeom>
          <a:noFill/>
          <a:ln>
            <a:noFill/>
          </a:ln>
        </p:spPr>
        <p:txBody>
          <a:bodyPr spcFirstLastPara="1" wrap="square" lIns="121900" tIns="60933" rIns="121900" bIns="60933" anchor="ctr" anchorCtr="0">
            <a:noAutofit/>
          </a:bodyPr>
          <a:lstStyle/>
          <a:p>
            <a:pPr algn="ctr"/>
            <a:r>
              <a:rPr lang="en-US" sz="1600">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ISP WAN 2</a:t>
            </a:r>
          </a:p>
        </p:txBody>
      </p:sp>
      <p:sp>
        <p:nvSpPr>
          <p:cNvPr id="24" name="Google Shape;378;p24">
            <a:extLst>
              <a:ext uri="{FF2B5EF4-FFF2-40B4-BE49-F238E27FC236}">
                <a16:creationId xmlns:a16="http://schemas.microsoft.com/office/drawing/2014/main" id="{7B2ABCF4-ADF6-054A-B65B-2EACC375D97C}"/>
              </a:ext>
            </a:extLst>
          </p:cNvPr>
          <p:cNvSpPr txBox="1"/>
          <p:nvPr/>
        </p:nvSpPr>
        <p:spPr>
          <a:xfrm>
            <a:off x="5185029" y="4879187"/>
            <a:ext cx="2034171" cy="348141"/>
          </a:xfrm>
          <a:prstGeom prst="rect">
            <a:avLst/>
          </a:prstGeom>
          <a:noFill/>
          <a:ln>
            <a:noFill/>
          </a:ln>
        </p:spPr>
        <p:txBody>
          <a:bodyPr spcFirstLastPara="1" wrap="square" lIns="121900" tIns="60933" rIns="121900" bIns="60933" anchor="ctr" anchorCtr="0">
            <a:noAutofit/>
          </a:bodyPr>
          <a:lstStyle/>
          <a:p>
            <a:pPr algn="ctr"/>
            <a:r>
              <a:rPr lang="en-US" sz="2000" b="1">
                <a:solidFill>
                  <a:srgbClr val="92D050"/>
                </a:solidFill>
                <a:latin typeface="Arial" panose="020B0604020202020204" pitchFamily="34" charset="0"/>
                <a:ea typeface="微軟正黑體" panose="020B0604030504040204" pitchFamily="34" charset="-120"/>
                <a:cs typeface="+mn-ea"/>
                <a:sym typeface="Arial" panose="020B0604020202020204" pitchFamily="34" charset="0"/>
              </a:rPr>
              <a:t>ISP WAN 1</a:t>
            </a:r>
          </a:p>
        </p:txBody>
      </p:sp>
      <p:sp>
        <p:nvSpPr>
          <p:cNvPr id="38" name="手繪多邊形: 圖案 62">
            <a:extLst>
              <a:ext uri="{FF2B5EF4-FFF2-40B4-BE49-F238E27FC236}">
                <a16:creationId xmlns:a16="http://schemas.microsoft.com/office/drawing/2014/main" id="{8C3BDC65-DBD9-C641-8544-B307EC294024}"/>
              </a:ext>
            </a:extLst>
          </p:cNvPr>
          <p:cNvSpPr/>
          <p:nvPr/>
        </p:nvSpPr>
        <p:spPr>
          <a:xfrm>
            <a:off x="786228" y="2399419"/>
            <a:ext cx="11001829" cy="926844"/>
          </a:xfrm>
          <a:prstGeom prst="roundRect">
            <a:avLst>
              <a:gd name="adj" fmla="val 9789"/>
            </a:avLst>
          </a:prstGeom>
          <a:noFill/>
          <a:ln w="8562" cap="flat">
            <a:noFill/>
            <a:custDash>
              <a:ds d="900000" sp="900000"/>
            </a:custDash>
            <a:miter/>
          </a:ln>
        </p:spPr>
        <p:txBody>
          <a:bodyPr rtlCol="0" anchor="ctr"/>
          <a:lstStyle/>
          <a:p>
            <a:pPr marL="180335" indent="-187109">
              <a:lnSpc>
                <a:spcPct val="130000"/>
              </a:lnSpc>
              <a:spcBef>
                <a:spcPts val="600"/>
              </a:spcBef>
              <a:buClr>
                <a:srgbClr val="05FF76"/>
              </a:buClr>
              <a:buSzPts val="2100"/>
              <a:buFont typeface="Arial"/>
              <a:buChar char="•"/>
            </a:pPr>
            <a:r>
              <a:rPr lang="en"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Using Multipath TCP (MPTCP) technology to automatically detect current network jitter, delay, and packet loss conditions, so that each packet takes the best network path to the destination, so as to achieve intelligent routing and uninterrupted connection for transmission</a:t>
            </a:r>
          </a:p>
          <a:p>
            <a:pPr marL="180335" indent="-187109">
              <a:lnSpc>
                <a:spcPct val="130000"/>
              </a:lnSpc>
              <a:spcBef>
                <a:spcPts val="600"/>
              </a:spcBef>
              <a:buClr>
                <a:srgbClr val="05FF76"/>
              </a:buClr>
              <a:buSzPts val="2100"/>
              <a:buFont typeface="Arial"/>
              <a:buChar char="•"/>
            </a:pPr>
            <a:r>
              <a:rPr lang="en"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Maintain long-term and efficient transmission by distributing traffic through multiple WANs</a:t>
            </a:r>
            <a:b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br>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45" name="直線單箭頭接點 44">
            <a:extLst>
              <a:ext uri="{FF2B5EF4-FFF2-40B4-BE49-F238E27FC236}">
                <a16:creationId xmlns:a16="http://schemas.microsoft.com/office/drawing/2014/main" id="{4B2B3746-2150-4465-BB04-A439C24448D4}"/>
              </a:ext>
            </a:extLst>
          </p:cNvPr>
          <p:cNvCxnSpPr>
            <a:cxnSpLocks/>
          </p:cNvCxnSpPr>
          <p:nvPr/>
        </p:nvCxnSpPr>
        <p:spPr>
          <a:xfrm flipV="1">
            <a:off x="3225017" y="4542403"/>
            <a:ext cx="0" cy="1263125"/>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6" name="群組 45">
            <a:extLst>
              <a:ext uri="{FF2B5EF4-FFF2-40B4-BE49-F238E27FC236}">
                <a16:creationId xmlns:a16="http://schemas.microsoft.com/office/drawing/2014/main" id="{E58EAC99-497E-4063-AF4F-7655015999E6}"/>
              </a:ext>
            </a:extLst>
          </p:cNvPr>
          <p:cNvGrpSpPr/>
          <p:nvPr/>
        </p:nvGrpSpPr>
        <p:grpSpPr>
          <a:xfrm>
            <a:off x="2735957" y="3909292"/>
            <a:ext cx="1285702" cy="1240167"/>
            <a:chOff x="215488" y="4652142"/>
            <a:chExt cx="1285702" cy="1240167"/>
          </a:xfrm>
        </p:grpSpPr>
        <p:pic>
          <p:nvPicPr>
            <p:cNvPr id="47" name="圖片 46" descr="一張含有 電子用品, 電腦, 監視器, 坐 的圖片&#10;&#10;自動產生的描述">
              <a:extLst>
                <a:ext uri="{FF2B5EF4-FFF2-40B4-BE49-F238E27FC236}">
                  <a16:creationId xmlns:a16="http://schemas.microsoft.com/office/drawing/2014/main" id="{7586AED9-AB58-4119-B014-C3250F1AAEE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5488" y="4652142"/>
              <a:ext cx="1065268" cy="1210459"/>
            </a:xfrm>
            <a:prstGeom prst="rect">
              <a:avLst/>
            </a:prstGeom>
            <a:effectLst>
              <a:outerShdw blurRad="63500" sx="102000" sy="102000" algn="ctr" rotWithShape="0">
                <a:prstClr val="black">
                  <a:alpha val="71000"/>
                </a:prstClr>
              </a:outerShdw>
            </a:effectLst>
          </p:spPr>
        </p:pic>
        <p:pic>
          <p:nvPicPr>
            <p:cNvPr id="48" name="Google Shape;573;p30">
              <a:extLst>
                <a:ext uri="{FF2B5EF4-FFF2-40B4-BE49-F238E27FC236}">
                  <a16:creationId xmlns:a16="http://schemas.microsoft.com/office/drawing/2014/main" id="{C3F6670D-7E5D-4A4D-A4BC-80B8E89ECA03}"/>
                </a:ext>
              </a:extLst>
            </p:cNvPr>
            <p:cNvPicPr preferRelativeResize="0"/>
            <p:nvPr/>
          </p:nvPicPr>
          <p:blipFill rotWithShape="1">
            <a:blip r:embed="rId3"/>
            <a:srcRect/>
            <a:stretch/>
          </p:blipFill>
          <p:spPr>
            <a:xfrm>
              <a:off x="927719" y="5318838"/>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sp>
        <p:nvSpPr>
          <p:cNvPr id="49" name="Google Shape;378;p24">
            <a:extLst>
              <a:ext uri="{FF2B5EF4-FFF2-40B4-BE49-F238E27FC236}">
                <a16:creationId xmlns:a16="http://schemas.microsoft.com/office/drawing/2014/main" id="{A74BADC0-7592-44E2-9A4A-8538FAD764C8}"/>
              </a:ext>
            </a:extLst>
          </p:cNvPr>
          <p:cNvSpPr txBox="1"/>
          <p:nvPr/>
        </p:nvSpPr>
        <p:spPr>
          <a:xfrm>
            <a:off x="2552578" y="5056302"/>
            <a:ext cx="739601" cy="368255"/>
          </a:xfrm>
          <a:prstGeom prst="rect">
            <a:avLst/>
          </a:prstGeom>
          <a:noFill/>
          <a:ln>
            <a:noFill/>
          </a:ln>
        </p:spPr>
        <p:txBody>
          <a:bodyPr spcFirstLastPara="1" wrap="square" lIns="91425" tIns="45700" rIns="91425" bIns="45700" anchor="t" anchorCtr="0">
            <a:noAutofit/>
          </a:bodyPr>
          <a:lstStyle/>
          <a:p>
            <a:pPr algn="ctr"/>
            <a:r>
              <a:rPr lang="en-US" altLang="zh-TW"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10</a:t>
            </a:r>
            <a:r>
              <a:rPr lang="zh-TW" altLang="en-US"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G</a:t>
            </a:r>
            <a:endParaRPr lang="zh-TW" altLang="en-US"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1" name="群組 10">
            <a:extLst>
              <a:ext uri="{FF2B5EF4-FFF2-40B4-BE49-F238E27FC236}">
                <a16:creationId xmlns:a16="http://schemas.microsoft.com/office/drawing/2014/main" id="{9A845878-D34C-784A-97DB-997C5632AA9B}"/>
              </a:ext>
            </a:extLst>
          </p:cNvPr>
          <p:cNvGrpSpPr/>
          <p:nvPr/>
        </p:nvGrpSpPr>
        <p:grpSpPr>
          <a:xfrm>
            <a:off x="1821603" y="5323008"/>
            <a:ext cx="2830028" cy="1156866"/>
            <a:chOff x="1637986" y="2509893"/>
            <a:chExt cx="1286656" cy="525964"/>
          </a:xfrm>
        </p:grpSpPr>
        <p:sp>
          <p:nvSpPr>
            <p:cNvPr id="12" name="手繪多邊形: 圖案 62">
              <a:extLst>
                <a:ext uri="{FF2B5EF4-FFF2-40B4-BE49-F238E27FC236}">
                  <a16:creationId xmlns:a16="http://schemas.microsoft.com/office/drawing/2014/main" id="{CFA45289-E513-4A44-BD79-CB78B0AF7605}"/>
                </a:ext>
              </a:extLst>
            </p:cNvPr>
            <p:cNvSpPr/>
            <p:nvPr/>
          </p:nvSpPr>
          <p:spPr>
            <a:xfrm>
              <a:off x="1884490" y="2867650"/>
              <a:ext cx="811266" cy="168207"/>
            </a:xfrm>
            <a:prstGeom prst="roundRect">
              <a:avLst>
                <a:gd name="adj" fmla="val 9789"/>
              </a:avLst>
            </a:prstGeom>
            <a:noFill/>
            <a:ln w="8562" cap="flat">
              <a:noFill/>
              <a:custDash>
                <a:ds d="900000" sp="900000"/>
              </a:custDash>
              <a:miter/>
            </a:ln>
          </p:spPr>
          <p:txBody>
            <a:bodyPr lIns="91440" tIns="45720" rIns="91440" bIns="45720" rtlCol="0" anchor="ctr"/>
            <a:lstStyle/>
            <a:p>
              <a:pPr algn="ctr"/>
              <a:r>
                <a:rPr lang="en-US" altLang="zh-TW"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QHora-301W</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3" name="圖片 12">
              <a:extLst>
                <a:ext uri="{FF2B5EF4-FFF2-40B4-BE49-F238E27FC236}">
                  <a16:creationId xmlns:a16="http://schemas.microsoft.com/office/drawing/2014/main" id="{00903E1B-C966-2C42-8F47-59EEB69312D6}"/>
                </a:ext>
              </a:extLst>
            </p:cNvPr>
            <p:cNvPicPr>
              <a:picLocks noChangeAspect="1"/>
            </p:cNvPicPr>
            <p:nvPr/>
          </p:nvPicPr>
          <p:blipFill rotWithShape="1">
            <a:blip r:embed="rId4"/>
            <a:srcRect l="11287" t="36889" r="11089" b="31638"/>
            <a:stretch/>
          </p:blipFill>
          <p:spPr>
            <a:xfrm>
              <a:off x="1637986" y="2509893"/>
              <a:ext cx="1286656" cy="409650"/>
            </a:xfrm>
            <a:prstGeom prst="rect">
              <a:avLst/>
            </a:prstGeom>
            <a:effectLst/>
          </p:spPr>
        </p:pic>
      </p:grpSp>
      <p:pic>
        <p:nvPicPr>
          <p:cNvPr id="63" name="圖片 62">
            <a:extLst>
              <a:ext uri="{FF2B5EF4-FFF2-40B4-BE49-F238E27FC236}">
                <a16:creationId xmlns:a16="http://schemas.microsoft.com/office/drawing/2014/main" id="{F0AF0FCE-50AC-4FF6-AFE5-8E6BE833837B}"/>
              </a:ext>
            </a:extLst>
          </p:cNvPr>
          <p:cNvPicPr>
            <a:picLocks noChangeAspect="1"/>
          </p:cNvPicPr>
          <p:nvPr/>
        </p:nvPicPr>
        <p:blipFill>
          <a:blip r:embed="rId5"/>
          <a:stretch>
            <a:fillRect/>
          </a:stretch>
        </p:blipFill>
        <p:spPr>
          <a:xfrm>
            <a:off x="7811780" y="4533005"/>
            <a:ext cx="2405657" cy="1431981"/>
          </a:xfrm>
          <a:prstGeom prst="rect">
            <a:avLst/>
          </a:prstGeom>
        </p:spPr>
      </p:pic>
      <p:sp>
        <p:nvSpPr>
          <p:cNvPr id="2" name="矩形 1">
            <a:extLst>
              <a:ext uri="{FF2B5EF4-FFF2-40B4-BE49-F238E27FC236}">
                <a16:creationId xmlns:a16="http://schemas.microsoft.com/office/drawing/2014/main" id="{441FFA1B-5F07-FB47-8E9B-275A982C8B76}"/>
              </a:ext>
            </a:extLst>
          </p:cNvPr>
          <p:cNvSpPr/>
          <p:nvPr/>
        </p:nvSpPr>
        <p:spPr>
          <a:xfrm>
            <a:off x="4982940" y="4494600"/>
            <a:ext cx="2608406" cy="369332"/>
          </a:xfrm>
          <a:prstGeom prst="rect">
            <a:avLst/>
          </a:prstGeom>
        </p:spPr>
        <p:txBody>
          <a:bodyPr wrap="none">
            <a:spAutoFit/>
          </a:bodyPr>
          <a:lstStyle/>
          <a:p>
            <a:r>
              <a:rPr lang="en-US" altLang="zh-CN">
                <a:solidFill>
                  <a:srgbClr val="92D050"/>
                </a:solidFill>
                <a:latin typeface="Arial" panose="020B0604020202020204" pitchFamily="34" charset="0"/>
                <a:ea typeface="微軟正黑體" panose="020B0604030504040204" pitchFamily="34" charset="-120"/>
                <a:sym typeface="Arial" panose="020B0604020202020204" pitchFamily="34" charset="0"/>
              </a:rPr>
              <a:t>Good Network Status</a:t>
            </a:r>
            <a:r>
              <a:rPr lang="zh-CN" altLang="en-US">
                <a:solidFill>
                  <a:srgbClr val="92D050"/>
                </a:solidFill>
                <a:latin typeface="Arial" panose="020B0604020202020204" pitchFamily="34" charset="0"/>
                <a:ea typeface="微軟正黑體" panose="020B0604030504040204" pitchFamily="34" charset="-120"/>
                <a:sym typeface="Arial" panose="020B0604020202020204" pitchFamily="34" charset="0"/>
              </a:rPr>
              <a:t>！</a:t>
            </a:r>
            <a:endParaRPr lang="zh-TW" altLang="en-US">
              <a:solidFill>
                <a:srgbClr val="92D050"/>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65" name="圖形 64">
            <a:extLst>
              <a:ext uri="{FF2B5EF4-FFF2-40B4-BE49-F238E27FC236}">
                <a16:creationId xmlns:a16="http://schemas.microsoft.com/office/drawing/2014/main" id="{F62B4D64-8E00-407D-8227-3813B215F1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09639" y="4932667"/>
            <a:ext cx="470796" cy="339832"/>
          </a:xfrm>
          <a:prstGeom prst="rect">
            <a:avLst/>
          </a:prstGeom>
          <a:effectLst>
            <a:outerShdw blurRad="50800" dist="38100" dir="8100000" algn="tr" rotWithShape="0">
              <a:prstClr val="black">
                <a:alpha val="40000"/>
              </a:prstClr>
            </a:outerShdw>
          </a:effectLst>
        </p:spPr>
      </p:pic>
      <p:sp>
        <p:nvSpPr>
          <p:cNvPr id="70" name="Google Shape;378;p24">
            <a:extLst>
              <a:ext uri="{FF2B5EF4-FFF2-40B4-BE49-F238E27FC236}">
                <a16:creationId xmlns:a16="http://schemas.microsoft.com/office/drawing/2014/main" id="{94081E8C-B94E-43C4-9F35-D7B9B4C52024}"/>
              </a:ext>
            </a:extLst>
          </p:cNvPr>
          <p:cNvSpPr txBox="1"/>
          <p:nvPr/>
        </p:nvSpPr>
        <p:spPr>
          <a:xfrm>
            <a:off x="5155288" y="5642253"/>
            <a:ext cx="2034171" cy="348141"/>
          </a:xfrm>
          <a:prstGeom prst="rect">
            <a:avLst/>
          </a:prstGeom>
          <a:noFill/>
          <a:ln>
            <a:noFill/>
          </a:ln>
        </p:spPr>
        <p:txBody>
          <a:bodyPr spcFirstLastPara="1" wrap="square" lIns="121900" tIns="60933" rIns="121900" bIns="60933" anchor="ctr" anchorCtr="0">
            <a:noAutofit/>
          </a:bodyPr>
          <a:lstStyle/>
          <a:p>
            <a:pPr algn="ctr"/>
            <a:r>
              <a:rPr lang="en-US" sz="1600">
                <a:solidFill>
                  <a:srgbClr val="FF5050"/>
                </a:solidFill>
                <a:latin typeface="Arial" panose="020B0604020202020204" pitchFamily="34" charset="0"/>
                <a:ea typeface="微軟正黑體" panose="020B0604030504040204" pitchFamily="34" charset="-120"/>
                <a:cs typeface="+mn-ea"/>
                <a:sym typeface="Arial" panose="020B0604020202020204" pitchFamily="34" charset="0"/>
              </a:rPr>
              <a:t>ISP WAN 2</a:t>
            </a:r>
          </a:p>
        </p:txBody>
      </p:sp>
      <p:pic>
        <p:nvPicPr>
          <p:cNvPr id="71" name="圖形 70">
            <a:extLst>
              <a:ext uri="{FF2B5EF4-FFF2-40B4-BE49-F238E27FC236}">
                <a16:creationId xmlns:a16="http://schemas.microsoft.com/office/drawing/2014/main" id="{0C5967A6-C5CF-40CA-91D2-6784EA8CF9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49977" y="4932667"/>
            <a:ext cx="470796" cy="339832"/>
          </a:xfrm>
          <a:prstGeom prst="rect">
            <a:avLst/>
          </a:prstGeom>
          <a:effectLst>
            <a:outerShdw blurRad="50800" dist="38100" dir="8100000" algn="tr" rotWithShape="0">
              <a:prstClr val="black">
                <a:alpha val="40000"/>
              </a:prstClr>
            </a:outerShdw>
          </a:effectLst>
        </p:spPr>
      </p:pic>
      <p:pic>
        <p:nvPicPr>
          <p:cNvPr id="72" name="圖形 71">
            <a:extLst>
              <a:ext uri="{FF2B5EF4-FFF2-40B4-BE49-F238E27FC236}">
                <a16:creationId xmlns:a16="http://schemas.microsoft.com/office/drawing/2014/main" id="{444BC8A6-C2D7-4A07-9665-4912028DF2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48039" y="4909164"/>
            <a:ext cx="470796" cy="339832"/>
          </a:xfrm>
          <a:prstGeom prst="rect">
            <a:avLst/>
          </a:prstGeom>
          <a:effectLst>
            <a:outerShdw blurRad="50800" dist="38100" dir="8100000" algn="tr" rotWithShape="0">
              <a:prstClr val="black">
                <a:alpha val="40000"/>
              </a:prstClr>
            </a:outerShdw>
          </a:effectLst>
        </p:spPr>
      </p:pic>
      <p:sp>
        <p:nvSpPr>
          <p:cNvPr id="73" name="矩形 72">
            <a:extLst>
              <a:ext uri="{FF2B5EF4-FFF2-40B4-BE49-F238E27FC236}">
                <a16:creationId xmlns:a16="http://schemas.microsoft.com/office/drawing/2014/main" id="{1EE25053-7F6D-4E8D-8940-70F4E1DC48AE}"/>
              </a:ext>
            </a:extLst>
          </p:cNvPr>
          <p:cNvSpPr/>
          <p:nvPr/>
        </p:nvSpPr>
        <p:spPr>
          <a:xfrm>
            <a:off x="4787154" y="6094957"/>
            <a:ext cx="3084054" cy="307777"/>
          </a:xfrm>
          <a:prstGeom prst="rect">
            <a:avLst/>
          </a:prstGeom>
        </p:spPr>
        <p:txBody>
          <a:bodyPr wrap="square">
            <a:spAutoFit/>
          </a:bodyPr>
          <a:lstStyle/>
          <a:p>
            <a:pPr algn="ctr"/>
            <a:r>
              <a:rPr lang="en-US" altLang="zh-CN" sz="1400" dirty="0">
                <a:solidFill>
                  <a:srgbClr val="FF5050"/>
                </a:solidFill>
                <a:latin typeface="Arial" panose="020B0604020202020204" pitchFamily="34" charset="0"/>
                <a:ea typeface="微軟正黑體" panose="020B0604030504040204" pitchFamily="34" charset="-120"/>
                <a:sym typeface="Arial" panose="020B0604020202020204" pitchFamily="34" charset="0"/>
              </a:rPr>
              <a:t>High latency, jitter and packet loss</a:t>
            </a:r>
            <a:r>
              <a:rPr lang="zh-CN" altLang="en-US" sz="1400" dirty="0">
                <a:solidFill>
                  <a:srgbClr val="FF5050"/>
                </a:solidFill>
                <a:latin typeface="Arial" panose="020B0604020202020204" pitchFamily="34" charset="0"/>
                <a:ea typeface="微軟正黑體" panose="020B0604030504040204" pitchFamily="34" charset="-120"/>
                <a:sym typeface="Arial" panose="020B0604020202020204" pitchFamily="34" charset="0"/>
              </a:rPr>
              <a:t>！</a:t>
            </a:r>
            <a:endParaRPr lang="zh-TW" altLang="en-US" sz="1400" dirty="0">
              <a:solidFill>
                <a:srgbClr val="FF5050"/>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848213203"/>
      </p:ext>
    </p:extLst>
  </p:cSld>
  <p:clrMapOvr>
    <a:masterClrMapping/>
  </p:clrMapOvr>
  <p:transition spd="slow">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3EAC26B-1B7B-4E47-8669-7D4617592815}"/>
              </a:ext>
            </a:extLst>
          </p:cNvPr>
          <p:cNvSpPr>
            <a:spLocks noGrp="1"/>
          </p:cNvSpPr>
          <p:nvPr>
            <p:ph type="title"/>
          </p:nvPr>
        </p:nvSpPr>
        <p:spPr/>
        <p:txBody>
          <a:bodyPr/>
          <a:lstStyle/>
          <a:p>
            <a:r>
              <a:rPr lang="en-US" altLang="zh-TW">
                <a:ea typeface="微軟正黑體" panose="020B0604030504040204" pitchFamily="34" charset="-120"/>
                <a:sym typeface="Arial" panose="020B0604020202020204" pitchFamily="34" charset="0"/>
              </a:rPr>
              <a:t>Deep Packet Inspection</a:t>
            </a:r>
            <a:endParaRPr lang="zh-TW" altLang="en-US">
              <a:ea typeface="微軟正黑體" panose="020B0604030504040204" pitchFamily="34" charset="-120"/>
              <a:sym typeface="Arial" panose="020B0604020202020204" pitchFamily="34" charset="0"/>
            </a:endParaRPr>
          </a:p>
        </p:txBody>
      </p:sp>
      <p:sp>
        <p:nvSpPr>
          <p:cNvPr id="52" name="Google Shape;925;p44">
            <a:extLst>
              <a:ext uri="{FF2B5EF4-FFF2-40B4-BE49-F238E27FC236}">
                <a16:creationId xmlns:a16="http://schemas.microsoft.com/office/drawing/2014/main" id="{12523067-F1C7-1D49-9E93-D773333F880E}"/>
              </a:ext>
            </a:extLst>
          </p:cNvPr>
          <p:cNvSpPr txBox="1"/>
          <p:nvPr/>
        </p:nvSpPr>
        <p:spPr>
          <a:xfrm>
            <a:off x="401886" y="5657764"/>
            <a:ext cx="4125298" cy="473105"/>
          </a:xfrm>
          <a:prstGeom prst="rect">
            <a:avLst/>
          </a:prstGeom>
          <a:noFill/>
          <a:ln>
            <a:noFill/>
          </a:ln>
        </p:spPr>
        <p:txBody>
          <a:bodyPr spcFirstLastPara="1" wrap="square" lIns="91425" tIns="91425" rIns="91425" bIns="91425" anchor="t" anchorCtr="0">
            <a:noAutofit/>
          </a:bodyPr>
          <a:lstStyle/>
          <a:p>
            <a:pPr marL="120650" lvl="0" rtl="0">
              <a:spcBef>
                <a:spcPts val="0"/>
              </a:spcBef>
              <a:spcAft>
                <a:spcPts val="0"/>
              </a:spcAft>
              <a:buClr>
                <a:srgbClr val="F1C232"/>
              </a:buClr>
              <a:buSzPts val="1700"/>
            </a:pPr>
            <a:r>
              <a:rPr lang="en-US" altLang="zh-TW" sz="1200" dirty="0">
                <a:solidFill>
                  <a:schemeClr val="bg1">
                    <a:lumMod val="75000"/>
                  </a:schemeClr>
                </a:solidFill>
                <a:latin typeface="Arial" panose="020B0604020202020204" pitchFamily="34" charset="0"/>
                <a:ea typeface="微軟正黑體" panose="020B0604030504040204" pitchFamily="34" charset="-120"/>
                <a:cs typeface="+mn-ea"/>
                <a:sym typeface="Arial" panose="020B0604020202020204" pitchFamily="34" charset="0"/>
              </a:rPr>
              <a:t>** QoS and L7 Firewall is supported on 2021/Q1</a:t>
            </a:r>
            <a:endParaRPr lang="zh-TW" altLang="en-US" sz="1200" dirty="0">
              <a:solidFill>
                <a:schemeClr val="bg1">
                  <a:lumMod val="75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3" name="橢圓 52">
            <a:extLst>
              <a:ext uri="{FF2B5EF4-FFF2-40B4-BE49-F238E27FC236}">
                <a16:creationId xmlns:a16="http://schemas.microsoft.com/office/drawing/2014/main" id="{45DB289A-E57E-4CEE-A421-54E0AF111BF8}"/>
              </a:ext>
            </a:extLst>
          </p:cNvPr>
          <p:cNvSpPr/>
          <p:nvPr/>
        </p:nvSpPr>
        <p:spPr>
          <a:xfrm>
            <a:off x="6196158" y="3088498"/>
            <a:ext cx="921878" cy="9218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4" name="Google Shape;633;p32">
            <a:extLst>
              <a:ext uri="{FF2B5EF4-FFF2-40B4-BE49-F238E27FC236}">
                <a16:creationId xmlns:a16="http://schemas.microsoft.com/office/drawing/2014/main" id="{E7A8CE95-2295-48AC-87BC-62A2B9F1D603}"/>
              </a:ext>
            </a:extLst>
          </p:cNvPr>
          <p:cNvSpPr/>
          <p:nvPr/>
        </p:nvSpPr>
        <p:spPr>
          <a:xfrm>
            <a:off x="5591702" y="3593124"/>
            <a:ext cx="5259665" cy="1622432"/>
          </a:xfrm>
          <a:custGeom>
            <a:avLst/>
            <a:gdLst/>
            <a:ahLst/>
            <a:cxnLst/>
            <a:rect l="l" t="t" r="r" b="b"/>
            <a:pathLst>
              <a:path w="4838700" h="1196340" extrusionOk="0">
                <a:moveTo>
                  <a:pt x="0" y="7620"/>
                </a:moveTo>
                <a:lnTo>
                  <a:pt x="3009900" y="1196340"/>
                </a:lnTo>
                <a:lnTo>
                  <a:pt x="3794760" y="1196340"/>
                </a:lnTo>
                <a:lnTo>
                  <a:pt x="4838700" y="0"/>
                </a:lnTo>
                <a:lnTo>
                  <a:pt x="0" y="7620"/>
                </a:lnTo>
                <a:close/>
              </a:path>
            </a:pathLst>
          </a:custGeom>
          <a:gradFill>
            <a:gsLst>
              <a:gs pos="100000">
                <a:srgbClr val="46F4D0"/>
              </a:gs>
              <a:gs pos="77000">
                <a:srgbClr val="81EAFF">
                  <a:alpha val="70000"/>
                </a:srgbClr>
              </a:gs>
              <a:gs pos="44000">
                <a:srgbClr val="819DFF">
                  <a:alpha val="50000"/>
                </a:srgbClr>
              </a:gs>
              <a:gs pos="0">
                <a:srgbClr val="8181FF">
                  <a:alpha val="0"/>
                </a:srgbClr>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5" name="Google Shape;634;p32">
            <a:extLst>
              <a:ext uri="{FF2B5EF4-FFF2-40B4-BE49-F238E27FC236}">
                <a16:creationId xmlns:a16="http://schemas.microsoft.com/office/drawing/2014/main" id="{3FAAC1B1-05F3-46DA-AF63-616167C3A875}"/>
              </a:ext>
            </a:extLst>
          </p:cNvPr>
          <p:cNvSpPr txBox="1"/>
          <p:nvPr/>
        </p:nvSpPr>
        <p:spPr>
          <a:xfrm>
            <a:off x="5280079" y="5460878"/>
            <a:ext cx="2010482" cy="435054"/>
          </a:xfrm>
          <a:prstGeom prst="rect">
            <a:avLst/>
          </a:prstGeom>
          <a:noFill/>
          <a:ln>
            <a:noFill/>
          </a:ln>
        </p:spPr>
        <p:txBody>
          <a:bodyPr spcFirstLastPara="1" wrap="square" lIns="91425" tIns="45700" rIns="91425" bIns="45700" anchor="t" anchorCtr="0">
            <a:noAutofit/>
          </a:bodyPr>
          <a:lstStyle/>
          <a:p>
            <a:pPr lvl="0">
              <a:lnSpc>
                <a:spcPct val="150000"/>
              </a:lnSpc>
              <a:buClr>
                <a:schemeClr val="lt1"/>
              </a:buClr>
              <a:buSzPts val="2000"/>
            </a:pPr>
            <a:r>
              <a:rPr lang="en-US" altLang="zh-TW" sz="20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Packet Flow</a:t>
            </a:r>
            <a:endParaRPr lang="zh-TW" altLang="en-US" sz="20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56" name="Google Shape;635;p32">
            <a:extLst>
              <a:ext uri="{FF2B5EF4-FFF2-40B4-BE49-F238E27FC236}">
                <a16:creationId xmlns:a16="http://schemas.microsoft.com/office/drawing/2014/main" id="{3DD52E7D-C417-455F-BED6-D09E576E865A}"/>
              </a:ext>
            </a:extLst>
          </p:cNvPr>
          <p:cNvCxnSpPr/>
          <p:nvPr/>
        </p:nvCxnSpPr>
        <p:spPr>
          <a:xfrm rot="10800000" flipH="1">
            <a:off x="5420995" y="5333554"/>
            <a:ext cx="5803600" cy="23479"/>
          </a:xfrm>
          <a:prstGeom prst="straightConnector1">
            <a:avLst/>
          </a:prstGeom>
          <a:noFill/>
          <a:ln w="276225" cap="flat" cmpd="sng">
            <a:gradFill>
              <a:gsLst>
                <a:gs pos="0">
                  <a:srgbClr val="16EEEE">
                    <a:alpha val="0"/>
                  </a:srgbClr>
                </a:gs>
                <a:gs pos="77000">
                  <a:srgbClr val="00FF99"/>
                </a:gs>
              </a:gsLst>
              <a:lin ang="0" scaled="0"/>
            </a:gradFill>
            <a:prstDash val="solid"/>
            <a:miter lim="800000"/>
            <a:headEnd type="none" w="sm" len="sm"/>
            <a:tailEnd type="triangle" w="med" len="med"/>
          </a:ln>
        </p:spPr>
      </p:cxnSp>
      <p:sp>
        <p:nvSpPr>
          <p:cNvPr id="57" name="Google Shape;636;p32">
            <a:extLst>
              <a:ext uri="{FF2B5EF4-FFF2-40B4-BE49-F238E27FC236}">
                <a16:creationId xmlns:a16="http://schemas.microsoft.com/office/drawing/2014/main" id="{08D32929-6949-4ABA-A092-4D9A7333BD8E}"/>
              </a:ext>
            </a:extLst>
          </p:cNvPr>
          <p:cNvSpPr/>
          <p:nvPr/>
        </p:nvSpPr>
        <p:spPr>
          <a:xfrm>
            <a:off x="5638791" y="3245918"/>
            <a:ext cx="447484" cy="717623"/>
          </a:xfrm>
          <a:prstGeom prst="roundRect">
            <a:avLst>
              <a:gd name="adj" fmla="val 7428"/>
            </a:avLst>
          </a:prstGeom>
          <a:solidFill>
            <a:srgbClr val="FFD72D">
              <a:alpha val="69804"/>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0CEBFC"/>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0" name="Google Shape;637;p32">
            <a:extLst>
              <a:ext uri="{FF2B5EF4-FFF2-40B4-BE49-F238E27FC236}">
                <a16:creationId xmlns:a16="http://schemas.microsoft.com/office/drawing/2014/main" id="{BCBB8E64-16F9-40AE-9B96-5ED442AB2AE2}"/>
              </a:ext>
            </a:extLst>
          </p:cNvPr>
          <p:cNvSpPr/>
          <p:nvPr/>
        </p:nvSpPr>
        <p:spPr>
          <a:xfrm>
            <a:off x="6530157" y="3245918"/>
            <a:ext cx="447484" cy="717623"/>
          </a:xfrm>
          <a:prstGeom prst="roundRect">
            <a:avLst>
              <a:gd name="adj" fmla="val 7428"/>
            </a:avLst>
          </a:prstGeom>
          <a:solidFill>
            <a:srgbClr val="26A6F2"/>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0CEBFC"/>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1" name="Google Shape;638;p32">
            <a:extLst>
              <a:ext uri="{FF2B5EF4-FFF2-40B4-BE49-F238E27FC236}">
                <a16:creationId xmlns:a16="http://schemas.microsoft.com/office/drawing/2014/main" id="{B881910C-8D9F-48BB-AB39-ED91C114330C}"/>
              </a:ext>
            </a:extLst>
          </p:cNvPr>
          <p:cNvSpPr/>
          <p:nvPr/>
        </p:nvSpPr>
        <p:spPr>
          <a:xfrm>
            <a:off x="7290561" y="3245918"/>
            <a:ext cx="447484" cy="717623"/>
          </a:xfrm>
          <a:prstGeom prst="roundRect">
            <a:avLst>
              <a:gd name="adj" fmla="val 7428"/>
            </a:avLst>
          </a:prstGeom>
          <a:solidFill>
            <a:srgbClr val="26A6F2"/>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0CEBFC"/>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2" name="Google Shape;639;p32">
            <a:extLst>
              <a:ext uri="{FF2B5EF4-FFF2-40B4-BE49-F238E27FC236}">
                <a16:creationId xmlns:a16="http://schemas.microsoft.com/office/drawing/2014/main" id="{3C01594D-7D8A-40CC-AD73-799D671260F7}"/>
              </a:ext>
            </a:extLst>
          </p:cNvPr>
          <p:cNvSpPr/>
          <p:nvPr/>
        </p:nvSpPr>
        <p:spPr>
          <a:xfrm>
            <a:off x="8199811" y="3245918"/>
            <a:ext cx="447484" cy="717623"/>
          </a:xfrm>
          <a:prstGeom prst="roundRect">
            <a:avLst>
              <a:gd name="adj" fmla="val 7428"/>
            </a:avLst>
          </a:prstGeom>
          <a:solidFill>
            <a:srgbClr val="26A6F2"/>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0CEBFC"/>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3" name="Google Shape;640;p32">
            <a:extLst>
              <a:ext uri="{FF2B5EF4-FFF2-40B4-BE49-F238E27FC236}">
                <a16:creationId xmlns:a16="http://schemas.microsoft.com/office/drawing/2014/main" id="{156A068A-4FDE-44B6-BBF1-B7DE1F466A75}"/>
              </a:ext>
            </a:extLst>
          </p:cNvPr>
          <p:cNvSpPr/>
          <p:nvPr/>
        </p:nvSpPr>
        <p:spPr>
          <a:xfrm>
            <a:off x="9204367" y="3245918"/>
            <a:ext cx="447484" cy="717623"/>
          </a:xfrm>
          <a:prstGeom prst="roundRect">
            <a:avLst>
              <a:gd name="adj" fmla="val 7428"/>
            </a:avLst>
          </a:prstGeom>
          <a:solidFill>
            <a:srgbClr val="26A6F2"/>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0CEBFC"/>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4" name="Google Shape;641;p32">
            <a:extLst>
              <a:ext uri="{FF2B5EF4-FFF2-40B4-BE49-F238E27FC236}">
                <a16:creationId xmlns:a16="http://schemas.microsoft.com/office/drawing/2014/main" id="{B5A79DF7-9F53-4511-A1D6-C629FDB5ECA5}"/>
              </a:ext>
            </a:extLst>
          </p:cNvPr>
          <p:cNvSpPr/>
          <p:nvPr/>
        </p:nvSpPr>
        <p:spPr>
          <a:xfrm>
            <a:off x="10520258" y="3245918"/>
            <a:ext cx="447484" cy="717623"/>
          </a:xfrm>
          <a:prstGeom prst="roundRect">
            <a:avLst>
              <a:gd name="adj" fmla="val 7428"/>
            </a:avLst>
          </a:prstGeom>
          <a:solidFill>
            <a:srgbClr val="26A6F2"/>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0CEBFC"/>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5" name="Google Shape;642;p32">
            <a:extLst>
              <a:ext uri="{FF2B5EF4-FFF2-40B4-BE49-F238E27FC236}">
                <a16:creationId xmlns:a16="http://schemas.microsoft.com/office/drawing/2014/main" id="{A63F021B-821E-43D9-A7BF-DB68E9700854}"/>
              </a:ext>
            </a:extLst>
          </p:cNvPr>
          <p:cNvSpPr/>
          <p:nvPr/>
        </p:nvSpPr>
        <p:spPr>
          <a:xfrm>
            <a:off x="5420995"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6" name="Google Shape;643;p32">
            <a:extLst>
              <a:ext uri="{FF2B5EF4-FFF2-40B4-BE49-F238E27FC236}">
                <a16:creationId xmlns:a16="http://schemas.microsoft.com/office/drawing/2014/main" id="{42170FDA-6D36-41D5-8E08-12BD0E6936B0}"/>
              </a:ext>
            </a:extLst>
          </p:cNvPr>
          <p:cNvSpPr/>
          <p:nvPr/>
        </p:nvSpPr>
        <p:spPr>
          <a:xfrm>
            <a:off x="5678349"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7" name="Google Shape;644;p32">
            <a:extLst>
              <a:ext uri="{FF2B5EF4-FFF2-40B4-BE49-F238E27FC236}">
                <a16:creationId xmlns:a16="http://schemas.microsoft.com/office/drawing/2014/main" id="{CDE44B96-11A0-41CA-B343-466E63CC2646}"/>
              </a:ext>
            </a:extLst>
          </p:cNvPr>
          <p:cNvSpPr/>
          <p:nvPr/>
        </p:nvSpPr>
        <p:spPr>
          <a:xfrm>
            <a:off x="6296705"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8" name="Google Shape;645;p32">
            <a:extLst>
              <a:ext uri="{FF2B5EF4-FFF2-40B4-BE49-F238E27FC236}">
                <a16:creationId xmlns:a16="http://schemas.microsoft.com/office/drawing/2014/main" id="{94DB37F4-4277-4430-8437-A6F284382E8F}"/>
              </a:ext>
            </a:extLst>
          </p:cNvPr>
          <p:cNvSpPr/>
          <p:nvPr/>
        </p:nvSpPr>
        <p:spPr>
          <a:xfrm>
            <a:off x="6554057"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9" name="Google Shape;646;p32">
            <a:extLst>
              <a:ext uri="{FF2B5EF4-FFF2-40B4-BE49-F238E27FC236}">
                <a16:creationId xmlns:a16="http://schemas.microsoft.com/office/drawing/2014/main" id="{FFA62493-C4DD-4889-9481-5CDCAD11BEDE}"/>
              </a:ext>
            </a:extLst>
          </p:cNvPr>
          <p:cNvSpPr/>
          <p:nvPr/>
        </p:nvSpPr>
        <p:spPr>
          <a:xfrm>
            <a:off x="6814399"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0" name="Google Shape;647;p32">
            <a:extLst>
              <a:ext uri="{FF2B5EF4-FFF2-40B4-BE49-F238E27FC236}">
                <a16:creationId xmlns:a16="http://schemas.microsoft.com/office/drawing/2014/main" id="{5CBC0830-BA64-4E9B-A937-CACDAEDD5353}"/>
              </a:ext>
            </a:extLst>
          </p:cNvPr>
          <p:cNvSpPr/>
          <p:nvPr/>
        </p:nvSpPr>
        <p:spPr>
          <a:xfrm>
            <a:off x="7071751"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1" name="Google Shape;648;p32">
            <a:extLst>
              <a:ext uri="{FF2B5EF4-FFF2-40B4-BE49-F238E27FC236}">
                <a16:creationId xmlns:a16="http://schemas.microsoft.com/office/drawing/2014/main" id="{8C93ECEA-5F36-465C-9245-D6D4CEECE7D6}"/>
              </a:ext>
            </a:extLst>
          </p:cNvPr>
          <p:cNvSpPr/>
          <p:nvPr/>
        </p:nvSpPr>
        <p:spPr>
          <a:xfrm>
            <a:off x="7329104"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2" name="Google Shape;649;p32">
            <a:extLst>
              <a:ext uri="{FF2B5EF4-FFF2-40B4-BE49-F238E27FC236}">
                <a16:creationId xmlns:a16="http://schemas.microsoft.com/office/drawing/2014/main" id="{23EF94E5-D192-4F5F-86F8-ECB3715A6A59}"/>
              </a:ext>
            </a:extLst>
          </p:cNvPr>
          <p:cNvSpPr/>
          <p:nvPr/>
        </p:nvSpPr>
        <p:spPr>
          <a:xfrm>
            <a:off x="7586457"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3" name="Google Shape;650;p32">
            <a:extLst>
              <a:ext uri="{FF2B5EF4-FFF2-40B4-BE49-F238E27FC236}">
                <a16:creationId xmlns:a16="http://schemas.microsoft.com/office/drawing/2014/main" id="{8473BA6B-5612-461E-9350-696AFF7651C4}"/>
              </a:ext>
            </a:extLst>
          </p:cNvPr>
          <p:cNvSpPr/>
          <p:nvPr/>
        </p:nvSpPr>
        <p:spPr>
          <a:xfrm>
            <a:off x="7846798"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4" name="Google Shape;651;p32">
            <a:extLst>
              <a:ext uri="{FF2B5EF4-FFF2-40B4-BE49-F238E27FC236}">
                <a16:creationId xmlns:a16="http://schemas.microsoft.com/office/drawing/2014/main" id="{302BC377-439D-4DA1-BB0A-35A46B6421BE}"/>
              </a:ext>
            </a:extLst>
          </p:cNvPr>
          <p:cNvSpPr/>
          <p:nvPr/>
        </p:nvSpPr>
        <p:spPr>
          <a:xfrm>
            <a:off x="8104150"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5" name="Google Shape;652;p32">
            <a:extLst>
              <a:ext uri="{FF2B5EF4-FFF2-40B4-BE49-F238E27FC236}">
                <a16:creationId xmlns:a16="http://schemas.microsoft.com/office/drawing/2014/main" id="{A2F1E08E-5EB1-4DA2-B82D-9EEAD0670DBB}"/>
              </a:ext>
            </a:extLst>
          </p:cNvPr>
          <p:cNvSpPr/>
          <p:nvPr/>
        </p:nvSpPr>
        <p:spPr>
          <a:xfrm>
            <a:off x="8363743"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6" name="Google Shape;653;p32">
            <a:extLst>
              <a:ext uri="{FF2B5EF4-FFF2-40B4-BE49-F238E27FC236}">
                <a16:creationId xmlns:a16="http://schemas.microsoft.com/office/drawing/2014/main" id="{33153329-B380-487E-B21E-19F007FA43BA}"/>
              </a:ext>
            </a:extLst>
          </p:cNvPr>
          <p:cNvSpPr/>
          <p:nvPr/>
        </p:nvSpPr>
        <p:spPr>
          <a:xfrm>
            <a:off x="8621096"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7" name="Google Shape;654;p32">
            <a:extLst>
              <a:ext uri="{FF2B5EF4-FFF2-40B4-BE49-F238E27FC236}">
                <a16:creationId xmlns:a16="http://schemas.microsoft.com/office/drawing/2014/main" id="{5491D7DB-D9B1-4676-8E7A-293D6D92995C}"/>
              </a:ext>
            </a:extLst>
          </p:cNvPr>
          <p:cNvSpPr/>
          <p:nvPr/>
        </p:nvSpPr>
        <p:spPr>
          <a:xfrm>
            <a:off x="8878450" y="5027478"/>
            <a:ext cx="154571" cy="269442"/>
          </a:xfrm>
          <a:prstGeom prst="roundRect">
            <a:avLst>
              <a:gd name="adj" fmla="val 7428"/>
            </a:avLst>
          </a:prstGeom>
          <a:solidFill>
            <a:srgbClr val="00CCFF">
              <a:alpha val="7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8" name="Google Shape;655;p32">
            <a:extLst>
              <a:ext uri="{FF2B5EF4-FFF2-40B4-BE49-F238E27FC236}">
                <a16:creationId xmlns:a16="http://schemas.microsoft.com/office/drawing/2014/main" id="{90B523D5-57FE-4A34-B273-ADBD4BC61A14}"/>
              </a:ext>
            </a:extLst>
          </p:cNvPr>
          <p:cNvSpPr/>
          <p:nvPr/>
        </p:nvSpPr>
        <p:spPr>
          <a:xfrm>
            <a:off x="9308241" y="5027478"/>
            <a:ext cx="154571" cy="269442"/>
          </a:xfrm>
          <a:prstGeom prst="roundRect">
            <a:avLst>
              <a:gd name="adj" fmla="val 7428"/>
            </a:avLst>
          </a:prstGeom>
          <a:solidFill>
            <a:srgbClr val="00CCFF">
              <a:alpha val="7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9" name="Google Shape;656;p32">
            <a:extLst>
              <a:ext uri="{FF2B5EF4-FFF2-40B4-BE49-F238E27FC236}">
                <a16:creationId xmlns:a16="http://schemas.microsoft.com/office/drawing/2014/main" id="{2EBC26EB-A9A2-4397-9044-D8F0F4F59274}"/>
              </a:ext>
            </a:extLst>
          </p:cNvPr>
          <p:cNvSpPr/>
          <p:nvPr/>
        </p:nvSpPr>
        <p:spPr>
          <a:xfrm>
            <a:off x="9565593" y="5027478"/>
            <a:ext cx="154571" cy="269442"/>
          </a:xfrm>
          <a:prstGeom prst="roundRect">
            <a:avLst>
              <a:gd name="adj" fmla="val 7428"/>
            </a:avLst>
          </a:prstGeom>
          <a:solidFill>
            <a:srgbClr val="00CCFF">
              <a:alpha val="7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0" name="Google Shape;657;p32">
            <a:extLst>
              <a:ext uri="{FF2B5EF4-FFF2-40B4-BE49-F238E27FC236}">
                <a16:creationId xmlns:a16="http://schemas.microsoft.com/office/drawing/2014/main" id="{E6F5E290-8E35-4A40-811F-1C1AF0E3EB37}"/>
              </a:ext>
            </a:extLst>
          </p:cNvPr>
          <p:cNvSpPr/>
          <p:nvPr/>
        </p:nvSpPr>
        <p:spPr>
          <a:xfrm>
            <a:off x="9873393" y="5027478"/>
            <a:ext cx="154571" cy="269442"/>
          </a:xfrm>
          <a:prstGeom prst="roundRect">
            <a:avLst>
              <a:gd name="adj" fmla="val 7428"/>
            </a:avLst>
          </a:prstGeom>
          <a:solidFill>
            <a:srgbClr val="00CCFF"/>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1" name="Google Shape;658;p32">
            <a:extLst>
              <a:ext uri="{FF2B5EF4-FFF2-40B4-BE49-F238E27FC236}">
                <a16:creationId xmlns:a16="http://schemas.microsoft.com/office/drawing/2014/main" id="{78C15FC9-B36C-4D71-8A27-94E5A73D605E}"/>
              </a:ext>
            </a:extLst>
          </p:cNvPr>
          <p:cNvSpPr/>
          <p:nvPr/>
        </p:nvSpPr>
        <p:spPr>
          <a:xfrm>
            <a:off x="10132985" y="5027478"/>
            <a:ext cx="154571" cy="269442"/>
          </a:xfrm>
          <a:prstGeom prst="roundRect">
            <a:avLst>
              <a:gd name="adj" fmla="val 7428"/>
            </a:avLst>
          </a:prstGeom>
          <a:solidFill>
            <a:srgbClr val="00CCFF"/>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2" name="Google Shape;659;p32">
            <a:extLst>
              <a:ext uri="{FF2B5EF4-FFF2-40B4-BE49-F238E27FC236}">
                <a16:creationId xmlns:a16="http://schemas.microsoft.com/office/drawing/2014/main" id="{56D482F8-4BBC-4EA4-8E45-8A06FEFF197F}"/>
              </a:ext>
            </a:extLst>
          </p:cNvPr>
          <p:cNvSpPr/>
          <p:nvPr/>
        </p:nvSpPr>
        <p:spPr>
          <a:xfrm>
            <a:off x="10390338" y="5027478"/>
            <a:ext cx="154571" cy="269442"/>
          </a:xfrm>
          <a:prstGeom prst="roundRect">
            <a:avLst>
              <a:gd name="adj" fmla="val 7428"/>
            </a:avLst>
          </a:prstGeom>
          <a:solidFill>
            <a:srgbClr val="00CCFF"/>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3" name="Google Shape;660;p32">
            <a:extLst>
              <a:ext uri="{FF2B5EF4-FFF2-40B4-BE49-F238E27FC236}">
                <a16:creationId xmlns:a16="http://schemas.microsoft.com/office/drawing/2014/main" id="{8A76E8BB-08AE-4FC9-A550-99274CA619AC}"/>
              </a:ext>
            </a:extLst>
          </p:cNvPr>
          <p:cNvSpPr/>
          <p:nvPr/>
        </p:nvSpPr>
        <p:spPr>
          <a:xfrm>
            <a:off x="5785288" y="3191776"/>
            <a:ext cx="118048" cy="110548"/>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FF6699"/>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4" name="Google Shape;661;p32">
            <a:extLst>
              <a:ext uri="{FF2B5EF4-FFF2-40B4-BE49-F238E27FC236}">
                <a16:creationId xmlns:a16="http://schemas.microsoft.com/office/drawing/2014/main" id="{C8F90F70-FC61-4A5A-ADFD-58C6D7E5E438}"/>
              </a:ext>
            </a:extLst>
          </p:cNvPr>
          <p:cNvSpPr/>
          <p:nvPr/>
        </p:nvSpPr>
        <p:spPr>
          <a:xfrm>
            <a:off x="7432687" y="3192283"/>
            <a:ext cx="118048" cy="110548"/>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5" name="Google Shape;662;p32">
            <a:extLst>
              <a:ext uri="{FF2B5EF4-FFF2-40B4-BE49-F238E27FC236}">
                <a16:creationId xmlns:a16="http://schemas.microsoft.com/office/drawing/2014/main" id="{E5628E49-6C3C-48B0-937D-34454861C9CD}"/>
              </a:ext>
            </a:extLst>
          </p:cNvPr>
          <p:cNvSpPr/>
          <p:nvPr/>
        </p:nvSpPr>
        <p:spPr>
          <a:xfrm>
            <a:off x="9319250" y="3187385"/>
            <a:ext cx="118048" cy="110548"/>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6" name="Google Shape;663;p32">
            <a:extLst>
              <a:ext uri="{FF2B5EF4-FFF2-40B4-BE49-F238E27FC236}">
                <a16:creationId xmlns:a16="http://schemas.microsoft.com/office/drawing/2014/main" id="{D1A69EED-EB8D-4B04-8413-0A7ABAC5B688}"/>
              </a:ext>
            </a:extLst>
          </p:cNvPr>
          <p:cNvSpPr/>
          <p:nvPr/>
        </p:nvSpPr>
        <p:spPr>
          <a:xfrm>
            <a:off x="10700142" y="3187223"/>
            <a:ext cx="118048" cy="110548"/>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7" name="Google Shape;664;p32">
            <a:extLst>
              <a:ext uri="{FF2B5EF4-FFF2-40B4-BE49-F238E27FC236}">
                <a16:creationId xmlns:a16="http://schemas.microsoft.com/office/drawing/2014/main" id="{4D9ED37D-2F94-42B5-A2EA-29B18330C5C4}"/>
              </a:ext>
            </a:extLst>
          </p:cNvPr>
          <p:cNvSpPr txBox="1"/>
          <p:nvPr/>
        </p:nvSpPr>
        <p:spPr>
          <a:xfrm>
            <a:off x="6505627" y="4000630"/>
            <a:ext cx="4385066" cy="338492"/>
          </a:xfrm>
          <a:prstGeom prst="rect">
            <a:avLst/>
          </a:prstGeom>
          <a:noFill/>
          <a:ln>
            <a:noFill/>
          </a:ln>
        </p:spPr>
        <p:txBody>
          <a:bodyPr spcFirstLastPara="1" wrap="square" lIns="91425" tIns="45700" rIns="91425" bIns="45700" anchor="t" anchorCtr="0">
            <a:no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DPI engine for content inspection</a:t>
            </a:r>
          </a:p>
        </p:txBody>
      </p:sp>
      <p:sp>
        <p:nvSpPr>
          <p:cNvPr id="88" name="Google Shape;665;p32">
            <a:extLst>
              <a:ext uri="{FF2B5EF4-FFF2-40B4-BE49-F238E27FC236}">
                <a16:creationId xmlns:a16="http://schemas.microsoft.com/office/drawing/2014/main" id="{10F071AF-6215-4832-9BA3-FC91D4364701}"/>
              </a:ext>
            </a:extLst>
          </p:cNvPr>
          <p:cNvSpPr txBox="1"/>
          <p:nvPr/>
        </p:nvSpPr>
        <p:spPr>
          <a:xfrm>
            <a:off x="6856226" y="1775035"/>
            <a:ext cx="1248963" cy="5687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1800"/>
              <a:buFont typeface="Arial"/>
              <a:buNone/>
            </a:pPr>
            <a:r>
              <a:rPr 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Match: </a:t>
            </a:r>
            <a:endParaRPr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p>
            <a:pPr marL="0" marR="0" lvl="0" indent="0" algn="ctr" rtl="0">
              <a:spcBef>
                <a:spcPts val="0"/>
              </a:spcBef>
              <a:spcAft>
                <a:spcPts val="0"/>
              </a:spcAft>
              <a:buClr>
                <a:schemeClr val="lt1"/>
              </a:buClr>
              <a:buSzPts val="1800"/>
              <a:buFont typeface="Arial"/>
              <a:buNone/>
            </a:pPr>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Pattern 3</a:t>
            </a:r>
            <a:endParaRPr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9" name="Google Shape;666;p32">
            <a:extLst>
              <a:ext uri="{FF2B5EF4-FFF2-40B4-BE49-F238E27FC236}">
                <a16:creationId xmlns:a16="http://schemas.microsoft.com/office/drawing/2014/main" id="{2B341555-C650-43F8-A962-A5C07F858FF8}"/>
              </a:ext>
            </a:extLst>
          </p:cNvPr>
          <p:cNvSpPr txBox="1"/>
          <p:nvPr/>
        </p:nvSpPr>
        <p:spPr>
          <a:xfrm>
            <a:off x="8753866" y="1775050"/>
            <a:ext cx="1248963" cy="5687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1800"/>
              <a:buFont typeface="Arial"/>
              <a:buNone/>
            </a:pPr>
            <a:r>
              <a:rPr 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Match: </a:t>
            </a:r>
            <a:endParaRPr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p>
            <a:pPr marL="0" marR="0" lvl="0" indent="0" algn="ctr" rtl="0">
              <a:spcBef>
                <a:spcPts val="0"/>
              </a:spcBef>
              <a:spcAft>
                <a:spcPts val="0"/>
              </a:spcAft>
              <a:buClr>
                <a:schemeClr val="lt1"/>
              </a:buClr>
              <a:buSzPts val="1800"/>
              <a:buFont typeface="Arial"/>
              <a:buNone/>
            </a:pPr>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Pattern 2</a:t>
            </a:r>
            <a:endParaRPr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90" name="Google Shape;667;p32">
            <a:extLst>
              <a:ext uri="{FF2B5EF4-FFF2-40B4-BE49-F238E27FC236}">
                <a16:creationId xmlns:a16="http://schemas.microsoft.com/office/drawing/2014/main" id="{31D675EE-532A-4111-A0E8-EFB53E37F184}"/>
              </a:ext>
            </a:extLst>
          </p:cNvPr>
          <p:cNvCxnSpPr/>
          <p:nvPr/>
        </p:nvCxnSpPr>
        <p:spPr>
          <a:xfrm>
            <a:off x="7487993" y="2477717"/>
            <a:ext cx="0" cy="675027"/>
          </a:xfrm>
          <a:prstGeom prst="straightConnector1">
            <a:avLst/>
          </a:prstGeom>
          <a:noFill/>
          <a:ln w="31750" cap="flat" cmpd="sng">
            <a:solidFill>
              <a:schemeClr val="bg1"/>
            </a:solidFill>
            <a:prstDash val="dash"/>
            <a:miter lim="800000"/>
            <a:headEnd type="none" w="lg" len="lg"/>
            <a:tailEnd type="triangle" w="lg" len="lg"/>
          </a:ln>
        </p:spPr>
      </p:cxnSp>
      <p:cxnSp>
        <p:nvCxnSpPr>
          <p:cNvPr id="91" name="Google Shape;668;p32">
            <a:extLst>
              <a:ext uri="{FF2B5EF4-FFF2-40B4-BE49-F238E27FC236}">
                <a16:creationId xmlns:a16="http://schemas.microsoft.com/office/drawing/2014/main" id="{87EBDB95-8EE9-47BF-B6CF-F408CB7EEABB}"/>
              </a:ext>
            </a:extLst>
          </p:cNvPr>
          <p:cNvCxnSpPr/>
          <p:nvPr/>
        </p:nvCxnSpPr>
        <p:spPr>
          <a:xfrm>
            <a:off x="9378326" y="2477717"/>
            <a:ext cx="0" cy="675027"/>
          </a:xfrm>
          <a:prstGeom prst="straightConnector1">
            <a:avLst/>
          </a:prstGeom>
          <a:noFill/>
          <a:ln w="31750" cap="flat" cmpd="sng">
            <a:solidFill>
              <a:schemeClr val="bg1"/>
            </a:solidFill>
            <a:prstDash val="dash"/>
            <a:miter lim="800000"/>
            <a:headEnd type="none" w="lg" len="lg"/>
            <a:tailEnd type="triangle" w="lg" len="lg"/>
          </a:ln>
        </p:spPr>
      </p:cxnSp>
      <p:cxnSp>
        <p:nvCxnSpPr>
          <p:cNvPr id="92" name="Google Shape;669;p32">
            <a:extLst>
              <a:ext uri="{FF2B5EF4-FFF2-40B4-BE49-F238E27FC236}">
                <a16:creationId xmlns:a16="http://schemas.microsoft.com/office/drawing/2014/main" id="{2F025EA7-5C24-4379-BE71-BBA7105650C6}"/>
              </a:ext>
            </a:extLst>
          </p:cNvPr>
          <p:cNvCxnSpPr/>
          <p:nvPr/>
        </p:nvCxnSpPr>
        <p:spPr>
          <a:xfrm>
            <a:off x="10756132" y="2465397"/>
            <a:ext cx="0" cy="721985"/>
          </a:xfrm>
          <a:prstGeom prst="straightConnector1">
            <a:avLst/>
          </a:prstGeom>
          <a:noFill/>
          <a:ln w="31750" cap="flat" cmpd="sng">
            <a:solidFill>
              <a:schemeClr val="bg1"/>
            </a:solidFill>
            <a:prstDash val="dash"/>
            <a:miter lim="800000"/>
            <a:headEnd type="none" w="lg" len="lg"/>
            <a:tailEnd type="triangle" w="lg" len="lg"/>
          </a:ln>
        </p:spPr>
      </p:cxnSp>
      <p:grpSp>
        <p:nvGrpSpPr>
          <p:cNvPr id="93" name="群組 92">
            <a:extLst>
              <a:ext uri="{FF2B5EF4-FFF2-40B4-BE49-F238E27FC236}">
                <a16:creationId xmlns:a16="http://schemas.microsoft.com/office/drawing/2014/main" id="{95544020-B1B7-4E6C-867F-FF24AC0B4E8D}"/>
              </a:ext>
            </a:extLst>
          </p:cNvPr>
          <p:cNvGrpSpPr/>
          <p:nvPr/>
        </p:nvGrpSpPr>
        <p:grpSpPr>
          <a:xfrm>
            <a:off x="4405263" y="1757363"/>
            <a:ext cx="1772955" cy="1395381"/>
            <a:chOff x="4231693" y="1757363"/>
            <a:chExt cx="1772955" cy="1395381"/>
          </a:xfrm>
        </p:grpSpPr>
        <p:pic>
          <p:nvPicPr>
            <p:cNvPr id="94" name="圖形 93">
              <a:extLst>
                <a:ext uri="{FF2B5EF4-FFF2-40B4-BE49-F238E27FC236}">
                  <a16:creationId xmlns:a16="http://schemas.microsoft.com/office/drawing/2014/main" id="{EDEA0F47-A022-48A8-901A-737B45EF11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1693" y="1757363"/>
              <a:ext cx="1772955" cy="1395381"/>
            </a:xfrm>
            <a:prstGeom prst="rect">
              <a:avLst/>
            </a:prstGeom>
          </p:spPr>
        </p:pic>
        <p:sp>
          <p:nvSpPr>
            <p:cNvPr id="95" name="Google Shape;671;p32">
              <a:extLst>
                <a:ext uri="{FF2B5EF4-FFF2-40B4-BE49-F238E27FC236}">
                  <a16:creationId xmlns:a16="http://schemas.microsoft.com/office/drawing/2014/main" id="{F474E2E1-6D7D-4E31-8C4F-9BA121E3A9C7}"/>
                </a:ext>
              </a:extLst>
            </p:cNvPr>
            <p:cNvSpPr txBox="1"/>
            <p:nvPr/>
          </p:nvSpPr>
          <p:spPr>
            <a:xfrm>
              <a:off x="4379656" y="1896420"/>
              <a:ext cx="1585894" cy="1016749"/>
            </a:xfrm>
            <a:prstGeom prst="rect">
              <a:avLst/>
            </a:prstGeom>
            <a:noFill/>
            <a:ln>
              <a:noFill/>
            </a:ln>
          </p:spPr>
          <p:txBody>
            <a:bodyPr spcFirstLastPara="1" wrap="square" lIns="91425" tIns="45700" rIns="91425" bIns="45700" anchor="t" anchorCtr="0">
              <a:noAutofit/>
            </a:bodyPr>
            <a:lstStyle/>
            <a:p>
              <a:pPr algn="ctr">
                <a:buClr>
                  <a:srgbClr val="FF6699"/>
                </a:buClr>
                <a:buSzPts val="1800"/>
              </a:pPr>
              <a:r>
                <a:rPr lang="en-US" altLang="zh-TW" sz="2000" b="1">
                  <a:latin typeface="Arial" panose="020B0604020202020204" pitchFamily="34" charset="0"/>
                  <a:ea typeface="微軟正黑體" panose="020B0604030504040204" pitchFamily="34" charset="-120"/>
                  <a:cs typeface="+mn-ea"/>
                  <a:sym typeface="Arial" panose="020B0604020202020204" pitchFamily="34" charset="0"/>
                </a:rPr>
                <a:t>Found blacklist packet</a:t>
              </a:r>
              <a:endParaRPr lang="zh-TW" altLang="en-US" sz="2000" b="1">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96" name="Google Shape;672;p32">
            <a:extLst>
              <a:ext uri="{FF2B5EF4-FFF2-40B4-BE49-F238E27FC236}">
                <a16:creationId xmlns:a16="http://schemas.microsoft.com/office/drawing/2014/main" id="{513FCF66-8A59-400B-BFE6-5318E86BE5B5}"/>
              </a:ext>
            </a:extLst>
          </p:cNvPr>
          <p:cNvSpPr/>
          <p:nvPr/>
        </p:nvSpPr>
        <p:spPr>
          <a:xfrm rot="18922895">
            <a:off x="5661664" y="2977824"/>
            <a:ext cx="1869645" cy="1750658"/>
          </a:xfrm>
          <a:prstGeom prst="arc">
            <a:avLst>
              <a:gd name="adj1" fmla="val 16200000"/>
              <a:gd name="adj2" fmla="val 0"/>
            </a:avLst>
          </a:prstGeom>
          <a:noFill/>
          <a:ln w="31750" cap="flat" cmpd="sng">
            <a:solidFill>
              <a:schemeClr val="bg1"/>
            </a:solidFill>
            <a:prstDash val="solid"/>
            <a:miter lim="800000"/>
            <a:headEnd type="stealth" w="lg" len="lg"/>
            <a:tailEnd type="none" w="lg" len="lg"/>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dk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7" name="Google Shape;673;p32">
            <a:extLst>
              <a:ext uri="{FF2B5EF4-FFF2-40B4-BE49-F238E27FC236}">
                <a16:creationId xmlns:a16="http://schemas.microsoft.com/office/drawing/2014/main" id="{7AFF5BB6-FCB5-479D-95FB-08202261796A}"/>
              </a:ext>
            </a:extLst>
          </p:cNvPr>
          <p:cNvSpPr/>
          <p:nvPr/>
        </p:nvSpPr>
        <p:spPr>
          <a:xfrm rot="18923233">
            <a:off x="7365959" y="2968420"/>
            <a:ext cx="1910691" cy="1788938"/>
          </a:xfrm>
          <a:prstGeom prst="arc">
            <a:avLst>
              <a:gd name="adj1" fmla="val 16200000"/>
              <a:gd name="adj2" fmla="val 0"/>
            </a:avLst>
          </a:prstGeom>
          <a:noFill/>
          <a:ln w="31750" cap="flat" cmpd="sng">
            <a:solidFill>
              <a:schemeClr val="bg1"/>
            </a:solidFill>
            <a:prstDash val="solid"/>
            <a:miter lim="800000"/>
            <a:headEnd type="stealth" w="lg" len="lg"/>
            <a:tailEnd type="none" w="lg" len="lg"/>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dk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8" name="Google Shape;674;p32">
            <a:extLst>
              <a:ext uri="{FF2B5EF4-FFF2-40B4-BE49-F238E27FC236}">
                <a16:creationId xmlns:a16="http://schemas.microsoft.com/office/drawing/2014/main" id="{53EA925C-D96F-49B2-BC11-6B5DD973C00A}"/>
              </a:ext>
            </a:extLst>
          </p:cNvPr>
          <p:cNvSpPr/>
          <p:nvPr/>
        </p:nvSpPr>
        <p:spPr>
          <a:xfrm rot="18922836">
            <a:off x="9235337" y="2973315"/>
            <a:ext cx="1666262" cy="1537130"/>
          </a:xfrm>
          <a:prstGeom prst="arc">
            <a:avLst>
              <a:gd name="adj1" fmla="val 16151605"/>
              <a:gd name="adj2" fmla="val 0"/>
            </a:avLst>
          </a:prstGeom>
          <a:noFill/>
          <a:ln w="31750" cap="flat" cmpd="sng">
            <a:solidFill>
              <a:schemeClr val="bg1"/>
            </a:solidFill>
            <a:prstDash val="solid"/>
            <a:miter lim="800000"/>
            <a:headEnd type="stealth" w="lg" len="lg"/>
            <a:tailEnd type="none" w="lg" len="lg"/>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dk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9" name="Google Shape;675;p32">
            <a:extLst>
              <a:ext uri="{FF2B5EF4-FFF2-40B4-BE49-F238E27FC236}">
                <a16:creationId xmlns:a16="http://schemas.microsoft.com/office/drawing/2014/main" id="{83F590B4-3CA7-4A2F-9B9C-5767DCC7C48A}"/>
              </a:ext>
            </a:extLst>
          </p:cNvPr>
          <p:cNvSpPr txBox="1"/>
          <p:nvPr/>
        </p:nvSpPr>
        <p:spPr>
          <a:xfrm>
            <a:off x="5856495" y="4898634"/>
            <a:ext cx="413821" cy="4571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B3B3FF"/>
              </a:buClr>
              <a:buSzPts val="2133"/>
              <a:buFont typeface="Arial"/>
              <a:buNone/>
            </a:pPr>
            <a:r>
              <a:rPr lang="en-US" sz="2133" b="1">
                <a:solidFill>
                  <a:srgbClr val="26A6F2"/>
                </a:solidFill>
                <a:latin typeface="Arial" panose="020B0604020202020204" pitchFamily="34" charset="0"/>
                <a:ea typeface="微軟正黑體" panose="020B0604030504040204" pitchFamily="34" charset="-120"/>
                <a:cs typeface="+mn-ea"/>
                <a:sym typeface="Arial" panose="020B0604020202020204" pitchFamily="34" charset="0"/>
              </a:rPr>
              <a:t>…</a:t>
            </a:r>
          </a:p>
        </p:txBody>
      </p:sp>
      <p:sp>
        <p:nvSpPr>
          <p:cNvPr id="100" name="Google Shape;676;p32">
            <a:extLst>
              <a:ext uri="{FF2B5EF4-FFF2-40B4-BE49-F238E27FC236}">
                <a16:creationId xmlns:a16="http://schemas.microsoft.com/office/drawing/2014/main" id="{48C647EB-F0BE-477C-9746-0D485D0DEE83}"/>
              </a:ext>
            </a:extLst>
          </p:cNvPr>
          <p:cNvSpPr txBox="1"/>
          <p:nvPr/>
        </p:nvSpPr>
        <p:spPr>
          <a:xfrm>
            <a:off x="10119519" y="1775050"/>
            <a:ext cx="1248963" cy="5687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1800"/>
              <a:buFont typeface="Arial"/>
              <a:buNone/>
            </a:pPr>
            <a:r>
              <a:rPr 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Match: </a:t>
            </a:r>
            <a:endParaRPr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p>
            <a:pPr marL="0" marR="0" lvl="0" indent="0" algn="ctr" rtl="0">
              <a:spcBef>
                <a:spcPts val="0"/>
              </a:spcBef>
              <a:spcAft>
                <a:spcPts val="0"/>
              </a:spcAft>
              <a:buClr>
                <a:schemeClr val="lt1"/>
              </a:buClr>
              <a:buSzPts val="1800"/>
              <a:buFont typeface="Arial"/>
              <a:buNone/>
            </a:pPr>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Pattern 1</a:t>
            </a:r>
            <a:endParaRPr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01" name="Google Shape;677;p32">
            <a:extLst>
              <a:ext uri="{FF2B5EF4-FFF2-40B4-BE49-F238E27FC236}">
                <a16:creationId xmlns:a16="http://schemas.microsoft.com/office/drawing/2014/main" id="{3A73773D-DA04-47A6-8784-4B3DC40B7109}"/>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799768" y="4405477"/>
            <a:ext cx="491305" cy="521632"/>
          </a:xfrm>
          <a:prstGeom prst="rect">
            <a:avLst/>
          </a:prstGeom>
          <a:noFill/>
          <a:ln>
            <a:noFill/>
          </a:ln>
        </p:spPr>
      </p:pic>
      <p:sp>
        <p:nvSpPr>
          <p:cNvPr id="102" name="Google Shape;679;p32">
            <a:extLst>
              <a:ext uri="{FF2B5EF4-FFF2-40B4-BE49-F238E27FC236}">
                <a16:creationId xmlns:a16="http://schemas.microsoft.com/office/drawing/2014/main" id="{4DF44254-375F-42D6-9746-D1E6DDD08687}"/>
              </a:ext>
            </a:extLst>
          </p:cNvPr>
          <p:cNvSpPr/>
          <p:nvPr/>
        </p:nvSpPr>
        <p:spPr>
          <a:xfrm>
            <a:off x="175964" y="2164042"/>
            <a:ext cx="4309500" cy="3117492"/>
          </a:xfrm>
          <a:prstGeom prst="roundRect">
            <a:avLst>
              <a:gd name="adj" fmla="val 9315"/>
            </a:avLst>
          </a:prstGeom>
        </p:spPr>
        <p:txBody>
          <a:bodyPr spcFirstLastPara="1" wrap="square" lIns="91425" tIns="45700" rIns="91425" bIns="45700" anchor="ctr" anchorCtr="0">
            <a:noAutofit/>
          </a:bodyPr>
          <a:lstStyle/>
          <a:p>
            <a:pPr marL="285750" marR="0" lvl="0" indent="-285750">
              <a:lnSpc>
                <a:spcPct val="130000"/>
              </a:lnSpc>
              <a:spcBef>
                <a:spcPts val="1600"/>
              </a:spcBef>
              <a:spcAft>
                <a:spcPts val="0"/>
              </a:spcAft>
              <a:buClr>
                <a:srgbClr val="05FF76"/>
              </a:buClr>
              <a:buSzPts val="2100"/>
              <a:buFont typeface="Arial" panose="020B0604020202020204" pitchFamily="34" charset="0"/>
              <a:buChar char="•"/>
            </a:pPr>
            <a:r>
              <a:rPr lang="en"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Through using deep packet inspection technology, it can identify and control network services based on the characteristics of the application layer to achieve L7 firewall and intelligent QoS functions.</a:t>
            </a:r>
          </a:p>
          <a:p>
            <a:pPr marL="285750" marR="0" lvl="0" indent="-285750">
              <a:lnSpc>
                <a:spcPct val="130000"/>
              </a:lnSpc>
              <a:spcBef>
                <a:spcPts val="1600"/>
              </a:spcBef>
              <a:spcAft>
                <a:spcPts val="0"/>
              </a:spcAft>
              <a:buClr>
                <a:srgbClr val="05FF76"/>
              </a:buClr>
              <a:buSzPts val="2100"/>
              <a:buFont typeface="Arial" panose="020B0604020202020204" pitchFamily="34" charset="0"/>
              <a:buChar char="•"/>
            </a:pPr>
            <a:r>
              <a:rPr lang="en"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Blacklist specific applications to protect corporate network security.</a:t>
            </a:r>
            <a:endPar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223947536"/>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4">
            <a:extLst>
              <a:ext uri="{FF2B5EF4-FFF2-40B4-BE49-F238E27FC236}">
                <a16:creationId xmlns:a16="http://schemas.microsoft.com/office/drawing/2014/main" id="{AE2B68E2-CD0B-DE4E-9542-6F3381ED88CB}"/>
              </a:ext>
            </a:extLst>
          </p:cNvPr>
          <p:cNvSpPr>
            <a:spLocks noGrp="1"/>
          </p:cNvSpPr>
          <p:nvPr>
            <p:ph type="title"/>
          </p:nvPr>
        </p:nvSpPr>
        <p:spPr/>
        <p:txBody>
          <a:bodyPr/>
          <a:lstStyle/>
          <a:p>
            <a:r>
              <a:rPr lang="en-US" altLang="zh-TW" sz="3600">
                <a:ea typeface="微軟正黑體" panose="020B0604030504040204" pitchFamily="34" charset="-120"/>
                <a:cs typeface="+mn-ea"/>
                <a:sym typeface="Arial" panose="020B0604020202020204" pitchFamily="34" charset="0"/>
              </a:rPr>
              <a:t>During the pandemic, number of remote workers dramatically increased due to working from home</a:t>
            </a:r>
            <a:endParaRPr lang="zh-TW" altLang="en-US" sz="3600">
              <a:ea typeface="微軟正黑體" panose="020B0604030504040204" pitchFamily="34" charset="-120"/>
              <a:cs typeface="+mn-ea"/>
              <a:sym typeface="Arial" panose="020B0604020202020204" pitchFamily="34" charset="0"/>
            </a:endParaRPr>
          </a:p>
        </p:txBody>
      </p:sp>
      <p:sp>
        <p:nvSpPr>
          <p:cNvPr id="21" name="橢圓 20">
            <a:extLst>
              <a:ext uri="{FF2B5EF4-FFF2-40B4-BE49-F238E27FC236}">
                <a16:creationId xmlns:a16="http://schemas.microsoft.com/office/drawing/2014/main" id="{464CE471-AF53-4663-B23F-22B24E4CE239}"/>
              </a:ext>
            </a:extLst>
          </p:cNvPr>
          <p:cNvSpPr/>
          <p:nvPr/>
        </p:nvSpPr>
        <p:spPr>
          <a:xfrm>
            <a:off x="5939189" y="3329872"/>
            <a:ext cx="921878" cy="9218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圓角 22">
            <a:extLst>
              <a:ext uri="{FF2B5EF4-FFF2-40B4-BE49-F238E27FC236}">
                <a16:creationId xmlns:a16="http://schemas.microsoft.com/office/drawing/2014/main" id="{49742128-6449-4056-AE82-FA34367CE475}"/>
              </a:ext>
            </a:extLst>
          </p:cNvPr>
          <p:cNvSpPr/>
          <p:nvPr/>
        </p:nvSpPr>
        <p:spPr>
          <a:xfrm>
            <a:off x="626569" y="3347286"/>
            <a:ext cx="2811706" cy="2850388"/>
          </a:xfrm>
          <a:prstGeom prst="roundRect">
            <a:avLst>
              <a:gd name="adj" fmla="val 2326"/>
            </a:avLst>
          </a:prstGeom>
          <a:solidFill>
            <a:schemeClr val="tx1">
              <a:lumMod val="65000"/>
              <a:lumOff val="35000"/>
              <a:alpha val="50196"/>
            </a:schemeClr>
          </a:solidFill>
          <a:ln w="34925">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 name="矩形: 圓角 23">
            <a:extLst>
              <a:ext uri="{FF2B5EF4-FFF2-40B4-BE49-F238E27FC236}">
                <a16:creationId xmlns:a16="http://schemas.microsoft.com/office/drawing/2014/main" id="{4B45CADF-314D-4CEF-9D0F-F291467F61D9}"/>
              </a:ext>
            </a:extLst>
          </p:cNvPr>
          <p:cNvSpPr/>
          <p:nvPr/>
        </p:nvSpPr>
        <p:spPr>
          <a:xfrm>
            <a:off x="3889120" y="3347286"/>
            <a:ext cx="7821916" cy="2850388"/>
          </a:xfrm>
          <a:prstGeom prst="roundRect">
            <a:avLst>
              <a:gd name="adj" fmla="val 1847"/>
            </a:avLst>
          </a:prstGeom>
          <a:solidFill>
            <a:schemeClr val="tx1">
              <a:lumMod val="65000"/>
              <a:lumOff val="35000"/>
              <a:alpha val="50196"/>
            </a:schemeClr>
          </a:solidFill>
          <a:ln w="34925">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25" name="群組 24">
            <a:extLst>
              <a:ext uri="{FF2B5EF4-FFF2-40B4-BE49-F238E27FC236}">
                <a16:creationId xmlns:a16="http://schemas.microsoft.com/office/drawing/2014/main" id="{C62928C7-9D34-46F4-AF29-E2F1E4FF2D8E}"/>
              </a:ext>
            </a:extLst>
          </p:cNvPr>
          <p:cNvGrpSpPr/>
          <p:nvPr/>
        </p:nvGrpSpPr>
        <p:grpSpPr>
          <a:xfrm>
            <a:off x="942739" y="5351409"/>
            <a:ext cx="1034146" cy="459437"/>
            <a:chOff x="991903" y="5110035"/>
            <a:chExt cx="1034146" cy="459437"/>
          </a:xfrm>
        </p:grpSpPr>
        <p:pic>
          <p:nvPicPr>
            <p:cNvPr id="26" name="圖形 25">
              <a:extLst>
                <a:ext uri="{FF2B5EF4-FFF2-40B4-BE49-F238E27FC236}">
                  <a16:creationId xmlns:a16="http://schemas.microsoft.com/office/drawing/2014/main" id="{360BCF65-AFD8-406C-8326-2128D910C95D}"/>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1903" y="5110035"/>
              <a:ext cx="467291" cy="459437"/>
            </a:xfrm>
            <a:prstGeom prst="rect">
              <a:avLst/>
            </a:prstGeom>
          </p:spPr>
        </p:pic>
        <p:pic>
          <p:nvPicPr>
            <p:cNvPr id="27" name="圖形 26">
              <a:extLst>
                <a:ext uri="{FF2B5EF4-FFF2-40B4-BE49-F238E27FC236}">
                  <a16:creationId xmlns:a16="http://schemas.microsoft.com/office/drawing/2014/main" id="{0F514928-CEC8-4812-804A-A18E60252F0D}"/>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58758" y="5110035"/>
              <a:ext cx="467291" cy="459437"/>
            </a:xfrm>
            <a:prstGeom prst="rect">
              <a:avLst/>
            </a:prstGeom>
          </p:spPr>
        </p:pic>
      </p:grpSp>
      <p:pic>
        <p:nvPicPr>
          <p:cNvPr id="28" name="圖形 27">
            <a:extLst>
              <a:ext uri="{FF2B5EF4-FFF2-40B4-BE49-F238E27FC236}">
                <a16:creationId xmlns:a16="http://schemas.microsoft.com/office/drawing/2014/main" id="{F9EAED79-EC34-4F17-8919-A15FF3EA6D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0080" y="4371476"/>
            <a:ext cx="524705" cy="415982"/>
          </a:xfrm>
          <a:prstGeom prst="rect">
            <a:avLst/>
          </a:prstGeom>
        </p:spPr>
      </p:pic>
      <p:cxnSp>
        <p:nvCxnSpPr>
          <p:cNvPr id="31" name="直線接點 30">
            <a:extLst>
              <a:ext uri="{FF2B5EF4-FFF2-40B4-BE49-F238E27FC236}">
                <a16:creationId xmlns:a16="http://schemas.microsoft.com/office/drawing/2014/main" id="{086A49CB-2DF7-491E-BFDB-CAF7725F975B}"/>
              </a:ext>
            </a:extLst>
          </p:cNvPr>
          <p:cNvCxnSpPr>
            <a:cxnSpLocks/>
          </p:cNvCxnSpPr>
          <p:nvPr/>
        </p:nvCxnSpPr>
        <p:spPr>
          <a:xfrm>
            <a:off x="1755750" y="2892600"/>
            <a:ext cx="5185504" cy="0"/>
          </a:xfrm>
          <a:prstGeom prst="line">
            <a:avLst/>
          </a:prstGeom>
          <a:ln w="114300">
            <a:solidFill>
              <a:srgbClr val="FFD72D"/>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32" name="圖形 31">
            <a:extLst>
              <a:ext uri="{FF2B5EF4-FFF2-40B4-BE49-F238E27FC236}">
                <a16:creationId xmlns:a16="http://schemas.microsoft.com/office/drawing/2014/main" id="{054AFE38-7ADD-47F4-85D1-F9BCDF936E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71475" y="4857609"/>
            <a:ext cx="558622" cy="442872"/>
          </a:xfrm>
          <a:prstGeom prst="rect">
            <a:avLst/>
          </a:prstGeom>
        </p:spPr>
      </p:pic>
      <p:cxnSp>
        <p:nvCxnSpPr>
          <p:cNvPr id="37" name="接點: 肘形 36">
            <a:extLst>
              <a:ext uri="{FF2B5EF4-FFF2-40B4-BE49-F238E27FC236}">
                <a16:creationId xmlns:a16="http://schemas.microsoft.com/office/drawing/2014/main" id="{EFA973FD-D8D3-4470-85BF-54849205C87E}"/>
              </a:ext>
            </a:extLst>
          </p:cNvPr>
          <p:cNvCxnSpPr>
            <a:cxnSpLocks/>
          </p:cNvCxnSpPr>
          <p:nvPr/>
        </p:nvCxnSpPr>
        <p:spPr>
          <a:xfrm>
            <a:off x="1215028" y="3229485"/>
            <a:ext cx="3524175" cy="1044186"/>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接點: 肘形 37">
            <a:extLst>
              <a:ext uri="{FF2B5EF4-FFF2-40B4-BE49-F238E27FC236}">
                <a16:creationId xmlns:a16="http://schemas.microsoft.com/office/drawing/2014/main" id="{BA4A76FC-E608-43C0-A883-D46836FC455D}"/>
              </a:ext>
            </a:extLst>
          </p:cNvPr>
          <p:cNvCxnSpPr>
            <a:cxnSpLocks/>
          </p:cNvCxnSpPr>
          <p:nvPr/>
        </p:nvCxnSpPr>
        <p:spPr>
          <a:xfrm>
            <a:off x="1246665" y="3077871"/>
            <a:ext cx="5039867" cy="1163400"/>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接點: 肘形 39">
            <a:extLst>
              <a:ext uri="{FF2B5EF4-FFF2-40B4-BE49-F238E27FC236}">
                <a16:creationId xmlns:a16="http://schemas.microsoft.com/office/drawing/2014/main" id="{78A4FAD3-57A1-44DD-84D3-7F3918C26771}"/>
              </a:ext>
            </a:extLst>
          </p:cNvPr>
          <p:cNvCxnSpPr>
            <a:cxnSpLocks/>
            <a:stCxn id="72" idx="6"/>
            <a:endCxn id="28" idx="0"/>
          </p:cNvCxnSpPr>
          <p:nvPr/>
        </p:nvCxnSpPr>
        <p:spPr>
          <a:xfrm>
            <a:off x="7630440" y="2892600"/>
            <a:ext cx="211993" cy="1478876"/>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3" name="橢圓 42">
            <a:extLst>
              <a:ext uri="{FF2B5EF4-FFF2-40B4-BE49-F238E27FC236}">
                <a16:creationId xmlns:a16="http://schemas.microsoft.com/office/drawing/2014/main" id="{B038DCF5-06BA-4DA1-9225-85833A8B8BD3}"/>
              </a:ext>
            </a:extLst>
          </p:cNvPr>
          <p:cNvSpPr/>
          <p:nvPr/>
        </p:nvSpPr>
        <p:spPr>
          <a:xfrm>
            <a:off x="2754763" y="3754612"/>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橢圓 43">
            <a:extLst>
              <a:ext uri="{FF2B5EF4-FFF2-40B4-BE49-F238E27FC236}">
                <a16:creationId xmlns:a16="http://schemas.microsoft.com/office/drawing/2014/main" id="{06A8DFEE-C8C2-4875-82C8-E4C360A55B84}"/>
              </a:ext>
            </a:extLst>
          </p:cNvPr>
          <p:cNvSpPr/>
          <p:nvPr/>
        </p:nvSpPr>
        <p:spPr>
          <a:xfrm>
            <a:off x="2226905" y="4325664"/>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5" name="橢圓 44">
            <a:extLst>
              <a:ext uri="{FF2B5EF4-FFF2-40B4-BE49-F238E27FC236}">
                <a16:creationId xmlns:a16="http://schemas.microsoft.com/office/drawing/2014/main" id="{AB632384-2951-48BA-8267-4E117FB8BCAF}"/>
              </a:ext>
            </a:extLst>
          </p:cNvPr>
          <p:cNvSpPr/>
          <p:nvPr/>
        </p:nvSpPr>
        <p:spPr>
          <a:xfrm>
            <a:off x="2754763" y="4325664"/>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6" name="橢圓 45">
            <a:extLst>
              <a:ext uri="{FF2B5EF4-FFF2-40B4-BE49-F238E27FC236}">
                <a16:creationId xmlns:a16="http://schemas.microsoft.com/office/drawing/2014/main" id="{3C202810-C3B1-40A4-AC93-E33E41C36F0A}"/>
              </a:ext>
            </a:extLst>
          </p:cNvPr>
          <p:cNvSpPr/>
          <p:nvPr/>
        </p:nvSpPr>
        <p:spPr>
          <a:xfrm>
            <a:off x="1129285" y="4325664"/>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7" name="橢圓 46">
            <a:extLst>
              <a:ext uri="{FF2B5EF4-FFF2-40B4-BE49-F238E27FC236}">
                <a16:creationId xmlns:a16="http://schemas.microsoft.com/office/drawing/2014/main" id="{6B773E81-DB2C-4420-A019-5B3B2BF086FE}"/>
              </a:ext>
            </a:extLst>
          </p:cNvPr>
          <p:cNvSpPr/>
          <p:nvPr/>
        </p:nvSpPr>
        <p:spPr>
          <a:xfrm>
            <a:off x="1703518" y="4325664"/>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8" name="橢圓 47">
            <a:extLst>
              <a:ext uri="{FF2B5EF4-FFF2-40B4-BE49-F238E27FC236}">
                <a16:creationId xmlns:a16="http://schemas.microsoft.com/office/drawing/2014/main" id="{9609E7C9-347B-48F9-8562-EDDC30262685}"/>
              </a:ext>
            </a:extLst>
          </p:cNvPr>
          <p:cNvSpPr/>
          <p:nvPr/>
        </p:nvSpPr>
        <p:spPr>
          <a:xfrm>
            <a:off x="2226905" y="4845836"/>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9" name="橢圓 48">
            <a:extLst>
              <a:ext uri="{FF2B5EF4-FFF2-40B4-BE49-F238E27FC236}">
                <a16:creationId xmlns:a16="http://schemas.microsoft.com/office/drawing/2014/main" id="{013046D6-A37F-4E51-A8B1-5AB653346AB0}"/>
              </a:ext>
            </a:extLst>
          </p:cNvPr>
          <p:cNvSpPr/>
          <p:nvPr/>
        </p:nvSpPr>
        <p:spPr>
          <a:xfrm>
            <a:off x="2754763" y="4845836"/>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0" name="橢圓 49">
            <a:extLst>
              <a:ext uri="{FF2B5EF4-FFF2-40B4-BE49-F238E27FC236}">
                <a16:creationId xmlns:a16="http://schemas.microsoft.com/office/drawing/2014/main" id="{43D8106A-935A-4875-8862-F12A53AFE5E0}"/>
              </a:ext>
            </a:extLst>
          </p:cNvPr>
          <p:cNvSpPr/>
          <p:nvPr/>
        </p:nvSpPr>
        <p:spPr>
          <a:xfrm>
            <a:off x="1129285" y="4845836"/>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1" name="橢圓 50">
            <a:extLst>
              <a:ext uri="{FF2B5EF4-FFF2-40B4-BE49-F238E27FC236}">
                <a16:creationId xmlns:a16="http://schemas.microsoft.com/office/drawing/2014/main" id="{18513159-8979-4583-87DF-D65670352127}"/>
              </a:ext>
            </a:extLst>
          </p:cNvPr>
          <p:cNvSpPr/>
          <p:nvPr/>
        </p:nvSpPr>
        <p:spPr>
          <a:xfrm>
            <a:off x="1703518" y="4845836"/>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2" name="橢圓 51">
            <a:extLst>
              <a:ext uri="{FF2B5EF4-FFF2-40B4-BE49-F238E27FC236}">
                <a16:creationId xmlns:a16="http://schemas.microsoft.com/office/drawing/2014/main" id="{E23A44FA-63DD-40B3-B3A9-B158E8CFBDFB}"/>
              </a:ext>
            </a:extLst>
          </p:cNvPr>
          <p:cNvSpPr/>
          <p:nvPr/>
        </p:nvSpPr>
        <p:spPr>
          <a:xfrm>
            <a:off x="2226905" y="5514146"/>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3" name="橢圓 52">
            <a:extLst>
              <a:ext uri="{FF2B5EF4-FFF2-40B4-BE49-F238E27FC236}">
                <a16:creationId xmlns:a16="http://schemas.microsoft.com/office/drawing/2014/main" id="{AA2D35D1-E9C7-44E2-8BC5-E9648090B4F4}"/>
              </a:ext>
            </a:extLst>
          </p:cNvPr>
          <p:cNvSpPr/>
          <p:nvPr/>
        </p:nvSpPr>
        <p:spPr>
          <a:xfrm>
            <a:off x="2754763" y="5514146"/>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9" name="圖形 28">
            <a:extLst>
              <a:ext uri="{FF2B5EF4-FFF2-40B4-BE49-F238E27FC236}">
                <a16:creationId xmlns:a16="http://schemas.microsoft.com/office/drawing/2014/main" id="{7DADB7E2-9623-4523-A6B7-C19AE39B1C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35918" y="4149315"/>
            <a:ext cx="1123063" cy="1504905"/>
          </a:xfrm>
          <a:prstGeom prst="rect">
            <a:avLst/>
          </a:prstGeom>
        </p:spPr>
      </p:pic>
      <p:pic>
        <p:nvPicPr>
          <p:cNvPr id="30" name="圖形 29">
            <a:extLst>
              <a:ext uri="{FF2B5EF4-FFF2-40B4-BE49-F238E27FC236}">
                <a16:creationId xmlns:a16="http://schemas.microsoft.com/office/drawing/2014/main" id="{BADCF050-E4B5-492B-B802-B8C092A5A7F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82090" y="4149315"/>
            <a:ext cx="1123063" cy="1504905"/>
          </a:xfrm>
          <a:prstGeom prst="rect">
            <a:avLst/>
          </a:prstGeom>
        </p:spPr>
      </p:pic>
      <p:grpSp>
        <p:nvGrpSpPr>
          <p:cNvPr id="54" name="群組 53">
            <a:extLst>
              <a:ext uri="{FF2B5EF4-FFF2-40B4-BE49-F238E27FC236}">
                <a16:creationId xmlns:a16="http://schemas.microsoft.com/office/drawing/2014/main" id="{3758502C-DE30-46DC-8D90-152AEC1245B2}"/>
              </a:ext>
            </a:extLst>
          </p:cNvPr>
          <p:cNvGrpSpPr/>
          <p:nvPr/>
        </p:nvGrpSpPr>
        <p:grpSpPr>
          <a:xfrm>
            <a:off x="8573927" y="2218966"/>
            <a:ext cx="2011109" cy="1789621"/>
            <a:chOff x="8657597" y="4663937"/>
            <a:chExt cx="2011109" cy="1789621"/>
          </a:xfrm>
        </p:grpSpPr>
        <p:pic>
          <p:nvPicPr>
            <p:cNvPr id="55" name="圖形 54">
              <a:extLst>
                <a:ext uri="{FF2B5EF4-FFF2-40B4-BE49-F238E27FC236}">
                  <a16:creationId xmlns:a16="http://schemas.microsoft.com/office/drawing/2014/main" id="{CDE67EF7-2C8F-436C-9006-00A3C6F873A6}"/>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44360" y="5347703"/>
              <a:ext cx="467291" cy="459437"/>
            </a:xfrm>
            <a:prstGeom prst="rect">
              <a:avLst/>
            </a:prstGeom>
          </p:spPr>
        </p:pic>
        <p:grpSp>
          <p:nvGrpSpPr>
            <p:cNvPr id="56" name="群組 55">
              <a:extLst>
                <a:ext uri="{FF2B5EF4-FFF2-40B4-BE49-F238E27FC236}">
                  <a16:creationId xmlns:a16="http://schemas.microsoft.com/office/drawing/2014/main" id="{B3FC8975-2838-429D-BF61-D3CC9F62E019}"/>
                </a:ext>
              </a:extLst>
            </p:cNvPr>
            <p:cNvGrpSpPr/>
            <p:nvPr/>
          </p:nvGrpSpPr>
          <p:grpSpPr>
            <a:xfrm>
              <a:off x="8657597" y="4663937"/>
              <a:ext cx="2011109" cy="1789621"/>
              <a:chOff x="8657597" y="4509778"/>
              <a:chExt cx="2011109" cy="1789621"/>
            </a:xfrm>
            <a:solidFill>
              <a:schemeClr val="bg1"/>
            </a:solidFill>
          </p:grpSpPr>
          <p:pic>
            <p:nvPicPr>
              <p:cNvPr id="57" name="圖形 56">
                <a:extLst>
                  <a:ext uri="{FF2B5EF4-FFF2-40B4-BE49-F238E27FC236}">
                    <a16:creationId xmlns:a16="http://schemas.microsoft.com/office/drawing/2014/main" id="{A7214265-CC55-4BD9-BF50-6BB9A64337D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338530" y="5717859"/>
                <a:ext cx="713019" cy="581540"/>
              </a:xfrm>
              <a:prstGeom prst="rect">
                <a:avLst/>
              </a:prstGeom>
            </p:spPr>
          </p:pic>
          <p:pic>
            <p:nvPicPr>
              <p:cNvPr id="58" name="圖形 57">
                <a:extLst>
                  <a:ext uri="{FF2B5EF4-FFF2-40B4-BE49-F238E27FC236}">
                    <a16:creationId xmlns:a16="http://schemas.microsoft.com/office/drawing/2014/main" id="{5CC3158B-379B-4900-8FDA-6D9527ABD01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55687" y="5186178"/>
                <a:ext cx="713019" cy="581540"/>
              </a:xfrm>
              <a:prstGeom prst="rect">
                <a:avLst/>
              </a:prstGeom>
            </p:spPr>
          </p:pic>
          <p:pic>
            <p:nvPicPr>
              <p:cNvPr id="59" name="圖形 58">
                <a:extLst>
                  <a:ext uri="{FF2B5EF4-FFF2-40B4-BE49-F238E27FC236}">
                    <a16:creationId xmlns:a16="http://schemas.microsoft.com/office/drawing/2014/main" id="{06D212E7-AE39-465D-A3A6-BE35836153B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321495" y="4509778"/>
                <a:ext cx="713019" cy="581540"/>
              </a:xfrm>
              <a:prstGeom prst="rect">
                <a:avLst/>
              </a:prstGeom>
            </p:spPr>
          </p:pic>
          <p:pic>
            <p:nvPicPr>
              <p:cNvPr id="60" name="圖形 59">
                <a:extLst>
                  <a:ext uri="{FF2B5EF4-FFF2-40B4-BE49-F238E27FC236}">
                    <a16:creationId xmlns:a16="http://schemas.microsoft.com/office/drawing/2014/main" id="{D83AEF8B-0EF9-4F33-930F-6FEFD43B481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57597" y="5186178"/>
                <a:ext cx="713019" cy="581540"/>
              </a:xfrm>
              <a:prstGeom prst="rect">
                <a:avLst/>
              </a:prstGeom>
            </p:spPr>
          </p:pic>
          <p:cxnSp>
            <p:nvCxnSpPr>
              <p:cNvPr id="61" name="直線接點 60">
                <a:extLst>
                  <a:ext uri="{FF2B5EF4-FFF2-40B4-BE49-F238E27FC236}">
                    <a16:creationId xmlns:a16="http://schemas.microsoft.com/office/drawing/2014/main" id="{49D3DADB-10D0-415E-9D14-B613D4E2C7D8}"/>
                  </a:ext>
                </a:extLst>
              </p:cNvPr>
              <p:cNvCxnSpPr/>
              <p:nvPr/>
            </p:nvCxnSpPr>
            <p:spPr>
              <a:xfrm flipV="1">
                <a:off x="9179560" y="5077291"/>
                <a:ext cx="264800" cy="209077"/>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9261B5C0-FD42-453F-920F-5FC280665426}"/>
                  </a:ext>
                </a:extLst>
              </p:cNvPr>
              <p:cNvCxnSpPr>
                <a:cxnSpLocks/>
              </p:cNvCxnSpPr>
              <p:nvPr/>
            </p:nvCxnSpPr>
            <p:spPr>
              <a:xfrm>
                <a:off x="9913251" y="5047592"/>
                <a:ext cx="251171" cy="201838"/>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3AB97C62-9089-46F3-8160-20522EB4A282}"/>
                  </a:ext>
                </a:extLst>
              </p:cNvPr>
              <p:cNvCxnSpPr>
                <a:cxnSpLocks/>
              </p:cNvCxnSpPr>
              <p:nvPr/>
            </p:nvCxnSpPr>
            <p:spPr>
              <a:xfrm>
                <a:off x="9267201" y="5588134"/>
                <a:ext cx="263299" cy="219883"/>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直線接點 63">
                <a:extLst>
                  <a:ext uri="{FF2B5EF4-FFF2-40B4-BE49-F238E27FC236}">
                    <a16:creationId xmlns:a16="http://schemas.microsoft.com/office/drawing/2014/main" id="{4DA33FD9-3B27-4F86-B986-3A13DF476FDF}"/>
                  </a:ext>
                </a:extLst>
              </p:cNvPr>
              <p:cNvCxnSpPr/>
              <p:nvPr/>
            </p:nvCxnSpPr>
            <p:spPr>
              <a:xfrm flipV="1">
                <a:off x="9814602" y="5603733"/>
                <a:ext cx="264800" cy="209077"/>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67" name="群組 66">
            <a:extLst>
              <a:ext uri="{FF2B5EF4-FFF2-40B4-BE49-F238E27FC236}">
                <a16:creationId xmlns:a16="http://schemas.microsoft.com/office/drawing/2014/main" id="{DB443F5F-83D9-483B-96D5-9C397901A48C}"/>
              </a:ext>
            </a:extLst>
          </p:cNvPr>
          <p:cNvGrpSpPr/>
          <p:nvPr/>
        </p:nvGrpSpPr>
        <p:grpSpPr>
          <a:xfrm>
            <a:off x="609600" y="2319525"/>
            <a:ext cx="1146150" cy="1146150"/>
            <a:chOff x="2270327" y="1859509"/>
            <a:chExt cx="1146150" cy="1146150"/>
          </a:xfrm>
        </p:grpSpPr>
        <p:sp>
          <p:nvSpPr>
            <p:cNvPr id="68" name="橢圓 67">
              <a:extLst>
                <a:ext uri="{FF2B5EF4-FFF2-40B4-BE49-F238E27FC236}">
                  <a16:creationId xmlns:a16="http://schemas.microsoft.com/office/drawing/2014/main" id="{C0742317-65C1-4FA3-9579-866BB453B6D3}"/>
                </a:ext>
              </a:extLst>
            </p:cNvPr>
            <p:cNvSpPr/>
            <p:nvPr/>
          </p:nvSpPr>
          <p:spPr>
            <a:xfrm>
              <a:off x="2270327" y="1859509"/>
              <a:ext cx="1146150" cy="1146150"/>
            </a:xfrm>
            <a:prstGeom prst="ellipse">
              <a:avLst/>
            </a:prstGeom>
            <a:solidFill>
              <a:schemeClr val="bg1"/>
            </a:solidFill>
            <a:ln w="1290" cap="flat">
              <a:noFill/>
              <a:prstDash val="solid"/>
              <a:miter/>
            </a:ln>
            <a:effectLst>
              <a:outerShdw blurRad="50800" dist="50800" dir="8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9" name="文字方塊 68">
              <a:extLst>
                <a:ext uri="{FF2B5EF4-FFF2-40B4-BE49-F238E27FC236}">
                  <a16:creationId xmlns:a16="http://schemas.microsoft.com/office/drawing/2014/main" id="{F0EA04E2-5A52-44D3-9294-68D962E6AB56}"/>
                </a:ext>
              </a:extLst>
            </p:cNvPr>
            <p:cNvSpPr txBox="1"/>
            <p:nvPr/>
          </p:nvSpPr>
          <p:spPr>
            <a:xfrm>
              <a:off x="2423117" y="2502037"/>
              <a:ext cx="836918" cy="400110"/>
            </a:xfrm>
            <a:prstGeom prst="rect">
              <a:avLst/>
            </a:prstGeom>
            <a:noFill/>
          </p:spPr>
          <p:txBody>
            <a:bodyPr wrap="square" rtlCol="0">
              <a:spAutoFit/>
            </a:bodyPr>
            <a:lstStyle/>
            <a:p>
              <a:pPr algn="ctr"/>
              <a:r>
                <a:rPr lang="en-US" altLang="zh-TW" sz="2000">
                  <a:latin typeface="Arial" panose="020B0604020202020204" pitchFamily="34" charset="0"/>
                  <a:ea typeface="微軟正黑體" panose="020B0604030504040204" pitchFamily="34" charset="-120"/>
                  <a:cs typeface="+mn-ea"/>
                  <a:sym typeface="Arial" panose="020B0604020202020204" pitchFamily="34" charset="0"/>
                </a:rPr>
                <a:t>HQ</a:t>
              </a:r>
              <a:endParaRPr lang="zh-TW" altLang="en-US" sz="200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70" name="圖形 69">
              <a:extLst>
                <a:ext uri="{FF2B5EF4-FFF2-40B4-BE49-F238E27FC236}">
                  <a16:creationId xmlns:a16="http://schemas.microsoft.com/office/drawing/2014/main" id="{EC6F0788-9631-4FC2-B9B3-97B231462C7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557361" y="1956092"/>
              <a:ext cx="595170" cy="545945"/>
            </a:xfrm>
            <a:prstGeom prst="rect">
              <a:avLst/>
            </a:prstGeom>
          </p:spPr>
        </p:pic>
      </p:grpSp>
      <p:grpSp>
        <p:nvGrpSpPr>
          <p:cNvPr id="71" name="群組 70">
            <a:extLst>
              <a:ext uri="{FF2B5EF4-FFF2-40B4-BE49-F238E27FC236}">
                <a16:creationId xmlns:a16="http://schemas.microsoft.com/office/drawing/2014/main" id="{A606ED87-1FEE-4586-8799-E86B0AC54617}"/>
              </a:ext>
            </a:extLst>
          </p:cNvPr>
          <p:cNvGrpSpPr/>
          <p:nvPr/>
        </p:nvGrpSpPr>
        <p:grpSpPr>
          <a:xfrm>
            <a:off x="6484290" y="2319525"/>
            <a:ext cx="1146150" cy="1146150"/>
            <a:chOff x="4683336" y="1859509"/>
            <a:chExt cx="1146150" cy="1146150"/>
          </a:xfrm>
        </p:grpSpPr>
        <p:sp>
          <p:nvSpPr>
            <p:cNvPr id="72" name="橢圓 71">
              <a:extLst>
                <a:ext uri="{FF2B5EF4-FFF2-40B4-BE49-F238E27FC236}">
                  <a16:creationId xmlns:a16="http://schemas.microsoft.com/office/drawing/2014/main" id="{228EC2A9-2BB6-42EB-B941-7958F17D20EC}"/>
                </a:ext>
              </a:extLst>
            </p:cNvPr>
            <p:cNvSpPr/>
            <p:nvPr/>
          </p:nvSpPr>
          <p:spPr>
            <a:xfrm>
              <a:off x="4683336" y="1859509"/>
              <a:ext cx="1146150" cy="1146150"/>
            </a:xfrm>
            <a:prstGeom prst="ellipse">
              <a:avLst/>
            </a:prstGeom>
            <a:solidFill>
              <a:schemeClr val="bg1"/>
            </a:solidFill>
            <a:ln w="1290" cap="flat">
              <a:noFill/>
              <a:prstDash val="solid"/>
              <a:miter/>
            </a:ln>
            <a:effectLst>
              <a:outerShdw blurRad="50800" dist="50800" dir="8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3" name="文字方塊 72">
              <a:extLst>
                <a:ext uri="{FF2B5EF4-FFF2-40B4-BE49-F238E27FC236}">
                  <a16:creationId xmlns:a16="http://schemas.microsoft.com/office/drawing/2014/main" id="{3CCD1509-36C1-4F8B-85C7-14CCE547ABE8}"/>
                </a:ext>
              </a:extLst>
            </p:cNvPr>
            <p:cNvSpPr txBox="1"/>
            <p:nvPr/>
          </p:nvSpPr>
          <p:spPr>
            <a:xfrm>
              <a:off x="4775631" y="2502037"/>
              <a:ext cx="975684" cy="400110"/>
            </a:xfrm>
            <a:prstGeom prst="rect">
              <a:avLst/>
            </a:prstGeom>
            <a:noFill/>
          </p:spPr>
          <p:txBody>
            <a:bodyPr wrap="square" rtlCol="0">
              <a:spAutoFit/>
            </a:bodyPr>
            <a:lstStyle/>
            <a:p>
              <a:pPr algn="ctr"/>
              <a:r>
                <a:rPr lang="en-US" altLang="zh-TW" sz="2000">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74" name="圖形 73">
              <a:extLst>
                <a:ext uri="{FF2B5EF4-FFF2-40B4-BE49-F238E27FC236}">
                  <a16:creationId xmlns:a16="http://schemas.microsoft.com/office/drawing/2014/main" id="{27F18842-C29D-4563-8B4B-7D9FC8ED0076}"/>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4980205" y="1977060"/>
              <a:ext cx="566536" cy="566536"/>
            </a:xfrm>
            <a:prstGeom prst="rect">
              <a:avLst/>
            </a:prstGeom>
          </p:spPr>
        </p:pic>
      </p:grpSp>
      <p:sp>
        <p:nvSpPr>
          <p:cNvPr id="78" name="文字方塊 77">
            <a:extLst>
              <a:ext uri="{FF2B5EF4-FFF2-40B4-BE49-F238E27FC236}">
                <a16:creationId xmlns:a16="http://schemas.microsoft.com/office/drawing/2014/main" id="{51AA0CE0-CC29-4C2B-8BD9-4194D0A2C6C6}"/>
              </a:ext>
            </a:extLst>
          </p:cNvPr>
          <p:cNvSpPr txBox="1"/>
          <p:nvPr/>
        </p:nvSpPr>
        <p:spPr>
          <a:xfrm>
            <a:off x="1164371" y="3488618"/>
            <a:ext cx="1716978" cy="646331"/>
          </a:xfrm>
          <a:prstGeom prst="rect">
            <a:avLst/>
          </a:prstGeom>
          <a:noFill/>
        </p:spPr>
        <p:txBody>
          <a:bodyPr wrap="square">
            <a:spAutoFit/>
          </a:bodyPr>
          <a:lstStyle/>
          <a:p>
            <a:pPr algn="ctr"/>
            <a:r>
              <a:rPr kumimoji="1"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No one in office</a:t>
            </a:r>
            <a:endParaRPr kumimoji="1"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9" name="橢圓 78">
            <a:extLst>
              <a:ext uri="{FF2B5EF4-FFF2-40B4-BE49-F238E27FC236}">
                <a16:creationId xmlns:a16="http://schemas.microsoft.com/office/drawing/2014/main" id="{B001A125-D9CA-4AB7-A778-00907E16C5C0}"/>
              </a:ext>
            </a:extLst>
          </p:cNvPr>
          <p:cNvSpPr/>
          <p:nvPr/>
        </p:nvSpPr>
        <p:spPr>
          <a:xfrm>
            <a:off x="1129285" y="3754612"/>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81" name="群組 80">
            <a:extLst>
              <a:ext uri="{FF2B5EF4-FFF2-40B4-BE49-F238E27FC236}">
                <a16:creationId xmlns:a16="http://schemas.microsoft.com/office/drawing/2014/main" id="{0BAEAC50-FA44-4E0A-9D0C-64463E18A231}"/>
              </a:ext>
            </a:extLst>
          </p:cNvPr>
          <p:cNvGrpSpPr/>
          <p:nvPr/>
        </p:nvGrpSpPr>
        <p:grpSpPr>
          <a:xfrm>
            <a:off x="8573927" y="4282950"/>
            <a:ext cx="2011109" cy="1789621"/>
            <a:chOff x="8657597" y="4663937"/>
            <a:chExt cx="2011109" cy="1789621"/>
          </a:xfrm>
        </p:grpSpPr>
        <p:pic>
          <p:nvPicPr>
            <p:cNvPr id="82" name="圖形 81">
              <a:extLst>
                <a:ext uri="{FF2B5EF4-FFF2-40B4-BE49-F238E27FC236}">
                  <a16:creationId xmlns:a16="http://schemas.microsoft.com/office/drawing/2014/main" id="{85D048C7-0EDB-4DE2-93F4-09EA54C16AE4}"/>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44360" y="5347703"/>
              <a:ext cx="467291" cy="459437"/>
            </a:xfrm>
            <a:prstGeom prst="rect">
              <a:avLst/>
            </a:prstGeom>
          </p:spPr>
        </p:pic>
        <p:grpSp>
          <p:nvGrpSpPr>
            <p:cNvPr id="83" name="群組 82">
              <a:extLst>
                <a:ext uri="{FF2B5EF4-FFF2-40B4-BE49-F238E27FC236}">
                  <a16:creationId xmlns:a16="http://schemas.microsoft.com/office/drawing/2014/main" id="{6DEDE9C1-0717-4255-8615-A73801BC297A}"/>
                </a:ext>
              </a:extLst>
            </p:cNvPr>
            <p:cNvGrpSpPr/>
            <p:nvPr/>
          </p:nvGrpSpPr>
          <p:grpSpPr>
            <a:xfrm>
              <a:off x="8657597" y="4663937"/>
              <a:ext cx="2011109" cy="1789621"/>
              <a:chOff x="8657597" y="4509778"/>
              <a:chExt cx="2011109" cy="1789621"/>
            </a:xfrm>
            <a:solidFill>
              <a:schemeClr val="bg1"/>
            </a:solidFill>
          </p:grpSpPr>
          <p:pic>
            <p:nvPicPr>
              <p:cNvPr id="84" name="圖形 83">
                <a:extLst>
                  <a:ext uri="{FF2B5EF4-FFF2-40B4-BE49-F238E27FC236}">
                    <a16:creationId xmlns:a16="http://schemas.microsoft.com/office/drawing/2014/main" id="{F5AFD290-A135-4BEB-8A49-2273C395CE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338530" y="5717859"/>
                <a:ext cx="713019" cy="581540"/>
              </a:xfrm>
              <a:prstGeom prst="rect">
                <a:avLst/>
              </a:prstGeom>
            </p:spPr>
          </p:pic>
          <p:pic>
            <p:nvPicPr>
              <p:cNvPr id="85" name="圖形 84">
                <a:extLst>
                  <a:ext uri="{FF2B5EF4-FFF2-40B4-BE49-F238E27FC236}">
                    <a16:creationId xmlns:a16="http://schemas.microsoft.com/office/drawing/2014/main" id="{6CF2CFCB-4D29-479C-9E32-206A16D5046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55687" y="5186178"/>
                <a:ext cx="713019" cy="581540"/>
              </a:xfrm>
              <a:prstGeom prst="rect">
                <a:avLst/>
              </a:prstGeom>
            </p:spPr>
          </p:pic>
          <p:pic>
            <p:nvPicPr>
              <p:cNvPr id="86" name="圖形 85">
                <a:extLst>
                  <a:ext uri="{FF2B5EF4-FFF2-40B4-BE49-F238E27FC236}">
                    <a16:creationId xmlns:a16="http://schemas.microsoft.com/office/drawing/2014/main" id="{26DF49C5-32FA-4467-A50E-AE123630DA8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321495" y="4509778"/>
                <a:ext cx="713019" cy="581540"/>
              </a:xfrm>
              <a:prstGeom prst="rect">
                <a:avLst/>
              </a:prstGeom>
            </p:spPr>
          </p:pic>
          <p:pic>
            <p:nvPicPr>
              <p:cNvPr id="87" name="圖形 86">
                <a:extLst>
                  <a:ext uri="{FF2B5EF4-FFF2-40B4-BE49-F238E27FC236}">
                    <a16:creationId xmlns:a16="http://schemas.microsoft.com/office/drawing/2014/main" id="{43F58A1F-D2F1-4D49-BCAD-0D237BFD339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57597" y="5186178"/>
                <a:ext cx="713019" cy="581540"/>
              </a:xfrm>
              <a:prstGeom prst="rect">
                <a:avLst/>
              </a:prstGeom>
            </p:spPr>
          </p:pic>
          <p:cxnSp>
            <p:nvCxnSpPr>
              <p:cNvPr id="88" name="直線接點 87">
                <a:extLst>
                  <a:ext uri="{FF2B5EF4-FFF2-40B4-BE49-F238E27FC236}">
                    <a16:creationId xmlns:a16="http://schemas.microsoft.com/office/drawing/2014/main" id="{802C557D-708B-4729-B521-D2A266C723C2}"/>
                  </a:ext>
                </a:extLst>
              </p:cNvPr>
              <p:cNvCxnSpPr/>
              <p:nvPr/>
            </p:nvCxnSpPr>
            <p:spPr>
              <a:xfrm flipV="1">
                <a:off x="9179560" y="5077291"/>
                <a:ext cx="264800" cy="209077"/>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2C0CC44E-FE01-4F17-A797-5CD8B09CE702}"/>
                  </a:ext>
                </a:extLst>
              </p:cNvPr>
              <p:cNvCxnSpPr>
                <a:cxnSpLocks/>
              </p:cNvCxnSpPr>
              <p:nvPr/>
            </p:nvCxnSpPr>
            <p:spPr>
              <a:xfrm>
                <a:off x="9913251" y="5047592"/>
                <a:ext cx="251171" cy="201838"/>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直線接點 89">
                <a:extLst>
                  <a:ext uri="{FF2B5EF4-FFF2-40B4-BE49-F238E27FC236}">
                    <a16:creationId xmlns:a16="http://schemas.microsoft.com/office/drawing/2014/main" id="{FD7A4AE1-EED9-4765-8AC1-CD4B63464C1F}"/>
                  </a:ext>
                </a:extLst>
              </p:cNvPr>
              <p:cNvCxnSpPr>
                <a:cxnSpLocks/>
              </p:cNvCxnSpPr>
              <p:nvPr/>
            </p:nvCxnSpPr>
            <p:spPr>
              <a:xfrm>
                <a:off x="9267201" y="5588134"/>
                <a:ext cx="263299" cy="219883"/>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1" name="直線接點 90">
                <a:extLst>
                  <a:ext uri="{FF2B5EF4-FFF2-40B4-BE49-F238E27FC236}">
                    <a16:creationId xmlns:a16="http://schemas.microsoft.com/office/drawing/2014/main" id="{4098EC2D-2D8E-402E-AB70-D43D2E595A11}"/>
                  </a:ext>
                </a:extLst>
              </p:cNvPr>
              <p:cNvCxnSpPr/>
              <p:nvPr/>
            </p:nvCxnSpPr>
            <p:spPr>
              <a:xfrm flipV="1">
                <a:off x="9814602" y="5603733"/>
                <a:ext cx="264800" cy="209077"/>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pic>
        <p:nvPicPr>
          <p:cNvPr id="93" name="圖形 92">
            <a:extLst>
              <a:ext uri="{FF2B5EF4-FFF2-40B4-BE49-F238E27FC236}">
                <a16:creationId xmlns:a16="http://schemas.microsoft.com/office/drawing/2014/main" id="{CA077D0F-2E35-4952-9D73-E3976860D0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57516" y="4857609"/>
            <a:ext cx="558622" cy="442872"/>
          </a:xfrm>
          <a:prstGeom prst="rect">
            <a:avLst/>
          </a:prstGeom>
        </p:spPr>
      </p:pic>
      <p:sp>
        <p:nvSpPr>
          <p:cNvPr id="75" name="文字方塊 74">
            <a:extLst>
              <a:ext uri="{FF2B5EF4-FFF2-40B4-BE49-F238E27FC236}">
                <a16:creationId xmlns:a16="http://schemas.microsoft.com/office/drawing/2014/main" id="{9CD81D2F-D939-E645-885B-AF0ECA05ABAC}"/>
              </a:ext>
            </a:extLst>
          </p:cNvPr>
          <p:cNvSpPr txBox="1"/>
          <p:nvPr/>
        </p:nvSpPr>
        <p:spPr>
          <a:xfrm>
            <a:off x="7272619" y="5364685"/>
            <a:ext cx="1290500" cy="707886"/>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Remote Worker</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4" name="文字方塊 93">
            <a:extLst>
              <a:ext uri="{FF2B5EF4-FFF2-40B4-BE49-F238E27FC236}">
                <a16:creationId xmlns:a16="http://schemas.microsoft.com/office/drawing/2014/main" id="{FA1B57F9-F702-6645-9A84-F4F757203084}"/>
              </a:ext>
            </a:extLst>
          </p:cNvPr>
          <p:cNvSpPr txBox="1"/>
          <p:nvPr/>
        </p:nvSpPr>
        <p:spPr>
          <a:xfrm>
            <a:off x="10512274" y="3436868"/>
            <a:ext cx="1290500" cy="707886"/>
          </a:xfrm>
          <a:prstGeom prst="rect">
            <a:avLst/>
          </a:prstGeom>
          <a:noFill/>
        </p:spPr>
        <p:txBody>
          <a:bodyPr wrap="square" rtlCol="0">
            <a:spAutoFit/>
          </a:bodyPr>
          <a:lstStyle/>
          <a:p>
            <a:r>
              <a:rPr lang="en-US" altLang="zh-TW" sz="2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Remote Worker</a:t>
            </a:r>
            <a:endParaRPr lang="zh-TW" altLang="en-US" sz="2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5" name="文字方塊 94">
            <a:extLst>
              <a:ext uri="{FF2B5EF4-FFF2-40B4-BE49-F238E27FC236}">
                <a16:creationId xmlns:a16="http://schemas.microsoft.com/office/drawing/2014/main" id="{E0ABEAF4-9493-F445-889D-B639E75879A1}"/>
              </a:ext>
            </a:extLst>
          </p:cNvPr>
          <p:cNvSpPr txBox="1"/>
          <p:nvPr/>
        </p:nvSpPr>
        <p:spPr>
          <a:xfrm>
            <a:off x="10604011" y="5361306"/>
            <a:ext cx="1290500" cy="707886"/>
          </a:xfrm>
          <a:prstGeom prst="rect">
            <a:avLst/>
          </a:prstGeom>
          <a:noFill/>
        </p:spPr>
        <p:txBody>
          <a:bodyPr wrap="square" rtlCol="0">
            <a:spAutoFit/>
          </a:bodyPr>
          <a:lstStyle/>
          <a:p>
            <a:r>
              <a:rPr lang="en-US" altLang="zh-TW" sz="2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Remote Worker</a:t>
            </a:r>
            <a:endParaRPr lang="zh-TW" altLang="en-US" sz="2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2151363916"/>
      </p:ext>
    </p:extLst>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73;p27">
            <a:extLst>
              <a:ext uri="{FF2B5EF4-FFF2-40B4-BE49-F238E27FC236}">
                <a16:creationId xmlns:a16="http://schemas.microsoft.com/office/drawing/2014/main" id="{519431BB-0FAC-44B4-8A28-825787D7D246}"/>
              </a:ext>
            </a:extLst>
          </p:cNvPr>
          <p:cNvSpPr/>
          <p:nvPr/>
        </p:nvSpPr>
        <p:spPr>
          <a:xfrm>
            <a:off x="1197319" y="1817487"/>
            <a:ext cx="9797361" cy="497436"/>
          </a:xfrm>
          <a:prstGeom prst="roundRect">
            <a:avLst>
              <a:gd name="adj" fmla="val 0"/>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30000"/>
              </a:lnSpc>
              <a:buClr>
                <a:schemeClr val="bg1"/>
              </a:buClr>
              <a:buSzPct val="80000"/>
            </a:pPr>
            <a:endParaRPr lang="en-US" altLang="zh-TW" sz="2800" b="1">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 name="標題 2">
            <a:extLst>
              <a:ext uri="{FF2B5EF4-FFF2-40B4-BE49-F238E27FC236}">
                <a16:creationId xmlns:a16="http://schemas.microsoft.com/office/drawing/2014/main" id="{0DBF590B-8882-4673-AEFA-E2C943BE67C7}"/>
              </a:ext>
            </a:extLst>
          </p:cNvPr>
          <p:cNvSpPr>
            <a:spLocks noGrp="1"/>
          </p:cNvSpPr>
          <p:nvPr>
            <p:ph type="title"/>
          </p:nvPr>
        </p:nvSpPr>
        <p:spPr/>
        <p:txBody>
          <a:bodyPr>
            <a:normAutofit/>
          </a:bodyPr>
          <a:lstStyle/>
          <a:p>
            <a:r>
              <a:rPr lang="en-US" altLang="zh-CN">
                <a:ea typeface="微軟正黑體" panose="020B0604030504040204" pitchFamily="34" charset="-120"/>
                <a:sym typeface="Arial" panose="020B0604020202020204" pitchFamily="34" charset="0"/>
              </a:rPr>
              <a:t>Intelligent QoS</a:t>
            </a:r>
            <a:r>
              <a:rPr lang="zh-TW" altLang="en-US">
                <a:ea typeface="微軟正黑體" panose="020B0604030504040204" pitchFamily="34" charset="-120"/>
                <a:sym typeface="Arial" panose="020B0604020202020204" pitchFamily="34" charset="0"/>
              </a:rPr>
              <a:t> </a:t>
            </a:r>
            <a:r>
              <a:rPr lang="en-US" altLang="zh-TW">
                <a:ea typeface="微軟正黑體" panose="020B0604030504040204" pitchFamily="34" charset="-120"/>
                <a:sym typeface="Arial" panose="020B0604020202020204" pitchFamily="34" charset="0"/>
              </a:rPr>
              <a:t>and L7 Firewall</a:t>
            </a:r>
            <a:endParaRPr lang="en-US">
              <a:ea typeface="微軟正黑體" panose="020B0604030504040204" pitchFamily="34" charset="-120"/>
              <a:sym typeface="Arial" panose="020B0604020202020204" pitchFamily="34" charset="0"/>
            </a:endParaRPr>
          </a:p>
        </p:txBody>
      </p:sp>
      <p:pic>
        <p:nvPicPr>
          <p:cNvPr id="30" name="圖片 29" descr="一張含有 文字, 白板 的圖片&#10;&#10;自動產生的描述" hidden="1">
            <a:extLst>
              <a:ext uri="{FF2B5EF4-FFF2-40B4-BE49-F238E27FC236}">
                <a16:creationId xmlns:a16="http://schemas.microsoft.com/office/drawing/2014/main" id="{A3700437-8794-F845-A852-D948D24AB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738" y="-3197318"/>
            <a:ext cx="4722510" cy="2602872"/>
          </a:xfrm>
          <a:prstGeom prst="rect">
            <a:avLst/>
          </a:prstGeom>
        </p:spPr>
      </p:pic>
      <p:pic>
        <p:nvPicPr>
          <p:cNvPr id="37" name="圖片 36" descr="一張含有 白板, 文字 的圖片&#10;&#10;自動產生的描述" hidden="1">
            <a:extLst>
              <a:ext uri="{FF2B5EF4-FFF2-40B4-BE49-F238E27FC236}">
                <a16:creationId xmlns:a16="http://schemas.microsoft.com/office/drawing/2014/main" id="{B2AD1DF7-A87C-F741-9775-23DACD7FA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860" y="-3264782"/>
            <a:ext cx="4491876" cy="3064140"/>
          </a:xfrm>
          <a:prstGeom prst="rect">
            <a:avLst/>
          </a:prstGeom>
        </p:spPr>
      </p:pic>
      <p:sp>
        <p:nvSpPr>
          <p:cNvPr id="32" name="箭號: 上彎 31">
            <a:extLst>
              <a:ext uri="{FF2B5EF4-FFF2-40B4-BE49-F238E27FC236}">
                <a16:creationId xmlns:a16="http://schemas.microsoft.com/office/drawing/2014/main" id="{0FAB5461-2338-45CF-8242-C7EA464D7F6B}"/>
              </a:ext>
            </a:extLst>
          </p:cNvPr>
          <p:cNvSpPr/>
          <p:nvPr/>
        </p:nvSpPr>
        <p:spPr>
          <a:xfrm>
            <a:off x="8522625" y="3894592"/>
            <a:ext cx="266744" cy="1196811"/>
          </a:xfrm>
          <a:custGeom>
            <a:avLst/>
            <a:gdLst>
              <a:gd name="connsiteX0" fmla="*/ 0 w 695022"/>
              <a:gd name="connsiteY0" fmla="*/ 362927 h 470796"/>
              <a:gd name="connsiteX1" fmla="*/ 507716 w 695022"/>
              <a:gd name="connsiteY1" fmla="*/ 362927 h 470796"/>
              <a:gd name="connsiteX2" fmla="*/ 507716 w 695022"/>
              <a:gd name="connsiteY2" fmla="*/ 203888 h 470796"/>
              <a:gd name="connsiteX3" fmla="*/ 428278 w 695022"/>
              <a:gd name="connsiteY3" fmla="*/ 203888 h 470796"/>
              <a:gd name="connsiteX4" fmla="*/ 561650 w 695022"/>
              <a:gd name="connsiteY4" fmla="*/ 0 h 470796"/>
              <a:gd name="connsiteX5" fmla="*/ 695022 w 695022"/>
              <a:gd name="connsiteY5" fmla="*/ 203888 h 470796"/>
              <a:gd name="connsiteX6" fmla="*/ 615585 w 695022"/>
              <a:gd name="connsiteY6" fmla="*/ 203888 h 470796"/>
              <a:gd name="connsiteX7" fmla="*/ 615585 w 695022"/>
              <a:gd name="connsiteY7" fmla="*/ 470796 h 470796"/>
              <a:gd name="connsiteX8" fmla="*/ 0 w 695022"/>
              <a:gd name="connsiteY8" fmla="*/ 470796 h 470796"/>
              <a:gd name="connsiteX9" fmla="*/ 0 w 695022"/>
              <a:gd name="connsiteY9" fmla="*/ 362927 h 470796"/>
              <a:gd name="connsiteX0" fmla="*/ 0 w 695022"/>
              <a:gd name="connsiteY0" fmla="*/ 362927 h 1004196"/>
              <a:gd name="connsiteX1" fmla="*/ 507716 w 695022"/>
              <a:gd name="connsiteY1" fmla="*/ 362927 h 1004196"/>
              <a:gd name="connsiteX2" fmla="*/ 507716 w 695022"/>
              <a:gd name="connsiteY2" fmla="*/ 203888 h 1004196"/>
              <a:gd name="connsiteX3" fmla="*/ 428278 w 695022"/>
              <a:gd name="connsiteY3" fmla="*/ 203888 h 1004196"/>
              <a:gd name="connsiteX4" fmla="*/ 561650 w 695022"/>
              <a:gd name="connsiteY4" fmla="*/ 0 h 1004196"/>
              <a:gd name="connsiteX5" fmla="*/ 695022 w 695022"/>
              <a:gd name="connsiteY5" fmla="*/ 203888 h 1004196"/>
              <a:gd name="connsiteX6" fmla="*/ 615585 w 695022"/>
              <a:gd name="connsiteY6" fmla="*/ 203888 h 1004196"/>
              <a:gd name="connsiteX7" fmla="*/ 615585 w 695022"/>
              <a:gd name="connsiteY7" fmla="*/ 470796 h 1004196"/>
              <a:gd name="connsiteX8" fmla="*/ 643466 w 695022"/>
              <a:gd name="connsiteY8" fmla="*/ 1004196 h 1004196"/>
              <a:gd name="connsiteX9" fmla="*/ 0 w 695022"/>
              <a:gd name="connsiteY9" fmla="*/ 362927 h 1004196"/>
              <a:gd name="connsiteX0" fmla="*/ 71255 w 266744"/>
              <a:gd name="connsiteY0" fmla="*/ 1031794 h 1031794"/>
              <a:gd name="connsiteX1" fmla="*/ 79438 w 266744"/>
              <a:gd name="connsiteY1" fmla="*/ 362927 h 1031794"/>
              <a:gd name="connsiteX2" fmla="*/ 79438 w 266744"/>
              <a:gd name="connsiteY2" fmla="*/ 203888 h 1031794"/>
              <a:gd name="connsiteX3" fmla="*/ 0 w 266744"/>
              <a:gd name="connsiteY3" fmla="*/ 203888 h 1031794"/>
              <a:gd name="connsiteX4" fmla="*/ 133372 w 266744"/>
              <a:gd name="connsiteY4" fmla="*/ 0 h 1031794"/>
              <a:gd name="connsiteX5" fmla="*/ 266744 w 266744"/>
              <a:gd name="connsiteY5" fmla="*/ 203888 h 1031794"/>
              <a:gd name="connsiteX6" fmla="*/ 187307 w 266744"/>
              <a:gd name="connsiteY6" fmla="*/ 203888 h 1031794"/>
              <a:gd name="connsiteX7" fmla="*/ 187307 w 266744"/>
              <a:gd name="connsiteY7" fmla="*/ 470796 h 1031794"/>
              <a:gd name="connsiteX8" fmla="*/ 215188 w 266744"/>
              <a:gd name="connsiteY8" fmla="*/ 1004196 h 1031794"/>
              <a:gd name="connsiteX9" fmla="*/ 71255 w 266744"/>
              <a:gd name="connsiteY9" fmla="*/ 1031794 h 1031794"/>
              <a:gd name="connsiteX0" fmla="*/ 71255 w 266744"/>
              <a:gd name="connsiteY0" fmla="*/ 1031794 h 1035946"/>
              <a:gd name="connsiteX1" fmla="*/ 79438 w 266744"/>
              <a:gd name="connsiteY1" fmla="*/ 362927 h 1035946"/>
              <a:gd name="connsiteX2" fmla="*/ 79438 w 266744"/>
              <a:gd name="connsiteY2" fmla="*/ 203888 h 1035946"/>
              <a:gd name="connsiteX3" fmla="*/ 0 w 266744"/>
              <a:gd name="connsiteY3" fmla="*/ 203888 h 1035946"/>
              <a:gd name="connsiteX4" fmla="*/ 133372 w 266744"/>
              <a:gd name="connsiteY4" fmla="*/ 0 h 1035946"/>
              <a:gd name="connsiteX5" fmla="*/ 266744 w 266744"/>
              <a:gd name="connsiteY5" fmla="*/ 203888 h 1035946"/>
              <a:gd name="connsiteX6" fmla="*/ 187307 w 266744"/>
              <a:gd name="connsiteY6" fmla="*/ 203888 h 1035946"/>
              <a:gd name="connsiteX7" fmla="*/ 187307 w 266744"/>
              <a:gd name="connsiteY7" fmla="*/ 470796 h 1035946"/>
              <a:gd name="connsiteX8" fmla="*/ 167563 w 266744"/>
              <a:gd name="connsiteY8" fmla="*/ 1035946 h 1035946"/>
              <a:gd name="connsiteX9" fmla="*/ 71255 w 266744"/>
              <a:gd name="connsiteY9" fmla="*/ 1031794 h 1035946"/>
              <a:gd name="connsiteX0" fmla="*/ 71255 w 266744"/>
              <a:gd name="connsiteY0" fmla="*/ 1031794 h 1032771"/>
              <a:gd name="connsiteX1" fmla="*/ 79438 w 266744"/>
              <a:gd name="connsiteY1" fmla="*/ 362927 h 1032771"/>
              <a:gd name="connsiteX2" fmla="*/ 79438 w 266744"/>
              <a:gd name="connsiteY2" fmla="*/ 203888 h 1032771"/>
              <a:gd name="connsiteX3" fmla="*/ 0 w 266744"/>
              <a:gd name="connsiteY3" fmla="*/ 203888 h 1032771"/>
              <a:gd name="connsiteX4" fmla="*/ 133372 w 266744"/>
              <a:gd name="connsiteY4" fmla="*/ 0 h 1032771"/>
              <a:gd name="connsiteX5" fmla="*/ 266744 w 266744"/>
              <a:gd name="connsiteY5" fmla="*/ 203888 h 1032771"/>
              <a:gd name="connsiteX6" fmla="*/ 187307 w 266744"/>
              <a:gd name="connsiteY6" fmla="*/ 203888 h 1032771"/>
              <a:gd name="connsiteX7" fmla="*/ 187307 w 266744"/>
              <a:gd name="connsiteY7" fmla="*/ 470796 h 1032771"/>
              <a:gd name="connsiteX8" fmla="*/ 188201 w 266744"/>
              <a:gd name="connsiteY8" fmla="*/ 1032771 h 1032771"/>
              <a:gd name="connsiteX9" fmla="*/ 71255 w 266744"/>
              <a:gd name="connsiteY9" fmla="*/ 1031794 h 1032771"/>
              <a:gd name="connsiteX0" fmla="*/ 61730 w 266744"/>
              <a:gd name="connsiteY0" fmla="*/ 1546772 h 1546772"/>
              <a:gd name="connsiteX1" fmla="*/ 79438 w 266744"/>
              <a:gd name="connsiteY1" fmla="*/ 362927 h 1546772"/>
              <a:gd name="connsiteX2" fmla="*/ 79438 w 266744"/>
              <a:gd name="connsiteY2" fmla="*/ 203888 h 1546772"/>
              <a:gd name="connsiteX3" fmla="*/ 0 w 266744"/>
              <a:gd name="connsiteY3" fmla="*/ 203888 h 1546772"/>
              <a:gd name="connsiteX4" fmla="*/ 133372 w 266744"/>
              <a:gd name="connsiteY4" fmla="*/ 0 h 1546772"/>
              <a:gd name="connsiteX5" fmla="*/ 266744 w 266744"/>
              <a:gd name="connsiteY5" fmla="*/ 203888 h 1546772"/>
              <a:gd name="connsiteX6" fmla="*/ 187307 w 266744"/>
              <a:gd name="connsiteY6" fmla="*/ 203888 h 1546772"/>
              <a:gd name="connsiteX7" fmla="*/ 187307 w 266744"/>
              <a:gd name="connsiteY7" fmla="*/ 470796 h 1546772"/>
              <a:gd name="connsiteX8" fmla="*/ 188201 w 266744"/>
              <a:gd name="connsiteY8" fmla="*/ 1032771 h 1546772"/>
              <a:gd name="connsiteX9" fmla="*/ 61730 w 266744"/>
              <a:gd name="connsiteY9" fmla="*/ 1546772 h 1546772"/>
              <a:gd name="connsiteX0" fmla="*/ 61730 w 266744"/>
              <a:gd name="connsiteY0" fmla="*/ 1546772 h 1546772"/>
              <a:gd name="connsiteX1" fmla="*/ 79438 w 266744"/>
              <a:gd name="connsiteY1" fmla="*/ 362927 h 1546772"/>
              <a:gd name="connsiteX2" fmla="*/ 79438 w 266744"/>
              <a:gd name="connsiteY2" fmla="*/ 203888 h 1546772"/>
              <a:gd name="connsiteX3" fmla="*/ 0 w 266744"/>
              <a:gd name="connsiteY3" fmla="*/ 203888 h 1546772"/>
              <a:gd name="connsiteX4" fmla="*/ 133372 w 266744"/>
              <a:gd name="connsiteY4" fmla="*/ 0 h 1546772"/>
              <a:gd name="connsiteX5" fmla="*/ 266744 w 266744"/>
              <a:gd name="connsiteY5" fmla="*/ 203888 h 1546772"/>
              <a:gd name="connsiteX6" fmla="*/ 187307 w 266744"/>
              <a:gd name="connsiteY6" fmla="*/ 203888 h 1546772"/>
              <a:gd name="connsiteX7" fmla="*/ 187307 w 266744"/>
              <a:gd name="connsiteY7" fmla="*/ 470796 h 1546772"/>
              <a:gd name="connsiteX8" fmla="*/ 200901 w 266744"/>
              <a:gd name="connsiteY8" fmla="*/ 1543644 h 1546772"/>
              <a:gd name="connsiteX9" fmla="*/ 61730 w 266744"/>
              <a:gd name="connsiteY9" fmla="*/ 1546772 h 154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44" h="1546772">
                <a:moveTo>
                  <a:pt x="61730" y="1546772"/>
                </a:moveTo>
                <a:lnTo>
                  <a:pt x="79438" y="362927"/>
                </a:lnTo>
                <a:lnTo>
                  <a:pt x="79438" y="203888"/>
                </a:lnTo>
                <a:lnTo>
                  <a:pt x="0" y="203888"/>
                </a:lnTo>
                <a:lnTo>
                  <a:pt x="133372" y="0"/>
                </a:lnTo>
                <a:lnTo>
                  <a:pt x="266744" y="203888"/>
                </a:lnTo>
                <a:lnTo>
                  <a:pt x="187307" y="203888"/>
                </a:lnTo>
                <a:lnTo>
                  <a:pt x="187307" y="470796"/>
                </a:lnTo>
                <a:lnTo>
                  <a:pt x="200901" y="1543644"/>
                </a:lnTo>
                <a:lnTo>
                  <a:pt x="61730" y="1546772"/>
                </a:lnTo>
                <a:close/>
              </a:path>
            </a:pathLst>
          </a:custGeom>
          <a:gradFill>
            <a:gsLst>
              <a:gs pos="0">
                <a:srgbClr val="FFD72D">
                  <a:alpha val="0"/>
                </a:srgbClr>
              </a:gs>
              <a:gs pos="52000">
                <a:srgbClr val="FFD72D"/>
              </a:gs>
            </a:gsLst>
            <a:lin ang="16200000" scaled="0"/>
          </a:gradFill>
          <a:ln w="7620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9" name="圖形 28">
            <a:extLst>
              <a:ext uri="{FF2B5EF4-FFF2-40B4-BE49-F238E27FC236}">
                <a16:creationId xmlns:a16="http://schemas.microsoft.com/office/drawing/2014/main" id="{4A4F0FFF-CA76-4A59-98B1-B3BED34CDB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16764" y="3875378"/>
            <a:ext cx="2069476" cy="1198938"/>
          </a:xfrm>
          <a:prstGeom prst="rect">
            <a:avLst/>
          </a:prstGeom>
        </p:spPr>
      </p:pic>
      <p:grpSp>
        <p:nvGrpSpPr>
          <p:cNvPr id="38" name="群組 37">
            <a:extLst>
              <a:ext uri="{FF2B5EF4-FFF2-40B4-BE49-F238E27FC236}">
                <a16:creationId xmlns:a16="http://schemas.microsoft.com/office/drawing/2014/main" id="{55DC487F-284F-4322-980D-D63DCAE9E1D8}"/>
              </a:ext>
            </a:extLst>
          </p:cNvPr>
          <p:cNvGrpSpPr/>
          <p:nvPr/>
        </p:nvGrpSpPr>
        <p:grpSpPr>
          <a:xfrm>
            <a:off x="7621717" y="4971642"/>
            <a:ext cx="2076922" cy="844002"/>
            <a:chOff x="311096" y="2242723"/>
            <a:chExt cx="1286656" cy="522862"/>
          </a:xfrm>
        </p:grpSpPr>
        <p:sp>
          <p:nvSpPr>
            <p:cNvPr id="39" name="手繪多邊形: 圖案 62">
              <a:extLst>
                <a:ext uri="{FF2B5EF4-FFF2-40B4-BE49-F238E27FC236}">
                  <a16:creationId xmlns:a16="http://schemas.microsoft.com/office/drawing/2014/main" id="{D1FAA64B-D13A-4DFC-9F2F-A52E5356F7FF}"/>
                </a:ext>
              </a:extLst>
            </p:cNvPr>
            <p:cNvSpPr/>
            <p:nvPr/>
          </p:nvSpPr>
          <p:spPr>
            <a:xfrm>
              <a:off x="548791" y="2605379"/>
              <a:ext cx="995289" cy="160206"/>
            </a:xfrm>
            <a:prstGeom prst="roundRect">
              <a:avLst>
                <a:gd name="adj" fmla="val 9789"/>
              </a:avLst>
            </a:prstGeom>
            <a:noFill/>
            <a:ln w="8562" cap="flat">
              <a:noFill/>
              <a:custDash>
                <a:ds d="900000" sp="900000"/>
              </a:custDash>
              <a:miter/>
            </a:ln>
          </p:spPr>
          <p:txBody>
            <a:bodyPr lIns="91440" tIns="45720" rIns="91440" bIns="45720" rtlCol="0" anchor="ctr"/>
            <a:lstStyle/>
            <a:p>
              <a:pPr algn="ctr"/>
              <a:r>
                <a:rPr lang="en-US" altLang="zh-TW" sz="1400" b="1">
                  <a:solidFill>
                    <a:schemeClr val="bg1"/>
                  </a:solidFill>
                  <a:latin typeface="Arial"/>
                  <a:ea typeface="微軟正黑體"/>
                  <a:cs typeface="Arial"/>
                  <a:sym typeface="Arial" panose="020B0604020202020204" pitchFamily="34" charset="0"/>
                </a:rPr>
                <a:t>QＨora-301W</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40" name="圖片 39">
              <a:extLst>
                <a:ext uri="{FF2B5EF4-FFF2-40B4-BE49-F238E27FC236}">
                  <a16:creationId xmlns:a16="http://schemas.microsoft.com/office/drawing/2014/main" id="{771A5808-2E6C-440E-A6BD-6FC4C2E6F729}"/>
                </a:ext>
              </a:extLst>
            </p:cNvPr>
            <p:cNvPicPr>
              <a:picLocks noChangeAspect="1"/>
            </p:cNvPicPr>
            <p:nvPr/>
          </p:nvPicPr>
          <p:blipFill rotWithShape="1">
            <a:blip r:embed="rId6"/>
            <a:srcRect l="11287" t="36889" r="11089" b="31638"/>
            <a:stretch/>
          </p:blipFill>
          <p:spPr>
            <a:xfrm>
              <a:off x="311096" y="2242723"/>
              <a:ext cx="1286656" cy="409650"/>
            </a:xfrm>
            <a:prstGeom prst="rect">
              <a:avLst/>
            </a:prstGeom>
            <a:effectLst/>
          </p:spPr>
        </p:pic>
      </p:grpSp>
      <p:pic>
        <p:nvPicPr>
          <p:cNvPr id="6" name="圖形 5">
            <a:extLst>
              <a:ext uri="{FF2B5EF4-FFF2-40B4-BE49-F238E27FC236}">
                <a16:creationId xmlns:a16="http://schemas.microsoft.com/office/drawing/2014/main" id="{E683FFA2-F3E2-4490-AF06-4EEF670938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7337" y="3352300"/>
            <a:ext cx="1145682" cy="478895"/>
          </a:xfrm>
          <a:prstGeom prst="rect">
            <a:avLst/>
          </a:prstGeom>
        </p:spPr>
      </p:pic>
      <p:pic>
        <p:nvPicPr>
          <p:cNvPr id="31" name="圖形 30">
            <a:extLst>
              <a:ext uri="{FF2B5EF4-FFF2-40B4-BE49-F238E27FC236}">
                <a16:creationId xmlns:a16="http://schemas.microsoft.com/office/drawing/2014/main" id="{9CA5767F-F056-4892-A47B-5269377DE95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02365" y="4278298"/>
            <a:ext cx="587004" cy="509450"/>
          </a:xfrm>
          <a:prstGeom prst="rect">
            <a:avLst/>
          </a:prstGeom>
          <a:effectLst>
            <a:outerShdw blurRad="50800" dist="25400" dir="8400000" sx="103000" sy="103000" algn="t" rotWithShape="0">
              <a:prstClr val="black">
                <a:alpha val="53000"/>
              </a:prstClr>
            </a:outerShdw>
          </a:effectLst>
        </p:spPr>
      </p:pic>
      <p:sp>
        <p:nvSpPr>
          <p:cNvPr id="33" name="文字方塊 32">
            <a:extLst>
              <a:ext uri="{FF2B5EF4-FFF2-40B4-BE49-F238E27FC236}">
                <a16:creationId xmlns:a16="http://schemas.microsoft.com/office/drawing/2014/main" id="{FCA82960-1583-4CC6-9982-1B2CB023E491}"/>
              </a:ext>
            </a:extLst>
          </p:cNvPr>
          <p:cNvSpPr txBox="1"/>
          <p:nvPr/>
        </p:nvSpPr>
        <p:spPr>
          <a:xfrm>
            <a:off x="1208408" y="3851806"/>
            <a:ext cx="1319321" cy="523220"/>
          </a:xfrm>
          <a:prstGeom prst="rect">
            <a:avLst/>
          </a:prstGeom>
          <a:noFill/>
        </p:spPr>
        <p:txBody>
          <a:bodyPr wrap="square" rtlCol="0">
            <a:spAutoFit/>
          </a:bodyPr>
          <a:lstStyle/>
          <a:p>
            <a:pPr algn="ctr"/>
            <a:r>
              <a:rPr lang="en-US" altLang="zh-TW" sz="2800" b="1">
                <a:solidFill>
                  <a:schemeClr val="bg1"/>
                </a:solidFill>
                <a:latin typeface="Arial" panose="020B0604020202020204" pitchFamily="34" charset="0"/>
                <a:ea typeface="微軟正黑體" panose="020B0604030504040204" pitchFamily="34" charset="-120"/>
                <a:sym typeface="Arial" panose="020B0604020202020204" pitchFamily="34" charset="0"/>
              </a:rPr>
              <a:t>QoS</a:t>
            </a:r>
            <a:endParaRPr lang="zh-TW" altLang="en-US" sz="28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7" name="文字方塊 46">
            <a:extLst>
              <a:ext uri="{FF2B5EF4-FFF2-40B4-BE49-F238E27FC236}">
                <a16:creationId xmlns:a16="http://schemas.microsoft.com/office/drawing/2014/main" id="{BC589C13-55C0-4D33-A16B-EDB6541D6B40}"/>
              </a:ext>
            </a:extLst>
          </p:cNvPr>
          <p:cNvSpPr txBox="1"/>
          <p:nvPr/>
        </p:nvSpPr>
        <p:spPr>
          <a:xfrm>
            <a:off x="1452949" y="4343756"/>
            <a:ext cx="1328329" cy="369332"/>
          </a:xfrm>
          <a:prstGeom prst="rect">
            <a:avLst/>
          </a:prstGeom>
          <a:noFill/>
        </p:spPr>
        <p:txBody>
          <a:bodyPr wrap="square" rtlCol="0">
            <a:spAutoFit/>
          </a:bodyPr>
          <a:lstStyle/>
          <a:p>
            <a:r>
              <a:rPr lang="en-US" altLang="zh-TW" b="1">
                <a:solidFill>
                  <a:srgbClr val="05BCFE"/>
                </a:solidFill>
                <a:latin typeface="Arial" panose="020B0604020202020204" pitchFamily="34" charset="0"/>
                <a:ea typeface="微軟正黑體" panose="020B0604030504040204" pitchFamily="34" charset="-120"/>
                <a:sym typeface="Arial" panose="020B0604020202020204" pitchFamily="34" charset="0"/>
              </a:rPr>
              <a:t>50% VoIP</a:t>
            </a:r>
            <a:endParaRPr lang="zh-TW" altLang="en-US" b="1">
              <a:solidFill>
                <a:srgbClr val="05BCFE"/>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8" name="文字方塊 47">
            <a:extLst>
              <a:ext uri="{FF2B5EF4-FFF2-40B4-BE49-F238E27FC236}">
                <a16:creationId xmlns:a16="http://schemas.microsoft.com/office/drawing/2014/main" id="{38D44CFC-2B2D-4A08-852E-AF013AF33D2B}"/>
              </a:ext>
            </a:extLst>
          </p:cNvPr>
          <p:cNvSpPr txBox="1"/>
          <p:nvPr/>
        </p:nvSpPr>
        <p:spPr>
          <a:xfrm>
            <a:off x="1452949" y="4730194"/>
            <a:ext cx="1328329" cy="369332"/>
          </a:xfrm>
          <a:prstGeom prst="rect">
            <a:avLst/>
          </a:prstGeom>
          <a:noFill/>
        </p:spPr>
        <p:txBody>
          <a:bodyPr wrap="square" rtlCol="0">
            <a:spAutoFit/>
          </a:bodyPr>
          <a:lstStyle/>
          <a:p>
            <a:r>
              <a:rPr lang="en-US" altLang="zh-TW">
                <a:solidFill>
                  <a:srgbClr val="00FFCC"/>
                </a:solidFill>
                <a:latin typeface="Arial" panose="020B0604020202020204" pitchFamily="34" charset="0"/>
                <a:ea typeface="微軟正黑體" panose="020B0604030504040204" pitchFamily="34" charset="-120"/>
                <a:sym typeface="Arial" panose="020B0604020202020204" pitchFamily="34" charset="0"/>
              </a:rPr>
              <a:t>30% ERP</a:t>
            </a:r>
            <a:endParaRPr lang="zh-TW" altLang="en-US">
              <a:solidFill>
                <a:srgbClr val="00FFCC"/>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9" name="文字方塊 48">
            <a:extLst>
              <a:ext uri="{FF2B5EF4-FFF2-40B4-BE49-F238E27FC236}">
                <a16:creationId xmlns:a16="http://schemas.microsoft.com/office/drawing/2014/main" id="{365CF2EF-F221-43FD-A80F-11C43BFFC82B}"/>
              </a:ext>
            </a:extLst>
          </p:cNvPr>
          <p:cNvSpPr txBox="1"/>
          <p:nvPr/>
        </p:nvSpPr>
        <p:spPr>
          <a:xfrm>
            <a:off x="1452949" y="5066411"/>
            <a:ext cx="2076919" cy="369332"/>
          </a:xfrm>
          <a:prstGeom prst="rect">
            <a:avLst/>
          </a:prstGeom>
          <a:noFill/>
        </p:spPr>
        <p:txBody>
          <a:bodyPr wrap="square" rtlCol="0">
            <a:spAutoFit/>
          </a:bodyPr>
          <a:lstStyle/>
          <a:p>
            <a:r>
              <a:rPr lang="en-US" altLang="zh-TW">
                <a:solidFill>
                  <a:srgbClr val="FF5050"/>
                </a:solidFill>
                <a:latin typeface="Arial" panose="020B0604020202020204" pitchFamily="34" charset="0"/>
                <a:ea typeface="微軟正黑體" panose="020B0604030504040204" pitchFamily="34" charset="-120"/>
                <a:sym typeface="Arial" panose="020B0604020202020204" pitchFamily="34" charset="0"/>
              </a:rPr>
              <a:t>20%</a:t>
            </a:r>
            <a:r>
              <a:rPr lang="zh-TW" altLang="en-US">
                <a:solidFill>
                  <a:srgbClr val="FF5050"/>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rgbClr val="FF5050"/>
                </a:solidFill>
                <a:latin typeface="Arial" panose="020B0604020202020204" pitchFamily="34" charset="0"/>
                <a:ea typeface="微軟正黑體" panose="020B0604030504040204" pitchFamily="34" charset="-120"/>
                <a:sym typeface="Arial" panose="020B0604020202020204" pitchFamily="34" charset="0"/>
              </a:rPr>
              <a:t>File transfer</a:t>
            </a:r>
            <a:endParaRPr lang="zh-TW" altLang="en-US">
              <a:solidFill>
                <a:srgbClr val="FF5050"/>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56" name="群組 55">
            <a:extLst>
              <a:ext uri="{FF2B5EF4-FFF2-40B4-BE49-F238E27FC236}">
                <a16:creationId xmlns:a16="http://schemas.microsoft.com/office/drawing/2014/main" id="{430CD37B-A878-47F1-A849-DA699D00069C}"/>
              </a:ext>
            </a:extLst>
          </p:cNvPr>
          <p:cNvGrpSpPr/>
          <p:nvPr/>
        </p:nvGrpSpPr>
        <p:grpSpPr>
          <a:xfrm rot="16200000">
            <a:off x="3312903" y="4574979"/>
            <a:ext cx="1470274" cy="734043"/>
            <a:chOff x="2325865" y="4574978"/>
            <a:chExt cx="2091040" cy="734043"/>
          </a:xfrm>
        </p:grpSpPr>
        <p:cxnSp>
          <p:nvCxnSpPr>
            <p:cNvPr id="50" name="直線接點 49">
              <a:extLst>
                <a:ext uri="{FF2B5EF4-FFF2-40B4-BE49-F238E27FC236}">
                  <a16:creationId xmlns:a16="http://schemas.microsoft.com/office/drawing/2014/main" id="{1D3A81B2-477A-4A60-8E1F-0CC29A96D4FA}"/>
                </a:ext>
              </a:extLst>
            </p:cNvPr>
            <p:cNvCxnSpPr>
              <a:cxnSpLocks/>
            </p:cNvCxnSpPr>
            <p:nvPr/>
          </p:nvCxnSpPr>
          <p:spPr>
            <a:xfrm flipH="1">
              <a:off x="2325865" y="4574978"/>
              <a:ext cx="2091040" cy="0"/>
            </a:xfrm>
            <a:prstGeom prst="line">
              <a:avLst/>
            </a:prstGeom>
            <a:ln w="254000">
              <a:solidFill>
                <a:srgbClr val="00B0F0"/>
              </a:solidFill>
              <a:headEnd type="non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829FF8B6-4993-4CB0-A05C-378BE6B106C3}"/>
                </a:ext>
              </a:extLst>
            </p:cNvPr>
            <p:cNvCxnSpPr>
              <a:cxnSpLocks/>
            </p:cNvCxnSpPr>
            <p:nvPr/>
          </p:nvCxnSpPr>
          <p:spPr>
            <a:xfrm flipH="1">
              <a:off x="2325865" y="4955646"/>
              <a:ext cx="2091040" cy="0"/>
            </a:xfrm>
            <a:prstGeom prst="line">
              <a:avLst/>
            </a:prstGeom>
            <a:ln w="190500">
              <a:solidFill>
                <a:srgbClr val="00FFCC"/>
              </a:solidFill>
              <a:headEnd type="non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4C052045-FEC0-46ED-95B9-B56B6BA2B5EF}"/>
                </a:ext>
              </a:extLst>
            </p:cNvPr>
            <p:cNvCxnSpPr>
              <a:cxnSpLocks/>
            </p:cNvCxnSpPr>
            <p:nvPr/>
          </p:nvCxnSpPr>
          <p:spPr>
            <a:xfrm flipH="1">
              <a:off x="2325865" y="5309021"/>
              <a:ext cx="2091040" cy="0"/>
            </a:xfrm>
            <a:prstGeom prst="line">
              <a:avLst/>
            </a:prstGeom>
            <a:ln w="127000">
              <a:solidFill>
                <a:srgbClr val="FF5050"/>
              </a:solidFill>
              <a:headEnd type="non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grpSp>
      <p:grpSp>
        <p:nvGrpSpPr>
          <p:cNvPr id="34" name="群組 33">
            <a:extLst>
              <a:ext uri="{FF2B5EF4-FFF2-40B4-BE49-F238E27FC236}">
                <a16:creationId xmlns:a16="http://schemas.microsoft.com/office/drawing/2014/main" id="{12927B25-EB29-492A-9ED3-E39CDA11BD48}"/>
              </a:ext>
            </a:extLst>
          </p:cNvPr>
          <p:cNvGrpSpPr/>
          <p:nvPr/>
        </p:nvGrpSpPr>
        <p:grpSpPr>
          <a:xfrm>
            <a:off x="3374217" y="3865518"/>
            <a:ext cx="2601382" cy="412774"/>
            <a:chOff x="311096" y="2242723"/>
            <a:chExt cx="2581681" cy="409650"/>
          </a:xfrm>
        </p:grpSpPr>
        <p:sp>
          <p:nvSpPr>
            <p:cNvPr id="35" name="手繪多邊形: 圖案 62">
              <a:extLst>
                <a:ext uri="{FF2B5EF4-FFF2-40B4-BE49-F238E27FC236}">
                  <a16:creationId xmlns:a16="http://schemas.microsoft.com/office/drawing/2014/main" id="{298C8898-08C6-4449-A5B5-4A428E303FB2}"/>
                </a:ext>
              </a:extLst>
            </p:cNvPr>
            <p:cNvSpPr/>
            <p:nvPr/>
          </p:nvSpPr>
          <p:spPr>
            <a:xfrm>
              <a:off x="1574508" y="2421115"/>
              <a:ext cx="1318269" cy="145817"/>
            </a:xfrm>
            <a:prstGeom prst="roundRect">
              <a:avLst>
                <a:gd name="adj" fmla="val 9789"/>
              </a:avLst>
            </a:prstGeom>
            <a:noFill/>
            <a:ln w="8562" cap="flat">
              <a:noFill/>
              <a:custDash>
                <a:ds d="900000" sp="900000"/>
              </a:custDash>
              <a:miter/>
            </a:ln>
          </p:spPr>
          <p:txBody>
            <a:bodyPr lIns="91440" tIns="45720" rIns="91440" bIns="45720" rtlCol="0" anchor="ct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QＨora-301W</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6" name="圖片 35">
              <a:extLst>
                <a:ext uri="{FF2B5EF4-FFF2-40B4-BE49-F238E27FC236}">
                  <a16:creationId xmlns:a16="http://schemas.microsoft.com/office/drawing/2014/main" id="{112F3F22-2B2D-425F-A80D-E147278DA6F1}"/>
                </a:ext>
              </a:extLst>
            </p:cNvPr>
            <p:cNvPicPr>
              <a:picLocks noChangeAspect="1"/>
            </p:cNvPicPr>
            <p:nvPr/>
          </p:nvPicPr>
          <p:blipFill rotWithShape="1">
            <a:blip r:embed="rId6"/>
            <a:srcRect l="11287" t="36889" r="11089" b="31638"/>
            <a:stretch/>
          </p:blipFill>
          <p:spPr>
            <a:xfrm>
              <a:off x="311096" y="2242723"/>
              <a:ext cx="1286656" cy="409650"/>
            </a:xfrm>
            <a:prstGeom prst="rect">
              <a:avLst/>
            </a:prstGeom>
            <a:effectLst/>
          </p:spPr>
        </p:pic>
      </p:grpSp>
      <p:grpSp>
        <p:nvGrpSpPr>
          <p:cNvPr id="41" name="群組 40">
            <a:extLst>
              <a:ext uri="{FF2B5EF4-FFF2-40B4-BE49-F238E27FC236}">
                <a16:creationId xmlns:a16="http://schemas.microsoft.com/office/drawing/2014/main" id="{4713E59B-4059-4185-9F36-52C67BAFF79B}"/>
              </a:ext>
            </a:extLst>
          </p:cNvPr>
          <p:cNvGrpSpPr/>
          <p:nvPr/>
        </p:nvGrpSpPr>
        <p:grpSpPr>
          <a:xfrm>
            <a:off x="3332806" y="5387077"/>
            <a:ext cx="2873384" cy="412774"/>
            <a:chOff x="311096" y="2242723"/>
            <a:chExt cx="2851622" cy="409650"/>
          </a:xfrm>
        </p:grpSpPr>
        <p:sp>
          <p:nvSpPr>
            <p:cNvPr id="42" name="手繪多邊形: 圖案 62">
              <a:extLst>
                <a:ext uri="{FF2B5EF4-FFF2-40B4-BE49-F238E27FC236}">
                  <a16:creationId xmlns:a16="http://schemas.microsoft.com/office/drawing/2014/main" id="{D6A26105-6353-43DA-B776-55A636D80E13}"/>
                </a:ext>
              </a:extLst>
            </p:cNvPr>
            <p:cNvSpPr/>
            <p:nvPr/>
          </p:nvSpPr>
          <p:spPr>
            <a:xfrm>
              <a:off x="1587669" y="2393126"/>
              <a:ext cx="1575049" cy="153815"/>
            </a:xfrm>
            <a:prstGeom prst="roundRect">
              <a:avLst>
                <a:gd name="adj" fmla="val 9789"/>
              </a:avLst>
            </a:prstGeom>
            <a:noFill/>
            <a:ln w="8562" cap="flat">
              <a:noFill/>
              <a:custDash>
                <a:ds d="900000" sp="900000"/>
              </a:custDash>
              <a:miter/>
            </a:ln>
          </p:spPr>
          <p:txBody>
            <a:bodyPr lIns="91440" tIns="45720" rIns="91440" bIns="45720" rtlCol="0" anchor="ctr"/>
            <a:lstStyle/>
            <a:p>
              <a:pPr algn="ctr"/>
              <a:r>
                <a:rPr lang="en-US" altLang="zh-TW" sz="1400" b="1">
                  <a:solidFill>
                    <a:schemeClr val="bg1"/>
                  </a:solidFill>
                  <a:latin typeface="Arial"/>
                  <a:ea typeface="微軟正黑體"/>
                  <a:cs typeface="Arial"/>
                  <a:sym typeface="Arial" panose="020B0604020202020204" pitchFamily="34" charset="0"/>
                </a:rPr>
                <a:t>QＨora-301W</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43" name="圖片 42">
              <a:extLst>
                <a:ext uri="{FF2B5EF4-FFF2-40B4-BE49-F238E27FC236}">
                  <a16:creationId xmlns:a16="http://schemas.microsoft.com/office/drawing/2014/main" id="{B8461978-DFE7-4E05-A40C-DA5A034F4BFA}"/>
                </a:ext>
              </a:extLst>
            </p:cNvPr>
            <p:cNvPicPr>
              <a:picLocks noChangeAspect="1"/>
            </p:cNvPicPr>
            <p:nvPr/>
          </p:nvPicPr>
          <p:blipFill rotWithShape="1">
            <a:blip r:embed="rId6"/>
            <a:srcRect l="11287" t="36889" r="11089" b="31638"/>
            <a:stretch/>
          </p:blipFill>
          <p:spPr>
            <a:xfrm>
              <a:off x="311096" y="2242723"/>
              <a:ext cx="1286656" cy="409650"/>
            </a:xfrm>
            <a:prstGeom prst="rect">
              <a:avLst/>
            </a:prstGeom>
            <a:effectLst/>
          </p:spPr>
        </p:pic>
      </p:grpSp>
      <p:sp>
        <p:nvSpPr>
          <p:cNvPr id="2" name="矩形 1">
            <a:extLst>
              <a:ext uri="{FF2B5EF4-FFF2-40B4-BE49-F238E27FC236}">
                <a16:creationId xmlns:a16="http://schemas.microsoft.com/office/drawing/2014/main" id="{4F4E0175-C1B4-884B-B4BE-F6949CCA3072}"/>
              </a:ext>
            </a:extLst>
          </p:cNvPr>
          <p:cNvSpPr/>
          <p:nvPr/>
        </p:nvSpPr>
        <p:spPr>
          <a:xfrm>
            <a:off x="481868" y="1951228"/>
            <a:ext cx="6096000" cy="1495218"/>
          </a:xfrm>
          <a:prstGeom prst="rect">
            <a:avLst/>
          </a:prstGeom>
        </p:spPr>
        <p:txBody>
          <a:bodyPr wrap="square">
            <a:spAutoFit/>
          </a:bodyPr>
          <a:lstStyle/>
          <a:p>
            <a:pPr marL="180335" indent="-187109">
              <a:lnSpc>
                <a:spcPct val="130000"/>
              </a:lnSpc>
              <a:spcBef>
                <a:spcPts val="600"/>
              </a:spcBef>
              <a:buClr>
                <a:srgbClr val="05FF76"/>
              </a:buClr>
              <a:buSzPts val="2100"/>
              <a:buFont typeface="Arial"/>
              <a:buChar char="•"/>
            </a:pPr>
            <a:r>
              <a:rPr lang="en" altLang="zh-CN" dirty="0">
                <a:solidFill>
                  <a:schemeClr val="bg1"/>
                </a:solidFill>
                <a:latin typeface="Arial" panose="020B0604020202020204" pitchFamily="34" charset="0"/>
                <a:ea typeface="微軟正黑體" panose="020B0604030504040204" pitchFamily="34" charset="-120"/>
                <a:sym typeface="Arial" panose="020B0604020202020204" pitchFamily="34" charset="0"/>
              </a:rPr>
              <a:t>Through the settings of different Service Classes, a certain percentage of the network bandwidth is reserved for important applications to keep important meetings online. For example: Streaming / VoIP</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44" name="Google Shape;925;p44">
            <a:extLst>
              <a:ext uri="{FF2B5EF4-FFF2-40B4-BE49-F238E27FC236}">
                <a16:creationId xmlns:a16="http://schemas.microsoft.com/office/drawing/2014/main" id="{33906B4C-0CC8-1F4D-A3D7-62663C9DDA66}"/>
              </a:ext>
            </a:extLst>
          </p:cNvPr>
          <p:cNvSpPr txBox="1"/>
          <p:nvPr/>
        </p:nvSpPr>
        <p:spPr>
          <a:xfrm>
            <a:off x="332341" y="6056978"/>
            <a:ext cx="4897874" cy="473105"/>
          </a:xfrm>
          <a:prstGeom prst="rect">
            <a:avLst/>
          </a:prstGeom>
          <a:noFill/>
          <a:ln>
            <a:noFill/>
          </a:ln>
        </p:spPr>
        <p:txBody>
          <a:bodyPr spcFirstLastPara="1" wrap="square" lIns="91425" tIns="91425" rIns="91425" bIns="91425" anchor="t" anchorCtr="0">
            <a:noAutofit/>
          </a:bodyPr>
          <a:lstStyle/>
          <a:p>
            <a:pPr marL="120650">
              <a:buClr>
                <a:srgbClr val="F1C232"/>
              </a:buClr>
              <a:buSzPts val="1700"/>
            </a:pPr>
            <a:r>
              <a:rPr lang="en-US" altLang="zh-TW" sz="1200" dirty="0">
                <a:solidFill>
                  <a:schemeClr val="bg1">
                    <a:lumMod val="75000"/>
                  </a:schemeClr>
                </a:solidFill>
                <a:latin typeface="Arial"/>
                <a:ea typeface="微軟正黑體"/>
                <a:cs typeface="+mn-ea"/>
                <a:sym typeface="Arial" panose="020B0604020202020204" pitchFamily="34" charset="0"/>
              </a:rPr>
              <a:t>** QoS and L7 Firewall will be supported on 2021/Q1</a:t>
            </a:r>
            <a:endParaRPr lang="zh-TW" altLang="en-US" sz="1200" dirty="0">
              <a:solidFill>
                <a:schemeClr val="bg1">
                  <a:lumMod val="75000"/>
                </a:schemeClr>
              </a:solidFill>
              <a:latin typeface="Arial"/>
              <a:ea typeface="微軟正黑體"/>
              <a:cs typeface="+mn-ea"/>
              <a:sym typeface="Arial" panose="020B0604020202020204" pitchFamily="34" charset="0"/>
            </a:endParaRPr>
          </a:p>
        </p:txBody>
      </p:sp>
      <p:sp>
        <p:nvSpPr>
          <p:cNvPr id="7" name="矩形 6">
            <a:extLst>
              <a:ext uri="{FF2B5EF4-FFF2-40B4-BE49-F238E27FC236}">
                <a16:creationId xmlns:a16="http://schemas.microsoft.com/office/drawing/2014/main" id="{B768997B-0171-2F47-B051-55A63F5021A8}"/>
              </a:ext>
            </a:extLst>
          </p:cNvPr>
          <p:cNvSpPr/>
          <p:nvPr/>
        </p:nvSpPr>
        <p:spPr>
          <a:xfrm flipH="1">
            <a:off x="6188365" y="3352300"/>
            <a:ext cx="1433352" cy="369332"/>
          </a:xfrm>
          <a:prstGeom prst="rect">
            <a:avLst/>
          </a:prstGeom>
        </p:spPr>
        <p:txBody>
          <a:bodyPr wrap="square">
            <a:spAutoFit/>
          </a:bodyPr>
          <a:lstStyle/>
          <a:p>
            <a:r>
              <a:rPr lang="zh-TW" altLang="en-US">
                <a:solidFill>
                  <a:srgbClr val="000000"/>
                </a:solidFill>
                <a:latin typeface="Arial" panose="020B0604020202020204" pitchFamily="34" charset="0"/>
                <a:ea typeface="微軟正黑體" panose="020B0604030504040204" pitchFamily="34" charset="-120"/>
                <a:sym typeface="Arial" panose="020B0604020202020204" pitchFamily="34" charset="0"/>
              </a:rPr>
              <a:t>​</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 name="矩形 7">
            <a:extLst>
              <a:ext uri="{FF2B5EF4-FFF2-40B4-BE49-F238E27FC236}">
                <a16:creationId xmlns:a16="http://schemas.microsoft.com/office/drawing/2014/main" id="{9AB5839E-0B75-CB4A-A973-D868EDF08F40}"/>
              </a:ext>
            </a:extLst>
          </p:cNvPr>
          <p:cNvSpPr/>
          <p:nvPr/>
        </p:nvSpPr>
        <p:spPr>
          <a:xfrm>
            <a:off x="6946366" y="1952480"/>
            <a:ext cx="4087429" cy="1135183"/>
          </a:xfrm>
          <a:prstGeom prst="rect">
            <a:avLst/>
          </a:prstGeom>
        </p:spPr>
        <p:txBody>
          <a:bodyPr wrap="square" lIns="91440" tIns="45720" rIns="91440" bIns="45720" anchor="t">
            <a:spAutoFit/>
          </a:bodyPr>
          <a:lstStyle/>
          <a:p>
            <a:pPr marL="180335" indent="-187109" fontAlgn="base">
              <a:lnSpc>
                <a:spcPct val="130000"/>
              </a:lnSpc>
              <a:spcBef>
                <a:spcPts val="1200"/>
              </a:spcBef>
              <a:buClr>
                <a:srgbClr val="05FF76"/>
              </a:buClr>
              <a:buSzPts val="2100"/>
              <a:buFont typeface="Arial"/>
              <a:buChar char="•"/>
            </a:pPr>
            <a:r>
              <a:rPr lang="en"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Create L7 firewall based on distinguishing application characteristics</a:t>
            </a:r>
            <a:endParaRPr lang="zh-TW" altLang="en-US" dirty="0">
              <a:solidFill>
                <a:schemeClr val="bg1"/>
              </a:solidFill>
              <a:latin typeface="Arial" panose="020B0604020202020204" pitchFamily="34" charset="0"/>
              <a:ea typeface="微軟正黑體" panose="020B0604030504040204" pitchFamily="34" charset="-120"/>
            </a:endParaRPr>
          </a:p>
        </p:txBody>
      </p:sp>
    </p:spTree>
    <p:extLst>
      <p:ext uri="{BB962C8B-B14F-4D97-AF65-F5344CB8AC3E}">
        <p14:creationId xmlns:p14="http://schemas.microsoft.com/office/powerpoint/2010/main" val="301129171"/>
      </p:ext>
    </p:extLst>
  </p:cSld>
  <p:clrMapOvr>
    <a:masterClrMapping/>
  </p:clrMapOvr>
  <p:transition spd="slow">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3" name="標題 2">
            <a:extLst>
              <a:ext uri="{FF2B5EF4-FFF2-40B4-BE49-F238E27FC236}">
                <a16:creationId xmlns:a16="http://schemas.microsoft.com/office/drawing/2014/main" id="{9DAFECF0-55EC-4D4A-9FA6-4D41C04C14DB}"/>
              </a:ext>
            </a:extLst>
          </p:cNvPr>
          <p:cNvSpPr>
            <a:spLocks noGrp="1"/>
          </p:cNvSpPr>
          <p:nvPr>
            <p:ph type="title"/>
          </p:nvPr>
        </p:nvSpPr>
        <p:spPr>
          <a:xfrm>
            <a:off x="749455" y="88083"/>
            <a:ext cx="10681238" cy="1440679"/>
          </a:xfrm>
        </p:spPr>
        <p:txBody>
          <a:bodyPr>
            <a:normAutofit/>
          </a:bodyPr>
          <a:lstStyle/>
          <a:p>
            <a:r>
              <a:rPr lang="en-US" altLang="zh-TW" sz="4133" dirty="0">
                <a:ea typeface="微軟正黑體" panose="020B0604030504040204" pitchFamily="34" charset="-120"/>
                <a:cs typeface="Arial"/>
                <a:sym typeface="Arial" panose="020B0604020202020204" pitchFamily="34" charset="0"/>
              </a:rPr>
              <a:t>Connect Multiple Devices to SD-WAN Network with QVPN</a:t>
            </a:r>
            <a:endParaRPr lang="zh-TW" altLang="en-US" sz="4133" dirty="0">
              <a:ea typeface="微軟正黑體" panose="020B0604030504040204" pitchFamily="34" charset="-120"/>
              <a:cs typeface="Arial"/>
              <a:sym typeface="Arial" panose="020B0604020202020204" pitchFamily="34" charset="0"/>
            </a:endParaRPr>
          </a:p>
        </p:txBody>
      </p:sp>
      <p:sp>
        <p:nvSpPr>
          <p:cNvPr id="527" name="Google Shape;527;p28"/>
          <p:cNvSpPr txBox="1">
            <a:spLocks noGrp="1"/>
          </p:cNvSpPr>
          <p:nvPr>
            <p:ph idx="4294967295"/>
          </p:nvPr>
        </p:nvSpPr>
        <p:spPr>
          <a:xfrm>
            <a:off x="535614" y="1810000"/>
            <a:ext cx="10936648" cy="1140110"/>
          </a:xfrm>
          <a:prstGeom prst="rect">
            <a:avLst/>
          </a:prstGeom>
        </p:spPr>
        <p:txBody>
          <a:bodyPr spcFirstLastPara="1" vert="horz" wrap="square" lIns="91433" tIns="45700" rIns="91433" bIns="45700" rtlCol="0" anchor="t" anchorCtr="0">
            <a:noAutofit/>
          </a:bodyPr>
          <a:lstStyle/>
          <a:p>
            <a:pPr marL="0" indent="0">
              <a:buNone/>
            </a:pPr>
            <a:r>
              <a:rPr lang="en" sz="180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QVPN is QNAP's VPN solution with a pair of server and client. Multiple devices such as PC, mobile phone and tablet can join and access to SD-WAN network for a more secure and reliable data transmission.</a:t>
            </a:r>
            <a:endParaRPr lang="en" altLang="zh-TW" sz="180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grpSp>
        <p:nvGrpSpPr>
          <p:cNvPr id="2" name="群組 1">
            <a:extLst>
              <a:ext uri="{FF2B5EF4-FFF2-40B4-BE49-F238E27FC236}">
                <a16:creationId xmlns:a16="http://schemas.microsoft.com/office/drawing/2014/main" id="{AC9E02C6-6FDA-43E2-B403-FD8490673775}"/>
              </a:ext>
            </a:extLst>
          </p:cNvPr>
          <p:cNvGrpSpPr/>
          <p:nvPr/>
        </p:nvGrpSpPr>
        <p:grpSpPr>
          <a:xfrm>
            <a:off x="749454" y="2482698"/>
            <a:ext cx="10333496" cy="4116892"/>
            <a:chOff x="1709600" y="2737943"/>
            <a:chExt cx="9069678" cy="3613386"/>
          </a:xfrm>
        </p:grpSpPr>
        <p:pic>
          <p:nvPicPr>
            <p:cNvPr id="17" name="圖片 16" descr="一張含有 室內, 坐, 電腦, 電子用品 的圖片&#10;&#10;自動產生的描述">
              <a:extLst>
                <a:ext uri="{FF2B5EF4-FFF2-40B4-BE49-F238E27FC236}">
                  <a16:creationId xmlns:a16="http://schemas.microsoft.com/office/drawing/2014/main" id="{4AE66D43-71EF-4D6E-9CCA-E5B17A4BC8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6472" y="2737943"/>
              <a:ext cx="1791859" cy="1791859"/>
            </a:xfrm>
            <a:prstGeom prst="rect">
              <a:avLst/>
            </a:prstGeom>
          </p:spPr>
        </p:pic>
        <p:sp>
          <p:nvSpPr>
            <p:cNvPr id="60" name="Google Shape;514;p28">
              <a:extLst>
                <a:ext uri="{FF2B5EF4-FFF2-40B4-BE49-F238E27FC236}">
                  <a16:creationId xmlns:a16="http://schemas.microsoft.com/office/drawing/2014/main" id="{F0629DA0-0D29-4C8D-9986-AE545A2770AE}"/>
                </a:ext>
              </a:extLst>
            </p:cNvPr>
            <p:cNvSpPr/>
            <p:nvPr/>
          </p:nvSpPr>
          <p:spPr>
            <a:xfrm>
              <a:off x="9248739" y="6039472"/>
              <a:ext cx="1530539" cy="265811"/>
            </a:xfrm>
            <a:prstGeom prst="rect">
              <a:avLst/>
            </a:prstGeom>
            <a:noFill/>
            <a:ln>
              <a:noFill/>
            </a:ln>
          </p:spPr>
          <p:txBody>
            <a:bodyPr spcFirstLastPara="1" wrap="square" lIns="121900" tIns="121900" rIns="121900" bIns="121900" anchor="ctr" anchorCtr="0">
              <a:noAutofit/>
            </a:bodyPr>
            <a:lstStyle/>
            <a:p>
              <a:pPr lvl="0"/>
              <a:r>
                <a:rPr lang="en-US" altLang="zh-TW" sz="1467">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QVPN Client </a:t>
              </a:r>
            </a:p>
          </p:txBody>
        </p:sp>
        <p:sp>
          <p:nvSpPr>
            <p:cNvPr id="61" name="Google Shape;514;p28">
              <a:extLst>
                <a:ext uri="{FF2B5EF4-FFF2-40B4-BE49-F238E27FC236}">
                  <a16:creationId xmlns:a16="http://schemas.microsoft.com/office/drawing/2014/main" id="{3BF65807-6DF5-4C59-80A0-17BD0CB4C747}"/>
                </a:ext>
              </a:extLst>
            </p:cNvPr>
            <p:cNvSpPr/>
            <p:nvPr/>
          </p:nvSpPr>
          <p:spPr>
            <a:xfrm>
              <a:off x="8054249" y="4161526"/>
              <a:ext cx="1959759" cy="226032"/>
            </a:xfrm>
            <a:prstGeom prst="rect">
              <a:avLst/>
            </a:prstGeom>
            <a:noFill/>
            <a:ln>
              <a:noFill/>
            </a:ln>
          </p:spPr>
          <p:txBody>
            <a:bodyPr spcFirstLastPara="1" wrap="square" lIns="121900" tIns="121900" rIns="121900" bIns="121900" anchor="ctr" anchorCtr="0">
              <a:noAutofit/>
            </a:bodyPr>
            <a:lstStyle/>
            <a:p>
              <a:pPr lvl="0"/>
              <a:r>
                <a:rPr lang="en-US" altLang="zh-TW" sz="1467">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QVPN Client </a:t>
              </a:r>
            </a:p>
          </p:txBody>
        </p:sp>
        <p:sp>
          <p:nvSpPr>
            <p:cNvPr id="62" name="Google Shape;514;p28">
              <a:extLst>
                <a:ext uri="{FF2B5EF4-FFF2-40B4-BE49-F238E27FC236}">
                  <a16:creationId xmlns:a16="http://schemas.microsoft.com/office/drawing/2014/main" id="{95C57979-C53A-4AA0-BE26-7D379EB51C6D}"/>
                </a:ext>
              </a:extLst>
            </p:cNvPr>
            <p:cNvSpPr/>
            <p:nvPr/>
          </p:nvSpPr>
          <p:spPr>
            <a:xfrm>
              <a:off x="1709600" y="6100531"/>
              <a:ext cx="1623574" cy="250798"/>
            </a:xfrm>
            <a:prstGeom prst="rect">
              <a:avLst/>
            </a:prstGeom>
            <a:noFill/>
            <a:ln>
              <a:noFill/>
            </a:ln>
          </p:spPr>
          <p:txBody>
            <a:bodyPr spcFirstLastPara="1" wrap="square" lIns="121900" tIns="121900" rIns="121900" bIns="121900" anchor="ctr" anchorCtr="0">
              <a:noAutofit/>
            </a:bodyPr>
            <a:lstStyle/>
            <a:p>
              <a:pPr lvl="0"/>
              <a:r>
                <a:rPr lang="en-US" altLang="zh-TW" sz="1467">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QVPN Client </a:t>
              </a:r>
            </a:p>
          </p:txBody>
        </p:sp>
        <p:pic>
          <p:nvPicPr>
            <p:cNvPr id="58" name="圖片 57" descr="一張含有 電子用品, 白色, 坐, 相片 的圖片&#10;&#10;自動產生的描述">
              <a:extLst>
                <a:ext uri="{FF2B5EF4-FFF2-40B4-BE49-F238E27FC236}">
                  <a16:creationId xmlns:a16="http://schemas.microsoft.com/office/drawing/2014/main" id="{EA9587C1-70AB-415E-8D99-F31233F83F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0856" y="5195030"/>
              <a:ext cx="968747" cy="968747"/>
            </a:xfrm>
            <a:prstGeom prst="rect">
              <a:avLst/>
            </a:prstGeom>
          </p:spPr>
        </p:pic>
        <p:pic>
          <p:nvPicPr>
            <p:cNvPr id="65" name="圖片 64" descr="一張含有 膝上型電腦, 立體, 電腦, 電子用品 的圖片&#10;&#10;自動產生的描述">
              <a:extLst>
                <a:ext uri="{FF2B5EF4-FFF2-40B4-BE49-F238E27FC236}">
                  <a16:creationId xmlns:a16="http://schemas.microsoft.com/office/drawing/2014/main" id="{39C77DD3-107E-4F74-9342-0095935F81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9756" y="5124263"/>
              <a:ext cx="596845" cy="958530"/>
            </a:xfrm>
            <a:prstGeom prst="rect">
              <a:avLst/>
            </a:prstGeom>
          </p:spPr>
        </p:pic>
        <p:pic>
          <p:nvPicPr>
            <p:cNvPr id="68" name="圖形 67">
              <a:extLst>
                <a:ext uri="{FF2B5EF4-FFF2-40B4-BE49-F238E27FC236}">
                  <a16:creationId xmlns:a16="http://schemas.microsoft.com/office/drawing/2014/main" id="{B3CBC578-987A-43DE-A6BA-27C1A93391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74277" y="3774967"/>
              <a:ext cx="364277" cy="364277"/>
            </a:xfrm>
            <a:prstGeom prst="rect">
              <a:avLst/>
            </a:prstGeom>
            <a:effectLst>
              <a:outerShdw blurRad="50800" dist="50800" dir="8400000" algn="t" rotWithShape="0">
                <a:prstClr val="black">
                  <a:alpha val="30000"/>
                </a:prstClr>
              </a:outerShdw>
            </a:effectLst>
          </p:spPr>
        </p:pic>
        <p:pic>
          <p:nvPicPr>
            <p:cNvPr id="69" name="圖形 68">
              <a:extLst>
                <a:ext uri="{FF2B5EF4-FFF2-40B4-BE49-F238E27FC236}">
                  <a16:creationId xmlns:a16="http://schemas.microsoft.com/office/drawing/2014/main" id="{FBEF93DC-E6DF-4A94-BE50-2E605AEB28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44462" y="5629565"/>
              <a:ext cx="364277" cy="364277"/>
            </a:xfrm>
            <a:prstGeom prst="rect">
              <a:avLst/>
            </a:prstGeom>
            <a:effectLst>
              <a:outerShdw blurRad="50800" dist="50800" dir="8400000" algn="t" rotWithShape="0">
                <a:prstClr val="black">
                  <a:alpha val="30000"/>
                </a:prstClr>
              </a:outerShdw>
            </a:effectLst>
          </p:spPr>
        </p:pic>
        <p:pic>
          <p:nvPicPr>
            <p:cNvPr id="72" name="圖形 71">
              <a:extLst>
                <a:ext uri="{FF2B5EF4-FFF2-40B4-BE49-F238E27FC236}">
                  <a16:creationId xmlns:a16="http://schemas.microsoft.com/office/drawing/2014/main" id="{7A993E62-40ED-4211-B0BD-CE6EBC9DD1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53619" y="5675195"/>
              <a:ext cx="364277" cy="364277"/>
            </a:xfrm>
            <a:prstGeom prst="rect">
              <a:avLst/>
            </a:prstGeom>
            <a:effectLst>
              <a:outerShdw blurRad="50800" dist="50800" dir="8400000" algn="t" rotWithShape="0">
                <a:prstClr val="black">
                  <a:alpha val="30000"/>
                </a:prstClr>
              </a:outerShdw>
            </a:effectLst>
          </p:spPr>
        </p:pic>
        <p:sp>
          <p:nvSpPr>
            <p:cNvPr id="515" name="等腰三角形 514">
              <a:extLst>
                <a:ext uri="{FF2B5EF4-FFF2-40B4-BE49-F238E27FC236}">
                  <a16:creationId xmlns:a16="http://schemas.microsoft.com/office/drawing/2014/main" id="{5002E389-2FE4-40FF-B3AD-EA514AAAAE69}"/>
                </a:ext>
              </a:extLst>
            </p:cNvPr>
            <p:cNvSpPr/>
            <p:nvPr/>
          </p:nvSpPr>
          <p:spPr>
            <a:xfrm>
              <a:off x="4994411" y="4119717"/>
              <a:ext cx="2275512" cy="1504545"/>
            </a:xfrm>
            <a:prstGeom prst="triangle">
              <a:avLst/>
            </a:prstGeom>
            <a:noFill/>
            <a:ln w="38100">
              <a:solidFill>
                <a:srgbClr val="0C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pic>
          <p:nvPicPr>
            <p:cNvPr id="25" name="圖形 24">
              <a:extLst>
                <a:ext uri="{FF2B5EF4-FFF2-40B4-BE49-F238E27FC236}">
                  <a16:creationId xmlns:a16="http://schemas.microsoft.com/office/drawing/2014/main" id="{C2128DB8-4E52-4727-AD70-5830BEDC8D5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26406"/>
            <a:stretch/>
          </p:blipFill>
          <p:spPr>
            <a:xfrm>
              <a:off x="5432141" y="5025839"/>
              <a:ext cx="1354737" cy="484825"/>
            </a:xfrm>
            <a:prstGeom prst="rect">
              <a:avLst/>
            </a:prstGeom>
            <a:effectLst>
              <a:outerShdw blurRad="50800" dist="50800" dir="8400000" algn="t" rotWithShape="0">
                <a:prstClr val="black">
                  <a:alpha val="30000"/>
                </a:prstClr>
              </a:outerShdw>
            </a:effectLst>
          </p:spPr>
        </p:pic>
        <p:sp>
          <p:nvSpPr>
            <p:cNvPr id="90" name="橢圓 89">
              <a:extLst>
                <a:ext uri="{FF2B5EF4-FFF2-40B4-BE49-F238E27FC236}">
                  <a16:creationId xmlns:a16="http://schemas.microsoft.com/office/drawing/2014/main" id="{E5866D08-F0C7-4A6A-9201-1DEBF4A9D885}"/>
                </a:ext>
              </a:extLst>
            </p:cNvPr>
            <p:cNvSpPr/>
            <p:nvPr/>
          </p:nvSpPr>
          <p:spPr>
            <a:xfrm>
              <a:off x="3788549" y="5100191"/>
              <a:ext cx="1202465" cy="1202465"/>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8" name="橢圓 77">
              <a:extLst>
                <a:ext uri="{FF2B5EF4-FFF2-40B4-BE49-F238E27FC236}">
                  <a16:creationId xmlns:a16="http://schemas.microsoft.com/office/drawing/2014/main" id="{520E2F7E-E51F-42B1-AD24-9E62F453C815}"/>
                </a:ext>
              </a:extLst>
            </p:cNvPr>
            <p:cNvSpPr/>
            <p:nvPr/>
          </p:nvSpPr>
          <p:spPr>
            <a:xfrm>
              <a:off x="5432969" y="3083653"/>
              <a:ext cx="1256458" cy="1256458"/>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49" name="圖形 48">
              <a:extLst>
                <a:ext uri="{FF2B5EF4-FFF2-40B4-BE49-F238E27FC236}">
                  <a16:creationId xmlns:a16="http://schemas.microsoft.com/office/drawing/2014/main" id="{0EF50484-7721-4E91-961D-7690C9237E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88745" y="3906122"/>
              <a:ext cx="635113" cy="635113"/>
            </a:xfrm>
            <a:prstGeom prst="rect">
              <a:avLst/>
            </a:prstGeom>
            <a:effectLst>
              <a:outerShdw blurRad="50800" dist="50800" dir="8400000" algn="t" rotWithShape="0">
                <a:prstClr val="black">
                  <a:alpha val="30000"/>
                </a:prstClr>
              </a:outerShdw>
            </a:effectLst>
          </p:spPr>
        </p:pic>
        <p:sp>
          <p:nvSpPr>
            <p:cNvPr id="80" name="橢圓 79">
              <a:extLst>
                <a:ext uri="{FF2B5EF4-FFF2-40B4-BE49-F238E27FC236}">
                  <a16:creationId xmlns:a16="http://schemas.microsoft.com/office/drawing/2014/main" id="{DB87A670-ADB7-46B5-A8AD-BDC426558308}"/>
                </a:ext>
              </a:extLst>
            </p:cNvPr>
            <p:cNvSpPr/>
            <p:nvPr/>
          </p:nvSpPr>
          <p:spPr>
            <a:xfrm>
              <a:off x="7206903" y="5089203"/>
              <a:ext cx="1202465" cy="1202465"/>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94" name="直線接點 93">
              <a:extLst>
                <a:ext uri="{FF2B5EF4-FFF2-40B4-BE49-F238E27FC236}">
                  <a16:creationId xmlns:a16="http://schemas.microsoft.com/office/drawing/2014/main" id="{8F0BAB66-1AC3-43E4-9030-FF5F724F0B7A}"/>
                </a:ext>
              </a:extLst>
            </p:cNvPr>
            <p:cNvCxnSpPr>
              <a:cxnSpLocks/>
            </p:cNvCxnSpPr>
            <p:nvPr/>
          </p:nvCxnSpPr>
          <p:spPr>
            <a:xfrm flipH="1" flipV="1">
              <a:off x="2905214" y="5748938"/>
              <a:ext cx="833606" cy="2473"/>
            </a:xfrm>
            <a:prstGeom prst="line">
              <a:avLst/>
            </a:prstGeom>
            <a:ln w="38100">
              <a:solidFill>
                <a:srgbClr val="00B0F0"/>
              </a:solidFill>
              <a:headEnd type="triangle" w="med" len="med"/>
              <a:tailEnd type="none" w="lg"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95" name="直線接點 94">
              <a:extLst>
                <a:ext uri="{FF2B5EF4-FFF2-40B4-BE49-F238E27FC236}">
                  <a16:creationId xmlns:a16="http://schemas.microsoft.com/office/drawing/2014/main" id="{092CEBF8-5883-42A1-ACB3-2A18587B4BD9}"/>
                </a:ext>
              </a:extLst>
            </p:cNvPr>
            <p:cNvCxnSpPr>
              <a:cxnSpLocks/>
            </p:cNvCxnSpPr>
            <p:nvPr/>
          </p:nvCxnSpPr>
          <p:spPr>
            <a:xfrm flipH="1">
              <a:off x="6784251" y="3774967"/>
              <a:ext cx="1290642" cy="1"/>
            </a:xfrm>
            <a:prstGeom prst="line">
              <a:avLst/>
            </a:prstGeom>
            <a:ln w="38100">
              <a:solidFill>
                <a:srgbClr val="00B0F0"/>
              </a:solidFill>
              <a:headEnd type="none"/>
              <a:tailEnd type="triangle"/>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96" name="直線接點 95">
              <a:extLst>
                <a:ext uri="{FF2B5EF4-FFF2-40B4-BE49-F238E27FC236}">
                  <a16:creationId xmlns:a16="http://schemas.microsoft.com/office/drawing/2014/main" id="{24C7A9D0-4009-43B1-B17D-F1496B591441}"/>
                </a:ext>
              </a:extLst>
            </p:cNvPr>
            <p:cNvCxnSpPr>
              <a:cxnSpLocks/>
            </p:cNvCxnSpPr>
            <p:nvPr/>
          </p:nvCxnSpPr>
          <p:spPr>
            <a:xfrm flipH="1" flipV="1">
              <a:off x="8541406" y="5653226"/>
              <a:ext cx="833606" cy="2473"/>
            </a:xfrm>
            <a:prstGeom prst="line">
              <a:avLst/>
            </a:prstGeom>
            <a:ln w="38100">
              <a:solidFill>
                <a:srgbClr val="00B0F0"/>
              </a:solidFill>
              <a:tailEnd type="triangle"/>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sp>
          <p:nvSpPr>
            <p:cNvPr id="97" name="Google Shape;378;p24">
              <a:extLst>
                <a:ext uri="{FF2B5EF4-FFF2-40B4-BE49-F238E27FC236}">
                  <a16:creationId xmlns:a16="http://schemas.microsoft.com/office/drawing/2014/main" id="{73AA9984-D93B-4A1D-B6A3-D1D273B80448}"/>
                </a:ext>
              </a:extLst>
            </p:cNvPr>
            <p:cNvSpPr txBox="1"/>
            <p:nvPr/>
          </p:nvSpPr>
          <p:spPr>
            <a:xfrm>
              <a:off x="6767652" y="3385151"/>
              <a:ext cx="1307242" cy="320068"/>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QVPN</a:t>
              </a:r>
              <a:endParaRPr lang="en-US" sz="28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8" name="Google Shape;378;p24">
              <a:extLst>
                <a:ext uri="{FF2B5EF4-FFF2-40B4-BE49-F238E27FC236}">
                  <a16:creationId xmlns:a16="http://schemas.microsoft.com/office/drawing/2014/main" id="{B7D62666-9CB5-498C-ABFB-E3CB49BE616C}"/>
                </a:ext>
              </a:extLst>
            </p:cNvPr>
            <p:cNvSpPr txBox="1"/>
            <p:nvPr/>
          </p:nvSpPr>
          <p:spPr>
            <a:xfrm>
              <a:off x="8249488" y="5310834"/>
              <a:ext cx="1411035" cy="320068"/>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QVPN</a:t>
              </a:r>
            </a:p>
          </p:txBody>
        </p:sp>
        <p:sp>
          <p:nvSpPr>
            <p:cNvPr id="99" name="Google Shape;378;p24">
              <a:extLst>
                <a:ext uri="{FF2B5EF4-FFF2-40B4-BE49-F238E27FC236}">
                  <a16:creationId xmlns:a16="http://schemas.microsoft.com/office/drawing/2014/main" id="{18953340-5DD1-4E52-B431-0D17880722CA}"/>
                </a:ext>
              </a:extLst>
            </p:cNvPr>
            <p:cNvSpPr txBox="1"/>
            <p:nvPr/>
          </p:nvSpPr>
          <p:spPr>
            <a:xfrm>
              <a:off x="2616499" y="5409686"/>
              <a:ext cx="1411035" cy="320068"/>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QVPN</a:t>
              </a:r>
            </a:p>
          </p:txBody>
        </p:sp>
        <p:pic>
          <p:nvPicPr>
            <p:cNvPr id="57" name="圖片 56">
              <a:extLst>
                <a:ext uri="{FF2B5EF4-FFF2-40B4-BE49-F238E27FC236}">
                  <a16:creationId xmlns:a16="http://schemas.microsoft.com/office/drawing/2014/main" id="{80E750EF-ADE8-4F9D-90F7-5F1D8AD8AA7D}"/>
                </a:ext>
              </a:extLst>
            </p:cNvPr>
            <p:cNvPicPr>
              <a:picLocks noChangeAspect="1"/>
            </p:cNvPicPr>
            <p:nvPr/>
          </p:nvPicPr>
          <p:blipFill rotWithShape="1">
            <a:blip r:embed="rId12"/>
            <a:srcRect l="11287" t="36889" r="11089" b="31638"/>
            <a:stretch/>
          </p:blipFill>
          <p:spPr>
            <a:xfrm>
              <a:off x="3837003" y="5584192"/>
              <a:ext cx="1065583" cy="339264"/>
            </a:xfrm>
            <a:prstGeom prst="rect">
              <a:avLst/>
            </a:prstGeom>
            <a:effectLst>
              <a:outerShdw blurRad="63500" sx="103000" sy="103000" algn="ctr" rotWithShape="0">
                <a:prstClr val="black">
                  <a:alpha val="85000"/>
                </a:prstClr>
              </a:outerShdw>
            </a:effectLst>
          </p:spPr>
        </p:pic>
        <p:sp>
          <p:nvSpPr>
            <p:cNvPr id="59" name="矩形 58">
              <a:extLst>
                <a:ext uri="{FF2B5EF4-FFF2-40B4-BE49-F238E27FC236}">
                  <a16:creationId xmlns:a16="http://schemas.microsoft.com/office/drawing/2014/main" id="{4A6003C6-2DE9-4C63-A943-4AFE07CAC952}"/>
                </a:ext>
              </a:extLst>
            </p:cNvPr>
            <p:cNvSpPr/>
            <p:nvPr/>
          </p:nvSpPr>
          <p:spPr>
            <a:xfrm>
              <a:off x="3868710" y="5371990"/>
              <a:ext cx="973365" cy="216108"/>
            </a:xfrm>
            <a:prstGeom prst="rect">
              <a:avLst/>
            </a:prstGeom>
          </p:spPr>
          <p:txBody>
            <a:bodyPr wrap="square">
              <a:spAutoFit/>
            </a:bodyPr>
            <a:lstStyle/>
            <a:p>
              <a:pPr algn="ctr"/>
              <a:r>
                <a:rPr lang="en-US" altLang="zh-TW" sz="1000" b="1">
                  <a:latin typeface="Arial" panose="020B0604020202020204" pitchFamily="34" charset="0"/>
                  <a:ea typeface="微軟正黑體" panose="020B0604030504040204" pitchFamily="34" charset="-120"/>
                  <a:sym typeface="Arial" panose="020B0604020202020204" pitchFamily="34" charset="0"/>
                </a:rPr>
                <a:t>QHora-301W</a:t>
              </a:r>
              <a:endParaRPr lang="zh-TW" altLang="en-US" sz="1000" b="1">
                <a:latin typeface="Arial" panose="020B0604020202020204" pitchFamily="34" charset="0"/>
                <a:ea typeface="微軟正黑體" panose="020B0604030504040204" pitchFamily="34" charset="-120"/>
                <a:sym typeface="Arial" panose="020B0604020202020204" pitchFamily="34" charset="0"/>
              </a:endParaRPr>
            </a:p>
          </p:txBody>
        </p:sp>
        <p:pic>
          <p:nvPicPr>
            <p:cNvPr id="56" name="圖形 55">
              <a:extLst>
                <a:ext uri="{FF2B5EF4-FFF2-40B4-BE49-F238E27FC236}">
                  <a16:creationId xmlns:a16="http://schemas.microsoft.com/office/drawing/2014/main" id="{F8417F13-C815-407D-A169-29A739F3E6F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96875" y="5338143"/>
              <a:ext cx="635113" cy="635113"/>
            </a:xfrm>
            <a:prstGeom prst="rect">
              <a:avLst/>
            </a:prstGeom>
            <a:effectLst>
              <a:outerShdw blurRad="50800" dist="50800" dir="8400000" algn="t" rotWithShape="0">
                <a:prstClr val="black">
                  <a:alpha val="30000"/>
                </a:prstClr>
              </a:outerShdw>
            </a:effectLst>
          </p:spPr>
        </p:pic>
        <p:pic>
          <p:nvPicPr>
            <p:cNvPr id="63" name="圖片 62">
              <a:extLst>
                <a:ext uri="{FF2B5EF4-FFF2-40B4-BE49-F238E27FC236}">
                  <a16:creationId xmlns:a16="http://schemas.microsoft.com/office/drawing/2014/main" id="{71300BDC-8B09-4359-8B38-DB370D1F1932}"/>
                </a:ext>
              </a:extLst>
            </p:cNvPr>
            <p:cNvPicPr>
              <a:picLocks noChangeAspect="1"/>
            </p:cNvPicPr>
            <p:nvPr/>
          </p:nvPicPr>
          <p:blipFill rotWithShape="1">
            <a:blip r:embed="rId12"/>
            <a:srcRect l="11287" t="36889" r="11089" b="31638"/>
            <a:stretch/>
          </p:blipFill>
          <p:spPr>
            <a:xfrm>
              <a:off x="7275345" y="5584192"/>
              <a:ext cx="1065583" cy="339264"/>
            </a:xfrm>
            <a:prstGeom prst="rect">
              <a:avLst/>
            </a:prstGeom>
            <a:effectLst>
              <a:outerShdw blurRad="63500" sx="103000" sy="103000" algn="ctr" rotWithShape="0">
                <a:prstClr val="black">
                  <a:alpha val="85000"/>
                </a:prstClr>
              </a:outerShdw>
            </a:effectLst>
          </p:spPr>
        </p:pic>
        <p:sp>
          <p:nvSpPr>
            <p:cNvPr id="67" name="矩形 66">
              <a:extLst>
                <a:ext uri="{FF2B5EF4-FFF2-40B4-BE49-F238E27FC236}">
                  <a16:creationId xmlns:a16="http://schemas.microsoft.com/office/drawing/2014/main" id="{F373407E-FCA2-46D4-B6D5-8EF5098C459A}"/>
                </a:ext>
              </a:extLst>
            </p:cNvPr>
            <p:cNvSpPr/>
            <p:nvPr/>
          </p:nvSpPr>
          <p:spPr>
            <a:xfrm>
              <a:off x="7307052" y="5371990"/>
              <a:ext cx="973365" cy="216108"/>
            </a:xfrm>
            <a:prstGeom prst="rect">
              <a:avLst/>
            </a:prstGeom>
          </p:spPr>
          <p:txBody>
            <a:bodyPr wrap="square">
              <a:spAutoFit/>
            </a:bodyPr>
            <a:lstStyle/>
            <a:p>
              <a:pPr algn="ctr"/>
              <a:r>
                <a:rPr lang="en-US" altLang="zh-TW" sz="1000" b="1">
                  <a:latin typeface="Arial" panose="020B0604020202020204" pitchFamily="34" charset="0"/>
                  <a:ea typeface="微軟正黑體" panose="020B0604030504040204" pitchFamily="34" charset="-120"/>
                  <a:sym typeface="Arial" panose="020B0604020202020204" pitchFamily="34" charset="0"/>
                </a:rPr>
                <a:t>QHora-301W</a:t>
              </a:r>
              <a:endParaRPr lang="zh-TW" altLang="en-US" sz="1000" b="1">
                <a:latin typeface="Arial" panose="020B0604020202020204" pitchFamily="34" charset="0"/>
                <a:ea typeface="微軟正黑體" panose="020B0604030504040204" pitchFamily="34" charset="-120"/>
                <a:sym typeface="Arial" panose="020B0604020202020204" pitchFamily="34" charset="0"/>
              </a:endParaRPr>
            </a:p>
          </p:txBody>
        </p:sp>
        <p:pic>
          <p:nvPicPr>
            <p:cNvPr id="48" name="圖形 47">
              <a:extLst>
                <a:ext uri="{FF2B5EF4-FFF2-40B4-BE49-F238E27FC236}">
                  <a16:creationId xmlns:a16="http://schemas.microsoft.com/office/drawing/2014/main" id="{0DD3126D-66D5-443B-9D52-1081DB8A118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86309" y="5338146"/>
              <a:ext cx="635113" cy="635113"/>
            </a:xfrm>
            <a:prstGeom prst="rect">
              <a:avLst/>
            </a:prstGeom>
            <a:effectLst>
              <a:outerShdw blurRad="50800" dist="50800" dir="8400000" algn="t" rotWithShape="0">
                <a:prstClr val="black">
                  <a:alpha val="30000"/>
                </a:prstClr>
              </a:outerShdw>
            </a:effectLst>
          </p:spPr>
        </p:pic>
      </p:grpSp>
      <p:pic>
        <p:nvPicPr>
          <p:cNvPr id="34" name="圖片 33">
            <a:extLst>
              <a:ext uri="{FF2B5EF4-FFF2-40B4-BE49-F238E27FC236}">
                <a16:creationId xmlns:a16="http://schemas.microsoft.com/office/drawing/2014/main" id="{53542A2E-E4D8-4445-8E76-32F5D06D3669}"/>
              </a:ext>
            </a:extLst>
          </p:cNvPr>
          <p:cNvPicPr>
            <a:picLocks noChangeAspect="1"/>
          </p:cNvPicPr>
          <p:nvPr/>
        </p:nvPicPr>
        <p:blipFill rotWithShape="1">
          <a:blip r:embed="rId12"/>
          <a:srcRect l="11287" t="36889" r="11089" b="31638"/>
          <a:stretch/>
        </p:blipFill>
        <p:spPr>
          <a:xfrm>
            <a:off x="5100393" y="3251992"/>
            <a:ext cx="1214067" cy="386539"/>
          </a:xfrm>
          <a:prstGeom prst="rect">
            <a:avLst/>
          </a:prstGeom>
          <a:effectLst>
            <a:outerShdw blurRad="63500" sx="103000" sy="103000" algn="ctr" rotWithShape="0">
              <a:prstClr val="black">
                <a:alpha val="85000"/>
              </a:prstClr>
            </a:outerShdw>
          </a:effectLst>
        </p:spPr>
      </p:pic>
    </p:spTree>
    <p:extLst>
      <p:ext uri="{BB962C8B-B14F-4D97-AF65-F5344CB8AC3E}">
        <p14:creationId xmlns:p14="http://schemas.microsoft.com/office/powerpoint/2010/main" val="2908829913"/>
      </p:ext>
    </p:extLst>
  </p:cSld>
  <p:clrMapOvr>
    <a:masterClrMapping/>
  </p:clrMapOvr>
  <p:transition spd="slow">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90" name="Google Shape;690;p34"/>
          <p:cNvSpPr txBox="1"/>
          <p:nvPr/>
        </p:nvSpPr>
        <p:spPr>
          <a:xfrm>
            <a:off x="537159" y="2588092"/>
            <a:ext cx="5123474" cy="1436009"/>
          </a:xfrm>
          <a:prstGeom prst="rect">
            <a:avLst/>
          </a:prstGeom>
          <a:noFill/>
          <a:ln>
            <a:noFill/>
          </a:ln>
        </p:spPr>
        <p:txBody>
          <a:bodyPr spcFirstLastPara="1" wrap="square" lIns="91425" tIns="45700" rIns="91425" bIns="45700" anchor="t" anchorCtr="0">
            <a:noAutofit/>
          </a:bodyPr>
          <a:lstStyle/>
          <a:p>
            <a:pPr>
              <a:lnSpc>
                <a:spcPct val="130000"/>
              </a:lnSpc>
            </a:pPr>
            <a:r>
              <a:rPr lang="zh-TW" altLang="en-US" sz="240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QuWAN</a:t>
            </a:r>
            <a:r>
              <a:rPr lang="en-US" sz="240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Orchestrator </a:t>
            </a:r>
          </a:p>
          <a:p>
            <a:pPr>
              <a:lnSpc>
                <a:spcPct val="130000"/>
              </a:lnSpc>
              <a:spcBef>
                <a:spcPts val="1600"/>
              </a:spcBef>
              <a:buClr>
                <a:srgbClr val="05FF76"/>
              </a:buClr>
              <a:buSzPts val="2100"/>
            </a:pPr>
            <a:r>
              <a:rPr lang="en" altLang="zh-TW"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Go to quwan.qnap.com and log in with QID to view the QHora-301W device, network and VPN connection status, organization-wise topology, connection method. You can also perform remote debugging through the cloud platform</a:t>
            </a:r>
            <a:endParaRPr lang="zh-TW" altLang="en-US"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 name="標題 4">
            <a:extLst>
              <a:ext uri="{FF2B5EF4-FFF2-40B4-BE49-F238E27FC236}">
                <a16:creationId xmlns:a16="http://schemas.microsoft.com/office/drawing/2014/main" id="{80F92AE4-86E7-4079-8FDA-78A517FB4996}"/>
              </a:ext>
            </a:extLst>
          </p:cNvPr>
          <p:cNvSpPr>
            <a:spLocks noGrp="1"/>
          </p:cNvSpPr>
          <p:nvPr>
            <p:ph type="title"/>
          </p:nvPr>
        </p:nvSpPr>
        <p:spPr>
          <a:xfrm>
            <a:off x="653491" y="161438"/>
            <a:ext cx="10885017" cy="1440679"/>
          </a:xfrm>
        </p:spPr>
        <p:txBody>
          <a:bodyPr>
            <a:normAutofit/>
          </a:bodyPr>
          <a:lstStyle/>
          <a:p>
            <a:r>
              <a:rPr lang="en-US" altLang="zh-TW" sz="4100">
                <a:ea typeface="微軟正黑體" panose="020B0604030504040204" pitchFamily="34" charset="-120"/>
                <a:cs typeface="Arial"/>
                <a:sym typeface="Arial" panose="020B0604020202020204" pitchFamily="34" charset="0"/>
              </a:rPr>
              <a:t>Enable </a:t>
            </a:r>
            <a:r>
              <a:rPr lang="en-US" altLang="zh-TW" sz="4100" err="1">
                <a:ea typeface="微軟正黑體" panose="020B0604030504040204" pitchFamily="34" charset="-120"/>
                <a:cs typeface="Arial"/>
                <a:sym typeface="Arial" panose="020B0604020202020204" pitchFamily="34" charset="0"/>
              </a:rPr>
              <a:t>QuWAN</a:t>
            </a:r>
            <a:r>
              <a:rPr lang="en-US" altLang="zh-TW" sz="4100">
                <a:ea typeface="微軟正黑體" panose="020B0604030504040204" pitchFamily="34" charset="-120"/>
                <a:cs typeface="Arial"/>
                <a:sym typeface="Arial" panose="020B0604020202020204" pitchFamily="34" charset="0"/>
              </a:rPr>
              <a:t> to manage QHora-301W through the cloud platform</a:t>
            </a:r>
          </a:p>
        </p:txBody>
      </p:sp>
      <p:cxnSp>
        <p:nvCxnSpPr>
          <p:cNvPr id="65" name="直線單箭頭接點 64">
            <a:extLst>
              <a:ext uri="{FF2B5EF4-FFF2-40B4-BE49-F238E27FC236}">
                <a16:creationId xmlns:a16="http://schemas.microsoft.com/office/drawing/2014/main" id="{B7906838-6CAB-40F0-A00D-1D1F8BDE5142}"/>
              </a:ext>
            </a:extLst>
          </p:cNvPr>
          <p:cNvCxnSpPr>
            <a:cxnSpLocks/>
          </p:cNvCxnSpPr>
          <p:nvPr/>
        </p:nvCxnSpPr>
        <p:spPr>
          <a:xfrm>
            <a:off x="8261218" y="3887907"/>
            <a:ext cx="2209462" cy="1169495"/>
          </a:xfrm>
          <a:prstGeom prst="straightConnector1">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B4A1DEEF-D18A-49C6-A96C-749538073F4D}"/>
              </a:ext>
            </a:extLst>
          </p:cNvPr>
          <p:cNvCxnSpPr>
            <a:cxnSpLocks/>
          </p:cNvCxnSpPr>
          <p:nvPr/>
        </p:nvCxnSpPr>
        <p:spPr>
          <a:xfrm>
            <a:off x="8261214" y="3887907"/>
            <a:ext cx="4" cy="1169495"/>
          </a:xfrm>
          <a:prstGeom prst="straightConnector1">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直線單箭頭接點 63">
            <a:extLst>
              <a:ext uri="{FF2B5EF4-FFF2-40B4-BE49-F238E27FC236}">
                <a16:creationId xmlns:a16="http://schemas.microsoft.com/office/drawing/2014/main" id="{D3289023-1862-4048-A4EE-9146D7A51E27}"/>
              </a:ext>
            </a:extLst>
          </p:cNvPr>
          <p:cNvCxnSpPr>
            <a:cxnSpLocks/>
          </p:cNvCxnSpPr>
          <p:nvPr/>
        </p:nvCxnSpPr>
        <p:spPr>
          <a:xfrm flipH="1">
            <a:off x="5926681" y="3887907"/>
            <a:ext cx="2334537" cy="1169495"/>
          </a:xfrm>
          <a:prstGeom prst="straightConnector1">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 name="群組 1">
            <a:extLst>
              <a:ext uri="{FF2B5EF4-FFF2-40B4-BE49-F238E27FC236}">
                <a16:creationId xmlns:a16="http://schemas.microsoft.com/office/drawing/2014/main" id="{7B1D8FD9-A0B8-4F38-9C5A-7F134AB0A7ED}"/>
              </a:ext>
            </a:extLst>
          </p:cNvPr>
          <p:cNvGrpSpPr/>
          <p:nvPr/>
        </p:nvGrpSpPr>
        <p:grpSpPr>
          <a:xfrm>
            <a:off x="6598064" y="1907907"/>
            <a:ext cx="3326300" cy="1980000"/>
            <a:chOff x="7036229" y="1962623"/>
            <a:chExt cx="3007800" cy="1790412"/>
          </a:xfrm>
        </p:grpSpPr>
        <p:pic>
          <p:nvPicPr>
            <p:cNvPr id="31" name="圖片 30">
              <a:extLst>
                <a:ext uri="{FF2B5EF4-FFF2-40B4-BE49-F238E27FC236}">
                  <a16:creationId xmlns:a16="http://schemas.microsoft.com/office/drawing/2014/main" id="{1B06D706-FC49-4A92-9AEF-98F345BEC2EA}"/>
                </a:ext>
              </a:extLst>
            </p:cNvPr>
            <p:cNvPicPr>
              <a:picLocks noChangeAspect="1"/>
            </p:cNvPicPr>
            <p:nvPr/>
          </p:nvPicPr>
          <p:blipFill>
            <a:blip r:embed="rId3"/>
            <a:stretch>
              <a:fillRect/>
            </a:stretch>
          </p:blipFill>
          <p:spPr>
            <a:xfrm>
              <a:off x="7036229" y="1962623"/>
              <a:ext cx="3007800" cy="1790412"/>
            </a:xfrm>
            <a:prstGeom prst="rect">
              <a:avLst/>
            </a:prstGeom>
          </p:spPr>
        </p:pic>
        <p:grpSp>
          <p:nvGrpSpPr>
            <p:cNvPr id="27" name="群組 26">
              <a:extLst>
                <a:ext uri="{FF2B5EF4-FFF2-40B4-BE49-F238E27FC236}">
                  <a16:creationId xmlns:a16="http://schemas.microsoft.com/office/drawing/2014/main" id="{2059E65B-EC42-4B92-B2DB-7FDF7C3C80C3}"/>
                </a:ext>
              </a:extLst>
            </p:cNvPr>
            <p:cNvGrpSpPr/>
            <p:nvPr/>
          </p:nvGrpSpPr>
          <p:grpSpPr>
            <a:xfrm>
              <a:off x="7616797" y="2728674"/>
              <a:ext cx="1717977" cy="885070"/>
              <a:chOff x="4742983" y="1531600"/>
              <a:chExt cx="1886286" cy="971780"/>
            </a:xfrm>
          </p:grpSpPr>
          <p:pic>
            <p:nvPicPr>
              <p:cNvPr id="29" name="圖形 58">
                <a:extLst>
                  <a:ext uri="{FF2B5EF4-FFF2-40B4-BE49-F238E27FC236}">
                    <a16:creationId xmlns:a16="http://schemas.microsoft.com/office/drawing/2014/main" id="{6795321D-CD77-4101-BE09-272A1D3AC35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6406"/>
              <a:stretch/>
            </p:blipFill>
            <p:spPr>
              <a:xfrm>
                <a:off x="4826053" y="1531600"/>
                <a:ext cx="1740791" cy="622985"/>
              </a:xfrm>
              <a:prstGeom prst="rect">
                <a:avLst/>
              </a:prstGeom>
              <a:effectLst>
                <a:outerShdw blurRad="50800" dist="50800" dir="8400000" algn="t" rotWithShape="0">
                  <a:prstClr val="black">
                    <a:alpha val="30000"/>
                  </a:prstClr>
                </a:outerShdw>
              </a:effectLst>
            </p:spPr>
          </p:pic>
          <p:sp>
            <p:nvSpPr>
              <p:cNvPr id="30" name="Google Shape;800;p37">
                <a:extLst>
                  <a:ext uri="{FF2B5EF4-FFF2-40B4-BE49-F238E27FC236}">
                    <a16:creationId xmlns:a16="http://schemas.microsoft.com/office/drawing/2014/main" id="{A9FFC3BE-DF2A-43AE-8E39-0849D0E40A72}"/>
                  </a:ext>
                </a:extLst>
              </p:cNvPr>
              <p:cNvSpPr/>
              <p:nvPr/>
            </p:nvSpPr>
            <p:spPr>
              <a:xfrm>
                <a:off x="4742983" y="2106990"/>
                <a:ext cx="1886286" cy="39639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Orchestrator</a:t>
                </a:r>
              </a:p>
            </p:txBody>
          </p:sp>
        </p:grpSp>
      </p:grpSp>
      <p:grpSp>
        <p:nvGrpSpPr>
          <p:cNvPr id="32" name="群組 31">
            <a:extLst>
              <a:ext uri="{FF2B5EF4-FFF2-40B4-BE49-F238E27FC236}">
                <a16:creationId xmlns:a16="http://schemas.microsoft.com/office/drawing/2014/main" id="{0FBE4139-5C3D-495F-814E-A7B88C2423D4}"/>
              </a:ext>
            </a:extLst>
          </p:cNvPr>
          <p:cNvGrpSpPr/>
          <p:nvPr/>
        </p:nvGrpSpPr>
        <p:grpSpPr>
          <a:xfrm>
            <a:off x="5308930" y="5075072"/>
            <a:ext cx="1370023" cy="1370022"/>
            <a:chOff x="3073492" y="5080442"/>
            <a:chExt cx="1370023" cy="1370022"/>
          </a:xfrm>
        </p:grpSpPr>
        <p:sp>
          <p:nvSpPr>
            <p:cNvPr id="33" name="橢圓 32">
              <a:extLst>
                <a:ext uri="{FF2B5EF4-FFF2-40B4-BE49-F238E27FC236}">
                  <a16:creationId xmlns:a16="http://schemas.microsoft.com/office/drawing/2014/main" id="{B035B36F-D755-4F31-AAA8-B5A5882CF8AD}"/>
                </a:ext>
              </a:extLst>
            </p:cNvPr>
            <p:cNvSpPr/>
            <p:nvPr/>
          </p:nvSpPr>
          <p:spPr>
            <a:xfrm>
              <a:off x="3073492" y="5080442"/>
              <a:ext cx="1370023" cy="1370022"/>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4" name="圖片 33">
              <a:extLst>
                <a:ext uri="{FF2B5EF4-FFF2-40B4-BE49-F238E27FC236}">
                  <a16:creationId xmlns:a16="http://schemas.microsoft.com/office/drawing/2014/main" id="{50E7A0CA-6177-4546-844B-01B21428EF4F}"/>
                </a:ext>
              </a:extLst>
            </p:cNvPr>
            <p:cNvPicPr>
              <a:picLocks noChangeAspect="1"/>
            </p:cNvPicPr>
            <p:nvPr/>
          </p:nvPicPr>
          <p:blipFill rotWithShape="1">
            <a:blip r:embed="rId6"/>
            <a:srcRect l="11287" t="36889" r="11089" b="31638"/>
            <a:stretch/>
          </p:blipFill>
          <p:spPr>
            <a:xfrm>
              <a:off x="3128698" y="5631886"/>
              <a:ext cx="1214067" cy="386539"/>
            </a:xfrm>
            <a:prstGeom prst="rect">
              <a:avLst/>
            </a:prstGeom>
            <a:effectLst>
              <a:outerShdw blurRad="63500" sx="103000" sy="103000" algn="ctr" rotWithShape="0">
                <a:prstClr val="black">
                  <a:alpha val="85000"/>
                </a:prstClr>
              </a:outerShdw>
            </a:effectLst>
          </p:spPr>
        </p:pic>
        <p:sp>
          <p:nvSpPr>
            <p:cNvPr id="35" name="矩形 34">
              <a:extLst>
                <a:ext uri="{FF2B5EF4-FFF2-40B4-BE49-F238E27FC236}">
                  <a16:creationId xmlns:a16="http://schemas.microsoft.com/office/drawing/2014/main" id="{0E19FE40-9F33-4900-BD10-CF3A8625F938}"/>
                </a:ext>
              </a:extLst>
            </p:cNvPr>
            <p:cNvSpPr/>
            <p:nvPr/>
          </p:nvSpPr>
          <p:spPr>
            <a:xfrm>
              <a:off x="3178749" y="5933178"/>
              <a:ext cx="1108999" cy="246221"/>
            </a:xfrm>
            <a:prstGeom prst="rect">
              <a:avLst/>
            </a:prstGeom>
          </p:spPr>
          <p:txBody>
            <a:bodyPr wrap="square">
              <a:spAutoFit/>
            </a:bodyPr>
            <a:lstStyle/>
            <a:p>
              <a:pPr algn="ctr"/>
              <a:r>
                <a:rPr lang="en-US" altLang="zh-TW" sz="1000" b="1">
                  <a:latin typeface="Arial" panose="020B0604020202020204" pitchFamily="34" charset="0"/>
                  <a:ea typeface="微軟正黑體" panose="020B0604030504040204" pitchFamily="34" charset="-120"/>
                  <a:sym typeface="Arial" panose="020B0604020202020204" pitchFamily="34" charset="0"/>
                </a:rPr>
                <a:t>QHora-301W</a:t>
              </a:r>
              <a:endParaRPr lang="zh-TW" altLang="en-US" sz="1000" b="1">
                <a:latin typeface="Arial" panose="020B0604020202020204" pitchFamily="34" charset="0"/>
                <a:ea typeface="微軟正黑體" panose="020B0604030504040204" pitchFamily="34" charset="-120"/>
                <a:sym typeface="Arial" panose="020B0604020202020204" pitchFamily="34" charset="0"/>
              </a:endParaRPr>
            </a:p>
          </p:txBody>
        </p:sp>
      </p:grpSp>
      <p:pic>
        <p:nvPicPr>
          <p:cNvPr id="49" name="圖形 48">
            <a:extLst>
              <a:ext uri="{FF2B5EF4-FFF2-40B4-BE49-F238E27FC236}">
                <a16:creationId xmlns:a16="http://schemas.microsoft.com/office/drawing/2014/main" id="{D89C0238-D62C-4A5D-88DC-6BAD1F899B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11615" y="4753146"/>
            <a:ext cx="805625" cy="805625"/>
          </a:xfrm>
          <a:prstGeom prst="rect">
            <a:avLst/>
          </a:prstGeom>
          <a:effectLst>
            <a:outerShdw blurRad="50800" dist="50800" dir="8400000" algn="t" rotWithShape="0">
              <a:prstClr val="black">
                <a:alpha val="30000"/>
              </a:prstClr>
            </a:outerShdw>
          </a:effectLst>
        </p:spPr>
      </p:pic>
      <p:grpSp>
        <p:nvGrpSpPr>
          <p:cNvPr id="39" name="群組 38">
            <a:extLst>
              <a:ext uri="{FF2B5EF4-FFF2-40B4-BE49-F238E27FC236}">
                <a16:creationId xmlns:a16="http://schemas.microsoft.com/office/drawing/2014/main" id="{E7459358-073D-D34A-A871-9AC9758A87C9}"/>
              </a:ext>
            </a:extLst>
          </p:cNvPr>
          <p:cNvGrpSpPr/>
          <p:nvPr/>
        </p:nvGrpSpPr>
        <p:grpSpPr>
          <a:xfrm>
            <a:off x="7560658" y="5081582"/>
            <a:ext cx="1370023" cy="1370022"/>
            <a:chOff x="3073492" y="5080442"/>
            <a:chExt cx="1370023" cy="1370022"/>
          </a:xfrm>
        </p:grpSpPr>
        <p:sp>
          <p:nvSpPr>
            <p:cNvPr id="40" name="橢圓 39">
              <a:extLst>
                <a:ext uri="{FF2B5EF4-FFF2-40B4-BE49-F238E27FC236}">
                  <a16:creationId xmlns:a16="http://schemas.microsoft.com/office/drawing/2014/main" id="{B0540094-6D6D-7146-B545-2758B5C0FB2E}"/>
                </a:ext>
              </a:extLst>
            </p:cNvPr>
            <p:cNvSpPr/>
            <p:nvPr/>
          </p:nvSpPr>
          <p:spPr>
            <a:xfrm>
              <a:off x="3073492" y="5080442"/>
              <a:ext cx="1370023" cy="1370022"/>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41" name="圖片 40">
              <a:extLst>
                <a:ext uri="{FF2B5EF4-FFF2-40B4-BE49-F238E27FC236}">
                  <a16:creationId xmlns:a16="http://schemas.microsoft.com/office/drawing/2014/main" id="{AE25A993-FEEB-9440-96E0-DE07299EC873}"/>
                </a:ext>
              </a:extLst>
            </p:cNvPr>
            <p:cNvPicPr>
              <a:picLocks noChangeAspect="1"/>
            </p:cNvPicPr>
            <p:nvPr/>
          </p:nvPicPr>
          <p:blipFill rotWithShape="1">
            <a:blip r:embed="rId6"/>
            <a:srcRect l="11287" t="36889" r="11089" b="31638"/>
            <a:stretch/>
          </p:blipFill>
          <p:spPr>
            <a:xfrm>
              <a:off x="3128698" y="5631886"/>
              <a:ext cx="1214067" cy="386539"/>
            </a:xfrm>
            <a:prstGeom prst="rect">
              <a:avLst/>
            </a:prstGeom>
            <a:effectLst>
              <a:outerShdw blurRad="63500" sx="103000" sy="103000" algn="ctr" rotWithShape="0">
                <a:prstClr val="black">
                  <a:alpha val="85000"/>
                </a:prstClr>
              </a:outerShdw>
            </a:effectLst>
          </p:spPr>
        </p:pic>
        <p:sp>
          <p:nvSpPr>
            <p:cNvPr id="43" name="矩形 42">
              <a:extLst>
                <a:ext uri="{FF2B5EF4-FFF2-40B4-BE49-F238E27FC236}">
                  <a16:creationId xmlns:a16="http://schemas.microsoft.com/office/drawing/2014/main" id="{E6EEE642-5965-5E4F-A992-8461B7750336}"/>
                </a:ext>
              </a:extLst>
            </p:cNvPr>
            <p:cNvSpPr/>
            <p:nvPr/>
          </p:nvSpPr>
          <p:spPr>
            <a:xfrm>
              <a:off x="3178749" y="5933178"/>
              <a:ext cx="1108999" cy="246221"/>
            </a:xfrm>
            <a:prstGeom prst="rect">
              <a:avLst/>
            </a:prstGeom>
          </p:spPr>
          <p:txBody>
            <a:bodyPr wrap="square">
              <a:spAutoFit/>
            </a:bodyPr>
            <a:lstStyle/>
            <a:p>
              <a:pPr algn="ctr"/>
              <a:r>
                <a:rPr lang="en-US" altLang="zh-TW" sz="1000" b="1">
                  <a:latin typeface="Arial" panose="020B0604020202020204" pitchFamily="34" charset="0"/>
                  <a:ea typeface="微軟正黑體" panose="020B0604030504040204" pitchFamily="34" charset="-120"/>
                  <a:sym typeface="Arial" panose="020B0604020202020204" pitchFamily="34" charset="0"/>
                </a:rPr>
                <a:t>QHora-301W</a:t>
              </a:r>
              <a:endParaRPr lang="zh-TW" altLang="en-US" sz="1000" b="1">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44" name="群組 43">
            <a:extLst>
              <a:ext uri="{FF2B5EF4-FFF2-40B4-BE49-F238E27FC236}">
                <a16:creationId xmlns:a16="http://schemas.microsoft.com/office/drawing/2014/main" id="{46563FC0-EF82-3445-9DE7-A4102898F02B}"/>
              </a:ext>
            </a:extLst>
          </p:cNvPr>
          <p:cNvGrpSpPr/>
          <p:nvPr/>
        </p:nvGrpSpPr>
        <p:grpSpPr>
          <a:xfrm>
            <a:off x="9863636" y="5099518"/>
            <a:ext cx="1370023" cy="1370022"/>
            <a:chOff x="3073492" y="5080442"/>
            <a:chExt cx="1370023" cy="1370022"/>
          </a:xfrm>
        </p:grpSpPr>
        <p:sp>
          <p:nvSpPr>
            <p:cNvPr id="45" name="橢圓 44">
              <a:extLst>
                <a:ext uri="{FF2B5EF4-FFF2-40B4-BE49-F238E27FC236}">
                  <a16:creationId xmlns:a16="http://schemas.microsoft.com/office/drawing/2014/main" id="{28255A88-B0B4-354B-AFE9-0B48A7FB91C8}"/>
                </a:ext>
              </a:extLst>
            </p:cNvPr>
            <p:cNvSpPr/>
            <p:nvPr/>
          </p:nvSpPr>
          <p:spPr>
            <a:xfrm>
              <a:off x="3073492" y="5080442"/>
              <a:ext cx="1370023" cy="1370022"/>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48" name="圖片 47">
              <a:extLst>
                <a:ext uri="{FF2B5EF4-FFF2-40B4-BE49-F238E27FC236}">
                  <a16:creationId xmlns:a16="http://schemas.microsoft.com/office/drawing/2014/main" id="{646C7F27-13A4-434A-994C-806A2746FA1C}"/>
                </a:ext>
              </a:extLst>
            </p:cNvPr>
            <p:cNvPicPr>
              <a:picLocks noChangeAspect="1"/>
            </p:cNvPicPr>
            <p:nvPr/>
          </p:nvPicPr>
          <p:blipFill rotWithShape="1">
            <a:blip r:embed="rId6"/>
            <a:srcRect l="11287" t="36889" r="11089" b="31638"/>
            <a:stretch/>
          </p:blipFill>
          <p:spPr>
            <a:xfrm>
              <a:off x="3128698" y="5631886"/>
              <a:ext cx="1214067" cy="386539"/>
            </a:xfrm>
            <a:prstGeom prst="rect">
              <a:avLst/>
            </a:prstGeom>
            <a:effectLst>
              <a:outerShdw blurRad="63500" sx="103000" sy="103000" algn="ctr" rotWithShape="0">
                <a:prstClr val="black">
                  <a:alpha val="85000"/>
                </a:prstClr>
              </a:outerShdw>
            </a:effectLst>
          </p:spPr>
        </p:pic>
        <p:sp>
          <p:nvSpPr>
            <p:cNvPr id="50" name="矩形 49">
              <a:extLst>
                <a:ext uri="{FF2B5EF4-FFF2-40B4-BE49-F238E27FC236}">
                  <a16:creationId xmlns:a16="http://schemas.microsoft.com/office/drawing/2014/main" id="{B338D63A-9AB8-ED48-8413-D4F33B4E62CA}"/>
                </a:ext>
              </a:extLst>
            </p:cNvPr>
            <p:cNvSpPr/>
            <p:nvPr/>
          </p:nvSpPr>
          <p:spPr>
            <a:xfrm>
              <a:off x="3178749" y="5933178"/>
              <a:ext cx="1108999" cy="246221"/>
            </a:xfrm>
            <a:prstGeom prst="rect">
              <a:avLst/>
            </a:prstGeom>
          </p:spPr>
          <p:txBody>
            <a:bodyPr wrap="square">
              <a:spAutoFit/>
            </a:bodyPr>
            <a:lstStyle/>
            <a:p>
              <a:pPr algn="ctr"/>
              <a:r>
                <a:rPr lang="en-US" altLang="zh-TW" sz="1000" b="1">
                  <a:latin typeface="Arial" panose="020B0604020202020204" pitchFamily="34" charset="0"/>
                  <a:ea typeface="微軟正黑體" panose="020B0604030504040204" pitchFamily="34" charset="-120"/>
                  <a:sym typeface="Arial" panose="020B0604020202020204" pitchFamily="34" charset="0"/>
                </a:rPr>
                <a:t>QHora-301W</a:t>
              </a:r>
              <a:endParaRPr lang="zh-TW" altLang="en-US" sz="1000" b="1">
                <a:latin typeface="Arial" panose="020B0604020202020204" pitchFamily="34" charset="0"/>
                <a:ea typeface="微軟正黑體" panose="020B0604030504040204" pitchFamily="34" charset="-120"/>
                <a:sym typeface="Arial" panose="020B0604020202020204" pitchFamily="34" charset="0"/>
              </a:endParaRPr>
            </a:p>
          </p:txBody>
        </p:sp>
      </p:grpSp>
      <p:pic>
        <p:nvPicPr>
          <p:cNvPr id="25" name="圖形 24">
            <a:extLst>
              <a:ext uri="{FF2B5EF4-FFF2-40B4-BE49-F238E27FC236}">
                <a16:creationId xmlns:a16="http://schemas.microsoft.com/office/drawing/2014/main" id="{E2425CC9-9FC2-F64F-B350-AC5088BCC4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42858" y="4753146"/>
            <a:ext cx="805625" cy="805625"/>
          </a:xfrm>
          <a:prstGeom prst="rect">
            <a:avLst/>
          </a:prstGeom>
          <a:effectLst>
            <a:outerShdw blurRad="50800" dist="50800" dir="8400000" algn="t" rotWithShape="0">
              <a:prstClr val="black">
                <a:alpha val="30000"/>
              </a:prstClr>
            </a:outerShdw>
          </a:effectLst>
        </p:spPr>
      </p:pic>
      <p:pic>
        <p:nvPicPr>
          <p:cNvPr id="26" name="圖形 25">
            <a:extLst>
              <a:ext uri="{FF2B5EF4-FFF2-40B4-BE49-F238E27FC236}">
                <a16:creationId xmlns:a16="http://schemas.microsoft.com/office/drawing/2014/main" id="{C052CA15-033D-5341-A1CE-A2C773B473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45836" y="4753146"/>
            <a:ext cx="805625" cy="805625"/>
          </a:xfrm>
          <a:prstGeom prst="rect">
            <a:avLst/>
          </a:prstGeom>
          <a:effectLst>
            <a:outerShdw blurRad="50800" dist="50800" dir="8400000" algn="t" rotWithShape="0">
              <a:prstClr val="black">
                <a:alpha val="30000"/>
              </a:prstClr>
            </a:outerShdw>
          </a:effectLst>
        </p:spPr>
      </p:pic>
    </p:spTree>
    <p:extLst>
      <p:ext uri="{BB962C8B-B14F-4D97-AF65-F5344CB8AC3E}">
        <p14:creationId xmlns:p14="http://schemas.microsoft.com/office/powerpoint/2010/main" val="4287823026"/>
      </p:ext>
    </p:extLst>
  </p:cSld>
  <p:clrMapOvr>
    <a:masterClrMapping/>
  </p:clrMapOvr>
  <p:transition spd="slow">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7" name="Google Shape;547;p2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90000"/>
              </a:lnSpc>
              <a:spcBef>
                <a:spcPts val="0"/>
              </a:spcBef>
              <a:buClr>
                <a:schemeClr val="lt1"/>
              </a:buClr>
              <a:buSzPts val="4000"/>
            </a:pPr>
            <a:r>
              <a:rPr lang="en-US" altLang="zh-TW" sz="4000">
                <a:ea typeface="微軟正黑體" panose="020B0604030504040204" pitchFamily="34" charset="-120"/>
                <a:cs typeface="+mn-ea"/>
                <a:sym typeface="Arial" panose="020B0604020202020204" pitchFamily="34" charset="0"/>
              </a:rPr>
              <a:t>A centrally managed platform solves the management issues of multiple devices</a:t>
            </a:r>
            <a:endParaRPr lang="zh-TW" altLang="en-US" sz="4000">
              <a:ea typeface="微軟正黑體" panose="020B0604030504040204" pitchFamily="34" charset="-120"/>
              <a:cs typeface="+mn-ea"/>
              <a:sym typeface="Arial" panose="020B0604020202020204" pitchFamily="34" charset="0"/>
            </a:endParaRPr>
          </a:p>
        </p:txBody>
      </p:sp>
      <p:sp>
        <p:nvSpPr>
          <p:cNvPr id="92" name="矩形: 圓角 41">
            <a:extLst>
              <a:ext uri="{FF2B5EF4-FFF2-40B4-BE49-F238E27FC236}">
                <a16:creationId xmlns:a16="http://schemas.microsoft.com/office/drawing/2014/main" id="{C39C7DE6-3133-9343-9435-97DCFD35BAAB}"/>
              </a:ext>
            </a:extLst>
          </p:cNvPr>
          <p:cNvSpPr/>
          <p:nvPr/>
        </p:nvSpPr>
        <p:spPr>
          <a:xfrm>
            <a:off x="8557189" y="3635810"/>
            <a:ext cx="3276870" cy="1069070"/>
          </a:xfrm>
          <a:prstGeom prst="roundRect">
            <a:avLst>
              <a:gd name="adj" fmla="val 3717"/>
            </a:avLst>
          </a:prstGeom>
          <a:solidFill>
            <a:srgbClr val="266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3" name="矩形: 圓角 42">
            <a:extLst>
              <a:ext uri="{FF2B5EF4-FFF2-40B4-BE49-F238E27FC236}">
                <a16:creationId xmlns:a16="http://schemas.microsoft.com/office/drawing/2014/main" id="{9C1667CA-A5ED-ED44-AADC-19687961A344}"/>
              </a:ext>
            </a:extLst>
          </p:cNvPr>
          <p:cNvSpPr/>
          <p:nvPr/>
        </p:nvSpPr>
        <p:spPr>
          <a:xfrm>
            <a:off x="8557189" y="4935839"/>
            <a:ext cx="3276870" cy="1069070"/>
          </a:xfrm>
          <a:prstGeom prst="roundRect">
            <a:avLst>
              <a:gd name="adj" fmla="val 3717"/>
            </a:avLst>
          </a:prstGeom>
          <a:solidFill>
            <a:srgbClr val="266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4" name="矩形: 圓角 43">
            <a:extLst>
              <a:ext uri="{FF2B5EF4-FFF2-40B4-BE49-F238E27FC236}">
                <a16:creationId xmlns:a16="http://schemas.microsoft.com/office/drawing/2014/main" id="{40411ED4-A957-444E-B3ED-08E404399B06}"/>
              </a:ext>
            </a:extLst>
          </p:cNvPr>
          <p:cNvSpPr/>
          <p:nvPr/>
        </p:nvSpPr>
        <p:spPr>
          <a:xfrm>
            <a:off x="8557189" y="2335781"/>
            <a:ext cx="3276870" cy="1069070"/>
          </a:xfrm>
          <a:prstGeom prst="roundRect">
            <a:avLst>
              <a:gd name="adj" fmla="val 3717"/>
            </a:avLst>
          </a:prstGeom>
          <a:solidFill>
            <a:srgbClr val="266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5" name="矩形: 圓角 39">
            <a:extLst>
              <a:ext uri="{FF2B5EF4-FFF2-40B4-BE49-F238E27FC236}">
                <a16:creationId xmlns:a16="http://schemas.microsoft.com/office/drawing/2014/main" id="{0707D02E-CEF7-8242-A39A-4DD589698E18}"/>
              </a:ext>
            </a:extLst>
          </p:cNvPr>
          <p:cNvSpPr/>
          <p:nvPr/>
        </p:nvSpPr>
        <p:spPr>
          <a:xfrm>
            <a:off x="335721" y="3635810"/>
            <a:ext cx="3276870" cy="1069070"/>
          </a:xfrm>
          <a:prstGeom prst="roundRect">
            <a:avLst>
              <a:gd name="adj" fmla="val 3717"/>
            </a:avLst>
          </a:prstGeom>
          <a:solidFill>
            <a:srgbClr val="266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6" name="矩形: 圓角 40">
            <a:extLst>
              <a:ext uri="{FF2B5EF4-FFF2-40B4-BE49-F238E27FC236}">
                <a16:creationId xmlns:a16="http://schemas.microsoft.com/office/drawing/2014/main" id="{172CAEAE-B378-7348-9C69-A6BE9B210CAA}"/>
              </a:ext>
            </a:extLst>
          </p:cNvPr>
          <p:cNvSpPr/>
          <p:nvPr/>
        </p:nvSpPr>
        <p:spPr>
          <a:xfrm>
            <a:off x="335721" y="4935839"/>
            <a:ext cx="3276870" cy="1069070"/>
          </a:xfrm>
          <a:prstGeom prst="roundRect">
            <a:avLst>
              <a:gd name="adj" fmla="val 3717"/>
            </a:avLst>
          </a:prstGeom>
          <a:solidFill>
            <a:srgbClr val="266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7" name="矩形: 圓角 2">
            <a:extLst>
              <a:ext uri="{FF2B5EF4-FFF2-40B4-BE49-F238E27FC236}">
                <a16:creationId xmlns:a16="http://schemas.microsoft.com/office/drawing/2014/main" id="{CB484221-9328-AD48-969E-A76AE6F8DA3A}"/>
              </a:ext>
            </a:extLst>
          </p:cNvPr>
          <p:cNvSpPr/>
          <p:nvPr/>
        </p:nvSpPr>
        <p:spPr>
          <a:xfrm>
            <a:off x="335721" y="2335781"/>
            <a:ext cx="3276870" cy="1069070"/>
          </a:xfrm>
          <a:prstGeom prst="roundRect">
            <a:avLst>
              <a:gd name="adj" fmla="val 3717"/>
            </a:avLst>
          </a:prstGeom>
          <a:solidFill>
            <a:srgbClr val="266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8" name="Google Shape;544;p29">
            <a:extLst>
              <a:ext uri="{FF2B5EF4-FFF2-40B4-BE49-F238E27FC236}">
                <a16:creationId xmlns:a16="http://schemas.microsoft.com/office/drawing/2014/main" id="{11BD36B6-7AEB-7F47-8B94-8D20CBF173B4}"/>
              </a:ext>
            </a:extLst>
          </p:cNvPr>
          <p:cNvSpPr/>
          <p:nvPr/>
        </p:nvSpPr>
        <p:spPr>
          <a:xfrm>
            <a:off x="1273832" y="3791290"/>
            <a:ext cx="2061661" cy="674394"/>
          </a:xfrm>
          <a:prstGeom prst="roundRect">
            <a:avLst>
              <a:gd name="adj" fmla="val 0"/>
            </a:avLst>
          </a:prstGeom>
          <a:noFill/>
          <a:ln>
            <a:noFill/>
          </a:ln>
        </p:spPr>
        <p:txBody>
          <a:bodyPr spcFirstLastPara="1" wrap="square" lIns="91425" tIns="45700" rIns="91425" bIns="45700" anchor="ctr" anchorCtr="0">
            <a:noAutofit/>
          </a:bodyPr>
          <a:lstStyle/>
          <a:p>
            <a:pPr marL="38100" marR="0" lvl="0" indent="0" rtl="0">
              <a:spcBef>
                <a:spcPts val="0"/>
              </a:spcBef>
              <a:spcAft>
                <a:spcPts val="0"/>
              </a:spcAft>
              <a:buNone/>
            </a:pPr>
            <a:r>
              <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Geological location of each device</a:t>
            </a:r>
            <a:endParaRPr lang="zh-TW" altLang="en-US"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9" name="Google Shape;545;p29">
            <a:extLst>
              <a:ext uri="{FF2B5EF4-FFF2-40B4-BE49-F238E27FC236}">
                <a16:creationId xmlns:a16="http://schemas.microsoft.com/office/drawing/2014/main" id="{A7DE3623-8A73-A94C-BB1D-F0FB6FF63644}"/>
              </a:ext>
            </a:extLst>
          </p:cNvPr>
          <p:cNvSpPr/>
          <p:nvPr/>
        </p:nvSpPr>
        <p:spPr>
          <a:xfrm>
            <a:off x="1273832" y="5194223"/>
            <a:ext cx="2002645" cy="674394"/>
          </a:xfrm>
          <a:prstGeom prst="roundRect">
            <a:avLst>
              <a:gd name="adj" fmla="val 0"/>
            </a:avLst>
          </a:prstGeom>
          <a:noFill/>
          <a:ln>
            <a:noFill/>
          </a:ln>
        </p:spPr>
        <p:txBody>
          <a:bodyPr spcFirstLastPara="1" wrap="square" lIns="91425" tIns="45700" rIns="91425" bIns="45700" anchor="ctr" anchorCtr="0">
            <a:noAutofit/>
          </a:bodyPr>
          <a:lstStyle/>
          <a:p>
            <a:pPr marL="38100" marR="0" lvl="0" indent="0" rtl="0">
              <a:spcBef>
                <a:spcPts val="0"/>
              </a:spcBef>
              <a:spcAft>
                <a:spcPts val="0"/>
              </a:spcAft>
              <a:buNone/>
            </a:pPr>
            <a:r>
              <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Overview connection status of all devices</a:t>
            </a:r>
            <a:endParaRPr lang="zh-TW" altLang="en-US"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0" name="Google Shape;546;p29">
            <a:extLst>
              <a:ext uri="{FF2B5EF4-FFF2-40B4-BE49-F238E27FC236}">
                <a16:creationId xmlns:a16="http://schemas.microsoft.com/office/drawing/2014/main" id="{A8BB8923-2346-274D-A4AC-1B5E3EF3D18C}"/>
              </a:ext>
            </a:extLst>
          </p:cNvPr>
          <p:cNvSpPr/>
          <p:nvPr/>
        </p:nvSpPr>
        <p:spPr>
          <a:xfrm>
            <a:off x="9579985" y="2507096"/>
            <a:ext cx="2345838" cy="674394"/>
          </a:xfrm>
          <a:prstGeom prst="roundRect">
            <a:avLst>
              <a:gd name="adj" fmla="val 0"/>
            </a:avLst>
          </a:prstGeom>
          <a:noFill/>
          <a:ln>
            <a:noFill/>
          </a:ln>
        </p:spPr>
        <p:txBody>
          <a:bodyPr spcFirstLastPara="1" wrap="square" lIns="91425" tIns="45700" rIns="91425" bIns="45700" anchor="ctr" anchorCtr="0">
            <a:noAutofit/>
          </a:bodyPr>
          <a:lstStyle/>
          <a:p>
            <a:pPr marL="38100" marR="0" lvl="0" indent="0" rtl="0">
              <a:spcBef>
                <a:spcPts val="0"/>
              </a:spcBef>
              <a:spcAft>
                <a:spcPts val="0"/>
              </a:spcAft>
              <a:buNone/>
            </a:pPr>
            <a:r>
              <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Simultaneously execute various parameter settings</a:t>
            </a:r>
            <a:endParaRPr lang="zh-TW" altLang="en-US" sz="11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1" name="Google Shape;548;p29">
            <a:extLst>
              <a:ext uri="{FF2B5EF4-FFF2-40B4-BE49-F238E27FC236}">
                <a16:creationId xmlns:a16="http://schemas.microsoft.com/office/drawing/2014/main" id="{9E3B91A3-6E84-3C40-84E0-A8531B607513}"/>
              </a:ext>
            </a:extLst>
          </p:cNvPr>
          <p:cNvSpPr/>
          <p:nvPr/>
        </p:nvSpPr>
        <p:spPr>
          <a:xfrm>
            <a:off x="1273832" y="2557386"/>
            <a:ext cx="2457095" cy="674394"/>
          </a:xfrm>
          <a:prstGeom prst="roundRect">
            <a:avLst>
              <a:gd name="adj" fmla="val 16667"/>
            </a:avLst>
          </a:prstGeom>
          <a:noFill/>
          <a:ln>
            <a:noFill/>
          </a:ln>
        </p:spPr>
        <p:txBody>
          <a:bodyPr spcFirstLastPara="1" wrap="square" lIns="91425" tIns="45700" rIns="91425" bIns="45700" anchor="ctr" anchorCtr="0">
            <a:noAutofit/>
          </a:bodyPr>
          <a:lstStyle/>
          <a:p>
            <a:pPr marL="38100" marR="0" lvl="0" indent="0" rtl="0">
              <a:spcBef>
                <a:spcPts val="0"/>
              </a:spcBef>
              <a:spcAft>
                <a:spcPts val="0"/>
              </a:spcAft>
              <a:buNone/>
            </a:pPr>
            <a:r>
              <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Intuitive graphical user interface</a:t>
            </a:r>
            <a:endParaRPr lang="zh-TW" altLang="en-US"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2" name="Google Shape;549;p29">
            <a:extLst>
              <a:ext uri="{FF2B5EF4-FFF2-40B4-BE49-F238E27FC236}">
                <a16:creationId xmlns:a16="http://schemas.microsoft.com/office/drawing/2014/main" id="{6FF66B60-D81E-3848-882D-99AA5C21EFA3}"/>
              </a:ext>
            </a:extLst>
          </p:cNvPr>
          <p:cNvSpPr/>
          <p:nvPr/>
        </p:nvSpPr>
        <p:spPr>
          <a:xfrm>
            <a:off x="9583964" y="3832481"/>
            <a:ext cx="2250095" cy="674394"/>
          </a:xfrm>
          <a:prstGeom prst="roundRect">
            <a:avLst>
              <a:gd name="adj" fmla="val 0"/>
            </a:avLst>
          </a:prstGeom>
          <a:noFill/>
          <a:ln>
            <a:noFill/>
          </a:ln>
        </p:spPr>
        <p:txBody>
          <a:bodyPr spcFirstLastPara="1" wrap="square" lIns="91425" tIns="45700" rIns="91425" bIns="45700" anchor="ctr" anchorCtr="0">
            <a:noAutofit/>
          </a:bodyPr>
          <a:lstStyle/>
          <a:p>
            <a:pPr marL="38100" marR="0" lvl="0" indent="0" rtl="0">
              <a:spcBef>
                <a:spcPts val="0"/>
              </a:spcBef>
              <a:spcAft>
                <a:spcPts val="0"/>
              </a:spcAft>
              <a:buNone/>
            </a:pPr>
            <a:r>
              <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Set once and apply to all. Save time to set device one by one.</a:t>
            </a:r>
            <a:endParaRPr lang="zh-TW" altLang="en-US"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3" name="Google Shape;550;p29">
            <a:extLst>
              <a:ext uri="{FF2B5EF4-FFF2-40B4-BE49-F238E27FC236}">
                <a16:creationId xmlns:a16="http://schemas.microsoft.com/office/drawing/2014/main" id="{CA7B7EF9-45E1-9647-A2E9-6611EFF0205F}"/>
              </a:ext>
            </a:extLst>
          </p:cNvPr>
          <p:cNvSpPr/>
          <p:nvPr/>
        </p:nvSpPr>
        <p:spPr>
          <a:xfrm>
            <a:off x="9644635" y="5133177"/>
            <a:ext cx="2038633" cy="674394"/>
          </a:xfrm>
          <a:prstGeom prst="roundRect">
            <a:avLst>
              <a:gd name="adj" fmla="val 0"/>
            </a:avLst>
          </a:prstGeom>
          <a:no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Remote troubleshooting (e.g. packet capture)</a:t>
            </a:r>
            <a:endParaRPr 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4" name="文字方塊 103">
            <a:extLst>
              <a:ext uri="{FF2B5EF4-FFF2-40B4-BE49-F238E27FC236}">
                <a16:creationId xmlns:a16="http://schemas.microsoft.com/office/drawing/2014/main" id="{AC220EF8-EBA8-8440-BDB2-3399FB543EF4}"/>
              </a:ext>
            </a:extLst>
          </p:cNvPr>
          <p:cNvSpPr txBox="1"/>
          <p:nvPr/>
        </p:nvSpPr>
        <p:spPr>
          <a:xfrm>
            <a:off x="458798" y="2434812"/>
            <a:ext cx="982133" cy="923330"/>
          </a:xfrm>
          <a:prstGeom prst="rect">
            <a:avLst/>
          </a:prstGeom>
          <a:noFill/>
        </p:spPr>
        <p:txBody>
          <a:bodyPr wrap="square" rtlCol="0">
            <a:spAutoFit/>
          </a:bodyPr>
          <a:lstStyle/>
          <a:p>
            <a:r>
              <a:rPr lang="en-US" altLang="zh-TW"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01</a:t>
            </a:r>
            <a:endParaRPr lang="zh-TW" altLang="en-US"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5" name="文字方塊 104">
            <a:extLst>
              <a:ext uri="{FF2B5EF4-FFF2-40B4-BE49-F238E27FC236}">
                <a16:creationId xmlns:a16="http://schemas.microsoft.com/office/drawing/2014/main" id="{AB895D75-DA79-D448-8352-02CB8E0457B4}"/>
              </a:ext>
            </a:extLst>
          </p:cNvPr>
          <p:cNvSpPr txBox="1"/>
          <p:nvPr/>
        </p:nvSpPr>
        <p:spPr>
          <a:xfrm>
            <a:off x="8750184" y="3708013"/>
            <a:ext cx="982133" cy="923330"/>
          </a:xfrm>
          <a:prstGeom prst="rect">
            <a:avLst/>
          </a:prstGeom>
          <a:noFill/>
        </p:spPr>
        <p:txBody>
          <a:bodyPr wrap="square" rtlCol="0">
            <a:spAutoFit/>
          </a:bodyPr>
          <a:lstStyle/>
          <a:p>
            <a:r>
              <a:rPr lang="en-US" altLang="zh-TW"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05</a:t>
            </a:r>
            <a:endParaRPr lang="zh-TW" altLang="en-US"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6" name="文字方塊 105">
            <a:extLst>
              <a:ext uri="{FF2B5EF4-FFF2-40B4-BE49-F238E27FC236}">
                <a16:creationId xmlns:a16="http://schemas.microsoft.com/office/drawing/2014/main" id="{2FE525CC-C274-5B48-8BFB-28376193C590}"/>
              </a:ext>
            </a:extLst>
          </p:cNvPr>
          <p:cNvSpPr txBox="1"/>
          <p:nvPr/>
        </p:nvSpPr>
        <p:spPr>
          <a:xfrm>
            <a:off x="458798" y="3684368"/>
            <a:ext cx="982133" cy="923330"/>
          </a:xfrm>
          <a:prstGeom prst="rect">
            <a:avLst/>
          </a:prstGeom>
          <a:noFill/>
        </p:spPr>
        <p:txBody>
          <a:bodyPr wrap="square" rtlCol="0">
            <a:spAutoFit/>
          </a:bodyPr>
          <a:lstStyle/>
          <a:p>
            <a:r>
              <a:rPr lang="en-US" altLang="zh-TW"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02</a:t>
            </a:r>
            <a:endParaRPr lang="zh-TW" altLang="en-US"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7" name="文字方塊 106">
            <a:extLst>
              <a:ext uri="{FF2B5EF4-FFF2-40B4-BE49-F238E27FC236}">
                <a16:creationId xmlns:a16="http://schemas.microsoft.com/office/drawing/2014/main" id="{330CEB10-48E8-9D4E-9AE7-56EE58C849C0}"/>
              </a:ext>
            </a:extLst>
          </p:cNvPr>
          <p:cNvSpPr txBox="1"/>
          <p:nvPr/>
        </p:nvSpPr>
        <p:spPr>
          <a:xfrm>
            <a:off x="458798" y="5040680"/>
            <a:ext cx="982133" cy="923330"/>
          </a:xfrm>
          <a:prstGeom prst="rect">
            <a:avLst/>
          </a:prstGeom>
          <a:noFill/>
        </p:spPr>
        <p:txBody>
          <a:bodyPr wrap="square" rtlCol="0">
            <a:spAutoFit/>
          </a:bodyPr>
          <a:lstStyle/>
          <a:p>
            <a:r>
              <a:rPr lang="en-US" altLang="zh-TW"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03</a:t>
            </a:r>
            <a:endParaRPr lang="zh-TW" altLang="en-US"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8" name="文字方塊 107">
            <a:extLst>
              <a:ext uri="{FF2B5EF4-FFF2-40B4-BE49-F238E27FC236}">
                <a16:creationId xmlns:a16="http://schemas.microsoft.com/office/drawing/2014/main" id="{9DE60686-25E6-3F46-BD36-A91BF4C566C4}"/>
              </a:ext>
            </a:extLst>
          </p:cNvPr>
          <p:cNvSpPr txBox="1"/>
          <p:nvPr/>
        </p:nvSpPr>
        <p:spPr>
          <a:xfrm>
            <a:off x="8750184" y="2357668"/>
            <a:ext cx="982133" cy="923330"/>
          </a:xfrm>
          <a:prstGeom prst="rect">
            <a:avLst/>
          </a:prstGeom>
          <a:noFill/>
        </p:spPr>
        <p:txBody>
          <a:bodyPr wrap="square" rtlCol="0">
            <a:spAutoFit/>
          </a:bodyPr>
          <a:lstStyle/>
          <a:p>
            <a:r>
              <a:rPr lang="en-US" altLang="zh-TW"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04</a:t>
            </a:r>
            <a:endParaRPr lang="zh-TW" altLang="en-US"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9" name="文字方塊 108">
            <a:extLst>
              <a:ext uri="{FF2B5EF4-FFF2-40B4-BE49-F238E27FC236}">
                <a16:creationId xmlns:a16="http://schemas.microsoft.com/office/drawing/2014/main" id="{1C2B597D-3129-0A4F-8CA1-55FABF8D825B}"/>
              </a:ext>
            </a:extLst>
          </p:cNvPr>
          <p:cNvSpPr txBox="1"/>
          <p:nvPr/>
        </p:nvSpPr>
        <p:spPr>
          <a:xfrm>
            <a:off x="8750184" y="4949274"/>
            <a:ext cx="982133" cy="923330"/>
          </a:xfrm>
          <a:prstGeom prst="rect">
            <a:avLst/>
          </a:prstGeom>
          <a:noFill/>
        </p:spPr>
        <p:txBody>
          <a:bodyPr wrap="square" rtlCol="0">
            <a:spAutoFit/>
          </a:bodyPr>
          <a:lstStyle/>
          <a:p>
            <a:r>
              <a:rPr lang="en-US" altLang="zh-TW"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06</a:t>
            </a:r>
            <a:endParaRPr lang="zh-TW" altLang="en-US"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10" name="群組 109">
            <a:extLst>
              <a:ext uri="{FF2B5EF4-FFF2-40B4-BE49-F238E27FC236}">
                <a16:creationId xmlns:a16="http://schemas.microsoft.com/office/drawing/2014/main" id="{34A67D11-E36B-3247-B687-B452889FD7C9}"/>
              </a:ext>
            </a:extLst>
          </p:cNvPr>
          <p:cNvGrpSpPr/>
          <p:nvPr/>
        </p:nvGrpSpPr>
        <p:grpSpPr>
          <a:xfrm>
            <a:off x="4841373" y="2180743"/>
            <a:ext cx="3189472" cy="1062918"/>
            <a:chOff x="5455312" y="1726812"/>
            <a:chExt cx="3189472" cy="1062918"/>
          </a:xfrm>
        </p:grpSpPr>
        <p:sp>
          <p:nvSpPr>
            <p:cNvPr id="111" name="Google Shape;559;p30">
              <a:extLst>
                <a:ext uri="{FF2B5EF4-FFF2-40B4-BE49-F238E27FC236}">
                  <a16:creationId xmlns:a16="http://schemas.microsoft.com/office/drawing/2014/main" id="{17824576-111D-1549-8996-61ACC58CF842}"/>
                </a:ext>
              </a:extLst>
            </p:cNvPr>
            <p:cNvSpPr/>
            <p:nvPr/>
          </p:nvSpPr>
          <p:spPr>
            <a:xfrm>
              <a:off x="6842499" y="2026483"/>
              <a:ext cx="1577650" cy="484663"/>
            </a:xfrm>
            <a:prstGeom prst="roundRect">
              <a:avLst>
                <a:gd name="adj" fmla="val 0"/>
              </a:avLst>
            </a:prstGeom>
            <a:no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en-US" altLang="zh-TW" sz="1800" b="1">
                  <a:solidFill>
                    <a:srgbClr val="FFD72D"/>
                  </a:solidFill>
                  <a:latin typeface="Arial" panose="020B0604020202020204" pitchFamily="34" charset="0"/>
                  <a:ea typeface="微軟正黑體" panose="020B0604030504040204" pitchFamily="34" charset="-120"/>
                  <a:cs typeface="+mn-ea"/>
                  <a:sym typeface="Arial" panose="020B0604020202020204" pitchFamily="34" charset="0"/>
                </a:rPr>
                <a:t>Instant Notification</a:t>
              </a:r>
              <a:endParaRPr lang="zh-TW" altLang="en-US" sz="1800" b="1">
                <a:solidFill>
                  <a:srgbClr val="FFD72D"/>
                </a:solidFill>
                <a:latin typeface="Arial" panose="020B0604020202020204" pitchFamily="34" charset="0"/>
                <a:ea typeface="微軟正黑體" panose="020B0604030504040204" pitchFamily="34" charset="-120"/>
                <a:cs typeface="+mn-ea"/>
                <a:sym typeface="Arial" panose="020B0604020202020204" pitchFamily="34" charset="0"/>
              </a:endParaRPr>
            </a:p>
            <a:p>
              <a:pPr marL="0" marR="0" lvl="0" indent="0" algn="ctr" rtl="0">
                <a:spcBef>
                  <a:spcPts val="0"/>
                </a:spcBef>
                <a:spcAft>
                  <a:spcPts val="0"/>
                </a:spcAft>
                <a:buNone/>
              </a:pPr>
              <a:endParaRPr lang="zh-TW" altLang="en-US" sz="1800" b="1">
                <a:solidFill>
                  <a:srgbClr val="FFD72D"/>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2" name="Google Shape;560;p30">
              <a:extLst>
                <a:ext uri="{FF2B5EF4-FFF2-40B4-BE49-F238E27FC236}">
                  <a16:creationId xmlns:a16="http://schemas.microsoft.com/office/drawing/2014/main" id="{3FA266FB-FB19-1047-A5DC-0552881A6961}"/>
                </a:ext>
              </a:extLst>
            </p:cNvPr>
            <p:cNvSpPr/>
            <p:nvPr/>
          </p:nvSpPr>
          <p:spPr>
            <a:xfrm>
              <a:off x="6841316" y="2365402"/>
              <a:ext cx="1803468" cy="397985"/>
            </a:xfrm>
            <a:prstGeom prst="roundRect">
              <a:avLst>
                <a:gd name="adj" fmla="val 0"/>
              </a:avLst>
            </a:prstGeom>
            <a:no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en-US" sz="18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IT Admin</a:t>
              </a: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13" name="圖形 112">
              <a:extLst>
                <a:ext uri="{FF2B5EF4-FFF2-40B4-BE49-F238E27FC236}">
                  <a16:creationId xmlns:a16="http://schemas.microsoft.com/office/drawing/2014/main" id="{357C99EF-BF79-0D41-8D75-3B57D282F6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5312" y="1842449"/>
              <a:ext cx="1020859" cy="947281"/>
            </a:xfrm>
            <a:prstGeom prst="rect">
              <a:avLst/>
            </a:prstGeom>
          </p:spPr>
        </p:pic>
        <p:pic>
          <p:nvPicPr>
            <p:cNvPr id="114" name="圖形 113">
              <a:extLst>
                <a:ext uri="{FF2B5EF4-FFF2-40B4-BE49-F238E27FC236}">
                  <a16:creationId xmlns:a16="http://schemas.microsoft.com/office/drawing/2014/main" id="{EC6F668F-9499-784D-812D-EF75D69712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67586" y="1726812"/>
              <a:ext cx="449506" cy="599341"/>
            </a:xfrm>
            <a:prstGeom prst="rect">
              <a:avLst/>
            </a:prstGeom>
          </p:spPr>
        </p:pic>
      </p:grpSp>
      <p:pic>
        <p:nvPicPr>
          <p:cNvPr id="116" name="圖片 115">
            <a:extLst>
              <a:ext uri="{FF2B5EF4-FFF2-40B4-BE49-F238E27FC236}">
                <a16:creationId xmlns:a16="http://schemas.microsoft.com/office/drawing/2014/main" id="{B85A9FB8-9FE1-314C-B52C-50FA064538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1639" y="3487401"/>
            <a:ext cx="5206741" cy="2647558"/>
          </a:xfrm>
          <a:prstGeom prst="rect">
            <a:avLst/>
          </a:prstGeom>
        </p:spPr>
      </p:pic>
    </p:spTree>
    <p:extLst>
      <p:ext uri="{BB962C8B-B14F-4D97-AF65-F5344CB8AC3E}">
        <p14:creationId xmlns:p14="http://schemas.microsoft.com/office/powerpoint/2010/main" val="28064615"/>
      </p:ext>
    </p:extLst>
  </p:cSld>
  <p:clrMapOvr>
    <a:masterClrMapping/>
  </p:clrMapOvr>
  <p:transition spd="slow">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C7CCE07-5E22-6F46-A4F3-01DE3999F095}"/>
              </a:ext>
            </a:extLst>
          </p:cNvPr>
          <p:cNvSpPr>
            <a:spLocks noGrp="1"/>
          </p:cNvSpPr>
          <p:nvPr>
            <p:ph type="title"/>
          </p:nvPr>
        </p:nvSpPr>
        <p:spPr/>
        <p:txBody>
          <a:bodyPr/>
          <a:lstStyle/>
          <a:p>
            <a:pPr marL="38100" lvl="0">
              <a:spcBef>
                <a:spcPts val="0"/>
              </a:spcBef>
            </a:pPr>
            <a:r>
              <a:rPr lang="en-US" altLang="zh-TW">
                <a:ea typeface="微軟正黑體" panose="020B0604030504040204" pitchFamily="34" charset="-120"/>
                <a:cs typeface="+mn-ea"/>
                <a:sym typeface="Arial" panose="020B0604020202020204" pitchFamily="34" charset="0"/>
              </a:rPr>
              <a:t>Geological location of each device</a:t>
            </a:r>
            <a:endParaRPr lang="zh-TW" altLang="en-US">
              <a:ea typeface="微軟正黑體" panose="020B0604030504040204" pitchFamily="34" charset="-120"/>
              <a:cs typeface="+mn-ea"/>
              <a:sym typeface="Arial" panose="020B0604020202020204" pitchFamily="34" charset="0"/>
            </a:endParaRPr>
          </a:p>
        </p:txBody>
      </p:sp>
      <p:pic>
        <p:nvPicPr>
          <p:cNvPr id="5" name="圖片 4">
            <a:extLst>
              <a:ext uri="{FF2B5EF4-FFF2-40B4-BE49-F238E27FC236}">
                <a16:creationId xmlns:a16="http://schemas.microsoft.com/office/drawing/2014/main" id="{36F58DD0-F2A6-7145-8FF7-99532F5651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3953" y="2242320"/>
            <a:ext cx="9484094" cy="4615680"/>
          </a:xfrm>
          <a:prstGeom prst="rect">
            <a:avLst/>
          </a:prstGeom>
        </p:spPr>
      </p:pic>
    </p:spTree>
    <p:extLst>
      <p:ext uri="{BB962C8B-B14F-4D97-AF65-F5344CB8AC3E}">
        <p14:creationId xmlns:p14="http://schemas.microsoft.com/office/powerpoint/2010/main" val="3143116423"/>
      </p:ext>
    </p:extLst>
  </p:cSld>
  <p:clrMapOvr>
    <a:masterClrMapping/>
  </p:clrMapOvr>
  <p:transition spd="slow">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9E34B07-F31C-4B45-A845-CCEF41AA7269}"/>
              </a:ext>
            </a:extLst>
          </p:cNvPr>
          <p:cNvSpPr>
            <a:spLocks noGrp="1"/>
          </p:cNvSpPr>
          <p:nvPr>
            <p:ph type="title"/>
          </p:nvPr>
        </p:nvSpPr>
        <p:spPr/>
        <p:txBody>
          <a:bodyPr/>
          <a:lstStyle/>
          <a:p>
            <a:r>
              <a:rPr kumimoji="1" lang="en-US" altLang="zh-TW">
                <a:ea typeface="微軟正黑體" panose="020B0604030504040204" pitchFamily="34" charset="-120"/>
                <a:sym typeface="Arial" panose="020B0604020202020204" pitchFamily="34" charset="0"/>
              </a:rPr>
              <a:t>Device and Network Status</a:t>
            </a:r>
            <a:endParaRPr kumimoji="1" lang="zh-TW" altLang="en-US">
              <a:ea typeface="微軟正黑體" panose="020B0604030504040204" pitchFamily="34" charset="-120"/>
              <a:sym typeface="Arial" panose="020B0604020202020204" pitchFamily="34" charset="0"/>
            </a:endParaRPr>
          </a:p>
        </p:txBody>
      </p:sp>
      <p:pic>
        <p:nvPicPr>
          <p:cNvPr id="5" name="圖片 4">
            <a:extLst>
              <a:ext uri="{FF2B5EF4-FFF2-40B4-BE49-F238E27FC236}">
                <a16:creationId xmlns:a16="http://schemas.microsoft.com/office/drawing/2014/main" id="{A5948D0E-C05F-3B4B-B4AD-9C17B3F7FA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71" y="2180740"/>
            <a:ext cx="9672658" cy="4677260"/>
          </a:xfrm>
          <a:prstGeom prst="rect">
            <a:avLst/>
          </a:prstGeom>
        </p:spPr>
      </p:pic>
    </p:spTree>
    <p:extLst>
      <p:ext uri="{BB962C8B-B14F-4D97-AF65-F5344CB8AC3E}">
        <p14:creationId xmlns:p14="http://schemas.microsoft.com/office/powerpoint/2010/main" val="1529928752"/>
      </p:ext>
    </p:extLst>
  </p:cSld>
  <p:clrMapOvr>
    <a:masterClrMapping/>
  </p:clrMapOvr>
  <p:transition spd="slow">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6F73F59-69AE-374D-AE40-F738B3CBE0A6}"/>
              </a:ext>
            </a:extLst>
          </p:cNvPr>
          <p:cNvSpPr>
            <a:spLocks noGrp="1"/>
          </p:cNvSpPr>
          <p:nvPr>
            <p:ph type="title"/>
          </p:nvPr>
        </p:nvSpPr>
        <p:spPr/>
        <p:txBody>
          <a:bodyPr/>
          <a:lstStyle/>
          <a:p>
            <a:r>
              <a:rPr kumimoji="1" lang="en-US" altLang="zh-TW">
                <a:ea typeface="微軟正黑體" panose="020B0604030504040204" pitchFamily="34" charset="-120"/>
                <a:sym typeface="Arial" panose="020B0604020202020204" pitchFamily="34" charset="0"/>
              </a:rPr>
              <a:t>QHora-301W Traffic Report</a:t>
            </a:r>
            <a:endParaRPr kumimoji="1" lang="zh-TW" altLang="en-US">
              <a:ea typeface="微軟正黑體" panose="020B0604030504040204" pitchFamily="34" charset="-120"/>
              <a:sym typeface="Arial" panose="020B0604020202020204" pitchFamily="34" charset="0"/>
            </a:endParaRPr>
          </a:p>
        </p:txBody>
      </p:sp>
      <p:pic>
        <p:nvPicPr>
          <p:cNvPr id="4" name="圖片 3">
            <a:extLst>
              <a:ext uri="{FF2B5EF4-FFF2-40B4-BE49-F238E27FC236}">
                <a16:creationId xmlns:a16="http://schemas.microsoft.com/office/drawing/2014/main" id="{B8C6FC15-4F89-834F-961C-F752B375CB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068" y="2129642"/>
            <a:ext cx="9777864" cy="4728358"/>
          </a:xfrm>
          <a:prstGeom prst="rect">
            <a:avLst/>
          </a:prstGeom>
        </p:spPr>
      </p:pic>
    </p:spTree>
    <p:extLst>
      <p:ext uri="{BB962C8B-B14F-4D97-AF65-F5344CB8AC3E}">
        <p14:creationId xmlns:p14="http://schemas.microsoft.com/office/powerpoint/2010/main" val="3857749667"/>
      </p:ext>
    </p:extLst>
  </p:cSld>
  <p:clrMapOvr>
    <a:masterClrMapping/>
  </p:clrMapOvr>
  <p:transition spd="slow">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B9F476-7A8A-2446-8765-4A14F4B2D853}"/>
              </a:ext>
            </a:extLst>
          </p:cNvPr>
          <p:cNvSpPr>
            <a:spLocks noGrp="1"/>
          </p:cNvSpPr>
          <p:nvPr>
            <p:ph type="title"/>
          </p:nvPr>
        </p:nvSpPr>
        <p:spPr/>
        <p:txBody>
          <a:bodyPr/>
          <a:lstStyle/>
          <a:p>
            <a:r>
              <a:rPr kumimoji="1" lang="en-US" altLang="zh-TW">
                <a:ea typeface="微軟正黑體" panose="020B0604030504040204" pitchFamily="34" charset="-120"/>
                <a:sym typeface="Arial" panose="020B0604020202020204" pitchFamily="34" charset="0"/>
              </a:rPr>
              <a:t>Organizational IP Segment Allocation</a:t>
            </a:r>
            <a:endParaRPr kumimoji="1" lang="zh-TW" altLang="en-US">
              <a:ea typeface="微軟正黑體" panose="020B0604030504040204" pitchFamily="34" charset="-120"/>
              <a:sym typeface="Arial" panose="020B0604020202020204" pitchFamily="34" charset="0"/>
            </a:endParaRPr>
          </a:p>
        </p:txBody>
      </p:sp>
      <p:pic>
        <p:nvPicPr>
          <p:cNvPr id="5" name="圖片 4">
            <a:extLst>
              <a:ext uri="{FF2B5EF4-FFF2-40B4-BE49-F238E27FC236}">
                <a16:creationId xmlns:a16="http://schemas.microsoft.com/office/drawing/2014/main" id="{E4A4EB81-5A2D-664B-885C-9D197BDF6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498" y="2159610"/>
            <a:ext cx="9675150" cy="4698390"/>
          </a:xfrm>
          <a:prstGeom prst="rect">
            <a:avLst/>
          </a:prstGeom>
        </p:spPr>
      </p:pic>
    </p:spTree>
    <p:extLst>
      <p:ext uri="{BB962C8B-B14F-4D97-AF65-F5344CB8AC3E}">
        <p14:creationId xmlns:p14="http://schemas.microsoft.com/office/powerpoint/2010/main" val="1773513221"/>
      </p:ext>
    </p:extLst>
  </p:cSld>
  <p:clrMapOvr>
    <a:masterClrMapping/>
  </p:clrMapOvr>
  <p:transition spd="slow">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C1D563-EDC8-AE4B-8625-DB77E3F9BD46}"/>
              </a:ext>
            </a:extLst>
          </p:cNvPr>
          <p:cNvSpPr>
            <a:spLocks noGrp="1"/>
          </p:cNvSpPr>
          <p:nvPr>
            <p:ph type="title"/>
          </p:nvPr>
        </p:nvSpPr>
        <p:spPr/>
        <p:txBody>
          <a:bodyPr/>
          <a:lstStyle/>
          <a:p>
            <a:r>
              <a:rPr kumimoji="1" lang="en-US" altLang="zh-TW">
                <a:ea typeface="微軟正黑體" panose="020B0604030504040204" pitchFamily="34" charset="-120"/>
                <a:sym typeface="Arial" panose="020B0604020202020204" pitchFamily="34" charset="0"/>
              </a:rPr>
              <a:t>Remote Packet Capture Tool</a:t>
            </a:r>
            <a:endParaRPr kumimoji="1" lang="zh-TW" altLang="en-US">
              <a:ea typeface="微軟正黑體" panose="020B0604030504040204" pitchFamily="34" charset="-120"/>
              <a:sym typeface="Arial" panose="020B0604020202020204" pitchFamily="34" charset="0"/>
            </a:endParaRPr>
          </a:p>
        </p:txBody>
      </p:sp>
      <p:pic>
        <p:nvPicPr>
          <p:cNvPr id="5" name="圖片 4">
            <a:extLst>
              <a:ext uri="{FF2B5EF4-FFF2-40B4-BE49-F238E27FC236}">
                <a16:creationId xmlns:a16="http://schemas.microsoft.com/office/drawing/2014/main" id="{C09E67C4-774E-9240-9149-C769F5EFD1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4813" y="2156080"/>
            <a:ext cx="9702374" cy="4701920"/>
          </a:xfrm>
          <a:prstGeom prst="rect">
            <a:avLst/>
          </a:prstGeom>
        </p:spPr>
      </p:pic>
    </p:spTree>
    <p:extLst>
      <p:ext uri="{BB962C8B-B14F-4D97-AF65-F5344CB8AC3E}">
        <p14:creationId xmlns:p14="http://schemas.microsoft.com/office/powerpoint/2010/main" val="1908448261"/>
      </p:ext>
    </p:extLst>
  </p:cSld>
  <p:clrMapOvr>
    <a:masterClrMapping/>
  </p:clrMapOvr>
  <p:transition spd="slow">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1B97AF-D20A-4676-B04D-EAF19D5FC45E}"/>
              </a:ext>
            </a:extLst>
          </p:cNvPr>
          <p:cNvSpPr>
            <a:spLocks noGrp="1"/>
          </p:cNvSpPr>
          <p:nvPr>
            <p:ph type="title"/>
          </p:nvPr>
        </p:nvSpPr>
        <p:spPr/>
        <p:txBody>
          <a:bodyPr/>
          <a:lstStyle/>
          <a:p>
            <a:r>
              <a:rPr lang="en-US" altLang="zh-TW" err="1">
                <a:ea typeface="微軟正黑體" panose="020B0604030504040204" pitchFamily="34" charset="-120"/>
                <a:sym typeface="Arial" panose="020B0604020202020204" pitchFamily="34" charset="0"/>
              </a:rPr>
              <a:t>QuWAN</a:t>
            </a:r>
            <a:r>
              <a:rPr lang="en-US" altLang="zh-TW">
                <a:ea typeface="微軟正黑體" panose="020B0604030504040204" pitchFamily="34" charset="-120"/>
                <a:sym typeface="Arial" panose="020B0604020202020204" pitchFamily="34" charset="0"/>
              </a:rPr>
              <a:t> Network Topology </a:t>
            </a:r>
            <a:endParaRPr lang="zh-TW">
              <a:ea typeface="微軟正黑體" panose="020B0604030504040204" pitchFamily="34" charset="-120"/>
              <a:sym typeface="Arial" panose="020B0604020202020204" pitchFamily="34" charset="0"/>
            </a:endParaRPr>
          </a:p>
        </p:txBody>
      </p:sp>
      <p:sp>
        <p:nvSpPr>
          <p:cNvPr id="23" name="矩形: 圓角 22">
            <a:extLst>
              <a:ext uri="{FF2B5EF4-FFF2-40B4-BE49-F238E27FC236}">
                <a16:creationId xmlns:a16="http://schemas.microsoft.com/office/drawing/2014/main" id="{A5386A88-5FDE-4954-8EC1-2906FE33CC10}"/>
              </a:ext>
            </a:extLst>
          </p:cNvPr>
          <p:cNvSpPr/>
          <p:nvPr/>
        </p:nvSpPr>
        <p:spPr>
          <a:xfrm>
            <a:off x="6084501" y="4165831"/>
            <a:ext cx="4627952" cy="1853288"/>
          </a:xfrm>
          <a:prstGeom prst="roundRect">
            <a:avLst>
              <a:gd name="adj" fmla="val 34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4" name="Google Shape;879;p43">
            <a:extLst>
              <a:ext uri="{FF2B5EF4-FFF2-40B4-BE49-F238E27FC236}">
                <a16:creationId xmlns:a16="http://schemas.microsoft.com/office/drawing/2014/main" id="{B177914B-9AFA-40C7-BC1B-91EA1F18E722}"/>
              </a:ext>
            </a:extLst>
          </p:cNvPr>
          <p:cNvSpPr/>
          <p:nvPr/>
        </p:nvSpPr>
        <p:spPr>
          <a:xfrm>
            <a:off x="8469537" y="4891832"/>
            <a:ext cx="2132083" cy="827973"/>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 name="Google Shape;883;p43">
            <a:extLst>
              <a:ext uri="{FF2B5EF4-FFF2-40B4-BE49-F238E27FC236}">
                <a16:creationId xmlns:a16="http://schemas.microsoft.com/office/drawing/2014/main" id="{A34F6ADC-9025-4606-8C49-C2CD14916A8E}"/>
              </a:ext>
            </a:extLst>
          </p:cNvPr>
          <p:cNvSpPr/>
          <p:nvPr/>
        </p:nvSpPr>
        <p:spPr>
          <a:xfrm>
            <a:off x="9061559" y="5157317"/>
            <a:ext cx="1098520" cy="311086"/>
          </a:xfrm>
          <a:prstGeom prst="rect">
            <a:avLst/>
          </a:prstGeom>
          <a:noFill/>
          <a:ln>
            <a:noFill/>
          </a:ln>
        </p:spPr>
        <p:txBody>
          <a:bodyPr spcFirstLastPara="1" wrap="square" lIns="121900" tIns="121900" rIns="121900" bIns="121900" anchor="ctr" anchorCtr="0">
            <a:noAutofit/>
          </a:bodyPr>
          <a:lstStyle/>
          <a:p>
            <a:pPr lvl="0" algn="ctr"/>
            <a:endPar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 name="Google Shape;879;p43">
            <a:extLst>
              <a:ext uri="{FF2B5EF4-FFF2-40B4-BE49-F238E27FC236}">
                <a16:creationId xmlns:a16="http://schemas.microsoft.com/office/drawing/2014/main" id="{6A5D40FE-DDD4-4C84-AECC-8F92930ADA20}"/>
              </a:ext>
            </a:extLst>
          </p:cNvPr>
          <p:cNvSpPr/>
          <p:nvPr/>
        </p:nvSpPr>
        <p:spPr>
          <a:xfrm>
            <a:off x="6483570" y="4891832"/>
            <a:ext cx="1862352" cy="827973"/>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 name="Google Shape;877;p43">
            <a:extLst>
              <a:ext uri="{FF2B5EF4-FFF2-40B4-BE49-F238E27FC236}">
                <a16:creationId xmlns:a16="http://schemas.microsoft.com/office/drawing/2014/main" id="{853E251B-25A2-4D1D-9257-DE601D4FE87E}"/>
              </a:ext>
            </a:extLst>
          </p:cNvPr>
          <p:cNvSpPr/>
          <p:nvPr/>
        </p:nvSpPr>
        <p:spPr>
          <a:xfrm>
            <a:off x="6978875" y="4328868"/>
            <a:ext cx="2839204" cy="386725"/>
          </a:xfrm>
          <a:prstGeom prst="rect">
            <a:avLst/>
          </a:prstGeom>
          <a:noFill/>
          <a:ln>
            <a:noFill/>
          </a:ln>
        </p:spPr>
        <p:txBody>
          <a:bodyPr spcFirstLastPara="1" wrap="square" lIns="121900" tIns="121900" rIns="121900" bIns="121900" anchor="ctr" anchorCtr="0">
            <a:noAutofit/>
          </a:bodyPr>
          <a:lstStyle/>
          <a:p>
            <a:pPr algn="ctr"/>
            <a:r>
              <a:rPr 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China Domain</a:t>
            </a:r>
          </a:p>
        </p:txBody>
      </p:sp>
      <p:sp>
        <p:nvSpPr>
          <p:cNvPr id="29" name="Google Shape;883;p43">
            <a:extLst>
              <a:ext uri="{FF2B5EF4-FFF2-40B4-BE49-F238E27FC236}">
                <a16:creationId xmlns:a16="http://schemas.microsoft.com/office/drawing/2014/main" id="{29B48D8D-1138-416B-9E53-69873C0A59F6}"/>
              </a:ext>
            </a:extLst>
          </p:cNvPr>
          <p:cNvSpPr/>
          <p:nvPr/>
        </p:nvSpPr>
        <p:spPr>
          <a:xfrm>
            <a:off x="7040281" y="5157317"/>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sz="2000" b="1"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Beijin</a:t>
            </a:r>
            <a:endPar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 name="矩形: 圓角 29">
            <a:extLst>
              <a:ext uri="{FF2B5EF4-FFF2-40B4-BE49-F238E27FC236}">
                <a16:creationId xmlns:a16="http://schemas.microsoft.com/office/drawing/2014/main" id="{B76B7427-FB6F-4351-A0AE-1AAC65279F28}"/>
              </a:ext>
            </a:extLst>
          </p:cNvPr>
          <p:cNvSpPr/>
          <p:nvPr/>
        </p:nvSpPr>
        <p:spPr>
          <a:xfrm>
            <a:off x="1419668" y="4165831"/>
            <a:ext cx="4383750" cy="1853288"/>
          </a:xfrm>
          <a:prstGeom prst="roundRect">
            <a:avLst>
              <a:gd name="adj" fmla="val 3435"/>
            </a:avLst>
          </a:prstGeom>
          <a:solidFill>
            <a:srgbClr val="0D8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 name="Google Shape;879;p43">
            <a:extLst>
              <a:ext uri="{FF2B5EF4-FFF2-40B4-BE49-F238E27FC236}">
                <a16:creationId xmlns:a16="http://schemas.microsoft.com/office/drawing/2014/main" id="{36ABB4E7-ED89-454B-A4A4-C66B76C1A769}"/>
              </a:ext>
            </a:extLst>
          </p:cNvPr>
          <p:cNvSpPr/>
          <p:nvPr/>
        </p:nvSpPr>
        <p:spPr>
          <a:xfrm>
            <a:off x="3778836" y="4891832"/>
            <a:ext cx="1862352" cy="827973"/>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solidFill>
                <a:srgbClr val="000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3" name="Google Shape;883;p43">
            <a:extLst>
              <a:ext uri="{FF2B5EF4-FFF2-40B4-BE49-F238E27FC236}">
                <a16:creationId xmlns:a16="http://schemas.microsoft.com/office/drawing/2014/main" id="{B748E7E3-C042-4F55-A242-4C7D74B6CD92}"/>
              </a:ext>
            </a:extLst>
          </p:cNvPr>
          <p:cNvSpPr/>
          <p:nvPr/>
        </p:nvSpPr>
        <p:spPr>
          <a:xfrm>
            <a:off x="4451154" y="5151247"/>
            <a:ext cx="1038542" cy="317156"/>
          </a:xfrm>
          <a:prstGeom prst="rect">
            <a:avLst/>
          </a:prstGeom>
          <a:noFill/>
          <a:ln>
            <a:noFill/>
          </a:ln>
        </p:spPr>
        <p:txBody>
          <a:bodyPr spcFirstLastPara="1" wrap="square" lIns="121900" tIns="121900" rIns="121900" bIns="121900" anchor="ctr" anchorCtr="0">
            <a:noAutofit/>
          </a:bodyPr>
          <a:lstStyle/>
          <a:p>
            <a:pPr algn="ctr"/>
            <a:r>
              <a:rPr lang="en-US" altLang="zh-TW" sz="20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Japan</a:t>
            </a:r>
            <a:endParaRPr lang="zh-TW" altLang="en-US" sz="20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4" name="Google Shape;879;p43">
            <a:extLst>
              <a:ext uri="{FF2B5EF4-FFF2-40B4-BE49-F238E27FC236}">
                <a16:creationId xmlns:a16="http://schemas.microsoft.com/office/drawing/2014/main" id="{8DF460C8-015B-41CB-9A73-90C9AD05A482}"/>
              </a:ext>
            </a:extLst>
          </p:cNvPr>
          <p:cNvSpPr/>
          <p:nvPr/>
        </p:nvSpPr>
        <p:spPr>
          <a:xfrm>
            <a:off x="1780930" y="4891832"/>
            <a:ext cx="1862352" cy="827973"/>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5" name="Google Shape;877;p43">
            <a:extLst>
              <a:ext uri="{FF2B5EF4-FFF2-40B4-BE49-F238E27FC236}">
                <a16:creationId xmlns:a16="http://schemas.microsoft.com/office/drawing/2014/main" id="{5C245DD4-04FD-4D9D-851A-97739949355F}"/>
              </a:ext>
            </a:extLst>
          </p:cNvPr>
          <p:cNvSpPr/>
          <p:nvPr/>
        </p:nvSpPr>
        <p:spPr>
          <a:xfrm>
            <a:off x="2191941" y="4328868"/>
            <a:ext cx="2839204" cy="386725"/>
          </a:xfrm>
          <a:prstGeom prst="rect">
            <a:avLst/>
          </a:prstGeom>
          <a:noFill/>
          <a:ln>
            <a:noFill/>
          </a:ln>
        </p:spPr>
        <p:txBody>
          <a:bodyPr spcFirstLastPara="1" wrap="square" lIns="121900" tIns="121900" rIns="121900" bIns="121900" anchor="ctr" anchorCtr="0">
            <a:noAutofit/>
          </a:bodyPr>
          <a:lstStyle/>
          <a:p>
            <a:pPr algn="ctr"/>
            <a:r>
              <a:rPr 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Global Domain</a:t>
            </a:r>
          </a:p>
        </p:txBody>
      </p:sp>
      <p:sp>
        <p:nvSpPr>
          <p:cNvPr id="39" name="Google Shape;916;p43">
            <a:extLst>
              <a:ext uri="{FF2B5EF4-FFF2-40B4-BE49-F238E27FC236}">
                <a16:creationId xmlns:a16="http://schemas.microsoft.com/office/drawing/2014/main" id="{1C8D545A-02CB-4E5D-A3BE-D7E5BE818A59}"/>
              </a:ext>
            </a:extLst>
          </p:cNvPr>
          <p:cNvSpPr/>
          <p:nvPr/>
        </p:nvSpPr>
        <p:spPr>
          <a:xfrm>
            <a:off x="1172639" y="3632955"/>
            <a:ext cx="9793744" cy="2542612"/>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lang="zh-TW" alt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9" name="矩形: 圓角 48">
            <a:extLst>
              <a:ext uri="{FF2B5EF4-FFF2-40B4-BE49-F238E27FC236}">
                <a16:creationId xmlns:a16="http://schemas.microsoft.com/office/drawing/2014/main" id="{A134166C-00E6-4A80-B815-A0F04EDEBDAC}"/>
              </a:ext>
            </a:extLst>
          </p:cNvPr>
          <p:cNvSpPr/>
          <p:nvPr/>
        </p:nvSpPr>
        <p:spPr>
          <a:xfrm>
            <a:off x="4973086" y="3620585"/>
            <a:ext cx="2327779" cy="466806"/>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50" name="Google Shape;917;p43">
            <a:extLst>
              <a:ext uri="{FF2B5EF4-FFF2-40B4-BE49-F238E27FC236}">
                <a16:creationId xmlns:a16="http://schemas.microsoft.com/office/drawing/2014/main" id="{84010063-7E93-4E53-881D-3EECC01B6290}"/>
              </a:ext>
            </a:extLst>
          </p:cNvPr>
          <p:cNvSpPr/>
          <p:nvPr/>
        </p:nvSpPr>
        <p:spPr>
          <a:xfrm>
            <a:off x="4973086" y="3711395"/>
            <a:ext cx="2327779" cy="250339"/>
          </a:xfrm>
          <a:prstGeom prst="rect">
            <a:avLst/>
          </a:prstGeom>
          <a:noFill/>
          <a:ln>
            <a:noFill/>
          </a:ln>
        </p:spPr>
        <p:txBody>
          <a:bodyPr spcFirstLastPara="1" wrap="square" lIns="121900" tIns="121900" rIns="121900" bIns="121900" anchor="ctr" anchorCtr="0">
            <a:noAutofit/>
          </a:bodyPr>
          <a:lstStyle/>
          <a:p>
            <a:pPr algn="ctr"/>
            <a:r>
              <a:rPr lang="en-US" altLang="zh-TW" sz="24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Organization</a:t>
            </a:r>
            <a:endParaRPr lang="zh-TW" altLang="en-US" sz="24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2" name="Google Shape;883;p43">
            <a:extLst>
              <a:ext uri="{FF2B5EF4-FFF2-40B4-BE49-F238E27FC236}">
                <a16:creationId xmlns:a16="http://schemas.microsoft.com/office/drawing/2014/main" id="{0C6B3CCD-0335-4B1E-882B-87BB0571375E}"/>
              </a:ext>
            </a:extLst>
          </p:cNvPr>
          <p:cNvSpPr/>
          <p:nvPr/>
        </p:nvSpPr>
        <p:spPr>
          <a:xfrm>
            <a:off x="2337641" y="5151247"/>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sz="20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USA</a:t>
            </a:r>
            <a:endParaRPr lang="zh-TW" altLang="en-US" sz="20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53" name="圖形 52">
            <a:extLst>
              <a:ext uri="{FF2B5EF4-FFF2-40B4-BE49-F238E27FC236}">
                <a16:creationId xmlns:a16="http://schemas.microsoft.com/office/drawing/2014/main" id="{3047ADDB-13D9-46D7-ABDD-211DA419A11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2504" t="12279" r="24374" b="32198"/>
          <a:stretch/>
        </p:blipFill>
        <p:spPr>
          <a:xfrm>
            <a:off x="1796382" y="5004003"/>
            <a:ext cx="693039" cy="603630"/>
          </a:xfrm>
          <a:prstGeom prst="rect">
            <a:avLst/>
          </a:prstGeom>
        </p:spPr>
      </p:pic>
      <p:pic>
        <p:nvPicPr>
          <p:cNvPr id="54" name="圖形 53">
            <a:extLst>
              <a:ext uri="{FF2B5EF4-FFF2-40B4-BE49-F238E27FC236}">
                <a16:creationId xmlns:a16="http://schemas.microsoft.com/office/drawing/2014/main" id="{C98619BF-972D-47EE-A053-11592D40099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9935" t="9604" r="20840" b="25983"/>
          <a:stretch/>
        </p:blipFill>
        <p:spPr>
          <a:xfrm>
            <a:off x="3786115" y="4930527"/>
            <a:ext cx="828168" cy="750582"/>
          </a:xfrm>
          <a:prstGeom prst="rect">
            <a:avLst/>
          </a:prstGeom>
        </p:spPr>
      </p:pic>
      <p:pic>
        <p:nvPicPr>
          <p:cNvPr id="55" name="圖形 54">
            <a:extLst>
              <a:ext uri="{FF2B5EF4-FFF2-40B4-BE49-F238E27FC236}">
                <a16:creationId xmlns:a16="http://schemas.microsoft.com/office/drawing/2014/main" id="{96ABE37F-93DB-413F-BA00-2CC3E1346389}"/>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9935" t="8502" r="18401" b="25000"/>
          <a:stretch/>
        </p:blipFill>
        <p:spPr>
          <a:xfrm>
            <a:off x="6447681" y="4957383"/>
            <a:ext cx="853184" cy="774792"/>
          </a:xfrm>
          <a:prstGeom prst="rect">
            <a:avLst/>
          </a:prstGeom>
        </p:spPr>
      </p:pic>
      <p:pic>
        <p:nvPicPr>
          <p:cNvPr id="56" name="圖形 55">
            <a:extLst>
              <a:ext uri="{FF2B5EF4-FFF2-40B4-BE49-F238E27FC236}">
                <a16:creationId xmlns:a16="http://schemas.microsoft.com/office/drawing/2014/main" id="{7DD64765-681B-4BEA-9ABD-C505831AA56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9935" t="8502" r="18401" b="25000"/>
          <a:stretch/>
        </p:blipFill>
        <p:spPr>
          <a:xfrm>
            <a:off x="8460253" y="4957383"/>
            <a:ext cx="853184" cy="774792"/>
          </a:xfrm>
          <a:prstGeom prst="rect">
            <a:avLst/>
          </a:prstGeom>
        </p:spPr>
      </p:pic>
      <p:sp>
        <p:nvSpPr>
          <p:cNvPr id="69" name="Google Shape;873;p43">
            <a:extLst>
              <a:ext uri="{FF2B5EF4-FFF2-40B4-BE49-F238E27FC236}">
                <a16:creationId xmlns:a16="http://schemas.microsoft.com/office/drawing/2014/main" id="{E63BE7D3-BCBD-B942-B911-7827F21E6D7E}"/>
              </a:ext>
            </a:extLst>
          </p:cNvPr>
          <p:cNvSpPr txBox="1"/>
          <p:nvPr/>
        </p:nvSpPr>
        <p:spPr>
          <a:xfrm>
            <a:off x="944945" y="2489687"/>
            <a:ext cx="2741673" cy="8165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8103">
              <a:buClr>
                <a:srgbClr val="05FF76"/>
              </a:buClr>
              <a:buSzPts val="1700"/>
            </a:pP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One company can be an organization</a:t>
            </a:r>
          </a:p>
        </p:txBody>
      </p:sp>
      <p:sp>
        <p:nvSpPr>
          <p:cNvPr id="70" name="Google Shape;873;p43">
            <a:extLst>
              <a:ext uri="{FF2B5EF4-FFF2-40B4-BE49-F238E27FC236}">
                <a16:creationId xmlns:a16="http://schemas.microsoft.com/office/drawing/2014/main" id="{3634A974-5132-674E-8710-889136547E56}"/>
              </a:ext>
            </a:extLst>
          </p:cNvPr>
          <p:cNvSpPr txBox="1"/>
          <p:nvPr/>
        </p:nvSpPr>
        <p:spPr>
          <a:xfrm>
            <a:off x="4424398" y="2489686"/>
            <a:ext cx="2897481" cy="8165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0805">
              <a:buClr>
                <a:schemeClr val="bg1"/>
              </a:buClr>
              <a:buSzPct val="80000"/>
            </a:pPr>
            <a:r>
              <a:rPr lang="en-US" altLang="zh-TW" sz="1600" err="1">
                <a:solidFill>
                  <a:schemeClr val="bg1"/>
                </a:solidFill>
                <a:latin typeface="Arial" panose="020B0604020202020204" pitchFamily="34" charset="0"/>
                <a:ea typeface="微軟正黑體" panose="020B0604030504040204" pitchFamily="34" charset="-120"/>
                <a:sym typeface="Arial" panose="020B0604020202020204" pitchFamily="34" charset="0"/>
              </a:rPr>
              <a:t>QuWAN</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network is divided into two main domain: Global and China</a:t>
            </a:r>
          </a:p>
        </p:txBody>
      </p:sp>
      <p:sp>
        <p:nvSpPr>
          <p:cNvPr id="71" name="Google Shape;873;p43">
            <a:extLst>
              <a:ext uri="{FF2B5EF4-FFF2-40B4-BE49-F238E27FC236}">
                <a16:creationId xmlns:a16="http://schemas.microsoft.com/office/drawing/2014/main" id="{5A071E2E-9E19-7841-B504-96E719CFA344}"/>
              </a:ext>
            </a:extLst>
          </p:cNvPr>
          <p:cNvSpPr txBox="1"/>
          <p:nvPr/>
        </p:nvSpPr>
        <p:spPr>
          <a:xfrm>
            <a:off x="8225114" y="2489687"/>
            <a:ext cx="3157263" cy="9238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30000"/>
              </a:lnSpc>
              <a:buClr>
                <a:schemeClr val="bg1"/>
              </a:buClr>
              <a:buSzPct val="80000"/>
            </a:pP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Multiple regions can be created inside a domain.</a:t>
            </a:r>
          </a:p>
        </p:txBody>
      </p:sp>
      <p:sp>
        <p:nvSpPr>
          <p:cNvPr id="72" name="矩形 71">
            <a:extLst>
              <a:ext uri="{FF2B5EF4-FFF2-40B4-BE49-F238E27FC236}">
                <a16:creationId xmlns:a16="http://schemas.microsoft.com/office/drawing/2014/main" id="{DE786F25-B83F-DF4C-97D0-92BA3688D42E}"/>
              </a:ext>
            </a:extLst>
          </p:cNvPr>
          <p:cNvSpPr/>
          <p:nvPr/>
        </p:nvSpPr>
        <p:spPr>
          <a:xfrm>
            <a:off x="4424398" y="1787827"/>
            <a:ext cx="1784373" cy="665888"/>
          </a:xfrm>
          <a:prstGeom prst="rect">
            <a:avLst/>
          </a:prstGeom>
        </p:spPr>
        <p:txBody>
          <a:bodyPr wrap="square">
            <a:spAutoFit/>
          </a:bodyPr>
          <a:lstStyle/>
          <a:p>
            <a:pPr marL="90805">
              <a:lnSpc>
                <a:spcPct val="130000"/>
              </a:lnSpc>
              <a:buClr>
                <a:schemeClr val="bg1"/>
              </a:buClr>
              <a:buSzPct val="80000"/>
            </a:pPr>
            <a:r>
              <a:rPr lang="en-US" altLang="zh-TW" sz="3200" b="1">
                <a:solidFill>
                  <a:schemeClr val="bg1"/>
                </a:solidFill>
                <a:latin typeface="Arial" panose="020B0604020202020204" pitchFamily="34" charset="0"/>
                <a:ea typeface="微軟正黑體" panose="020B0604030504040204" pitchFamily="34" charset="-120"/>
                <a:sym typeface="Arial" panose="020B0604020202020204" pitchFamily="34" charset="0"/>
              </a:rPr>
              <a:t>Domain</a:t>
            </a:r>
          </a:p>
        </p:txBody>
      </p:sp>
      <p:cxnSp>
        <p:nvCxnSpPr>
          <p:cNvPr id="73" name="直線接點 72">
            <a:extLst>
              <a:ext uri="{FF2B5EF4-FFF2-40B4-BE49-F238E27FC236}">
                <a16:creationId xmlns:a16="http://schemas.microsoft.com/office/drawing/2014/main" id="{7E4C1AA8-9E0F-B540-8098-F1F3964E5EB4}"/>
              </a:ext>
            </a:extLst>
          </p:cNvPr>
          <p:cNvCxnSpPr>
            <a:cxnSpLocks/>
          </p:cNvCxnSpPr>
          <p:nvPr/>
        </p:nvCxnSpPr>
        <p:spPr>
          <a:xfrm>
            <a:off x="4599365" y="2477523"/>
            <a:ext cx="2794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矩形 73">
            <a:extLst>
              <a:ext uri="{FF2B5EF4-FFF2-40B4-BE49-F238E27FC236}">
                <a16:creationId xmlns:a16="http://schemas.microsoft.com/office/drawing/2014/main" id="{00A96033-5B1F-8446-AE81-F33E852A38F7}"/>
              </a:ext>
            </a:extLst>
          </p:cNvPr>
          <p:cNvSpPr/>
          <p:nvPr/>
        </p:nvSpPr>
        <p:spPr>
          <a:xfrm>
            <a:off x="8088323" y="1799246"/>
            <a:ext cx="1733575" cy="665888"/>
          </a:xfrm>
          <a:prstGeom prst="rect">
            <a:avLst/>
          </a:prstGeom>
        </p:spPr>
        <p:txBody>
          <a:bodyPr wrap="square">
            <a:spAutoFit/>
          </a:bodyPr>
          <a:lstStyle/>
          <a:p>
            <a:pPr marL="90805">
              <a:lnSpc>
                <a:spcPct val="130000"/>
              </a:lnSpc>
              <a:buClr>
                <a:schemeClr val="bg1"/>
              </a:buClr>
              <a:buSzPct val="80000"/>
            </a:pPr>
            <a:r>
              <a:rPr lang="en-US" altLang="zh-TW" sz="3200" b="1">
                <a:solidFill>
                  <a:schemeClr val="bg1"/>
                </a:solidFill>
                <a:latin typeface="Arial" panose="020B0604020202020204" pitchFamily="34" charset="0"/>
                <a:ea typeface="微軟正黑體" panose="020B0604030504040204" pitchFamily="34" charset="-120"/>
                <a:sym typeface="Arial" panose="020B0604020202020204" pitchFamily="34" charset="0"/>
              </a:rPr>
              <a:t>Region</a:t>
            </a:r>
          </a:p>
        </p:txBody>
      </p:sp>
      <p:sp>
        <p:nvSpPr>
          <p:cNvPr id="75" name="矩形 74">
            <a:extLst>
              <a:ext uri="{FF2B5EF4-FFF2-40B4-BE49-F238E27FC236}">
                <a16:creationId xmlns:a16="http://schemas.microsoft.com/office/drawing/2014/main" id="{F92F8F45-5083-9546-AFF6-5084EA1C2533}"/>
              </a:ext>
            </a:extLst>
          </p:cNvPr>
          <p:cNvSpPr/>
          <p:nvPr/>
        </p:nvSpPr>
        <p:spPr>
          <a:xfrm>
            <a:off x="944945" y="1772997"/>
            <a:ext cx="2841170" cy="665888"/>
          </a:xfrm>
          <a:prstGeom prst="rect">
            <a:avLst/>
          </a:prstGeom>
        </p:spPr>
        <p:txBody>
          <a:bodyPr wrap="square">
            <a:spAutoFit/>
          </a:bodyPr>
          <a:lstStyle/>
          <a:p>
            <a:pPr marL="90805">
              <a:lnSpc>
                <a:spcPct val="130000"/>
              </a:lnSpc>
              <a:buClr>
                <a:schemeClr val="bg1"/>
              </a:buClr>
              <a:buSzPct val="80000"/>
            </a:pPr>
            <a:r>
              <a:rPr lang="en-US" altLang="zh-TW" sz="3200" b="1">
                <a:solidFill>
                  <a:schemeClr val="bg1"/>
                </a:solidFill>
                <a:latin typeface="Arial" panose="020B0604020202020204" pitchFamily="34" charset="0"/>
                <a:ea typeface="微軟正黑體" panose="020B0604030504040204" pitchFamily="34" charset="-120"/>
                <a:sym typeface="Arial" panose="020B0604020202020204" pitchFamily="34" charset="0"/>
              </a:rPr>
              <a:t>Organization</a:t>
            </a:r>
          </a:p>
        </p:txBody>
      </p:sp>
      <p:cxnSp>
        <p:nvCxnSpPr>
          <p:cNvPr id="76" name="直線接點 75">
            <a:extLst>
              <a:ext uri="{FF2B5EF4-FFF2-40B4-BE49-F238E27FC236}">
                <a16:creationId xmlns:a16="http://schemas.microsoft.com/office/drawing/2014/main" id="{0EEB19B5-CD3E-7D4A-BBCD-309EA5592BA6}"/>
              </a:ext>
            </a:extLst>
          </p:cNvPr>
          <p:cNvCxnSpPr>
            <a:cxnSpLocks/>
          </p:cNvCxnSpPr>
          <p:nvPr/>
        </p:nvCxnSpPr>
        <p:spPr>
          <a:xfrm>
            <a:off x="1068827" y="2493068"/>
            <a:ext cx="255121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直線接點 76">
            <a:extLst>
              <a:ext uri="{FF2B5EF4-FFF2-40B4-BE49-F238E27FC236}">
                <a16:creationId xmlns:a16="http://schemas.microsoft.com/office/drawing/2014/main" id="{54EE1920-B4D9-594D-8695-FF62E0DE9ECB}"/>
              </a:ext>
            </a:extLst>
          </p:cNvPr>
          <p:cNvCxnSpPr>
            <a:cxnSpLocks/>
          </p:cNvCxnSpPr>
          <p:nvPr/>
        </p:nvCxnSpPr>
        <p:spPr>
          <a:xfrm flipH="1">
            <a:off x="8314989" y="2491383"/>
            <a:ext cx="289748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Google Shape;883;p43">
            <a:extLst>
              <a:ext uri="{FF2B5EF4-FFF2-40B4-BE49-F238E27FC236}">
                <a16:creationId xmlns:a16="http://schemas.microsoft.com/office/drawing/2014/main" id="{61F73A52-FE8E-8E4F-8073-245CB61773F6}"/>
              </a:ext>
            </a:extLst>
          </p:cNvPr>
          <p:cNvSpPr/>
          <p:nvPr/>
        </p:nvSpPr>
        <p:spPr>
          <a:xfrm>
            <a:off x="9061559" y="5163617"/>
            <a:ext cx="154006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Chongqing</a:t>
            </a:r>
          </a:p>
        </p:txBody>
      </p:sp>
    </p:spTree>
    <p:extLst>
      <p:ext uri="{BB962C8B-B14F-4D97-AF65-F5344CB8AC3E}">
        <p14:creationId xmlns:p14="http://schemas.microsoft.com/office/powerpoint/2010/main" val="1350535030"/>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FC8DE6AC-BFCA-457C-9390-E8C563136AC3}"/>
              </a:ext>
            </a:extLst>
          </p:cNvPr>
          <p:cNvPicPr>
            <a:picLocks noChangeAspect="1"/>
          </p:cNvPicPr>
          <p:nvPr/>
        </p:nvPicPr>
        <p:blipFill>
          <a:blip r:embed="rId2">
            <a:alphaModFix amt="40000"/>
          </a:blip>
          <a:stretch>
            <a:fillRect/>
          </a:stretch>
        </p:blipFill>
        <p:spPr>
          <a:xfrm>
            <a:off x="508436" y="2201399"/>
            <a:ext cx="11376122" cy="3981033"/>
          </a:xfrm>
          <a:prstGeom prst="rect">
            <a:avLst/>
          </a:prstGeom>
        </p:spPr>
      </p:pic>
      <p:pic>
        <p:nvPicPr>
          <p:cNvPr id="15" name="圖片 14" hidden="1">
            <a:extLst>
              <a:ext uri="{FF2B5EF4-FFF2-40B4-BE49-F238E27FC236}">
                <a16:creationId xmlns:a16="http://schemas.microsoft.com/office/drawing/2014/main" id="{A5BDE05B-D3DD-4F87-95D1-7773AA230E93}"/>
              </a:ext>
            </a:extLst>
          </p:cNvPr>
          <p:cNvPicPr>
            <a:picLocks noChangeAspect="1"/>
          </p:cNvPicPr>
          <p:nvPr/>
        </p:nvPicPr>
        <p:blipFill>
          <a:blip r:embed="rId3">
            <a:alphaModFix amt="40000"/>
          </a:blip>
          <a:stretch>
            <a:fillRect/>
          </a:stretch>
        </p:blipFill>
        <p:spPr>
          <a:xfrm>
            <a:off x="508436" y="2186158"/>
            <a:ext cx="11193226" cy="4011516"/>
          </a:xfrm>
          <a:prstGeom prst="rect">
            <a:avLst/>
          </a:prstGeom>
        </p:spPr>
      </p:pic>
      <p:grpSp>
        <p:nvGrpSpPr>
          <p:cNvPr id="98" name="群組 97">
            <a:extLst>
              <a:ext uri="{FF2B5EF4-FFF2-40B4-BE49-F238E27FC236}">
                <a16:creationId xmlns:a16="http://schemas.microsoft.com/office/drawing/2014/main" id="{E209AEBD-7D3E-49A2-9EC5-0EAA5607DD74}"/>
              </a:ext>
            </a:extLst>
          </p:cNvPr>
          <p:cNvGrpSpPr/>
          <p:nvPr/>
        </p:nvGrpSpPr>
        <p:grpSpPr>
          <a:xfrm>
            <a:off x="942739" y="5333969"/>
            <a:ext cx="1034146" cy="459437"/>
            <a:chOff x="991903" y="5110035"/>
            <a:chExt cx="1034146" cy="459437"/>
          </a:xfrm>
        </p:grpSpPr>
        <p:pic>
          <p:nvPicPr>
            <p:cNvPr id="99" name="圖形 98">
              <a:extLst>
                <a:ext uri="{FF2B5EF4-FFF2-40B4-BE49-F238E27FC236}">
                  <a16:creationId xmlns:a16="http://schemas.microsoft.com/office/drawing/2014/main" id="{2E1451BE-DE4B-4291-868C-5BD126AE27D8}"/>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91903" y="5110035"/>
              <a:ext cx="467291" cy="459437"/>
            </a:xfrm>
            <a:prstGeom prst="rect">
              <a:avLst/>
            </a:prstGeom>
          </p:spPr>
        </p:pic>
        <p:pic>
          <p:nvPicPr>
            <p:cNvPr id="100" name="圖形 99">
              <a:extLst>
                <a:ext uri="{FF2B5EF4-FFF2-40B4-BE49-F238E27FC236}">
                  <a16:creationId xmlns:a16="http://schemas.microsoft.com/office/drawing/2014/main" id="{99C43E88-89E9-4408-A63E-82C65A63908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58758" y="5110035"/>
              <a:ext cx="467291" cy="459437"/>
            </a:xfrm>
            <a:prstGeom prst="rect">
              <a:avLst/>
            </a:prstGeom>
          </p:spPr>
        </p:pic>
      </p:grpSp>
      <p:grpSp>
        <p:nvGrpSpPr>
          <p:cNvPr id="101" name="群組 100">
            <a:extLst>
              <a:ext uri="{FF2B5EF4-FFF2-40B4-BE49-F238E27FC236}">
                <a16:creationId xmlns:a16="http://schemas.microsoft.com/office/drawing/2014/main" id="{341EF115-503F-42E5-B4AC-E0D9E8450B7C}"/>
              </a:ext>
            </a:extLst>
          </p:cNvPr>
          <p:cNvGrpSpPr/>
          <p:nvPr/>
        </p:nvGrpSpPr>
        <p:grpSpPr>
          <a:xfrm>
            <a:off x="8573927" y="2201526"/>
            <a:ext cx="2011109" cy="1789621"/>
            <a:chOff x="8657597" y="4663937"/>
            <a:chExt cx="2011109" cy="1789621"/>
          </a:xfrm>
        </p:grpSpPr>
        <p:pic>
          <p:nvPicPr>
            <p:cNvPr id="102" name="圖形 101">
              <a:extLst>
                <a:ext uri="{FF2B5EF4-FFF2-40B4-BE49-F238E27FC236}">
                  <a16:creationId xmlns:a16="http://schemas.microsoft.com/office/drawing/2014/main" id="{EF1C8FFE-3F04-4A7D-B267-AEE7BC2ADEDC}"/>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44360" y="5347703"/>
              <a:ext cx="467291" cy="459437"/>
            </a:xfrm>
            <a:prstGeom prst="rect">
              <a:avLst/>
            </a:prstGeom>
          </p:spPr>
        </p:pic>
        <p:grpSp>
          <p:nvGrpSpPr>
            <p:cNvPr id="103" name="群組 102">
              <a:extLst>
                <a:ext uri="{FF2B5EF4-FFF2-40B4-BE49-F238E27FC236}">
                  <a16:creationId xmlns:a16="http://schemas.microsoft.com/office/drawing/2014/main" id="{1B07E511-7CB3-4E64-A161-C24E477F10E6}"/>
                </a:ext>
              </a:extLst>
            </p:cNvPr>
            <p:cNvGrpSpPr/>
            <p:nvPr/>
          </p:nvGrpSpPr>
          <p:grpSpPr>
            <a:xfrm>
              <a:off x="8657597" y="4663937"/>
              <a:ext cx="2011109" cy="1789621"/>
              <a:chOff x="8657597" y="4509778"/>
              <a:chExt cx="2011109" cy="1789621"/>
            </a:xfrm>
            <a:solidFill>
              <a:schemeClr val="bg1"/>
            </a:solidFill>
          </p:grpSpPr>
          <p:pic>
            <p:nvPicPr>
              <p:cNvPr id="104" name="圖形 103">
                <a:extLst>
                  <a:ext uri="{FF2B5EF4-FFF2-40B4-BE49-F238E27FC236}">
                    <a16:creationId xmlns:a16="http://schemas.microsoft.com/office/drawing/2014/main" id="{DCCCF30D-C985-4305-B72A-B3489D3DC7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38530" y="5717859"/>
                <a:ext cx="713019" cy="581540"/>
              </a:xfrm>
              <a:prstGeom prst="rect">
                <a:avLst/>
              </a:prstGeom>
            </p:spPr>
          </p:pic>
          <p:pic>
            <p:nvPicPr>
              <p:cNvPr id="105" name="圖形 104">
                <a:extLst>
                  <a:ext uri="{FF2B5EF4-FFF2-40B4-BE49-F238E27FC236}">
                    <a16:creationId xmlns:a16="http://schemas.microsoft.com/office/drawing/2014/main" id="{FE18FFC1-70AF-47BA-802D-7167166AA0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55687" y="5186178"/>
                <a:ext cx="713019" cy="581540"/>
              </a:xfrm>
              <a:prstGeom prst="rect">
                <a:avLst/>
              </a:prstGeom>
            </p:spPr>
          </p:pic>
          <p:pic>
            <p:nvPicPr>
              <p:cNvPr id="106" name="圖形 105">
                <a:extLst>
                  <a:ext uri="{FF2B5EF4-FFF2-40B4-BE49-F238E27FC236}">
                    <a16:creationId xmlns:a16="http://schemas.microsoft.com/office/drawing/2014/main" id="{ECEBCB01-0B44-4D9E-A756-B5E2FC4140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21495" y="4509778"/>
                <a:ext cx="713019" cy="581540"/>
              </a:xfrm>
              <a:prstGeom prst="rect">
                <a:avLst/>
              </a:prstGeom>
            </p:spPr>
          </p:pic>
          <p:pic>
            <p:nvPicPr>
              <p:cNvPr id="107" name="圖形 106">
                <a:extLst>
                  <a:ext uri="{FF2B5EF4-FFF2-40B4-BE49-F238E27FC236}">
                    <a16:creationId xmlns:a16="http://schemas.microsoft.com/office/drawing/2014/main" id="{435FF649-0A90-4D12-B0AF-48E00B1FDF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57597" y="5186178"/>
                <a:ext cx="713019" cy="581540"/>
              </a:xfrm>
              <a:prstGeom prst="rect">
                <a:avLst/>
              </a:prstGeom>
            </p:spPr>
          </p:pic>
          <p:cxnSp>
            <p:nvCxnSpPr>
              <p:cNvPr id="108" name="直線接點 107">
                <a:extLst>
                  <a:ext uri="{FF2B5EF4-FFF2-40B4-BE49-F238E27FC236}">
                    <a16:creationId xmlns:a16="http://schemas.microsoft.com/office/drawing/2014/main" id="{8FD16A8A-1497-4EC7-909F-B338353086BA}"/>
                  </a:ext>
                </a:extLst>
              </p:cNvPr>
              <p:cNvCxnSpPr/>
              <p:nvPr/>
            </p:nvCxnSpPr>
            <p:spPr>
              <a:xfrm flipV="1">
                <a:off x="9179560" y="5077291"/>
                <a:ext cx="264800" cy="209077"/>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9" name="直線接點 108">
                <a:extLst>
                  <a:ext uri="{FF2B5EF4-FFF2-40B4-BE49-F238E27FC236}">
                    <a16:creationId xmlns:a16="http://schemas.microsoft.com/office/drawing/2014/main" id="{67473DD6-6AE9-47FF-AA91-7105E8FE97C4}"/>
                  </a:ext>
                </a:extLst>
              </p:cNvPr>
              <p:cNvCxnSpPr>
                <a:cxnSpLocks/>
              </p:cNvCxnSpPr>
              <p:nvPr/>
            </p:nvCxnSpPr>
            <p:spPr>
              <a:xfrm>
                <a:off x="9913251" y="5047592"/>
                <a:ext cx="251171" cy="201838"/>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0" name="直線接點 109">
                <a:extLst>
                  <a:ext uri="{FF2B5EF4-FFF2-40B4-BE49-F238E27FC236}">
                    <a16:creationId xmlns:a16="http://schemas.microsoft.com/office/drawing/2014/main" id="{5F9C1C06-BFD0-4538-AFB0-1691C5D65020}"/>
                  </a:ext>
                </a:extLst>
              </p:cNvPr>
              <p:cNvCxnSpPr>
                <a:cxnSpLocks/>
              </p:cNvCxnSpPr>
              <p:nvPr/>
            </p:nvCxnSpPr>
            <p:spPr>
              <a:xfrm>
                <a:off x="9267201" y="5588134"/>
                <a:ext cx="263299" cy="219883"/>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1" name="直線接點 110">
                <a:extLst>
                  <a:ext uri="{FF2B5EF4-FFF2-40B4-BE49-F238E27FC236}">
                    <a16:creationId xmlns:a16="http://schemas.microsoft.com/office/drawing/2014/main" id="{298966B0-9218-47A8-9CAB-BBA65C390ED8}"/>
                  </a:ext>
                </a:extLst>
              </p:cNvPr>
              <p:cNvCxnSpPr/>
              <p:nvPr/>
            </p:nvCxnSpPr>
            <p:spPr>
              <a:xfrm flipV="1">
                <a:off x="9814602" y="5603733"/>
                <a:ext cx="264800" cy="209077"/>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112" name="群組 111">
            <a:extLst>
              <a:ext uri="{FF2B5EF4-FFF2-40B4-BE49-F238E27FC236}">
                <a16:creationId xmlns:a16="http://schemas.microsoft.com/office/drawing/2014/main" id="{45AAF484-3A8A-4982-AF98-F0E2631F13D8}"/>
              </a:ext>
            </a:extLst>
          </p:cNvPr>
          <p:cNvGrpSpPr/>
          <p:nvPr/>
        </p:nvGrpSpPr>
        <p:grpSpPr>
          <a:xfrm>
            <a:off x="609600" y="2286717"/>
            <a:ext cx="1146150" cy="1146150"/>
            <a:chOff x="2270327" y="1859509"/>
            <a:chExt cx="1146150" cy="1146150"/>
          </a:xfrm>
        </p:grpSpPr>
        <p:sp>
          <p:nvSpPr>
            <p:cNvPr id="113" name="橢圓 112">
              <a:extLst>
                <a:ext uri="{FF2B5EF4-FFF2-40B4-BE49-F238E27FC236}">
                  <a16:creationId xmlns:a16="http://schemas.microsoft.com/office/drawing/2014/main" id="{59B9D35B-31C9-4CB7-90A6-6A00608AFA7B}"/>
                </a:ext>
              </a:extLst>
            </p:cNvPr>
            <p:cNvSpPr/>
            <p:nvPr/>
          </p:nvSpPr>
          <p:spPr>
            <a:xfrm>
              <a:off x="2270327" y="1859509"/>
              <a:ext cx="1146150" cy="1146150"/>
            </a:xfrm>
            <a:prstGeom prst="ellipse">
              <a:avLst/>
            </a:prstGeom>
            <a:solidFill>
              <a:schemeClr val="bg1"/>
            </a:solidFill>
            <a:ln w="1290" cap="flat">
              <a:noFill/>
              <a:prstDash val="solid"/>
              <a:miter/>
            </a:ln>
            <a:effectLst>
              <a:outerShdw blurRad="50800" dist="50800" dir="8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4" name="文字方塊 113">
              <a:extLst>
                <a:ext uri="{FF2B5EF4-FFF2-40B4-BE49-F238E27FC236}">
                  <a16:creationId xmlns:a16="http://schemas.microsoft.com/office/drawing/2014/main" id="{1E39B940-DADD-4390-8CAC-23735032D8E3}"/>
                </a:ext>
              </a:extLst>
            </p:cNvPr>
            <p:cNvSpPr txBox="1"/>
            <p:nvPr/>
          </p:nvSpPr>
          <p:spPr>
            <a:xfrm>
              <a:off x="2423117" y="2502037"/>
              <a:ext cx="836918" cy="400110"/>
            </a:xfrm>
            <a:prstGeom prst="rect">
              <a:avLst/>
            </a:prstGeom>
            <a:noFill/>
          </p:spPr>
          <p:txBody>
            <a:bodyPr wrap="square" rtlCol="0">
              <a:spAutoFit/>
            </a:bodyPr>
            <a:lstStyle/>
            <a:p>
              <a:pPr algn="ctr"/>
              <a:r>
                <a:rPr lang="en-US" altLang="zh-TW" sz="2000">
                  <a:latin typeface="Arial" panose="020B0604020202020204" pitchFamily="34" charset="0"/>
                  <a:ea typeface="微軟正黑體" panose="020B0604030504040204" pitchFamily="34" charset="-120"/>
                  <a:cs typeface="+mn-ea"/>
                  <a:sym typeface="Arial" panose="020B0604020202020204" pitchFamily="34" charset="0"/>
                </a:rPr>
                <a:t>HQ</a:t>
              </a:r>
              <a:endParaRPr lang="zh-TW" altLang="en-US" sz="200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15" name="圖形 114">
              <a:extLst>
                <a:ext uri="{FF2B5EF4-FFF2-40B4-BE49-F238E27FC236}">
                  <a16:creationId xmlns:a16="http://schemas.microsoft.com/office/drawing/2014/main" id="{C1ADEF49-4025-4CFD-B4BF-D401EC164D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57361" y="1956092"/>
              <a:ext cx="595170" cy="545945"/>
            </a:xfrm>
            <a:prstGeom prst="rect">
              <a:avLst/>
            </a:prstGeom>
          </p:spPr>
        </p:pic>
      </p:grpSp>
      <p:grpSp>
        <p:nvGrpSpPr>
          <p:cNvPr id="116" name="群組 115">
            <a:extLst>
              <a:ext uri="{FF2B5EF4-FFF2-40B4-BE49-F238E27FC236}">
                <a16:creationId xmlns:a16="http://schemas.microsoft.com/office/drawing/2014/main" id="{D510D476-3D47-424B-8BE1-C3C3B49EFD53}"/>
              </a:ext>
            </a:extLst>
          </p:cNvPr>
          <p:cNvGrpSpPr/>
          <p:nvPr/>
        </p:nvGrpSpPr>
        <p:grpSpPr>
          <a:xfrm>
            <a:off x="6484290" y="2286717"/>
            <a:ext cx="1146150" cy="1146150"/>
            <a:chOff x="4683336" y="1859509"/>
            <a:chExt cx="1146150" cy="1146150"/>
          </a:xfrm>
        </p:grpSpPr>
        <p:sp>
          <p:nvSpPr>
            <p:cNvPr id="117" name="橢圓 116">
              <a:extLst>
                <a:ext uri="{FF2B5EF4-FFF2-40B4-BE49-F238E27FC236}">
                  <a16:creationId xmlns:a16="http://schemas.microsoft.com/office/drawing/2014/main" id="{D6395608-A7FE-4713-89ED-7A0432637975}"/>
                </a:ext>
              </a:extLst>
            </p:cNvPr>
            <p:cNvSpPr/>
            <p:nvPr/>
          </p:nvSpPr>
          <p:spPr>
            <a:xfrm>
              <a:off x="4683336" y="1859509"/>
              <a:ext cx="1146150" cy="1146150"/>
            </a:xfrm>
            <a:prstGeom prst="ellipse">
              <a:avLst/>
            </a:prstGeom>
            <a:solidFill>
              <a:schemeClr val="bg1"/>
            </a:solidFill>
            <a:ln w="1290" cap="flat">
              <a:noFill/>
              <a:prstDash val="solid"/>
              <a:miter/>
            </a:ln>
            <a:effectLst>
              <a:outerShdw blurRad="50800" dist="50800" dir="8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8" name="文字方塊 117">
              <a:extLst>
                <a:ext uri="{FF2B5EF4-FFF2-40B4-BE49-F238E27FC236}">
                  <a16:creationId xmlns:a16="http://schemas.microsoft.com/office/drawing/2014/main" id="{1D0A6A5A-1FE6-4D3D-8928-44BE49B67F52}"/>
                </a:ext>
              </a:extLst>
            </p:cNvPr>
            <p:cNvSpPr txBox="1"/>
            <p:nvPr/>
          </p:nvSpPr>
          <p:spPr>
            <a:xfrm>
              <a:off x="4775631" y="2502037"/>
              <a:ext cx="975684" cy="400110"/>
            </a:xfrm>
            <a:prstGeom prst="rect">
              <a:avLst/>
            </a:prstGeom>
            <a:noFill/>
          </p:spPr>
          <p:txBody>
            <a:bodyPr wrap="square" rtlCol="0">
              <a:spAutoFit/>
            </a:bodyPr>
            <a:lstStyle/>
            <a:p>
              <a:pPr algn="ctr"/>
              <a:r>
                <a:rPr lang="en-US" altLang="zh-TW" sz="2000">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19" name="圖形 118">
              <a:extLst>
                <a:ext uri="{FF2B5EF4-FFF2-40B4-BE49-F238E27FC236}">
                  <a16:creationId xmlns:a16="http://schemas.microsoft.com/office/drawing/2014/main" id="{B82D6DF7-38BB-4DC9-9A50-BFE7E36E9B25}"/>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980205" y="1977060"/>
              <a:ext cx="566536" cy="566536"/>
            </a:xfrm>
            <a:prstGeom prst="rect">
              <a:avLst/>
            </a:prstGeom>
          </p:spPr>
        </p:pic>
      </p:grpSp>
      <p:grpSp>
        <p:nvGrpSpPr>
          <p:cNvPr id="120" name="群組 119">
            <a:extLst>
              <a:ext uri="{FF2B5EF4-FFF2-40B4-BE49-F238E27FC236}">
                <a16:creationId xmlns:a16="http://schemas.microsoft.com/office/drawing/2014/main" id="{29382990-1D1F-4275-ACB4-3A6D3F62D988}"/>
              </a:ext>
            </a:extLst>
          </p:cNvPr>
          <p:cNvGrpSpPr/>
          <p:nvPr/>
        </p:nvGrpSpPr>
        <p:grpSpPr>
          <a:xfrm>
            <a:off x="8573927" y="4265510"/>
            <a:ext cx="2011109" cy="1789621"/>
            <a:chOff x="8657597" y="4663937"/>
            <a:chExt cx="2011109" cy="1789621"/>
          </a:xfrm>
        </p:grpSpPr>
        <p:pic>
          <p:nvPicPr>
            <p:cNvPr id="121" name="圖形 120">
              <a:extLst>
                <a:ext uri="{FF2B5EF4-FFF2-40B4-BE49-F238E27FC236}">
                  <a16:creationId xmlns:a16="http://schemas.microsoft.com/office/drawing/2014/main" id="{0A875564-EDE9-422A-B164-2DA5F125ED33}"/>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44360" y="5347703"/>
              <a:ext cx="467291" cy="459437"/>
            </a:xfrm>
            <a:prstGeom prst="rect">
              <a:avLst/>
            </a:prstGeom>
          </p:spPr>
        </p:pic>
        <p:grpSp>
          <p:nvGrpSpPr>
            <p:cNvPr id="122" name="群組 121">
              <a:extLst>
                <a:ext uri="{FF2B5EF4-FFF2-40B4-BE49-F238E27FC236}">
                  <a16:creationId xmlns:a16="http://schemas.microsoft.com/office/drawing/2014/main" id="{3F065A7F-C22F-44A5-98CE-0908D33EDAC1}"/>
                </a:ext>
              </a:extLst>
            </p:cNvPr>
            <p:cNvGrpSpPr/>
            <p:nvPr/>
          </p:nvGrpSpPr>
          <p:grpSpPr>
            <a:xfrm>
              <a:off x="8657597" y="4663937"/>
              <a:ext cx="2011109" cy="1789621"/>
              <a:chOff x="8657597" y="4509778"/>
              <a:chExt cx="2011109" cy="1789621"/>
            </a:xfrm>
            <a:solidFill>
              <a:schemeClr val="bg1"/>
            </a:solidFill>
          </p:grpSpPr>
          <p:pic>
            <p:nvPicPr>
              <p:cNvPr id="123" name="圖形 122">
                <a:extLst>
                  <a:ext uri="{FF2B5EF4-FFF2-40B4-BE49-F238E27FC236}">
                    <a16:creationId xmlns:a16="http://schemas.microsoft.com/office/drawing/2014/main" id="{D8457144-D622-4BBA-85FB-3BE342FCE7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38530" y="5717859"/>
                <a:ext cx="713019" cy="581540"/>
              </a:xfrm>
              <a:prstGeom prst="rect">
                <a:avLst/>
              </a:prstGeom>
            </p:spPr>
          </p:pic>
          <p:pic>
            <p:nvPicPr>
              <p:cNvPr id="124" name="圖形 123">
                <a:extLst>
                  <a:ext uri="{FF2B5EF4-FFF2-40B4-BE49-F238E27FC236}">
                    <a16:creationId xmlns:a16="http://schemas.microsoft.com/office/drawing/2014/main" id="{FDEDEA90-309A-4578-AD70-E9D6B04316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55687" y="5186178"/>
                <a:ext cx="713019" cy="581540"/>
              </a:xfrm>
              <a:prstGeom prst="rect">
                <a:avLst/>
              </a:prstGeom>
            </p:spPr>
          </p:pic>
          <p:pic>
            <p:nvPicPr>
              <p:cNvPr id="125" name="圖形 124">
                <a:extLst>
                  <a:ext uri="{FF2B5EF4-FFF2-40B4-BE49-F238E27FC236}">
                    <a16:creationId xmlns:a16="http://schemas.microsoft.com/office/drawing/2014/main" id="{0F19B325-29C4-42B8-BED9-1941E694A7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21495" y="4509778"/>
                <a:ext cx="713019" cy="581540"/>
              </a:xfrm>
              <a:prstGeom prst="rect">
                <a:avLst/>
              </a:prstGeom>
            </p:spPr>
          </p:pic>
          <p:pic>
            <p:nvPicPr>
              <p:cNvPr id="126" name="圖形 125">
                <a:extLst>
                  <a:ext uri="{FF2B5EF4-FFF2-40B4-BE49-F238E27FC236}">
                    <a16:creationId xmlns:a16="http://schemas.microsoft.com/office/drawing/2014/main" id="{CBADABAD-C121-4C24-9662-48FF0260D6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57597" y="5186178"/>
                <a:ext cx="713019" cy="581540"/>
              </a:xfrm>
              <a:prstGeom prst="rect">
                <a:avLst/>
              </a:prstGeom>
            </p:spPr>
          </p:pic>
          <p:cxnSp>
            <p:nvCxnSpPr>
              <p:cNvPr id="127" name="直線接點 126">
                <a:extLst>
                  <a:ext uri="{FF2B5EF4-FFF2-40B4-BE49-F238E27FC236}">
                    <a16:creationId xmlns:a16="http://schemas.microsoft.com/office/drawing/2014/main" id="{EAF76D88-A043-4401-A005-F5B3052912E6}"/>
                  </a:ext>
                </a:extLst>
              </p:cNvPr>
              <p:cNvCxnSpPr/>
              <p:nvPr/>
            </p:nvCxnSpPr>
            <p:spPr>
              <a:xfrm flipV="1">
                <a:off x="9179560" y="5077291"/>
                <a:ext cx="264800" cy="209077"/>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直線接點 127">
                <a:extLst>
                  <a:ext uri="{FF2B5EF4-FFF2-40B4-BE49-F238E27FC236}">
                    <a16:creationId xmlns:a16="http://schemas.microsoft.com/office/drawing/2014/main" id="{5D940E5E-EC44-42B6-9FDE-5C2EC8C1BD0B}"/>
                  </a:ext>
                </a:extLst>
              </p:cNvPr>
              <p:cNvCxnSpPr>
                <a:cxnSpLocks/>
              </p:cNvCxnSpPr>
              <p:nvPr/>
            </p:nvCxnSpPr>
            <p:spPr>
              <a:xfrm>
                <a:off x="9913251" y="5047592"/>
                <a:ext cx="251171" cy="201838"/>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直線接點 128">
                <a:extLst>
                  <a:ext uri="{FF2B5EF4-FFF2-40B4-BE49-F238E27FC236}">
                    <a16:creationId xmlns:a16="http://schemas.microsoft.com/office/drawing/2014/main" id="{AABA75C6-08EA-49A0-ABE2-38B5D03611EC}"/>
                  </a:ext>
                </a:extLst>
              </p:cNvPr>
              <p:cNvCxnSpPr>
                <a:cxnSpLocks/>
              </p:cNvCxnSpPr>
              <p:nvPr/>
            </p:nvCxnSpPr>
            <p:spPr>
              <a:xfrm>
                <a:off x="9267201" y="5588134"/>
                <a:ext cx="263299" cy="219883"/>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直線接點 129">
                <a:extLst>
                  <a:ext uri="{FF2B5EF4-FFF2-40B4-BE49-F238E27FC236}">
                    <a16:creationId xmlns:a16="http://schemas.microsoft.com/office/drawing/2014/main" id="{2B4A4FBC-031C-4881-84AE-F531F0124969}"/>
                  </a:ext>
                </a:extLst>
              </p:cNvPr>
              <p:cNvCxnSpPr/>
              <p:nvPr/>
            </p:nvCxnSpPr>
            <p:spPr>
              <a:xfrm flipV="1">
                <a:off x="9814602" y="5603733"/>
                <a:ext cx="264800" cy="209077"/>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3" name="標題 4">
            <a:extLst>
              <a:ext uri="{FF2B5EF4-FFF2-40B4-BE49-F238E27FC236}">
                <a16:creationId xmlns:a16="http://schemas.microsoft.com/office/drawing/2014/main" id="{AE2B68E2-CD0B-DE4E-9542-6F3381ED88CB}"/>
              </a:ext>
            </a:extLst>
          </p:cNvPr>
          <p:cNvSpPr>
            <a:spLocks noGrp="1"/>
          </p:cNvSpPr>
          <p:nvPr>
            <p:ph type="title"/>
          </p:nvPr>
        </p:nvSpPr>
        <p:spPr>
          <a:xfrm>
            <a:off x="72370" y="376435"/>
            <a:ext cx="12047259" cy="1440679"/>
          </a:xfrm>
        </p:spPr>
        <p:txBody>
          <a:bodyPr/>
          <a:lstStyle/>
          <a:p>
            <a:r>
              <a:rPr lang="en-US" altLang="zh-TW" sz="3600">
                <a:ea typeface="微軟正黑體" panose="020B0604030504040204" pitchFamily="34" charset="-120"/>
                <a:cs typeface="+mn-ea"/>
                <a:sym typeface="Arial" panose="020B0604020202020204" pitchFamily="34" charset="0"/>
              </a:rPr>
              <a:t>Distributed remote working style creates many issues</a:t>
            </a:r>
            <a:endParaRPr lang="zh-TW" altLang="en-US" sz="3600">
              <a:ea typeface="微軟正黑體" panose="020B0604030504040204" pitchFamily="34" charset="-120"/>
              <a:cs typeface="+mn-ea"/>
              <a:sym typeface="Arial" panose="020B0604020202020204" pitchFamily="34" charset="0"/>
            </a:endParaRPr>
          </a:p>
        </p:txBody>
      </p:sp>
      <p:pic>
        <p:nvPicPr>
          <p:cNvPr id="13" name="圖片 12" hidden="1">
            <a:extLst>
              <a:ext uri="{FF2B5EF4-FFF2-40B4-BE49-F238E27FC236}">
                <a16:creationId xmlns:a16="http://schemas.microsoft.com/office/drawing/2014/main" id="{DC511DA2-C5AE-49C2-87D7-58A300D59E93}"/>
              </a:ext>
            </a:extLst>
          </p:cNvPr>
          <p:cNvPicPr>
            <a:picLocks noChangeAspect="1"/>
          </p:cNvPicPr>
          <p:nvPr/>
        </p:nvPicPr>
        <p:blipFill>
          <a:blip r:embed="rId12">
            <a:alphaModFix amt="40000"/>
          </a:blip>
          <a:stretch>
            <a:fillRect/>
          </a:stretch>
        </p:blipFill>
        <p:spPr>
          <a:xfrm>
            <a:off x="499387" y="2186158"/>
            <a:ext cx="11193226" cy="4011516"/>
          </a:xfrm>
          <a:prstGeom prst="rect">
            <a:avLst/>
          </a:prstGeom>
        </p:spPr>
      </p:pic>
      <p:sp>
        <p:nvSpPr>
          <p:cNvPr id="2" name="語音泡泡: 圓角矩形 1">
            <a:extLst>
              <a:ext uri="{FF2B5EF4-FFF2-40B4-BE49-F238E27FC236}">
                <a16:creationId xmlns:a16="http://schemas.microsoft.com/office/drawing/2014/main" id="{6871D657-D39A-44E0-A914-5811CB37E02B}"/>
              </a:ext>
            </a:extLst>
          </p:cNvPr>
          <p:cNvSpPr/>
          <p:nvPr/>
        </p:nvSpPr>
        <p:spPr>
          <a:xfrm>
            <a:off x="1978302" y="1786367"/>
            <a:ext cx="1980802" cy="1008890"/>
          </a:xfrm>
          <a:prstGeom prst="wedgeRoundRectCallout">
            <a:avLst>
              <a:gd name="adj1" fmla="val -65780"/>
              <a:gd name="adj2" fmla="val 36686"/>
              <a:gd name="adj3" fmla="val 16667"/>
            </a:avLst>
          </a:prstGeom>
          <a:solidFill>
            <a:srgbClr val="000000">
              <a:alpha val="50196"/>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 altLang="zh-CN" sz="1400" dirty="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Machine delivery and maintenance is</a:t>
            </a:r>
          </a:p>
          <a:p>
            <a:pPr algn="ctr"/>
            <a:r>
              <a:rPr lang="en" altLang="zh-CN" sz="1400">
                <a:solidFill>
                  <a:schemeClr val="bg1"/>
                </a:solidFill>
                <a:latin typeface="Arial"/>
                <a:ea typeface="微軟正黑體"/>
                <a:cs typeface="Calibri"/>
                <a:sym typeface="Arial" panose="020B0604020202020204" pitchFamily="34" charset="0"/>
              </a:rPr>
              <a:t>time-consuming</a:t>
            </a:r>
            <a:endParaRPr lang="zh-CN" altLang="en-US" sz="1400" dirty="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4" name="語音泡泡: 圓角矩形 3">
            <a:extLst>
              <a:ext uri="{FF2B5EF4-FFF2-40B4-BE49-F238E27FC236}">
                <a16:creationId xmlns:a16="http://schemas.microsoft.com/office/drawing/2014/main" id="{2F3278DC-E601-4BE9-A202-7674085FC90F}"/>
              </a:ext>
            </a:extLst>
          </p:cNvPr>
          <p:cNvSpPr/>
          <p:nvPr/>
        </p:nvSpPr>
        <p:spPr>
          <a:xfrm>
            <a:off x="942739" y="3875300"/>
            <a:ext cx="2724144" cy="1120662"/>
          </a:xfrm>
          <a:prstGeom prst="wedgeRoundRectCallout">
            <a:avLst>
              <a:gd name="adj1" fmla="val -33706"/>
              <a:gd name="adj2" fmla="val 82357"/>
              <a:gd name="adj3" fmla="val 16667"/>
            </a:avLst>
          </a:prstGeom>
          <a:solidFill>
            <a:srgbClr val="000000">
              <a:alpha val="50196"/>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sz="16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IT </a:t>
            </a:r>
            <a:r>
              <a:rPr lang="en-US" altLang="zh-CN" sz="16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admin cannot manage organization-wise network devices efficiently.</a:t>
            </a:r>
            <a:endParaRPr lang="zh-CN" altLang="en-US" sz="16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5" name="語音泡泡: 圓角矩形 4">
            <a:extLst>
              <a:ext uri="{FF2B5EF4-FFF2-40B4-BE49-F238E27FC236}">
                <a16:creationId xmlns:a16="http://schemas.microsoft.com/office/drawing/2014/main" id="{B79D8031-48E7-44AC-B910-3D222D55281B}"/>
              </a:ext>
            </a:extLst>
          </p:cNvPr>
          <p:cNvSpPr/>
          <p:nvPr/>
        </p:nvSpPr>
        <p:spPr>
          <a:xfrm>
            <a:off x="4241849" y="2067113"/>
            <a:ext cx="1950804" cy="703990"/>
          </a:xfrm>
          <a:prstGeom prst="wedgeRoundRectCallout">
            <a:avLst>
              <a:gd name="adj1" fmla="val 65161"/>
              <a:gd name="adj2" fmla="val 32092"/>
              <a:gd name="adj3" fmla="val 16667"/>
            </a:avLst>
          </a:prstGeom>
          <a:solidFill>
            <a:srgbClr val="000000">
              <a:alpha val="50196"/>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VPN connection frequently crashed</a:t>
            </a:r>
            <a:endParaRPr lang="zh-CN" altLang="en-US" sz="16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6" name="語音泡泡: 圓角矩形 5">
            <a:extLst>
              <a:ext uri="{FF2B5EF4-FFF2-40B4-BE49-F238E27FC236}">
                <a16:creationId xmlns:a16="http://schemas.microsoft.com/office/drawing/2014/main" id="{9EE67163-8341-4BAE-AA1E-C3A8C475D6BD}"/>
              </a:ext>
            </a:extLst>
          </p:cNvPr>
          <p:cNvSpPr/>
          <p:nvPr/>
        </p:nvSpPr>
        <p:spPr>
          <a:xfrm>
            <a:off x="7530913" y="1786367"/>
            <a:ext cx="1745201" cy="799581"/>
          </a:xfrm>
          <a:prstGeom prst="wedgeRoundRectCallout">
            <a:avLst>
              <a:gd name="adj1" fmla="val 48542"/>
              <a:gd name="adj2" fmla="val 79442"/>
              <a:gd name="adj3" fmla="val 16667"/>
            </a:avLst>
          </a:prstGeom>
          <a:solidFill>
            <a:srgbClr val="000000">
              <a:alpha val="50196"/>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16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Data security issues</a:t>
            </a:r>
          </a:p>
        </p:txBody>
      </p:sp>
      <p:sp>
        <p:nvSpPr>
          <p:cNvPr id="7" name="語音泡泡: 圓角矩形 6">
            <a:extLst>
              <a:ext uri="{FF2B5EF4-FFF2-40B4-BE49-F238E27FC236}">
                <a16:creationId xmlns:a16="http://schemas.microsoft.com/office/drawing/2014/main" id="{46C87242-C01D-4880-A872-EA03F2052DA5}"/>
              </a:ext>
            </a:extLst>
          </p:cNvPr>
          <p:cNvSpPr/>
          <p:nvPr/>
        </p:nvSpPr>
        <p:spPr>
          <a:xfrm>
            <a:off x="9905661" y="2031394"/>
            <a:ext cx="2069266" cy="843528"/>
          </a:xfrm>
          <a:prstGeom prst="wedgeRoundRectCallout">
            <a:avLst>
              <a:gd name="adj1" fmla="val -47837"/>
              <a:gd name="adj2" fmla="val 90604"/>
              <a:gd name="adj3" fmla="val 16667"/>
            </a:avLst>
          </a:prstGeom>
          <a:solidFill>
            <a:srgbClr val="000000">
              <a:alpha val="50196"/>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16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Setting up site to site VPN is time consuming</a:t>
            </a:r>
          </a:p>
        </p:txBody>
      </p:sp>
      <p:sp>
        <p:nvSpPr>
          <p:cNvPr id="8" name="語音泡泡: 圓角矩形 7">
            <a:extLst>
              <a:ext uri="{FF2B5EF4-FFF2-40B4-BE49-F238E27FC236}">
                <a16:creationId xmlns:a16="http://schemas.microsoft.com/office/drawing/2014/main" id="{0F630E64-5AD4-4ECD-977D-AFEAED62A3C8}"/>
              </a:ext>
            </a:extLst>
          </p:cNvPr>
          <p:cNvSpPr/>
          <p:nvPr/>
        </p:nvSpPr>
        <p:spPr>
          <a:xfrm>
            <a:off x="6192653" y="4042921"/>
            <a:ext cx="2667148" cy="828335"/>
          </a:xfrm>
          <a:prstGeom prst="wedgeRoundRectCallout">
            <a:avLst>
              <a:gd name="adj1" fmla="val 62020"/>
              <a:gd name="adj2" fmla="val 34902"/>
              <a:gd name="adj3" fmla="val 16667"/>
            </a:avLst>
          </a:prstGeom>
          <a:solidFill>
            <a:srgbClr val="000000">
              <a:alpha val="50196"/>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16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Current router only has one 10GbE, unable to do remote backup.</a:t>
            </a:r>
          </a:p>
        </p:txBody>
      </p:sp>
      <p:sp>
        <p:nvSpPr>
          <p:cNvPr id="9" name="語音泡泡: 圓角矩形 8">
            <a:extLst>
              <a:ext uri="{FF2B5EF4-FFF2-40B4-BE49-F238E27FC236}">
                <a16:creationId xmlns:a16="http://schemas.microsoft.com/office/drawing/2014/main" id="{83B23A76-D17C-47BF-965A-F166C788A911}"/>
              </a:ext>
            </a:extLst>
          </p:cNvPr>
          <p:cNvSpPr/>
          <p:nvPr/>
        </p:nvSpPr>
        <p:spPr>
          <a:xfrm>
            <a:off x="6192653" y="5180531"/>
            <a:ext cx="2667148" cy="1360440"/>
          </a:xfrm>
          <a:prstGeom prst="wedgeRoundRectCallout">
            <a:avLst>
              <a:gd name="adj1" fmla="val 56500"/>
              <a:gd name="adj2" fmla="val 2167"/>
              <a:gd name="adj3" fmla="val 16667"/>
            </a:avLst>
          </a:prstGeom>
          <a:solidFill>
            <a:srgbClr val="000000">
              <a:alpha val="50196"/>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1600">
                <a:solidFill>
                  <a:schemeClr val="bg1"/>
                </a:solidFill>
                <a:latin typeface="Arial"/>
                <a:ea typeface="微軟正黑體"/>
                <a:cs typeface="Calibri"/>
                <a:sym typeface="Arial" panose="020B0604020202020204" pitchFamily="34" charset="0"/>
              </a:rPr>
              <a:t>Wireless connection cannot afford the sudden increase of wireless device from home users</a:t>
            </a:r>
          </a:p>
        </p:txBody>
      </p:sp>
    </p:spTree>
    <p:extLst>
      <p:ext uri="{BB962C8B-B14F-4D97-AF65-F5344CB8AC3E}">
        <p14:creationId xmlns:p14="http://schemas.microsoft.com/office/powerpoint/2010/main" val="2134366052"/>
      </p:ext>
    </p:extLst>
  </p:cSld>
  <p:clrMapOvr>
    <a:masterClrMapping/>
  </p:clrMapOvr>
  <p:transition spd="slow">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56998F04-2B61-4B92-86E8-2F846ACD1945}"/>
              </a:ext>
            </a:extLst>
          </p:cNvPr>
          <p:cNvGrpSpPr/>
          <p:nvPr/>
        </p:nvGrpSpPr>
        <p:grpSpPr>
          <a:xfrm>
            <a:off x="791927" y="3181185"/>
            <a:ext cx="10481750" cy="3483782"/>
            <a:chOff x="952485" y="582281"/>
            <a:chExt cx="10481750" cy="3483782"/>
          </a:xfrm>
        </p:grpSpPr>
        <p:sp>
          <p:nvSpPr>
            <p:cNvPr id="82" name="矩形: 圓角 81">
              <a:extLst>
                <a:ext uri="{FF2B5EF4-FFF2-40B4-BE49-F238E27FC236}">
                  <a16:creationId xmlns:a16="http://schemas.microsoft.com/office/drawing/2014/main" id="{E7A5EBB9-6148-4601-9A07-09A0C0A2A85D}"/>
                </a:ext>
              </a:extLst>
            </p:cNvPr>
            <p:cNvSpPr/>
            <p:nvPr/>
          </p:nvSpPr>
          <p:spPr>
            <a:xfrm>
              <a:off x="6234231" y="1145107"/>
              <a:ext cx="5109959" cy="2859325"/>
            </a:xfrm>
            <a:prstGeom prst="roundRect">
              <a:avLst>
                <a:gd name="adj" fmla="val 34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3" name="Google Shape;879;p43">
              <a:extLst>
                <a:ext uri="{FF2B5EF4-FFF2-40B4-BE49-F238E27FC236}">
                  <a16:creationId xmlns:a16="http://schemas.microsoft.com/office/drawing/2014/main" id="{CAD4BAD2-D33C-42C7-B7D8-19F7C0E704DE}"/>
                </a:ext>
              </a:extLst>
            </p:cNvPr>
            <p:cNvSpPr/>
            <p:nvPr/>
          </p:nvSpPr>
          <p:spPr>
            <a:xfrm>
              <a:off x="8391611" y="1735292"/>
              <a:ext cx="2726254" cy="2129542"/>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4" name="Google Shape;883;p43">
              <a:extLst>
                <a:ext uri="{FF2B5EF4-FFF2-40B4-BE49-F238E27FC236}">
                  <a16:creationId xmlns:a16="http://schemas.microsoft.com/office/drawing/2014/main" id="{226303A0-EC0F-49A4-83BE-3E90C7B886B7}"/>
                </a:ext>
              </a:extLst>
            </p:cNvPr>
            <p:cNvSpPr/>
            <p:nvPr/>
          </p:nvSpPr>
          <p:spPr>
            <a:xfrm>
              <a:off x="9222494" y="1949480"/>
              <a:ext cx="154006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Chongqing</a:t>
              </a:r>
            </a:p>
          </p:txBody>
        </p:sp>
        <p:sp>
          <p:nvSpPr>
            <p:cNvPr id="85" name="Google Shape;879;p43">
              <a:extLst>
                <a:ext uri="{FF2B5EF4-FFF2-40B4-BE49-F238E27FC236}">
                  <a16:creationId xmlns:a16="http://schemas.microsoft.com/office/drawing/2014/main" id="{CA756305-12D9-40D3-A498-1D4EF347F654}"/>
                </a:ext>
              </a:extLst>
            </p:cNvPr>
            <p:cNvSpPr/>
            <p:nvPr/>
          </p:nvSpPr>
          <p:spPr>
            <a:xfrm>
              <a:off x="6490846" y="1740834"/>
              <a:ext cx="1789494" cy="2124000"/>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6" name="Google Shape;877;p43">
              <a:extLst>
                <a:ext uri="{FF2B5EF4-FFF2-40B4-BE49-F238E27FC236}">
                  <a16:creationId xmlns:a16="http://schemas.microsoft.com/office/drawing/2014/main" id="{7EB22067-2A12-4EDD-ADA7-3CCD77BF8100}"/>
                </a:ext>
              </a:extLst>
            </p:cNvPr>
            <p:cNvSpPr/>
            <p:nvPr/>
          </p:nvSpPr>
          <p:spPr>
            <a:xfrm>
              <a:off x="7508073" y="1261672"/>
              <a:ext cx="2839204" cy="386725"/>
            </a:xfrm>
            <a:prstGeom prst="rect">
              <a:avLst/>
            </a:prstGeom>
            <a:noFill/>
            <a:ln>
              <a:noFill/>
            </a:ln>
          </p:spPr>
          <p:txBody>
            <a:bodyPr spcFirstLastPara="1" wrap="square" lIns="121900" tIns="121900" rIns="121900" bIns="121900" anchor="ctr" anchorCtr="0">
              <a:noAutofit/>
            </a:bodyPr>
            <a:lstStyle/>
            <a:p>
              <a:pPr algn="ctr"/>
              <a:r>
                <a:rPr 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China Domain</a:t>
              </a:r>
            </a:p>
          </p:txBody>
        </p:sp>
        <p:sp>
          <p:nvSpPr>
            <p:cNvPr id="87" name="Google Shape;883;p43">
              <a:extLst>
                <a:ext uri="{FF2B5EF4-FFF2-40B4-BE49-F238E27FC236}">
                  <a16:creationId xmlns:a16="http://schemas.microsoft.com/office/drawing/2014/main" id="{0E26DC23-D20A-4561-9E9E-DB70E9E1980F}"/>
                </a:ext>
              </a:extLst>
            </p:cNvPr>
            <p:cNvSpPr/>
            <p:nvPr/>
          </p:nvSpPr>
          <p:spPr>
            <a:xfrm>
              <a:off x="7041656" y="1949480"/>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Beijing</a:t>
              </a:r>
            </a:p>
          </p:txBody>
        </p:sp>
        <p:sp>
          <p:nvSpPr>
            <p:cNvPr id="88" name="矩形: 圓角 87">
              <a:extLst>
                <a:ext uri="{FF2B5EF4-FFF2-40B4-BE49-F238E27FC236}">
                  <a16:creationId xmlns:a16="http://schemas.microsoft.com/office/drawing/2014/main" id="{04E9D26E-0BB6-4374-8ED6-25769FF939C7}"/>
                </a:ext>
              </a:extLst>
            </p:cNvPr>
            <p:cNvSpPr/>
            <p:nvPr/>
          </p:nvSpPr>
          <p:spPr>
            <a:xfrm>
              <a:off x="1097438" y="1143272"/>
              <a:ext cx="4928521" cy="2861161"/>
            </a:xfrm>
            <a:prstGeom prst="roundRect">
              <a:avLst>
                <a:gd name="adj" fmla="val 3435"/>
              </a:avLst>
            </a:prstGeom>
            <a:solidFill>
              <a:srgbClr val="0D8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9" name="Google Shape;879;p43">
              <a:extLst>
                <a:ext uri="{FF2B5EF4-FFF2-40B4-BE49-F238E27FC236}">
                  <a16:creationId xmlns:a16="http://schemas.microsoft.com/office/drawing/2014/main" id="{65EF52AF-EB57-48BB-8803-78787B772F6C}"/>
                </a:ext>
              </a:extLst>
            </p:cNvPr>
            <p:cNvSpPr/>
            <p:nvPr/>
          </p:nvSpPr>
          <p:spPr>
            <a:xfrm>
              <a:off x="4083427" y="1743616"/>
              <a:ext cx="1786257"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0" name="Google Shape;883;p43">
              <a:extLst>
                <a:ext uri="{FF2B5EF4-FFF2-40B4-BE49-F238E27FC236}">
                  <a16:creationId xmlns:a16="http://schemas.microsoft.com/office/drawing/2014/main" id="{A7FD3C88-958A-4D45-AEA5-A6FFC3BA35F5}"/>
                </a:ext>
              </a:extLst>
            </p:cNvPr>
            <p:cNvSpPr/>
            <p:nvPr/>
          </p:nvSpPr>
          <p:spPr>
            <a:xfrm>
              <a:off x="4805673" y="2075931"/>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Japan</a:t>
              </a:r>
            </a:p>
            <a:p>
              <a:pPr algn="ct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1" name="Google Shape;879;p43">
              <a:extLst>
                <a:ext uri="{FF2B5EF4-FFF2-40B4-BE49-F238E27FC236}">
                  <a16:creationId xmlns:a16="http://schemas.microsoft.com/office/drawing/2014/main" id="{A4D07603-9E45-446C-AABC-9BD6234E8C35}"/>
                </a:ext>
              </a:extLst>
            </p:cNvPr>
            <p:cNvSpPr/>
            <p:nvPr/>
          </p:nvSpPr>
          <p:spPr>
            <a:xfrm>
              <a:off x="1247370" y="1743616"/>
              <a:ext cx="2723082"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2" name="Google Shape;877;p43">
              <a:extLst>
                <a:ext uri="{FF2B5EF4-FFF2-40B4-BE49-F238E27FC236}">
                  <a16:creationId xmlns:a16="http://schemas.microsoft.com/office/drawing/2014/main" id="{C629C505-E37F-4F3D-B007-F52DD547D8A3}"/>
                </a:ext>
              </a:extLst>
            </p:cNvPr>
            <p:cNvSpPr/>
            <p:nvPr/>
          </p:nvSpPr>
          <p:spPr>
            <a:xfrm>
              <a:off x="2142096" y="1255489"/>
              <a:ext cx="2839204" cy="386725"/>
            </a:xfrm>
            <a:prstGeom prst="rect">
              <a:avLst/>
            </a:prstGeom>
            <a:noFill/>
            <a:ln>
              <a:noFill/>
            </a:ln>
          </p:spPr>
          <p:txBody>
            <a:bodyPr spcFirstLastPara="1" wrap="square" lIns="121900" tIns="121900" rIns="121900" bIns="121900" anchor="ctr" anchorCtr="0">
              <a:noAutofit/>
            </a:bodyPr>
            <a:lstStyle/>
            <a:p>
              <a:pPr algn="ctr"/>
              <a:r>
                <a:rPr lang="en-US" sz="24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Global Domain</a:t>
              </a:r>
            </a:p>
          </p:txBody>
        </p:sp>
        <p:sp>
          <p:nvSpPr>
            <p:cNvPr id="93" name="Google Shape;916;p43">
              <a:extLst>
                <a:ext uri="{FF2B5EF4-FFF2-40B4-BE49-F238E27FC236}">
                  <a16:creationId xmlns:a16="http://schemas.microsoft.com/office/drawing/2014/main" id="{DE36CC6F-C79A-4AAC-917B-4CF46AE4A15D}"/>
                </a:ext>
              </a:extLst>
            </p:cNvPr>
            <p:cNvSpPr/>
            <p:nvPr/>
          </p:nvSpPr>
          <p:spPr>
            <a:xfrm>
              <a:off x="952485" y="582281"/>
              <a:ext cx="10481750" cy="3483782"/>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lang="zh-TW" alt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4" name="矩形: 圓角 93">
              <a:extLst>
                <a:ext uri="{FF2B5EF4-FFF2-40B4-BE49-F238E27FC236}">
                  <a16:creationId xmlns:a16="http://schemas.microsoft.com/office/drawing/2014/main" id="{B4C4D345-1807-47C9-9043-2DF91DD2209B}"/>
                </a:ext>
              </a:extLst>
            </p:cNvPr>
            <p:cNvSpPr/>
            <p:nvPr/>
          </p:nvSpPr>
          <p:spPr>
            <a:xfrm>
              <a:off x="4752932" y="582281"/>
              <a:ext cx="2327779" cy="466806"/>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95" name="Google Shape;917;p43">
              <a:extLst>
                <a:ext uri="{FF2B5EF4-FFF2-40B4-BE49-F238E27FC236}">
                  <a16:creationId xmlns:a16="http://schemas.microsoft.com/office/drawing/2014/main" id="{47117846-7C3D-4AFA-A392-2C231A3B809F}"/>
                </a:ext>
              </a:extLst>
            </p:cNvPr>
            <p:cNvSpPr/>
            <p:nvPr/>
          </p:nvSpPr>
          <p:spPr>
            <a:xfrm>
              <a:off x="4752932" y="677528"/>
              <a:ext cx="2327779" cy="250339"/>
            </a:xfrm>
            <a:prstGeom prst="rect">
              <a:avLst/>
            </a:prstGeom>
            <a:noFill/>
            <a:ln>
              <a:noFill/>
            </a:ln>
          </p:spPr>
          <p:txBody>
            <a:bodyPr spcFirstLastPara="1" wrap="square" lIns="121900" tIns="121900" rIns="121900" bIns="121900" anchor="ctr" anchorCtr="0">
              <a:noAutofit/>
            </a:bodyPr>
            <a:lstStyle/>
            <a:p>
              <a:pPr algn="ctr"/>
              <a:r>
                <a:rPr lang="zh-TW" altLang="en-US" sz="24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Organization</a:t>
              </a:r>
            </a:p>
          </p:txBody>
        </p:sp>
        <p:sp>
          <p:nvSpPr>
            <p:cNvPr id="97" name="Google Shape;883;p43">
              <a:extLst>
                <a:ext uri="{FF2B5EF4-FFF2-40B4-BE49-F238E27FC236}">
                  <a16:creationId xmlns:a16="http://schemas.microsoft.com/office/drawing/2014/main" id="{22EC66F6-3965-49A6-BF4A-BA9E00D10EBC}"/>
                </a:ext>
              </a:extLst>
            </p:cNvPr>
            <p:cNvSpPr/>
            <p:nvPr/>
          </p:nvSpPr>
          <p:spPr>
            <a:xfrm>
              <a:off x="2265245" y="2075931"/>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USA</a:t>
              </a:r>
            </a:p>
            <a:p>
              <a:pPr algn="ctr"/>
              <a:endParaRPr lang="zh-TW" altLang="en-US"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99" name="圖形 98">
              <a:extLst>
                <a:ext uri="{FF2B5EF4-FFF2-40B4-BE49-F238E27FC236}">
                  <a16:creationId xmlns:a16="http://schemas.microsoft.com/office/drawing/2014/main" id="{EF63DAA6-77BE-407D-B45D-E0786FC1A98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2504" t="12279" r="24374" b="32198"/>
            <a:stretch/>
          </p:blipFill>
          <p:spPr>
            <a:xfrm>
              <a:off x="1762450" y="1806243"/>
              <a:ext cx="693039" cy="603630"/>
            </a:xfrm>
            <a:prstGeom prst="rect">
              <a:avLst/>
            </a:prstGeom>
          </p:spPr>
        </p:pic>
        <p:pic>
          <p:nvPicPr>
            <p:cNvPr id="100" name="圖形 99">
              <a:extLst>
                <a:ext uri="{FF2B5EF4-FFF2-40B4-BE49-F238E27FC236}">
                  <a16:creationId xmlns:a16="http://schemas.microsoft.com/office/drawing/2014/main" id="{8DDF47B3-2A7E-4697-94E6-6802C46616B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9935" t="9604" r="20840" b="25983"/>
            <a:stretch/>
          </p:blipFill>
          <p:spPr>
            <a:xfrm>
              <a:off x="4140634" y="1732767"/>
              <a:ext cx="828168" cy="750582"/>
            </a:xfrm>
            <a:prstGeom prst="rect">
              <a:avLst/>
            </a:prstGeom>
          </p:spPr>
        </p:pic>
        <p:pic>
          <p:nvPicPr>
            <p:cNvPr id="101" name="圖形 100">
              <a:extLst>
                <a:ext uri="{FF2B5EF4-FFF2-40B4-BE49-F238E27FC236}">
                  <a16:creationId xmlns:a16="http://schemas.microsoft.com/office/drawing/2014/main" id="{2FC3E8B5-E73F-47D3-AD6A-B10F8C2E49D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9935" t="8502" r="18401" b="25000"/>
            <a:stretch/>
          </p:blipFill>
          <p:spPr>
            <a:xfrm>
              <a:off x="6449056" y="1720662"/>
              <a:ext cx="853184" cy="774792"/>
            </a:xfrm>
            <a:prstGeom prst="rect">
              <a:avLst/>
            </a:prstGeom>
          </p:spPr>
        </p:pic>
        <p:pic>
          <p:nvPicPr>
            <p:cNvPr id="102" name="圖形 101">
              <a:extLst>
                <a:ext uri="{FF2B5EF4-FFF2-40B4-BE49-F238E27FC236}">
                  <a16:creationId xmlns:a16="http://schemas.microsoft.com/office/drawing/2014/main" id="{90705B39-8CCD-415F-A9D8-C6A907F9E2B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9935" t="8502" r="18401" b="25000"/>
            <a:stretch/>
          </p:blipFill>
          <p:spPr>
            <a:xfrm>
              <a:off x="8621188" y="1720662"/>
              <a:ext cx="853184" cy="774792"/>
            </a:xfrm>
            <a:prstGeom prst="rect">
              <a:avLst/>
            </a:prstGeom>
          </p:spPr>
        </p:pic>
      </p:grpSp>
      <p:sp>
        <p:nvSpPr>
          <p:cNvPr id="2" name="標題 1">
            <a:extLst>
              <a:ext uri="{FF2B5EF4-FFF2-40B4-BE49-F238E27FC236}">
                <a16:creationId xmlns:a16="http://schemas.microsoft.com/office/drawing/2014/main" id="{C91B97AF-D20A-4676-B04D-EAF19D5FC45E}"/>
              </a:ext>
            </a:extLst>
          </p:cNvPr>
          <p:cNvSpPr>
            <a:spLocks noGrp="1"/>
          </p:cNvSpPr>
          <p:nvPr>
            <p:ph type="title"/>
          </p:nvPr>
        </p:nvSpPr>
        <p:spPr/>
        <p:txBody>
          <a:bodyPr/>
          <a:lstStyle/>
          <a:p>
            <a:r>
              <a:rPr lang="en-US" err="1">
                <a:ea typeface="微軟正黑體" panose="020B0604030504040204" pitchFamily="34" charset="-120"/>
                <a:sym typeface="Arial" panose="020B0604020202020204" pitchFamily="34" charset="0"/>
              </a:rPr>
              <a:t>QuWAN</a:t>
            </a:r>
            <a:r>
              <a:rPr lang="en-US">
                <a:ea typeface="微軟正黑體" panose="020B0604030504040204" pitchFamily="34" charset="-120"/>
                <a:sym typeface="Arial" panose="020B0604020202020204" pitchFamily="34" charset="0"/>
              </a:rPr>
              <a:t> Network Topology </a:t>
            </a:r>
            <a:endParaRPr lang="zh-TW">
              <a:ea typeface="微軟正黑體" panose="020B0604030504040204" pitchFamily="34" charset="-120"/>
              <a:sym typeface="Arial" panose="020B0604020202020204" pitchFamily="34" charset="0"/>
            </a:endParaRPr>
          </a:p>
        </p:txBody>
      </p:sp>
      <p:sp>
        <p:nvSpPr>
          <p:cNvPr id="68" name="橢圓 67">
            <a:extLst>
              <a:ext uri="{FF2B5EF4-FFF2-40B4-BE49-F238E27FC236}">
                <a16:creationId xmlns:a16="http://schemas.microsoft.com/office/drawing/2014/main" id="{E6E97C34-5E7F-487B-A745-1EA5C02B2BD2}"/>
              </a:ext>
            </a:extLst>
          </p:cNvPr>
          <p:cNvSpPr/>
          <p:nvPr/>
        </p:nvSpPr>
        <p:spPr>
          <a:xfrm>
            <a:off x="6150020" y="3665026"/>
            <a:ext cx="923673" cy="92367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232" name="群組 231">
            <a:extLst>
              <a:ext uri="{FF2B5EF4-FFF2-40B4-BE49-F238E27FC236}">
                <a16:creationId xmlns:a16="http://schemas.microsoft.com/office/drawing/2014/main" id="{5A884123-B7D7-49AC-A43A-D2C567ECD36C}"/>
              </a:ext>
            </a:extLst>
          </p:cNvPr>
          <p:cNvGrpSpPr/>
          <p:nvPr/>
        </p:nvGrpSpPr>
        <p:grpSpPr>
          <a:xfrm>
            <a:off x="1396854" y="5056544"/>
            <a:ext cx="891343" cy="1329079"/>
            <a:chOff x="1468916" y="5195554"/>
            <a:chExt cx="891343" cy="1346829"/>
          </a:xfrm>
        </p:grpSpPr>
        <p:grpSp>
          <p:nvGrpSpPr>
            <p:cNvPr id="233" name="群組 232">
              <a:extLst>
                <a:ext uri="{FF2B5EF4-FFF2-40B4-BE49-F238E27FC236}">
                  <a16:creationId xmlns:a16="http://schemas.microsoft.com/office/drawing/2014/main" id="{1A396A80-D8D3-452E-9C42-F45D72799DA4}"/>
                </a:ext>
              </a:extLst>
            </p:cNvPr>
            <p:cNvGrpSpPr/>
            <p:nvPr/>
          </p:nvGrpSpPr>
          <p:grpSpPr>
            <a:xfrm>
              <a:off x="1468916" y="5900681"/>
              <a:ext cx="891343" cy="641702"/>
              <a:chOff x="1572973" y="4185149"/>
              <a:chExt cx="889610" cy="523376"/>
            </a:xfrm>
          </p:grpSpPr>
          <p:sp>
            <p:nvSpPr>
              <p:cNvPr id="239" name="矩形: 圓角 238">
                <a:extLst>
                  <a:ext uri="{FF2B5EF4-FFF2-40B4-BE49-F238E27FC236}">
                    <a16:creationId xmlns:a16="http://schemas.microsoft.com/office/drawing/2014/main" id="{6342FE52-70E1-4B6C-AF1E-8672435FA8E9}"/>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0" name="文字方塊 239">
                <a:extLst>
                  <a:ext uri="{FF2B5EF4-FFF2-40B4-BE49-F238E27FC236}">
                    <a16:creationId xmlns:a16="http://schemas.microsoft.com/office/drawing/2014/main" id="{ACF94212-E7E0-4898-B8FC-CBE32B2275B5}"/>
                  </a:ext>
                </a:extLst>
              </p:cNvPr>
              <p:cNvSpPr txBox="1"/>
              <p:nvPr/>
            </p:nvSpPr>
            <p:spPr>
              <a:xfrm>
                <a:off x="1770531" y="4185149"/>
                <a:ext cx="492126" cy="228939"/>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34" name="群組 233">
              <a:extLst>
                <a:ext uri="{FF2B5EF4-FFF2-40B4-BE49-F238E27FC236}">
                  <a16:creationId xmlns:a16="http://schemas.microsoft.com/office/drawing/2014/main" id="{67F6D893-E201-4A76-AC5E-426104465831}"/>
                </a:ext>
              </a:extLst>
            </p:cNvPr>
            <p:cNvGrpSpPr/>
            <p:nvPr/>
          </p:nvGrpSpPr>
          <p:grpSpPr>
            <a:xfrm>
              <a:off x="1468916" y="5195554"/>
              <a:ext cx="891343" cy="653807"/>
              <a:chOff x="1572973" y="4175276"/>
              <a:chExt cx="889610" cy="533249"/>
            </a:xfrm>
          </p:grpSpPr>
          <p:sp>
            <p:nvSpPr>
              <p:cNvPr id="237" name="矩形: 圓角 236">
                <a:extLst>
                  <a:ext uri="{FF2B5EF4-FFF2-40B4-BE49-F238E27FC236}">
                    <a16:creationId xmlns:a16="http://schemas.microsoft.com/office/drawing/2014/main" id="{4615176B-8D46-4F4D-BE54-9000F6F0872D}"/>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8" name="文字方塊 237">
                <a:extLst>
                  <a:ext uri="{FF2B5EF4-FFF2-40B4-BE49-F238E27FC236}">
                    <a16:creationId xmlns:a16="http://schemas.microsoft.com/office/drawing/2014/main" id="{BEA1FF12-612B-4FC4-902C-A5829E3BCB81}"/>
                  </a:ext>
                </a:extLst>
              </p:cNvPr>
              <p:cNvSpPr txBox="1"/>
              <p:nvPr/>
            </p:nvSpPr>
            <p:spPr>
              <a:xfrm>
                <a:off x="1770531" y="4175276"/>
                <a:ext cx="492126" cy="228939"/>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35" name="Google Shape;886;p43">
              <a:extLst>
                <a:ext uri="{FF2B5EF4-FFF2-40B4-BE49-F238E27FC236}">
                  <a16:creationId xmlns:a16="http://schemas.microsoft.com/office/drawing/2014/main" id="{D0F28214-480F-4584-B4AF-47439671A497}"/>
                </a:ext>
              </a:extLst>
            </p:cNvPr>
            <p:cNvSpPr/>
            <p:nvPr/>
          </p:nvSpPr>
          <p:spPr>
            <a:xfrm>
              <a:off x="1497392" y="5480951"/>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lvl="0" algn="ctr"/>
              <a:r>
                <a:rPr lang="en-US" altLang="zh-TW" sz="12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Device</a:t>
              </a:r>
            </a:p>
          </p:txBody>
        </p:sp>
        <p:sp>
          <p:nvSpPr>
            <p:cNvPr id="236" name="Google Shape;886;p43">
              <a:extLst>
                <a:ext uri="{FF2B5EF4-FFF2-40B4-BE49-F238E27FC236}">
                  <a16:creationId xmlns:a16="http://schemas.microsoft.com/office/drawing/2014/main" id="{8761AAFD-3420-42D2-B607-38927CADA805}"/>
                </a:ext>
              </a:extLst>
            </p:cNvPr>
            <p:cNvSpPr/>
            <p:nvPr/>
          </p:nvSpPr>
          <p:spPr>
            <a:xfrm>
              <a:off x="1497392" y="6167499"/>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lvl="0" algn="ctr"/>
              <a:r>
                <a:rPr lang="en-US" altLang="zh-TW" sz="12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Device</a:t>
              </a:r>
            </a:p>
          </p:txBody>
        </p:sp>
      </p:grpSp>
      <p:grpSp>
        <p:nvGrpSpPr>
          <p:cNvPr id="241" name="群組 240">
            <a:extLst>
              <a:ext uri="{FF2B5EF4-FFF2-40B4-BE49-F238E27FC236}">
                <a16:creationId xmlns:a16="http://schemas.microsoft.com/office/drawing/2014/main" id="{60792570-3CC4-4CF6-8EFE-0CDE71AD1455}"/>
              </a:ext>
            </a:extLst>
          </p:cNvPr>
          <p:cNvGrpSpPr/>
          <p:nvPr/>
        </p:nvGrpSpPr>
        <p:grpSpPr>
          <a:xfrm>
            <a:off x="2579607" y="5056544"/>
            <a:ext cx="891343" cy="1329079"/>
            <a:chOff x="1468916" y="5195554"/>
            <a:chExt cx="891343" cy="1346829"/>
          </a:xfrm>
        </p:grpSpPr>
        <p:grpSp>
          <p:nvGrpSpPr>
            <p:cNvPr id="242" name="群組 241">
              <a:extLst>
                <a:ext uri="{FF2B5EF4-FFF2-40B4-BE49-F238E27FC236}">
                  <a16:creationId xmlns:a16="http://schemas.microsoft.com/office/drawing/2014/main" id="{51658755-4CC8-473B-96F7-5209042895B5}"/>
                </a:ext>
              </a:extLst>
            </p:cNvPr>
            <p:cNvGrpSpPr/>
            <p:nvPr/>
          </p:nvGrpSpPr>
          <p:grpSpPr>
            <a:xfrm>
              <a:off x="1468916" y="5900681"/>
              <a:ext cx="891343" cy="641702"/>
              <a:chOff x="1572973" y="4185149"/>
              <a:chExt cx="889610" cy="523376"/>
            </a:xfrm>
          </p:grpSpPr>
          <p:sp>
            <p:nvSpPr>
              <p:cNvPr id="248" name="矩形: 圓角 247">
                <a:extLst>
                  <a:ext uri="{FF2B5EF4-FFF2-40B4-BE49-F238E27FC236}">
                    <a16:creationId xmlns:a16="http://schemas.microsoft.com/office/drawing/2014/main" id="{E7E57AD1-91DD-47ED-9687-F18134D8FBB3}"/>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9" name="文字方塊 248">
                <a:extLst>
                  <a:ext uri="{FF2B5EF4-FFF2-40B4-BE49-F238E27FC236}">
                    <a16:creationId xmlns:a16="http://schemas.microsoft.com/office/drawing/2014/main" id="{B7F92E7C-A759-41D3-A459-B0B01F068084}"/>
                  </a:ext>
                </a:extLst>
              </p:cNvPr>
              <p:cNvSpPr txBox="1"/>
              <p:nvPr/>
            </p:nvSpPr>
            <p:spPr>
              <a:xfrm>
                <a:off x="1770531" y="4185149"/>
                <a:ext cx="492126" cy="228939"/>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43" name="群組 242">
              <a:extLst>
                <a:ext uri="{FF2B5EF4-FFF2-40B4-BE49-F238E27FC236}">
                  <a16:creationId xmlns:a16="http://schemas.microsoft.com/office/drawing/2014/main" id="{01B6F360-5CD1-4A8E-A444-FCC4F38DCFE7}"/>
                </a:ext>
              </a:extLst>
            </p:cNvPr>
            <p:cNvGrpSpPr/>
            <p:nvPr/>
          </p:nvGrpSpPr>
          <p:grpSpPr>
            <a:xfrm>
              <a:off x="1468916" y="5195554"/>
              <a:ext cx="891343" cy="653807"/>
              <a:chOff x="1572973" y="4175276"/>
              <a:chExt cx="889610" cy="533249"/>
            </a:xfrm>
          </p:grpSpPr>
          <p:sp>
            <p:nvSpPr>
              <p:cNvPr id="246" name="矩形: 圓角 245">
                <a:extLst>
                  <a:ext uri="{FF2B5EF4-FFF2-40B4-BE49-F238E27FC236}">
                    <a16:creationId xmlns:a16="http://schemas.microsoft.com/office/drawing/2014/main" id="{5522B3B7-8156-4F02-B793-AF7147865D29}"/>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7" name="文字方塊 246">
                <a:extLst>
                  <a:ext uri="{FF2B5EF4-FFF2-40B4-BE49-F238E27FC236}">
                    <a16:creationId xmlns:a16="http://schemas.microsoft.com/office/drawing/2014/main" id="{EC62B6B1-4592-442E-8B2E-19D304530DDB}"/>
                  </a:ext>
                </a:extLst>
              </p:cNvPr>
              <p:cNvSpPr txBox="1"/>
              <p:nvPr/>
            </p:nvSpPr>
            <p:spPr>
              <a:xfrm>
                <a:off x="1770531" y="4175276"/>
                <a:ext cx="492126" cy="228939"/>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44" name="Google Shape;886;p43">
              <a:extLst>
                <a:ext uri="{FF2B5EF4-FFF2-40B4-BE49-F238E27FC236}">
                  <a16:creationId xmlns:a16="http://schemas.microsoft.com/office/drawing/2014/main" id="{042366BE-CB42-4996-B5F1-2A4EF87FE597}"/>
                </a:ext>
              </a:extLst>
            </p:cNvPr>
            <p:cNvSpPr/>
            <p:nvPr/>
          </p:nvSpPr>
          <p:spPr>
            <a:xfrm>
              <a:off x="1497392" y="5480951"/>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lvl="0" algn="ctr"/>
              <a:r>
                <a:rPr lang="en-US" altLang="zh-TW" sz="12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Device</a:t>
              </a:r>
            </a:p>
          </p:txBody>
        </p:sp>
        <p:sp>
          <p:nvSpPr>
            <p:cNvPr id="245" name="Google Shape;886;p43">
              <a:extLst>
                <a:ext uri="{FF2B5EF4-FFF2-40B4-BE49-F238E27FC236}">
                  <a16:creationId xmlns:a16="http://schemas.microsoft.com/office/drawing/2014/main" id="{21FB7635-813A-40E2-90D5-D0AA69C4BA0B}"/>
                </a:ext>
              </a:extLst>
            </p:cNvPr>
            <p:cNvSpPr/>
            <p:nvPr/>
          </p:nvSpPr>
          <p:spPr>
            <a:xfrm>
              <a:off x="1497392" y="6167499"/>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lvl="0" algn="ctr"/>
              <a:r>
                <a:rPr lang="en-US" altLang="zh-TW" sz="12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Device</a:t>
              </a:r>
            </a:p>
          </p:txBody>
        </p:sp>
      </p:grpSp>
      <p:grpSp>
        <p:nvGrpSpPr>
          <p:cNvPr id="270" name="群組 269">
            <a:extLst>
              <a:ext uri="{FF2B5EF4-FFF2-40B4-BE49-F238E27FC236}">
                <a16:creationId xmlns:a16="http://schemas.microsoft.com/office/drawing/2014/main" id="{9ACE5DF1-6A41-4AFB-A35E-FF309F95D064}"/>
              </a:ext>
            </a:extLst>
          </p:cNvPr>
          <p:cNvGrpSpPr/>
          <p:nvPr/>
        </p:nvGrpSpPr>
        <p:grpSpPr>
          <a:xfrm>
            <a:off x="4391640" y="5056544"/>
            <a:ext cx="891343" cy="1329079"/>
            <a:chOff x="1468916" y="5195554"/>
            <a:chExt cx="891343" cy="1346829"/>
          </a:xfrm>
        </p:grpSpPr>
        <p:grpSp>
          <p:nvGrpSpPr>
            <p:cNvPr id="271" name="群組 270">
              <a:extLst>
                <a:ext uri="{FF2B5EF4-FFF2-40B4-BE49-F238E27FC236}">
                  <a16:creationId xmlns:a16="http://schemas.microsoft.com/office/drawing/2014/main" id="{09569F3E-162F-4640-8410-BE5A98730B7A}"/>
                </a:ext>
              </a:extLst>
            </p:cNvPr>
            <p:cNvGrpSpPr/>
            <p:nvPr/>
          </p:nvGrpSpPr>
          <p:grpSpPr>
            <a:xfrm>
              <a:off x="1468916" y="5900681"/>
              <a:ext cx="891343" cy="641702"/>
              <a:chOff x="1572973" y="4185149"/>
              <a:chExt cx="889610" cy="523376"/>
            </a:xfrm>
          </p:grpSpPr>
          <p:sp>
            <p:nvSpPr>
              <p:cNvPr id="277" name="矩形: 圓角 276">
                <a:extLst>
                  <a:ext uri="{FF2B5EF4-FFF2-40B4-BE49-F238E27FC236}">
                    <a16:creationId xmlns:a16="http://schemas.microsoft.com/office/drawing/2014/main" id="{AB7EAD2D-C736-4863-AB69-45B597E6DEA1}"/>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8" name="文字方塊 277">
                <a:extLst>
                  <a:ext uri="{FF2B5EF4-FFF2-40B4-BE49-F238E27FC236}">
                    <a16:creationId xmlns:a16="http://schemas.microsoft.com/office/drawing/2014/main" id="{8E407C82-4CDF-49B2-8754-200DBD4032BA}"/>
                  </a:ext>
                </a:extLst>
              </p:cNvPr>
              <p:cNvSpPr txBox="1"/>
              <p:nvPr/>
            </p:nvSpPr>
            <p:spPr>
              <a:xfrm>
                <a:off x="1770531" y="4185149"/>
                <a:ext cx="492126" cy="228939"/>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72" name="群組 271">
              <a:extLst>
                <a:ext uri="{FF2B5EF4-FFF2-40B4-BE49-F238E27FC236}">
                  <a16:creationId xmlns:a16="http://schemas.microsoft.com/office/drawing/2014/main" id="{92668527-9042-4D16-B37A-AE04F17C4702}"/>
                </a:ext>
              </a:extLst>
            </p:cNvPr>
            <p:cNvGrpSpPr/>
            <p:nvPr/>
          </p:nvGrpSpPr>
          <p:grpSpPr>
            <a:xfrm>
              <a:off x="1468916" y="5195554"/>
              <a:ext cx="891343" cy="653807"/>
              <a:chOff x="1572973" y="4175276"/>
              <a:chExt cx="889610" cy="533249"/>
            </a:xfrm>
          </p:grpSpPr>
          <p:sp>
            <p:nvSpPr>
              <p:cNvPr id="275" name="矩形: 圓角 274">
                <a:extLst>
                  <a:ext uri="{FF2B5EF4-FFF2-40B4-BE49-F238E27FC236}">
                    <a16:creationId xmlns:a16="http://schemas.microsoft.com/office/drawing/2014/main" id="{9EED4411-71D2-4910-B76F-6ECEC9474C12}"/>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6" name="文字方塊 275">
                <a:extLst>
                  <a:ext uri="{FF2B5EF4-FFF2-40B4-BE49-F238E27FC236}">
                    <a16:creationId xmlns:a16="http://schemas.microsoft.com/office/drawing/2014/main" id="{9CA04C5D-150F-4194-BEF4-A47BBAABB0ED}"/>
                  </a:ext>
                </a:extLst>
              </p:cNvPr>
              <p:cNvSpPr txBox="1"/>
              <p:nvPr/>
            </p:nvSpPr>
            <p:spPr>
              <a:xfrm>
                <a:off x="1770531" y="4175276"/>
                <a:ext cx="492126" cy="228939"/>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73" name="Google Shape;886;p43">
              <a:extLst>
                <a:ext uri="{FF2B5EF4-FFF2-40B4-BE49-F238E27FC236}">
                  <a16:creationId xmlns:a16="http://schemas.microsoft.com/office/drawing/2014/main" id="{FF4DFF2C-29F4-4754-BC55-A416766F3E65}"/>
                </a:ext>
              </a:extLst>
            </p:cNvPr>
            <p:cNvSpPr/>
            <p:nvPr/>
          </p:nvSpPr>
          <p:spPr>
            <a:xfrm>
              <a:off x="1497392" y="5480951"/>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lvl="0" algn="ctr"/>
              <a:r>
                <a:rPr lang="en-US" altLang="zh-TW" sz="12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Device</a:t>
              </a:r>
            </a:p>
          </p:txBody>
        </p:sp>
        <p:sp>
          <p:nvSpPr>
            <p:cNvPr id="274" name="Google Shape;886;p43">
              <a:extLst>
                <a:ext uri="{FF2B5EF4-FFF2-40B4-BE49-F238E27FC236}">
                  <a16:creationId xmlns:a16="http://schemas.microsoft.com/office/drawing/2014/main" id="{14847E71-34EF-4F82-8FEF-2CA2CBD6AB15}"/>
                </a:ext>
              </a:extLst>
            </p:cNvPr>
            <p:cNvSpPr/>
            <p:nvPr/>
          </p:nvSpPr>
          <p:spPr>
            <a:xfrm>
              <a:off x="1497392" y="6167499"/>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lvl="0" algn="ctr"/>
              <a:r>
                <a:rPr lang="en-US" altLang="zh-TW" sz="12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Device</a:t>
              </a:r>
            </a:p>
          </p:txBody>
        </p:sp>
      </p:grpSp>
      <p:grpSp>
        <p:nvGrpSpPr>
          <p:cNvPr id="279" name="群組 278">
            <a:extLst>
              <a:ext uri="{FF2B5EF4-FFF2-40B4-BE49-F238E27FC236}">
                <a16:creationId xmlns:a16="http://schemas.microsoft.com/office/drawing/2014/main" id="{955BEC60-7E73-4FCF-83C7-0A9E07E53B7D}"/>
              </a:ext>
            </a:extLst>
          </p:cNvPr>
          <p:cNvGrpSpPr/>
          <p:nvPr/>
        </p:nvGrpSpPr>
        <p:grpSpPr>
          <a:xfrm>
            <a:off x="6788283" y="5056544"/>
            <a:ext cx="891343" cy="1329079"/>
            <a:chOff x="1468916" y="5195554"/>
            <a:chExt cx="891343" cy="1346829"/>
          </a:xfrm>
        </p:grpSpPr>
        <p:grpSp>
          <p:nvGrpSpPr>
            <p:cNvPr id="280" name="群組 279">
              <a:extLst>
                <a:ext uri="{FF2B5EF4-FFF2-40B4-BE49-F238E27FC236}">
                  <a16:creationId xmlns:a16="http://schemas.microsoft.com/office/drawing/2014/main" id="{3118F1EA-5A9A-495B-A059-F0D760FF978E}"/>
                </a:ext>
              </a:extLst>
            </p:cNvPr>
            <p:cNvGrpSpPr/>
            <p:nvPr/>
          </p:nvGrpSpPr>
          <p:grpSpPr>
            <a:xfrm>
              <a:off x="1468916" y="5900681"/>
              <a:ext cx="891343" cy="641702"/>
              <a:chOff x="1572973" y="4185149"/>
              <a:chExt cx="889610" cy="523376"/>
            </a:xfrm>
          </p:grpSpPr>
          <p:sp>
            <p:nvSpPr>
              <p:cNvPr id="286" name="矩形: 圓角 285">
                <a:extLst>
                  <a:ext uri="{FF2B5EF4-FFF2-40B4-BE49-F238E27FC236}">
                    <a16:creationId xmlns:a16="http://schemas.microsoft.com/office/drawing/2014/main" id="{63742949-AC7F-43EB-9F70-6E2D7A416801}"/>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87" name="文字方塊 286">
                <a:extLst>
                  <a:ext uri="{FF2B5EF4-FFF2-40B4-BE49-F238E27FC236}">
                    <a16:creationId xmlns:a16="http://schemas.microsoft.com/office/drawing/2014/main" id="{0623951C-C3CE-4ED3-B626-4A0276830CAA}"/>
                  </a:ext>
                </a:extLst>
              </p:cNvPr>
              <p:cNvSpPr txBox="1"/>
              <p:nvPr/>
            </p:nvSpPr>
            <p:spPr>
              <a:xfrm>
                <a:off x="1770531" y="4185149"/>
                <a:ext cx="492126" cy="228939"/>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81" name="群組 280">
              <a:extLst>
                <a:ext uri="{FF2B5EF4-FFF2-40B4-BE49-F238E27FC236}">
                  <a16:creationId xmlns:a16="http://schemas.microsoft.com/office/drawing/2014/main" id="{7CCBF0CC-1127-4F6E-BCAF-DDFC531C2160}"/>
                </a:ext>
              </a:extLst>
            </p:cNvPr>
            <p:cNvGrpSpPr/>
            <p:nvPr/>
          </p:nvGrpSpPr>
          <p:grpSpPr>
            <a:xfrm>
              <a:off x="1468916" y="5195554"/>
              <a:ext cx="891343" cy="653807"/>
              <a:chOff x="1572973" y="4175276"/>
              <a:chExt cx="889610" cy="533249"/>
            </a:xfrm>
          </p:grpSpPr>
          <p:sp>
            <p:nvSpPr>
              <p:cNvPr id="284" name="矩形: 圓角 283">
                <a:extLst>
                  <a:ext uri="{FF2B5EF4-FFF2-40B4-BE49-F238E27FC236}">
                    <a16:creationId xmlns:a16="http://schemas.microsoft.com/office/drawing/2014/main" id="{A6EFD8A9-943A-472E-9311-B293F705AAE5}"/>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85" name="文字方塊 284">
                <a:extLst>
                  <a:ext uri="{FF2B5EF4-FFF2-40B4-BE49-F238E27FC236}">
                    <a16:creationId xmlns:a16="http://schemas.microsoft.com/office/drawing/2014/main" id="{0D1E733F-0D21-4EB4-AFA7-FC43C7265BB6}"/>
                  </a:ext>
                </a:extLst>
              </p:cNvPr>
              <p:cNvSpPr txBox="1"/>
              <p:nvPr/>
            </p:nvSpPr>
            <p:spPr>
              <a:xfrm>
                <a:off x="1770531" y="4175276"/>
                <a:ext cx="492126" cy="228939"/>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82" name="Google Shape;886;p43">
              <a:extLst>
                <a:ext uri="{FF2B5EF4-FFF2-40B4-BE49-F238E27FC236}">
                  <a16:creationId xmlns:a16="http://schemas.microsoft.com/office/drawing/2014/main" id="{EDFCBA68-476A-4416-BB76-AF5DE5457A39}"/>
                </a:ext>
              </a:extLst>
            </p:cNvPr>
            <p:cNvSpPr/>
            <p:nvPr/>
          </p:nvSpPr>
          <p:spPr>
            <a:xfrm>
              <a:off x="1497392" y="5480951"/>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lvl="0" algn="ctr"/>
              <a:r>
                <a:rPr lang="en-US" altLang="zh-TW" sz="12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Device</a:t>
              </a:r>
            </a:p>
          </p:txBody>
        </p:sp>
        <p:sp>
          <p:nvSpPr>
            <p:cNvPr id="283" name="Google Shape;886;p43">
              <a:extLst>
                <a:ext uri="{FF2B5EF4-FFF2-40B4-BE49-F238E27FC236}">
                  <a16:creationId xmlns:a16="http://schemas.microsoft.com/office/drawing/2014/main" id="{075B4BB7-98C4-4675-A280-5D1C3661375E}"/>
                </a:ext>
              </a:extLst>
            </p:cNvPr>
            <p:cNvSpPr/>
            <p:nvPr/>
          </p:nvSpPr>
          <p:spPr>
            <a:xfrm>
              <a:off x="1497392" y="6167499"/>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lvl="0" algn="ctr"/>
              <a:r>
                <a:rPr lang="en-US" altLang="zh-TW" sz="12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Device</a:t>
              </a:r>
            </a:p>
          </p:txBody>
        </p:sp>
      </p:grpSp>
      <p:grpSp>
        <p:nvGrpSpPr>
          <p:cNvPr id="288" name="群組 287">
            <a:extLst>
              <a:ext uri="{FF2B5EF4-FFF2-40B4-BE49-F238E27FC236}">
                <a16:creationId xmlns:a16="http://schemas.microsoft.com/office/drawing/2014/main" id="{C52887B3-72F7-445D-94EE-3FFE1FCA2DA7}"/>
              </a:ext>
            </a:extLst>
          </p:cNvPr>
          <p:cNvGrpSpPr/>
          <p:nvPr/>
        </p:nvGrpSpPr>
        <p:grpSpPr>
          <a:xfrm>
            <a:off x="8544658" y="5056544"/>
            <a:ext cx="891343" cy="1329079"/>
            <a:chOff x="1468916" y="5195554"/>
            <a:chExt cx="891343" cy="1346829"/>
          </a:xfrm>
        </p:grpSpPr>
        <p:grpSp>
          <p:nvGrpSpPr>
            <p:cNvPr id="289" name="群組 288">
              <a:extLst>
                <a:ext uri="{FF2B5EF4-FFF2-40B4-BE49-F238E27FC236}">
                  <a16:creationId xmlns:a16="http://schemas.microsoft.com/office/drawing/2014/main" id="{0C3EE711-C42A-4795-A189-66B042B42993}"/>
                </a:ext>
              </a:extLst>
            </p:cNvPr>
            <p:cNvGrpSpPr/>
            <p:nvPr/>
          </p:nvGrpSpPr>
          <p:grpSpPr>
            <a:xfrm>
              <a:off x="1468916" y="5900681"/>
              <a:ext cx="891343" cy="641702"/>
              <a:chOff x="1572973" y="4185149"/>
              <a:chExt cx="889610" cy="523376"/>
            </a:xfrm>
          </p:grpSpPr>
          <p:sp>
            <p:nvSpPr>
              <p:cNvPr id="295" name="矩形: 圓角 294">
                <a:extLst>
                  <a:ext uri="{FF2B5EF4-FFF2-40B4-BE49-F238E27FC236}">
                    <a16:creationId xmlns:a16="http://schemas.microsoft.com/office/drawing/2014/main" id="{9675E9BC-2926-43DE-829A-6C160F5D035D}"/>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96" name="文字方塊 295">
                <a:extLst>
                  <a:ext uri="{FF2B5EF4-FFF2-40B4-BE49-F238E27FC236}">
                    <a16:creationId xmlns:a16="http://schemas.microsoft.com/office/drawing/2014/main" id="{3A77597B-144E-4ECE-9E2B-242702AECF38}"/>
                  </a:ext>
                </a:extLst>
              </p:cNvPr>
              <p:cNvSpPr txBox="1"/>
              <p:nvPr/>
            </p:nvSpPr>
            <p:spPr>
              <a:xfrm>
                <a:off x="1770531" y="4185149"/>
                <a:ext cx="492126" cy="228939"/>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90" name="群組 289">
              <a:extLst>
                <a:ext uri="{FF2B5EF4-FFF2-40B4-BE49-F238E27FC236}">
                  <a16:creationId xmlns:a16="http://schemas.microsoft.com/office/drawing/2014/main" id="{CEBA4B6D-378D-4835-97B5-506BED219690}"/>
                </a:ext>
              </a:extLst>
            </p:cNvPr>
            <p:cNvGrpSpPr/>
            <p:nvPr/>
          </p:nvGrpSpPr>
          <p:grpSpPr>
            <a:xfrm>
              <a:off x="1468916" y="5195554"/>
              <a:ext cx="891343" cy="653807"/>
              <a:chOff x="1572973" y="4175276"/>
              <a:chExt cx="889610" cy="533249"/>
            </a:xfrm>
          </p:grpSpPr>
          <p:sp>
            <p:nvSpPr>
              <p:cNvPr id="293" name="矩形: 圓角 292">
                <a:extLst>
                  <a:ext uri="{FF2B5EF4-FFF2-40B4-BE49-F238E27FC236}">
                    <a16:creationId xmlns:a16="http://schemas.microsoft.com/office/drawing/2014/main" id="{AE97B62E-5FD2-4444-80A7-6BA6755F8B89}"/>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94" name="文字方塊 293">
                <a:extLst>
                  <a:ext uri="{FF2B5EF4-FFF2-40B4-BE49-F238E27FC236}">
                    <a16:creationId xmlns:a16="http://schemas.microsoft.com/office/drawing/2014/main" id="{71230CDD-F792-470D-A1BF-361476D58290}"/>
                  </a:ext>
                </a:extLst>
              </p:cNvPr>
              <p:cNvSpPr txBox="1"/>
              <p:nvPr/>
            </p:nvSpPr>
            <p:spPr>
              <a:xfrm>
                <a:off x="1770531" y="4175276"/>
                <a:ext cx="492126" cy="228939"/>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91" name="Google Shape;886;p43">
              <a:extLst>
                <a:ext uri="{FF2B5EF4-FFF2-40B4-BE49-F238E27FC236}">
                  <a16:creationId xmlns:a16="http://schemas.microsoft.com/office/drawing/2014/main" id="{106B9AE1-BA7A-4B0B-A3A0-2278523895B4}"/>
                </a:ext>
              </a:extLst>
            </p:cNvPr>
            <p:cNvSpPr/>
            <p:nvPr/>
          </p:nvSpPr>
          <p:spPr>
            <a:xfrm>
              <a:off x="1497392" y="5480951"/>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lvl="0" algn="ctr"/>
              <a:r>
                <a:rPr lang="en-US" altLang="zh-TW" sz="12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Device</a:t>
              </a:r>
            </a:p>
          </p:txBody>
        </p:sp>
        <p:sp>
          <p:nvSpPr>
            <p:cNvPr id="292" name="Google Shape;886;p43">
              <a:extLst>
                <a:ext uri="{FF2B5EF4-FFF2-40B4-BE49-F238E27FC236}">
                  <a16:creationId xmlns:a16="http://schemas.microsoft.com/office/drawing/2014/main" id="{FCFBE26A-7747-4BC1-B2B4-6DB73F8698FB}"/>
                </a:ext>
              </a:extLst>
            </p:cNvPr>
            <p:cNvSpPr/>
            <p:nvPr/>
          </p:nvSpPr>
          <p:spPr>
            <a:xfrm>
              <a:off x="1497392" y="6167499"/>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lvl="0" algn="ctr"/>
              <a:r>
                <a:rPr lang="en-US" altLang="zh-TW" sz="12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Device</a:t>
              </a:r>
            </a:p>
          </p:txBody>
        </p:sp>
      </p:grpSp>
      <p:grpSp>
        <p:nvGrpSpPr>
          <p:cNvPr id="297" name="群組 296">
            <a:extLst>
              <a:ext uri="{FF2B5EF4-FFF2-40B4-BE49-F238E27FC236}">
                <a16:creationId xmlns:a16="http://schemas.microsoft.com/office/drawing/2014/main" id="{88F4363D-A940-459D-9F6A-BB67E36A8DA8}"/>
              </a:ext>
            </a:extLst>
          </p:cNvPr>
          <p:cNvGrpSpPr/>
          <p:nvPr/>
        </p:nvGrpSpPr>
        <p:grpSpPr>
          <a:xfrm>
            <a:off x="9727865" y="5056544"/>
            <a:ext cx="891343" cy="1329079"/>
            <a:chOff x="1468916" y="5195554"/>
            <a:chExt cx="891343" cy="1346829"/>
          </a:xfrm>
        </p:grpSpPr>
        <p:grpSp>
          <p:nvGrpSpPr>
            <p:cNvPr id="298" name="群組 297">
              <a:extLst>
                <a:ext uri="{FF2B5EF4-FFF2-40B4-BE49-F238E27FC236}">
                  <a16:creationId xmlns:a16="http://schemas.microsoft.com/office/drawing/2014/main" id="{52852AA3-2222-495B-8EDE-85E0CF500BE9}"/>
                </a:ext>
              </a:extLst>
            </p:cNvPr>
            <p:cNvGrpSpPr/>
            <p:nvPr/>
          </p:nvGrpSpPr>
          <p:grpSpPr>
            <a:xfrm>
              <a:off x="1468916" y="5900681"/>
              <a:ext cx="891343" cy="641702"/>
              <a:chOff x="1572973" y="4185149"/>
              <a:chExt cx="889610" cy="523376"/>
            </a:xfrm>
          </p:grpSpPr>
          <p:sp>
            <p:nvSpPr>
              <p:cNvPr id="304" name="矩形: 圓角 303">
                <a:extLst>
                  <a:ext uri="{FF2B5EF4-FFF2-40B4-BE49-F238E27FC236}">
                    <a16:creationId xmlns:a16="http://schemas.microsoft.com/office/drawing/2014/main" id="{8ACD85A2-65DF-4E9F-9553-7411DA2FAB9F}"/>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05" name="文字方塊 304">
                <a:extLst>
                  <a:ext uri="{FF2B5EF4-FFF2-40B4-BE49-F238E27FC236}">
                    <a16:creationId xmlns:a16="http://schemas.microsoft.com/office/drawing/2014/main" id="{55716CE8-3889-4A42-BC06-C09752E9C1FE}"/>
                  </a:ext>
                </a:extLst>
              </p:cNvPr>
              <p:cNvSpPr txBox="1"/>
              <p:nvPr/>
            </p:nvSpPr>
            <p:spPr>
              <a:xfrm>
                <a:off x="1770531" y="4185149"/>
                <a:ext cx="492126" cy="228939"/>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99" name="群組 298">
              <a:extLst>
                <a:ext uri="{FF2B5EF4-FFF2-40B4-BE49-F238E27FC236}">
                  <a16:creationId xmlns:a16="http://schemas.microsoft.com/office/drawing/2014/main" id="{786D6448-ECAE-4865-ADEB-5F17AB7750BF}"/>
                </a:ext>
              </a:extLst>
            </p:cNvPr>
            <p:cNvGrpSpPr/>
            <p:nvPr/>
          </p:nvGrpSpPr>
          <p:grpSpPr>
            <a:xfrm>
              <a:off x="1468916" y="5195554"/>
              <a:ext cx="891343" cy="653807"/>
              <a:chOff x="1572973" y="4175276"/>
              <a:chExt cx="889610" cy="533249"/>
            </a:xfrm>
          </p:grpSpPr>
          <p:sp>
            <p:nvSpPr>
              <p:cNvPr id="302" name="矩形: 圓角 301">
                <a:extLst>
                  <a:ext uri="{FF2B5EF4-FFF2-40B4-BE49-F238E27FC236}">
                    <a16:creationId xmlns:a16="http://schemas.microsoft.com/office/drawing/2014/main" id="{5CC39CA3-68F4-451E-B152-7441727B2882}"/>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03" name="文字方塊 302">
                <a:extLst>
                  <a:ext uri="{FF2B5EF4-FFF2-40B4-BE49-F238E27FC236}">
                    <a16:creationId xmlns:a16="http://schemas.microsoft.com/office/drawing/2014/main" id="{3F3BEEAC-FFCE-4778-A0EE-6FA784255E43}"/>
                  </a:ext>
                </a:extLst>
              </p:cNvPr>
              <p:cNvSpPr txBox="1"/>
              <p:nvPr/>
            </p:nvSpPr>
            <p:spPr>
              <a:xfrm>
                <a:off x="1770531" y="4175276"/>
                <a:ext cx="492126" cy="228939"/>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300" name="Google Shape;886;p43">
              <a:extLst>
                <a:ext uri="{FF2B5EF4-FFF2-40B4-BE49-F238E27FC236}">
                  <a16:creationId xmlns:a16="http://schemas.microsoft.com/office/drawing/2014/main" id="{0CAF63FC-7EB0-4A74-AACA-E7E2CBC464B8}"/>
                </a:ext>
              </a:extLst>
            </p:cNvPr>
            <p:cNvSpPr/>
            <p:nvPr/>
          </p:nvSpPr>
          <p:spPr>
            <a:xfrm>
              <a:off x="1497392" y="5480951"/>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lvl="0" algn="ctr"/>
              <a:r>
                <a:rPr lang="en-US" altLang="zh-TW" sz="12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Device</a:t>
              </a:r>
            </a:p>
          </p:txBody>
        </p:sp>
        <p:sp>
          <p:nvSpPr>
            <p:cNvPr id="301" name="Google Shape;886;p43">
              <a:extLst>
                <a:ext uri="{FF2B5EF4-FFF2-40B4-BE49-F238E27FC236}">
                  <a16:creationId xmlns:a16="http://schemas.microsoft.com/office/drawing/2014/main" id="{E5085352-E0BD-4E9D-A2E3-3D7F1158E909}"/>
                </a:ext>
              </a:extLst>
            </p:cNvPr>
            <p:cNvSpPr/>
            <p:nvPr/>
          </p:nvSpPr>
          <p:spPr>
            <a:xfrm>
              <a:off x="1497392" y="6167499"/>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lvl="0" algn="ctr"/>
              <a:r>
                <a:rPr lang="en-US" altLang="zh-TW" sz="12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Device</a:t>
              </a:r>
            </a:p>
          </p:txBody>
        </p:sp>
      </p:grpSp>
      <p:sp>
        <p:nvSpPr>
          <p:cNvPr id="79" name="Google Shape;873;p43">
            <a:extLst>
              <a:ext uri="{FF2B5EF4-FFF2-40B4-BE49-F238E27FC236}">
                <a16:creationId xmlns:a16="http://schemas.microsoft.com/office/drawing/2014/main" id="{D9C5B2FC-9021-0C4D-848C-ADA4D03958FB}"/>
              </a:ext>
            </a:extLst>
          </p:cNvPr>
          <p:cNvSpPr txBox="1"/>
          <p:nvPr/>
        </p:nvSpPr>
        <p:spPr>
          <a:xfrm>
            <a:off x="2167902" y="2016488"/>
            <a:ext cx="3419524" cy="8401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0805">
              <a:lnSpc>
                <a:spcPct val="130000"/>
              </a:lnSpc>
              <a:buClr>
                <a:schemeClr val="bg1"/>
              </a:buClr>
              <a:buSzPct val="80000"/>
            </a:pP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Usually One office or a smaller area within a region is called site.</a:t>
            </a:r>
          </a:p>
        </p:txBody>
      </p:sp>
      <p:sp>
        <p:nvSpPr>
          <p:cNvPr id="80" name="Google Shape;873;p43">
            <a:extLst>
              <a:ext uri="{FF2B5EF4-FFF2-40B4-BE49-F238E27FC236}">
                <a16:creationId xmlns:a16="http://schemas.microsoft.com/office/drawing/2014/main" id="{D6EAC2E4-6CC2-824D-8780-D24C9B8FA656}"/>
              </a:ext>
            </a:extLst>
          </p:cNvPr>
          <p:cNvSpPr txBox="1"/>
          <p:nvPr/>
        </p:nvSpPr>
        <p:spPr>
          <a:xfrm>
            <a:off x="7869533" y="2196529"/>
            <a:ext cx="3282246" cy="5253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0805">
              <a:lnSpc>
                <a:spcPct val="130000"/>
              </a:lnSpc>
              <a:buClr>
                <a:schemeClr val="bg1"/>
              </a:buClr>
              <a:buSzPct val="80000"/>
            </a:pP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Each site can have one </a:t>
            </a:r>
            <a:r>
              <a:rPr lang="en-US" altLang="zh-TW" sz="1600" err="1">
                <a:solidFill>
                  <a:schemeClr val="bg1"/>
                </a:solidFill>
                <a:latin typeface="Arial" panose="020B0604020202020204" pitchFamily="34" charset="0"/>
                <a:ea typeface="微軟正黑體" panose="020B0604030504040204" pitchFamily="34" charset="-120"/>
                <a:sym typeface="Arial" panose="020B0604020202020204" pitchFamily="34" charset="0"/>
              </a:rPr>
              <a:t>QuWAN</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p>
          <a:p>
            <a:pPr marL="90805">
              <a:lnSpc>
                <a:spcPct val="130000"/>
              </a:lnSpc>
              <a:buClr>
                <a:schemeClr val="bg1"/>
              </a:buClr>
              <a:buSzPct val="80000"/>
            </a:pP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router enabled.</a:t>
            </a:r>
          </a:p>
        </p:txBody>
      </p:sp>
      <p:sp>
        <p:nvSpPr>
          <p:cNvPr id="81" name="矩形 80">
            <a:extLst>
              <a:ext uri="{FF2B5EF4-FFF2-40B4-BE49-F238E27FC236}">
                <a16:creationId xmlns:a16="http://schemas.microsoft.com/office/drawing/2014/main" id="{D628DF81-39CA-F546-92D4-1EDAE65C5B2E}"/>
              </a:ext>
            </a:extLst>
          </p:cNvPr>
          <p:cNvSpPr/>
          <p:nvPr/>
        </p:nvSpPr>
        <p:spPr>
          <a:xfrm>
            <a:off x="1021404" y="2016488"/>
            <a:ext cx="1045755" cy="666529"/>
          </a:xfrm>
          <a:prstGeom prst="rect">
            <a:avLst/>
          </a:prstGeom>
        </p:spPr>
        <p:txBody>
          <a:bodyPr wrap="square">
            <a:spAutoFit/>
          </a:bodyPr>
          <a:lstStyle/>
          <a:p>
            <a:pPr marL="90805">
              <a:lnSpc>
                <a:spcPct val="130000"/>
              </a:lnSpc>
              <a:buClr>
                <a:schemeClr val="bg1"/>
              </a:buClr>
              <a:buSzPct val="80000"/>
            </a:pPr>
            <a:r>
              <a:rPr lang="en-US" altLang="zh-TW" sz="3200" b="1">
                <a:solidFill>
                  <a:schemeClr val="bg1"/>
                </a:solidFill>
                <a:latin typeface="Arial" panose="020B0604020202020204" pitchFamily="34" charset="0"/>
                <a:ea typeface="微軟正黑體" panose="020B0604030504040204" pitchFamily="34" charset="-120"/>
                <a:sym typeface="Arial" panose="020B0604020202020204" pitchFamily="34" charset="0"/>
              </a:rPr>
              <a:t>Site</a:t>
            </a:r>
          </a:p>
        </p:txBody>
      </p:sp>
      <p:cxnSp>
        <p:nvCxnSpPr>
          <p:cNvPr id="96" name="直線接點 95">
            <a:extLst>
              <a:ext uri="{FF2B5EF4-FFF2-40B4-BE49-F238E27FC236}">
                <a16:creationId xmlns:a16="http://schemas.microsoft.com/office/drawing/2014/main" id="{674FB373-7FE0-344D-9FD9-F67BB68AA25B}"/>
              </a:ext>
            </a:extLst>
          </p:cNvPr>
          <p:cNvCxnSpPr>
            <a:cxnSpLocks/>
          </p:cNvCxnSpPr>
          <p:nvPr/>
        </p:nvCxnSpPr>
        <p:spPr>
          <a:xfrm>
            <a:off x="2097949" y="2127931"/>
            <a:ext cx="0" cy="65619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矩形 97">
            <a:extLst>
              <a:ext uri="{FF2B5EF4-FFF2-40B4-BE49-F238E27FC236}">
                <a16:creationId xmlns:a16="http://schemas.microsoft.com/office/drawing/2014/main" id="{6DD93C44-557B-4E49-847A-EA13597CD428}"/>
              </a:ext>
            </a:extLst>
          </p:cNvPr>
          <p:cNvSpPr/>
          <p:nvPr/>
        </p:nvSpPr>
        <p:spPr>
          <a:xfrm>
            <a:off x="6015565" y="2092116"/>
            <a:ext cx="1655230" cy="584775"/>
          </a:xfrm>
          <a:prstGeom prst="rect">
            <a:avLst/>
          </a:prstGeom>
        </p:spPr>
        <p:txBody>
          <a:bodyPr wrap="square">
            <a:spAutoFit/>
          </a:bodyPr>
          <a:lstStyle/>
          <a:p>
            <a:pPr marL="68104">
              <a:spcBef>
                <a:spcPts val="600"/>
              </a:spcBef>
              <a:buClr>
                <a:schemeClr val="tx1"/>
              </a:buClr>
              <a:buSzPts val="1700"/>
            </a:pPr>
            <a:r>
              <a:rPr lang="en-US" altLang="zh-TW" sz="3200" b="1">
                <a:solidFill>
                  <a:schemeClr val="bg1"/>
                </a:solidFill>
                <a:latin typeface="Arial" panose="020B0604020202020204" pitchFamily="34" charset="0"/>
                <a:ea typeface="微軟正黑體" panose="020B0604030504040204" pitchFamily="34" charset="-120"/>
                <a:sym typeface="Arial" panose="020B0604020202020204" pitchFamily="34" charset="0"/>
              </a:rPr>
              <a:t>Device</a:t>
            </a:r>
          </a:p>
        </p:txBody>
      </p:sp>
      <p:cxnSp>
        <p:nvCxnSpPr>
          <p:cNvPr id="103" name="直線接點 102">
            <a:extLst>
              <a:ext uri="{FF2B5EF4-FFF2-40B4-BE49-F238E27FC236}">
                <a16:creationId xmlns:a16="http://schemas.microsoft.com/office/drawing/2014/main" id="{A5C1B6E6-6CD2-4A43-B2F2-56265BEDA43C}"/>
              </a:ext>
            </a:extLst>
          </p:cNvPr>
          <p:cNvCxnSpPr>
            <a:cxnSpLocks/>
          </p:cNvCxnSpPr>
          <p:nvPr/>
        </p:nvCxnSpPr>
        <p:spPr>
          <a:xfrm>
            <a:off x="7802003" y="2196528"/>
            <a:ext cx="0" cy="65619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390465"/>
      </p:ext>
    </p:extLst>
  </p:cSld>
  <p:clrMapOvr>
    <a:masterClrMapping/>
  </p:clrMapOvr>
  <p:transition spd="slow">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矩形: 圓角 89">
            <a:extLst>
              <a:ext uri="{FF2B5EF4-FFF2-40B4-BE49-F238E27FC236}">
                <a16:creationId xmlns:a16="http://schemas.microsoft.com/office/drawing/2014/main" id="{A185D431-12AF-425B-98B7-B58B9472A7F0}"/>
              </a:ext>
            </a:extLst>
          </p:cNvPr>
          <p:cNvSpPr/>
          <p:nvPr/>
        </p:nvSpPr>
        <p:spPr>
          <a:xfrm>
            <a:off x="6098392" y="3958226"/>
            <a:ext cx="5109959" cy="2733993"/>
          </a:xfrm>
          <a:prstGeom prst="roundRect">
            <a:avLst>
              <a:gd name="adj" fmla="val 34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1" name="Google Shape;879;p43">
            <a:extLst>
              <a:ext uri="{FF2B5EF4-FFF2-40B4-BE49-F238E27FC236}">
                <a16:creationId xmlns:a16="http://schemas.microsoft.com/office/drawing/2014/main" id="{B8AFF185-D7DF-4664-B519-0908614FBF38}"/>
              </a:ext>
            </a:extLst>
          </p:cNvPr>
          <p:cNvSpPr/>
          <p:nvPr/>
        </p:nvSpPr>
        <p:spPr>
          <a:xfrm>
            <a:off x="8255772" y="4483421"/>
            <a:ext cx="2726254" cy="2129542"/>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3" name="Google Shape;883;p43">
            <a:extLst>
              <a:ext uri="{FF2B5EF4-FFF2-40B4-BE49-F238E27FC236}">
                <a16:creationId xmlns:a16="http://schemas.microsoft.com/office/drawing/2014/main" id="{267EB9A5-AE48-446D-B4DE-1669BC84F26E}"/>
              </a:ext>
            </a:extLst>
          </p:cNvPr>
          <p:cNvSpPr/>
          <p:nvPr/>
        </p:nvSpPr>
        <p:spPr>
          <a:xfrm>
            <a:off x="9086655" y="4737047"/>
            <a:ext cx="154006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Chongqing</a:t>
            </a:r>
          </a:p>
        </p:txBody>
      </p:sp>
      <p:sp>
        <p:nvSpPr>
          <p:cNvPr id="94" name="Google Shape;879;p43">
            <a:extLst>
              <a:ext uri="{FF2B5EF4-FFF2-40B4-BE49-F238E27FC236}">
                <a16:creationId xmlns:a16="http://schemas.microsoft.com/office/drawing/2014/main" id="{E258D8A3-02AA-4CE3-A5A0-A87535B07FDC}"/>
              </a:ext>
            </a:extLst>
          </p:cNvPr>
          <p:cNvSpPr/>
          <p:nvPr/>
        </p:nvSpPr>
        <p:spPr>
          <a:xfrm>
            <a:off x="6355007" y="4488963"/>
            <a:ext cx="1789494" cy="2124000"/>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5" name="Google Shape;877;p43">
            <a:extLst>
              <a:ext uri="{FF2B5EF4-FFF2-40B4-BE49-F238E27FC236}">
                <a16:creationId xmlns:a16="http://schemas.microsoft.com/office/drawing/2014/main" id="{DF36BF25-3EFF-4B88-A83C-2587A8299176}"/>
              </a:ext>
            </a:extLst>
          </p:cNvPr>
          <p:cNvSpPr/>
          <p:nvPr/>
        </p:nvSpPr>
        <p:spPr>
          <a:xfrm>
            <a:off x="7372234" y="4023727"/>
            <a:ext cx="2839204" cy="386725"/>
          </a:xfrm>
          <a:prstGeom prst="rect">
            <a:avLst/>
          </a:prstGeom>
          <a:noFill/>
          <a:ln>
            <a:noFill/>
          </a:ln>
        </p:spPr>
        <p:txBody>
          <a:bodyPr spcFirstLastPara="1" wrap="square" lIns="121900" tIns="121900" rIns="121900" bIns="121900" anchor="ctr" anchorCtr="0">
            <a:noAutofit/>
          </a:bodyPr>
          <a:lstStyle/>
          <a:p>
            <a:pPr algn="ctr"/>
            <a:r>
              <a:rPr 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China Domain</a:t>
            </a:r>
          </a:p>
        </p:txBody>
      </p:sp>
      <p:sp>
        <p:nvSpPr>
          <p:cNvPr id="97" name="Google Shape;883;p43">
            <a:extLst>
              <a:ext uri="{FF2B5EF4-FFF2-40B4-BE49-F238E27FC236}">
                <a16:creationId xmlns:a16="http://schemas.microsoft.com/office/drawing/2014/main" id="{5997496F-6CFB-459B-98BA-89C4EDDBD060}"/>
              </a:ext>
            </a:extLst>
          </p:cNvPr>
          <p:cNvSpPr/>
          <p:nvPr/>
        </p:nvSpPr>
        <p:spPr>
          <a:xfrm>
            <a:off x="6905817" y="4715753"/>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Beijing</a:t>
            </a:r>
          </a:p>
        </p:txBody>
      </p:sp>
      <p:sp>
        <p:nvSpPr>
          <p:cNvPr id="98" name="矩形: 圓角 97">
            <a:extLst>
              <a:ext uri="{FF2B5EF4-FFF2-40B4-BE49-F238E27FC236}">
                <a16:creationId xmlns:a16="http://schemas.microsoft.com/office/drawing/2014/main" id="{3CC13196-944F-4068-8805-71FE874359AD}"/>
              </a:ext>
            </a:extLst>
          </p:cNvPr>
          <p:cNvSpPr/>
          <p:nvPr/>
        </p:nvSpPr>
        <p:spPr>
          <a:xfrm>
            <a:off x="961599" y="3956471"/>
            <a:ext cx="4928521" cy="2735749"/>
          </a:xfrm>
          <a:prstGeom prst="roundRect">
            <a:avLst>
              <a:gd name="adj" fmla="val 3435"/>
            </a:avLst>
          </a:prstGeom>
          <a:solidFill>
            <a:srgbClr val="0D8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9" name="Google Shape;879;p43">
            <a:extLst>
              <a:ext uri="{FF2B5EF4-FFF2-40B4-BE49-F238E27FC236}">
                <a16:creationId xmlns:a16="http://schemas.microsoft.com/office/drawing/2014/main" id="{7061B8FC-5293-4D32-86A8-3D9EA7B98245}"/>
              </a:ext>
            </a:extLst>
          </p:cNvPr>
          <p:cNvSpPr/>
          <p:nvPr/>
        </p:nvSpPr>
        <p:spPr>
          <a:xfrm>
            <a:off x="3947588" y="4491745"/>
            <a:ext cx="1786257"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1" name="Google Shape;883;p43">
            <a:extLst>
              <a:ext uri="{FF2B5EF4-FFF2-40B4-BE49-F238E27FC236}">
                <a16:creationId xmlns:a16="http://schemas.microsoft.com/office/drawing/2014/main" id="{31585020-1DBE-4575-95F7-00FAC9D0103E}"/>
              </a:ext>
            </a:extLst>
          </p:cNvPr>
          <p:cNvSpPr/>
          <p:nvPr/>
        </p:nvSpPr>
        <p:spPr>
          <a:xfrm>
            <a:off x="4669834" y="4868148"/>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Japan</a:t>
            </a:r>
          </a:p>
          <a:p>
            <a:pPr algn="ct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2" name="Google Shape;879;p43">
            <a:extLst>
              <a:ext uri="{FF2B5EF4-FFF2-40B4-BE49-F238E27FC236}">
                <a16:creationId xmlns:a16="http://schemas.microsoft.com/office/drawing/2014/main" id="{8D70D471-AD5A-41A9-9ABC-C1501A8C9602}"/>
              </a:ext>
            </a:extLst>
          </p:cNvPr>
          <p:cNvSpPr/>
          <p:nvPr/>
        </p:nvSpPr>
        <p:spPr>
          <a:xfrm>
            <a:off x="1111531" y="4491745"/>
            <a:ext cx="2723082"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3" name="Google Shape;877;p43">
            <a:extLst>
              <a:ext uri="{FF2B5EF4-FFF2-40B4-BE49-F238E27FC236}">
                <a16:creationId xmlns:a16="http://schemas.microsoft.com/office/drawing/2014/main" id="{610B57FE-ED97-4382-9C54-6D28CB1E8202}"/>
              </a:ext>
            </a:extLst>
          </p:cNvPr>
          <p:cNvSpPr/>
          <p:nvPr/>
        </p:nvSpPr>
        <p:spPr>
          <a:xfrm>
            <a:off x="2006257" y="4017544"/>
            <a:ext cx="2839204" cy="386725"/>
          </a:xfrm>
          <a:prstGeom prst="rect">
            <a:avLst/>
          </a:prstGeom>
          <a:noFill/>
          <a:ln>
            <a:noFill/>
          </a:ln>
        </p:spPr>
        <p:txBody>
          <a:bodyPr spcFirstLastPara="1" wrap="square" lIns="121900" tIns="121900" rIns="121900" bIns="121900" anchor="ctr" anchorCtr="0">
            <a:noAutofit/>
          </a:bodyPr>
          <a:lstStyle/>
          <a:p>
            <a:pPr algn="ctr"/>
            <a:r>
              <a:rPr lang="en-US" sz="24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Global Domain</a:t>
            </a:r>
          </a:p>
        </p:txBody>
      </p:sp>
      <p:sp>
        <p:nvSpPr>
          <p:cNvPr id="105" name="Google Shape;916;p43">
            <a:extLst>
              <a:ext uri="{FF2B5EF4-FFF2-40B4-BE49-F238E27FC236}">
                <a16:creationId xmlns:a16="http://schemas.microsoft.com/office/drawing/2014/main" id="{E64E07FB-0792-4669-A823-39EF381F9050}"/>
              </a:ext>
            </a:extLst>
          </p:cNvPr>
          <p:cNvSpPr/>
          <p:nvPr/>
        </p:nvSpPr>
        <p:spPr>
          <a:xfrm>
            <a:off x="816646" y="3454688"/>
            <a:ext cx="10481750" cy="3303803"/>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lang="zh-TW" alt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6" name="矩形: 圓角 105">
            <a:extLst>
              <a:ext uri="{FF2B5EF4-FFF2-40B4-BE49-F238E27FC236}">
                <a16:creationId xmlns:a16="http://schemas.microsoft.com/office/drawing/2014/main" id="{E83CC864-2F0E-4493-AAF7-B828266DA00E}"/>
              </a:ext>
            </a:extLst>
          </p:cNvPr>
          <p:cNvSpPr/>
          <p:nvPr/>
        </p:nvSpPr>
        <p:spPr>
          <a:xfrm>
            <a:off x="4617093" y="3441806"/>
            <a:ext cx="2327779" cy="466806"/>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07" name="Google Shape;917;p43">
            <a:extLst>
              <a:ext uri="{FF2B5EF4-FFF2-40B4-BE49-F238E27FC236}">
                <a16:creationId xmlns:a16="http://schemas.microsoft.com/office/drawing/2014/main" id="{088EA964-69C8-48D2-97C4-8FC07265D02C}"/>
              </a:ext>
            </a:extLst>
          </p:cNvPr>
          <p:cNvSpPr/>
          <p:nvPr/>
        </p:nvSpPr>
        <p:spPr>
          <a:xfrm>
            <a:off x="4617093" y="3537053"/>
            <a:ext cx="2327779" cy="250339"/>
          </a:xfrm>
          <a:prstGeom prst="rect">
            <a:avLst/>
          </a:prstGeom>
          <a:noFill/>
          <a:ln>
            <a:noFill/>
          </a:ln>
        </p:spPr>
        <p:txBody>
          <a:bodyPr spcFirstLastPara="1" wrap="square" lIns="121900" tIns="121900" rIns="121900" bIns="121900" anchor="ctr" anchorCtr="0">
            <a:noAutofit/>
          </a:bodyPr>
          <a:lstStyle/>
          <a:p>
            <a:pPr algn="ctr"/>
            <a:r>
              <a:rPr lang="zh-TW" altLang="en-US" sz="24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Organization</a:t>
            </a:r>
          </a:p>
        </p:txBody>
      </p:sp>
      <p:sp>
        <p:nvSpPr>
          <p:cNvPr id="109" name="Google Shape;883;p43">
            <a:extLst>
              <a:ext uri="{FF2B5EF4-FFF2-40B4-BE49-F238E27FC236}">
                <a16:creationId xmlns:a16="http://schemas.microsoft.com/office/drawing/2014/main" id="{AEDA4AFA-0948-4214-8EAB-38D480927646}"/>
              </a:ext>
            </a:extLst>
          </p:cNvPr>
          <p:cNvSpPr/>
          <p:nvPr/>
        </p:nvSpPr>
        <p:spPr>
          <a:xfrm>
            <a:off x="2129406" y="4868148"/>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USA</a:t>
            </a:r>
          </a:p>
          <a:p>
            <a:pPr algn="ctr"/>
            <a:endParaRPr lang="zh-TW" altLang="en-US"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10" name="圖形 109">
            <a:extLst>
              <a:ext uri="{FF2B5EF4-FFF2-40B4-BE49-F238E27FC236}">
                <a16:creationId xmlns:a16="http://schemas.microsoft.com/office/drawing/2014/main" id="{2EAA12B8-5875-480F-945F-ACD1AE79BC7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2504" t="12279" r="24374" b="32198"/>
          <a:stretch/>
        </p:blipFill>
        <p:spPr>
          <a:xfrm>
            <a:off x="1626611" y="4603959"/>
            <a:ext cx="693039" cy="603630"/>
          </a:xfrm>
          <a:prstGeom prst="rect">
            <a:avLst/>
          </a:prstGeom>
        </p:spPr>
      </p:pic>
      <p:pic>
        <p:nvPicPr>
          <p:cNvPr id="111" name="圖形 110">
            <a:extLst>
              <a:ext uri="{FF2B5EF4-FFF2-40B4-BE49-F238E27FC236}">
                <a16:creationId xmlns:a16="http://schemas.microsoft.com/office/drawing/2014/main" id="{EBCE44E3-FD3F-4FCA-869C-1E8F0D12239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9935" t="9604" r="20840" b="25983"/>
          <a:stretch/>
        </p:blipFill>
        <p:spPr>
          <a:xfrm>
            <a:off x="4004795" y="4530440"/>
            <a:ext cx="828168" cy="750582"/>
          </a:xfrm>
          <a:prstGeom prst="rect">
            <a:avLst/>
          </a:prstGeom>
        </p:spPr>
      </p:pic>
      <p:pic>
        <p:nvPicPr>
          <p:cNvPr id="113" name="圖形 112">
            <a:extLst>
              <a:ext uri="{FF2B5EF4-FFF2-40B4-BE49-F238E27FC236}">
                <a16:creationId xmlns:a16="http://schemas.microsoft.com/office/drawing/2014/main" id="{60DEAC88-3606-49F1-A68E-F78476585E94}"/>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9935" t="8502" r="18401" b="25000"/>
          <a:stretch/>
        </p:blipFill>
        <p:spPr>
          <a:xfrm>
            <a:off x="6313217" y="4515819"/>
            <a:ext cx="853184" cy="774792"/>
          </a:xfrm>
          <a:prstGeom prst="rect">
            <a:avLst/>
          </a:prstGeom>
        </p:spPr>
      </p:pic>
      <p:pic>
        <p:nvPicPr>
          <p:cNvPr id="114" name="圖形 113">
            <a:extLst>
              <a:ext uri="{FF2B5EF4-FFF2-40B4-BE49-F238E27FC236}">
                <a16:creationId xmlns:a16="http://schemas.microsoft.com/office/drawing/2014/main" id="{2BBE27EA-14EB-409C-A67A-B2AF996B9B8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9935" t="8502" r="18401" b="25000"/>
          <a:stretch/>
        </p:blipFill>
        <p:spPr>
          <a:xfrm>
            <a:off x="8485349" y="4537113"/>
            <a:ext cx="853184" cy="774792"/>
          </a:xfrm>
          <a:prstGeom prst="rect">
            <a:avLst/>
          </a:prstGeom>
        </p:spPr>
      </p:pic>
      <p:sp>
        <p:nvSpPr>
          <p:cNvPr id="115" name="橢圓 114">
            <a:extLst>
              <a:ext uri="{FF2B5EF4-FFF2-40B4-BE49-F238E27FC236}">
                <a16:creationId xmlns:a16="http://schemas.microsoft.com/office/drawing/2014/main" id="{5A5AE5C8-9A67-45DD-9302-CE459567339A}"/>
              </a:ext>
            </a:extLst>
          </p:cNvPr>
          <p:cNvSpPr/>
          <p:nvPr/>
        </p:nvSpPr>
        <p:spPr>
          <a:xfrm>
            <a:off x="6174739" y="3753909"/>
            <a:ext cx="923673" cy="92367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a:extLst>
              <a:ext uri="{FF2B5EF4-FFF2-40B4-BE49-F238E27FC236}">
                <a16:creationId xmlns:a16="http://schemas.microsoft.com/office/drawing/2014/main" id="{C91B97AF-D20A-4676-B04D-EAF19D5FC45E}"/>
              </a:ext>
            </a:extLst>
          </p:cNvPr>
          <p:cNvSpPr>
            <a:spLocks noGrp="1"/>
          </p:cNvSpPr>
          <p:nvPr>
            <p:ph type="title"/>
          </p:nvPr>
        </p:nvSpPr>
        <p:spPr/>
        <p:txBody>
          <a:bodyPr/>
          <a:lstStyle/>
          <a:p>
            <a:r>
              <a:rPr lang="en-US" err="1">
                <a:ea typeface="微軟正黑體" panose="020B0604030504040204" pitchFamily="34" charset="-120"/>
                <a:sym typeface="Arial" panose="020B0604020202020204" pitchFamily="34" charset="0"/>
              </a:rPr>
              <a:t>QuWAN</a:t>
            </a:r>
            <a:r>
              <a:rPr lang="en-US">
                <a:ea typeface="微軟正黑體" panose="020B0604030504040204" pitchFamily="34" charset="-120"/>
                <a:sym typeface="Arial" panose="020B0604020202020204" pitchFamily="34" charset="0"/>
              </a:rPr>
              <a:t> Network Topology </a:t>
            </a:r>
            <a:br>
              <a:rPr lang="en-US">
                <a:ea typeface="微軟正黑體" panose="020B0604030504040204" pitchFamily="34" charset="-120"/>
                <a:sym typeface="Arial" panose="020B0604020202020204" pitchFamily="34" charset="0"/>
              </a:rPr>
            </a:br>
            <a:r>
              <a:rPr lang="en-US" sz="4267">
                <a:ea typeface="微軟正黑體" panose="020B0604030504040204" pitchFamily="34" charset="-120"/>
                <a:sym typeface="Arial" panose="020B0604020202020204" pitchFamily="34" charset="0"/>
              </a:rPr>
              <a:t>Hub &amp; Edge</a:t>
            </a:r>
            <a:endParaRPr lang="zh-TW">
              <a:ea typeface="微軟正黑體" panose="020B0604030504040204" pitchFamily="34" charset="-120"/>
              <a:sym typeface="Arial" panose="020B0604020202020204" pitchFamily="34" charset="0"/>
            </a:endParaRPr>
          </a:p>
        </p:txBody>
      </p:sp>
      <p:sp>
        <p:nvSpPr>
          <p:cNvPr id="5" name="矩形 4">
            <a:extLst>
              <a:ext uri="{FF2B5EF4-FFF2-40B4-BE49-F238E27FC236}">
                <a16:creationId xmlns:a16="http://schemas.microsoft.com/office/drawing/2014/main" id="{D1B501FE-01CD-7E4C-8DF7-879E0B46D8A8}"/>
              </a:ext>
            </a:extLst>
          </p:cNvPr>
          <p:cNvSpPr/>
          <p:nvPr/>
        </p:nvSpPr>
        <p:spPr>
          <a:xfrm>
            <a:off x="2785000" y="1892201"/>
            <a:ext cx="8470935" cy="1379865"/>
          </a:xfrm>
          <a:prstGeom prst="rect">
            <a:avLst/>
          </a:prstGeom>
        </p:spPr>
        <p:txBody>
          <a:bodyPr wrap="square">
            <a:spAutoFit/>
          </a:bodyPr>
          <a:lstStyle/>
          <a:p>
            <a:pPr marL="239178" indent="-239178">
              <a:spcBef>
                <a:spcPts val="667"/>
              </a:spcBef>
              <a:buClr>
                <a:schemeClr val="bg1"/>
              </a:buClr>
              <a:buChar char="•"/>
            </a:pP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All Hubs under the same domain automatically form </a:t>
            </a: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Mesh VPN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connections.</a:t>
            </a:r>
          </a:p>
          <a:p>
            <a:pPr marL="239178" indent="-239178">
              <a:spcBef>
                <a:spcPts val="667"/>
              </a:spcBef>
              <a:buClr>
                <a:schemeClr val="bg1"/>
              </a:buClr>
              <a:buChar char="•"/>
            </a:pP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Public IP is required for a device to be Hub.</a:t>
            </a:r>
          </a:p>
          <a:p>
            <a:pPr marL="239178" indent="-239178">
              <a:spcBef>
                <a:spcPts val="667"/>
              </a:spcBef>
              <a:buClr>
                <a:schemeClr val="bg1"/>
              </a:buClr>
              <a:buChar char="•"/>
            </a:pP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First device deployed in a region needs to be a Hub. This Hub will serve as the primary Hub.</a:t>
            </a:r>
          </a:p>
        </p:txBody>
      </p:sp>
      <p:sp>
        <p:nvSpPr>
          <p:cNvPr id="6" name="矩形 5">
            <a:extLst>
              <a:ext uri="{FF2B5EF4-FFF2-40B4-BE49-F238E27FC236}">
                <a16:creationId xmlns:a16="http://schemas.microsoft.com/office/drawing/2014/main" id="{11B9F2F3-79F0-A042-9469-87317F0DE824}"/>
              </a:ext>
            </a:extLst>
          </p:cNvPr>
          <p:cNvSpPr/>
          <p:nvPr/>
        </p:nvSpPr>
        <p:spPr>
          <a:xfrm>
            <a:off x="5933348" y="3223817"/>
            <a:ext cx="269626" cy="461665"/>
          </a:xfrm>
          <a:prstGeom prst="rect">
            <a:avLst/>
          </a:prstGeom>
        </p:spPr>
        <p:txBody>
          <a:bodyPr wrap="none">
            <a:spAutoFit/>
          </a:bodyPr>
          <a:lstStyle/>
          <a:p>
            <a:r>
              <a:rPr lang="zh-TW" altLang="en-US" sz="2400">
                <a:latin typeface="Arial" panose="020B0604020202020204" pitchFamily="34" charset="0"/>
                <a:ea typeface="微軟正黑體" panose="020B0604030504040204" pitchFamily="34" charset="-120"/>
                <a:sym typeface="Arial" panose="020B0604020202020204" pitchFamily="34" charset="0"/>
              </a:rPr>
              <a:t> </a:t>
            </a:r>
          </a:p>
        </p:txBody>
      </p:sp>
      <p:cxnSp>
        <p:nvCxnSpPr>
          <p:cNvPr id="9" name="直線接點 8">
            <a:extLst>
              <a:ext uri="{FF2B5EF4-FFF2-40B4-BE49-F238E27FC236}">
                <a16:creationId xmlns:a16="http://schemas.microsoft.com/office/drawing/2014/main" id="{320C7DE2-E862-3B49-9733-FE3AF2DF9435}"/>
              </a:ext>
            </a:extLst>
          </p:cNvPr>
          <p:cNvCxnSpPr/>
          <p:nvPr/>
        </p:nvCxnSpPr>
        <p:spPr>
          <a:xfrm>
            <a:off x="2587058" y="1934159"/>
            <a:ext cx="0" cy="13462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3604C1E4-81EF-F149-919E-40E90B1D3DA7}"/>
              </a:ext>
            </a:extLst>
          </p:cNvPr>
          <p:cNvSpPr/>
          <p:nvPr/>
        </p:nvSpPr>
        <p:spPr>
          <a:xfrm>
            <a:off x="1345958" y="2259922"/>
            <a:ext cx="981359" cy="584775"/>
          </a:xfrm>
          <a:prstGeom prst="rect">
            <a:avLst/>
          </a:prstGeom>
        </p:spPr>
        <p:txBody>
          <a:bodyPr wrap="none">
            <a:spAutoFit/>
          </a:bodyPr>
          <a:lstStyle/>
          <a:p>
            <a:r>
              <a:rPr lang="en-US" altLang="zh-TW" sz="3200" b="1">
                <a:solidFill>
                  <a:schemeClr val="bg1"/>
                </a:solidFill>
                <a:latin typeface="Arial" panose="020B0604020202020204" pitchFamily="34" charset="0"/>
                <a:ea typeface="微軟正黑體" panose="020B0604030504040204" pitchFamily="34" charset="-120"/>
                <a:sym typeface="Arial" panose="020B0604020202020204" pitchFamily="34" charset="0"/>
              </a:rPr>
              <a:t>Hub</a:t>
            </a:r>
            <a:endParaRPr lang="zh-TW" altLang="en-US" sz="4000" b="1">
              <a:latin typeface="Arial" panose="020B0604020202020204" pitchFamily="34" charset="0"/>
              <a:ea typeface="微軟正黑體" panose="020B0604030504040204" pitchFamily="34" charset="-120"/>
              <a:sym typeface="Arial" panose="020B0604020202020204" pitchFamily="34" charset="0"/>
            </a:endParaRPr>
          </a:p>
        </p:txBody>
      </p:sp>
      <p:sp>
        <p:nvSpPr>
          <p:cNvPr id="84" name="橢圓 83">
            <a:extLst>
              <a:ext uri="{FF2B5EF4-FFF2-40B4-BE49-F238E27FC236}">
                <a16:creationId xmlns:a16="http://schemas.microsoft.com/office/drawing/2014/main" id="{64882332-40FD-4414-BD29-7C32B04C5EFF}"/>
              </a:ext>
            </a:extLst>
          </p:cNvPr>
          <p:cNvSpPr/>
          <p:nvPr/>
        </p:nvSpPr>
        <p:spPr>
          <a:xfrm>
            <a:off x="6171139" y="458557"/>
            <a:ext cx="923673" cy="85941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3" name="群組 12">
            <a:extLst>
              <a:ext uri="{FF2B5EF4-FFF2-40B4-BE49-F238E27FC236}">
                <a16:creationId xmlns:a16="http://schemas.microsoft.com/office/drawing/2014/main" id="{15EF6399-55F7-4BCE-8C9E-DE32BCFF0004}"/>
              </a:ext>
            </a:extLst>
          </p:cNvPr>
          <p:cNvGrpSpPr/>
          <p:nvPr/>
        </p:nvGrpSpPr>
        <p:grpSpPr>
          <a:xfrm>
            <a:off x="1468916" y="5197402"/>
            <a:ext cx="891343" cy="1344980"/>
            <a:chOff x="1468916" y="5197402"/>
            <a:chExt cx="891343" cy="1344980"/>
          </a:xfrm>
        </p:grpSpPr>
        <p:grpSp>
          <p:nvGrpSpPr>
            <p:cNvPr id="249" name="群組 248">
              <a:extLst>
                <a:ext uri="{FF2B5EF4-FFF2-40B4-BE49-F238E27FC236}">
                  <a16:creationId xmlns:a16="http://schemas.microsoft.com/office/drawing/2014/main" id="{29B7669E-022B-4919-AC8C-1003A459D6C1}"/>
                </a:ext>
              </a:extLst>
            </p:cNvPr>
            <p:cNvGrpSpPr/>
            <p:nvPr/>
          </p:nvGrpSpPr>
          <p:grpSpPr>
            <a:xfrm>
              <a:off x="1468916" y="5902529"/>
              <a:ext cx="891343" cy="639853"/>
              <a:chOff x="1572973" y="4186657"/>
              <a:chExt cx="889610" cy="521868"/>
            </a:xfrm>
          </p:grpSpPr>
          <p:sp>
            <p:nvSpPr>
              <p:cNvPr id="250" name="矩形: 圓角 249">
                <a:extLst>
                  <a:ext uri="{FF2B5EF4-FFF2-40B4-BE49-F238E27FC236}">
                    <a16:creationId xmlns:a16="http://schemas.microsoft.com/office/drawing/2014/main" id="{3ADA127F-7935-4F18-A42E-D626ED3CB88B}"/>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1" name="文字方塊 250">
                <a:extLst>
                  <a:ext uri="{FF2B5EF4-FFF2-40B4-BE49-F238E27FC236}">
                    <a16:creationId xmlns:a16="http://schemas.microsoft.com/office/drawing/2014/main" id="{9A021DE5-D949-4E01-9BCF-D62D7621FADC}"/>
                  </a:ext>
                </a:extLst>
              </p:cNvPr>
              <p:cNvSpPr txBox="1"/>
              <p:nvPr/>
            </p:nvSpPr>
            <p:spPr>
              <a:xfrm>
                <a:off x="1770531" y="4186657"/>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60" name="群組 259">
              <a:extLst>
                <a:ext uri="{FF2B5EF4-FFF2-40B4-BE49-F238E27FC236}">
                  <a16:creationId xmlns:a16="http://schemas.microsoft.com/office/drawing/2014/main" id="{FE5A28C8-524A-4AAC-BC39-B2FA2C955B89}"/>
                </a:ext>
              </a:extLst>
            </p:cNvPr>
            <p:cNvGrpSpPr/>
            <p:nvPr/>
          </p:nvGrpSpPr>
          <p:grpSpPr>
            <a:xfrm>
              <a:off x="1468916" y="5197402"/>
              <a:ext cx="891343" cy="651958"/>
              <a:chOff x="1572973" y="4176784"/>
              <a:chExt cx="889610" cy="531741"/>
            </a:xfrm>
          </p:grpSpPr>
          <p:sp>
            <p:nvSpPr>
              <p:cNvPr id="261" name="矩形: 圓角 260">
                <a:extLst>
                  <a:ext uri="{FF2B5EF4-FFF2-40B4-BE49-F238E27FC236}">
                    <a16:creationId xmlns:a16="http://schemas.microsoft.com/office/drawing/2014/main" id="{CDE527D5-C16F-4B3E-8EF7-D6DA2D038A0F}"/>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2" name="文字方塊 261">
                <a:extLst>
                  <a:ext uri="{FF2B5EF4-FFF2-40B4-BE49-F238E27FC236}">
                    <a16:creationId xmlns:a16="http://schemas.microsoft.com/office/drawing/2014/main" id="{11534334-28DD-4E16-90CC-8545F4C53FA3}"/>
                  </a:ext>
                </a:extLst>
              </p:cNvPr>
              <p:cNvSpPr txBox="1"/>
              <p:nvPr/>
            </p:nvSpPr>
            <p:spPr>
              <a:xfrm>
                <a:off x="1770531" y="4176784"/>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63" name="Google Shape;886;p43">
              <a:extLst>
                <a:ext uri="{FF2B5EF4-FFF2-40B4-BE49-F238E27FC236}">
                  <a16:creationId xmlns:a16="http://schemas.microsoft.com/office/drawing/2014/main" id="{37299AF3-6AF8-4E9D-8F0F-6059AAF9D2EA}"/>
                </a:ext>
              </a:extLst>
            </p:cNvPr>
            <p:cNvSpPr/>
            <p:nvPr/>
          </p:nvSpPr>
          <p:spPr>
            <a:xfrm>
              <a:off x="1497392" y="5480951"/>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6" name="Google Shape;886;p43">
              <a:extLst>
                <a:ext uri="{FF2B5EF4-FFF2-40B4-BE49-F238E27FC236}">
                  <a16:creationId xmlns:a16="http://schemas.microsoft.com/office/drawing/2014/main" id="{E157B361-15B1-445E-994B-4F8412E24492}"/>
                </a:ext>
              </a:extLst>
            </p:cNvPr>
            <p:cNvSpPr/>
            <p:nvPr/>
          </p:nvSpPr>
          <p:spPr>
            <a:xfrm>
              <a:off x="1497392" y="6167499"/>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2" name="群組 11">
            <a:extLst>
              <a:ext uri="{FF2B5EF4-FFF2-40B4-BE49-F238E27FC236}">
                <a16:creationId xmlns:a16="http://schemas.microsoft.com/office/drawing/2014/main" id="{3E91224C-FC52-4AB3-B5C4-9A241D4601F3}"/>
              </a:ext>
            </a:extLst>
          </p:cNvPr>
          <p:cNvGrpSpPr/>
          <p:nvPr/>
        </p:nvGrpSpPr>
        <p:grpSpPr>
          <a:xfrm>
            <a:off x="2570651" y="5214084"/>
            <a:ext cx="2917947" cy="1328303"/>
            <a:chOff x="2570651" y="5214084"/>
            <a:chExt cx="2917947" cy="1328303"/>
          </a:xfrm>
        </p:grpSpPr>
        <p:cxnSp>
          <p:nvCxnSpPr>
            <p:cNvPr id="237" name="Google Shape;895;p43">
              <a:extLst>
                <a:ext uri="{FF2B5EF4-FFF2-40B4-BE49-F238E27FC236}">
                  <a16:creationId xmlns:a16="http://schemas.microsoft.com/office/drawing/2014/main" id="{AC8D342E-208F-408C-BAD4-C3CF84B84AB6}"/>
                </a:ext>
              </a:extLst>
            </p:cNvPr>
            <p:cNvCxnSpPr>
              <a:cxnSpLocks/>
              <a:stCxn id="258" idx="1"/>
              <a:endCxn id="264" idx="3"/>
            </p:cNvCxnSpPr>
            <p:nvPr/>
          </p:nvCxnSpPr>
          <p:spPr>
            <a:xfrm flipH="1">
              <a:off x="3434539" y="5643479"/>
              <a:ext cx="1194459"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8" name="Google Shape;897;p43">
              <a:extLst>
                <a:ext uri="{FF2B5EF4-FFF2-40B4-BE49-F238E27FC236}">
                  <a16:creationId xmlns:a16="http://schemas.microsoft.com/office/drawing/2014/main" id="{069B6049-3E47-45EB-8090-FD6F1C78A7B4}"/>
                </a:ext>
              </a:extLst>
            </p:cNvPr>
            <p:cNvCxnSpPr>
              <a:cxnSpLocks/>
              <a:endCxn id="259" idx="0"/>
            </p:cNvCxnSpPr>
            <p:nvPr/>
          </p:nvCxnSpPr>
          <p:spPr>
            <a:xfrm flipH="1">
              <a:off x="5039064" y="5778898"/>
              <a:ext cx="5943" cy="40325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9" name="Google Shape;898;p43">
              <a:extLst>
                <a:ext uri="{FF2B5EF4-FFF2-40B4-BE49-F238E27FC236}">
                  <a16:creationId xmlns:a16="http://schemas.microsoft.com/office/drawing/2014/main" id="{62A98A1F-3906-4E07-87F9-6E7D46E2AAB0}"/>
                </a:ext>
              </a:extLst>
            </p:cNvPr>
            <p:cNvCxnSpPr>
              <a:cxnSpLocks/>
            </p:cNvCxnSpPr>
            <p:nvPr/>
          </p:nvCxnSpPr>
          <p:spPr>
            <a:xfrm>
              <a:off x="2968909" y="5718335"/>
              <a:ext cx="1913880" cy="62244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0" name="Google Shape;897;p43">
              <a:extLst>
                <a:ext uri="{FF2B5EF4-FFF2-40B4-BE49-F238E27FC236}">
                  <a16:creationId xmlns:a16="http://schemas.microsoft.com/office/drawing/2014/main" id="{90C62FDC-1C03-4337-BB1D-C75F2DBBA4E9}"/>
                </a:ext>
              </a:extLst>
            </p:cNvPr>
            <p:cNvCxnSpPr>
              <a:cxnSpLocks/>
              <a:endCxn id="265" idx="0"/>
            </p:cNvCxnSpPr>
            <p:nvPr/>
          </p:nvCxnSpPr>
          <p:spPr>
            <a:xfrm flipH="1">
              <a:off x="3012587" y="5778898"/>
              <a:ext cx="5944" cy="40608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1" name="Google Shape;899;p43">
              <a:extLst>
                <a:ext uri="{FF2B5EF4-FFF2-40B4-BE49-F238E27FC236}">
                  <a16:creationId xmlns:a16="http://schemas.microsoft.com/office/drawing/2014/main" id="{BBF04BDB-E982-4C2B-8161-95252852920F}"/>
                </a:ext>
              </a:extLst>
            </p:cNvPr>
            <p:cNvCxnSpPr>
              <a:cxnSpLocks/>
              <a:stCxn id="265" idx="3"/>
              <a:endCxn id="259" idx="1"/>
            </p:cNvCxnSpPr>
            <p:nvPr/>
          </p:nvCxnSpPr>
          <p:spPr>
            <a:xfrm flipV="1">
              <a:off x="3428595" y="6340784"/>
              <a:ext cx="1194460" cy="283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2" name="Google Shape;900;p43">
              <a:extLst>
                <a:ext uri="{FF2B5EF4-FFF2-40B4-BE49-F238E27FC236}">
                  <a16:creationId xmlns:a16="http://schemas.microsoft.com/office/drawing/2014/main" id="{A1ADB935-A7D2-4829-A1C0-3BC1F250D91E}"/>
                </a:ext>
              </a:extLst>
            </p:cNvPr>
            <p:cNvCxnSpPr>
              <a:cxnSpLocks/>
            </p:cNvCxnSpPr>
            <p:nvPr/>
          </p:nvCxnSpPr>
          <p:spPr>
            <a:xfrm flipH="1">
              <a:off x="3109914" y="5662326"/>
              <a:ext cx="1791254" cy="628622"/>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43" name="群組 242">
              <a:extLst>
                <a:ext uri="{FF2B5EF4-FFF2-40B4-BE49-F238E27FC236}">
                  <a16:creationId xmlns:a16="http://schemas.microsoft.com/office/drawing/2014/main" id="{2AEF787A-3F58-4B45-92D6-859B30C4D010}"/>
                </a:ext>
              </a:extLst>
            </p:cNvPr>
            <p:cNvGrpSpPr/>
            <p:nvPr/>
          </p:nvGrpSpPr>
          <p:grpSpPr>
            <a:xfrm>
              <a:off x="4597255" y="5920691"/>
              <a:ext cx="891343" cy="621693"/>
              <a:chOff x="1572973" y="4201467"/>
              <a:chExt cx="889610" cy="507056"/>
            </a:xfrm>
          </p:grpSpPr>
          <p:sp>
            <p:nvSpPr>
              <p:cNvPr id="244" name="矩形: 圓角 243">
                <a:extLst>
                  <a:ext uri="{FF2B5EF4-FFF2-40B4-BE49-F238E27FC236}">
                    <a16:creationId xmlns:a16="http://schemas.microsoft.com/office/drawing/2014/main" id="{A48144A5-01F0-468F-B170-0D8DAF356985}"/>
                  </a:ext>
                </a:extLst>
              </p:cNvPr>
              <p:cNvSpPr/>
              <p:nvPr/>
            </p:nvSpPr>
            <p:spPr>
              <a:xfrm>
                <a:off x="1572973" y="4212835"/>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5" name="文字方塊 244">
                <a:extLst>
                  <a:ext uri="{FF2B5EF4-FFF2-40B4-BE49-F238E27FC236}">
                    <a16:creationId xmlns:a16="http://schemas.microsoft.com/office/drawing/2014/main" id="{92BBC30D-F4AA-424F-BF95-680E0A4157BF}"/>
                  </a:ext>
                </a:extLst>
              </p:cNvPr>
              <p:cNvSpPr txBox="1"/>
              <p:nvPr/>
            </p:nvSpPr>
            <p:spPr>
              <a:xfrm>
                <a:off x="1770531" y="4201467"/>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46" name="群組 245">
              <a:extLst>
                <a:ext uri="{FF2B5EF4-FFF2-40B4-BE49-F238E27FC236}">
                  <a16:creationId xmlns:a16="http://schemas.microsoft.com/office/drawing/2014/main" id="{971A1CC9-CC74-4FCB-9742-86CB6420220C}"/>
                </a:ext>
              </a:extLst>
            </p:cNvPr>
            <p:cNvGrpSpPr/>
            <p:nvPr/>
          </p:nvGrpSpPr>
          <p:grpSpPr>
            <a:xfrm>
              <a:off x="4597255" y="5218726"/>
              <a:ext cx="891343" cy="626571"/>
              <a:chOff x="1572973" y="4197490"/>
              <a:chExt cx="889610" cy="511035"/>
            </a:xfrm>
          </p:grpSpPr>
          <p:sp>
            <p:nvSpPr>
              <p:cNvPr id="247" name="矩形: 圓角 246">
                <a:extLst>
                  <a:ext uri="{FF2B5EF4-FFF2-40B4-BE49-F238E27FC236}">
                    <a16:creationId xmlns:a16="http://schemas.microsoft.com/office/drawing/2014/main" id="{F1DC0204-C76B-4D2D-B586-E2EEBD676437}"/>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8" name="文字方塊 247">
                <a:extLst>
                  <a:ext uri="{FF2B5EF4-FFF2-40B4-BE49-F238E27FC236}">
                    <a16:creationId xmlns:a16="http://schemas.microsoft.com/office/drawing/2014/main" id="{23A03596-A53C-42EE-AC0D-829BEB258412}"/>
                  </a:ext>
                </a:extLst>
              </p:cNvPr>
              <p:cNvSpPr txBox="1"/>
              <p:nvPr/>
            </p:nvSpPr>
            <p:spPr>
              <a:xfrm>
                <a:off x="1770531" y="4197490"/>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52" name="群組 251">
              <a:extLst>
                <a:ext uri="{FF2B5EF4-FFF2-40B4-BE49-F238E27FC236}">
                  <a16:creationId xmlns:a16="http://schemas.microsoft.com/office/drawing/2014/main" id="{CFB297FB-5EA6-467D-836D-8B76D0017797}"/>
                </a:ext>
              </a:extLst>
            </p:cNvPr>
            <p:cNvGrpSpPr/>
            <p:nvPr/>
          </p:nvGrpSpPr>
          <p:grpSpPr>
            <a:xfrm>
              <a:off x="2570651" y="5923752"/>
              <a:ext cx="891343" cy="618635"/>
              <a:chOff x="1572973" y="4203963"/>
              <a:chExt cx="889610" cy="504562"/>
            </a:xfrm>
          </p:grpSpPr>
          <p:sp>
            <p:nvSpPr>
              <p:cNvPr id="253" name="矩形: 圓角 252">
                <a:extLst>
                  <a:ext uri="{FF2B5EF4-FFF2-40B4-BE49-F238E27FC236}">
                    <a16:creationId xmlns:a16="http://schemas.microsoft.com/office/drawing/2014/main" id="{B91332D3-0ED2-4E81-8C83-4F5AD20E6155}"/>
                  </a:ext>
                </a:extLst>
              </p:cNvPr>
              <p:cNvSpPr/>
              <p:nvPr/>
            </p:nvSpPr>
            <p:spPr>
              <a:xfrm>
                <a:off x="1572973" y="4212837"/>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4" name="文字方塊 253">
                <a:extLst>
                  <a:ext uri="{FF2B5EF4-FFF2-40B4-BE49-F238E27FC236}">
                    <a16:creationId xmlns:a16="http://schemas.microsoft.com/office/drawing/2014/main" id="{A2C15867-28A5-461A-B15D-7A0DA04951EA}"/>
                  </a:ext>
                </a:extLst>
              </p:cNvPr>
              <p:cNvSpPr txBox="1"/>
              <p:nvPr/>
            </p:nvSpPr>
            <p:spPr>
              <a:xfrm>
                <a:off x="1770531" y="4203963"/>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55" name="群組 254">
              <a:extLst>
                <a:ext uri="{FF2B5EF4-FFF2-40B4-BE49-F238E27FC236}">
                  <a16:creationId xmlns:a16="http://schemas.microsoft.com/office/drawing/2014/main" id="{22DB8592-7A31-4533-8D09-BB12EB4A2C21}"/>
                </a:ext>
              </a:extLst>
            </p:cNvPr>
            <p:cNvGrpSpPr/>
            <p:nvPr/>
          </p:nvGrpSpPr>
          <p:grpSpPr>
            <a:xfrm>
              <a:off x="2570651" y="5214084"/>
              <a:ext cx="891343" cy="631213"/>
              <a:chOff x="1572973" y="4193704"/>
              <a:chExt cx="889610" cy="514821"/>
            </a:xfrm>
          </p:grpSpPr>
          <p:sp>
            <p:nvSpPr>
              <p:cNvPr id="256" name="矩形: 圓角 255">
                <a:extLst>
                  <a:ext uri="{FF2B5EF4-FFF2-40B4-BE49-F238E27FC236}">
                    <a16:creationId xmlns:a16="http://schemas.microsoft.com/office/drawing/2014/main" id="{ED9BDABE-9045-4F9B-84F6-F5468B3F4692}"/>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7" name="文字方塊 256">
                <a:extLst>
                  <a:ext uri="{FF2B5EF4-FFF2-40B4-BE49-F238E27FC236}">
                    <a16:creationId xmlns:a16="http://schemas.microsoft.com/office/drawing/2014/main" id="{8B97EF8A-3981-40A4-97A5-D6348A8E2501}"/>
                  </a:ext>
                </a:extLst>
              </p:cNvPr>
              <p:cNvSpPr txBox="1"/>
              <p:nvPr/>
            </p:nvSpPr>
            <p:spPr>
              <a:xfrm>
                <a:off x="1770531" y="4193704"/>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58" name="Google Shape;888;p43">
              <a:extLst>
                <a:ext uri="{FF2B5EF4-FFF2-40B4-BE49-F238E27FC236}">
                  <a16:creationId xmlns:a16="http://schemas.microsoft.com/office/drawing/2014/main" id="{2485FC77-ECE2-4FE1-BB04-EC78FCAD3A9D}"/>
                </a:ext>
              </a:extLst>
            </p:cNvPr>
            <p:cNvSpPr/>
            <p:nvPr/>
          </p:nvSpPr>
          <p:spPr>
            <a:xfrm>
              <a:off x="4628998" y="5484849"/>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59" name="Google Shape;890;p43">
              <a:extLst>
                <a:ext uri="{FF2B5EF4-FFF2-40B4-BE49-F238E27FC236}">
                  <a16:creationId xmlns:a16="http://schemas.microsoft.com/office/drawing/2014/main" id="{339365DE-A0A9-48FC-AB63-562CE5F07B87}"/>
                </a:ext>
              </a:extLst>
            </p:cNvPr>
            <p:cNvSpPr/>
            <p:nvPr/>
          </p:nvSpPr>
          <p:spPr>
            <a:xfrm>
              <a:off x="4623055" y="6182154"/>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64" name="Google Shape;888;p43">
              <a:extLst>
                <a:ext uri="{FF2B5EF4-FFF2-40B4-BE49-F238E27FC236}">
                  <a16:creationId xmlns:a16="http://schemas.microsoft.com/office/drawing/2014/main" id="{4869E14D-5756-4B43-91BF-568C1B032C08}"/>
                </a:ext>
              </a:extLst>
            </p:cNvPr>
            <p:cNvSpPr/>
            <p:nvPr/>
          </p:nvSpPr>
          <p:spPr>
            <a:xfrm>
              <a:off x="2602522" y="5484849"/>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65" name="Google Shape;890;p43">
              <a:extLst>
                <a:ext uri="{FF2B5EF4-FFF2-40B4-BE49-F238E27FC236}">
                  <a16:creationId xmlns:a16="http://schemas.microsoft.com/office/drawing/2014/main" id="{FDCF18F7-3F53-425D-B4CB-A36574913BC8}"/>
                </a:ext>
              </a:extLst>
            </p:cNvPr>
            <p:cNvSpPr/>
            <p:nvPr/>
          </p:nvSpPr>
          <p:spPr>
            <a:xfrm>
              <a:off x="2596578" y="6184984"/>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67" name="文字方塊 266">
              <a:extLst>
                <a:ext uri="{FF2B5EF4-FFF2-40B4-BE49-F238E27FC236}">
                  <a16:creationId xmlns:a16="http://schemas.microsoft.com/office/drawing/2014/main" id="{F7398844-78B6-449F-8C43-32A2A04EFAC9}"/>
                </a:ext>
              </a:extLst>
            </p:cNvPr>
            <p:cNvSpPr txBox="1"/>
            <p:nvPr/>
          </p:nvSpPr>
          <p:spPr>
            <a:xfrm>
              <a:off x="3578884" y="5858885"/>
              <a:ext cx="751017" cy="338554"/>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solidFill>
              <a:schemeClr val="bg1"/>
            </a:solidFill>
          </p:spPr>
          <p:txBody>
            <a:bodyPr wrap="square" rtlCol="0">
              <a:spAutoFit/>
            </a:bodyPr>
            <a:lstStyle/>
            <a:p>
              <a:pPr algn="ctr"/>
              <a:r>
                <a:rPr lang="en-US" altLang="zh-TW"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Mesh</a:t>
              </a:r>
              <a:endParaRPr lang="zh-TW" altLang="en-US"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92" name="群組 291">
            <a:extLst>
              <a:ext uri="{FF2B5EF4-FFF2-40B4-BE49-F238E27FC236}">
                <a16:creationId xmlns:a16="http://schemas.microsoft.com/office/drawing/2014/main" id="{5ADA3D2F-721E-4BDF-9B2D-4BCA6C8B5B68}"/>
              </a:ext>
            </a:extLst>
          </p:cNvPr>
          <p:cNvGrpSpPr/>
          <p:nvPr/>
        </p:nvGrpSpPr>
        <p:grpSpPr>
          <a:xfrm>
            <a:off x="6783061" y="5214084"/>
            <a:ext cx="2917947" cy="1328303"/>
            <a:chOff x="2570651" y="5214084"/>
            <a:chExt cx="2917947" cy="1328303"/>
          </a:xfrm>
        </p:grpSpPr>
        <p:cxnSp>
          <p:nvCxnSpPr>
            <p:cNvPr id="293" name="Google Shape;895;p43">
              <a:extLst>
                <a:ext uri="{FF2B5EF4-FFF2-40B4-BE49-F238E27FC236}">
                  <a16:creationId xmlns:a16="http://schemas.microsoft.com/office/drawing/2014/main" id="{1C8DEE86-343F-4C9D-B9EB-067481AF0A35}"/>
                </a:ext>
              </a:extLst>
            </p:cNvPr>
            <p:cNvCxnSpPr>
              <a:cxnSpLocks/>
              <a:stCxn id="303" idx="1"/>
              <a:endCxn id="305" idx="3"/>
            </p:cNvCxnSpPr>
            <p:nvPr/>
          </p:nvCxnSpPr>
          <p:spPr>
            <a:xfrm flipH="1">
              <a:off x="3434539" y="5643479"/>
              <a:ext cx="1194459"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4" name="Google Shape;897;p43">
              <a:extLst>
                <a:ext uri="{FF2B5EF4-FFF2-40B4-BE49-F238E27FC236}">
                  <a16:creationId xmlns:a16="http://schemas.microsoft.com/office/drawing/2014/main" id="{4A576490-2238-4102-963F-FEC7BFAB3321}"/>
                </a:ext>
              </a:extLst>
            </p:cNvPr>
            <p:cNvCxnSpPr>
              <a:cxnSpLocks/>
              <a:endCxn id="304" idx="0"/>
            </p:cNvCxnSpPr>
            <p:nvPr/>
          </p:nvCxnSpPr>
          <p:spPr>
            <a:xfrm flipH="1">
              <a:off x="5039064" y="5778898"/>
              <a:ext cx="5943" cy="40325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5" name="Google Shape;898;p43">
              <a:extLst>
                <a:ext uri="{FF2B5EF4-FFF2-40B4-BE49-F238E27FC236}">
                  <a16:creationId xmlns:a16="http://schemas.microsoft.com/office/drawing/2014/main" id="{BF066F55-D0BF-4B8E-858F-D035AFF353EF}"/>
                </a:ext>
              </a:extLst>
            </p:cNvPr>
            <p:cNvCxnSpPr>
              <a:cxnSpLocks/>
            </p:cNvCxnSpPr>
            <p:nvPr/>
          </p:nvCxnSpPr>
          <p:spPr>
            <a:xfrm>
              <a:off x="2968909" y="5718335"/>
              <a:ext cx="1913880" cy="62244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6" name="Google Shape;897;p43">
              <a:extLst>
                <a:ext uri="{FF2B5EF4-FFF2-40B4-BE49-F238E27FC236}">
                  <a16:creationId xmlns:a16="http://schemas.microsoft.com/office/drawing/2014/main" id="{88EE1D7F-5979-474B-8020-607BD5DA91B4}"/>
                </a:ext>
              </a:extLst>
            </p:cNvPr>
            <p:cNvCxnSpPr>
              <a:cxnSpLocks/>
              <a:endCxn id="306" idx="0"/>
            </p:cNvCxnSpPr>
            <p:nvPr/>
          </p:nvCxnSpPr>
          <p:spPr>
            <a:xfrm flipH="1">
              <a:off x="3012587" y="5778898"/>
              <a:ext cx="5944" cy="40608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7" name="Google Shape;899;p43">
              <a:extLst>
                <a:ext uri="{FF2B5EF4-FFF2-40B4-BE49-F238E27FC236}">
                  <a16:creationId xmlns:a16="http://schemas.microsoft.com/office/drawing/2014/main" id="{42ED63F3-4B85-49E4-B9D9-67B4EAEF1717}"/>
                </a:ext>
              </a:extLst>
            </p:cNvPr>
            <p:cNvCxnSpPr>
              <a:cxnSpLocks/>
              <a:stCxn id="306" idx="3"/>
              <a:endCxn id="304" idx="1"/>
            </p:cNvCxnSpPr>
            <p:nvPr/>
          </p:nvCxnSpPr>
          <p:spPr>
            <a:xfrm flipV="1">
              <a:off x="3428595" y="6340784"/>
              <a:ext cx="1194460" cy="283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8" name="Google Shape;900;p43">
              <a:extLst>
                <a:ext uri="{FF2B5EF4-FFF2-40B4-BE49-F238E27FC236}">
                  <a16:creationId xmlns:a16="http://schemas.microsoft.com/office/drawing/2014/main" id="{30EC129B-DCBB-4AF0-B44C-921A17080F73}"/>
                </a:ext>
              </a:extLst>
            </p:cNvPr>
            <p:cNvCxnSpPr>
              <a:cxnSpLocks/>
            </p:cNvCxnSpPr>
            <p:nvPr/>
          </p:nvCxnSpPr>
          <p:spPr>
            <a:xfrm flipH="1">
              <a:off x="3109914" y="5662326"/>
              <a:ext cx="1791254" cy="628622"/>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99" name="群組 298">
              <a:extLst>
                <a:ext uri="{FF2B5EF4-FFF2-40B4-BE49-F238E27FC236}">
                  <a16:creationId xmlns:a16="http://schemas.microsoft.com/office/drawing/2014/main" id="{B09761F3-91FA-4FBB-BDA2-4BB95967C55A}"/>
                </a:ext>
              </a:extLst>
            </p:cNvPr>
            <p:cNvGrpSpPr/>
            <p:nvPr/>
          </p:nvGrpSpPr>
          <p:grpSpPr>
            <a:xfrm>
              <a:off x="4597255" y="5920691"/>
              <a:ext cx="891343" cy="621693"/>
              <a:chOff x="1572973" y="4201467"/>
              <a:chExt cx="889610" cy="507056"/>
            </a:xfrm>
          </p:grpSpPr>
          <p:sp>
            <p:nvSpPr>
              <p:cNvPr id="314" name="矩形: 圓角 313">
                <a:extLst>
                  <a:ext uri="{FF2B5EF4-FFF2-40B4-BE49-F238E27FC236}">
                    <a16:creationId xmlns:a16="http://schemas.microsoft.com/office/drawing/2014/main" id="{96C612A1-AFCC-4024-A382-F7B3F3943326}"/>
                  </a:ext>
                </a:extLst>
              </p:cNvPr>
              <p:cNvSpPr/>
              <p:nvPr/>
            </p:nvSpPr>
            <p:spPr>
              <a:xfrm>
                <a:off x="1572973" y="4212835"/>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5" name="文字方塊 314">
                <a:extLst>
                  <a:ext uri="{FF2B5EF4-FFF2-40B4-BE49-F238E27FC236}">
                    <a16:creationId xmlns:a16="http://schemas.microsoft.com/office/drawing/2014/main" id="{CE3241AB-1805-48DA-AAC7-DDC6091C4800}"/>
                  </a:ext>
                </a:extLst>
              </p:cNvPr>
              <p:cNvSpPr txBox="1"/>
              <p:nvPr/>
            </p:nvSpPr>
            <p:spPr>
              <a:xfrm>
                <a:off x="1770531" y="4201467"/>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300" name="群組 299">
              <a:extLst>
                <a:ext uri="{FF2B5EF4-FFF2-40B4-BE49-F238E27FC236}">
                  <a16:creationId xmlns:a16="http://schemas.microsoft.com/office/drawing/2014/main" id="{959BB6E4-80FC-46CA-8FF1-660E42F2BF93}"/>
                </a:ext>
              </a:extLst>
            </p:cNvPr>
            <p:cNvGrpSpPr/>
            <p:nvPr/>
          </p:nvGrpSpPr>
          <p:grpSpPr>
            <a:xfrm>
              <a:off x="4597255" y="5218726"/>
              <a:ext cx="891343" cy="626571"/>
              <a:chOff x="1572973" y="4197490"/>
              <a:chExt cx="889610" cy="511035"/>
            </a:xfrm>
          </p:grpSpPr>
          <p:sp>
            <p:nvSpPr>
              <p:cNvPr id="312" name="矩形: 圓角 311">
                <a:extLst>
                  <a:ext uri="{FF2B5EF4-FFF2-40B4-BE49-F238E27FC236}">
                    <a16:creationId xmlns:a16="http://schemas.microsoft.com/office/drawing/2014/main" id="{29868903-3E29-4465-AC6F-B46ABB4EC46F}"/>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3" name="文字方塊 312">
                <a:extLst>
                  <a:ext uri="{FF2B5EF4-FFF2-40B4-BE49-F238E27FC236}">
                    <a16:creationId xmlns:a16="http://schemas.microsoft.com/office/drawing/2014/main" id="{F5E64B3D-F75A-4B9D-9893-B2B756334431}"/>
                  </a:ext>
                </a:extLst>
              </p:cNvPr>
              <p:cNvSpPr txBox="1"/>
              <p:nvPr/>
            </p:nvSpPr>
            <p:spPr>
              <a:xfrm>
                <a:off x="1770531" y="4197490"/>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301" name="群組 300">
              <a:extLst>
                <a:ext uri="{FF2B5EF4-FFF2-40B4-BE49-F238E27FC236}">
                  <a16:creationId xmlns:a16="http://schemas.microsoft.com/office/drawing/2014/main" id="{1F6148C1-E3CC-4BED-B111-1A81E5507157}"/>
                </a:ext>
              </a:extLst>
            </p:cNvPr>
            <p:cNvGrpSpPr/>
            <p:nvPr/>
          </p:nvGrpSpPr>
          <p:grpSpPr>
            <a:xfrm>
              <a:off x="2570651" y="5923752"/>
              <a:ext cx="891343" cy="618635"/>
              <a:chOff x="1572973" y="4203963"/>
              <a:chExt cx="889610" cy="504562"/>
            </a:xfrm>
          </p:grpSpPr>
          <p:sp>
            <p:nvSpPr>
              <p:cNvPr id="310" name="矩形: 圓角 309">
                <a:extLst>
                  <a:ext uri="{FF2B5EF4-FFF2-40B4-BE49-F238E27FC236}">
                    <a16:creationId xmlns:a16="http://schemas.microsoft.com/office/drawing/2014/main" id="{2F1B781A-C349-4F44-AC23-7D00CF5E1D92}"/>
                  </a:ext>
                </a:extLst>
              </p:cNvPr>
              <p:cNvSpPr/>
              <p:nvPr/>
            </p:nvSpPr>
            <p:spPr>
              <a:xfrm>
                <a:off x="1572973" y="4212837"/>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1" name="文字方塊 310">
                <a:extLst>
                  <a:ext uri="{FF2B5EF4-FFF2-40B4-BE49-F238E27FC236}">
                    <a16:creationId xmlns:a16="http://schemas.microsoft.com/office/drawing/2014/main" id="{AB9EBECD-12AA-4226-9132-52D0B0D0A801}"/>
                  </a:ext>
                </a:extLst>
              </p:cNvPr>
              <p:cNvSpPr txBox="1"/>
              <p:nvPr/>
            </p:nvSpPr>
            <p:spPr>
              <a:xfrm>
                <a:off x="1770531" y="4203963"/>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302" name="群組 301">
              <a:extLst>
                <a:ext uri="{FF2B5EF4-FFF2-40B4-BE49-F238E27FC236}">
                  <a16:creationId xmlns:a16="http://schemas.microsoft.com/office/drawing/2014/main" id="{BEF4DD60-B5B3-4126-BD41-0F177141E72A}"/>
                </a:ext>
              </a:extLst>
            </p:cNvPr>
            <p:cNvGrpSpPr/>
            <p:nvPr/>
          </p:nvGrpSpPr>
          <p:grpSpPr>
            <a:xfrm>
              <a:off x="2570651" y="5214084"/>
              <a:ext cx="891343" cy="631213"/>
              <a:chOff x="1572973" y="4193704"/>
              <a:chExt cx="889610" cy="514821"/>
            </a:xfrm>
          </p:grpSpPr>
          <p:sp>
            <p:nvSpPr>
              <p:cNvPr id="308" name="矩形: 圓角 307">
                <a:extLst>
                  <a:ext uri="{FF2B5EF4-FFF2-40B4-BE49-F238E27FC236}">
                    <a16:creationId xmlns:a16="http://schemas.microsoft.com/office/drawing/2014/main" id="{557B2BD7-49CA-4F1B-BD15-1B6102BB4B76}"/>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09" name="文字方塊 308">
                <a:extLst>
                  <a:ext uri="{FF2B5EF4-FFF2-40B4-BE49-F238E27FC236}">
                    <a16:creationId xmlns:a16="http://schemas.microsoft.com/office/drawing/2014/main" id="{890A3D18-043F-40C1-A7FA-365B2DBCD090}"/>
                  </a:ext>
                </a:extLst>
              </p:cNvPr>
              <p:cNvSpPr txBox="1"/>
              <p:nvPr/>
            </p:nvSpPr>
            <p:spPr>
              <a:xfrm>
                <a:off x="1770531" y="4193704"/>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303" name="Google Shape;888;p43">
              <a:extLst>
                <a:ext uri="{FF2B5EF4-FFF2-40B4-BE49-F238E27FC236}">
                  <a16:creationId xmlns:a16="http://schemas.microsoft.com/office/drawing/2014/main" id="{FE7B1636-2FB1-47D8-AADA-EF3834D256D9}"/>
                </a:ext>
              </a:extLst>
            </p:cNvPr>
            <p:cNvSpPr/>
            <p:nvPr/>
          </p:nvSpPr>
          <p:spPr>
            <a:xfrm>
              <a:off x="4628998" y="5484849"/>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304" name="Google Shape;890;p43">
              <a:extLst>
                <a:ext uri="{FF2B5EF4-FFF2-40B4-BE49-F238E27FC236}">
                  <a16:creationId xmlns:a16="http://schemas.microsoft.com/office/drawing/2014/main" id="{A9F409E9-67DA-4230-BD12-F9B50B1D96CC}"/>
                </a:ext>
              </a:extLst>
            </p:cNvPr>
            <p:cNvSpPr/>
            <p:nvPr/>
          </p:nvSpPr>
          <p:spPr>
            <a:xfrm>
              <a:off x="4623055" y="6182154"/>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305" name="Google Shape;888;p43">
              <a:extLst>
                <a:ext uri="{FF2B5EF4-FFF2-40B4-BE49-F238E27FC236}">
                  <a16:creationId xmlns:a16="http://schemas.microsoft.com/office/drawing/2014/main" id="{28AF0D3C-AE37-4F82-97A7-133FC4980C16}"/>
                </a:ext>
              </a:extLst>
            </p:cNvPr>
            <p:cNvSpPr/>
            <p:nvPr/>
          </p:nvSpPr>
          <p:spPr>
            <a:xfrm>
              <a:off x="2602522" y="5484849"/>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306" name="Google Shape;890;p43">
              <a:extLst>
                <a:ext uri="{FF2B5EF4-FFF2-40B4-BE49-F238E27FC236}">
                  <a16:creationId xmlns:a16="http://schemas.microsoft.com/office/drawing/2014/main" id="{B5B3FC18-4AB0-405C-B0A8-E36AE06CCE0A}"/>
                </a:ext>
              </a:extLst>
            </p:cNvPr>
            <p:cNvSpPr/>
            <p:nvPr/>
          </p:nvSpPr>
          <p:spPr>
            <a:xfrm>
              <a:off x="2596578" y="6184984"/>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307" name="文字方塊 306">
              <a:extLst>
                <a:ext uri="{FF2B5EF4-FFF2-40B4-BE49-F238E27FC236}">
                  <a16:creationId xmlns:a16="http://schemas.microsoft.com/office/drawing/2014/main" id="{32C95B11-AF9B-4028-B1B6-3CB171F24741}"/>
                </a:ext>
              </a:extLst>
            </p:cNvPr>
            <p:cNvSpPr txBox="1"/>
            <p:nvPr/>
          </p:nvSpPr>
          <p:spPr>
            <a:xfrm>
              <a:off x="3578884" y="5858885"/>
              <a:ext cx="751017" cy="338554"/>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solidFill>
              <a:schemeClr val="bg1"/>
            </a:solidFill>
          </p:spPr>
          <p:txBody>
            <a:bodyPr wrap="square" rtlCol="0">
              <a:spAutoFit/>
            </a:bodyPr>
            <a:lstStyle/>
            <a:p>
              <a:pPr algn="ctr"/>
              <a:r>
                <a:rPr lang="en-US" altLang="zh-TW"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Mesh</a:t>
              </a:r>
              <a:endParaRPr lang="zh-TW" altLang="en-US"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316" name="群組 315">
            <a:extLst>
              <a:ext uri="{FF2B5EF4-FFF2-40B4-BE49-F238E27FC236}">
                <a16:creationId xmlns:a16="http://schemas.microsoft.com/office/drawing/2014/main" id="{D35BBD39-8A1B-49EF-BF2A-5DB4D74414AC}"/>
              </a:ext>
            </a:extLst>
          </p:cNvPr>
          <p:cNvGrpSpPr/>
          <p:nvPr/>
        </p:nvGrpSpPr>
        <p:grpSpPr>
          <a:xfrm>
            <a:off x="9844476" y="5197402"/>
            <a:ext cx="891343" cy="1344980"/>
            <a:chOff x="1468916" y="5197402"/>
            <a:chExt cx="891343" cy="1344980"/>
          </a:xfrm>
        </p:grpSpPr>
        <p:grpSp>
          <p:nvGrpSpPr>
            <p:cNvPr id="317" name="群組 316">
              <a:extLst>
                <a:ext uri="{FF2B5EF4-FFF2-40B4-BE49-F238E27FC236}">
                  <a16:creationId xmlns:a16="http://schemas.microsoft.com/office/drawing/2014/main" id="{B9EBEA05-2DBF-4F6C-B9BC-1ECC643860CE}"/>
                </a:ext>
              </a:extLst>
            </p:cNvPr>
            <p:cNvGrpSpPr/>
            <p:nvPr/>
          </p:nvGrpSpPr>
          <p:grpSpPr>
            <a:xfrm>
              <a:off x="1468916" y="5902529"/>
              <a:ext cx="891343" cy="639853"/>
              <a:chOff x="1572973" y="4186657"/>
              <a:chExt cx="889610" cy="521868"/>
            </a:xfrm>
          </p:grpSpPr>
          <p:sp>
            <p:nvSpPr>
              <p:cNvPr id="323" name="矩形: 圓角 322">
                <a:extLst>
                  <a:ext uri="{FF2B5EF4-FFF2-40B4-BE49-F238E27FC236}">
                    <a16:creationId xmlns:a16="http://schemas.microsoft.com/office/drawing/2014/main" id="{185053DD-0AAD-4329-B318-9FF8996161DA}"/>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24" name="文字方塊 323">
                <a:extLst>
                  <a:ext uri="{FF2B5EF4-FFF2-40B4-BE49-F238E27FC236}">
                    <a16:creationId xmlns:a16="http://schemas.microsoft.com/office/drawing/2014/main" id="{DC41D348-7605-4FBB-842E-24234CF60B07}"/>
                  </a:ext>
                </a:extLst>
              </p:cNvPr>
              <p:cNvSpPr txBox="1"/>
              <p:nvPr/>
            </p:nvSpPr>
            <p:spPr>
              <a:xfrm>
                <a:off x="1770531" y="4186657"/>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318" name="群組 317">
              <a:extLst>
                <a:ext uri="{FF2B5EF4-FFF2-40B4-BE49-F238E27FC236}">
                  <a16:creationId xmlns:a16="http://schemas.microsoft.com/office/drawing/2014/main" id="{A9AE56BE-469A-4AF6-B5A5-7C5748B5E842}"/>
                </a:ext>
              </a:extLst>
            </p:cNvPr>
            <p:cNvGrpSpPr/>
            <p:nvPr/>
          </p:nvGrpSpPr>
          <p:grpSpPr>
            <a:xfrm>
              <a:off x="1468916" y="5197402"/>
              <a:ext cx="891343" cy="651958"/>
              <a:chOff x="1572973" y="4176784"/>
              <a:chExt cx="889610" cy="531741"/>
            </a:xfrm>
          </p:grpSpPr>
          <p:sp>
            <p:nvSpPr>
              <p:cNvPr id="321" name="矩形: 圓角 320">
                <a:extLst>
                  <a:ext uri="{FF2B5EF4-FFF2-40B4-BE49-F238E27FC236}">
                    <a16:creationId xmlns:a16="http://schemas.microsoft.com/office/drawing/2014/main" id="{E367ED08-B3C2-4EBD-AC36-ACC3A5A59E7C}"/>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22" name="文字方塊 321">
                <a:extLst>
                  <a:ext uri="{FF2B5EF4-FFF2-40B4-BE49-F238E27FC236}">
                    <a16:creationId xmlns:a16="http://schemas.microsoft.com/office/drawing/2014/main" id="{DB031F47-9621-4B18-869F-05D1B1A4B081}"/>
                  </a:ext>
                </a:extLst>
              </p:cNvPr>
              <p:cNvSpPr txBox="1"/>
              <p:nvPr/>
            </p:nvSpPr>
            <p:spPr>
              <a:xfrm>
                <a:off x="1770531" y="4176784"/>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319" name="Google Shape;886;p43">
              <a:extLst>
                <a:ext uri="{FF2B5EF4-FFF2-40B4-BE49-F238E27FC236}">
                  <a16:creationId xmlns:a16="http://schemas.microsoft.com/office/drawing/2014/main" id="{B8240A24-8FA3-4EBB-AD3B-28BC31348DB1}"/>
                </a:ext>
              </a:extLst>
            </p:cNvPr>
            <p:cNvSpPr/>
            <p:nvPr/>
          </p:nvSpPr>
          <p:spPr>
            <a:xfrm>
              <a:off x="1497392" y="5480951"/>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20" name="Google Shape;886;p43">
              <a:extLst>
                <a:ext uri="{FF2B5EF4-FFF2-40B4-BE49-F238E27FC236}">
                  <a16:creationId xmlns:a16="http://schemas.microsoft.com/office/drawing/2014/main" id="{F985B0B1-F066-4B50-BDCF-96E646E1AAF8}"/>
                </a:ext>
              </a:extLst>
            </p:cNvPr>
            <p:cNvSpPr/>
            <p:nvPr/>
          </p:nvSpPr>
          <p:spPr>
            <a:xfrm>
              <a:off x="1497392" y="6167499"/>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Tree>
    <p:extLst>
      <p:ext uri="{BB962C8B-B14F-4D97-AF65-F5344CB8AC3E}">
        <p14:creationId xmlns:p14="http://schemas.microsoft.com/office/powerpoint/2010/main" val="1330191806"/>
      </p:ext>
    </p:extLst>
  </p:cSld>
  <p:clrMapOvr>
    <a:masterClrMapping/>
  </p:clrMapOvr>
  <p:transition spd="slow">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矩形: 圓角 110">
            <a:extLst>
              <a:ext uri="{FF2B5EF4-FFF2-40B4-BE49-F238E27FC236}">
                <a16:creationId xmlns:a16="http://schemas.microsoft.com/office/drawing/2014/main" id="{E3D3A7F3-9B74-4F05-BE8E-9DF05CA558A8}"/>
              </a:ext>
            </a:extLst>
          </p:cNvPr>
          <p:cNvSpPr/>
          <p:nvPr/>
        </p:nvSpPr>
        <p:spPr>
          <a:xfrm>
            <a:off x="6220025" y="3568118"/>
            <a:ext cx="5109959" cy="3055479"/>
          </a:xfrm>
          <a:prstGeom prst="roundRect">
            <a:avLst>
              <a:gd name="adj" fmla="val 34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16" name="Google Shape;879;p43">
            <a:extLst>
              <a:ext uri="{FF2B5EF4-FFF2-40B4-BE49-F238E27FC236}">
                <a16:creationId xmlns:a16="http://schemas.microsoft.com/office/drawing/2014/main" id="{2CBDAFDA-3245-41C2-9709-93D737F7CDBC}"/>
              </a:ext>
            </a:extLst>
          </p:cNvPr>
          <p:cNvSpPr/>
          <p:nvPr/>
        </p:nvSpPr>
        <p:spPr>
          <a:xfrm>
            <a:off x="8377405" y="4093314"/>
            <a:ext cx="2726254" cy="2129542"/>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92" name="Google Shape;904;p43">
            <a:extLst>
              <a:ext uri="{FF2B5EF4-FFF2-40B4-BE49-F238E27FC236}">
                <a16:creationId xmlns:a16="http://schemas.microsoft.com/office/drawing/2014/main" id="{8C0DE0A0-29E8-4B92-A532-A1EF7D0B332D}"/>
              </a:ext>
            </a:extLst>
          </p:cNvPr>
          <p:cNvCxnSpPr>
            <a:cxnSpLocks/>
          </p:cNvCxnSpPr>
          <p:nvPr/>
        </p:nvCxnSpPr>
        <p:spPr>
          <a:xfrm flipV="1">
            <a:off x="9483175" y="5142608"/>
            <a:ext cx="635368" cy="136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3" name="Google Shape;904;p43">
            <a:extLst>
              <a:ext uri="{FF2B5EF4-FFF2-40B4-BE49-F238E27FC236}">
                <a16:creationId xmlns:a16="http://schemas.microsoft.com/office/drawing/2014/main" id="{A7C44104-140B-46CF-A438-4655CB19C108}"/>
              </a:ext>
            </a:extLst>
          </p:cNvPr>
          <p:cNvCxnSpPr>
            <a:cxnSpLocks/>
          </p:cNvCxnSpPr>
          <p:nvPr/>
        </p:nvCxnSpPr>
        <p:spPr>
          <a:xfrm>
            <a:off x="9483175" y="5964587"/>
            <a:ext cx="635368" cy="2643"/>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7" name="矩形: 圓角 166">
            <a:extLst>
              <a:ext uri="{FF2B5EF4-FFF2-40B4-BE49-F238E27FC236}">
                <a16:creationId xmlns:a16="http://schemas.microsoft.com/office/drawing/2014/main" id="{7348CF3B-3E93-41C4-A95D-25B26EA89CF1}"/>
              </a:ext>
            </a:extLst>
          </p:cNvPr>
          <p:cNvSpPr/>
          <p:nvPr/>
        </p:nvSpPr>
        <p:spPr>
          <a:xfrm>
            <a:off x="1083232" y="3566363"/>
            <a:ext cx="4928521" cy="3057441"/>
          </a:xfrm>
          <a:prstGeom prst="roundRect">
            <a:avLst>
              <a:gd name="adj" fmla="val 3435"/>
            </a:avLst>
          </a:prstGeom>
          <a:solidFill>
            <a:srgbClr val="0D8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1" name="Google Shape;879;p43">
            <a:extLst>
              <a:ext uri="{FF2B5EF4-FFF2-40B4-BE49-F238E27FC236}">
                <a16:creationId xmlns:a16="http://schemas.microsoft.com/office/drawing/2014/main" id="{B0ED4528-1748-4D4E-88C4-41F34EA42288}"/>
              </a:ext>
            </a:extLst>
          </p:cNvPr>
          <p:cNvSpPr/>
          <p:nvPr/>
        </p:nvSpPr>
        <p:spPr>
          <a:xfrm>
            <a:off x="1233164" y="4101638"/>
            <a:ext cx="2723082"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8" name="Google Shape;879;p43">
            <a:extLst>
              <a:ext uri="{FF2B5EF4-FFF2-40B4-BE49-F238E27FC236}">
                <a16:creationId xmlns:a16="http://schemas.microsoft.com/office/drawing/2014/main" id="{99E8A494-2F0B-4352-85A0-63F2BE3B286E}"/>
              </a:ext>
            </a:extLst>
          </p:cNvPr>
          <p:cNvSpPr/>
          <p:nvPr/>
        </p:nvSpPr>
        <p:spPr>
          <a:xfrm>
            <a:off x="4069221" y="4101638"/>
            <a:ext cx="1786257"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82" name="圖形 181">
            <a:extLst>
              <a:ext uri="{FF2B5EF4-FFF2-40B4-BE49-F238E27FC236}">
                <a16:creationId xmlns:a16="http://schemas.microsoft.com/office/drawing/2014/main" id="{E061057A-4D09-46AC-BCA5-1A6168C8528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9935" t="9604" r="20840" b="25983"/>
          <a:stretch/>
        </p:blipFill>
        <p:spPr>
          <a:xfrm>
            <a:off x="4126428" y="4088121"/>
            <a:ext cx="828168" cy="750582"/>
          </a:xfrm>
          <a:prstGeom prst="rect">
            <a:avLst/>
          </a:prstGeom>
        </p:spPr>
      </p:pic>
      <p:sp>
        <p:nvSpPr>
          <p:cNvPr id="174" name="Google Shape;916;p43">
            <a:extLst>
              <a:ext uri="{FF2B5EF4-FFF2-40B4-BE49-F238E27FC236}">
                <a16:creationId xmlns:a16="http://schemas.microsoft.com/office/drawing/2014/main" id="{9CDCC6DB-778E-4834-A88E-07981E68C625}"/>
              </a:ext>
            </a:extLst>
          </p:cNvPr>
          <p:cNvSpPr/>
          <p:nvPr/>
        </p:nvSpPr>
        <p:spPr>
          <a:xfrm>
            <a:off x="938279" y="3064580"/>
            <a:ext cx="10481750" cy="3661133"/>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lang="zh-TW" alt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5" name="群組 4">
            <a:extLst>
              <a:ext uri="{FF2B5EF4-FFF2-40B4-BE49-F238E27FC236}">
                <a16:creationId xmlns:a16="http://schemas.microsoft.com/office/drawing/2014/main" id="{39ABBC71-4FAD-4EE1-96F4-890E2D787CCA}"/>
              </a:ext>
            </a:extLst>
          </p:cNvPr>
          <p:cNvGrpSpPr/>
          <p:nvPr/>
        </p:nvGrpSpPr>
        <p:grpSpPr>
          <a:xfrm>
            <a:off x="2233711" y="5090562"/>
            <a:ext cx="522903" cy="859782"/>
            <a:chOff x="2155470" y="5300587"/>
            <a:chExt cx="522903" cy="937435"/>
          </a:xfrm>
        </p:grpSpPr>
        <p:cxnSp>
          <p:nvCxnSpPr>
            <p:cNvPr id="264" name="Google Shape;897;p43">
              <a:extLst>
                <a:ext uri="{FF2B5EF4-FFF2-40B4-BE49-F238E27FC236}">
                  <a16:creationId xmlns:a16="http://schemas.microsoft.com/office/drawing/2014/main" id="{21D046FE-D7BD-4EE1-A897-978A2BC5FBDB}"/>
                </a:ext>
              </a:extLst>
            </p:cNvPr>
            <p:cNvCxnSpPr>
              <a:cxnSpLocks/>
            </p:cNvCxnSpPr>
            <p:nvPr/>
          </p:nvCxnSpPr>
          <p:spPr>
            <a:xfrm flipH="1" flipV="1">
              <a:off x="2155470" y="5300587"/>
              <a:ext cx="522903" cy="4189"/>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5" name="Google Shape;897;p43">
              <a:extLst>
                <a:ext uri="{FF2B5EF4-FFF2-40B4-BE49-F238E27FC236}">
                  <a16:creationId xmlns:a16="http://schemas.microsoft.com/office/drawing/2014/main" id="{BBFEADF0-1527-4FE7-9E74-8E2C2EB0372C}"/>
                </a:ext>
              </a:extLst>
            </p:cNvPr>
            <p:cNvCxnSpPr>
              <a:cxnSpLocks/>
            </p:cNvCxnSpPr>
            <p:nvPr/>
          </p:nvCxnSpPr>
          <p:spPr>
            <a:xfrm rot="10800000" flipV="1">
              <a:off x="2155470" y="5304775"/>
              <a:ext cx="522903" cy="933247"/>
            </a:xfrm>
            <a:prstGeom prst="bentConnector3">
              <a:avLst>
                <a:gd name="adj1" fmla="val 50000"/>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61" name="Google Shape;883;p43">
            <a:extLst>
              <a:ext uri="{FF2B5EF4-FFF2-40B4-BE49-F238E27FC236}">
                <a16:creationId xmlns:a16="http://schemas.microsoft.com/office/drawing/2014/main" id="{3423F260-CF51-4948-B2D9-A1D84BAC3F47}"/>
              </a:ext>
            </a:extLst>
          </p:cNvPr>
          <p:cNvSpPr/>
          <p:nvPr/>
        </p:nvSpPr>
        <p:spPr>
          <a:xfrm>
            <a:off x="9208288" y="4304834"/>
            <a:ext cx="154006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Chongqing</a:t>
            </a:r>
          </a:p>
        </p:txBody>
      </p:sp>
      <p:sp>
        <p:nvSpPr>
          <p:cNvPr id="162" name="Google Shape;879;p43">
            <a:extLst>
              <a:ext uri="{FF2B5EF4-FFF2-40B4-BE49-F238E27FC236}">
                <a16:creationId xmlns:a16="http://schemas.microsoft.com/office/drawing/2014/main" id="{5532C477-5C61-4050-9AD2-64DDB715390F}"/>
              </a:ext>
            </a:extLst>
          </p:cNvPr>
          <p:cNvSpPr/>
          <p:nvPr/>
        </p:nvSpPr>
        <p:spPr>
          <a:xfrm>
            <a:off x="6476640" y="4098856"/>
            <a:ext cx="1789494" cy="2124000"/>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4" name="Google Shape;877;p43">
            <a:extLst>
              <a:ext uri="{FF2B5EF4-FFF2-40B4-BE49-F238E27FC236}">
                <a16:creationId xmlns:a16="http://schemas.microsoft.com/office/drawing/2014/main" id="{B99ED5E2-ADA9-4D5F-8896-6BFFE4FDE598}"/>
              </a:ext>
            </a:extLst>
          </p:cNvPr>
          <p:cNvSpPr/>
          <p:nvPr/>
        </p:nvSpPr>
        <p:spPr>
          <a:xfrm>
            <a:off x="7493867" y="3633620"/>
            <a:ext cx="2839204" cy="386725"/>
          </a:xfrm>
          <a:prstGeom prst="rect">
            <a:avLst/>
          </a:prstGeom>
          <a:noFill/>
          <a:ln>
            <a:noFill/>
          </a:ln>
        </p:spPr>
        <p:txBody>
          <a:bodyPr spcFirstLastPara="1" wrap="square" lIns="121900" tIns="121900" rIns="121900" bIns="121900" anchor="ctr" anchorCtr="0">
            <a:noAutofit/>
          </a:bodyPr>
          <a:lstStyle/>
          <a:p>
            <a:pPr algn="ctr"/>
            <a:r>
              <a:rPr 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China Domain</a:t>
            </a:r>
          </a:p>
        </p:txBody>
      </p:sp>
      <p:sp>
        <p:nvSpPr>
          <p:cNvPr id="165" name="Google Shape;883;p43">
            <a:extLst>
              <a:ext uri="{FF2B5EF4-FFF2-40B4-BE49-F238E27FC236}">
                <a16:creationId xmlns:a16="http://schemas.microsoft.com/office/drawing/2014/main" id="{BA564B94-17A0-4F73-A8A8-7662723257F1}"/>
              </a:ext>
            </a:extLst>
          </p:cNvPr>
          <p:cNvSpPr/>
          <p:nvPr/>
        </p:nvSpPr>
        <p:spPr>
          <a:xfrm>
            <a:off x="7027450" y="4304834"/>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b="1"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Beijin</a:t>
            </a:r>
            <a:endPar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0" name="Google Shape;883;p43">
            <a:extLst>
              <a:ext uri="{FF2B5EF4-FFF2-40B4-BE49-F238E27FC236}">
                <a16:creationId xmlns:a16="http://schemas.microsoft.com/office/drawing/2014/main" id="{00BA3EE9-EAEA-47BC-B629-0B4919473CA0}"/>
              </a:ext>
            </a:extLst>
          </p:cNvPr>
          <p:cNvSpPr/>
          <p:nvPr/>
        </p:nvSpPr>
        <p:spPr>
          <a:xfrm>
            <a:off x="4791467" y="4393026"/>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Japan</a:t>
            </a:r>
          </a:p>
          <a:p>
            <a:pPr algn="ct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3" name="Google Shape;877;p43">
            <a:extLst>
              <a:ext uri="{FF2B5EF4-FFF2-40B4-BE49-F238E27FC236}">
                <a16:creationId xmlns:a16="http://schemas.microsoft.com/office/drawing/2014/main" id="{D9E0888D-8408-4EF5-B324-96AB934FF63F}"/>
              </a:ext>
            </a:extLst>
          </p:cNvPr>
          <p:cNvSpPr/>
          <p:nvPr/>
        </p:nvSpPr>
        <p:spPr>
          <a:xfrm>
            <a:off x="2127890" y="3627437"/>
            <a:ext cx="2839204" cy="386725"/>
          </a:xfrm>
          <a:prstGeom prst="rect">
            <a:avLst/>
          </a:prstGeom>
          <a:noFill/>
          <a:ln>
            <a:noFill/>
          </a:ln>
        </p:spPr>
        <p:txBody>
          <a:bodyPr spcFirstLastPara="1" wrap="square" lIns="121900" tIns="121900" rIns="121900" bIns="121900" anchor="ctr" anchorCtr="0">
            <a:noAutofit/>
          </a:bodyPr>
          <a:lstStyle/>
          <a:p>
            <a:pPr algn="ctr"/>
            <a:r>
              <a:rPr lang="en-US" sz="24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Global Domain</a:t>
            </a:r>
          </a:p>
        </p:txBody>
      </p:sp>
      <p:sp>
        <p:nvSpPr>
          <p:cNvPr id="176" name="矩形: 圓角 175">
            <a:extLst>
              <a:ext uri="{FF2B5EF4-FFF2-40B4-BE49-F238E27FC236}">
                <a16:creationId xmlns:a16="http://schemas.microsoft.com/office/drawing/2014/main" id="{52FF63C7-7564-4AEF-89AD-A1A002F3E6BE}"/>
              </a:ext>
            </a:extLst>
          </p:cNvPr>
          <p:cNvSpPr/>
          <p:nvPr/>
        </p:nvSpPr>
        <p:spPr>
          <a:xfrm>
            <a:off x="4738726" y="3051699"/>
            <a:ext cx="2327779" cy="466806"/>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77" name="Google Shape;917;p43">
            <a:extLst>
              <a:ext uri="{FF2B5EF4-FFF2-40B4-BE49-F238E27FC236}">
                <a16:creationId xmlns:a16="http://schemas.microsoft.com/office/drawing/2014/main" id="{942FC403-5F4A-4C61-90D4-937A34969DDC}"/>
              </a:ext>
            </a:extLst>
          </p:cNvPr>
          <p:cNvSpPr/>
          <p:nvPr/>
        </p:nvSpPr>
        <p:spPr>
          <a:xfrm>
            <a:off x="4738726" y="3146946"/>
            <a:ext cx="2327779" cy="250339"/>
          </a:xfrm>
          <a:prstGeom prst="rect">
            <a:avLst/>
          </a:prstGeom>
          <a:noFill/>
          <a:ln>
            <a:noFill/>
          </a:ln>
        </p:spPr>
        <p:txBody>
          <a:bodyPr spcFirstLastPara="1" wrap="square" lIns="121900" tIns="121900" rIns="121900" bIns="121900" anchor="ctr" anchorCtr="0">
            <a:noAutofit/>
          </a:bodyPr>
          <a:lstStyle/>
          <a:p>
            <a:pPr algn="ctr"/>
            <a:r>
              <a:rPr lang="zh-TW" altLang="en-US" sz="24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Organization</a:t>
            </a:r>
          </a:p>
        </p:txBody>
      </p:sp>
      <p:sp>
        <p:nvSpPr>
          <p:cNvPr id="179" name="Google Shape;883;p43">
            <a:extLst>
              <a:ext uri="{FF2B5EF4-FFF2-40B4-BE49-F238E27FC236}">
                <a16:creationId xmlns:a16="http://schemas.microsoft.com/office/drawing/2014/main" id="{BCFEB283-0D18-4706-8422-C05BB1F52DEA}"/>
              </a:ext>
            </a:extLst>
          </p:cNvPr>
          <p:cNvSpPr/>
          <p:nvPr/>
        </p:nvSpPr>
        <p:spPr>
          <a:xfrm>
            <a:off x="2251039" y="4393026"/>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USA</a:t>
            </a:r>
          </a:p>
          <a:p>
            <a:pPr algn="ctr"/>
            <a:endParaRPr lang="zh-TW" altLang="en-US"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80" name="圖形 179">
            <a:extLst>
              <a:ext uri="{FF2B5EF4-FFF2-40B4-BE49-F238E27FC236}">
                <a16:creationId xmlns:a16="http://schemas.microsoft.com/office/drawing/2014/main" id="{B1478170-BA13-4829-90B1-51C6DE0BBEC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2504" t="12279" r="24374" b="32198"/>
          <a:stretch/>
        </p:blipFill>
        <p:spPr>
          <a:xfrm>
            <a:off x="1748244" y="4161597"/>
            <a:ext cx="693039" cy="603630"/>
          </a:xfrm>
          <a:prstGeom prst="rect">
            <a:avLst/>
          </a:prstGeom>
        </p:spPr>
      </p:pic>
      <p:pic>
        <p:nvPicPr>
          <p:cNvPr id="183" name="圖形 182">
            <a:extLst>
              <a:ext uri="{FF2B5EF4-FFF2-40B4-BE49-F238E27FC236}">
                <a16:creationId xmlns:a16="http://schemas.microsoft.com/office/drawing/2014/main" id="{31B42229-59EB-41AB-89CF-077C72D8015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9935" t="8502" r="18401" b="25000"/>
          <a:stretch/>
        </p:blipFill>
        <p:spPr>
          <a:xfrm>
            <a:off x="6434850" y="4076016"/>
            <a:ext cx="853184" cy="774792"/>
          </a:xfrm>
          <a:prstGeom prst="rect">
            <a:avLst/>
          </a:prstGeom>
        </p:spPr>
      </p:pic>
      <p:pic>
        <p:nvPicPr>
          <p:cNvPr id="185" name="圖形 184">
            <a:extLst>
              <a:ext uri="{FF2B5EF4-FFF2-40B4-BE49-F238E27FC236}">
                <a16:creationId xmlns:a16="http://schemas.microsoft.com/office/drawing/2014/main" id="{A34DBBD3-41A6-4FD1-A1DF-6B355A42AECC}"/>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9935" t="8502" r="18401" b="25000"/>
          <a:stretch/>
        </p:blipFill>
        <p:spPr>
          <a:xfrm>
            <a:off x="8606982" y="4076016"/>
            <a:ext cx="853184" cy="774792"/>
          </a:xfrm>
          <a:prstGeom prst="rect">
            <a:avLst/>
          </a:prstGeom>
        </p:spPr>
      </p:pic>
      <p:sp>
        <p:nvSpPr>
          <p:cNvPr id="186" name="橢圓 185">
            <a:extLst>
              <a:ext uri="{FF2B5EF4-FFF2-40B4-BE49-F238E27FC236}">
                <a16:creationId xmlns:a16="http://schemas.microsoft.com/office/drawing/2014/main" id="{1F5A2E20-2DA1-4DBA-80BD-225C8E6157A2}"/>
              </a:ext>
            </a:extLst>
          </p:cNvPr>
          <p:cNvSpPr/>
          <p:nvPr/>
        </p:nvSpPr>
        <p:spPr>
          <a:xfrm>
            <a:off x="6296372" y="3363802"/>
            <a:ext cx="923673" cy="92367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87" name="矩形 186">
            <a:extLst>
              <a:ext uri="{FF2B5EF4-FFF2-40B4-BE49-F238E27FC236}">
                <a16:creationId xmlns:a16="http://schemas.microsoft.com/office/drawing/2014/main" id="{0ACF6105-C474-4633-99D6-5A451F6AE7E5}"/>
              </a:ext>
            </a:extLst>
          </p:cNvPr>
          <p:cNvSpPr/>
          <p:nvPr/>
        </p:nvSpPr>
        <p:spPr>
          <a:xfrm>
            <a:off x="6054981" y="2949751"/>
            <a:ext cx="269626" cy="461665"/>
          </a:xfrm>
          <a:prstGeom prst="rect">
            <a:avLst/>
          </a:prstGeom>
        </p:spPr>
        <p:txBody>
          <a:bodyPr wrap="none">
            <a:spAutoFit/>
          </a:bodyPr>
          <a:lstStyle/>
          <a:p>
            <a:r>
              <a:rPr lang="zh-TW" altLang="en-US" sz="2400">
                <a:latin typeface="Arial" panose="020B0604020202020204" pitchFamily="34" charset="0"/>
                <a:ea typeface="微軟正黑體" panose="020B0604030504040204" pitchFamily="34" charset="-120"/>
                <a:sym typeface="Arial" panose="020B0604020202020204" pitchFamily="34" charset="0"/>
              </a:rPr>
              <a:t> </a:t>
            </a:r>
          </a:p>
        </p:txBody>
      </p:sp>
      <p:sp>
        <p:nvSpPr>
          <p:cNvPr id="2" name="標題 1">
            <a:extLst>
              <a:ext uri="{FF2B5EF4-FFF2-40B4-BE49-F238E27FC236}">
                <a16:creationId xmlns:a16="http://schemas.microsoft.com/office/drawing/2014/main" id="{C91B97AF-D20A-4676-B04D-EAF19D5FC45E}"/>
              </a:ext>
            </a:extLst>
          </p:cNvPr>
          <p:cNvSpPr>
            <a:spLocks noGrp="1"/>
          </p:cNvSpPr>
          <p:nvPr>
            <p:ph type="title"/>
          </p:nvPr>
        </p:nvSpPr>
        <p:spPr/>
        <p:txBody>
          <a:bodyPr/>
          <a:lstStyle/>
          <a:p>
            <a:r>
              <a:rPr lang="en-US" err="1">
                <a:ea typeface="微軟正黑體" panose="020B0604030504040204" pitchFamily="34" charset="-120"/>
                <a:sym typeface="Arial" panose="020B0604020202020204" pitchFamily="34" charset="0"/>
              </a:rPr>
              <a:t>QuWAN</a:t>
            </a:r>
            <a:r>
              <a:rPr lang="en-US">
                <a:ea typeface="微軟正黑體" panose="020B0604030504040204" pitchFamily="34" charset="-120"/>
                <a:sym typeface="Arial" panose="020B0604020202020204" pitchFamily="34" charset="0"/>
              </a:rPr>
              <a:t> Network Topology</a:t>
            </a:r>
            <a:br>
              <a:rPr lang="en-US">
                <a:ea typeface="微軟正黑體" panose="020B0604030504040204" pitchFamily="34" charset="-120"/>
                <a:sym typeface="Arial" panose="020B0604020202020204" pitchFamily="34" charset="0"/>
              </a:rPr>
            </a:br>
            <a:r>
              <a:rPr lang="en-US" altLang="zh-TW">
                <a:ea typeface="微軟正黑體" panose="020B0604030504040204" pitchFamily="34" charset="-120"/>
                <a:sym typeface="Arial" panose="020B0604020202020204" pitchFamily="34" charset="0"/>
              </a:rPr>
              <a:t>Hub &amp; Edge</a:t>
            </a:r>
            <a:r>
              <a:rPr lang="en-US">
                <a:ea typeface="微軟正黑體" panose="020B0604030504040204" pitchFamily="34" charset="-120"/>
                <a:sym typeface="Arial" panose="020B0604020202020204" pitchFamily="34" charset="0"/>
              </a:rPr>
              <a:t> </a:t>
            </a:r>
            <a:endParaRPr lang="zh-TW">
              <a:ea typeface="微軟正黑體" panose="020B0604030504040204" pitchFamily="34" charset="-120"/>
              <a:sym typeface="Arial" panose="020B0604020202020204" pitchFamily="34" charset="0"/>
            </a:endParaRPr>
          </a:p>
        </p:txBody>
      </p:sp>
      <p:sp>
        <p:nvSpPr>
          <p:cNvPr id="4" name="文字方塊 3">
            <a:extLst>
              <a:ext uri="{FF2B5EF4-FFF2-40B4-BE49-F238E27FC236}">
                <a16:creationId xmlns:a16="http://schemas.microsoft.com/office/drawing/2014/main" id="{F724972A-FFEC-478A-878D-624DB21FE85E}"/>
              </a:ext>
            </a:extLst>
          </p:cNvPr>
          <p:cNvSpPr txBox="1"/>
          <p:nvPr/>
        </p:nvSpPr>
        <p:spPr>
          <a:xfrm>
            <a:off x="3379358" y="1822553"/>
            <a:ext cx="8490085"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6414" indent="-116414">
              <a:lnSpc>
                <a:spcPts val="2133"/>
              </a:lnSpc>
              <a:buClr>
                <a:schemeClr val="bg1"/>
              </a:buClr>
              <a:buChar char="•"/>
            </a:pP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A device can connect to </a:t>
            </a:r>
            <a:r>
              <a:rPr lang="en-US" altLang="zh-TW" err="1">
                <a:solidFill>
                  <a:schemeClr val="bg1"/>
                </a:solidFill>
                <a:latin typeface="Arial" panose="020B0604020202020204" pitchFamily="34" charset="0"/>
                <a:ea typeface="微軟正黑體" panose="020B0604030504040204" pitchFamily="34" charset="-120"/>
                <a:sym typeface="Arial" panose="020B0604020202020204" pitchFamily="34" charset="0"/>
              </a:rPr>
              <a:t>QuWAN</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network as an Edge using private IP.</a:t>
            </a:r>
          </a:p>
          <a:p>
            <a:pPr marL="116414" indent="-116414">
              <a:lnSpc>
                <a:spcPts val="2133"/>
              </a:lnSpc>
              <a:buClr>
                <a:schemeClr val="bg1"/>
              </a:buClr>
              <a:buChar char="•"/>
            </a:pP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An Edge needs to connect to a Hub under </a:t>
            </a: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Hub &amp; Spoke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network structure. </a:t>
            </a:r>
          </a:p>
          <a:p>
            <a:pPr marL="116414" indent="-116414">
              <a:lnSpc>
                <a:spcPts val="2133"/>
              </a:lnSpc>
              <a:buClr>
                <a:schemeClr val="bg1"/>
              </a:buClr>
              <a:buChar char="•"/>
            </a:pP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Edge automatically connects to the primary Hub.</a:t>
            </a:r>
          </a:p>
          <a:p>
            <a:pPr marL="116414" indent="-116414">
              <a:lnSpc>
                <a:spcPts val="2133"/>
              </a:lnSpc>
              <a:buClr>
                <a:schemeClr val="bg1"/>
              </a:buClr>
              <a:buChar char="•"/>
            </a:pP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All data will be transferred through Hub.</a:t>
            </a:r>
          </a:p>
        </p:txBody>
      </p:sp>
      <p:sp>
        <p:nvSpPr>
          <p:cNvPr id="181" name="文字方塊 180">
            <a:extLst>
              <a:ext uri="{FF2B5EF4-FFF2-40B4-BE49-F238E27FC236}">
                <a16:creationId xmlns:a16="http://schemas.microsoft.com/office/drawing/2014/main" id="{F4B96E83-9181-413C-8DE3-57D710A20CE3}"/>
              </a:ext>
            </a:extLst>
          </p:cNvPr>
          <p:cNvSpPr txBox="1"/>
          <p:nvPr/>
        </p:nvSpPr>
        <p:spPr>
          <a:xfrm>
            <a:off x="2283701" y="6193264"/>
            <a:ext cx="2486732" cy="400110"/>
          </a:xfrm>
          <a:custGeom>
            <a:avLst/>
            <a:gdLst>
              <a:gd name="connsiteX0" fmla="*/ 0 w 2140723"/>
              <a:gd name="connsiteY0" fmla="*/ 0 h 1077218"/>
              <a:gd name="connsiteX1" fmla="*/ 2140723 w 2140723"/>
              <a:gd name="connsiteY1" fmla="*/ 0 h 1077218"/>
              <a:gd name="connsiteX2" fmla="*/ 2140723 w 2140723"/>
              <a:gd name="connsiteY2" fmla="*/ 1077218 h 1077218"/>
              <a:gd name="connsiteX3" fmla="*/ 0 w 2140723"/>
              <a:gd name="connsiteY3" fmla="*/ 1077218 h 1077218"/>
              <a:gd name="connsiteX4" fmla="*/ 0 w 2140723"/>
              <a:gd name="connsiteY4" fmla="*/ 0 h 1077218"/>
              <a:gd name="connsiteX0" fmla="*/ 0 w 2166123"/>
              <a:gd name="connsiteY0" fmla="*/ 0 h 1077218"/>
              <a:gd name="connsiteX1" fmla="*/ 2140723 w 2166123"/>
              <a:gd name="connsiteY1" fmla="*/ 0 h 1077218"/>
              <a:gd name="connsiteX2" fmla="*/ 2166123 w 2166123"/>
              <a:gd name="connsiteY2" fmla="*/ 560751 h 1077218"/>
              <a:gd name="connsiteX3" fmla="*/ 0 w 2166123"/>
              <a:gd name="connsiteY3" fmla="*/ 1077218 h 1077218"/>
              <a:gd name="connsiteX4" fmla="*/ 0 w 2166123"/>
              <a:gd name="connsiteY4" fmla="*/ 0 h 1077218"/>
              <a:gd name="connsiteX0" fmla="*/ 0 w 2166123"/>
              <a:gd name="connsiteY0" fmla="*/ 0 h 560751"/>
              <a:gd name="connsiteX1" fmla="*/ 2140723 w 2166123"/>
              <a:gd name="connsiteY1" fmla="*/ 0 h 560751"/>
              <a:gd name="connsiteX2" fmla="*/ 2166123 w 2166123"/>
              <a:gd name="connsiteY2" fmla="*/ 560751 h 560751"/>
              <a:gd name="connsiteX3" fmla="*/ 8466 w 2166123"/>
              <a:gd name="connsiteY3" fmla="*/ 535351 h 560751"/>
              <a:gd name="connsiteX4" fmla="*/ 0 w 2166123"/>
              <a:gd name="connsiteY4" fmla="*/ 0 h 560751"/>
              <a:gd name="connsiteX0" fmla="*/ 0 w 2140723"/>
              <a:gd name="connsiteY0" fmla="*/ 0 h 560751"/>
              <a:gd name="connsiteX1" fmla="*/ 2140723 w 2140723"/>
              <a:gd name="connsiteY1" fmla="*/ 0 h 560751"/>
              <a:gd name="connsiteX2" fmla="*/ 2123790 w 2140723"/>
              <a:gd name="connsiteY2" fmla="*/ 560751 h 560751"/>
              <a:gd name="connsiteX3" fmla="*/ 8466 w 2140723"/>
              <a:gd name="connsiteY3" fmla="*/ 535351 h 560751"/>
              <a:gd name="connsiteX4" fmla="*/ 0 w 2140723"/>
              <a:gd name="connsiteY4" fmla="*/ 0 h 56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723" h="560751">
                <a:moveTo>
                  <a:pt x="0" y="0"/>
                </a:moveTo>
                <a:lnTo>
                  <a:pt x="2140723" y="0"/>
                </a:lnTo>
                <a:lnTo>
                  <a:pt x="2123790" y="560751"/>
                </a:lnTo>
                <a:lnTo>
                  <a:pt x="8466" y="535351"/>
                </a:lnTo>
                <a:lnTo>
                  <a:pt x="0" y="0"/>
                </a:lnTo>
                <a:close/>
              </a:path>
            </a:pathLst>
          </a:custGeom>
          <a:noFill/>
        </p:spPr>
        <p:txBody>
          <a:bodyPr wrap="square" rtlCol="0">
            <a:spAutoFit/>
          </a:bodyPr>
          <a:lstStyle>
            <a:defPPr>
              <a:defRPr lang="zh-TW"/>
            </a:defPPr>
            <a:lvl1pPr algn="ctr">
              <a:defRPr sz="2000" b="1">
                <a:solidFill>
                  <a:srgbClr val="002060"/>
                </a:solidFill>
                <a:latin typeface="Arial" panose="020B0604020202020204" pitchFamily="34" charset="0"/>
                <a:ea typeface="微軟正黑體" panose="020B0604030504040204" pitchFamily="34" charset="-120"/>
                <a:cs typeface="+mn-ea"/>
              </a:defRPr>
            </a:lvl1pPr>
          </a:lstStyle>
          <a:p>
            <a:r>
              <a:rPr lang="en-US" altLang="zh-TW" dirty="0">
                <a:sym typeface="Arial" panose="020B0604020202020204" pitchFamily="34" charset="0"/>
              </a:rPr>
              <a:t>Hub &amp; Spoke</a:t>
            </a:r>
            <a:endParaRPr lang="zh-TW" altLang="en-US" dirty="0">
              <a:sym typeface="Arial" panose="020B0604020202020204" pitchFamily="34" charset="0"/>
            </a:endParaRPr>
          </a:p>
        </p:txBody>
      </p:sp>
      <p:sp>
        <p:nvSpPr>
          <p:cNvPr id="178" name="矩形 177">
            <a:extLst>
              <a:ext uri="{FF2B5EF4-FFF2-40B4-BE49-F238E27FC236}">
                <a16:creationId xmlns:a16="http://schemas.microsoft.com/office/drawing/2014/main" id="{10FC2D5C-7B5B-4B4E-9AE3-66D9DF27BF69}"/>
              </a:ext>
            </a:extLst>
          </p:cNvPr>
          <p:cNvSpPr/>
          <p:nvPr/>
        </p:nvSpPr>
        <p:spPr>
          <a:xfrm>
            <a:off x="1690742" y="2073935"/>
            <a:ext cx="1186543" cy="584775"/>
          </a:xfrm>
          <a:prstGeom prst="rect">
            <a:avLst/>
          </a:prstGeom>
        </p:spPr>
        <p:txBody>
          <a:bodyPr wrap="none">
            <a:spAutoFit/>
          </a:bodyPr>
          <a:lstStyle/>
          <a:p>
            <a:r>
              <a:rPr lang="en-US" altLang="zh-TW" sz="3200" b="1">
                <a:solidFill>
                  <a:schemeClr val="bg1"/>
                </a:solidFill>
                <a:latin typeface="Arial" panose="020B0604020202020204" pitchFamily="34" charset="0"/>
                <a:ea typeface="微軟正黑體" panose="020B0604030504040204" pitchFamily="34" charset="-120"/>
                <a:sym typeface="Arial" panose="020B0604020202020204" pitchFamily="34" charset="0"/>
              </a:rPr>
              <a:t>Edge</a:t>
            </a:r>
            <a:endParaRPr lang="zh-TW" altLang="en-US" sz="4000" b="1">
              <a:latin typeface="Arial" panose="020B0604020202020204" pitchFamily="34" charset="0"/>
              <a:ea typeface="微軟正黑體" panose="020B0604030504040204" pitchFamily="34" charset="-120"/>
              <a:sym typeface="Arial" panose="020B0604020202020204" pitchFamily="34" charset="0"/>
            </a:endParaRPr>
          </a:p>
        </p:txBody>
      </p:sp>
      <p:cxnSp>
        <p:nvCxnSpPr>
          <p:cNvPr id="200" name="直線接點 199">
            <a:extLst>
              <a:ext uri="{FF2B5EF4-FFF2-40B4-BE49-F238E27FC236}">
                <a16:creationId xmlns:a16="http://schemas.microsoft.com/office/drawing/2014/main" id="{A91C5678-45A5-8D40-A8A4-258455741025}"/>
              </a:ext>
            </a:extLst>
          </p:cNvPr>
          <p:cNvCxnSpPr>
            <a:cxnSpLocks/>
          </p:cNvCxnSpPr>
          <p:nvPr/>
        </p:nvCxnSpPr>
        <p:spPr>
          <a:xfrm>
            <a:off x="3255180" y="1895293"/>
            <a:ext cx="0" cy="102407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群組 5">
            <a:extLst>
              <a:ext uri="{FF2B5EF4-FFF2-40B4-BE49-F238E27FC236}">
                <a16:creationId xmlns:a16="http://schemas.microsoft.com/office/drawing/2014/main" id="{FD58616C-F9E7-4CD0-A1F9-7593D76DD0DC}"/>
              </a:ext>
            </a:extLst>
          </p:cNvPr>
          <p:cNvGrpSpPr/>
          <p:nvPr/>
        </p:nvGrpSpPr>
        <p:grpSpPr>
          <a:xfrm>
            <a:off x="1432813" y="4807295"/>
            <a:ext cx="891343" cy="1344980"/>
            <a:chOff x="1437375" y="5071868"/>
            <a:chExt cx="891343" cy="1344980"/>
          </a:xfrm>
        </p:grpSpPr>
        <p:grpSp>
          <p:nvGrpSpPr>
            <p:cNvPr id="189" name="群組 188">
              <a:extLst>
                <a:ext uri="{FF2B5EF4-FFF2-40B4-BE49-F238E27FC236}">
                  <a16:creationId xmlns:a16="http://schemas.microsoft.com/office/drawing/2014/main" id="{16377132-AD1A-4254-A066-ADDCCF730B54}"/>
                </a:ext>
              </a:extLst>
            </p:cNvPr>
            <p:cNvGrpSpPr/>
            <p:nvPr/>
          </p:nvGrpSpPr>
          <p:grpSpPr>
            <a:xfrm>
              <a:off x="1437375" y="5071868"/>
              <a:ext cx="891343" cy="1344980"/>
              <a:chOff x="1468916" y="5197402"/>
              <a:chExt cx="891343" cy="1344980"/>
            </a:xfrm>
          </p:grpSpPr>
          <p:grpSp>
            <p:nvGrpSpPr>
              <p:cNvPr id="190" name="群組 189">
                <a:extLst>
                  <a:ext uri="{FF2B5EF4-FFF2-40B4-BE49-F238E27FC236}">
                    <a16:creationId xmlns:a16="http://schemas.microsoft.com/office/drawing/2014/main" id="{A1C24D60-29DD-48B2-94DB-A4B9A62C13D1}"/>
                  </a:ext>
                </a:extLst>
              </p:cNvPr>
              <p:cNvGrpSpPr/>
              <p:nvPr/>
            </p:nvGrpSpPr>
            <p:grpSpPr>
              <a:xfrm>
                <a:off x="1468916" y="5902529"/>
                <a:ext cx="891343" cy="639853"/>
                <a:chOff x="1572973" y="4186657"/>
                <a:chExt cx="889610" cy="521868"/>
              </a:xfrm>
            </p:grpSpPr>
            <p:sp>
              <p:nvSpPr>
                <p:cNvPr id="199" name="矩形: 圓角 198">
                  <a:extLst>
                    <a:ext uri="{FF2B5EF4-FFF2-40B4-BE49-F238E27FC236}">
                      <a16:creationId xmlns:a16="http://schemas.microsoft.com/office/drawing/2014/main" id="{58D467B4-6258-44CA-8212-D28DBB876B2E}"/>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01" name="文字方塊 200">
                  <a:extLst>
                    <a:ext uri="{FF2B5EF4-FFF2-40B4-BE49-F238E27FC236}">
                      <a16:creationId xmlns:a16="http://schemas.microsoft.com/office/drawing/2014/main" id="{624B9865-D449-4478-BFEE-2FDC2793760B}"/>
                    </a:ext>
                  </a:extLst>
                </p:cNvPr>
                <p:cNvSpPr txBox="1"/>
                <p:nvPr/>
              </p:nvSpPr>
              <p:spPr>
                <a:xfrm>
                  <a:off x="1770531" y="4186657"/>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91" name="群組 190">
                <a:extLst>
                  <a:ext uri="{FF2B5EF4-FFF2-40B4-BE49-F238E27FC236}">
                    <a16:creationId xmlns:a16="http://schemas.microsoft.com/office/drawing/2014/main" id="{EEC63816-8A53-4942-A101-C1184A43AF50}"/>
                  </a:ext>
                </a:extLst>
              </p:cNvPr>
              <p:cNvGrpSpPr/>
              <p:nvPr/>
            </p:nvGrpSpPr>
            <p:grpSpPr>
              <a:xfrm>
                <a:off x="1468916" y="5197402"/>
                <a:ext cx="891343" cy="651958"/>
                <a:chOff x="1572973" y="4176784"/>
                <a:chExt cx="889610" cy="531741"/>
              </a:xfrm>
            </p:grpSpPr>
            <p:sp>
              <p:nvSpPr>
                <p:cNvPr id="195" name="矩形: 圓角 194">
                  <a:extLst>
                    <a:ext uri="{FF2B5EF4-FFF2-40B4-BE49-F238E27FC236}">
                      <a16:creationId xmlns:a16="http://schemas.microsoft.com/office/drawing/2014/main" id="{145D0F4E-D2CA-44F0-8555-B51DDB9E3C66}"/>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97" name="文字方塊 196">
                  <a:extLst>
                    <a:ext uri="{FF2B5EF4-FFF2-40B4-BE49-F238E27FC236}">
                      <a16:creationId xmlns:a16="http://schemas.microsoft.com/office/drawing/2014/main" id="{579EB712-DBD7-40EA-A30F-989344B263C1}"/>
                    </a:ext>
                  </a:extLst>
                </p:cNvPr>
                <p:cNvSpPr txBox="1"/>
                <p:nvPr/>
              </p:nvSpPr>
              <p:spPr>
                <a:xfrm>
                  <a:off x="1770531" y="4176784"/>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193" name="Google Shape;886;p43">
                <a:extLst>
                  <a:ext uri="{FF2B5EF4-FFF2-40B4-BE49-F238E27FC236}">
                    <a16:creationId xmlns:a16="http://schemas.microsoft.com/office/drawing/2014/main" id="{6404C915-4C7F-41FD-AE10-F3B25D5199ED}"/>
                  </a:ext>
                </a:extLst>
              </p:cNvPr>
              <p:cNvSpPr/>
              <p:nvPr/>
            </p:nvSpPr>
            <p:spPr>
              <a:xfrm>
                <a:off x="1497392" y="5480951"/>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94" name="Google Shape;886;p43">
                <a:extLst>
                  <a:ext uri="{FF2B5EF4-FFF2-40B4-BE49-F238E27FC236}">
                    <a16:creationId xmlns:a16="http://schemas.microsoft.com/office/drawing/2014/main" id="{A094A208-8DD3-4319-9807-09C3703B740C}"/>
                  </a:ext>
                </a:extLst>
              </p:cNvPr>
              <p:cNvSpPr/>
              <p:nvPr/>
            </p:nvSpPr>
            <p:spPr>
              <a:xfrm>
                <a:off x="1497392" y="6167499"/>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62" name="矩形 261">
              <a:extLst>
                <a:ext uri="{FF2B5EF4-FFF2-40B4-BE49-F238E27FC236}">
                  <a16:creationId xmlns:a16="http://schemas.microsoft.com/office/drawing/2014/main" id="{E951BD38-72F2-43EF-8F58-B3F785157E0B}"/>
                </a:ext>
              </a:extLst>
            </p:cNvPr>
            <p:cNvSpPr/>
            <p:nvPr/>
          </p:nvSpPr>
          <p:spPr>
            <a:xfrm>
              <a:off x="1499742" y="5987047"/>
              <a:ext cx="813043" cy="400110"/>
            </a:xfrm>
            <a:prstGeom prst="rect">
              <a:avLst/>
            </a:prstGeom>
          </p:spPr>
          <p:txBody>
            <a:bodyPr wrap="none">
              <a:spAutoFit/>
            </a:bodyPr>
            <a:lstStyle/>
            <a:p>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endParaRPr lang="zh-TW" alt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3" name="矩形 262">
              <a:extLst>
                <a:ext uri="{FF2B5EF4-FFF2-40B4-BE49-F238E27FC236}">
                  <a16:creationId xmlns:a16="http://schemas.microsoft.com/office/drawing/2014/main" id="{DD31704D-535D-4F56-B848-5C1738FACA30}"/>
                </a:ext>
              </a:extLst>
            </p:cNvPr>
            <p:cNvSpPr/>
            <p:nvPr/>
          </p:nvSpPr>
          <p:spPr>
            <a:xfrm>
              <a:off x="1499742" y="5298976"/>
              <a:ext cx="813043" cy="400110"/>
            </a:xfrm>
            <a:prstGeom prst="rect">
              <a:avLst/>
            </a:prstGeom>
          </p:spPr>
          <p:txBody>
            <a:bodyPr wrap="none">
              <a:spAutoFit/>
            </a:bodyPr>
            <a:lstStyle/>
            <a:p>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endParaRPr lang="zh-TW" alt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8" name="群組 7">
            <a:extLst>
              <a:ext uri="{FF2B5EF4-FFF2-40B4-BE49-F238E27FC236}">
                <a16:creationId xmlns:a16="http://schemas.microsoft.com/office/drawing/2014/main" id="{A4B3A637-0749-43C3-BCEB-7F60CD9AC077}"/>
              </a:ext>
            </a:extLst>
          </p:cNvPr>
          <p:cNvGrpSpPr/>
          <p:nvPr/>
        </p:nvGrpSpPr>
        <p:grpSpPr>
          <a:xfrm>
            <a:off x="2692284" y="4823977"/>
            <a:ext cx="2917947" cy="1328303"/>
            <a:chOff x="2539110" y="5088550"/>
            <a:chExt cx="2917947" cy="1328303"/>
          </a:xfrm>
        </p:grpSpPr>
        <p:grpSp>
          <p:nvGrpSpPr>
            <p:cNvPr id="7" name="群組 6">
              <a:extLst>
                <a:ext uri="{FF2B5EF4-FFF2-40B4-BE49-F238E27FC236}">
                  <a16:creationId xmlns:a16="http://schemas.microsoft.com/office/drawing/2014/main" id="{BDBAC351-E79F-4283-8198-B688EF6BAE20}"/>
                </a:ext>
              </a:extLst>
            </p:cNvPr>
            <p:cNvGrpSpPr/>
            <p:nvPr/>
          </p:nvGrpSpPr>
          <p:grpSpPr>
            <a:xfrm>
              <a:off x="2891319" y="5450760"/>
              <a:ext cx="2122147" cy="719346"/>
              <a:chOff x="2891319" y="6680441"/>
              <a:chExt cx="2122147" cy="719346"/>
            </a:xfrm>
          </p:grpSpPr>
          <p:cxnSp>
            <p:nvCxnSpPr>
              <p:cNvPr id="204" name="Google Shape;895;p43">
                <a:extLst>
                  <a:ext uri="{FF2B5EF4-FFF2-40B4-BE49-F238E27FC236}">
                    <a16:creationId xmlns:a16="http://schemas.microsoft.com/office/drawing/2014/main" id="{F8FAB33A-46DF-4E6A-A2C6-0CED2460201E}"/>
                  </a:ext>
                </a:extLst>
              </p:cNvPr>
              <p:cNvCxnSpPr>
                <a:cxnSpLocks/>
              </p:cNvCxnSpPr>
              <p:nvPr/>
            </p:nvCxnSpPr>
            <p:spPr>
              <a:xfrm flipH="1">
                <a:off x="3402998" y="6680441"/>
                <a:ext cx="1194459"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5" name="Google Shape;897;p43">
                <a:extLst>
                  <a:ext uri="{FF2B5EF4-FFF2-40B4-BE49-F238E27FC236}">
                    <a16:creationId xmlns:a16="http://schemas.microsoft.com/office/drawing/2014/main" id="{7E074EED-E67C-495E-8B8A-FFE4D152C2CD}"/>
                  </a:ext>
                </a:extLst>
              </p:cNvPr>
              <p:cNvCxnSpPr>
                <a:cxnSpLocks/>
              </p:cNvCxnSpPr>
              <p:nvPr/>
            </p:nvCxnSpPr>
            <p:spPr>
              <a:xfrm flipH="1">
                <a:off x="5007523" y="6815860"/>
                <a:ext cx="5943" cy="40325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7" name="Google Shape;898;p43">
                <a:extLst>
                  <a:ext uri="{FF2B5EF4-FFF2-40B4-BE49-F238E27FC236}">
                    <a16:creationId xmlns:a16="http://schemas.microsoft.com/office/drawing/2014/main" id="{177B2CB4-7748-47E1-A6B0-FE299C8C9EE2}"/>
                  </a:ext>
                </a:extLst>
              </p:cNvPr>
              <p:cNvCxnSpPr>
                <a:cxnSpLocks/>
              </p:cNvCxnSpPr>
              <p:nvPr/>
            </p:nvCxnSpPr>
            <p:spPr>
              <a:xfrm>
                <a:off x="2891319" y="6682706"/>
                <a:ext cx="1944183" cy="682557"/>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9" name="Google Shape;897;p43">
                <a:extLst>
                  <a:ext uri="{FF2B5EF4-FFF2-40B4-BE49-F238E27FC236}">
                    <a16:creationId xmlns:a16="http://schemas.microsoft.com/office/drawing/2014/main" id="{EB8A47FF-DD65-4E89-BC7D-2C80F8426CCE}"/>
                  </a:ext>
                </a:extLst>
              </p:cNvPr>
              <p:cNvCxnSpPr>
                <a:cxnSpLocks/>
              </p:cNvCxnSpPr>
              <p:nvPr/>
            </p:nvCxnSpPr>
            <p:spPr>
              <a:xfrm flipH="1">
                <a:off x="2981046" y="6815860"/>
                <a:ext cx="5944" cy="40608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0" name="Google Shape;899;p43">
                <a:extLst>
                  <a:ext uri="{FF2B5EF4-FFF2-40B4-BE49-F238E27FC236}">
                    <a16:creationId xmlns:a16="http://schemas.microsoft.com/office/drawing/2014/main" id="{B372BCC6-82EA-477D-9605-0CC6C6DEB2DD}"/>
                  </a:ext>
                </a:extLst>
              </p:cNvPr>
              <p:cNvCxnSpPr>
                <a:cxnSpLocks/>
              </p:cNvCxnSpPr>
              <p:nvPr/>
            </p:nvCxnSpPr>
            <p:spPr>
              <a:xfrm flipV="1">
                <a:off x="3397054" y="7377746"/>
                <a:ext cx="1194460" cy="283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1" name="Google Shape;900;p43">
                <a:extLst>
                  <a:ext uri="{FF2B5EF4-FFF2-40B4-BE49-F238E27FC236}">
                    <a16:creationId xmlns:a16="http://schemas.microsoft.com/office/drawing/2014/main" id="{229514E3-97F0-4B17-AA51-239A09360EE6}"/>
                  </a:ext>
                </a:extLst>
              </p:cNvPr>
              <p:cNvCxnSpPr>
                <a:cxnSpLocks/>
              </p:cNvCxnSpPr>
              <p:nvPr/>
            </p:nvCxnSpPr>
            <p:spPr>
              <a:xfrm flipH="1">
                <a:off x="3027852" y="6706219"/>
                <a:ext cx="1919095" cy="69356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12" name="群組 211">
              <a:extLst>
                <a:ext uri="{FF2B5EF4-FFF2-40B4-BE49-F238E27FC236}">
                  <a16:creationId xmlns:a16="http://schemas.microsoft.com/office/drawing/2014/main" id="{5B3670AE-56A1-4D04-B684-461F0C529A8A}"/>
                </a:ext>
              </a:extLst>
            </p:cNvPr>
            <p:cNvGrpSpPr/>
            <p:nvPr/>
          </p:nvGrpSpPr>
          <p:grpSpPr>
            <a:xfrm>
              <a:off x="4565714" y="5795157"/>
              <a:ext cx="891343" cy="621693"/>
              <a:chOff x="1572973" y="4201467"/>
              <a:chExt cx="889610" cy="507056"/>
            </a:xfrm>
          </p:grpSpPr>
          <p:sp>
            <p:nvSpPr>
              <p:cNvPr id="227" name="矩形: 圓角 226">
                <a:extLst>
                  <a:ext uri="{FF2B5EF4-FFF2-40B4-BE49-F238E27FC236}">
                    <a16:creationId xmlns:a16="http://schemas.microsoft.com/office/drawing/2014/main" id="{DCA8834B-AD5C-4704-8FC3-5513E332CD2A}"/>
                  </a:ext>
                </a:extLst>
              </p:cNvPr>
              <p:cNvSpPr/>
              <p:nvPr/>
            </p:nvSpPr>
            <p:spPr>
              <a:xfrm>
                <a:off x="1572973" y="4212835"/>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8" name="文字方塊 227">
                <a:extLst>
                  <a:ext uri="{FF2B5EF4-FFF2-40B4-BE49-F238E27FC236}">
                    <a16:creationId xmlns:a16="http://schemas.microsoft.com/office/drawing/2014/main" id="{6BD7459F-C8CF-4D48-B647-EEA15DEF905A}"/>
                  </a:ext>
                </a:extLst>
              </p:cNvPr>
              <p:cNvSpPr txBox="1"/>
              <p:nvPr/>
            </p:nvSpPr>
            <p:spPr>
              <a:xfrm>
                <a:off x="1770531" y="4201467"/>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13" name="群組 212">
              <a:extLst>
                <a:ext uri="{FF2B5EF4-FFF2-40B4-BE49-F238E27FC236}">
                  <a16:creationId xmlns:a16="http://schemas.microsoft.com/office/drawing/2014/main" id="{51D0C11A-9A93-4F12-8E90-12FDBD0E373D}"/>
                </a:ext>
              </a:extLst>
            </p:cNvPr>
            <p:cNvGrpSpPr/>
            <p:nvPr/>
          </p:nvGrpSpPr>
          <p:grpSpPr>
            <a:xfrm>
              <a:off x="4556595" y="5093189"/>
              <a:ext cx="891343" cy="639057"/>
              <a:chOff x="1563872" y="4197490"/>
              <a:chExt cx="889610" cy="521219"/>
            </a:xfrm>
          </p:grpSpPr>
          <p:sp>
            <p:nvSpPr>
              <p:cNvPr id="225" name="矩形: 圓角 224">
                <a:extLst>
                  <a:ext uri="{FF2B5EF4-FFF2-40B4-BE49-F238E27FC236}">
                    <a16:creationId xmlns:a16="http://schemas.microsoft.com/office/drawing/2014/main" id="{5CA73DBF-E511-425C-B691-B4963E223C98}"/>
                  </a:ext>
                </a:extLst>
              </p:cNvPr>
              <p:cNvSpPr/>
              <p:nvPr/>
            </p:nvSpPr>
            <p:spPr>
              <a:xfrm>
                <a:off x="1563872" y="4223021"/>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6" name="文字方塊 225">
                <a:extLst>
                  <a:ext uri="{FF2B5EF4-FFF2-40B4-BE49-F238E27FC236}">
                    <a16:creationId xmlns:a16="http://schemas.microsoft.com/office/drawing/2014/main" id="{A738D45B-E316-4F00-A7CF-01C244FBEF62}"/>
                  </a:ext>
                </a:extLst>
              </p:cNvPr>
              <p:cNvSpPr txBox="1"/>
              <p:nvPr/>
            </p:nvSpPr>
            <p:spPr>
              <a:xfrm>
                <a:off x="1770531" y="4197490"/>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14" name="群組 213">
              <a:extLst>
                <a:ext uri="{FF2B5EF4-FFF2-40B4-BE49-F238E27FC236}">
                  <a16:creationId xmlns:a16="http://schemas.microsoft.com/office/drawing/2014/main" id="{824295B3-049E-43CE-A9B8-6687BD41E6F6}"/>
                </a:ext>
              </a:extLst>
            </p:cNvPr>
            <p:cNvGrpSpPr/>
            <p:nvPr/>
          </p:nvGrpSpPr>
          <p:grpSpPr>
            <a:xfrm>
              <a:off x="2539110" y="5798218"/>
              <a:ext cx="891343" cy="618635"/>
              <a:chOff x="1572973" y="4203963"/>
              <a:chExt cx="889610" cy="504562"/>
            </a:xfrm>
          </p:grpSpPr>
          <p:sp>
            <p:nvSpPr>
              <p:cNvPr id="223" name="矩形: 圓角 222">
                <a:extLst>
                  <a:ext uri="{FF2B5EF4-FFF2-40B4-BE49-F238E27FC236}">
                    <a16:creationId xmlns:a16="http://schemas.microsoft.com/office/drawing/2014/main" id="{05A45DE1-A50F-4CA9-BFBC-862BE4F22097}"/>
                  </a:ext>
                </a:extLst>
              </p:cNvPr>
              <p:cNvSpPr/>
              <p:nvPr/>
            </p:nvSpPr>
            <p:spPr>
              <a:xfrm>
                <a:off x="1572973" y="4212837"/>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4" name="文字方塊 223">
                <a:extLst>
                  <a:ext uri="{FF2B5EF4-FFF2-40B4-BE49-F238E27FC236}">
                    <a16:creationId xmlns:a16="http://schemas.microsoft.com/office/drawing/2014/main" id="{740F36AD-2D7C-4E99-86CE-7BF6F5F9A973}"/>
                  </a:ext>
                </a:extLst>
              </p:cNvPr>
              <p:cNvSpPr txBox="1"/>
              <p:nvPr/>
            </p:nvSpPr>
            <p:spPr>
              <a:xfrm>
                <a:off x="1770531" y="4203963"/>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15" name="群組 214">
              <a:extLst>
                <a:ext uri="{FF2B5EF4-FFF2-40B4-BE49-F238E27FC236}">
                  <a16:creationId xmlns:a16="http://schemas.microsoft.com/office/drawing/2014/main" id="{AF7D2AE5-24B5-4BF6-AF4D-6125DDECC99D}"/>
                </a:ext>
              </a:extLst>
            </p:cNvPr>
            <p:cNvGrpSpPr/>
            <p:nvPr/>
          </p:nvGrpSpPr>
          <p:grpSpPr>
            <a:xfrm>
              <a:off x="2539110" y="5088550"/>
              <a:ext cx="891343" cy="631213"/>
              <a:chOff x="1572973" y="4193704"/>
              <a:chExt cx="889610" cy="514821"/>
            </a:xfrm>
          </p:grpSpPr>
          <p:sp>
            <p:nvSpPr>
              <p:cNvPr id="221" name="矩形: 圓角 220">
                <a:extLst>
                  <a:ext uri="{FF2B5EF4-FFF2-40B4-BE49-F238E27FC236}">
                    <a16:creationId xmlns:a16="http://schemas.microsoft.com/office/drawing/2014/main" id="{594DE4F2-D513-4571-8CBA-B64BA5066C7A}"/>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2" name="文字方塊 221">
                <a:extLst>
                  <a:ext uri="{FF2B5EF4-FFF2-40B4-BE49-F238E27FC236}">
                    <a16:creationId xmlns:a16="http://schemas.microsoft.com/office/drawing/2014/main" id="{E726200E-1BC4-495D-A178-4F9BC84C0B16}"/>
                  </a:ext>
                </a:extLst>
              </p:cNvPr>
              <p:cNvSpPr txBox="1"/>
              <p:nvPr/>
            </p:nvSpPr>
            <p:spPr>
              <a:xfrm>
                <a:off x="1770531" y="4193704"/>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16" name="Google Shape;888;p43">
              <a:extLst>
                <a:ext uri="{FF2B5EF4-FFF2-40B4-BE49-F238E27FC236}">
                  <a16:creationId xmlns:a16="http://schemas.microsoft.com/office/drawing/2014/main" id="{9C00C61D-ABEA-4E9C-966F-037B13D6507F}"/>
                </a:ext>
              </a:extLst>
            </p:cNvPr>
            <p:cNvSpPr/>
            <p:nvPr/>
          </p:nvSpPr>
          <p:spPr>
            <a:xfrm>
              <a:off x="4597457" y="5359315"/>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17" name="Google Shape;890;p43">
              <a:extLst>
                <a:ext uri="{FF2B5EF4-FFF2-40B4-BE49-F238E27FC236}">
                  <a16:creationId xmlns:a16="http://schemas.microsoft.com/office/drawing/2014/main" id="{8CFC58BF-9552-487C-A2FD-448773E55832}"/>
                </a:ext>
              </a:extLst>
            </p:cNvPr>
            <p:cNvSpPr/>
            <p:nvPr/>
          </p:nvSpPr>
          <p:spPr>
            <a:xfrm>
              <a:off x="4591514" y="6056620"/>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18" name="Google Shape;888;p43">
              <a:extLst>
                <a:ext uri="{FF2B5EF4-FFF2-40B4-BE49-F238E27FC236}">
                  <a16:creationId xmlns:a16="http://schemas.microsoft.com/office/drawing/2014/main" id="{919E435D-FD46-43B1-955C-F3E8EC15BCA4}"/>
                </a:ext>
              </a:extLst>
            </p:cNvPr>
            <p:cNvSpPr/>
            <p:nvPr/>
          </p:nvSpPr>
          <p:spPr>
            <a:xfrm>
              <a:off x="2570981" y="5359315"/>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19" name="Google Shape;890;p43">
              <a:extLst>
                <a:ext uri="{FF2B5EF4-FFF2-40B4-BE49-F238E27FC236}">
                  <a16:creationId xmlns:a16="http://schemas.microsoft.com/office/drawing/2014/main" id="{0232C00A-0D18-41DB-8EA8-2193923D65F0}"/>
                </a:ext>
              </a:extLst>
            </p:cNvPr>
            <p:cNvSpPr/>
            <p:nvPr/>
          </p:nvSpPr>
          <p:spPr>
            <a:xfrm>
              <a:off x="2565037" y="6059450"/>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66" name="文字方塊 265">
              <a:extLst>
                <a:ext uri="{FF2B5EF4-FFF2-40B4-BE49-F238E27FC236}">
                  <a16:creationId xmlns:a16="http://schemas.microsoft.com/office/drawing/2014/main" id="{34810089-F4EE-40B4-8184-6FF778C139D2}"/>
                </a:ext>
              </a:extLst>
            </p:cNvPr>
            <p:cNvSpPr txBox="1"/>
            <p:nvPr/>
          </p:nvSpPr>
          <p:spPr>
            <a:xfrm>
              <a:off x="3599424" y="5647169"/>
              <a:ext cx="751017" cy="338554"/>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solidFill>
              <a:schemeClr val="bg1"/>
            </a:solidFill>
          </p:spPr>
          <p:txBody>
            <a:bodyPr wrap="square" rtlCol="0">
              <a:spAutoFit/>
            </a:bodyPr>
            <a:lstStyle/>
            <a:p>
              <a:pPr algn="ctr"/>
              <a:r>
                <a:rPr lang="en-US" altLang="zh-TW"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Mesh</a:t>
              </a:r>
              <a:endParaRPr lang="zh-TW" altLang="en-US"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67" name="群組 266">
            <a:extLst>
              <a:ext uri="{FF2B5EF4-FFF2-40B4-BE49-F238E27FC236}">
                <a16:creationId xmlns:a16="http://schemas.microsoft.com/office/drawing/2014/main" id="{35B67FB4-AF03-4D79-87AD-7A1D8543E013}"/>
              </a:ext>
            </a:extLst>
          </p:cNvPr>
          <p:cNvGrpSpPr/>
          <p:nvPr/>
        </p:nvGrpSpPr>
        <p:grpSpPr>
          <a:xfrm>
            <a:off x="6667425" y="4823977"/>
            <a:ext cx="2917947" cy="1328303"/>
            <a:chOff x="2539110" y="5088550"/>
            <a:chExt cx="2917947" cy="1328303"/>
          </a:xfrm>
        </p:grpSpPr>
        <p:grpSp>
          <p:nvGrpSpPr>
            <p:cNvPr id="268" name="群組 267">
              <a:extLst>
                <a:ext uri="{FF2B5EF4-FFF2-40B4-BE49-F238E27FC236}">
                  <a16:creationId xmlns:a16="http://schemas.microsoft.com/office/drawing/2014/main" id="{6A8AD557-3934-44BE-8F27-52522ACB33C3}"/>
                </a:ext>
              </a:extLst>
            </p:cNvPr>
            <p:cNvGrpSpPr/>
            <p:nvPr/>
          </p:nvGrpSpPr>
          <p:grpSpPr>
            <a:xfrm>
              <a:off x="2973908" y="5445986"/>
              <a:ext cx="2076098" cy="700135"/>
              <a:chOff x="2973908" y="6675667"/>
              <a:chExt cx="2076098" cy="700135"/>
            </a:xfrm>
          </p:grpSpPr>
          <p:cxnSp>
            <p:nvCxnSpPr>
              <p:cNvPr id="286" name="Google Shape;895;p43">
                <a:extLst>
                  <a:ext uri="{FF2B5EF4-FFF2-40B4-BE49-F238E27FC236}">
                    <a16:creationId xmlns:a16="http://schemas.microsoft.com/office/drawing/2014/main" id="{FB1E2910-1E63-403A-A3B7-D506BE7C4857}"/>
                  </a:ext>
                </a:extLst>
              </p:cNvPr>
              <p:cNvCxnSpPr>
                <a:cxnSpLocks/>
              </p:cNvCxnSpPr>
              <p:nvPr/>
            </p:nvCxnSpPr>
            <p:spPr>
              <a:xfrm flipH="1">
                <a:off x="3439538" y="6675667"/>
                <a:ext cx="1194459"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7" name="Google Shape;897;p43">
                <a:extLst>
                  <a:ext uri="{FF2B5EF4-FFF2-40B4-BE49-F238E27FC236}">
                    <a16:creationId xmlns:a16="http://schemas.microsoft.com/office/drawing/2014/main" id="{9C2FB017-1930-432E-AFAC-355A98B32C40}"/>
                  </a:ext>
                </a:extLst>
              </p:cNvPr>
              <p:cNvCxnSpPr>
                <a:cxnSpLocks/>
              </p:cNvCxnSpPr>
              <p:nvPr/>
            </p:nvCxnSpPr>
            <p:spPr>
              <a:xfrm flipH="1">
                <a:off x="5044063" y="6811086"/>
                <a:ext cx="5943" cy="40325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8" name="Google Shape;898;p43">
                <a:extLst>
                  <a:ext uri="{FF2B5EF4-FFF2-40B4-BE49-F238E27FC236}">
                    <a16:creationId xmlns:a16="http://schemas.microsoft.com/office/drawing/2014/main" id="{9E5CA294-6063-42C9-A31A-BE633B1A004D}"/>
                  </a:ext>
                </a:extLst>
              </p:cNvPr>
              <p:cNvCxnSpPr>
                <a:cxnSpLocks/>
              </p:cNvCxnSpPr>
              <p:nvPr/>
            </p:nvCxnSpPr>
            <p:spPr>
              <a:xfrm>
                <a:off x="2973908" y="6750523"/>
                <a:ext cx="1898541" cy="60527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9" name="Google Shape;897;p43">
                <a:extLst>
                  <a:ext uri="{FF2B5EF4-FFF2-40B4-BE49-F238E27FC236}">
                    <a16:creationId xmlns:a16="http://schemas.microsoft.com/office/drawing/2014/main" id="{37C1F654-4EB4-44F2-BFBC-E3F23A8AD22D}"/>
                  </a:ext>
                </a:extLst>
              </p:cNvPr>
              <p:cNvCxnSpPr>
                <a:cxnSpLocks/>
              </p:cNvCxnSpPr>
              <p:nvPr/>
            </p:nvCxnSpPr>
            <p:spPr>
              <a:xfrm flipH="1">
                <a:off x="3017586" y="6811086"/>
                <a:ext cx="5944" cy="40608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0" name="Google Shape;899;p43">
                <a:extLst>
                  <a:ext uri="{FF2B5EF4-FFF2-40B4-BE49-F238E27FC236}">
                    <a16:creationId xmlns:a16="http://schemas.microsoft.com/office/drawing/2014/main" id="{00CFA3FE-D803-4CA0-BE06-21837E1EB4E6}"/>
                  </a:ext>
                </a:extLst>
              </p:cNvPr>
              <p:cNvCxnSpPr>
                <a:cxnSpLocks/>
              </p:cNvCxnSpPr>
              <p:nvPr/>
            </p:nvCxnSpPr>
            <p:spPr>
              <a:xfrm flipV="1">
                <a:off x="3433594" y="7372972"/>
                <a:ext cx="1194460" cy="283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1" name="Google Shape;900;p43">
                <a:extLst>
                  <a:ext uri="{FF2B5EF4-FFF2-40B4-BE49-F238E27FC236}">
                    <a16:creationId xmlns:a16="http://schemas.microsoft.com/office/drawing/2014/main" id="{F2AF8A5B-9398-4E85-B3CB-C4C8DDC82BC3}"/>
                  </a:ext>
                </a:extLst>
              </p:cNvPr>
              <p:cNvCxnSpPr>
                <a:cxnSpLocks/>
              </p:cNvCxnSpPr>
              <p:nvPr/>
            </p:nvCxnSpPr>
            <p:spPr>
              <a:xfrm flipH="1">
                <a:off x="3073227" y="6759363"/>
                <a:ext cx="1880792" cy="61360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69" name="群組 268">
              <a:extLst>
                <a:ext uri="{FF2B5EF4-FFF2-40B4-BE49-F238E27FC236}">
                  <a16:creationId xmlns:a16="http://schemas.microsoft.com/office/drawing/2014/main" id="{9287CDFA-5A89-4CFE-98F8-F0B127D4E21B}"/>
                </a:ext>
              </a:extLst>
            </p:cNvPr>
            <p:cNvGrpSpPr/>
            <p:nvPr/>
          </p:nvGrpSpPr>
          <p:grpSpPr>
            <a:xfrm>
              <a:off x="4565714" y="5795157"/>
              <a:ext cx="891343" cy="621693"/>
              <a:chOff x="1572973" y="4201467"/>
              <a:chExt cx="889610" cy="507056"/>
            </a:xfrm>
          </p:grpSpPr>
          <p:sp>
            <p:nvSpPr>
              <p:cNvPr id="284" name="矩形: 圓角 283">
                <a:extLst>
                  <a:ext uri="{FF2B5EF4-FFF2-40B4-BE49-F238E27FC236}">
                    <a16:creationId xmlns:a16="http://schemas.microsoft.com/office/drawing/2014/main" id="{198B7A83-11C3-45BE-ADCE-F9816DB11313}"/>
                  </a:ext>
                </a:extLst>
              </p:cNvPr>
              <p:cNvSpPr/>
              <p:nvPr/>
            </p:nvSpPr>
            <p:spPr>
              <a:xfrm>
                <a:off x="1572973" y="4212835"/>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85" name="文字方塊 284">
                <a:extLst>
                  <a:ext uri="{FF2B5EF4-FFF2-40B4-BE49-F238E27FC236}">
                    <a16:creationId xmlns:a16="http://schemas.microsoft.com/office/drawing/2014/main" id="{12B24030-8A9E-4F16-B5C1-AE72613EFE62}"/>
                  </a:ext>
                </a:extLst>
              </p:cNvPr>
              <p:cNvSpPr txBox="1"/>
              <p:nvPr/>
            </p:nvSpPr>
            <p:spPr>
              <a:xfrm>
                <a:off x="1770531" y="4201467"/>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70" name="群組 269">
              <a:extLst>
                <a:ext uri="{FF2B5EF4-FFF2-40B4-BE49-F238E27FC236}">
                  <a16:creationId xmlns:a16="http://schemas.microsoft.com/office/drawing/2014/main" id="{BD4D6595-55E7-461C-864B-A63779A75142}"/>
                </a:ext>
              </a:extLst>
            </p:cNvPr>
            <p:cNvGrpSpPr/>
            <p:nvPr/>
          </p:nvGrpSpPr>
          <p:grpSpPr>
            <a:xfrm>
              <a:off x="4565714" y="5093192"/>
              <a:ext cx="891343" cy="626571"/>
              <a:chOff x="1572973" y="4197490"/>
              <a:chExt cx="889610" cy="511035"/>
            </a:xfrm>
          </p:grpSpPr>
          <p:sp>
            <p:nvSpPr>
              <p:cNvPr id="282" name="矩形: 圓角 281">
                <a:extLst>
                  <a:ext uri="{FF2B5EF4-FFF2-40B4-BE49-F238E27FC236}">
                    <a16:creationId xmlns:a16="http://schemas.microsoft.com/office/drawing/2014/main" id="{3C69132F-ECE0-47B3-A8E5-7BEB876EE779}"/>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83" name="文字方塊 282">
                <a:extLst>
                  <a:ext uri="{FF2B5EF4-FFF2-40B4-BE49-F238E27FC236}">
                    <a16:creationId xmlns:a16="http://schemas.microsoft.com/office/drawing/2014/main" id="{BE7C076A-F7AB-4919-8319-6B33772AE7B9}"/>
                  </a:ext>
                </a:extLst>
              </p:cNvPr>
              <p:cNvSpPr txBox="1"/>
              <p:nvPr/>
            </p:nvSpPr>
            <p:spPr>
              <a:xfrm>
                <a:off x="1770531" y="4197490"/>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71" name="群組 270">
              <a:extLst>
                <a:ext uri="{FF2B5EF4-FFF2-40B4-BE49-F238E27FC236}">
                  <a16:creationId xmlns:a16="http://schemas.microsoft.com/office/drawing/2014/main" id="{59E6C5B3-D630-4780-A4B9-DA391540AF43}"/>
                </a:ext>
              </a:extLst>
            </p:cNvPr>
            <p:cNvGrpSpPr/>
            <p:nvPr/>
          </p:nvGrpSpPr>
          <p:grpSpPr>
            <a:xfrm>
              <a:off x="2539110" y="5798218"/>
              <a:ext cx="891343" cy="618635"/>
              <a:chOff x="1572973" y="4203963"/>
              <a:chExt cx="889610" cy="504562"/>
            </a:xfrm>
          </p:grpSpPr>
          <p:sp>
            <p:nvSpPr>
              <p:cNvPr id="280" name="矩形: 圓角 279">
                <a:extLst>
                  <a:ext uri="{FF2B5EF4-FFF2-40B4-BE49-F238E27FC236}">
                    <a16:creationId xmlns:a16="http://schemas.microsoft.com/office/drawing/2014/main" id="{74F3C1FC-FB1E-4BCE-A831-0012C88CC252}"/>
                  </a:ext>
                </a:extLst>
              </p:cNvPr>
              <p:cNvSpPr/>
              <p:nvPr/>
            </p:nvSpPr>
            <p:spPr>
              <a:xfrm>
                <a:off x="1572973" y="4212837"/>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81" name="文字方塊 280">
                <a:extLst>
                  <a:ext uri="{FF2B5EF4-FFF2-40B4-BE49-F238E27FC236}">
                    <a16:creationId xmlns:a16="http://schemas.microsoft.com/office/drawing/2014/main" id="{1908A5A1-CB07-4253-B6C3-529E4932704B}"/>
                  </a:ext>
                </a:extLst>
              </p:cNvPr>
              <p:cNvSpPr txBox="1"/>
              <p:nvPr/>
            </p:nvSpPr>
            <p:spPr>
              <a:xfrm>
                <a:off x="1770531" y="4203963"/>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72" name="群組 271">
              <a:extLst>
                <a:ext uri="{FF2B5EF4-FFF2-40B4-BE49-F238E27FC236}">
                  <a16:creationId xmlns:a16="http://schemas.microsoft.com/office/drawing/2014/main" id="{B84EB774-4D54-411D-B08B-987091982998}"/>
                </a:ext>
              </a:extLst>
            </p:cNvPr>
            <p:cNvGrpSpPr/>
            <p:nvPr/>
          </p:nvGrpSpPr>
          <p:grpSpPr>
            <a:xfrm>
              <a:off x="2539110" y="5088550"/>
              <a:ext cx="891343" cy="631213"/>
              <a:chOff x="1572973" y="4193704"/>
              <a:chExt cx="889610" cy="514821"/>
            </a:xfrm>
          </p:grpSpPr>
          <p:sp>
            <p:nvSpPr>
              <p:cNvPr id="278" name="矩形: 圓角 277">
                <a:extLst>
                  <a:ext uri="{FF2B5EF4-FFF2-40B4-BE49-F238E27FC236}">
                    <a16:creationId xmlns:a16="http://schemas.microsoft.com/office/drawing/2014/main" id="{E97E2408-3E17-4DFF-BE2D-ACE93D2C2303}"/>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9" name="文字方塊 278">
                <a:extLst>
                  <a:ext uri="{FF2B5EF4-FFF2-40B4-BE49-F238E27FC236}">
                    <a16:creationId xmlns:a16="http://schemas.microsoft.com/office/drawing/2014/main" id="{03EE4B83-869F-448A-9341-FAFAD6DFA8B2}"/>
                  </a:ext>
                </a:extLst>
              </p:cNvPr>
              <p:cNvSpPr txBox="1"/>
              <p:nvPr/>
            </p:nvSpPr>
            <p:spPr>
              <a:xfrm>
                <a:off x="1770531" y="4193704"/>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73" name="Google Shape;888;p43">
              <a:extLst>
                <a:ext uri="{FF2B5EF4-FFF2-40B4-BE49-F238E27FC236}">
                  <a16:creationId xmlns:a16="http://schemas.microsoft.com/office/drawing/2014/main" id="{7B5B1E58-DE6C-4179-87B2-DF6943A1679F}"/>
                </a:ext>
              </a:extLst>
            </p:cNvPr>
            <p:cNvSpPr/>
            <p:nvPr/>
          </p:nvSpPr>
          <p:spPr>
            <a:xfrm>
              <a:off x="4597457" y="5359315"/>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74" name="Google Shape;890;p43">
              <a:extLst>
                <a:ext uri="{FF2B5EF4-FFF2-40B4-BE49-F238E27FC236}">
                  <a16:creationId xmlns:a16="http://schemas.microsoft.com/office/drawing/2014/main" id="{3E0C2D91-C81D-4A92-9200-CAEE09AE7CF2}"/>
                </a:ext>
              </a:extLst>
            </p:cNvPr>
            <p:cNvSpPr/>
            <p:nvPr/>
          </p:nvSpPr>
          <p:spPr>
            <a:xfrm>
              <a:off x="4591514" y="6056620"/>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75" name="Google Shape;888;p43">
              <a:extLst>
                <a:ext uri="{FF2B5EF4-FFF2-40B4-BE49-F238E27FC236}">
                  <a16:creationId xmlns:a16="http://schemas.microsoft.com/office/drawing/2014/main" id="{168B994B-F60C-4EB7-B6D4-3F2B82FDDEDA}"/>
                </a:ext>
              </a:extLst>
            </p:cNvPr>
            <p:cNvSpPr/>
            <p:nvPr/>
          </p:nvSpPr>
          <p:spPr>
            <a:xfrm>
              <a:off x="2570981" y="5359315"/>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76" name="Google Shape;890;p43">
              <a:extLst>
                <a:ext uri="{FF2B5EF4-FFF2-40B4-BE49-F238E27FC236}">
                  <a16:creationId xmlns:a16="http://schemas.microsoft.com/office/drawing/2014/main" id="{CFA4ED97-A98B-4E9A-92BC-29BBC543C554}"/>
                </a:ext>
              </a:extLst>
            </p:cNvPr>
            <p:cNvSpPr/>
            <p:nvPr/>
          </p:nvSpPr>
          <p:spPr>
            <a:xfrm>
              <a:off x="2565037" y="6059450"/>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77" name="文字方塊 276">
              <a:extLst>
                <a:ext uri="{FF2B5EF4-FFF2-40B4-BE49-F238E27FC236}">
                  <a16:creationId xmlns:a16="http://schemas.microsoft.com/office/drawing/2014/main" id="{057E2721-4AD2-41DB-900D-22ED83865C98}"/>
                </a:ext>
              </a:extLst>
            </p:cNvPr>
            <p:cNvSpPr txBox="1"/>
            <p:nvPr/>
          </p:nvSpPr>
          <p:spPr>
            <a:xfrm>
              <a:off x="3599424" y="5647169"/>
              <a:ext cx="751017" cy="338554"/>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solidFill>
              <a:schemeClr val="bg1"/>
            </a:solidFill>
          </p:spPr>
          <p:txBody>
            <a:bodyPr wrap="square" rtlCol="0">
              <a:spAutoFit/>
            </a:bodyPr>
            <a:lstStyle/>
            <a:p>
              <a:pPr algn="ctr"/>
              <a:r>
                <a:rPr lang="en-US" altLang="zh-TW"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Mesh</a:t>
              </a:r>
              <a:endParaRPr lang="zh-TW" altLang="en-US"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306" name="群組 305">
            <a:extLst>
              <a:ext uri="{FF2B5EF4-FFF2-40B4-BE49-F238E27FC236}">
                <a16:creationId xmlns:a16="http://schemas.microsoft.com/office/drawing/2014/main" id="{730CA089-B518-44C4-9573-170D0EB51610}"/>
              </a:ext>
            </a:extLst>
          </p:cNvPr>
          <p:cNvGrpSpPr/>
          <p:nvPr/>
        </p:nvGrpSpPr>
        <p:grpSpPr>
          <a:xfrm>
            <a:off x="9974649" y="4807295"/>
            <a:ext cx="891343" cy="1344980"/>
            <a:chOff x="1437375" y="5071868"/>
            <a:chExt cx="891343" cy="1344980"/>
          </a:xfrm>
        </p:grpSpPr>
        <p:grpSp>
          <p:nvGrpSpPr>
            <p:cNvPr id="307" name="群組 306">
              <a:extLst>
                <a:ext uri="{FF2B5EF4-FFF2-40B4-BE49-F238E27FC236}">
                  <a16:creationId xmlns:a16="http://schemas.microsoft.com/office/drawing/2014/main" id="{C4C9EA7E-A7A9-4F9D-B51D-F50B5739FD5E}"/>
                </a:ext>
              </a:extLst>
            </p:cNvPr>
            <p:cNvGrpSpPr/>
            <p:nvPr/>
          </p:nvGrpSpPr>
          <p:grpSpPr>
            <a:xfrm>
              <a:off x="1437375" y="5071868"/>
              <a:ext cx="891343" cy="1344980"/>
              <a:chOff x="1468916" y="5197402"/>
              <a:chExt cx="891343" cy="1344980"/>
            </a:xfrm>
          </p:grpSpPr>
          <p:grpSp>
            <p:nvGrpSpPr>
              <p:cNvPr id="310" name="群組 309">
                <a:extLst>
                  <a:ext uri="{FF2B5EF4-FFF2-40B4-BE49-F238E27FC236}">
                    <a16:creationId xmlns:a16="http://schemas.microsoft.com/office/drawing/2014/main" id="{8E141AE6-84B7-49A7-B0AD-68F40AE1BDCB}"/>
                  </a:ext>
                </a:extLst>
              </p:cNvPr>
              <p:cNvGrpSpPr/>
              <p:nvPr/>
            </p:nvGrpSpPr>
            <p:grpSpPr>
              <a:xfrm>
                <a:off x="1468916" y="5902529"/>
                <a:ext cx="891343" cy="639853"/>
                <a:chOff x="1572973" y="4186657"/>
                <a:chExt cx="889610" cy="521868"/>
              </a:xfrm>
            </p:grpSpPr>
            <p:sp>
              <p:nvSpPr>
                <p:cNvPr id="316" name="矩形: 圓角 315">
                  <a:extLst>
                    <a:ext uri="{FF2B5EF4-FFF2-40B4-BE49-F238E27FC236}">
                      <a16:creationId xmlns:a16="http://schemas.microsoft.com/office/drawing/2014/main" id="{986943BD-4D09-453F-B546-B9F32899D6D1}"/>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7" name="文字方塊 316">
                  <a:extLst>
                    <a:ext uri="{FF2B5EF4-FFF2-40B4-BE49-F238E27FC236}">
                      <a16:creationId xmlns:a16="http://schemas.microsoft.com/office/drawing/2014/main" id="{6A957A64-F4D2-4636-9270-35CA7BA9255E}"/>
                    </a:ext>
                  </a:extLst>
                </p:cNvPr>
                <p:cNvSpPr txBox="1"/>
                <p:nvPr/>
              </p:nvSpPr>
              <p:spPr>
                <a:xfrm>
                  <a:off x="1770531" y="4186657"/>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311" name="群組 310">
                <a:extLst>
                  <a:ext uri="{FF2B5EF4-FFF2-40B4-BE49-F238E27FC236}">
                    <a16:creationId xmlns:a16="http://schemas.microsoft.com/office/drawing/2014/main" id="{350703F1-F0ED-41E3-ACFE-7DC51FB7B93F}"/>
                  </a:ext>
                </a:extLst>
              </p:cNvPr>
              <p:cNvGrpSpPr/>
              <p:nvPr/>
            </p:nvGrpSpPr>
            <p:grpSpPr>
              <a:xfrm>
                <a:off x="1468916" y="5197402"/>
                <a:ext cx="891343" cy="651958"/>
                <a:chOff x="1572973" y="4176784"/>
                <a:chExt cx="889610" cy="531741"/>
              </a:xfrm>
            </p:grpSpPr>
            <p:sp>
              <p:nvSpPr>
                <p:cNvPr id="314" name="矩形: 圓角 313">
                  <a:extLst>
                    <a:ext uri="{FF2B5EF4-FFF2-40B4-BE49-F238E27FC236}">
                      <a16:creationId xmlns:a16="http://schemas.microsoft.com/office/drawing/2014/main" id="{2D87E135-C8B0-4BBB-949A-B878FDAD029F}"/>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5" name="文字方塊 314">
                  <a:extLst>
                    <a:ext uri="{FF2B5EF4-FFF2-40B4-BE49-F238E27FC236}">
                      <a16:creationId xmlns:a16="http://schemas.microsoft.com/office/drawing/2014/main" id="{B5964FE1-73EE-4804-A983-AE5F6A395DBE}"/>
                    </a:ext>
                  </a:extLst>
                </p:cNvPr>
                <p:cNvSpPr txBox="1"/>
                <p:nvPr/>
              </p:nvSpPr>
              <p:spPr>
                <a:xfrm>
                  <a:off x="1770531" y="4176784"/>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312" name="Google Shape;886;p43">
                <a:extLst>
                  <a:ext uri="{FF2B5EF4-FFF2-40B4-BE49-F238E27FC236}">
                    <a16:creationId xmlns:a16="http://schemas.microsoft.com/office/drawing/2014/main" id="{D61F2295-05B2-49E4-88E8-46EBE71B4A53}"/>
                  </a:ext>
                </a:extLst>
              </p:cNvPr>
              <p:cNvSpPr/>
              <p:nvPr/>
            </p:nvSpPr>
            <p:spPr>
              <a:xfrm>
                <a:off x="1497392" y="5480951"/>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3" name="Google Shape;886;p43">
                <a:extLst>
                  <a:ext uri="{FF2B5EF4-FFF2-40B4-BE49-F238E27FC236}">
                    <a16:creationId xmlns:a16="http://schemas.microsoft.com/office/drawing/2014/main" id="{F0EFC712-8A75-4698-9456-6BC6C328ED87}"/>
                  </a:ext>
                </a:extLst>
              </p:cNvPr>
              <p:cNvSpPr/>
              <p:nvPr/>
            </p:nvSpPr>
            <p:spPr>
              <a:xfrm>
                <a:off x="1497392" y="6167499"/>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308" name="矩形 307">
              <a:extLst>
                <a:ext uri="{FF2B5EF4-FFF2-40B4-BE49-F238E27FC236}">
                  <a16:creationId xmlns:a16="http://schemas.microsoft.com/office/drawing/2014/main" id="{77727D6C-C475-4010-A5DF-EBA70084441F}"/>
                </a:ext>
              </a:extLst>
            </p:cNvPr>
            <p:cNvSpPr/>
            <p:nvPr/>
          </p:nvSpPr>
          <p:spPr>
            <a:xfrm>
              <a:off x="1499742" y="5987047"/>
              <a:ext cx="813043" cy="400110"/>
            </a:xfrm>
            <a:prstGeom prst="rect">
              <a:avLst/>
            </a:prstGeom>
          </p:spPr>
          <p:txBody>
            <a:bodyPr wrap="none">
              <a:spAutoFit/>
            </a:bodyPr>
            <a:lstStyle/>
            <a:p>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endParaRPr lang="zh-TW" alt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09" name="矩形 308">
              <a:extLst>
                <a:ext uri="{FF2B5EF4-FFF2-40B4-BE49-F238E27FC236}">
                  <a16:creationId xmlns:a16="http://schemas.microsoft.com/office/drawing/2014/main" id="{7CB8E3C2-A804-4202-81C5-586CD01DB4D0}"/>
                </a:ext>
              </a:extLst>
            </p:cNvPr>
            <p:cNvSpPr/>
            <p:nvPr/>
          </p:nvSpPr>
          <p:spPr>
            <a:xfrm>
              <a:off x="1499742" y="5298976"/>
              <a:ext cx="813043" cy="400110"/>
            </a:xfrm>
            <a:prstGeom prst="rect">
              <a:avLst/>
            </a:prstGeom>
          </p:spPr>
          <p:txBody>
            <a:bodyPr wrap="none">
              <a:spAutoFit/>
            </a:bodyPr>
            <a:lstStyle/>
            <a:p>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endParaRPr lang="zh-TW" alt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318" name="文字方塊 317">
            <a:extLst>
              <a:ext uri="{FF2B5EF4-FFF2-40B4-BE49-F238E27FC236}">
                <a16:creationId xmlns:a16="http://schemas.microsoft.com/office/drawing/2014/main" id="{E667799D-C5A9-476C-9E89-F38B8776C304}"/>
              </a:ext>
            </a:extLst>
          </p:cNvPr>
          <p:cNvSpPr txBox="1"/>
          <p:nvPr/>
        </p:nvSpPr>
        <p:spPr>
          <a:xfrm>
            <a:off x="7450663" y="6193264"/>
            <a:ext cx="2486732" cy="400110"/>
          </a:xfrm>
          <a:custGeom>
            <a:avLst/>
            <a:gdLst>
              <a:gd name="connsiteX0" fmla="*/ 0 w 2140723"/>
              <a:gd name="connsiteY0" fmla="*/ 0 h 1077218"/>
              <a:gd name="connsiteX1" fmla="*/ 2140723 w 2140723"/>
              <a:gd name="connsiteY1" fmla="*/ 0 h 1077218"/>
              <a:gd name="connsiteX2" fmla="*/ 2140723 w 2140723"/>
              <a:gd name="connsiteY2" fmla="*/ 1077218 h 1077218"/>
              <a:gd name="connsiteX3" fmla="*/ 0 w 2140723"/>
              <a:gd name="connsiteY3" fmla="*/ 1077218 h 1077218"/>
              <a:gd name="connsiteX4" fmla="*/ 0 w 2140723"/>
              <a:gd name="connsiteY4" fmla="*/ 0 h 1077218"/>
              <a:gd name="connsiteX0" fmla="*/ 0 w 2166123"/>
              <a:gd name="connsiteY0" fmla="*/ 0 h 1077218"/>
              <a:gd name="connsiteX1" fmla="*/ 2140723 w 2166123"/>
              <a:gd name="connsiteY1" fmla="*/ 0 h 1077218"/>
              <a:gd name="connsiteX2" fmla="*/ 2166123 w 2166123"/>
              <a:gd name="connsiteY2" fmla="*/ 560751 h 1077218"/>
              <a:gd name="connsiteX3" fmla="*/ 0 w 2166123"/>
              <a:gd name="connsiteY3" fmla="*/ 1077218 h 1077218"/>
              <a:gd name="connsiteX4" fmla="*/ 0 w 2166123"/>
              <a:gd name="connsiteY4" fmla="*/ 0 h 1077218"/>
              <a:gd name="connsiteX0" fmla="*/ 0 w 2166123"/>
              <a:gd name="connsiteY0" fmla="*/ 0 h 560751"/>
              <a:gd name="connsiteX1" fmla="*/ 2140723 w 2166123"/>
              <a:gd name="connsiteY1" fmla="*/ 0 h 560751"/>
              <a:gd name="connsiteX2" fmla="*/ 2166123 w 2166123"/>
              <a:gd name="connsiteY2" fmla="*/ 560751 h 560751"/>
              <a:gd name="connsiteX3" fmla="*/ 8466 w 2166123"/>
              <a:gd name="connsiteY3" fmla="*/ 535351 h 560751"/>
              <a:gd name="connsiteX4" fmla="*/ 0 w 2166123"/>
              <a:gd name="connsiteY4" fmla="*/ 0 h 560751"/>
              <a:gd name="connsiteX0" fmla="*/ 0 w 2140723"/>
              <a:gd name="connsiteY0" fmla="*/ 0 h 560751"/>
              <a:gd name="connsiteX1" fmla="*/ 2140723 w 2140723"/>
              <a:gd name="connsiteY1" fmla="*/ 0 h 560751"/>
              <a:gd name="connsiteX2" fmla="*/ 2123790 w 2140723"/>
              <a:gd name="connsiteY2" fmla="*/ 560751 h 560751"/>
              <a:gd name="connsiteX3" fmla="*/ 8466 w 2140723"/>
              <a:gd name="connsiteY3" fmla="*/ 535351 h 560751"/>
              <a:gd name="connsiteX4" fmla="*/ 0 w 2140723"/>
              <a:gd name="connsiteY4" fmla="*/ 0 h 56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723" h="560751">
                <a:moveTo>
                  <a:pt x="0" y="0"/>
                </a:moveTo>
                <a:lnTo>
                  <a:pt x="2140723" y="0"/>
                </a:lnTo>
                <a:lnTo>
                  <a:pt x="2123790" y="560751"/>
                </a:lnTo>
                <a:lnTo>
                  <a:pt x="8466" y="535351"/>
                </a:lnTo>
                <a:lnTo>
                  <a:pt x="0" y="0"/>
                </a:lnTo>
                <a:close/>
              </a:path>
            </a:pathLst>
          </a:custGeom>
          <a:noFill/>
        </p:spPr>
        <p:txBody>
          <a:bodyPr wrap="square" rtlCol="0">
            <a:spAutoFit/>
          </a:bodyPr>
          <a:lstStyle/>
          <a:p>
            <a:pPr algn="ctr"/>
            <a:r>
              <a:rPr lang="en-US" altLang="zh-TW" sz="2000" b="1">
                <a:solidFill>
                  <a:srgbClr val="690000"/>
                </a:solidFill>
                <a:latin typeface="Arial" panose="020B0604020202020204" pitchFamily="34" charset="0"/>
                <a:ea typeface="微軟正黑體" panose="020B0604030504040204" pitchFamily="34" charset="-120"/>
                <a:cs typeface="+mn-ea"/>
                <a:sym typeface="Arial" panose="020B0604020202020204" pitchFamily="34" charset="0"/>
              </a:rPr>
              <a:t>Hub &amp; Spoke</a:t>
            </a:r>
            <a:endParaRPr lang="zh-TW" altLang="en-US" sz="2000" b="1">
              <a:solidFill>
                <a:srgbClr val="690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3394768200"/>
      </p:ext>
    </p:extLst>
  </p:cSld>
  <p:clrMapOvr>
    <a:masterClrMapping/>
  </p:clrMapOvr>
  <p:transition spd="slow">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2" name="標題 1">
            <a:extLst>
              <a:ext uri="{FF2B5EF4-FFF2-40B4-BE49-F238E27FC236}">
                <a16:creationId xmlns:a16="http://schemas.microsoft.com/office/drawing/2014/main" id="{A49C1C8A-8381-45B8-ADE3-958508FEFC78}"/>
              </a:ext>
            </a:extLst>
          </p:cNvPr>
          <p:cNvSpPr>
            <a:spLocks noGrp="1"/>
          </p:cNvSpPr>
          <p:nvPr>
            <p:ph type="title"/>
          </p:nvPr>
        </p:nvSpPr>
        <p:spPr/>
        <p:txBody>
          <a:bodyPr/>
          <a:lstStyle/>
          <a:p>
            <a:r>
              <a:rPr lang="en-US" err="1">
                <a:ea typeface="微軟正黑體" panose="020B0604030504040204" pitchFamily="34" charset="-120"/>
                <a:sym typeface="Arial" panose="020B0604020202020204" pitchFamily="34" charset="0"/>
              </a:rPr>
              <a:t>QuWAN</a:t>
            </a:r>
            <a:r>
              <a:rPr lang="en-US">
                <a:ea typeface="微軟正黑體" panose="020B0604030504040204" pitchFamily="34" charset="-120"/>
                <a:sym typeface="Arial" panose="020B0604020202020204" pitchFamily="34" charset="0"/>
              </a:rPr>
              <a:t> Network </a:t>
            </a:r>
            <a:r>
              <a:rPr lang="en-US" altLang="zh-TW">
                <a:ea typeface="微軟正黑體" panose="020B0604030504040204" pitchFamily="34" charset="-120"/>
                <a:sym typeface="Arial" panose="020B0604020202020204" pitchFamily="34" charset="0"/>
              </a:rPr>
              <a:t>Topology </a:t>
            </a:r>
          </a:p>
        </p:txBody>
      </p:sp>
      <p:sp>
        <p:nvSpPr>
          <p:cNvPr id="111" name="矩形: 圓角 110">
            <a:extLst>
              <a:ext uri="{FF2B5EF4-FFF2-40B4-BE49-F238E27FC236}">
                <a16:creationId xmlns:a16="http://schemas.microsoft.com/office/drawing/2014/main" id="{5B354CDC-AA4E-4ADC-803D-77071C794570}"/>
              </a:ext>
            </a:extLst>
          </p:cNvPr>
          <p:cNvSpPr/>
          <p:nvPr/>
        </p:nvSpPr>
        <p:spPr>
          <a:xfrm>
            <a:off x="6154896" y="3568118"/>
            <a:ext cx="5109959" cy="3055479"/>
          </a:xfrm>
          <a:prstGeom prst="roundRect">
            <a:avLst>
              <a:gd name="adj" fmla="val 34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12" name="Google Shape;879;p43">
            <a:extLst>
              <a:ext uri="{FF2B5EF4-FFF2-40B4-BE49-F238E27FC236}">
                <a16:creationId xmlns:a16="http://schemas.microsoft.com/office/drawing/2014/main" id="{6DF1CF2C-ABFC-4F2A-AA3F-641F31BBE7E3}"/>
              </a:ext>
            </a:extLst>
          </p:cNvPr>
          <p:cNvSpPr/>
          <p:nvPr/>
        </p:nvSpPr>
        <p:spPr>
          <a:xfrm>
            <a:off x="8312276" y="4093314"/>
            <a:ext cx="2726254" cy="2129542"/>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113" name="Google Shape;904;p43">
            <a:extLst>
              <a:ext uri="{FF2B5EF4-FFF2-40B4-BE49-F238E27FC236}">
                <a16:creationId xmlns:a16="http://schemas.microsoft.com/office/drawing/2014/main" id="{3D683819-AE38-4AF5-9091-07459168DF2B}"/>
              </a:ext>
            </a:extLst>
          </p:cNvPr>
          <p:cNvCxnSpPr>
            <a:cxnSpLocks/>
          </p:cNvCxnSpPr>
          <p:nvPr/>
        </p:nvCxnSpPr>
        <p:spPr>
          <a:xfrm flipV="1">
            <a:off x="9418046" y="5142608"/>
            <a:ext cx="635368" cy="136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Google Shape;904;p43">
            <a:extLst>
              <a:ext uri="{FF2B5EF4-FFF2-40B4-BE49-F238E27FC236}">
                <a16:creationId xmlns:a16="http://schemas.microsoft.com/office/drawing/2014/main" id="{04F50FCE-2EFA-41E3-AD4B-14B3CCF3DDAB}"/>
              </a:ext>
            </a:extLst>
          </p:cNvPr>
          <p:cNvCxnSpPr>
            <a:cxnSpLocks/>
          </p:cNvCxnSpPr>
          <p:nvPr/>
        </p:nvCxnSpPr>
        <p:spPr>
          <a:xfrm>
            <a:off x="9418046" y="5964587"/>
            <a:ext cx="635368" cy="2643"/>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6" name="矩形: 圓角 115">
            <a:extLst>
              <a:ext uri="{FF2B5EF4-FFF2-40B4-BE49-F238E27FC236}">
                <a16:creationId xmlns:a16="http://schemas.microsoft.com/office/drawing/2014/main" id="{B3963788-056A-4A6F-89AD-D83A9C009429}"/>
              </a:ext>
            </a:extLst>
          </p:cNvPr>
          <p:cNvSpPr/>
          <p:nvPr/>
        </p:nvSpPr>
        <p:spPr>
          <a:xfrm>
            <a:off x="1018103" y="3566363"/>
            <a:ext cx="4928521" cy="3057441"/>
          </a:xfrm>
          <a:prstGeom prst="roundRect">
            <a:avLst>
              <a:gd name="adj" fmla="val 3435"/>
            </a:avLst>
          </a:prstGeom>
          <a:solidFill>
            <a:srgbClr val="0D8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17" name="Google Shape;879;p43">
            <a:extLst>
              <a:ext uri="{FF2B5EF4-FFF2-40B4-BE49-F238E27FC236}">
                <a16:creationId xmlns:a16="http://schemas.microsoft.com/office/drawing/2014/main" id="{2EBBA5FD-0350-4474-86A4-8EBB8845E6AB}"/>
              </a:ext>
            </a:extLst>
          </p:cNvPr>
          <p:cNvSpPr/>
          <p:nvPr/>
        </p:nvSpPr>
        <p:spPr>
          <a:xfrm>
            <a:off x="1168035" y="4101638"/>
            <a:ext cx="2723082"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solidFill>
                <a:srgbClr val="000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8" name="Google Shape;879;p43">
            <a:extLst>
              <a:ext uri="{FF2B5EF4-FFF2-40B4-BE49-F238E27FC236}">
                <a16:creationId xmlns:a16="http://schemas.microsoft.com/office/drawing/2014/main" id="{181950F1-7B0D-4376-931A-04F6F04F7CF7}"/>
              </a:ext>
            </a:extLst>
          </p:cNvPr>
          <p:cNvSpPr/>
          <p:nvPr/>
        </p:nvSpPr>
        <p:spPr>
          <a:xfrm>
            <a:off x="4004092" y="4101638"/>
            <a:ext cx="1786257"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solidFill>
                <a:srgbClr val="000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19" name="圖形 118">
            <a:extLst>
              <a:ext uri="{FF2B5EF4-FFF2-40B4-BE49-F238E27FC236}">
                <a16:creationId xmlns:a16="http://schemas.microsoft.com/office/drawing/2014/main" id="{A0FCBE54-46FA-4707-B0A3-75C77F47065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9935" t="9604" r="20840" b="25983"/>
          <a:stretch/>
        </p:blipFill>
        <p:spPr>
          <a:xfrm>
            <a:off x="4061299" y="4088121"/>
            <a:ext cx="828168" cy="750582"/>
          </a:xfrm>
          <a:prstGeom prst="rect">
            <a:avLst/>
          </a:prstGeom>
        </p:spPr>
      </p:pic>
      <p:sp>
        <p:nvSpPr>
          <p:cNvPr id="122" name="Google Shape;916;p43">
            <a:extLst>
              <a:ext uri="{FF2B5EF4-FFF2-40B4-BE49-F238E27FC236}">
                <a16:creationId xmlns:a16="http://schemas.microsoft.com/office/drawing/2014/main" id="{29D28305-2412-477B-9D63-CE6C307873D1}"/>
              </a:ext>
            </a:extLst>
          </p:cNvPr>
          <p:cNvSpPr/>
          <p:nvPr/>
        </p:nvSpPr>
        <p:spPr>
          <a:xfrm>
            <a:off x="873150" y="3064580"/>
            <a:ext cx="10481750" cy="3661133"/>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lang="zh-TW" alt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23" name="群組 122">
            <a:extLst>
              <a:ext uri="{FF2B5EF4-FFF2-40B4-BE49-F238E27FC236}">
                <a16:creationId xmlns:a16="http://schemas.microsoft.com/office/drawing/2014/main" id="{141B3D99-11EA-4891-A04E-2E02F8B0A20F}"/>
              </a:ext>
            </a:extLst>
          </p:cNvPr>
          <p:cNvGrpSpPr/>
          <p:nvPr/>
        </p:nvGrpSpPr>
        <p:grpSpPr>
          <a:xfrm>
            <a:off x="2168582" y="5090562"/>
            <a:ext cx="522903" cy="859782"/>
            <a:chOff x="2155470" y="5300587"/>
            <a:chExt cx="522903" cy="937435"/>
          </a:xfrm>
        </p:grpSpPr>
        <p:cxnSp>
          <p:nvCxnSpPr>
            <p:cNvPr id="124" name="Google Shape;897;p43">
              <a:extLst>
                <a:ext uri="{FF2B5EF4-FFF2-40B4-BE49-F238E27FC236}">
                  <a16:creationId xmlns:a16="http://schemas.microsoft.com/office/drawing/2014/main" id="{0B9A910F-EFE0-4F9C-8130-06C28A89AA03}"/>
                </a:ext>
              </a:extLst>
            </p:cNvPr>
            <p:cNvCxnSpPr>
              <a:cxnSpLocks/>
            </p:cNvCxnSpPr>
            <p:nvPr/>
          </p:nvCxnSpPr>
          <p:spPr>
            <a:xfrm flipH="1" flipV="1">
              <a:off x="2155470" y="5300587"/>
              <a:ext cx="522903" cy="4189"/>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Google Shape;897;p43">
              <a:extLst>
                <a:ext uri="{FF2B5EF4-FFF2-40B4-BE49-F238E27FC236}">
                  <a16:creationId xmlns:a16="http://schemas.microsoft.com/office/drawing/2014/main" id="{38E7ACEB-18DF-49EC-A86A-C5F091055AEA}"/>
                </a:ext>
              </a:extLst>
            </p:cNvPr>
            <p:cNvCxnSpPr>
              <a:cxnSpLocks/>
            </p:cNvCxnSpPr>
            <p:nvPr/>
          </p:nvCxnSpPr>
          <p:spPr>
            <a:xfrm rot="10800000" flipV="1">
              <a:off x="2155470" y="5304775"/>
              <a:ext cx="522903" cy="933247"/>
            </a:xfrm>
            <a:prstGeom prst="bentConnector3">
              <a:avLst>
                <a:gd name="adj1" fmla="val 50000"/>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27" name="Google Shape;879;p43">
            <a:extLst>
              <a:ext uri="{FF2B5EF4-FFF2-40B4-BE49-F238E27FC236}">
                <a16:creationId xmlns:a16="http://schemas.microsoft.com/office/drawing/2014/main" id="{650AC94A-3009-467A-AAAC-46B86CA1CB1B}"/>
              </a:ext>
            </a:extLst>
          </p:cNvPr>
          <p:cNvSpPr/>
          <p:nvPr/>
        </p:nvSpPr>
        <p:spPr>
          <a:xfrm>
            <a:off x="6411511" y="4098856"/>
            <a:ext cx="1789494" cy="2124000"/>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8" name="Google Shape;877;p43">
            <a:extLst>
              <a:ext uri="{FF2B5EF4-FFF2-40B4-BE49-F238E27FC236}">
                <a16:creationId xmlns:a16="http://schemas.microsoft.com/office/drawing/2014/main" id="{7C829EBF-59A4-4631-97E8-7B6D696E2EE2}"/>
              </a:ext>
            </a:extLst>
          </p:cNvPr>
          <p:cNvSpPr/>
          <p:nvPr/>
        </p:nvSpPr>
        <p:spPr>
          <a:xfrm>
            <a:off x="7322641" y="3633620"/>
            <a:ext cx="2839204" cy="386725"/>
          </a:xfrm>
          <a:prstGeom prst="rect">
            <a:avLst/>
          </a:prstGeom>
          <a:noFill/>
          <a:ln>
            <a:noFill/>
          </a:ln>
        </p:spPr>
        <p:txBody>
          <a:bodyPr spcFirstLastPara="1" wrap="square" lIns="121900" tIns="121900" rIns="121900" bIns="121900" anchor="ctr" anchorCtr="0">
            <a:noAutofit/>
          </a:bodyPr>
          <a:lstStyle/>
          <a:p>
            <a:pPr algn="ctr"/>
            <a:r>
              <a:rPr 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China Domain</a:t>
            </a:r>
          </a:p>
        </p:txBody>
      </p:sp>
      <p:sp>
        <p:nvSpPr>
          <p:cNvPr id="129" name="Google Shape;877;p43">
            <a:extLst>
              <a:ext uri="{FF2B5EF4-FFF2-40B4-BE49-F238E27FC236}">
                <a16:creationId xmlns:a16="http://schemas.microsoft.com/office/drawing/2014/main" id="{24F12AB7-13B4-487C-9413-FA00AA2BFEB7}"/>
              </a:ext>
            </a:extLst>
          </p:cNvPr>
          <p:cNvSpPr/>
          <p:nvPr/>
        </p:nvSpPr>
        <p:spPr>
          <a:xfrm>
            <a:off x="2062761" y="3627437"/>
            <a:ext cx="2839204" cy="386725"/>
          </a:xfrm>
          <a:prstGeom prst="rect">
            <a:avLst/>
          </a:prstGeom>
          <a:noFill/>
          <a:ln>
            <a:noFill/>
          </a:ln>
        </p:spPr>
        <p:txBody>
          <a:bodyPr spcFirstLastPara="1" wrap="square" lIns="121900" tIns="121900" rIns="121900" bIns="121900" anchor="ctr" anchorCtr="0">
            <a:noAutofit/>
          </a:bodyPr>
          <a:lstStyle/>
          <a:p>
            <a:pPr algn="ctr"/>
            <a:r>
              <a:rPr 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Global Domain</a:t>
            </a:r>
          </a:p>
        </p:txBody>
      </p:sp>
      <p:sp>
        <p:nvSpPr>
          <p:cNvPr id="140" name="矩形: 圓角 139">
            <a:extLst>
              <a:ext uri="{FF2B5EF4-FFF2-40B4-BE49-F238E27FC236}">
                <a16:creationId xmlns:a16="http://schemas.microsoft.com/office/drawing/2014/main" id="{D23F5BCC-A9CD-43D4-8752-968FD597748F}"/>
              </a:ext>
            </a:extLst>
          </p:cNvPr>
          <p:cNvSpPr/>
          <p:nvPr/>
        </p:nvSpPr>
        <p:spPr>
          <a:xfrm>
            <a:off x="4920267" y="3051699"/>
            <a:ext cx="2327779" cy="466806"/>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49" name="Google Shape;917;p43">
            <a:extLst>
              <a:ext uri="{FF2B5EF4-FFF2-40B4-BE49-F238E27FC236}">
                <a16:creationId xmlns:a16="http://schemas.microsoft.com/office/drawing/2014/main" id="{5180A409-B562-4A4D-B969-49508A0EBF5E}"/>
              </a:ext>
            </a:extLst>
          </p:cNvPr>
          <p:cNvSpPr/>
          <p:nvPr/>
        </p:nvSpPr>
        <p:spPr>
          <a:xfrm>
            <a:off x="4920267" y="3146946"/>
            <a:ext cx="2327779" cy="250339"/>
          </a:xfrm>
          <a:prstGeom prst="rect">
            <a:avLst/>
          </a:prstGeom>
          <a:noFill/>
          <a:ln>
            <a:noFill/>
          </a:ln>
        </p:spPr>
        <p:txBody>
          <a:bodyPr spcFirstLastPara="1" wrap="square" lIns="121900" tIns="121900" rIns="121900" bIns="121900" anchor="ctr" anchorCtr="0">
            <a:noAutofit/>
          </a:bodyPr>
          <a:lstStyle/>
          <a:p>
            <a:pPr algn="ctr"/>
            <a:r>
              <a:rPr lang="en-US" altLang="zh-TW" sz="24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Organization</a:t>
            </a:r>
            <a:endParaRPr lang="zh-TW" altLang="en-US" sz="24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50" name="圖形 149">
            <a:extLst>
              <a:ext uri="{FF2B5EF4-FFF2-40B4-BE49-F238E27FC236}">
                <a16:creationId xmlns:a16="http://schemas.microsoft.com/office/drawing/2014/main" id="{C6ACE194-02B0-4CBC-A2BB-0F83AE093EA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2504" t="12279" r="24374" b="32198"/>
          <a:stretch/>
        </p:blipFill>
        <p:spPr>
          <a:xfrm>
            <a:off x="1683115" y="4161597"/>
            <a:ext cx="693039" cy="603630"/>
          </a:xfrm>
          <a:prstGeom prst="rect">
            <a:avLst/>
          </a:prstGeom>
        </p:spPr>
      </p:pic>
      <p:pic>
        <p:nvPicPr>
          <p:cNvPr id="151" name="圖形 150">
            <a:extLst>
              <a:ext uri="{FF2B5EF4-FFF2-40B4-BE49-F238E27FC236}">
                <a16:creationId xmlns:a16="http://schemas.microsoft.com/office/drawing/2014/main" id="{B75EC8F6-9572-4814-A935-50280D45C40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19935" t="8502" r="18401" b="25000"/>
          <a:stretch/>
        </p:blipFill>
        <p:spPr>
          <a:xfrm>
            <a:off x="6369721" y="4076016"/>
            <a:ext cx="853184" cy="774792"/>
          </a:xfrm>
          <a:prstGeom prst="rect">
            <a:avLst/>
          </a:prstGeom>
        </p:spPr>
      </p:pic>
      <p:pic>
        <p:nvPicPr>
          <p:cNvPr id="152" name="圖形 151">
            <a:extLst>
              <a:ext uri="{FF2B5EF4-FFF2-40B4-BE49-F238E27FC236}">
                <a16:creationId xmlns:a16="http://schemas.microsoft.com/office/drawing/2014/main" id="{E0DBB971-81DA-431C-9951-EDD55759C935}"/>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19935" t="8502" r="18401" b="25000"/>
          <a:stretch/>
        </p:blipFill>
        <p:spPr>
          <a:xfrm>
            <a:off x="8541853" y="4076016"/>
            <a:ext cx="853184" cy="774792"/>
          </a:xfrm>
          <a:prstGeom prst="rect">
            <a:avLst/>
          </a:prstGeom>
        </p:spPr>
      </p:pic>
      <p:sp>
        <p:nvSpPr>
          <p:cNvPr id="153" name="橢圓 152">
            <a:extLst>
              <a:ext uri="{FF2B5EF4-FFF2-40B4-BE49-F238E27FC236}">
                <a16:creationId xmlns:a16="http://schemas.microsoft.com/office/drawing/2014/main" id="{9D332463-682A-4B7D-B891-F0530AFFDB77}"/>
              </a:ext>
            </a:extLst>
          </p:cNvPr>
          <p:cNvSpPr/>
          <p:nvPr/>
        </p:nvSpPr>
        <p:spPr>
          <a:xfrm>
            <a:off x="6231243" y="3363802"/>
            <a:ext cx="923673" cy="92367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4" name="矩形 153">
            <a:extLst>
              <a:ext uri="{FF2B5EF4-FFF2-40B4-BE49-F238E27FC236}">
                <a16:creationId xmlns:a16="http://schemas.microsoft.com/office/drawing/2014/main" id="{328C335B-4692-4B51-802E-8F5F699C9FD3}"/>
              </a:ext>
            </a:extLst>
          </p:cNvPr>
          <p:cNvSpPr/>
          <p:nvPr/>
        </p:nvSpPr>
        <p:spPr>
          <a:xfrm>
            <a:off x="5989852" y="2949751"/>
            <a:ext cx="269626" cy="461665"/>
          </a:xfrm>
          <a:prstGeom prst="rect">
            <a:avLst/>
          </a:prstGeom>
        </p:spPr>
        <p:txBody>
          <a:bodyPr wrap="none">
            <a:spAutoFit/>
          </a:bodyPr>
          <a:lstStyle/>
          <a:p>
            <a:r>
              <a:rPr lang="zh-TW" altLang="en-US" sz="2400">
                <a:latin typeface="Arial" panose="020B0604020202020204" pitchFamily="34" charset="0"/>
                <a:ea typeface="微軟正黑體" panose="020B0604030504040204" pitchFamily="34" charset="-120"/>
                <a:sym typeface="Arial" panose="020B0604020202020204" pitchFamily="34" charset="0"/>
              </a:rPr>
              <a:t> </a:t>
            </a:r>
          </a:p>
        </p:txBody>
      </p:sp>
      <p:sp>
        <p:nvSpPr>
          <p:cNvPr id="155" name="文字方塊 154">
            <a:extLst>
              <a:ext uri="{FF2B5EF4-FFF2-40B4-BE49-F238E27FC236}">
                <a16:creationId xmlns:a16="http://schemas.microsoft.com/office/drawing/2014/main" id="{0467B361-B465-486D-8413-7C091A6A0718}"/>
              </a:ext>
            </a:extLst>
          </p:cNvPr>
          <p:cNvSpPr txBox="1"/>
          <p:nvPr/>
        </p:nvSpPr>
        <p:spPr>
          <a:xfrm>
            <a:off x="2218572" y="6193264"/>
            <a:ext cx="2486732" cy="400110"/>
          </a:xfrm>
          <a:custGeom>
            <a:avLst/>
            <a:gdLst>
              <a:gd name="connsiteX0" fmla="*/ 0 w 2140723"/>
              <a:gd name="connsiteY0" fmla="*/ 0 h 1077218"/>
              <a:gd name="connsiteX1" fmla="*/ 2140723 w 2140723"/>
              <a:gd name="connsiteY1" fmla="*/ 0 h 1077218"/>
              <a:gd name="connsiteX2" fmla="*/ 2140723 w 2140723"/>
              <a:gd name="connsiteY2" fmla="*/ 1077218 h 1077218"/>
              <a:gd name="connsiteX3" fmla="*/ 0 w 2140723"/>
              <a:gd name="connsiteY3" fmla="*/ 1077218 h 1077218"/>
              <a:gd name="connsiteX4" fmla="*/ 0 w 2140723"/>
              <a:gd name="connsiteY4" fmla="*/ 0 h 1077218"/>
              <a:gd name="connsiteX0" fmla="*/ 0 w 2166123"/>
              <a:gd name="connsiteY0" fmla="*/ 0 h 1077218"/>
              <a:gd name="connsiteX1" fmla="*/ 2140723 w 2166123"/>
              <a:gd name="connsiteY1" fmla="*/ 0 h 1077218"/>
              <a:gd name="connsiteX2" fmla="*/ 2166123 w 2166123"/>
              <a:gd name="connsiteY2" fmla="*/ 560751 h 1077218"/>
              <a:gd name="connsiteX3" fmla="*/ 0 w 2166123"/>
              <a:gd name="connsiteY3" fmla="*/ 1077218 h 1077218"/>
              <a:gd name="connsiteX4" fmla="*/ 0 w 2166123"/>
              <a:gd name="connsiteY4" fmla="*/ 0 h 1077218"/>
              <a:gd name="connsiteX0" fmla="*/ 0 w 2166123"/>
              <a:gd name="connsiteY0" fmla="*/ 0 h 560751"/>
              <a:gd name="connsiteX1" fmla="*/ 2140723 w 2166123"/>
              <a:gd name="connsiteY1" fmla="*/ 0 h 560751"/>
              <a:gd name="connsiteX2" fmla="*/ 2166123 w 2166123"/>
              <a:gd name="connsiteY2" fmla="*/ 560751 h 560751"/>
              <a:gd name="connsiteX3" fmla="*/ 8466 w 2166123"/>
              <a:gd name="connsiteY3" fmla="*/ 535351 h 560751"/>
              <a:gd name="connsiteX4" fmla="*/ 0 w 2166123"/>
              <a:gd name="connsiteY4" fmla="*/ 0 h 560751"/>
              <a:gd name="connsiteX0" fmla="*/ 0 w 2140723"/>
              <a:gd name="connsiteY0" fmla="*/ 0 h 560751"/>
              <a:gd name="connsiteX1" fmla="*/ 2140723 w 2140723"/>
              <a:gd name="connsiteY1" fmla="*/ 0 h 560751"/>
              <a:gd name="connsiteX2" fmla="*/ 2123790 w 2140723"/>
              <a:gd name="connsiteY2" fmla="*/ 560751 h 560751"/>
              <a:gd name="connsiteX3" fmla="*/ 8466 w 2140723"/>
              <a:gd name="connsiteY3" fmla="*/ 535351 h 560751"/>
              <a:gd name="connsiteX4" fmla="*/ 0 w 2140723"/>
              <a:gd name="connsiteY4" fmla="*/ 0 h 56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723" h="560751">
                <a:moveTo>
                  <a:pt x="0" y="0"/>
                </a:moveTo>
                <a:lnTo>
                  <a:pt x="2140723" y="0"/>
                </a:lnTo>
                <a:lnTo>
                  <a:pt x="2123790" y="560751"/>
                </a:lnTo>
                <a:lnTo>
                  <a:pt x="8466" y="535351"/>
                </a:lnTo>
                <a:lnTo>
                  <a:pt x="0" y="0"/>
                </a:lnTo>
                <a:close/>
              </a:path>
            </a:pathLst>
          </a:custGeom>
          <a:noFill/>
        </p:spPr>
        <p:txBody>
          <a:bodyPr wrap="square" rtlCol="0">
            <a:spAutoFit/>
          </a:bodyPr>
          <a:lstStyle/>
          <a:p>
            <a:pPr algn="ctr"/>
            <a:r>
              <a:rPr lang="en-US" altLang="zh-TW" sz="2000" b="1" dirty="0">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rPr>
              <a:t>Hub &amp; Spoke</a:t>
            </a:r>
            <a:endParaRPr lang="zh-TW" altLang="en-US" sz="2000" b="1" dirty="0">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56" name="群組 155">
            <a:extLst>
              <a:ext uri="{FF2B5EF4-FFF2-40B4-BE49-F238E27FC236}">
                <a16:creationId xmlns:a16="http://schemas.microsoft.com/office/drawing/2014/main" id="{0975CFE7-DBA6-4258-976E-570F40638D6C}"/>
              </a:ext>
            </a:extLst>
          </p:cNvPr>
          <p:cNvGrpSpPr/>
          <p:nvPr/>
        </p:nvGrpSpPr>
        <p:grpSpPr>
          <a:xfrm>
            <a:off x="1367684" y="4807295"/>
            <a:ext cx="891343" cy="1344980"/>
            <a:chOff x="1437375" y="5071868"/>
            <a:chExt cx="891343" cy="1344980"/>
          </a:xfrm>
        </p:grpSpPr>
        <p:grpSp>
          <p:nvGrpSpPr>
            <p:cNvPr id="157" name="群組 156">
              <a:extLst>
                <a:ext uri="{FF2B5EF4-FFF2-40B4-BE49-F238E27FC236}">
                  <a16:creationId xmlns:a16="http://schemas.microsoft.com/office/drawing/2014/main" id="{0610BE05-7BC3-47F5-A5E6-98B8295F94B9}"/>
                </a:ext>
              </a:extLst>
            </p:cNvPr>
            <p:cNvGrpSpPr/>
            <p:nvPr/>
          </p:nvGrpSpPr>
          <p:grpSpPr>
            <a:xfrm>
              <a:off x="1437375" y="5071868"/>
              <a:ext cx="891343" cy="1344980"/>
              <a:chOff x="1468916" y="5197402"/>
              <a:chExt cx="891343" cy="1344980"/>
            </a:xfrm>
          </p:grpSpPr>
          <p:grpSp>
            <p:nvGrpSpPr>
              <p:cNvPr id="160" name="群組 159">
                <a:extLst>
                  <a:ext uri="{FF2B5EF4-FFF2-40B4-BE49-F238E27FC236}">
                    <a16:creationId xmlns:a16="http://schemas.microsoft.com/office/drawing/2014/main" id="{5A697ABB-5645-4BF9-8716-EDBCDAFBE1D8}"/>
                  </a:ext>
                </a:extLst>
              </p:cNvPr>
              <p:cNvGrpSpPr/>
              <p:nvPr/>
            </p:nvGrpSpPr>
            <p:grpSpPr>
              <a:xfrm>
                <a:off x="1468916" y="5902529"/>
                <a:ext cx="891343" cy="639853"/>
                <a:chOff x="1572973" y="4186657"/>
                <a:chExt cx="889610" cy="521868"/>
              </a:xfrm>
            </p:grpSpPr>
            <p:sp>
              <p:nvSpPr>
                <p:cNvPr id="166" name="矩形: 圓角 165">
                  <a:extLst>
                    <a:ext uri="{FF2B5EF4-FFF2-40B4-BE49-F238E27FC236}">
                      <a16:creationId xmlns:a16="http://schemas.microsoft.com/office/drawing/2014/main" id="{7E3BA676-92FF-476A-8509-1B4A1377DA2C}"/>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8" name="文字方塊 177">
                  <a:extLst>
                    <a:ext uri="{FF2B5EF4-FFF2-40B4-BE49-F238E27FC236}">
                      <a16:creationId xmlns:a16="http://schemas.microsoft.com/office/drawing/2014/main" id="{B0AF4339-6E0B-4EC0-8A7D-C13F270B611A}"/>
                    </a:ext>
                  </a:extLst>
                </p:cNvPr>
                <p:cNvSpPr txBox="1"/>
                <p:nvPr/>
              </p:nvSpPr>
              <p:spPr>
                <a:xfrm>
                  <a:off x="1770531" y="4186657"/>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61" name="群組 160">
                <a:extLst>
                  <a:ext uri="{FF2B5EF4-FFF2-40B4-BE49-F238E27FC236}">
                    <a16:creationId xmlns:a16="http://schemas.microsoft.com/office/drawing/2014/main" id="{69BA4B13-DC27-4EE4-97EA-5B0C614656A0}"/>
                  </a:ext>
                </a:extLst>
              </p:cNvPr>
              <p:cNvGrpSpPr/>
              <p:nvPr/>
            </p:nvGrpSpPr>
            <p:grpSpPr>
              <a:xfrm>
                <a:off x="1468916" y="5197402"/>
                <a:ext cx="891343" cy="651958"/>
                <a:chOff x="1572973" y="4176784"/>
                <a:chExt cx="889610" cy="531741"/>
              </a:xfrm>
            </p:grpSpPr>
            <p:sp>
              <p:nvSpPr>
                <p:cNvPr id="164" name="矩形: 圓角 163">
                  <a:extLst>
                    <a:ext uri="{FF2B5EF4-FFF2-40B4-BE49-F238E27FC236}">
                      <a16:creationId xmlns:a16="http://schemas.microsoft.com/office/drawing/2014/main" id="{7FDA5946-03E7-4D8D-82C1-A167D719AED3}"/>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5" name="文字方塊 164">
                  <a:extLst>
                    <a:ext uri="{FF2B5EF4-FFF2-40B4-BE49-F238E27FC236}">
                      <a16:creationId xmlns:a16="http://schemas.microsoft.com/office/drawing/2014/main" id="{356E94C0-0CFA-4D1E-A2E0-E3CD62C72BD8}"/>
                    </a:ext>
                  </a:extLst>
                </p:cNvPr>
                <p:cNvSpPr txBox="1"/>
                <p:nvPr/>
              </p:nvSpPr>
              <p:spPr>
                <a:xfrm>
                  <a:off x="1770531" y="4176784"/>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162" name="Google Shape;886;p43">
                <a:extLst>
                  <a:ext uri="{FF2B5EF4-FFF2-40B4-BE49-F238E27FC236}">
                    <a16:creationId xmlns:a16="http://schemas.microsoft.com/office/drawing/2014/main" id="{87D20A0C-DC88-4213-8AFA-5627F27905E9}"/>
                  </a:ext>
                </a:extLst>
              </p:cNvPr>
              <p:cNvSpPr/>
              <p:nvPr/>
            </p:nvSpPr>
            <p:spPr>
              <a:xfrm>
                <a:off x="1497392" y="5480951"/>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3" name="Google Shape;886;p43">
                <a:extLst>
                  <a:ext uri="{FF2B5EF4-FFF2-40B4-BE49-F238E27FC236}">
                    <a16:creationId xmlns:a16="http://schemas.microsoft.com/office/drawing/2014/main" id="{FD209C20-4AAE-434D-816F-28DA7B0CE005}"/>
                  </a:ext>
                </a:extLst>
              </p:cNvPr>
              <p:cNvSpPr/>
              <p:nvPr/>
            </p:nvSpPr>
            <p:spPr>
              <a:xfrm>
                <a:off x="1497392" y="6167499"/>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158" name="矩形 157">
              <a:extLst>
                <a:ext uri="{FF2B5EF4-FFF2-40B4-BE49-F238E27FC236}">
                  <a16:creationId xmlns:a16="http://schemas.microsoft.com/office/drawing/2014/main" id="{3AF06349-372C-4192-8222-F674F3B01B14}"/>
                </a:ext>
              </a:extLst>
            </p:cNvPr>
            <p:cNvSpPr/>
            <p:nvPr/>
          </p:nvSpPr>
          <p:spPr>
            <a:xfrm>
              <a:off x="1499742" y="5987047"/>
              <a:ext cx="813043" cy="400110"/>
            </a:xfrm>
            <a:prstGeom prst="rect">
              <a:avLst/>
            </a:prstGeom>
          </p:spPr>
          <p:txBody>
            <a:bodyPr wrap="none">
              <a:spAutoFit/>
            </a:bodyPr>
            <a:lstStyle/>
            <a:p>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endParaRPr lang="zh-TW" alt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9" name="矩形 158">
              <a:extLst>
                <a:ext uri="{FF2B5EF4-FFF2-40B4-BE49-F238E27FC236}">
                  <a16:creationId xmlns:a16="http://schemas.microsoft.com/office/drawing/2014/main" id="{A51C983C-B035-4E05-8A35-82B21C577A8D}"/>
                </a:ext>
              </a:extLst>
            </p:cNvPr>
            <p:cNvSpPr/>
            <p:nvPr/>
          </p:nvSpPr>
          <p:spPr>
            <a:xfrm>
              <a:off x="1499742" y="5298976"/>
              <a:ext cx="813043" cy="400110"/>
            </a:xfrm>
            <a:prstGeom prst="rect">
              <a:avLst/>
            </a:prstGeom>
          </p:spPr>
          <p:txBody>
            <a:bodyPr wrap="none">
              <a:spAutoFit/>
            </a:bodyPr>
            <a:lstStyle/>
            <a:p>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endParaRPr lang="zh-TW" alt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79" name="群組 178">
            <a:extLst>
              <a:ext uri="{FF2B5EF4-FFF2-40B4-BE49-F238E27FC236}">
                <a16:creationId xmlns:a16="http://schemas.microsoft.com/office/drawing/2014/main" id="{6330C5B7-0812-4270-978B-D999D93A122D}"/>
              </a:ext>
            </a:extLst>
          </p:cNvPr>
          <p:cNvGrpSpPr/>
          <p:nvPr/>
        </p:nvGrpSpPr>
        <p:grpSpPr>
          <a:xfrm>
            <a:off x="2627155" y="4823977"/>
            <a:ext cx="2917947" cy="1328303"/>
            <a:chOff x="2539110" y="5088550"/>
            <a:chExt cx="2917947" cy="1328303"/>
          </a:xfrm>
        </p:grpSpPr>
        <p:grpSp>
          <p:nvGrpSpPr>
            <p:cNvPr id="180" name="群組 179">
              <a:extLst>
                <a:ext uri="{FF2B5EF4-FFF2-40B4-BE49-F238E27FC236}">
                  <a16:creationId xmlns:a16="http://schemas.microsoft.com/office/drawing/2014/main" id="{F1BAE1CC-7CE8-463E-83AF-9B96056C1437}"/>
                </a:ext>
              </a:extLst>
            </p:cNvPr>
            <p:cNvGrpSpPr/>
            <p:nvPr/>
          </p:nvGrpSpPr>
          <p:grpSpPr>
            <a:xfrm>
              <a:off x="2891319" y="5450760"/>
              <a:ext cx="2122147" cy="719346"/>
              <a:chOff x="2891319" y="6680441"/>
              <a:chExt cx="2122147" cy="719346"/>
            </a:xfrm>
          </p:grpSpPr>
          <p:cxnSp>
            <p:nvCxnSpPr>
              <p:cNvPr id="201" name="Google Shape;895;p43">
                <a:extLst>
                  <a:ext uri="{FF2B5EF4-FFF2-40B4-BE49-F238E27FC236}">
                    <a16:creationId xmlns:a16="http://schemas.microsoft.com/office/drawing/2014/main" id="{4D73AAE8-E612-4F65-B9E7-1E2A1BD38BF5}"/>
                  </a:ext>
                </a:extLst>
              </p:cNvPr>
              <p:cNvCxnSpPr>
                <a:cxnSpLocks/>
              </p:cNvCxnSpPr>
              <p:nvPr/>
            </p:nvCxnSpPr>
            <p:spPr>
              <a:xfrm flipH="1">
                <a:off x="3402998" y="6680441"/>
                <a:ext cx="1194459"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2" name="Google Shape;897;p43">
                <a:extLst>
                  <a:ext uri="{FF2B5EF4-FFF2-40B4-BE49-F238E27FC236}">
                    <a16:creationId xmlns:a16="http://schemas.microsoft.com/office/drawing/2014/main" id="{D8A20D7C-EB1B-4EF3-9F8C-042B349A4324}"/>
                  </a:ext>
                </a:extLst>
              </p:cNvPr>
              <p:cNvCxnSpPr>
                <a:cxnSpLocks/>
              </p:cNvCxnSpPr>
              <p:nvPr/>
            </p:nvCxnSpPr>
            <p:spPr>
              <a:xfrm flipH="1">
                <a:off x="5007523" y="6815860"/>
                <a:ext cx="5943" cy="40325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3" name="Google Shape;898;p43">
                <a:extLst>
                  <a:ext uri="{FF2B5EF4-FFF2-40B4-BE49-F238E27FC236}">
                    <a16:creationId xmlns:a16="http://schemas.microsoft.com/office/drawing/2014/main" id="{A4DC8E02-C9F0-463F-B821-FCE62789CCA2}"/>
                  </a:ext>
                </a:extLst>
              </p:cNvPr>
              <p:cNvCxnSpPr>
                <a:cxnSpLocks/>
              </p:cNvCxnSpPr>
              <p:nvPr/>
            </p:nvCxnSpPr>
            <p:spPr>
              <a:xfrm>
                <a:off x="2891319" y="6682706"/>
                <a:ext cx="1944183" cy="682557"/>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4" name="Google Shape;897;p43">
                <a:extLst>
                  <a:ext uri="{FF2B5EF4-FFF2-40B4-BE49-F238E27FC236}">
                    <a16:creationId xmlns:a16="http://schemas.microsoft.com/office/drawing/2014/main" id="{6F9B077A-1A37-4B3C-90D0-7DE76BB9A095}"/>
                  </a:ext>
                </a:extLst>
              </p:cNvPr>
              <p:cNvCxnSpPr>
                <a:cxnSpLocks/>
              </p:cNvCxnSpPr>
              <p:nvPr/>
            </p:nvCxnSpPr>
            <p:spPr>
              <a:xfrm flipH="1">
                <a:off x="2981046" y="6815860"/>
                <a:ext cx="5944" cy="40608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5" name="Google Shape;899;p43">
                <a:extLst>
                  <a:ext uri="{FF2B5EF4-FFF2-40B4-BE49-F238E27FC236}">
                    <a16:creationId xmlns:a16="http://schemas.microsoft.com/office/drawing/2014/main" id="{D75AFB54-7B89-4FFE-BE57-D38BC604D5EF}"/>
                  </a:ext>
                </a:extLst>
              </p:cNvPr>
              <p:cNvCxnSpPr>
                <a:cxnSpLocks/>
              </p:cNvCxnSpPr>
              <p:nvPr/>
            </p:nvCxnSpPr>
            <p:spPr>
              <a:xfrm flipV="1">
                <a:off x="3397054" y="7377746"/>
                <a:ext cx="1194460" cy="283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6" name="Google Shape;900;p43">
                <a:extLst>
                  <a:ext uri="{FF2B5EF4-FFF2-40B4-BE49-F238E27FC236}">
                    <a16:creationId xmlns:a16="http://schemas.microsoft.com/office/drawing/2014/main" id="{399C8DD9-B665-4008-93AF-EE1585D4DB1B}"/>
                  </a:ext>
                </a:extLst>
              </p:cNvPr>
              <p:cNvCxnSpPr>
                <a:cxnSpLocks/>
              </p:cNvCxnSpPr>
              <p:nvPr/>
            </p:nvCxnSpPr>
            <p:spPr>
              <a:xfrm flipH="1">
                <a:off x="3027852" y="6706219"/>
                <a:ext cx="1919095" cy="69356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81" name="群組 180">
              <a:extLst>
                <a:ext uri="{FF2B5EF4-FFF2-40B4-BE49-F238E27FC236}">
                  <a16:creationId xmlns:a16="http://schemas.microsoft.com/office/drawing/2014/main" id="{1C019199-5BEB-4A82-8837-4C5958FA8FDF}"/>
                </a:ext>
              </a:extLst>
            </p:cNvPr>
            <p:cNvGrpSpPr/>
            <p:nvPr/>
          </p:nvGrpSpPr>
          <p:grpSpPr>
            <a:xfrm>
              <a:off x="4565714" y="5795157"/>
              <a:ext cx="891343" cy="621693"/>
              <a:chOff x="1572973" y="4201467"/>
              <a:chExt cx="889610" cy="507056"/>
            </a:xfrm>
          </p:grpSpPr>
          <p:sp>
            <p:nvSpPr>
              <p:cNvPr id="199" name="矩形: 圓角 198">
                <a:extLst>
                  <a:ext uri="{FF2B5EF4-FFF2-40B4-BE49-F238E27FC236}">
                    <a16:creationId xmlns:a16="http://schemas.microsoft.com/office/drawing/2014/main" id="{B49921A5-FA40-4036-9874-E628876D19EB}"/>
                  </a:ext>
                </a:extLst>
              </p:cNvPr>
              <p:cNvSpPr/>
              <p:nvPr/>
            </p:nvSpPr>
            <p:spPr>
              <a:xfrm>
                <a:off x="1572973" y="4212835"/>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00" name="文字方塊 199">
                <a:extLst>
                  <a:ext uri="{FF2B5EF4-FFF2-40B4-BE49-F238E27FC236}">
                    <a16:creationId xmlns:a16="http://schemas.microsoft.com/office/drawing/2014/main" id="{0EDC0FE1-6A09-4EAE-B5EA-00AF9491FAA3}"/>
                  </a:ext>
                </a:extLst>
              </p:cNvPr>
              <p:cNvSpPr txBox="1"/>
              <p:nvPr/>
            </p:nvSpPr>
            <p:spPr>
              <a:xfrm>
                <a:off x="1770531" y="4201467"/>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82" name="群組 181">
              <a:extLst>
                <a:ext uri="{FF2B5EF4-FFF2-40B4-BE49-F238E27FC236}">
                  <a16:creationId xmlns:a16="http://schemas.microsoft.com/office/drawing/2014/main" id="{F50CE0D5-1792-4991-B0AD-275E40D25A39}"/>
                </a:ext>
              </a:extLst>
            </p:cNvPr>
            <p:cNvGrpSpPr/>
            <p:nvPr/>
          </p:nvGrpSpPr>
          <p:grpSpPr>
            <a:xfrm>
              <a:off x="4556595" y="5093189"/>
              <a:ext cx="891343" cy="639057"/>
              <a:chOff x="1563872" y="4197490"/>
              <a:chExt cx="889610" cy="521219"/>
            </a:xfrm>
          </p:grpSpPr>
          <p:sp>
            <p:nvSpPr>
              <p:cNvPr id="197" name="矩形: 圓角 196">
                <a:extLst>
                  <a:ext uri="{FF2B5EF4-FFF2-40B4-BE49-F238E27FC236}">
                    <a16:creationId xmlns:a16="http://schemas.microsoft.com/office/drawing/2014/main" id="{BEEA984E-5666-48BA-8A37-A2C1BAB7A5AB}"/>
                  </a:ext>
                </a:extLst>
              </p:cNvPr>
              <p:cNvSpPr/>
              <p:nvPr/>
            </p:nvSpPr>
            <p:spPr>
              <a:xfrm>
                <a:off x="1563872" y="4223021"/>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98" name="文字方塊 197">
                <a:extLst>
                  <a:ext uri="{FF2B5EF4-FFF2-40B4-BE49-F238E27FC236}">
                    <a16:creationId xmlns:a16="http://schemas.microsoft.com/office/drawing/2014/main" id="{EF206C8B-6F14-4664-A960-3F583580841C}"/>
                  </a:ext>
                </a:extLst>
              </p:cNvPr>
              <p:cNvSpPr txBox="1"/>
              <p:nvPr/>
            </p:nvSpPr>
            <p:spPr>
              <a:xfrm>
                <a:off x="1770531" y="4197490"/>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83" name="群組 182">
              <a:extLst>
                <a:ext uri="{FF2B5EF4-FFF2-40B4-BE49-F238E27FC236}">
                  <a16:creationId xmlns:a16="http://schemas.microsoft.com/office/drawing/2014/main" id="{A7D970BD-149D-4469-B6B7-C55C22026874}"/>
                </a:ext>
              </a:extLst>
            </p:cNvPr>
            <p:cNvGrpSpPr/>
            <p:nvPr/>
          </p:nvGrpSpPr>
          <p:grpSpPr>
            <a:xfrm>
              <a:off x="2539110" y="5798218"/>
              <a:ext cx="891343" cy="618635"/>
              <a:chOff x="1572973" y="4203963"/>
              <a:chExt cx="889610" cy="504562"/>
            </a:xfrm>
          </p:grpSpPr>
          <p:sp>
            <p:nvSpPr>
              <p:cNvPr id="195" name="矩形: 圓角 194">
                <a:extLst>
                  <a:ext uri="{FF2B5EF4-FFF2-40B4-BE49-F238E27FC236}">
                    <a16:creationId xmlns:a16="http://schemas.microsoft.com/office/drawing/2014/main" id="{1EB283E6-0256-4AEA-94A6-C1B6EBC4CB35}"/>
                  </a:ext>
                </a:extLst>
              </p:cNvPr>
              <p:cNvSpPr/>
              <p:nvPr/>
            </p:nvSpPr>
            <p:spPr>
              <a:xfrm>
                <a:off x="1572973" y="4212837"/>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96" name="文字方塊 195">
                <a:extLst>
                  <a:ext uri="{FF2B5EF4-FFF2-40B4-BE49-F238E27FC236}">
                    <a16:creationId xmlns:a16="http://schemas.microsoft.com/office/drawing/2014/main" id="{882E22F8-D216-4851-B16F-896CEAC6D11F}"/>
                  </a:ext>
                </a:extLst>
              </p:cNvPr>
              <p:cNvSpPr txBox="1"/>
              <p:nvPr/>
            </p:nvSpPr>
            <p:spPr>
              <a:xfrm>
                <a:off x="1770531" y="4203963"/>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84" name="群組 183">
              <a:extLst>
                <a:ext uri="{FF2B5EF4-FFF2-40B4-BE49-F238E27FC236}">
                  <a16:creationId xmlns:a16="http://schemas.microsoft.com/office/drawing/2014/main" id="{456FA6B5-FBC2-4999-BC13-73E31A199090}"/>
                </a:ext>
              </a:extLst>
            </p:cNvPr>
            <p:cNvGrpSpPr/>
            <p:nvPr/>
          </p:nvGrpSpPr>
          <p:grpSpPr>
            <a:xfrm>
              <a:off x="2539110" y="5088550"/>
              <a:ext cx="891343" cy="631213"/>
              <a:chOff x="1572973" y="4193704"/>
              <a:chExt cx="889610" cy="514821"/>
            </a:xfrm>
          </p:grpSpPr>
          <p:sp>
            <p:nvSpPr>
              <p:cNvPr id="193" name="矩形: 圓角 192">
                <a:extLst>
                  <a:ext uri="{FF2B5EF4-FFF2-40B4-BE49-F238E27FC236}">
                    <a16:creationId xmlns:a16="http://schemas.microsoft.com/office/drawing/2014/main" id="{5665BB52-4422-451F-B2C3-31FD8AC99343}"/>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94" name="文字方塊 193">
                <a:extLst>
                  <a:ext uri="{FF2B5EF4-FFF2-40B4-BE49-F238E27FC236}">
                    <a16:creationId xmlns:a16="http://schemas.microsoft.com/office/drawing/2014/main" id="{A67F67D0-D356-44BA-B755-7CA28C1F415E}"/>
                  </a:ext>
                </a:extLst>
              </p:cNvPr>
              <p:cNvSpPr txBox="1"/>
              <p:nvPr/>
            </p:nvSpPr>
            <p:spPr>
              <a:xfrm>
                <a:off x="1770531" y="4193704"/>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185" name="Google Shape;888;p43">
              <a:extLst>
                <a:ext uri="{FF2B5EF4-FFF2-40B4-BE49-F238E27FC236}">
                  <a16:creationId xmlns:a16="http://schemas.microsoft.com/office/drawing/2014/main" id="{A57CBEE2-0E6B-4ADC-991B-55D304DDC0A0}"/>
                </a:ext>
              </a:extLst>
            </p:cNvPr>
            <p:cNvSpPr/>
            <p:nvPr/>
          </p:nvSpPr>
          <p:spPr>
            <a:xfrm>
              <a:off x="4597457" y="5359315"/>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186" name="Google Shape;890;p43">
              <a:extLst>
                <a:ext uri="{FF2B5EF4-FFF2-40B4-BE49-F238E27FC236}">
                  <a16:creationId xmlns:a16="http://schemas.microsoft.com/office/drawing/2014/main" id="{512FBFAD-63E8-409C-A3F2-260253E2A5A8}"/>
                </a:ext>
              </a:extLst>
            </p:cNvPr>
            <p:cNvSpPr/>
            <p:nvPr/>
          </p:nvSpPr>
          <p:spPr>
            <a:xfrm>
              <a:off x="4591514" y="6056620"/>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187" name="Google Shape;888;p43">
              <a:extLst>
                <a:ext uri="{FF2B5EF4-FFF2-40B4-BE49-F238E27FC236}">
                  <a16:creationId xmlns:a16="http://schemas.microsoft.com/office/drawing/2014/main" id="{3675BE0C-B07E-4152-AF1B-F03A24B6C78F}"/>
                </a:ext>
              </a:extLst>
            </p:cNvPr>
            <p:cNvSpPr/>
            <p:nvPr/>
          </p:nvSpPr>
          <p:spPr>
            <a:xfrm>
              <a:off x="2570981" y="5359315"/>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188" name="Google Shape;890;p43">
              <a:extLst>
                <a:ext uri="{FF2B5EF4-FFF2-40B4-BE49-F238E27FC236}">
                  <a16:creationId xmlns:a16="http://schemas.microsoft.com/office/drawing/2014/main" id="{9083E1C9-A11B-4F03-BC53-9ABA446E804B}"/>
                </a:ext>
              </a:extLst>
            </p:cNvPr>
            <p:cNvSpPr/>
            <p:nvPr/>
          </p:nvSpPr>
          <p:spPr>
            <a:xfrm>
              <a:off x="2565037" y="6059450"/>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189" name="文字方塊 188">
              <a:extLst>
                <a:ext uri="{FF2B5EF4-FFF2-40B4-BE49-F238E27FC236}">
                  <a16:creationId xmlns:a16="http://schemas.microsoft.com/office/drawing/2014/main" id="{AC6AF681-5EC9-4100-8513-156919590157}"/>
                </a:ext>
              </a:extLst>
            </p:cNvPr>
            <p:cNvSpPr txBox="1"/>
            <p:nvPr/>
          </p:nvSpPr>
          <p:spPr>
            <a:xfrm>
              <a:off x="3599424" y="5647169"/>
              <a:ext cx="751017" cy="338554"/>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solidFill>
              <a:schemeClr val="bg1"/>
            </a:solidFill>
          </p:spPr>
          <p:txBody>
            <a:bodyPr wrap="square" rtlCol="0">
              <a:spAutoFit/>
            </a:bodyPr>
            <a:lstStyle/>
            <a:p>
              <a:pPr algn="ctr"/>
              <a:r>
                <a:rPr lang="en-US" altLang="zh-TW"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Mesh</a:t>
              </a:r>
              <a:endParaRPr lang="zh-TW" altLang="en-US"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07" name="群組 206">
            <a:extLst>
              <a:ext uri="{FF2B5EF4-FFF2-40B4-BE49-F238E27FC236}">
                <a16:creationId xmlns:a16="http://schemas.microsoft.com/office/drawing/2014/main" id="{7D675BF6-D474-43DB-8CFD-BC7719F0A2C1}"/>
              </a:ext>
            </a:extLst>
          </p:cNvPr>
          <p:cNvGrpSpPr/>
          <p:nvPr/>
        </p:nvGrpSpPr>
        <p:grpSpPr>
          <a:xfrm>
            <a:off x="6602296" y="4823977"/>
            <a:ext cx="2917947" cy="1328303"/>
            <a:chOff x="2539110" y="5088550"/>
            <a:chExt cx="2917947" cy="1328303"/>
          </a:xfrm>
        </p:grpSpPr>
        <p:grpSp>
          <p:nvGrpSpPr>
            <p:cNvPr id="209" name="群組 208">
              <a:extLst>
                <a:ext uri="{FF2B5EF4-FFF2-40B4-BE49-F238E27FC236}">
                  <a16:creationId xmlns:a16="http://schemas.microsoft.com/office/drawing/2014/main" id="{28A7D0A4-A996-4701-8A99-08772A1C7B43}"/>
                </a:ext>
              </a:extLst>
            </p:cNvPr>
            <p:cNvGrpSpPr/>
            <p:nvPr/>
          </p:nvGrpSpPr>
          <p:grpSpPr>
            <a:xfrm>
              <a:off x="2973908" y="5445986"/>
              <a:ext cx="2076098" cy="700135"/>
              <a:chOff x="2973908" y="6675667"/>
              <a:chExt cx="2076098" cy="700135"/>
            </a:xfrm>
          </p:grpSpPr>
          <p:cxnSp>
            <p:nvCxnSpPr>
              <p:cNvPr id="286" name="Google Shape;895;p43">
                <a:extLst>
                  <a:ext uri="{FF2B5EF4-FFF2-40B4-BE49-F238E27FC236}">
                    <a16:creationId xmlns:a16="http://schemas.microsoft.com/office/drawing/2014/main" id="{35545904-7A1B-4458-837F-C392682DDF72}"/>
                  </a:ext>
                </a:extLst>
              </p:cNvPr>
              <p:cNvCxnSpPr>
                <a:cxnSpLocks/>
              </p:cNvCxnSpPr>
              <p:nvPr/>
            </p:nvCxnSpPr>
            <p:spPr>
              <a:xfrm flipH="1">
                <a:off x="3439538" y="6675667"/>
                <a:ext cx="1194459"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7" name="Google Shape;897;p43">
                <a:extLst>
                  <a:ext uri="{FF2B5EF4-FFF2-40B4-BE49-F238E27FC236}">
                    <a16:creationId xmlns:a16="http://schemas.microsoft.com/office/drawing/2014/main" id="{2B1BE4B2-E590-4F19-A81B-4394895ABFA7}"/>
                  </a:ext>
                </a:extLst>
              </p:cNvPr>
              <p:cNvCxnSpPr>
                <a:cxnSpLocks/>
              </p:cNvCxnSpPr>
              <p:nvPr/>
            </p:nvCxnSpPr>
            <p:spPr>
              <a:xfrm flipH="1">
                <a:off x="5044063" y="6811086"/>
                <a:ext cx="5943" cy="40325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8" name="Google Shape;898;p43">
                <a:extLst>
                  <a:ext uri="{FF2B5EF4-FFF2-40B4-BE49-F238E27FC236}">
                    <a16:creationId xmlns:a16="http://schemas.microsoft.com/office/drawing/2014/main" id="{EA23AC9E-1B49-4041-A0AB-8EAAB9A82322}"/>
                  </a:ext>
                </a:extLst>
              </p:cNvPr>
              <p:cNvCxnSpPr>
                <a:cxnSpLocks/>
              </p:cNvCxnSpPr>
              <p:nvPr/>
            </p:nvCxnSpPr>
            <p:spPr>
              <a:xfrm>
                <a:off x="2973908" y="6750523"/>
                <a:ext cx="1898541" cy="60527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9" name="Google Shape;897;p43">
                <a:extLst>
                  <a:ext uri="{FF2B5EF4-FFF2-40B4-BE49-F238E27FC236}">
                    <a16:creationId xmlns:a16="http://schemas.microsoft.com/office/drawing/2014/main" id="{9DF49DCD-A196-4FA8-94B1-20F134D93442}"/>
                  </a:ext>
                </a:extLst>
              </p:cNvPr>
              <p:cNvCxnSpPr>
                <a:cxnSpLocks/>
              </p:cNvCxnSpPr>
              <p:nvPr/>
            </p:nvCxnSpPr>
            <p:spPr>
              <a:xfrm flipH="1">
                <a:off x="3017586" y="6811086"/>
                <a:ext cx="5944" cy="40608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0" name="Google Shape;899;p43">
                <a:extLst>
                  <a:ext uri="{FF2B5EF4-FFF2-40B4-BE49-F238E27FC236}">
                    <a16:creationId xmlns:a16="http://schemas.microsoft.com/office/drawing/2014/main" id="{1AD45168-C099-4A96-9FED-17B8F9178121}"/>
                  </a:ext>
                </a:extLst>
              </p:cNvPr>
              <p:cNvCxnSpPr>
                <a:cxnSpLocks/>
              </p:cNvCxnSpPr>
              <p:nvPr/>
            </p:nvCxnSpPr>
            <p:spPr>
              <a:xfrm flipV="1">
                <a:off x="3433594" y="7372972"/>
                <a:ext cx="1194460" cy="283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1" name="Google Shape;900;p43">
                <a:extLst>
                  <a:ext uri="{FF2B5EF4-FFF2-40B4-BE49-F238E27FC236}">
                    <a16:creationId xmlns:a16="http://schemas.microsoft.com/office/drawing/2014/main" id="{45F1F69E-5223-48B1-BF2C-0990CD55BA64}"/>
                  </a:ext>
                </a:extLst>
              </p:cNvPr>
              <p:cNvCxnSpPr>
                <a:cxnSpLocks/>
              </p:cNvCxnSpPr>
              <p:nvPr/>
            </p:nvCxnSpPr>
            <p:spPr>
              <a:xfrm flipH="1">
                <a:off x="3073227" y="6759363"/>
                <a:ext cx="1880792" cy="61360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10" name="群組 209">
              <a:extLst>
                <a:ext uri="{FF2B5EF4-FFF2-40B4-BE49-F238E27FC236}">
                  <a16:creationId xmlns:a16="http://schemas.microsoft.com/office/drawing/2014/main" id="{08B5AE8C-85FD-4DD0-B46A-5312D956E8EC}"/>
                </a:ext>
              </a:extLst>
            </p:cNvPr>
            <p:cNvGrpSpPr/>
            <p:nvPr/>
          </p:nvGrpSpPr>
          <p:grpSpPr>
            <a:xfrm>
              <a:off x="4565714" y="5795157"/>
              <a:ext cx="891343" cy="621693"/>
              <a:chOff x="1572973" y="4201467"/>
              <a:chExt cx="889610" cy="507056"/>
            </a:xfrm>
          </p:grpSpPr>
          <p:sp>
            <p:nvSpPr>
              <p:cNvPr id="284" name="矩形: 圓角 283">
                <a:extLst>
                  <a:ext uri="{FF2B5EF4-FFF2-40B4-BE49-F238E27FC236}">
                    <a16:creationId xmlns:a16="http://schemas.microsoft.com/office/drawing/2014/main" id="{BB6D8FBC-EE49-463A-A5D3-F860FA22C2A4}"/>
                  </a:ext>
                </a:extLst>
              </p:cNvPr>
              <p:cNvSpPr/>
              <p:nvPr/>
            </p:nvSpPr>
            <p:spPr>
              <a:xfrm>
                <a:off x="1572973" y="4212835"/>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85" name="文字方塊 284">
                <a:extLst>
                  <a:ext uri="{FF2B5EF4-FFF2-40B4-BE49-F238E27FC236}">
                    <a16:creationId xmlns:a16="http://schemas.microsoft.com/office/drawing/2014/main" id="{CC054E69-0B57-44CA-9926-EA667761CF4A}"/>
                  </a:ext>
                </a:extLst>
              </p:cNvPr>
              <p:cNvSpPr txBox="1"/>
              <p:nvPr/>
            </p:nvSpPr>
            <p:spPr>
              <a:xfrm>
                <a:off x="1770531" y="4201467"/>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12" name="群組 211">
              <a:extLst>
                <a:ext uri="{FF2B5EF4-FFF2-40B4-BE49-F238E27FC236}">
                  <a16:creationId xmlns:a16="http://schemas.microsoft.com/office/drawing/2014/main" id="{336C1859-9235-4F8C-BD0F-BE977EFA9195}"/>
                </a:ext>
              </a:extLst>
            </p:cNvPr>
            <p:cNvGrpSpPr/>
            <p:nvPr/>
          </p:nvGrpSpPr>
          <p:grpSpPr>
            <a:xfrm>
              <a:off x="4565714" y="5093192"/>
              <a:ext cx="891343" cy="626571"/>
              <a:chOff x="1572973" y="4197490"/>
              <a:chExt cx="889610" cy="511035"/>
            </a:xfrm>
          </p:grpSpPr>
          <p:sp>
            <p:nvSpPr>
              <p:cNvPr id="282" name="矩形: 圓角 281">
                <a:extLst>
                  <a:ext uri="{FF2B5EF4-FFF2-40B4-BE49-F238E27FC236}">
                    <a16:creationId xmlns:a16="http://schemas.microsoft.com/office/drawing/2014/main" id="{D11556DB-672A-49D2-B21E-1D4A4415F725}"/>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83" name="文字方塊 282">
                <a:extLst>
                  <a:ext uri="{FF2B5EF4-FFF2-40B4-BE49-F238E27FC236}">
                    <a16:creationId xmlns:a16="http://schemas.microsoft.com/office/drawing/2014/main" id="{520014E2-E60E-4CDF-B479-A9BEDAC11485}"/>
                  </a:ext>
                </a:extLst>
              </p:cNvPr>
              <p:cNvSpPr txBox="1"/>
              <p:nvPr/>
            </p:nvSpPr>
            <p:spPr>
              <a:xfrm>
                <a:off x="1770531" y="4197490"/>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16" name="群組 215">
              <a:extLst>
                <a:ext uri="{FF2B5EF4-FFF2-40B4-BE49-F238E27FC236}">
                  <a16:creationId xmlns:a16="http://schemas.microsoft.com/office/drawing/2014/main" id="{17DA1C9E-E0B1-4352-81E8-B89314663C82}"/>
                </a:ext>
              </a:extLst>
            </p:cNvPr>
            <p:cNvGrpSpPr/>
            <p:nvPr/>
          </p:nvGrpSpPr>
          <p:grpSpPr>
            <a:xfrm>
              <a:off x="2539110" y="5798218"/>
              <a:ext cx="891343" cy="618635"/>
              <a:chOff x="1572973" y="4203963"/>
              <a:chExt cx="889610" cy="504562"/>
            </a:xfrm>
          </p:grpSpPr>
          <p:sp>
            <p:nvSpPr>
              <p:cNvPr id="280" name="矩形: 圓角 279">
                <a:extLst>
                  <a:ext uri="{FF2B5EF4-FFF2-40B4-BE49-F238E27FC236}">
                    <a16:creationId xmlns:a16="http://schemas.microsoft.com/office/drawing/2014/main" id="{86626412-7BAF-4B14-9502-FAAD0981B9DD}"/>
                  </a:ext>
                </a:extLst>
              </p:cNvPr>
              <p:cNvSpPr/>
              <p:nvPr/>
            </p:nvSpPr>
            <p:spPr>
              <a:xfrm>
                <a:off x="1572973" y="4212837"/>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81" name="文字方塊 280">
                <a:extLst>
                  <a:ext uri="{FF2B5EF4-FFF2-40B4-BE49-F238E27FC236}">
                    <a16:creationId xmlns:a16="http://schemas.microsoft.com/office/drawing/2014/main" id="{BDFED93E-A371-4A7A-A5DE-3D665918EA8D}"/>
                  </a:ext>
                </a:extLst>
              </p:cNvPr>
              <p:cNvSpPr txBox="1"/>
              <p:nvPr/>
            </p:nvSpPr>
            <p:spPr>
              <a:xfrm>
                <a:off x="1770531" y="4203963"/>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17" name="群組 216">
              <a:extLst>
                <a:ext uri="{FF2B5EF4-FFF2-40B4-BE49-F238E27FC236}">
                  <a16:creationId xmlns:a16="http://schemas.microsoft.com/office/drawing/2014/main" id="{EF3FF0AE-ADB2-48B5-ACD5-76A1651460A9}"/>
                </a:ext>
              </a:extLst>
            </p:cNvPr>
            <p:cNvGrpSpPr/>
            <p:nvPr/>
          </p:nvGrpSpPr>
          <p:grpSpPr>
            <a:xfrm>
              <a:off x="2539110" y="5088550"/>
              <a:ext cx="891343" cy="631213"/>
              <a:chOff x="1572973" y="4193704"/>
              <a:chExt cx="889610" cy="514821"/>
            </a:xfrm>
          </p:grpSpPr>
          <p:sp>
            <p:nvSpPr>
              <p:cNvPr id="278" name="矩形: 圓角 277">
                <a:extLst>
                  <a:ext uri="{FF2B5EF4-FFF2-40B4-BE49-F238E27FC236}">
                    <a16:creationId xmlns:a16="http://schemas.microsoft.com/office/drawing/2014/main" id="{AA2BF3B6-F6D3-43FC-87EE-E9D7218C86B7}"/>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9" name="文字方塊 278">
                <a:extLst>
                  <a:ext uri="{FF2B5EF4-FFF2-40B4-BE49-F238E27FC236}">
                    <a16:creationId xmlns:a16="http://schemas.microsoft.com/office/drawing/2014/main" id="{E448234D-1E00-46C4-9B82-3D3463DC1A81}"/>
                  </a:ext>
                </a:extLst>
              </p:cNvPr>
              <p:cNvSpPr txBox="1"/>
              <p:nvPr/>
            </p:nvSpPr>
            <p:spPr>
              <a:xfrm>
                <a:off x="1770531" y="4193704"/>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18" name="Google Shape;888;p43">
              <a:extLst>
                <a:ext uri="{FF2B5EF4-FFF2-40B4-BE49-F238E27FC236}">
                  <a16:creationId xmlns:a16="http://schemas.microsoft.com/office/drawing/2014/main" id="{B264EB7C-1489-4A3F-A5EF-F419F62DC271}"/>
                </a:ext>
              </a:extLst>
            </p:cNvPr>
            <p:cNvSpPr/>
            <p:nvPr/>
          </p:nvSpPr>
          <p:spPr>
            <a:xfrm>
              <a:off x="4597457" y="5359315"/>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19" name="Google Shape;890;p43">
              <a:extLst>
                <a:ext uri="{FF2B5EF4-FFF2-40B4-BE49-F238E27FC236}">
                  <a16:creationId xmlns:a16="http://schemas.microsoft.com/office/drawing/2014/main" id="{7DDCE97A-D470-451F-A5C2-DD3653344294}"/>
                </a:ext>
              </a:extLst>
            </p:cNvPr>
            <p:cNvSpPr/>
            <p:nvPr/>
          </p:nvSpPr>
          <p:spPr>
            <a:xfrm>
              <a:off x="4591514" y="6056620"/>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20" name="Google Shape;888;p43">
              <a:extLst>
                <a:ext uri="{FF2B5EF4-FFF2-40B4-BE49-F238E27FC236}">
                  <a16:creationId xmlns:a16="http://schemas.microsoft.com/office/drawing/2014/main" id="{2420F690-CE0B-491D-9EA8-FCCC79781281}"/>
                </a:ext>
              </a:extLst>
            </p:cNvPr>
            <p:cNvSpPr/>
            <p:nvPr/>
          </p:nvSpPr>
          <p:spPr>
            <a:xfrm>
              <a:off x="2570981" y="5359315"/>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21" name="Google Shape;890;p43">
              <a:extLst>
                <a:ext uri="{FF2B5EF4-FFF2-40B4-BE49-F238E27FC236}">
                  <a16:creationId xmlns:a16="http://schemas.microsoft.com/office/drawing/2014/main" id="{F8702938-3C02-4AC1-AB45-5592F8BD288C}"/>
                </a:ext>
              </a:extLst>
            </p:cNvPr>
            <p:cNvSpPr/>
            <p:nvPr/>
          </p:nvSpPr>
          <p:spPr>
            <a:xfrm>
              <a:off x="2565037" y="6059450"/>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22" name="文字方塊 221">
              <a:extLst>
                <a:ext uri="{FF2B5EF4-FFF2-40B4-BE49-F238E27FC236}">
                  <a16:creationId xmlns:a16="http://schemas.microsoft.com/office/drawing/2014/main" id="{21702751-122D-4646-B652-97F80AF77ACE}"/>
                </a:ext>
              </a:extLst>
            </p:cNvPr>
            <p:cNvSpPr txBox="1"/>
            <p:nvPr/>
          </p:nvSpPr>
          <p:spPr>
            <a:xfrm>
              <a:off x="3599424" y="5647169"/>
              <a:ext cx="751017" cy="338554"/>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solidFill>
              <a:schemeClr val="bg1"/>
            </a:solidFill>
          </p:spPr>
          <p:txBody>
            <a:bodyPr wrap="square" rtlCol="0">
              <a:spAutoFit/>
            </a:bodyPr>
            <a:lstStyle/>
            <a:p>
              <a:pPr algn="ctr"/>
              <a:r>
                <a:rPr lang="en-US" altLang="zh-TW"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Mesh</a:t>
              </a:r>
              <a:endParaRPr lang="zh-TW" altLang="en-US"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92" name="群組 291">
            <a:extLst>
              <a:ext uri="{FF2B5EF4-FFF2-40B4-BE49-F238E27FC236}">
                <a16:creationId xmlns:a16="http://schemas.microsoft.com/office/drawing/2014/main" id="{15F29E18-286C-4962-A2C0-C809D8513C88}"/>
              </a:ext>
            </a:extLst>
          </p:cNvPr>
          <p:cNvGrpSpPr/>
          <p:nvPr/>
        </p:nvGrpSpPr>
        <p:grpSpPr>
          <a:xfrm>
            <a:off x="9909520" y="4807295"/>
            <a:ext cx="891343" cy="1344980"/>
            <a:chOff x="1437375" y="5071868"/>
            <a:chExt cx="891343" cy="1344980"/>
          </a:xfrm>
        </p:grpSpPr>
        <p:grpSp>
          <p:nvGrpSpPr>
            <p:cNvPr id="293" name="群組 292">
              <a:extLst>
                <a:ext uri="{FF2B5EF4-FFF2-40B4-BE49-F238E27FC236}">
                  <a16:creationId xmlns:a16="http://schemas.microsoft.com/office/drawing/2014/main" id="{A82418DE-1E65-493E-BF41-B1D2A441A2B7}"/>
                </a:ext>
              </a:extLst>
            </p:cNvPr>
            <p:cNvGrpSpPr/>
            <p:nvPr/>
          </p:nvGrpSpPr>
          <p:grpSpPr>
            <a:xfrm>
              <a:off x="1437375" y="5071868"/>
              <a:ext cx="891343" cy="1344980"/>
              <a:chOff x="1468916" y="5197402"/>
              <a:chExt cx="891343" cy="1344980"/>
            </a:xfrm>
          </p:grpSpPr>
          <p:grpSp>
            <p:nvGrpSpPr>
              <p:cNvPr id="296" name="群組 295">
                <a:extLst>
                  <a:ext uri="{FF2B5EF4-FFF2-40B4-BE49-F238E27FC236}">
                    <a16:creationId xmlns:a16="http://schemas.microsoft.com/office/drawing/2014/main" id="{11032978-C5EB-46A1-B9C9-AF9E5B65074C}"/>
                  </a:ext>
                </a:extLst>
              </p:cNvPr>
              <p:cNvGrpSpPr/>
              <p:nvPr/>
            </p:nvGrpSpPr>
            <p:grpSpPr>
              <a:xfrm>
                <a:off x="1468916" y="5902529"/>
                <a:ext cx="891343" cy="639853"/>
                <a:chOff x="1572973" y="4186657"/>
                <a:chExt cx="889610" cy="521868"/>
              </a:xfrm>
            </p:grpSpPr>
            <p:sp>
              <p:nvSpPr>
                <p:cNvPr id="302" name="矩形: 圓角 301">
                  <a:extLst>
                    <a:ext uri="{FF2B5EF4-FFF2-40B4-BE49-F238E27FC236}">
                      <a16:creationId xmlns:a16="http://schemas.microsoft.com/office/drawing/2014/main" id="{3AED0CD3-645D-4FD3-8C0D-6D8ACF42E81E}"/>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03" name="文字方塊 302">
                  <a:extLst>
                    <a:ext uri="{FF2B5EF4-FFF2-40B4-BE49-F238E27FC236}">
                      <a16:creationId xmlns:a16="http://schemas.microsoft.com/office/drawing/2014/main" id="{8FD50AA6-CB12-4E2B-A202-6554F5CFCCC4}"/>
                    </a:ext>
                  </a:extLst>
                </p:cNvPr>
                <p:cNvSpPr txBox="1"/>
                <p:nvPr/>
              </p:nvSpPr>
              <p:spPr>
                <a:xfrm>
                  <a:off x="1770531" y="4186657"/>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97" name="群組 296">
                <a:extLst>
                  <a:ext uri="{FF2B5EF4-FFF2-40B4-BE49-F238E27FC236}">
                    <a16:creationId xmlns:a16="http://schemas.microsoft.com/office/drawing/2014/main" id="{45020641-0C73-4B6D-9275-039F9FBB3046}"/>
                  </a:ext>
                </a:extLst>
              </p:cNvPr>
              <p:cNvGrpSpPr/>
              <p:nvPr/>
            </p:nvGrpSpPr>
            <p:grpSpPr>
              <a:xfrm>
                <a:off x="1468916" y="5197402"/>
                <a:ext cx="891343" cy="651958"/>
                <a:chOff x="1572973" y="4176784"/>
                <a:chExt cx="889610" cy="531741"/>
              </a:xfrm>
            </p:grpSpPr>
            <p:sp>
              <p:nvSpPr>
                <p:cNvPr id="300" name="矩形: 圓角 299">
                  <a:extLst>
                    <a:ext uri="{FF2B5EF4-FFF2-40B4-BE49-F238E27FC236}">
                      <a16:creationId xmlns:a16="http://schemas.microsoft.com/office/drawing/2014/main" id="{39D9EB7F-3D3B-4FF9-A41B-DDD94E8B53B3}"/>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01" name="文字方塊 300">
                  <a:extLst>
                    <a:ext uri="{FF2B5EF4-FFF2-40B4-BE49-F238E27FC236}">
                      <a16:creationId xmlns:a16="http://schemas.microsoft.com/office/drawing/2014/main" id="{DEBAA09E-9A1D-4D16-9E87-518D8AFF3C80}"/>
                    </a:ext>
                  </a:extLst>
                </p:cNvPr>
                <p:cNvSpPr txBox="1"/>
                <p:nvPr/>
              </p:nvSpPr>
              <p:spPr>
                <a:xfrm>
                  <a:off x="1770531" y="4176784"/>
                  <a:ext cx="492126" cy="225922"/>
                </a:xfrm>
                <a:prstGeom prst="rect">
                  <a:avLst/>
                </a:prstGeom>
                <a:noFill/>
              </p:spPr>
              <p:txBody>
                <a:bodyPr wrap="square" rtlCol="0" anchor="ctr">
                  <a:spAutoFit/>
                </a:body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98" name="Google Shape;886;p43">
                <a:extLst>
                  <a:ext uri="{FF2B5EF4-FFF2-40B4-BE49-F238E27FC236}">
                    <a16:creationId xmlns:a16="http://schemas.microsoft.com/office/drawing/2014/main" id="{DD797DA5-4C15-4DE5-ACBD-CF13A7B535D0}"/>
                  </a:ext>
                </a:extLst>
              </p:cNvPr>
              <p:cNvSpPr/>
              <p:nvPr/>
            </p:nvSpPr>
            <p:spPr>
              <a:xfrm>
                <a:off x="1497392" y="5480951"/>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99" name="Google Shape;886;p43">
                <a:extLst>
                  <a:ext uri="{FF2B5EF4-FFF2-40B4-BE49-F238E27FC236}">
                    <a16:creationId xmlns:a16="http://schemas.microsoft.com/office/drawing/2014/main" id="{CF058176-3F66-46CA-98EA-3AC7604A9FB7}"/>
                  </a:ext>
                </a:extLst>
              </p:cNvPr>
              <p:cNvSpPr/>
              <p:nvPr/>
            </p:nvSpPr>
            <p:spPr>
              <a:xfrm>
                <a:off x="1497392" y="6167499"/>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94" name="矩形 293">
              <a:extLst>
                <a:ext uri="{FF2B5EF4-FFF2-40B4-BE49-F238E27FC236}">
                  <a16:creationId xmlns:a16="http://schemas.microsoft.com/office/drawing/2014/main" id="{A5E75662-4157-4CBC-9805-1A3A492365FE}"/>
                </a:ext>
              </a:extLst>
            </p:cNvPr>
            <p:cNvSpPr/>
            <p:nvPr/>
          </p:nvSpPr>
          <p:spPr>
            <a:xfrm>
              <a:off x="1499742" y="5987047"/>
              <a:ext cx="813043" cy="400110"/>
            </a:xfrm>
            <a:prstGeom prst="rect">
              <a:avLst/>
            </a:prstGeom>
          </p:spPr>
          <p:txBody>
            <a:bodyPr wrap="none">
              <a:spAutoFit/>
            </a:bodyPr>
            <a:lstStyle/>
            <a:p>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endParaRPr lang="zh-TW" alt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95" name="矩形 294">
              <a:extLst>
                <a:ext uri="{FF2B5EF4-FFF2-40B4-BE49-F238E27FC236}">
                  <a16:creationId xmlns:a16="http://schemas.microsoft.com/office/drawing/2014/main" id="{E76A1897-549D-4BC4-9E80-E75BB7504667}"/>
                </a:ext>
              </a:extLst>
            </p:cNvPr>
            <p:cNvSpPr/>
            <p:nvPr/>
          </p:nvSpPr>
          <p:spPr>
            <a:xfrm>
              <a:off x="1499742" y="5298976"/>
              <a:ext cx="813043" cy="400110"/>
            </a:xfrm>
            <a:prstGeom prst="rect">
              <a:avLst/>
            </a:prstGeom>
          </p:spPr>
          <p:txBody>
            <a:bodyPr wrap="none">
              <a:spAutoFit/>
            </a:bodyPr>
            <a:lstStyle/>
            <a:p>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endParaRPr lang="zh-TW" alt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304" name="文字方塊 303">
            <a:extLst>
              <a:ext uri="{FF2B5EF4-FFF2-40B4-BE49-F238E27FC236}">
                <a16:creationId xmlns:a16="http://schemas.microsoft.com/office/drawing/2014/main" id="{5F49A704-3D5B-451A-9DEF-0BA5F29E12E7}"/>
              </a:ext>
            </a:extLst>
          </p:cNvPr>
          <p:cNvSpPr txBox="1"/>
          <p:nvPr/>
        </p:nvSpPr>
        <p:spPr>
          <a:xfrm>
            <a:off x="7385534" y="6193264"/>
            <a:ext cx="2486732" cy="400110"/>
          </a:xfrm>
          <a:custGeom>
            <a:avLst/>
            <a:gdLst>
              <a:gd name="connsiteX0" fmla="*/ 0 w 2140723"/>
              <a:gd name="connsiteY0" fmla="*/ 0 h 1077218"/>
              <a:gd name="connsiteX1" fmla="*/ 2140723 w 2140723"/>
              <a:gd name="connsiteY1" fmla="*/ 0 h 1077218"/>
              <a:gd name="connsiteX2" fmla="*/ 2140723 w 2140723"/>
              <a:gd name="connsiteY2" fmla="*/ 1077218 h 1077218"/>
              <a:gd name="connsiteX3" fmla="*/ 0 w 2140723"/>
              <a:gd name="connsiteY3" fmla="*/ 1077218 h 1077218"/>
              <a:gd name="connsiteX4" fmla="*/ 0 w 2140723"/>
              <a:gd name="connsiteY4" fmla="*/ 0 h 1077218"/>
              <a:gd name="connsiteX0" fmla="*/ 0 w 2166123"/>
              <a:gd name="connsiteY0" fmla="*/ 0 h 1077218"/>
              <a:gd name="connsiteX1" fmla="*/ 2140723 w 2166123"/>
              <a:gd name="connsiteY1" fmla="*/ 0 h 1077218"/>
              <a:gd name="connsiteX2" fmla="*/ 2166123 w 2166123"/>
              <a:gd name="connsiteY2" fmla="*/ 560751 h 1077218"/>
              <a:gd name="connsiteX3" fmla="*/ 0 w 2166123"/>
              <a:gd name="connsiteY3" fmla="*/ 1077218 h 1077218"/>
              <a:gd name="connsiteX4" fmla="*/ 0 w 2166123"/>
              <a:gd name="connsiteY4" fmla="*/ 0 h 1077218"/>
              <a:gd name="connsiteX0" fmla="*/ 0 w 2166123"/>
              <a:gd name="connsiteY0" fmla="*/ 0 h 560751"/>
              <a:gd name="connsiteX1" fmla="*/ 2140723 w 2166123"/>
              <a:gd name="connsiteY1" fmla="*/ 0 h 560751"/>
              <a:gd name="connsiteX2" fmla="*/ 2166123 w 2166123"/>
              <a:gd name="connsiteY2" fmla="*/ 560751 h 560751"/>
              <a:gd name="connsiteX3" fmla="*/ 8466 w 2166123"/>
              <a:gd name="connsiteY3" fmla="*/ 535351 h 560751"/>
              <a:gd name="connsiteX4" fmla="*/ 0 w 2166123"/>
              <a:gd name="connsiteY4" fmla="*/ 0 h 560751"/>
              <a:gd name="connsiteX0" fmla="*/ 0 w 2140723"/>
              <a:gd name="connsiteY0" fmla="*/ 0 h 560751"/>
              <a:gd name="connsiteX1" fmla="*/ 2140723 w 2140723"/>
              <a:gd name="connsiteY1" fmla="*/ 0 h 560751"/>
              <a:gd name="connsiteX2" fmla="*/ 2123790 w 2140723"/>
              <a:gd name="connsiteY2" fmla="*/ 560751 h 560751"/>
              <a:gd name="connsiteX3" fmla="*/ 8466 w 2140723"/>
              <a:gd name="connsiteY3" fmla="*/ 535351 h 560751"/>
              <a:gd name="connsiteX4" fmla="*/ 0 w 2140723"/>
              <a:gd name="connsiteY4" fmla="*/ 0 h 56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723" h="560751">
                <a:moveTo>
                  <a:pt x="0" y="0"/>
                </a:moveTo>
                <a:lnTo>
                  <a:pt x="2140723" y="0"/>
                </a:lnTo>
                <a:lnTo>
                  <a:pt x="2123790" y="560751"/>
                </a:lnTo>
                <a:lnTo>
                  <a:pt x="8466" y="535351"/>
                </a:lnTo>
                <a:lnTo>
                  <a:pt x="0" y="0"/>
                </a:lnTo>
                <a:close/>
              </a:path>
            </a:pathLst>
          </a:custGeom>
          <a:noFill/>
        </p:spPr>
        <p:txBody>
          <a:bodyPr wrap="square" rtlCol="0">
            <a:spAutoFit/>
          </a:bodyPr>
          <a:lstStyle/>
          <a:p>
            <a:pPr algn="ctr"/>
            <a:r>
              <a:rPr lang="en-US" altLang="zh-TW" sz="2000" b="1">
                <a:solidFill>
                  <a:srgbClr val="690000"/>
                </a:solidFill>
                <a:latin typeface="Arial" panose="020B0604020202020204" pitchFamily="34" charset="0"/>
                <a:ea typeface="微軟正黑體" panose="020B0604030504040204" pitchFamily="34" charset="-120"/>
                <a:cs typeface="+mn-ea"/>
                <a:sym typeface="Arial" panose="020B0604020202020204" pitchFamily="34" charset="0"/>
              </a:rPr>
              <a:t>Hub &amp; Spoke</a:t>
            </a:r>
            <a:endParaRPr lang="zh-TW" altLang="en-US" sz="2000" b="1">
              <a:solidFill>
                <a:srgbClr val="690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05" name="Google Shape;915;p43">
            <a:extLst>
              <a:ext uri="{FF2B5EF4-FFF2-40B4-BE49-F238E27FC236}">
                <a16:creationId xmlns:a16="http://schemas.microsoft.com/office/drawing/2014/main" id="{EA432B88-E6A5-4944-BCAC-907130F43E25}"/>
              </a:ext>
            </a:extLst>
          </p:cNvPr>
          <p:cNvSpPr/>
          <p:nvPr/>
        </p:nvSpPr>
        <p:spPr>
          <a:xfrm>
            <a:off x="5483168" y="4856312"/>
            <a:ext cx="1205800" cy="587584"/>
          </a:xfrm>
          <a:prstGeom prst="leftRightArrow">
            <a:avLst>
              <a:gd name="adj1" fmla="val 57119"/>
              <a:gd name="adj2" fmla="val 40006"/>
            </a:avLst>
          </a:prstGeom>
          <a:solidFill>
            <a:srgbClr val="FFD72D"/>
          </a:solidFill>
          <a:ln>
            <a:noFill/>
          </a:ln>
        </p:spPr>
        <p:txBody>
          <a:bodyPr spcFirstLastPara="1" wrap="square" lIns="35500" tIns="121900" rIns="35500" bIns="121900" anchor="ctr" anchorCtr="0">
            <a:noAutofit/>
          </a:bodyPr>
          <a:lstStyle/>
          <a:p>
            <a:pPr lvl="0" algn="ctr"/>
            <a:r>
              <a:rPr lang="en-US" altLang="zh-TW" sz="2000" b="1">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rPr>
              <a:t>MPLS</a:t>
            </a:r>
            <a:endParaRPr lang="zh-TW" altLang="en-US" sz="2000" b="1">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0" name="Google Shape;883;p43">
            <a:extLst>
              <a:ext uri="{FF2B5EF4-FFF2-40B4-BE49-F238E27FC236}">
                <a16:creationId xmlns:a16="http://schemas.microsoft.com/office/drawing/2014/main" id="{B66132FB-02D8-450A-89AC-FBA9510A46AD}"/>
              </a:ext>
            </a:extLst>
          </p:cNvPr>
          <p:cNvSpPr/>
          <p:nvPr/>
        </p:nvSpPr>
        <p:spPr>
          <a:xfrm>
            <a:off x="6983453" y="4329198"/>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sz="2000" b="1"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Beijin</a:t>
            </a:r>
            <a:endPar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1" name="Google Shape;883;p43">
            <a:extLst>
              <a:ext uri="{FF2B5EF4-FFF2-40B4-BE49-F238E27FC236}">
                <a16:creationId xmlns:a16="http://schemas.microsoft.com/office/drawing/2014/main" id="{65120362-2018-40F8-A558-917393C27078}"/>
              </a:ext>
            </a:extLst>
          </p:cNvPr>
          <p:cNvSpPr/>
          <p:nvPr/>
        </p:nvSpPr>
        <p:spPr>
          <a:xfrm>
            <a:off x="4645115" y="4316040"/>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sz="20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Japan</a:t>
            </a:r>
            <a:endPar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2" name="Google Shape;883;p43">
            <a:extLst>
              <a:ext uri="{FF2B5EF4-FFF2-40B4-BE49-F238E27FC236}">
                <a16:creationId xmlns:a16="http://schemas.microsoft.com/office/drawing/2014/main" id="{5FA9BA20-1F93-4A2C-A419-B78F55638F79}"/>
              </a:ext>
            </a:extLst>
          </p:cNvPr>
          <p:cNvSpPr/>
          <p:nvPr/>
        </p:nvSpPr>
        <p:spPr>
          <a:xfrm>
            <a:off x="2104687" y="4316040"/>
            <a:ext cx="1038542" cy="317156"/>
          </a:xfrm>
          <a:prstGeom prst="rect">
            <a:avLst/>
          </a:prstGeom>
          <a:noFill/>
          <a:ln>
            <a:noFill/>
          </a:ln>
        </p:spPr>
        <p:txBody>
          <a:bodyPr spcFirstLastPara="1" wrap="square" lIns="121900" tIns="121900" rIns="121900" bIns="121900" anchor="ctr" anchorCtr="0">
            <a:noAutofit/>
          </a:bodyPr>
          <a:lstStyle/>
          <a:p>
            <a:pPr algn="ctr"/>
            <a:r>
              <a:rPr lang="en-US" altLang="zh-TW" sz="20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USA</a:t>
            </a:r>
            <a:endParaRPr lang="zh-TW" altLang="en-US" sz="20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5" name="Google Shape;873;p43">
            <a:extLst>
              <a:ext uri="{FF2B5EF4-FFF2-40B4-BE49-F238E27FC236}">
                <a16:creationId xmlns:a16="http://schemas.microsoft.com/office/drawing/2014/main" id="{90557302-96AB-C94D-89C7-48DE6516945A}"/>
              </a:ext>
            </a:extLst>
          </p:cNvPr>
          <p:cNvSpPr txBox="1"/>
          <p:nvPr/>
        </p:nvSpPr>
        <p:spPr>
          <a:xfrm>
            <a:off x="4102057" y="1720850"/>
            <a:ext cx="7607341" cy="1275300"/>
          </a:xfrm>
          <a:prstGeom prst="rect">
            <a:avLst/>
          </a:prstGeom>
          <a:noFill/>
          <a:ln>
            <a:noFill/>
          </a:ln>
        </p:spPr>
        <p:txBody>
          <a:bodyPr spcFirstLastPara="1" wrap="square" lIns="91425" tIns="91425" rIns="91425" bIns="91425" anchor="t" anchorCtr="0">
            <a:noAutofit/>
          </a:bodyPr>
          <a:lstStyle/>
          <a:p>
            <a:pPr marL="251460" indent="-285750">
              <a:lnSpc>
                <a:spcPct val="130000"/>
              </a:lnSpc>
              <a:buClr>
                <a:schemeClr val="bg1"/>
              </a:buClr>
              <a:buSzPct val="80000"/>
              <a:buFont typeface="Wingdings" panose="05000000000000000000" pitchFamily="2" charset="2"/>
              <a:buChar char="l"/>
            </a:pPr>
            <a:r>
              <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To comply to China network regulation, user needs to apply for Inter-Domain Link by his or herself for the two domain to have VPN connection.</a:t>
            </a:r>
          </a:p>
          <a:p>
            <a:pPr marL="251460" indent="-285750">
              <a:lnSpc>
                <a:spcPct val="130000"/>
              </a:lnSpc>
              <a:buClr>
                <a:schemeClr val="bg1"/>
              </a:buClr>
              <a:buSzPct val="80000"/>
              <a:buFont typeface="Wingdings" panose="05000000000000000000" pitchFamily="2" charset="2"/>
              <a:buChar char="l"/>
            </a:pPr>
            <a:r>
              <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Inter-domain Link can only be set on hub.</a:t>
            </a:r>
          </a:p>
        </p:txBody>
      </p:sp>
      <p:sp>
        <p:nvSpPr>
          <p:cNvPr id="120" name="矩形 119">
            <a:extLst>
              <a:ext uri="{FF2B5EF4-FFF2-40B4-BE49-F238E27FC236}">
                <a16:creationId xmlns:a16="http://schemas.microsoft.com/office/drawing/2014/main" id="{002CFCE4-FB47-384A-9861-3F591921D5C8}"/>
              </a:ext>
            </a:extLst>
          </p:cNvPr>
          <p:cNvSpPr/>
          <p:nvPr/>
        </p:nvSpPr>
        <p:spPr>
          <a:xfrm>
            <a:off x="877081" y="1797635"/>
            <a:ext cx="3364816" cy="1077218"/>
          </a:xfrm>
          <a:prstGeom prst="rect">
            <a:avLst/>
          </a:prstGeom>
        </p:spPr>
        <p:txBody>
          <a:bodyPr wrap="square">
            <a:spAutoFit/>
          </a:bodyPr>
          <a:lstStyle/>
          <a:p>
            <a:r>
              <a:rPr lang="en-US" altLang="zh-TW" sz="3200" b="1">
                <a:solidFill>
                  <a:schemeClr val="bg1"/>
                </a:solidFill>
                <a:latin typeface="Arial" panose="020B0604020202020204" pitchFamily="34" charset="0"/>
                <a:ea typeface="微軟正黑體" panose="020B0604030504040204" pitchFamily="34" charset="-120"/>
                <a:sym typeface="Arial" panose="020B0604020202020204" pitchFamily="34" charset="0"/>
              </a:rPr>
              <a:t>Inter-Domain Link</a:t>
            </a:r>
          </a:p>
        </p:txBody>
      </p:sp>
      <p:cxnSp>
        <p:nvCxnSpPr>
          <p:cNvPr id="121" name="直線接點 120">
            <a:extLst>
              <a:ext uri="{FF2B5EF4-FFF2-40B4-BE49-F238E27FC236}">
                <a16:creationId xmlns:a16="http://schemas.microsoft.com/office/drawing/2014/main" id="{A6B9C1FA-F2D9-2145-A9A3-8361D4DA05B7}"/>
              </a:ext>
            </a:extLst>
          </p:cNvPr>
          <p:cNvCxnSpPr>
            <a:cxnSpLocks/>
          </p:cNvCxnSpPr>
          <p:nvPr/>
        </p:nvCxnSpPr>
        <p:spPr>
          <a:xfrm>
            <a:off x="3917244" y="1840743"/>
            <a:ext cx="0" cy="931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25" name="Google Shape;883;p43">
            <a:extLst>
              <a:ext uri="{FF2B5EF4-FFF2-40B4-BE49-F238E27FC236}">
                <a16:creationId xmlns:a16="http://schemas.microsoft.com/office/drawing/2014/main" id="{A13E999B-4A00-3B42-86A8-8738B4035A98}"/>
              </a:ext>
            </a:extLst>
          </p:cNvPr>
          <p:cNvSpPr/>
          <p:nvPr/>
        </p:nvSpPr>
        <p:spPr>
          <a:xfrm>
            <a:off x="9208288" y="4304834"/>
            <a:ext cx="154006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Chongqing</a:t>
            </a:r>
          </a:p>
        </p:txBody>
      </p:sp>
    </p:spTree>
    <p:extLst>
      <p:ext uri="{BB962C8B-B14F-4D97-AF65-F5344CB8AC3E}">
        <p14:creationId xmlns:p14="http://schemas.microsoft.com/office/powerpoint/2010/main" val="3835937052"/>
      </p:ext>
    </p:extLst>
  </p:cSld>
  <p:clrMapOvr>
    <a:masterClrMapping/>
  </p:clrMapOvr>
  <p:transition spd="slow">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44" hidden="1"/>
          <p:cNvSpPr txBox="1"/>
          <p:nvPr/>
        </p:nvSpPr>
        <p:spPr>
          <a:xfrm>
            <a:off x="-270474" y="87681"/>
            <a:ext cx="12192000" cy="981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4400"/>
              <a:buFont typeface="Arial"/>
              <a:buNone/>
            </a:pPr>
            <a:r>
              <a:rPr lang="en-US" sz="4400" b="1" err="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QuWAN</a:t>
            </a:r>
            <a:r>
              <a:rPr lang="en-US" sz="4400" b="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 </a:t>
            </a:r>
            <a:r>
              <a:rPr lang="zh-TW" altLang="en-US" sz="4400" b="1" err="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專線設定</a:t>
            </a:r>
            <a:r>
              <a:rPr lang="zh-TW" altLang="en-US" sz="4400" b="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 </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25" name="Google Shape;925;p44"/>
          <p:cNvSpPr txBox="1"/>
          <p:nvPr/>
        </p:nvSpPr>
        <p:spPr>
          <a:xfrm>
            <a:off x="461489" y="4754457"/>
            <a:ext cx="3803474" cy="276999"/>
          </a:xfrm>
          <a:prstGeom prst="rect">
            <a:avLst/>
          </a:prstGeom>
        </p:spPr>
        <p:txBody>
          <a:bodyPr wrap="square" lIns="91440" tIns="45720" rIns="91440" bIns="45720" anchor="t">
            <a:spAutoFit/>
          </a:bodyPr>
          <a:lstStyle>
            <a:defPPr>
              <a:defRPr lang="zh-TW"/>
            </a:defPPr>
            <a:lvl1pPr>
              <a:defRPr sz="1400">
                <a:solidFill>
                  <a:schemeClr val="bg1">
                    <a:lumMod val="75000"/>
                  </a:schemeClr>
                </a:solidFill>
                <a:latin typeface="Arial" panose="020B0604020202020204" pitchFamily="34" charset="0"/>
                <a:ea typeface="微軟正黑體" panose="020B0604030504040204" pitchFamily="34" charset="-120"/>
              </a:defRPr>
            </a:lvl1pPr>
          </a:lstStyle>
          <a:p>
            <a:r>
              <a:rPr lang="en-US" altLang="zh-TW" sz="1200" dirty="0">
                <a:latin typeface="Arial"/>
                <a:ea typeface="微軟正黑體"/>
                <a:cs typeface="Arial"/>
                <a:sym typeface="Arial" panose="020B0604020202020204" pitchFamily="34" charset="0"/>
              </a:rPr>
              <a:t>** Inter-Domain Link is supported on 2021/Q1</a:t>
            </a:r>
            <a:endParaRPr lang="zh-TW" altLang="en-US" sz="1200" dirty="0">
              <a:latin typeface="Arial"/>
              <a:ea typeface="微軟正黑體"/>
              <a:cs typeface="Arial"/>
              <a:sym typeface="Arial" panose="020B0604020202020204" pitchFamily="34" charset="0"/>
            </a:endParaRPr>
          </a:p>
        </p:txBody>
      </p:sp>
      <p:sp>
        <p:nvSpPr>
          <p:cNvPr id="2" name="標題 1">
            <a:extLst>
              <a:ext uri="{FF2B5EF4-FFF2-40B4-BE49-F238E27FC236}">
                <a16:creationId xmlns:a16="http://schemas.microsoft.com/office/drawing/2014/main" id="{E8B01102-B9DA-4E00-B933-EFEC91F2D42B}"/>
              </a:ext>
            </a:extLst>
          </p:cNvPr>
          <p:cNvSpPr>
            <a:spLocks noGrp="1"/>
          </p:cNvSpPr>
          <p:nvPr>
            <p:ph type="title"/>
          </p:nvPr>
        </p:nvSpPr>
        <p:spPr/>
        <p:txBody>
          <a:bodyPr/>
          <a:lstStyle/>
          <a:p>
            <a:r>
              <a:rPr lang="en-US" altLang="zh-TW" err="1">
                <a:ea typeface="微軟正黑體" panose="020B0604030504040204" pitchFamily="34" charset="-120"/>
                <a:cs typeface="+mn-ea"/>
                <a:sym typeface="Arial" panose="020B0604020202020204" pitchFamily="34" charset="0"/>
              </a:rPr>
              <a:t>QuWAN</a:t>
            </a:r>
            <a:r>
              <a:rPr lang="en-US" altLang="zh-TW">
                <a:ea typeface="微軟正黑體" panose="020B0604030504040204" pitchFamily="34" charset="-120"/>
                <a:cs typeface="+mn-ea"/>
                <a:sym typeface="Arial" panose="020B0604020202020204" pitchFamily="34" charset="0"/>
              </a:rPr>
              <a:t> Inter-Domain Link</a:t>
            </a:r>
            <a:endParaRPr lang="zh-TW" altLang="en-US">
              <a:ea typeface="微軟正黑體" panose="020B0604030504040204" pitchFamily="34" charset="-120"/>
              <a:cs typeface="+mn-ea"/>
              <a:sym typeface="Arial" panose="020B0604020202020204" pitchFamily="34" charset="0"/>
            </a:endParaRPr>
          </a:p>
        </p:txBody>
      </p:sp>
      <p:sp>
        <p:nvSpPr>
          <p:cNvPr id="9" name="Google Shape;925;p44">
            <a:extLst>
              <a:ext uri="{FF2B5EF4-FFF2-40B4-BE49-F238E27FC236}">
                <a16:creationId xmlns:a16="http://schemas.microsoft.com/office/drawing/2014/main" id="{9DFF2C01-1D2A-2D40-9545-4F25D5C582BD}"/>
              </a:ext>
            </a:extLst>
          </p:cNvPr>
          <p:cNvSpPr txBox="1"/>
          <p:nvPr/>
        </p:nvSpPr>
        <p:spPr>
          <a:xfrm>
            <a:off x="353682" y="2877594"/>
            <a:ext cx="4019089" cy="1810322"/>
          </a:xfrm>
          <a:prstGeom prst="rect">
            <a:avLst/>
          </a:prstGeom>
          <a:noFill/>
          <a:ln>
            <a:noFill/>
          </a:ln>
        </p:spPr>
        <p:txBody>
          <a:bodyPr spcFirstLastPara="1" wrap="square" lIns="91425" tIns="91425" rIns="91425" bIns="91425" anchor="t" anchorCtr="0">
            <a:noAutofit/>
          </a:bodyPr>
          <a:lstStyle/>
          <a:p>
            <a:pPr marL="120650" lvl="0">
              <a:buClr>
                <a:srgbClr val="F1C232"/>
              </a:buClr>
              <a:buSzPts val="1700"/>
            </a:pPr>
            <a:r>
              <a:rPr lang="en" altLang="zh-CN" sz="2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Set the applied MPLS to QuWAN Inter-Domain Link to establish a cross china and global domain private network between the two QuWAN Hubs</a:t>
            </a:r>
            <a:endParaRPr lang="zh-TW" altLang="en-US" sz="2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5" name="圖片 4">
            <a:extLst>
              <a:ext uri="{FF2B5EF4-FFF2-40B4-BE49-F238E27FC236}">
                <a16:creationId xmlns:a16="http://schemas.microsoft.com/office/drawing/2014/main" id="{B6FCB5A1-D3E0-514A-8FE3-55D7757775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4273" y="2650915"/>
            <a:ext cx="7737002" cy="4207085"/>
          </a:xfrm>
          <a:prstGeom prst="rect">
            <a:avLst/>
          </a:prstGeom>
        </p:spPr>
      </p:pic>
    </p:spTree>
    <p:extLst>
      <p:ext uri="{BB962C8B-B14F-4D97-AF65-F5344CB8AC3E}">
        <p14:creationId xmlns:p14="http://schemas.microsoft.com/office/powerpoint/2010/main" val="590636016"/>
      </p:ext>
    </p:extLst>
  </p:cSld>
  <p:clrMapOvr>
    <a:masterClrMapping/>
  </p:clrMapOvr>
  <p:transition spd="slow">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56C249-2D9F-1447-A617-DCD69A64919E}"/>
              </a:ext>
            </a:extLst>
          </p:cNvPr>
          <p:cNvSpPr>
            <a:spLocks noGrp="1"/>
          </p:cNvSpPr>
          <p:nvPr>
            <p:ph type="title"/>
          </p:nvPr>
        </p:nvSpPr>
        <p:spPr/>
        <p:txBody>
          <a:bodyPr/>
          <a:lstStyle/>
          <a:p>
            <a:r>
              <a:rPr kumimoji="1" lang="en-US" altLang="zh-TW">
                <a:ea typeface="微軟正黑體" panose="020B0604030504040204" pitchFamily="34" charset="-120"/>
                <a:cs typeface="Arial"/>
                <a:sym typeface="Arial" panose="020B0604020202020204" pitchFamily="34" charset="0"/>
              </a:rPr>
              <a:t>Enable </a:t>
            </a:r>
            <a:r>
              <a:rPr kumimoji="1" lang="en-US" altLang="zh-TW" err="1">
                <a:ea typeface="微軟正黑體" panose="020B0604030504040204" pitchFamily="34" charset="-120"/>
                <a:cs typeface="Arial"/>
                <a:sym typeface="Arial" panose="020B0604020202020204" pitchFamily="34" charset="0"/>
              </a:rPr>
              <a:t>QuWAN</a:t>
            </a:r>
            <a:r>
              <a:rPr kumimoji="1" lang="en-US" altLang="zh-TW">
                <a:ea typeface="微軟正黑體" panose="020B0604030504040204" pitchFamily="34" charset="-120"/>
                <a:cs typeface="Arial"/>
                <a:sym typeface="Arial" panose="020B0604020202020204" pitchFamily="34" charset="0"/>
              </a:rPr>
              <a:t> on QHora-301W</a:t>
            </a:r>
            <a:endParaRPr kumimoji="1" lang="zh-TW" altLang="en-US">
              <a:ea typeface="微軟正黑體" panose="020B0604030504040204" pitchFamily="34" charset="-120"/>
              <a:cs typeface="Arial"/>
              <a:sym typeface="Arial" panose="020B0604020202020204" pitchFamily="34" charset="0"/>
            </a:endParaRPr>
          </a:p>
        </p:txBody>
      </p:sp>
      <p:sp>
        <p:nvSpPr>
          <p:cNvPr id="4" name="矩形 3">
            <a:extLst>
              <a:ext uri="{FF2B5EF4-FFF2-40B4-BE49-F238E27FC236}">
                <a16:creationId xmlns:a16="http://schemas.microsoft.com/office/drawing/2014/main" id="{A3204925-975F-A243-9E17-E7084110933E}"/>
              </a:ext>
            </a:extLst>
          </p:cNvPr>
          <p:cNvSpPr/>
          <p:nvPr/>
        </p:nvSpPr>
        <p:spPr>
          <a:xfrm>
            <a:off x="1363133" y="1809180"/>
            <a:ext cx="9465734" cy="921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en" altLang="zh-CN" dirty="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Just select the organization, region and connection role, and your QHora-301W can build VPN tunnel with other QuWAN devices within the same organization</a:t>
            </a:r>
          </a:p>
          <a:p>
            <a:pPr algn="ctr"/>
            <a:r>
              <a:rPr lang="en" altLang="zh-CN" sz="1200" dirty="0">
                <a:solidFill>
                  <a:schemeClr val="bg1">
                    <a:lumMod val="75000"/>
                  </a:schemeClr>
                </a:solidFill>
                <a:latin typeface="Arial"/>
                <a:ea typeface="微軟正黑體"/>
                <a:cs typeface="Arial"/>
              </a:rPr>
              <a:t>***If your QHora-301W is a LAN device of another router, make sure to allow destination UDP</a:t>
            </a:r>
            <a:r>
              <a:rPr lang="zh-CN" altLang="en-US" sz="1200" dirty="0">
                <a:solidFill>
                  <a:schemeClr val="bg1">
                    <a:lumMod val="75000"/>
                  </a:schemeClr>
                </a:solidFill>
                <a:latin typeface="Arial"/>
                <a:ea typeface="微軟正黑體"/>
                <a:cs typeface="Arial"/>
              </a:rPr>
              <a:t> </a:t>
            </a:r>
            <a:r>
              <a:rPr lang="en-US" sz="1200" dirty="0">
                <a:solidFill>
                  <a:schemeClr val="bg1">
                    <a:lumMod val="75000"/>
                  </a:schemeClr>
                </a:solidFill>
                <a:latin typeface="Arial"/>
                <a:ea typeface="微軟正黑體"/>
                <a:cs typeface="Arial"/>
              </a:rPr>
              <a:t>Port</a:t>
            </a:r>
            <a:r>
              <a:rPr lang="zh-CN" altLang="en-US" sz="1200" dirty="0">
                <a:solidFill>
                  <a:schemeClr val="bg1">
                    <a:lumMod val="75000"/>
                  </a:schemeClr>
                </a:solidFill>
                <a:latin typeface="Arial"/>
                <a:ea typeface="微軟正黑體"/>
                <a:cs typeface="Arial"/>
              </a:rPr>
              <a:t> </a:t>
            </a:r>
            <a:r>
              <a:rPr lang="en-US" sz="1200" dirty="0">
                <a:solidFill>
                  <a:schemeClr val="bg1">
                    <a:lumMod val="75000"/>
                  </a:schemeClr>
                </a:solidFill>
                <a:latin typeface="Arial"/>
                <a:ea typeface="微軟正黑體"/>
                <a:cs typeface="Arial"/>
              </a:rPr>
              <a:t>500,</a:t>
            </a:r>
            <a:r>
              <a:rPr lang="zh-CN" altLang="en-US" sz="1200" dirty="0">
                <a:solidFill>
                  <a:schemeClr val="bg1">
                    <a:lumMod val="75000"/>
                  </a:schemeClr>
                </a:solidFill>
                <a:latin typeface="Arial"/>
                <a:ea typeface="微軟正黑體"/>
                <a:cs typeface="Arial"/>
              </a:rPr>
              <a:t> </a:t>
            </a:r>
            <a:r>
              <a:rPr lang="en-US" sz="1200" dirty="0">
                <a:solidFill>
                  <a:schemeClr val="bg1">
                    <a:lumMod val="75000"/>
                  </a:schemeClr>
                </a:solidFill>
                <a:latin typeface="Arial"/>
                <a:ea typeface="微軟正黑體"/>
                <a:cs typeface="Arial"/>
              </a:rPr>
              <a:t>4500,</a:t>
            </a:r>
            <a:r>
              <a:rPr lang="zh-CN" altLang="en-US" sz="1200" dirty="0">
                <a:solidFill>
                  <a:schemeClr val="bg1">
                    <a:lumMod val="75000"/>
                  </a:schemeClr>
                </a:solidFill>
                <a:latin typeface="Arial"/>
                <a:ea typeface="微軟正黑體"/>
                <a:cs typeface="Arial"/>
              </a:rPr>
              <a:t> </a:t>
            </a:r>
            <a:r>
              <a:rPr lang="en-US" sz="1200" dirty="0">
                <a:solidFill>
                  <a:schemeClr val="bg1">
                    <a:lumMod val="75000"/>
                  </a:schemeClr>
                </a:solidFill>
                <a:latin typeface="Arial"/>
                <a:ea typeface="微軟正黑體"/>
                <a:cs typeface="Arial"/>
              </a:rPr>
              <a:t>5555,</a:t>
            </a:r>
            <a:r>
              <a:rPr lang="zh-CN" altLang="en-US" sz="1200" dirty="0">
                <a:solidFill>
                  <a:schemeClr val="bg1">
                    <a:lumMod val="75000"/>
                  </a:schemeClr>
                </a:solidFill>
                <a:latin typeface="Arial"/>
                <a:ea typeface="微軟正黑體"/>
                <a:cs typeface="Arial"/>
              </a:rPr>
              <a:t> </a:t>
            </a:r>
            <a:r>
              <a:rPr lang="en-US" sz="1200" dirty="0">
                <a:solidFill>
                  <a:schemeClr val="bg1">
                    <a:lumMod val="75000"/>
                  </a:schemeClr>
                </a:solidFill>
                <a:latin typeface="Arial"/>
                <a:ea typeface="微軟正黑體"/>
                <a:cs typeface="Arial"/>
              </a:rPr>
              <a:t>7788</a:t>
            </a:r>
            <a:endParaRPr lang="en" sz="1200" dirty="0">
              <a:solidFill>
                <a:schemeClr val="bg1">
                  <a:lumMod val="75000"/>
                </a:schemeClr>
              </a:solidFill>
              <a:ea typeface="+mn-lt"/>
              <a:cs typeface="+mn-lt"/>
            </a:endParaRPr>
          </a:p>
          <a:p>
            <a:pPr algn="ctr"/>
            <a:endParaRPr lang="en" altLang="zh-CN" sz="1400" dirty="0">
              <a:latin typeface="Arial" panose="020B0604020202020204" pitchFamily="34" charset="0"/>
              <a:ea typeface="微軟正黑體" panose="020B0604030504040204" pitchFamily="34" charset="-120"/>
              <a:cs typeface="Arial" panose="020B0604020202020204" pitchFamily="34" charset="0"/>
            </a:endParaRPr>
          </a:p>
        </p:txBody>
      </p:sp>
      <p:sp>
        <p:nvSpPr>
          <p:cNvPr id="8" name="橢圓 7">
            <a:extLst>
              <a:ext uri="{FF2B5EF4-FFF2-40B4-BE49-F238E27FC236}">
                <a16:creationId xmlns:a16="http://schemas.microsoft.com/office/drawing/2014/main" id="{2DD10B9B-A609-A84C-B31B-3CABD3A3CBF6}"/>
              </a:ext>
            </a:extLst>
          </p:cNvPr>
          <p:cNvSpPr/>
          <p:nvPr/>
        </p:nvSpPr>
        <p:spPr>
          <a:xfrm>
            <a:off x="6289147" y="5245782"/>
            <a:ext cx="265007" cy="245372"/>
          </a:xfrm>
          <a:prstGeom prst="ellipse">
            <a:avLst/>
          </a:prstGeom>
          <a:solidFill>
            <a:schemeClr val="bg2">
              <a:lumMod val="9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 name="橢圓 8">
            <a:extLst>
              <a:ext uri="{FF2B5EF4-FFF2-40B4-BE49-F238E27FC236}">
                <a16:creationId xmlns:a16="http://schemas.microsoft.com/office/drawing/2014/main" id="{FBC22B9F-7FB0-9345-BDB6-4CCCBB7561AB}"/>
              </a:ext>
            </a:extLst>
          </p:cNvPr>
          <p:cNvSpPr/>
          <p:nvPr/>
        </p:nvSpPr>
        <p:spPr>
          <a:xfrm>
            <a:off x="6098890" y="5753092"/>
            <a:ext cx="265007" cy="245372"/>
          </a:xfrm>
          <a:prstGeom prst="ellipse">
            <a:avLst/>
          </a:prstGeom>
          <a:solidFill>
            <a:schemeClr val="bg2">
              <a:lumMod val="9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5" name="圖片 4" descr="一張含有 文字 的圖片&#10;&#10;自動產生的描述">
            <a:extLst>
              <a:ext uri="{FF2B5EF4-FFF2-40B4-BE49-F238E27FC236}">
                <a16:creationId xmlns:a16="http://schemas.microsoft.com/office/drawing/2014/main" id="{B2CB947C-F75E-7A42-8050-B4CD07539E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2733" y="2680065"/>
            <a:ext cx="8252314" cy="4203336"/>
          </a:xfrm>
          <a:prstGeom prst="rect">
            <a:avLst/>
          </a:prstGeom>
        </p:spPr>
      </p:pic>
    </p:spTree>
    <p:extLst>
      <p:ext uri="{BB962C8B-B14F-4D97-AF65-F5344CB8AC3E}">
        <p14:creationId xmlns:p14="http://schemas.microsoft.com/office/powerpoint/2010/main" val="278000381"/>
      </p:ext>
    </p:extLst>
  </p:cSld>
  <p:clrMapOvr>
    <a:masterClrMapping/>
  </p:clrMapOvr>
  <p:transition spd="slow">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7FF6405-A30C-4435-84AC-F53BE8D75FF2}"/>
              </a:ext>
            </a:extLst>
          </p:cNvPr>
          <p:cNvSpPr/>
          <p:nvPr/>
        </p:nvSpPr>
        <p:spPr>
          <a:xfrm>
            <a:off x="3678091" y="440128"/>
            <a:ext cx="4835818" cy="25105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8800" dirty="0">
                <a:solidFill>
                  <a:schemeClr val="tx1"/>
                </a:solidFill>
                <a:latin typeface="Arial" panose="020B0604020202020204" pitchFamily="34" charset="0"/>
                <a:ea typeface="微軟正黑體" panose="020B0604030504040204" pitchFamily="34" charset="-120"/>
                <a:sym typeface="Arial" panose="020B0604020202020204" pitchFamily="34" charset="0"/>
              </a:rPr>
              <a:t>Demo:</a:t>
            </a:r>
          </a:p>
          <a:p>
            <a:pPr algn="ctr"/>
            <a:r>
              <a:rPr kumimoji="1" lang="en-US" altLang="zh-TW" sz="3600" dirty="0">
                <a:solidFill>
                  <a:schemeClr val="tx1"/>
                </a:solidFill>
                <a:latin typeface="Arial" panose="020B0604020202020204" pitchFamily="34" charset="0"/>
                <a:ea typeface="微軟正黑體" panose="020B0604030504040204" pitchFamily="34" charset="-120"/>
                <a:sym typeface="Arial" panose="020B0604020202020204" pitchFamily="34" charset="0"/>
              </a:rPr>
              <a:t>Enable </a:t>
            </a:r>
            <a:r>
              <a:rPr kumimoji="1" lang="en-US" altLang="zh-TW" sz="3600" dirty="0" err="1">
                <a:solidFill>
                  <a:schemeClr val="tx1"/>
                </a:solidFill>
                <a:latin typeface="Arial" panose="020B0604020202020204" pitchFamily="34" charset="0"/>
                <a:ea typeface="微軟正黑體" panose="020B0604030504040204" pitchFamily="34" charset="-120"/>
                <a:sym typeface="Arial" panose="020B0604020202020204" pitchFamily="34" charset="0"/>
              </a:rPr>
              <a:t>QuWAN</a:t>
            </a:r>
            <a:r>
              <a:rPr kumimoji="1" lang="en-US" altLang="zh-TW" sz="3600" dirty="0">
                <a:solidFill>
                  <a:schemeClr val="tx1"/>
                </a:solidFill>
                <a:latin typeface="Arial" panose="020B0604020202020204" pitchFamily="34" charset="0"/>
                <a:ea typeface="微軟正黑體" panose="020B0604030504040204" pitchFamily="34" charset="-120"/>
                <a:sym typeface="Arial" panose="020B0604020202020204" pitchFamily="34" charset="0"/>
              </a:rPr>
              <a:t> on QHora-301W</a:t>
            </a:r>
          </a:p>
        </p:txBody>
      </p:sp>
    </p:spTree>
    <p:extLst>
      <p:ext uri="{BB962C8B-B14F-4D97-AF65-F5344CB8AC3E}">
        <p14:creationId xmlns:p14="http://schemas.microsoft.com/office/powerpoint/2010/main" val="3172802537"/>
      </p:ext>
    </p:extLst>
  </p:cSld>
  <p:clrMapOvr>
    <a:masterClrMapping/>
  </p:clrMapOvr>
  <p:transition spd="slow">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966974"/>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58D8FCE-FED2-2246-B795-8B3EEE3AF0CD}"/>
              </a:ext>
            </a:extLst>
          </p:cNvPr>
          <p:cNvSpPr>
            <a:spLocks noGrp="1"/>
          </p:cNvSpPr>
          <p:nvPr>
            <p:ph type="title"/>
          </p:nvPr>
        </p:nvSpPr>
        <p:spPr/>
        <p:txBody>
          <a:bodyPr>
            <a:noAutofit/>
          </a:bodyPr>
          <a:lstStyle/>
          <a:p>
            <a:r>
              <a:rPr lang="en" altLang="zh-TW" sz="3200">
                <a:ea typeface="微軟正黑體" panose="020B0604030504040204" pitchFamily="34" charset="-120"/>
                <a:cs typeface="+mn-ea"/>
                <a:sym typeface="Arial" panose="020B0604020202020204" pitchFamily="34" charset="0"/>
              </a:rPr>
              <a:t>Existing Wi-Fi routers cannot handle the sudden increase in network equipment and transmission demand</a:t>
            </a:r>
            <a:endParaRPr lang="zh-TW" altLang="zh-TW" sz="2000">
              <a:ea typeface="微軟正黑體" panose="020B0604030504040204" pitchFamily="34" charset="-120"/>
              <a:sym typeface="Arial" panose="020B0604020202020204" pitchFamily="34" charset="0"/>
            </a:endParaRPr>
          </a:p>
        </p:txBody>
      </p:sp>
      <p:sp>
        <p:nvSpPr>
          <p:cNvPr id="6" name="Google Shape;185;p17">
            <a:extLst>
              <a:ext uri="{FF2B5EF4-FFF2-40B4-BE49-F238E27FC236}">
                <a16:creationId xmlns:a16="http://schemas.microsoft.com/office/drawing/2014/main" id="{D579D63B-D335-4419-BB49-82B4DE51C54C}"/>
              </a:ext>
            </a:extLst>
          </p:cNvPr>
          <p:cNvSpPr txBox="1"/>
          <p:nvPr/>
        </p:nvSpPr>
        <p:spPr>
          <a:xfrm>
            <a:off x="353176" y="1720689"/>
            <a:ext cx="8678280" cy="571159"/>
          </a:xfrm>
          <a:prstGeom prst="rect">
            <a:avLst/>
          </a:prstGeom>
          <a:noFill/>
          <a:ln>
            <a:noFill/>
          </a:ln>
        </p:spPr>
        <p:txBody>
          <a:bodyPr spcFirstLastPara="1" wrap="square" lIns="91425" tIns="91425" rIns="91425" bIns="91425" anchor="t" anchorCtr="0">
            <a:noAutofit/>
          </a:bodyPr>
          <a:lstStyle/>
          <a:p>
            <a:pPr marL="101600" algn="ctr">
              <a:buClr>
                <a:schemeClr val="lt1"/>
              </a:buClr>
              <a:buSzPts val="2000"/>
            </a:pPr>
            <a:endParaRPr lang="en-US" sz="20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8" name="Google Shape;185;p17">
            <a:extLst>
              <a:ext uri="{FF2B5EF4-FFF2-40B4-BE49-F238E27FC236}">
                <a16:creationId xmlns:a16="http://schemas.microsoft.com/office/drawing/2014/main" id="{73852872-DBA7-41B9-B1A7-1508E59FEEAF}"/>
              </a:ext>
            </a:extLst>
          </p:cNvPr>
          <p:cNvSpPr txBox="1"/>
          <p:nvPr/>
        </p:nvSpPr>
        <p:spPr>
          <a:xfrm>
            <a:off x="535326" y="2584248"/>
            <a:ext cx="4890005" cy="3963809"/>
          </a:xfrm>
          <a:prstGeom prst="rect">
            <a:avLst/>
          </a:prstGeom>
          <a:noFill/>
          <a:ln>
            <a:noFill/>
          </a:ln>
        </p:spPr>
        <p:txBody>
          <a:bodyPr spcFirstLastPara="1" wrap="square" lIns="91425" tIns="91425" rIns="91425" bIns="91425" anchor="t" anchorCtr="0">
            <a:noAutofit/>
          </a:bodyPr>
          <a:lstStyle/>
          <a:p>
            <a:pPr marL="180335" indent="-187109">
              <a:lnSpc>
                <a:spcPct val="130000"/>
              </a:lnSpc>
              <a:spcBef>
                <a:spcPts val="600"/>
              </a:spcBef>
              <a:buClr>
                <a:srgbClr val="05FF76"/>
              </a:buClr>
              <a:buSzPts val="2100"/>
              <a:buFont typeface="Arial"/>
              <a:buChar char="•"/>
            </a:pPr>
            <a:r>
              <a:rPr lang="en" altLang="zh-CN" dirty="0">
                <a:solidFill>
                  <a:schemeClr val="bg1"/>
                </a:solidFill>
                <a:latin typeface="Arial" panose="020B0604020202020204" pitchFamily="34" charset="0"/>
                <a:ea typeface="微軟正黑體" panose="020B0604030504040204" pitchFamily="34" charset="-120"/>
                <a:sym typeface="Arial" panose="020B0604020202020204" pitchFamily="34" charset="0"/>
              </a:rPr>
              <a:t>Multiple devices can only take turns to connect to the network. This condition causes network congestion.</a:t>
            </a:r>
          </a:p>
          <a:p>
            <a:pPr marL="180335" indent="-187109">
              <a:lnSpc>
                <a:spcPct val="130000"/>
              </a:lnSpc>
              <a:spcBef>
                <a:spcPts val="600"/>
              </a:spcBef>
              <a:buClr>
                <a:srgbClr val="05FF76"/>
              </a:buClr>
              <a:buSzPts val="2100"/>
              <a:buFont typeface="Arial"/>
              <a:buChar char="•"/>
            </a:pPr>
            <a:r>
              <a:rPr lang="en" altLang="zh-CN" dirty="0">
                <a:solidFill>
                  <a:schemeClr val="bg1"/>
                </a:solidFill>
                <a:latin typeface="Arial" panose="020B0604020202020204" pitchFamily="34" charset="0"/>
                <a:ea typeface="微軟正黑體" panose="020B0604030504040204" pitchFamily="34" charset="-120"/>
                <a:sym typeface="Arial" panose="020B0604020202020204" pitchFamily="34" charset="0"/>
              </a:rPr>
              <a:t>The transmission speed of existing routers is slow, and data cannot be backed up efficiently through wireless network.</a:t>
            </a:r>
          </a:p>
          <a:p>
            <a:pPr marL="180335" indent="-187109">
              <a:lnSpc>
                <a:spcPct val="130000"/>
              </a:lnSpc>
              <a:spcBef>
                <a:spcPts val="600"/>
              </a:spcBef>
              <a:buClr>
                <a:srgbClr val="05FF76"/>
              </a:buClr>
              <a:buSzPts val="2100"/>
              <a:buFont typeface="Arial"/>
              <a:buChar char="•"/>
            </a:pPr>
            <a:r>
              <a:rPr lang="en" altLang="zh-CN" dirty="0">
                <a:solidFill>
                  <a:schemeClr val="bg1"/>
                </a:solidFill>
                <a:latin typeface="Arial" panose="020B0604020202020204" pitchFamily="34" charset="0"/>
                <a:ea typeface="微軟正黑體" panose="020B0604030504040204" pitchFamily="34" charset="-120"/>
                <a:sym typeface="Arial" panose="020B0604020202020204" pitchFamily="34" charset="0"/>
              </a:rPr>
              <a:t>Affect family members’ experience of watching movies or play games.</a:t>
            </a:r>
            <a:endParaRPr lang="zh-CN"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3" name="圖形 2">
            <a:extLst>
              <a:ext uri="{FF2B5EF4-FFF2-40B4-BE49-F238E27FC236}">
                <a16:creationId xmlns:a16="http://schemas.microsoft.com/office/drawing/2014/main" id="{8B4495B2-3391-4A71-8CF8-30EBAF7F5B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6168" y="1659474"/>
            <a:ext cx="5840506" cy="5110443"/>
          </a:xfrm>
          <a:prstGeom prst="rect">
            <a:avLst/>
          </a:prstGeom>
        </p:spPr>
      </p:pic>
    </p:spTree>
    <p:extLst>
      <p:ext uri="{BB962C8B-B14F-4D97-AF65-F5344CB8AC3E}">
        <p14:creationId xmlns:p14="http://schemas.microsoft.com/office/powerpoint/2010/main" val="2418675146"/>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7B2E52C-CE47-4B6E-93B6-2D746496F8D2}"/>
              </a:ext>
            </a:extLst>
          </p:cNvPr>
          <p:cNvSpPr>
            <a:spLocks noGrp="1"/>
          </p:cNvSpPr>
          <p:nvPr>
            <p:ph type="title"/>
          </p:nvPr>
        </p:nvSpPr>
        <p:spPr>
          <a:xfrm>
            <a:off x="109057" y="102226"/>
            <a:ext cx="11966895" cy="1325563"/>
          </a:xfrm>
        </p:spPr>
        <p:txBody>
          <a:bodyPr vert="horz" lIns="91440" tIns="45720" rIns="91440" bIns="45720" rtlCol="0" anchor="ctr">
            <a:noAutofit/>
          </a:bodyPr>
          <a:lstStyle/>
          <a:p>
            <a:r>
              <a:rPr lang="en" altLang="zh-TW" sz="3600">
                <a:ea typeface="微軟正黑體" panose="020B0604030504040204" pitchFamily="34" charset="-120"/>
                <a:cs typeface="Arial"/>
                <a:sym typeface="Arial" panose="020B0604020202020204" pitchFamily="34" charset="0"/>
              </a:rPr>
              <a:t>Remote backup is needed but common Wi-Fi 6 router usually only has one 10GbE port</a:t>
            </a:r>
            <a:endParaRPr lang="en-US" sz="2400">
              <a:ea typeface="微軟正黑體" panose="020B0604030504040204" pitchFamily="34" charset="-120"/>
              <a:cs typeface="Arial"/>
              <a:sym typeface="Arial" panose="020B0604020202020204" pitchFamily="34" charset="0"/>
            </a:endParaRPr>
          </a:p>
        </p:txBody>
      </p:sp>
      <p:sp>
        <p:nvSpPr>
          <p:cNvPr id="10" name="矩形 9">
            <a:extLst>
              <a:ext uri="{FF2B5EF4-FFF2-40B4-BE49-F238E27FC236}">
                <a16:creationId xmlns:a16="http://schemas.microsoft.com/office/drawing/2014/main" id="{076F2656-D182-4C34-BE29-F142EC413A06}"/>
              </a:ext>
            </a:extLst>
          </p:cNvPr>
          <p:cNvSpPr/>
          <p:nvPr/>
        </p:nvSpPr>
        <p:spPr>
          <a:xfrm>
            <a:off x="2176065" y="1928854"/>
            <a:ext cx="2879314" cy="523220"/>
          </a:xfrm>
          <a:prstGeom prst="rect">
            <a:avLst/>
          </a:prstGeom>
        </p:spPr>
        <p:txBody>
          <a:bodyPr wrap="none" lIns="91440" tIns="45720" rIns="91440" bIns="45720" anchor="t">
            <a:spAutoFit/>
          </a:bodyPr>
          <a:lstStyle/>
          <a:p>
            <a:r>
              <a:rPr lang="en-US" altLang="zh-TW" sz="2800" b="1" dirty="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Common router</a:t>
            </a:r>
          </a:p>
        </p:txBody>
      </p:sp>
      <p:sp>
        <p:nvSpPr>
          <p:cNvPr id="11" name="矩形 10">
            <a:extLst>
              <a:ext uri="{FF2B5EF4-FFF2-40B4-BE49-F238E27FC236}">
                <a16:creationId xmlns:a16="http://schemas.microsoft.com/office/drawing/2014/main" id="{5F5D911B-60A9-4683-904A-5DD498FC1096}"/>
              </a:ext>
            </a:extLst>
          </p:cNvPr>
          <p:cNvSpPr/>
          <p:nvPr/>
        </p:nvSpPr>
        <p:spPr>
          <a:xfrm>
            <a:off x="2176065" y="2452074"/>
            <a:ext cx="7436661" cy="1212127"/>
          </a:xfrm>
          <a:prstGeom prst="rect">
            <a:avLst/>
          </a:prstGeom>
        </p:spPr>
        <p:txBody>
          <a:bodyPr wrap="square" lIns="91440" tIns="45720" rIns="91440" bIns="45720" anchor="t">
            <a:spAutoFit/>
          </a:bodyPr>
          <a:lstStyle/>
          <a:p>
            <a:pPr marL="180335" indent="-187109">
              <a:lnSpc>
                <a:spcPct val="130000"/>
              </a:lnSpc>
              <a:spcBef>
                <a:spcPts val="600"/>
              </a:spcBef>
              <a:buClr>
                <a:srgbClr val="05FF76"/>
              </a:buClr>
              <a:buSzPts val="2100"/>
              <a:buFont typeface="Arial"/>
              <a:buChar char="•"/>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Only has one 10GbE</a:t>
            </a:r>
          </a:p>
          <a:p>
            <a:pPr marL="180335" indent="-187109">
              <a:lnSpc>
                <a:spcPct val="130000"/>
              </a:lnSpc>
              <a:spcBef>
                <a:spcPts val="600"/>
              </a:spcBef>
              <a:buClr>
                <a:srgbClr val="05FF76"/>
              </a:buClr>
              <a:buSzPts val="2100"/>
              <a:buFont typeface="Arial"/>
              <a:buChar char="•"/>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10GbE WAN corresponding to 2.5GbE and 1GbE LAN cannot play the high-speed internal and external network transmission speed</a:t>
            </a:r>
            <a:endParaRPr lang="en-US"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7" name="圖片 16">
            <a:extLst>
              <a:ext uri="{FF2B5EF4-FFF2-40B4-BE49-F238E27FC236}">
                <a16:creationId xmlns:a16="http://schemas.microsoft.com/office/drawing/2014/main" id="{674F9EBB-D64B-4CCB-BD9E-69D1831F5F66}"/>
              </a:ext>
            </a:extLst>
          </p:cNvPr>
          <p:cNvPicPr>
            <a:picLocks noChangeAspect="1"/>
          </p:cNvPicPr>
          <p:nvPr/>
        </p:nvPicPr>
        <p:blipFill>
          <a:blip r:embed="rId2"/>
          <a:stretch>
            <a:fillRect/>
          </a:stretch>
        </p:blipFill>
        <p:spPr>
          <a:xfrm>
            <a:off x="1897753" y="4189648"/>
            <a:ext cx="1198535" cy="713435"/>
          </a:xfrm>
          <a:prstGeom prst="rect">
            <a:avLst/>
          </a:prstGeom>
        </p:spPr>
      </p:pic>
      <p:cxnSp>
        <p:nvCxnSpPr>
          <p:cNvPr id="27" name="直線接點 26">
            <a:extLst>
              <a:ext uri="{FF2B5EF4-FFF2-40B4-BE49-F238E27FC236}">
                <a16:creationId xmlns:a16="http://schemas.microsoft.com/office/drawing/2014/main" id="{86D5AF5E-5448-48B1-9BD3-00DFF9A08ED7}"/>
              </a:ext>
            </a:extLst>
          </p:cNvPr>
          <p:cNvCxnSpPr>
            <a:cxnSpLocks/>
          </p:cNvCxnSpPr>
          <p:nvPr/>
        </p:nvCxnSpPr>
        <p:spPr>
          <a:xfrm>
            <a:off x="3096288" y="4706185"/>
            <a:ext cx="1985862" cy="0"/>
          </a:xfrm>
          <a:prstGeom prst="line">
            <a:avLst/>
          </a:prstGeom>
          <a:ln w="28575">
            <a:gradFill flip="none" rotWithShape="1">
              <a:gsLst>
                <a:gs pos="0">
                  <a:schemeClr val="accent1">
                    <a:lumMod val="5000"/>
                    <a:lumOff val="95000"/>
                  </a:schemeClr>
                </a:gs>
                <a:gs pos="74000">
                  <a:srgbClr val="FFC000"/>
                </a:gs>
                <a:gs pos="83000">
                  <a:srgbClr val="FFC000"/>
                </a:gs>
                <a:gs pos="100000">
                  <a:srgbClr val="FFC000"/>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7" name="圖形 36">
            <a:extLst>
              <a:ext uri="{FF2B5EF4-FFF2-40B4-BE49-F238E27FC236}">
                <a16:creationId xmlns:a16="http://schemas.microsoft.com/office/drawing/2014/main" id="{1444B329-C0BC-4712-92F6-352CE191C9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48722" y="5191447"/>
            <a:ext cx="718630" cy="183022"/>
          </a:xfrm>
          <a:prstGeom prst="rect">
            <a:avLst/>
          </a:prstGeom>
        </p:spPr>
      </p:pic>
      <p:sp>
        <p:nvSpPr>
          <p:cNvPr id="4" name="文字方塊 3">
            <a:extLst>
              <a:ext uri="{FF2B5EF4-FFF2-40B4-BE49-F238E27FC236}">
                <a16:creationId xmlns:a16="http://schemas.microsoft.com/office/drawing/2014/main" id="{876B92E6-9A5A-7C43-8E59-EC4B8FBE67A1}"/>
              </a:ext>
            </a:extLst>
          </p:cNvPr>
          <p:cNvSpPr txBox="1"/>
          <p:nvPr/>
        </p:nvSpPr>
        <p:spPr>
          <a:xfrm>
            <a:off x="5199245" y="5337127"/>
            <a:ext cx="1518249" cy="646331"/>
          </a:xfrm>
          <a:prstGeom prst="rect">
            <a:avLst/>
          </a:prstGeom>
          <a:noFill/>
        </p:spPr>
        <p:txBody>
          <a:bodyPr wrap="square" lIns="91440" tIns="45720" rIns="91440" bIns="45720" rtlCol="0" anchor="t">
            <a:spAutoFit/>
          </a:bodyPr>
          <a:lstStyle/>
          <a:p>
            <a:pPr algn="ct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Common router</a:t>
            </a: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 name="圖形 2">
            <a:extLst>
              <a:ext uri="{FF2B5EF4-FFF2-40B4-BE49-F238E27FC236}">
                <a16:creationId xmlns:a16="http://schemas.microsoft.com/office/drawing/2014/main" id="{50875307-B221-478A-96DC-CEA3DB47EE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57708" y="4056787"/>
            <a:ext cx="1123932" cy="555829"/>
          </a:xfrm>
          <a:prstGeom prst="rect">
            <a:avLst/>
          </a:prstGeom>
        </p:spPr>
      </p:pic>
      <p:sp>
        <p:nvSpPr>
          <p:cNvPr id="30" name="矩形 29">
            <a:extLst>
              <a:ext uri="{FF2B5EF4-FFF2-40B4-BE49-F238E27FC236}">
                <a16:creationId xmlns:a16="http://schemas.microsoft.com/office/drawing/2014/main" id="{FD315200-265E-144E-80B0-A44A1805E7FC}"/>
              </a:ext>
            </a:extLst>
          </p:cNvPr>
          <p:cNvSpPr/>
          <p:nvPr/>
        </p:nvSpPr>
        <p:spPr>
          <a:xfrm>
            <a:off x="7059899" y="4253890"/>
            <a:ext cx="868536" cy="440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2400">
                <a:latin typeface="Arial" panose="020B0604020202020204" pitchFamily="34" charset="0"/>
                <a:ea typeface="微軟正黑體" panose="020B0604030504040204" pitchFamily="34" charset="-120"/>
                <a:cs typeface="Calibri"/>
                <a:sym typeface="Arial" panose="020B0604020202020204" pitchFamily="34" charset="0"/>
              </a:rPr>
              <a:t>Slow</a:t>
            </a:r>
          </a:p>
        </p:txBody>
      </p:sp>
      <p:pic>
        <p:nvPicPr>
          <p:cNvPr id="33" name="圖片 32" descr="一張含有 螢幕擷取畫面, 畫畫, 電腦 的圖片&#10;&#10;描述是以非常高的可信度產生">
            <a:extLst>
              <a:ext uri="{FF2B5EF4-FFF2-40B4-BE49-F238E27FC236}">
                <a16:creationId xmlns:a16="http://schemas.microsoft.com/office/drawing/2014/main" id="{909E3CF1-686F-454C-920B-34C380E178F3}"/>
              </a:ext>
            </a:extLst>
          </p:cNvPr>
          <p:cNvPicPr>
            <a:picLocks noChangeAspect="1"/>
          </p:cNvPicPr>
          <p:nvPr/>
        </p:nvPicPr>
        <p:blipFill>
          <a:blip r:embed="rId7"/>
          <a:stretch>
            <a:fillRect/>
          </a:stretch>
        </p:blipFill>
        <p:spPr>
          <a:xfrm>
            <a:off x="9329172" y="3860814"/>
            <a:ext cx="1135828" cy="655875"/>
          </a:xfrm>
          <a:prstGeom prst="rect">
            <a:avLst/>
          </a:prstGeom>
        </p:spPr>
      </p:pic>
      <p:pic>
        <p:nvPicPr>
          <p:cNvPr id="6" name="圖形 5">
            <a:extLst>
              <a:ext uri="{FF2B5EF4-FFF2-40B4-BE49-F238E27FC236}">
                <a16:creationId xmlns:a16="http://schemas.microsoft.com/office/drawing/2014/main" id="{B80F0FE7-6F19-4FDE-B2EF-E3D3451CC8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71757" y="3767054"/>
            <a:ext cx="472561" cy="259973"/>
          </a:xfrm>
          <a:prstGeom prst="rect">
            <a:avLst/>
          </a:prstGeom>
        </p:spPr>
      </p:pic>
      <p:pic>
        <p:nvPicPr>
          <p:cNvPr id="7" name="圖形 6">
            <a:extLst>
              <a:ext uri="{FF2B5EF4-FFF2-40B4-BE49-F238E27FC236}">
                <a16:creationId xmlns:a16="http://schemas.microsoft.com/office/drawing/2014/main" id="{5C288B91-3A13-492C-A943-A1ECB4EB07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29172" y="5059834"/>
            <a:ext cx="1062550" cy="931906"/>
          </a:xfrm>
          <a:prstGeom prst="rect">
            <a:avLst/>
          </a:prstGeom>
        </p:spPr>
      </p:pic>
      <p:cxnSp>
        <p:nvCxnSpPr>
          <p:cNvPr id="9" name="接點: 肘形 8">
            <a:extLst>
              <a:ext uri="{FF2B5EF4-FFF2-40B4-BE49-F238E27FC236}">
                <a16:creationId xmlns:a16="http://schemas.microsoft.com/office/drawing/2014/main" id="{9A63CF33-F48C-4EF2-ACD9-26B6B0382839}"/>
              </a:ext>
            </a:extLst>
          </p:cNvPr>
          <p:cNvCxnSpPr>
            <a:cxnSpLocks/>
            <a:endCxn id="7" idx="1"/>
          </p:cNvCxnSpPr>
          <p:nvPr/>
        </p:nvCxnSpPr>
        <p:spPr>
          <a:xfrm>
            <a:off x="6748404" y="4729913"/>
            <a:ext cx="2580768" cy="795874"/>
          </a:xfrm>
          <a:prstGeom prst="bentConnector3">
            <a:avLst/>
          </a:prstGeom>
          <a:ln w="28575">
            <a:solidFill>
              <a:srgbClr val="199BD2"/>
            </a:solidFill>
          </a:ln>
        </p:spPr>
        <p:style>
          <a:lnRef idx="1">
            <a:schemeClr val="accent1"/>
          </a:lnRef>
          <a:fillRef idx="0">
            <a:schemeClr val="accent1"/>
          </a:fillRef>
          <a:effectRef idx="0">
            <a:schemeClr val="accent1"/>
          </a:effectRef>
          <a:fontRef idx="minor">
            <a:schemeClr val="tx1"/>
          </a:fontRef>
        </p:style>
      </p:cxnSp>
      <p:cxnSp>
        <p:nvCxnSpPr>
          <p:cNvPr id="25" name="接點: 肘形 24">
            <a:extLst>
              <a:ext uri="{FF2B5EF4-FFF2-40B4-BE49-F238E27FC236}">
                <a16:creationId xmlns:a16="http://schemas.microsoft.com/office/drawing/2014/main" id="{FE82EAA8-5F66-4F87-B4C8-8B6187593522}"/>
              </a:ext>
            </a:extLst>
          </p:cNvPr>
          <p:cNvCxnSpPr>
            <a:cxnSpLocks/>
            <a:endCxn id="33" idx="1"/>
          </p:cNvCxnSpPr>
          <p:nvPr/>
        </p:nvCxnSpPr>
        <p:spPr>
          <a:xfrm flipV="1">
            <a:off x="6748404" y="4188752"/>
            <a:ext cx="2580768" cy="541161"/>
          </a:xfrm>
          <a:prstGeom prst="bentConnector3">
            <a:avLst/>
          </a:prstGeom>
          <a:ln w="28575">
            <a:solidFill>
              <a:srgbClr val="199BD2"/>
            </a:solidFill>
          </a:ln>
        </p:spPr>
        <p:style>
          <a:lnRef idx="1">
            <a:schemeClr val="accent1"/>
          </a:lnRef>
          <a:fillRef idx="0">
            <a:schemeClr val="accent1"/>
          </a:fillRef>
          <a:effectRef idx="0">
            <a:schemeClr val="accent1"/>
          </a:effectRef>
          <a:fontRef idx="minor">
            <a:schemeClr val="tx1"/>
          </a:fontRef>
        </p:style>
      </p:cxnSp>
      <p:pic>
        <p:nvPicPr>
          <p:cNvPr id="8" name="圖形 7">
            <a:extLst>
              <a:ext uri="{FF2B5EF4-FFF2-40B4-BE49-F238E27FC236}">
                <a16:creationId xmlns:a16="http://schemas.microsoft.com/office/drawing/2014/main" id="{36927709-CFD7-41B8-95F7-16839C52B05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85794" y="3925634"/>
            <a:ext cx="1662610" cy="1137576"/>
          </a:xfrm>
          <a:prstGeom prst="rect">
            <a:avLst/>
          </a:prstGeom>
        </p:spPr>
      </p:pic>
    </p:spTree>
    <p:extLst>
      <p:ext uri="{BB962C8B-B14F-4D97-AF65-F5344CB8AC3E}">
        <p14:creationId xmlns:p14="http://schemas.microsoft.com/office/powerpoint/2010/main" val="3445277761"/>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65" name="圖形 64">
            <a:extLst>
              <a:ext uri="{FF2B5EF4-FFF2-40B4-BE49-F238E27FC236}">
                <a16:creationId xmlns:a16="http://schemas.microsoft.com/office/drawing/2014/main" id="{62BC1B73-BA42-4A97-8B3D-BD41699F195F}"/>
              </a:ext>
            </a:extLst>
          </p:cNvPr>
          <p:cNvPicPr>
            <a:picLocks noChangeAspect="1"/>
          </p:cNvPicPr>
          <p:nvPr/>
        </p:nvPicPr>
        <p:blipFill>
          <a:blip r:embed="rId3">
            <a:alphaModFix amt="0"/>
            <a:extLst>
              <a:ext uri="{96DAC541-7B7A-43D3-8B79-37D633B846F1}">
                <asvg:svgBlip xmlns:asvg="http://schemas.microsoft.com/office/drawing/2016/SVG/main" r:embed="rId4"/>
              </a:ext>
            </a:extLst>
          </a:blip>
          <a:stretch>
            <a:fillRect/>
          </a:stretch>
        </p:blipFill>
        <p:spPr>
          <a:xfrm rot="5400000">
            <a:off x="5124823" y="740492"/>
            <a:ext cx="5610228" cy="5610228"/>
          </a:xfrm>
          <a:prstGeom prst="rect">
            <a:avLst/>
          </a:prstGeom>
        </p:spPr>
      </p:pic>
      <p:sp>
        <p:nvSpPr>
          <p:cNvPr id="8" name="矩形: 圓角 7">
            <a:extLst>
              <a:ext uri="{FF2B5EF4-FFF2-40B4-BE49-F238E27FC236}">
                <a16:creationId xmlns:a16="http://schemas.microsoft.com/office/drawing/2014/main" id="{A982E6BB-CADD-43EB-A6CA-B53A085BE01D}"/>
              </a:ext>
            </a:extLst>
          </p:cNvPr>
          <p:cNvSpPr/>
          <p:nvPr/>
        </p:nvSpPr>
        <p:spPr>
          <a:xfrm>
            <a:off x="1353646" y="3303509"/>
            <a:ext cx="1759524" cy="3235621"/>
          </a:xfrm>
          <a:prstGeom prst="roundRect">
            <a:avLst>
              <a:gd name="adj" fmla="val 3838"/>
            </a:avLst>
          </a:prstGeom>
          <a:solidFill>
            <a:srgbClr val="BBCED0">
              <a:alpha val="20000"/>
            </a:srgb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8" name="矩形: 圓角 67">
            <a:extLst>
              <a:ext uri="{FF2B5EF4-FFF2-40B4-BE49-F238E27FC236}">
                <a16:creationId xmlns:a16="http://schemas.microsoft.com/office/drawing/2014/main" id="{BD268A67-CCBB-477F-969E-736E12AA387A}"/>
              </a:ext>
            </a:extLst>
          </p:cNvPr>
          <p:cNvSpPr/>
          <p:nvPr/>
        </p:nvSpPr>
        <p:spPr>
          <a:xfrm>
            <a:off x="5173681" y="3284439"/>
            <a:ext cx="6792817" cy="3235621"/>
          </a:xfrm>
          <a:prstGeom prst="roundRect">
            <a:avLst>
              <a:gd name="adj" fmla="val 3155"/>
            </a:avLst>
          </a:prstGeom>
          <a:solidFill>
            <a:srgbClr val="BBCED0">
              <a:alpha val="20000"/>
            </a:srgb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23" name="群組 122">
            <a:extLst>
              <a:ext uri="{FF2B5EF4-FFF2-40B4-BE49-F238E27FC236}">
                <a16:creationId xmlns:a16="http://schemas.microsoft.com/office/drawing/2014/main" id="{79C71C13-5B40-4C7F-808B-E181A4D8969F}"/>
              </a:ext>
            </a:extLst>
          </p:cNvPr>
          <p:cNvGrpSpPr/>
          <p:nvPr/>
        </p:nvGrpSpPr>
        <p:grpSpPr>
          <a:xfrm>
            <a:off x="1707814" y="5692865"/>
            <a:ext cx="1034146" cy="459437"/>
            <a:chOff x="991903" y="5110035"/>
            <a:chExt cx="1034146" cy="459437"/>
          </a:xfrm>
        </p:grpSpPr>
        <p:pic>
          <p:nvPicPr>
            <p:cNvPr id="37" name="圖形 36">
              <a:extLst>
                <a:ext uri="{FF2B5EF4-FFF2-40B4-BE49-F238E27FC236}">
                  <a16:creationId xmlns:a16="http://schemas.microsoft.com/office/drawing/2014/main" id="{2912ED6F-7390-49F3-A557-45E2D35926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1903" y="5110035"/>
              <a:ext cx="467291" cy="459437"/>
            </a:xfrm>
            <a:prstGeom prst="rect">
              <a:avLst/>
            </a:prstGeom>
          </p:spPr>
        </p:pic>
        <p:pic>
          <p:nvPicPr>
            <p:cNvPr id="40" name="圖形 39">
              <a:extLst>
                <a:ext uri="{FF2B5EF4-FFF2-40B4-BE49-F238E27FC236}">
                  <a16:creationId xmlns:a16="http://schemas.microsoft.com/office/drawing/2014/main" id="{1A479744-DFBA-46C8-852C-28492D9D55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8758" y="5110035"/>
              <a:ext cx="467291" cy="459437"/>
            </a:xfrm>
            <a:prstGeom prst="rect">
              <a:avLst/>
            </a:prstGeom>
          </p:spPr>
        </p:pic>
      </p:grpSp>
      <p:pic>
        <p:nvPicPr>
          <p:cNvPr id="39" name="圖形 38">
            <a:extLst>
              <a:ext uri="{FF2B5EF4-FFF2-40B4-BE49-F238E27FC236}">
                <a16:creationId xmlns:a16="http://schemas.microsoft.com/office/drawing/2014/main" id="{EA3FC089-5CAF-42CD-9897-E1D7C1343B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89667" y="4030165"/>
            <a:ext cx="524705" cy="415982"/>
          </a:xfrm>
          <a:prstGeom prst="rect">
            <a:avLst/>
          </a:prstGeom>
        </p:spPr>
      </p:pic>
      <p:grpSp>
        <p:nvGrpSpPr>
          <p:cNvPr id="142" name="群組 141">
            <a:extLst>
              <a:ext uri="{FF2B5EF4-FFF2-40B4-BE49-F238E27FC236}">
                <a16:creationId xmlns:a16="http://schemas.microsoft.com/office/drawing/2014/main" id="{5D9A6707-A68D-4398-A643-43693B7B229C}"/>
              </a:ext>
            </a:extLst>
          </p:cNvPr>
          <p:cNvGrpSpPr/>
          <p:nvPr/>
        </p:nvGrpSpPr>
        <p:grpSpPr>
          <a:xfrm>
            <a:off x="1673004" y="3909082"/>
            <a:ext cx="1079135" cy="465914"/>
            <a:chOff x="957093" y="3326252"/>
            <a:chExt cx="1079135" cy="465914"/>
          </a:xfrm>
        </p:grpSpPr>
        <p:pic>
          <p:nvPicPr>
            <p:cNvPr id="38" name="圖形 37">
              <a:extLst>
                <a:ext uri="{FF2B5EF4-FFF2-40B4-BE49-F238E27FC236}">
                  <a16:creationId xmlns:a16="http://schemas.microsoft.com/office/drawing/2014/main" id="{C56A8B44-3A5B-4BB8-9F94-3001444A12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7093" y="3326252"/>
              <a:ext cx="502101" cy="465914"/>
            </a:xfrm>
            <a:prstGeom prst="rect">
              <a:avLst/>
            </a:prstGeom>
          </p:spPr>
        </p:pic>
        <p:pic>
          <p:nvPicPr>
            <p:cNvPr id="51" name="圖形 50">
              <a:extLst>
                <a:ext uri="{FF2B5EF4-FFF2-40B4-BE49-F238E27FC236}">
                  <a16:creationId xmlns:a16="http://schemas.microsoft.com/office/drawing/2014/main" id="{DB31BFC9-1850-44A9-BB0A-EE56F5C8CB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34127" y="3326252"/>
              <a:ext cx="502101" cy="465914"/>
            </a:xfrm>
            <a:prstGeom prst="rect">
              <a:avLst/>
            </a:prstGeom>
          </p:spPr>
        </p:pic>
      </p:grpSp>
      <p:pic>
        <p:nvPicPr>
          <p:cNvPr id="64" name="圖形 63">
            <a:extLst>
              <a:ext uri="{FF2B5EF4-FFF2-40B4-BE49-F238E27FC236}">
                <a16:creationId xmlns:a16="http://schemas.microsoft.com/office/drawing/2014/main" id="{3376E96E-11C3-4CBE-942C-429E1582A0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72709" y="4491954"/>
            <a:ext cx="558622" cy="442872"/>
          </a:xfrm>
          <a:prstGeom prst="rect">
            <a:avLst/>
          </a:prstGeom>
        </p:spPr>
      </p:pic>
      <p:sp>
        <p:nvSpPr>
          <p:cNvPr id="69" name="文字方塊 68">
            <a:extLst>
              <a:ext uri="{FF2B5EF4-FFF2-40B4-BE49-F238E27FC236}">
                <a16:creationId xmlns:a16="http://schemas.microsoft.com/office/drawing/2014/main" id="{CB739046-443B-4A58-B322-D3853214852F}"/>
              </a:ext>
            </a:extLst>
          </p:cNvPr>
          <p:cNvSpPr txBox="1"/>
          <p:nvPr/>
        </p:nvSpPr>
        <p:spPr>
          <a:xfrm>
            <a:off x="6881561" y="2783883"/>
            <a:ext cx="2234317" cy="523220"/>
          </a:xfrm>
          <a:prstGeom prst="rect">
            <a:avLst/>
          </a:prstGeom>
          <a:noFill/>
        </p:spPr>
        <p:txBody>
          <a:bodyPr wrap="square" rtlCol="0">
            <a:spAutoFit/>
          </a:bodyPr>
          <a:lstStyle>
            <a:defPPr marR="0" lvl="0" algn="l" rtl="0">
              <a:lnSpc>
                <a:spcPct val="100000"/>
              </a:lnSpc>
              <a:spcBef>
                <a:spcPts val="0"/>
              </a:spcBef>
              <a:spcAft>
                <a:spcPts val="0"/>
              </a:spcAft>
            </a:defPPr>
            <a:lvl1pPr>
              <a:defRPr sz="3200" b="1">
                <a:gradFill>
                  <a:gsLst>
                    <a:gs pos="38000">
                      <a:srgbClr val="04A4ED"/>
                    </a:gs>
                    <a:gs pos="89000">
                      <a:srgbClr val="8FE4FF"/>
                    </a:gs>
                  </a:gsLst>
                  <a:lin ang="5400000" scaled="0"/>
                </a:gradFill>
                <a:latin typeface="+mn-lt"/>
                <a:ea typeface="+mn-ea"/>
                <a:cs typeface="+mn-ea"/>
              </a:defRPr>
            </a:lvl1pPr>
          </a:lstStyle>
          <a:p>
            <a:pPr algn="ctr"/>
            <a:r>
              <a:rPr lang="en-US" altLang="zh-TW" sz="2800">
                <a:latin typeface="Arial" panose="020B0604020202020204" pitchFamily="34" charset="0"/>
                <a:ea typeface="微軟正黑體" panose="020B0604030504040204" pitchFamily="34" charset="-120"/>
                <a:sym typeface="Arial" panose="020B0604020202020204" pitchFamily="34" charset="0"/>
              </a:rPr>
              <a:t>Extranet</a:t>
            </a:r>
          </a:p>
        </p:txBody>
      </p:sp>
      <p:cxnSp>
        <p:nvCxnSpPr>
          <p:cNvPr id="78" name="接點: 肘形 77">
            <a:extLst>
              <a:ext uri="{FF2B5EF4-FFF2-40B4-BE49-F238E27FC236}">
                <a16:creationId xmlns:a16="http://schemas.microsoft.com/office/drawing/2014/main" id="{FFD8BE22-0FAA-4BC5-B979-07E5F351E53D}"/>
              </a:ext>
            </a:extLst>
          </p:cNvPr>
          <p:cNvCxnSpPr>
            <a:cxnSpLocks/>
          </p:cNvCxnSpPr>
          <p:nvPr/>
        </p:nvCxnSpPr>
        <p:spPr>
          <a:xfrm rot="16200000" flipH="1">
            <a:off x="4199726" y="4509943"/>
            <a:ext cx="829993" cy="2606034"/>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接點: 肘形 80">
            <a:extLst>
              <a:ext uri="{FF2B5EF4-FFF2-40B4-BE49-F238E27FC236}">
                <a16:creationId xmlns:a16="http://schemas.microsoft.com/office/drawing/2014/main" id="{5D148D8B-4BBF-4DAD-89AE-BC6803A3E3A8}"/>
              </a:ext>
            </a:extLst>
          </p:cNvPr>
          <p:cNvCxnSpPr>
            <a:cxnSpLocks/>
          </p:cNvCxnSpPr>
          <p:nvPr/>
        </p:nvCxnSpPr>
        <p:spPr>
          <a:xfrm>
            <a:off x="3633259" y="5398148"/>
            <a:ext cx="2284480" cy="328427"/>
          </a:xfrm>
          <a:prstGeom prst="bentConnector3">
            <a:avLst>
              <a:gd name="adj1" fmla="val -33"/>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75" name="圖形 74">
            <a:extLst>
              <a:ext uri="{FF2B5EF4-FFF2-40B4-BE49-F238E27FC236}">
                <a16:creationId xmlns:a16="http://schemas.microsoft.com/office/drawing/2014/main" id="{D4143FCD-F661-4E32-AF2A-E39CEE29DD58}"/>
              </a:ext>
            </a:extLst>
          </p:cNvPr>
          <p:cNvPicPr>
            <a:picLocks noChangeAspect="1"/>
          </p:cNvPicPr>
          <p:nvPr/>
        </p:nvPicPr>
        <p:blipFill>
          <a:blip r:embed="rId5">
            <a:extLst>
              <a:ext uri="{96DAC541-7B7A-43D3-8B79-37D633B846F1}">
                <asvg:svgBlip xmlns:asvg="http://schemas.microsoft.com/office/drawing/2016/SVG/main" r:embed="rId13"/>
              </a:ext>
            </a:extLst>
          </a:blip>
          <a:stretch>
            <a:fillRect/>
          </a:stretch>
        </p:blipFill>
        <p:spPr>
          <a:xfrm>
            <a:off x="7440191" y="3506237"/>
            <a:ext cx="467291" cy="459437"/>
          </a:xfrm>
          <a:prstGeom prst="rect">
            <a:avLst/>
          </a:prstGeom>
        </p:spPr>
      </p:pic>
      <p:grpSp>
        <p:nvGrpSpPr>
          <p:cNvPr id="2" name="群組 1">
            <a:extLst>
              <a:ext uri="{FF2B5EF4-FFF2-40B4-BE49-F238E27FC236}">
                <a16:creationId xmlns:a16="http://schemas.microsoft.com/office/drawing/2014/main" id="{B400EB7D-44B0-4E52-A151-BFA4FD1EEF4E}"/>
              </a:ext>
            </a:extLst>
          </p:cNvPr>
          <p:cNvGrpSpPr/>
          <p:nvPr/>
        </p:nvGrpSpPr>
        <p:grpSpPr>
          <a:xfrm>
            <a:off x="1894360" y="4667120"/>
            <a:ext cx="697621" cy="643560"/>
            <a:chOff x="1493728" y="3952879"/>
            <a:chExt cx="697621" cy="643560"/>
          </a:xfrm>
        </p:grpSpPr>
        <p:sp>
          <p:nvSpPr>
            <p:cNvPr id="90" name="橢圓 89">
              <a:extLst>
                <a:ext uri="{FF2B5EF4-FFF2-40B4-BE49-F238E27FC236}">
                  <a16:creationId xmlns:a16="http://schemas.microsoft.com/office/drawing/2014/main" id="{901F587F-AC82-46CB-8AA4-3C1060129304}"/>
                </a:ext>
              </a:extLst>
            </p:cNvPr>
            <p:cNvSpPr/>
            <p:nvPr/>
          </p:nvSpPr>
          <p:spPr>
            <a:xfrm>
              <a:off x="1493728" y="3952879"/>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1" name="橢圓 90">
              <a:extLst>
                <a:ext uri="{FF2B5EF4-FFF2-40B4-BE49-F238E27FC236}">
                  <a16:creationId xmlns:a16="http://schemas.microsoft.com/office/drawing/2014/main" id="{AA4A9163-86C4-4E58-A997-926372017233}"/>
                </a:ext>
              </a:extLst>
            </p:cNvPr>
            <p:cNvSpPr/>
            <p:nvPr/>
          </p:nvSpPr>
          <p:spPr>
            <a:xfrm>
              <a:off x="2067961" y="3952879"/>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4" name="橢圓 93">
              <a:extLst>
                <a:ext uri="{FF2B5EF4-FFF2-40B4-BE49-F238E27FC236}">
                  <a16:creationId xmlns:a16="http://schemas.microsoft.com/office/drawing/2014/main" id="{6EFBCCB4-22B4-4221-A2CB-6ADAE9764CB2}"/>
                </a:ext>
              </a:extLst>
            </p:cNvPr>
            <p:cNvSpPr/>
            <p:nvPr/>
          </p:nvSpPr>
          <p:spPr>
            <a:xfrm>
              <a:off x="1493728" y="4473051"/>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5" name="橢圓 94">
              <a:extLst>
                <a:ext uri="{FF2B5EF4-FFF2-40B4-BE49-F238E27FC236}">
                  <a16:creationId xmlns:a16="http://schemas.microsoft.com/office/drawing/2014/main" id="{67F8F2A2-56E3-4A05-9940-ED05D0B638E3}"/>
                </a:ext>
              </a:extLst>
            </p:cNvPr>
            <p:cNvSpPr/>
            <p:nvPr/>
          </p:nvSpPr>
          <p:spPr>
            <a:xfrm>
              <a:off x="2067961" y="4473051"/>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cxnSp>
        <p:nvCxnSpPr>
          <p:cNvPr id="110" name="接點: 肘形 109">
            <a:extLst>
              <a:ext uri="{FF2B5EF4-FFF2-40B4-BE49-F238E27FC236}">
                <a16:creationId xmlns:a16="http://schemas.microsoft.com/office/drawing/2014/main" id="{D96C4C27-5348-4380-A4F7-F9CC6AACF648}"/>
              </a:ext>
            </a:extLst>
          </p:cNvPr>
          <p:cNvCxnSpPr>
            <a:cxnSpLocks/>
          </p:cNvCxnSpPr>
          <p:nvPr/>
        </p:nvCxnSpPr>
        <p:spPr>
          <a:xfrm flipV="1">
            <a:off x="3509312" y="5225194"/>
            <a:ext cx="2408427" cy="3619"/>
          </a:xfrm>
          <a:prstGeom prst="bentConnector3">
            <a:avLst>
              <a:gd name="adj1" fmla="val 50000"/>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接點: 肘形 124">
            <a:extLst>
              <a:ext uri="{FF2B5EF4-FFF2-40B4-BE49-F238E27FC236}">
                <a16:creationId xmlns:a16="http://schemas.microsoft.com/office/drawing/2014/main" id="{AA51752A-5F3B-4D5F-BF70-CFBB1638C7A6}"/>
              </a:ext>
            </a:extLst>
          </p:cNvPr>
          <p:cNvCxnSpPr>
            <a:cxnSpLocks/>
          </p:cNvCxnSpPr>
          <p:nvPr/>
        </p:nvCxnSpPr>
        <p:spPr>
          <a:xfrm rot="5400000" flipH="1" flipV="1">
            <a:off x="4359621" y="2686202"/>
            <a:ext cx="607720" cy="2686363"/>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12" name="圖形 111">
            <a:extLst>
              <a:ext uri="{FF2B5EF4-FFF2-40B4-BE49-F238E27FC236}">
                <a16:creationId xmlns:a16="http://schemas.microsoft.com/office/drawing/2014/main" id="{9B2B15DC-3FEE-4778-B9DE-6D9097BEC83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72709" y="4976275"/>
            <a:ext cx="558622" cy="442872"/>
          </a:xfrm>
          <a:prstGeom prst="rect">
            <a:avLst/>
          </a:prstGeom>
        </p:spPr>
      </p:pic>
      <p:pic>
        <p:nvPicPr>
          <p:cNvPr id="113" name="圖形 112">
            <a:extLst>
              <a:ext uri="{FF2B5EF4-FFF2-40B4-BE49-F238E27FC236}">
                <a16:creationId xmlns:a16="http://schemas.microsoft.com/office/drawing/2014/main" id="{D22714C8-24AF-4CC1-BEBC-C0CFCF5B29C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72709" y="5439070"/>
            <a:ext cx="558622" cy="442872"/>
          </a:xfrm>
          <a:prstGeom prst="rect">
            <a:avLst/>
          </a:prstGeom>
        </p:spPr>
      </p:pic>
      <p:pic>
        <p:nvPicPr>
          <p:cNvPr id="114" name="圖形 113">
            <a:extLst>
              <a:ext uri="{FF2B5EF4-FFF2-40B4-BE49-F238E27FC236}">
                <a16:creationId xmlns:a16="http://schemas.microsoft.com/office/drawing/2014/main" id="{0B10B467-B94C-43BB-A73C-8D800FC434F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72709" y="5898026"/>
            <a:ext cx="558622" cy="442872"/>
          </a:xfrm>
          <a:prstGeom prst="rect">
            <a:avLst/>
          </a:prstGeom>
        </p:spPr>
      </p:pic>
      <p:cxnSp>
        <p:nvCxnSpPr>
          <p:cNvPr id="116" name="接點: 肘形 115">
            <a:extLst>
              <a:ext uri="{FF2B5EF4-FFF2-40B4-BE49-F238E27FC236}">
                <a16:creationId xmlns:a16="http://schemas.microsoft.com/office/drawing/2014/main" id="{AE2CFBC9-83C7-488E-B7A8-39F3353EB73B}"/>
              </a:ext>
            </a:extLst>
          </p:cNvPr>
          <p:cNvCxnSpPr>
            <a:cxnSpLocks/>
          </p:cNvCxnSpPr>
          <p:nvPr/>
        </p:nvCxnSpPr>
        <p:spPr>
          <a:xfrm>
            <a:off x="3396267" y="4719850"/>
            <a:ext cx="2521472" cy="3963"/>
          </a:xfrm>
          <a:prstGeom prst="bentConnector3">
            <a:avLst>
              <a:gd name="adj1" fmla="val 50000"/>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接點: 肘形 119">
            <a:extLst>
              <a:ext uri="{FF2B5EF4-FFF2-40B4-BE49-F238E27FC236}">
                <a16:creationId xmlns:a16="http://schemas.microsoft.com/office/drawing/2014/main" id="{A2111081-9455-4FD1-9219-E40B45623C2E}"/>
              </a:ext>
            </a:extLst>
          </p:cNvPr>
          <p:cNvCxnSpPr>
            <a:cxnSpLocks/>
          </p:cNvCxnSpPr>
          <p:nvPr/>
        </p:nvCxnSpPr>
        <p:spPr>
          <a:xfrm flipV="1">
            <a:off x="3687492" y="4246478"/>
            <a:ext cx="2528213" cy="343846"/>
          </a:xfrm>
          <a:prstGeom prst="bentConnector3">
            <a:avLst>
              <a:gd name="adj1" fmla="val -233"/>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32" name="群組 31">
            <a:extLst>
              <a:ext uri="{FF2B5EF4-FFF2-40B4-BE49-F238E27FC236}">
                <a16:creationId xmlns:a16="http://schemas.microsoft.com/office/drawing/2014/main" id="{61C69143-C310-48BD-8BB2-A73D204B9743}"/>
              </a:ext>
            </a:extLst>
          </p:cNvPr>
          <p:cNvGrpSpPr/>
          <p:nvPr/>
        </p:nvGrpSpPr>
        <p:grpSpPr>
          <a:xfrm>
            <a:off x="5917739" y="3454093"/>
            <a:ext cx="1333400" cy="533916"/>
            <a:chOff x="6400468" y="2567330"/>
            <a:chExt cx="1644099" cy="658326"/>
          </a:xfrm>
        </p:grpSpPr>
        <p:sp>
          <p:nvSpPr>
            <p:cNvPr id="84" name="橢圓 83">
              <a:extLst>
                <a:ext uri="{FF2B5EF4-FFF2-40B4-BE49-F238E27FC236}">
                  <a16:creationId xmlns:a16="http://schemas.microsoft.com/office/drawing/2014/main" id="{D3E9B5F2-166B-40C4-8807-6C2809DD543E}"/>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 name="文字方塊 30">
              <a:extLst>
                <a:ext uri="{FF2B5EF4-FFF2-40B4-BE49-F238E27FC236}">
                  <a16:creationId xmlns:a16="http://schemas.microsoft.com/office/drawing/2014/main" id="{73845AD8-1E70-409D-BCFA-2B8E482569DB}"/>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5" name="圖形 34">
              <a:extLst>
                <a:ext uri="{FF2B5EF4-FFF2-40B4-BE49-F238E27FC236}">
                  <a16:creationId xmlns:a16="http://schemas.microsoft.com/office/drawing/2014/main" id="{5F8A554C-8850-475E-BAC5-444A87562C1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10112" y="2682490"/>
              <a:ext cx="439034" cy="439034"/>
            </a:xfrm>
            <a:prstGeom prst="rect">
              <a:avLst/>
            </a:prstGeom>
          </p:spPr>
        </p:pic>
      </p:grpSp>
      <p:sp>
        <p:nvSpPr>
          <p:cNvPr id="47" name="矩形 46">
            <a:extLst>
              <a:ext uri="{FF2B5EF4-FFF2-40B4-BE49-F238E27FC236}">
                <a16:creationId xmlns:a16="http://schemas.microsoft.com/office/drawing/2014/main" id="{478B1CD8-A420-4F8B-B4A6-AFF6A0012094}"/>
              </a:ext>
            </a:extLst>
          </p:cNvPr>
          <p:cNvSpPr/>
          <p:nvPr/>
        </p:nvSpPr>
        <p:spPr>
          <a:xfrm>
            <a:off x="3637804" y="5225180"/>
            <a:ext cx="2131118" cy="1200329"/>
          </a:xfrm>
          <a:prstGeom prst="rect">
            <a:avLst/>
          </a:prstGeom>
        </p:spPr>
        <p:txBody>
          <a:bodyPr wrap="square" anchor="t">
            <a:spAutoFit/>
          </a:bodyPr>
          <a:lstStyle/>
          <a:p>
            <a:pPr lvl="0" algn="ctr"/>
            <a:r>
              <a:rPr lang="en-US" altLang="zh-TW" sz="2400" b="1">
                <a:solidFill>
                  <a:srgbClr val="FFD72D"/>
                </a:solidFill>
                <a:latin typeface="Arial" panose="020B0604020202020204" pitchFamily="34" charset="0"/>
                <a:ea typeface="微軟正黑體" panose="020B0604030504040204" pitchFamily="34" charset="-120"/>
                <a:cs typeface="+mn-ea"/>
                <a:sym typeface="Arial" panose="020B0604020202020204" pitchFamily="34" charset="0"/>
              </a:rPr>
              <a:t>VPN connection</a:t>
            </a:r>
          </a:p>
          <a:p>
            <a:pPr lvl="0" algn="ctr"/>
            <a:r>
              <a:rPr lang="en-US" altLang="zh-TW" sz="2400" b="1">
                <a:solidFill>
                  <a:srgbClr val="FFD72D"/>
                </a:solidFill>
                <a:latin typeface="Arial" panose="020B0604020202020204" pitchFamily="34" charset="0"/>
                <a:ea typeface="微軟正黑體" panose="020B0604030504040204" pitchFamily="34" charset="-120"/>
                <a:cs typeface="+mn-ea"/>
                <a:sym typeface="Arial" panose="020B0604020202020204" pitchFamily="34" charset="0"/>
              </a:rPr>
              <a:t>crashed</a:t>
            </a:r>
            <a:endParaRPr lang="zh-TW" altLang="en-US" sz="2400" b="1">
              <a:solidFill>
                <a:srgbClr val="FFD72D"/>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0" name="Google Shape;185;p17">
            <a:extLst>
              <a:ext uri="{FF2B5EF4-FFF2-40B4-BE49-F238E27FC236}">
                <a16:creationId xmlns:a16="http://schemas.microsoft.com/office/drawing/2014/main" id="{2EA75733-A566-4564-A9C6-68B7AD12C091}"/>
              </a:ext>
            </a:extLst>
          </p:cNvPr>
          <p:cNvSpPr txBox="1"/>
          <p:nvPr/>
        </p:nvSpPr>
        <p:spPr>
          <a:xfrm>
            <a:off x="1456949" y="1676567"/>
            <a:ext cx="9099428" cy="958053"/>
          </a:xfrm>
          <a:prstGeom prst="rect">
            <a:avLst/>
          </a:prstGeom>
          <a:noFill/>
          <a:ln>
            <a:noFill/>
          </a:ln>
        </p:spPr>
        <p:txBody>
          <a:bodyPr spcFirstLastPara="1" wrap="square" lIns="91425" tIns="91425" rIns="91425" bIns="91425" anchor="t" anchorCtr="0">
            <a:noAutofit/>
          </a:bodyPr>
          <a:lstStyle/>
          <a:p>
            <a:pPr marL="180335" indent="-187109">
              <a:spcBef>
                <a:spcPts val="600"/>
              </a:spcBef>
              <a:buClr>
                <a:srgbClr val="05FF76"/>
              </a:buClr>
              <a:buSzPts val="2100"/>
              <a:buFont typeface="Arial"/>
              <a:buChar char="•"/>
            </a:pP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More remote clients connect and exchange traffic through a single or few VPN routers in HQ. </a:t>
            </a:r>
            <a:endParaRPr lang="zh-TW" alt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80335" indent="-187109">
              <a:spcBef>
                <a:spcPts val="600"/>
              </a:spcBef>
              <a:buClr>
                <a:srgbClr val="05FF76"/>
              </a:buClr>
              <a:buSzPts val="2100"/>
              <a:buFont typeface="Arial"/>
              <a:buChar char="•"/>
            </a:pP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Increasing overload &amp; performance bottleneck on the HQ site. </a:t>
            </a:r>
          </a:p>
          <a:p>
            <a:pPr marL="180335" indent="-187109">
              <a:spcBef>
                <a:spcPts val="600"/>
              </a:spcBef>
              <a:buClr>
                <a:srgbClr val="05FF76"/>
              </a:buClr>
              <a:buSzPts val="2100"/>
              <a:buFont typeface="Arial"/>
              <a:buChar char="•"/>
            </a:pP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More network stability &amp; reliability issues resulted from the overloaded VPN router in HQ site. </a:t>
            </a:r>
            <a:endParaRPr lang="zh-TW" alt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4" name="圖形 23">
            <a:extLst>
              <a:ext uri="{FF2B5EF4-FFF2-40B4-BE49-F238E27FC236}">
                <a16:creationId xmlns:a16="http://schemas.microsoft.com/office/drawing/2014/main" id="{97EC9835-9294-4DE5-AC5F-E04AF3C7E5E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271800" y="4367325"/>
            <a:ext cx="857250" cy="752475"/>
          </a:xfrm>
          <a:prstGeom prst="rect">
            <a:avLst/>
          </a:prstGeom>
          <a:effectLst>
            <a:outerShdw blurRad="50800" dist="50800" dir="8400000" algn="t" rotWithShape="0">
              <a:prstClr val="black">
                <a:alpha val="30000"/>
              </a:prstClr>
            </a:outerShdw>
          </a:effectLst>
        </p:spPr>
      </p:pic>
      <p:grpSp>
        <p:nvGrpSpPr>
          <p:cNvPr id="96" name="群組 95">
            <a:extLst>
              <a:ext uri="{FF2B5EF4-FFF2-40B4-BE49-F238E27FC236}">
                <a16:creationId xmlns:a16="http://schemas.microsoft.com/office/drawing/2014/main" id="{5D2D6DA9-320C-4DB0-8628-FFB6D55A2755}"/>
              </a:ext>
            </a:extLst>
          </p:cNvPr>
          <p:cNvGrpSpPr/>
          <p:nvPr/>
        </p:nvGrpSpPr>
        <p:grpSpPr>
          <a:xfrm>
            <a:off x="5917739" y="3955474"/>
            <a:ext cx="1333400" cy="533916"/>
            <a:chOff x="6400468" y="2567330"/>
            <a:chExt cx="1644099" cy="658326"/>
          </a:xfrm>
        </p:grpSpPr>
        <p:sp>
          <p:nvSpPr>
            <p:cNvPr id="97" name="橢圓 96">
              <a:extLst>
                <a:ext uri="{FF2B5EF4-FFF2-40B4-BE49-F238E27FC236}">
                  <a16:creationId xmlns:a16="http://schemas.microsoft.com/office/drawing/2014/main" id="{15A565FE-A5DB-4C58-8E09-15A15DB37DB2}"/>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2" name="文字方塊 101">
              <a:extLst>
                <a:ext uri="{FF2B5EF4-FFF2-40B4-BE49-F238E27FC236}">
                  <a16:creationId xmlns:a16="http://schemas.microsoft.com/office/drawing/2014/main" id="{074CF37A-48C2-4AA6-A19B-A38431D4CEE8}"/>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06" name="圖形 105">
              <a:extLst>
                <a:ext uri="{FF2B5EF4-FFF2-40B4-BE49-F238E27FC236}">
                  <a16:creationId xmlns:a16="http://schemas.microsoft.com/office/drawing/2014/main" id="{D0496594-7FBF-4317-B8CF-123C3E11ACB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10112" y="2682490"/>
              <a:ext cx="439034" cy="439034"/>
            </a:xfrm>
            <a:prstGeom prst="rect">
              <a:avLst/>
            </a:prstGeom>
          </p:spPr>
        </p:pic>
      </p:grpSp>
      <p:grpSp>
        <p:nvGrpSpPr>
          <p:cNvPr id="136" name="群組 135">
            <a:extLst>
              <a:ext uri="{FF2B5EF4-FFF2-40B4-BE49-F238E27FC236}">
                <a16:creationId xmlns:a16="http://schemas.microsoft.com/office/drawing/2014/main" id="{A7F6FE67-AABB-4A4E-AC2E-D2690722D377}"/>
              </a:ext>
            </a:extLst>
          </p:cNvPr>
          <p:cNvGrpSpPr/>
          <p:nvPr/>
        </p:nvGrpSpPr>
        <p:grpSpPr>
          <a:xfrm>
            <a:off x="5917739" y="4456855"/>
            <a:ext cx="1333400" cy="533916"/>
            <a:chOff x="6400468" y="2567330"/>
            <a:chExt cx="1644099" cy="658326"/>
          </a:xfrm>
        </p:grpSpPr>
        <p:sp>
          <p:nvSpPr>
            <p:cNvPr id="137" name="橢圓 136">
              <a:extLst>
                <a:ext uri="{FF2B5EF4-FFF2-40B4-BE49-F238E27FC236}">
                  <a16:creationId xmlns:a16="http://schemas.microsoft.com/office/drawing/2014/main" id="{DF60B353-DE53-4577-8526-AC8E97050393}"/>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8" name="文字方塊 137">
              <a:extLst>
                <a:ext uri="{FF2B5EF4-FFF2-40B4-BE49-F238E27FC236}">
                  <a16:creationId xmlns:a16="http://schemas.microsoft.com/office/drawing/2014/main" id="{A8F79DC2-83DD-4B4D-B0BC-B262B90AC5BA}"/>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39" name="圖形 138">
              <a:extLst>
                <a:ext uri="{FF2B5EF4-FFF2-40B4-BE49-F238E27FC236}">
                  <a16:creationId xmlns:a16="http://schemas.microsoft.com/office/drawing/2014/main" id="{B92CD45C-B2EB-4A1D-8C13-B0BAA98A43F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10112" y="2682490"/>
              <a:ext cx="439034" cy="439034"/>
            </a:xfrm>
            <a:prstGeom prst="rect">
              <a:avLst/>
            </a:prstGeom>
          </p:spPr>
        </p:pic>
      </p:grpSp>
      <p:grpSp>
        <p:nvGrpSpPr>
          <p:cNvPr id="140" name="群組 139">
            <a:extLst>
              <a:ext uri="{FF2B5EF4-FFF2-40B4-BE49-F238E27FC236}">
                <a16:creationId xmlns:a16="http://schemas.microsoft.com/office/drawing/2014/main" id="{8D468F24-92C5-4C59-9939-62BC1606B081}"/>
              </a:ext>
            </a:extLst>
          </p:cNvPr>
          <p:cNvGrpSpPr/>
          <p:nvPr/>
        </p:nvGrpSpPr>
        <p:grpSpPr>
          <a:xfrm>
            <a:off x="5917739" y="4958236"/>
            <a:ext cx="1333400" cy="533916"/>
            <a:chOff x="6400468" y="2567330"/>
            <a:chExt cx="1644099" cy="658326"/>
          </a:xfrm>
        </p:grpSpPr>
        <p:sp>
          <p:nvSpPr>
            <p:cNvPr id="141" name="橢圓 140">
              <a:extLst>
                <a:ext uri="{FF2B5EF4-FFF2-40B4-BE49-F238E27FC236}">
                  <a16:creationId xmlns:a16="http://schemas.microsoft.com/office/drawing/2014/main" id="{B15E1AFD-D85C-4F18-9874-9753442F31A8}"/>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3" name="文字方塊 142">
              <a:extLst>
                <a:ext uri="{FF2B5EF4-FFF2-40B4-BE49-F238E27FC236}">
                  <a16:creationId xmlns:a16="http://schemas.microsoft.com/office/drawing/2014/main" id="{3EDF8767-63F9-48C2-99B2-47CD4BC68C9A}"/>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45" name="圖形 144">
              <a:extLst>
                <a:ext uri="{FF2B5EF4-FFF2-40B4-BE49-F238E27FC236}">
                  <a16:creationId xmlns:a16="http://schemas.microsoft.com/office/drawing/2014/main" id="{1208D086-FF27-4AC3-8534-312C614CF7A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10112" y="2682490"/>
              <a:ext cx="439034" cy="439034"/>
            </a:xfrm>
            <a:prstGeom prst="rect">
              <a:avLst/>
            </a:prstGeom>
          </p:spPr>
        </p:pic>
      </p:grpSp>
      <p:grpSp>
        <p:nvGrpSpPr>
          <p:cNvPr id="146" name="群組 145">
            <a:extLst>
              <a:ext uri="{FF2B5EF4-FFF2-40B4-BE49-F238E27FC236}">
                <a16:creationId xmlns:a16="http://schemas.microsoft.com/office/drawing/2014/main" id="{41798572-C351-461E-BB7D-E4C2E0B2B42E}"/>
              </a:ext>
            </a:extLst>
          </p:cNvPr>
          <p:cNvGrpSpPr/>
          <p:nvPr/>
        </p:nvGrpSpPr>
        <p:grpSpPr>
          <a:xfrm>
            <a:off x="5917739" y="5459617"/>
            <a:ext cx="1333400" cy="533916"/>
            <a:chOff x="6400468" y="2567330"/>
            <a:chExt cx="1644099" cy="658326"/>
          </a:xfrm>
        </p:grpSpPr>
        <p:sp>
          <p:nvSpPr>
            <p:cNvPr id="147" name="橢圓 146">
              <a:extLst>
                <a:ext uri="{FF2B5EF4-FFF2-40B4-BE49-F238E27FC236}">
                  <a16:creationId xmlns:a16="http://schemas.microsoft.com/office/drawing/2014/main" id="{49E359BF-014A-4779-A03E-93210E78E27C}"/>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8" name="文字方塊 147">
              <a:extLst>
                <a:ext uri="{FF2B5EF4-FFF2-40B4-BE49-F238E27FC236}">
                  <a16:creationId xmlns:a16="http://schemas.microsoft.com/office/drawing/2014/main" id="{B92DB4E6-F586-4318-8840-50DB37B0BB02}"/>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49" name="圖形 148">
              <a:extLst>
                <a:ext uri="{FF2B5EF4-FFF2-40B4-BE49-F238E27FC236}">
                  <a16:creationId xmlns:a16="http://schemas.microsoft.com/office/drawing/2014/main" id="{19A7698F-2D14-47FA-93AE-25CEA48ADA6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10112" y="2682490"/>
              <a:ext cx="439034" cy="439034"/>
            </a:xfrm>
            <a:prstGeom prst="rect">
              <a:avLst/>
            </a:prstGeom>
          </p:spPr>
        </p:pic>
      </p:grpSp>
      <p:grpSp>
        <p:nvGrpSpPr>
          <p:cNvPr id="150" name="群組 149">
            <a:extLst>
              <a:ext uri="{FF2B5EF4-FFF2-40B4-BE49-F238E27FC236}">
                <a16:creationId xmlns:a16="http://schemas.microsoft.com/office/drawing/2014/main" id="{B4279216-1A8F-4D8E-BBC4-B456843F24ED}"/>
              </a:ext>
            </a:extLst>
          </p:cNvPr>
          <p:cNvGrpSpPr/>
          <p:nvPr/>
        </p:nvGrpSpPr>
        <p:grpSpPr>
          <a:xfrm>
            <a:off x="5917739" y="5960999"/>
            <a:ext cx="1333400" cy="533916"/>
            <a:chOff x="6400468" y="2567330"/>
            <a:chExt cx="1644099" cy="658326"/>
          </a:xfrm>
        </p:grpSpPr>
        <p:sp>
          <p:nvSpPr>
            <p:cNvPr id="151" name="橢圓 150">
              <a:extLst>
                <a:ext uri="{FF2B5EF4-FFF2-40B4-BE49-F238E27FC236}">
                  <a16:creationId xmlns:a16="http://schemas.microsoft.com/office/drawing/2014/main" id="{35B1385F-CAF0-47B5-9988-BD7435EAD70E}"/>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2" name="文字方塊 151">
              <a:extLst>
                <a:ext uri="{FF2B5EF4-FFF2-40B4-BE49-F238E27FC236}">
                  <a16:creationId xmlns:a16="http://schemas.microsoft.com/office/drawing/2014/main" id="{EDAAAFB8-982E-4BFE-9C54-C370F9EFB6B3}"/>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53" name="圖形 152">
              <a:extLst>
                <a:ext uri="{FF2B5EF4-FFF2-40B4-BE49-F238E27FC236}">
                  <a16:creationId xmlns:a16="http://schemas.microsoft.com/office/drawing/2014/main" id="{7ABD5A50-3944-4351-A24A-6BBFD619D3D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10112" y="2682490"/>
              <a:ext cx="439034" cy="439034"/>
            </a:xfrm>
            <a:prstGeom prst="rect">
              <a:avLst/>
            </a:prstGeom>
          </p:spPr>
        </p:pic>
      </p:grpSp>
      <p:grpSp>
        <p:nvGrpSpPr>
          <p:cNvPr id="154" name="群組 153">
            <a:extLst>
              <a:ext uri="{FF2B5EF4-FFF2-40B4-BE49-F238E27FC236}">
                <a16:creationId xmlns:a16="http://schemas.microsoft.com/office/drawing/2014/main" id="{CA5EE713-9A07-4080-913D-C1C66F95B5B8}"/>
              </a:ext>
            </a:extLst>
          </p:cNvPr>
          <p:cNvGrpSpPr/>
          <p:nvPr/>
        </p:nvGrpSpPr>
        <p:grpSpPr>
          <a:xfrm>
            <a:off x="2747225" y="4333243"/>
            <a:ext cx="1146150" cy="1146150"/>
            <a:chOff x="2270327" y="1859509"/>
            <a:chExt cx="1146150" cy="1146150"/>
          </a:xfrm>
        </p:grpSpPr>
        <p:sp>
          <p:nvSpPr>
            <p:cNvPr id="155" name="橢圓 154">
              <a:extLst>
                <a:ext uri="{FF2B5EF4-FFF2-40B4-BE49-F238E27FC236}">
                  <a16:creationId xmlns:a16="http://schemas.microsoft.com/office/drawing/2014/main" id="{E0BC51E4-6567-479B-8ECD-76EC2331B876}"/>
                </a:ext>
              </a:extLst>
            </p:cNvPr>
            <p:cNvSpPr/>
            <p:nvPr/>
          </p:nvSpPr>
          <p:spPr>
            <a:xfrm>
              <a:off x="2270327" y="1859509"/>
              <a:ext cx="1146150" cy="1146150"/>
            </a:xfrm>
            <a:prstGeom prst="ellipse">
              <a:avLst/>
            </a:prstGeom>
            <a:solidFill>
              <a:schemeClr val="bg1"/>
            </a:solidFill>
            <a:ln w="1290" cap="flat">
              <a:noFill/>
              <a:prstDash val="solid"/>
              <a:miter/>
            </a:ln>
            <a:effectLst>
              <a:outerShdw blurRad="50800" dist="50800" dir="8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6" name="文字方塊 155">
              <a:extLst>
                <a:ext uri="{FF2B5EF4-FFF2-40B4-BE49-F238E27FC236}">
                  <a16:creationId xmlns:a16="http://schemas.microsoft.com/office/drawing/2014/main" id="{597BE8B9-6227-4284-9573-9421B09383C0}"/>
                </a:ext>
              </a:extLst>
            </p:cNvPr>
            <p:cNvSpPr txBox="1"/>
            <p:nvPr/>
          </p:nvSpPr>
          <p:spPr>
            <a:xfrm>
              <a:off x="2423117" y="2502037"/>
              <a:ext cx="836918" cy="400110"/>
            </a:xfrm>
            <a:prstGeom prst="rect">
              <a:avLst/>
            </a:prstGeom>
            <a:noFill/>
          </p:spPr>
          <p:txBody>
            <a:bodyPr wrap="square" rtlCol="0">
              <a:spAutoFit/>
            </a:bodyPr>
            <a:lstStyle/>
            <a:p>
              <a:pPr algn="ctr"/>
              <a:r>
                <a:rPr lang="en-US" altLang="zh-TW" sz="2000">
                  <a:latin typeface="Arial" panose="020B0604020202020204" pitchFamily="34" charset="0"/>
                  <a:ea typeface="微軟正黑體" panose="020B0604030504040204" pitchFamily="34" charset="-120"/>
                  <a:cs typeface="+mn-ea"/>
                  <a:sym typeface="Arial" panose="020B0604020202020204" pitchFamily="34" charset="0"/>
                </a:rPr>
                <a:t>HQ</a:t>
              </a:r>
              <a:endParaRPr lang="zh-TW" altLang="en-US" sz="200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57" name="圖形 156">
              <a:extLst>
                <a:ext uri="{FF2B5EF4-FFF2-40B4-BE49-F238E27FC236}">
                  <a16:creationId xmlns:a16="http://schemas.microsoft.com/office/drawing/2014/main" id="{45547E7B-8FA0-4D8D-ADAD-C4D5F0A5927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557361" y="1956092"/>
              <a:ext cx="595170" cy="545945"/>
            </a:xfrm>
            <a:prstGeom prst="rect">
              <a:avLst/>
            </a:prstGeom>
          </p:spPr>
        </p:pic>
      </p:grpSp>
      <p:sp>
        <p:nvSpPr>
          <p:cNvPr id="85" name="標題 6">
            <a:extLst>
              <a:ext uri="{FF2B5EF4-FFF2-40B4-BE49-F238E27FC236}">
                <a16:creationId xmlns:a16="http://schemas.microsoft.com/office/drawing/2014/main" id="{B562F127-3946-9A4A-B3E2-54C80D58EA0F}"/>
              </a:ext>
            </a:extLst>
          </p:cNvPr>
          <p:cNvSpPr>
            <a:spLocks noGrp="1"/>
          </p:cNvSpPr>
          <p:nvPr>
            <p:ph type="title"/>
          </p:nvPr>
        </p:nvSpPr>
        <p:spPr/>
        <p:txBody>
          <a:bodyPr/>
          <a:lstStyle/>
          <a:p>
            <a:r>
              <a:rPr lang="zh-TW">
                <a:ea typeface="微軟正黑體" panose="020B0604030504040204" pitchFamily="34" charset="-120"/>
                <a:sym typeface="Arial" panose="020B0604020202020204" pitchFamily="34" charset="0"/>
              </a:rPr>
              <a:t>More work-from-home</a:t>
            </a:r>
            <a:br>
              <a:rPr lang="zh-TW">
                <a:ea typeface="微軟正黑體" panose="020B0604030504040204" pitchFamily="34" charset="-120"/>
                <a:sym typeface="Arial" panose="020B0604020202020204" pitchFamily="34" charset="0"/>
              </a:rPr>
            </a:br>
            <a:r>
              <a:rPr lang="zh-TW">
                <a:ea typeface="微軟正黑體" panose="020B0604030504040204" pitchFamily="34" charset="-120"/>
                <a:sym typeface="Arial" panose="020B0604020202020204" pitchFamily="34" charset="0"/>
              </a:rPr>
              <a:t> More distributed remote workers</a:t>
            </a:r>
          </a:p>
        </p:txBody>
      </p:sp>
      <p:sp>
        <p:nvSpPr>
          <p:cNvPr id="86" name="Google Shape;193;p17">
            <a:extLst>
              <a:ext uri="{FF2B5EF4-FFF2-40B4-BE49-F238E27FC236}">
                <a16:creationId xmlns:a16="http://schemas.microsoft.com/office/drawing/2014/main" id="{D541E1B6-D0A7-2B43-B5F8-2BF8C1A98232}"/>
              </a:ext>
            </a:extLst>
          </p:cNvPr>
          <p:cNvSpPr txBox="1"/>
          <p:nvPr/>
        </p:nvSpPr>
        <p:spPr>
          <a:xfrm>
            <a:off x="8052900" y="3969625"/>
            <a:ext cx="3626352" cy="343374"/>
          </a:xfrm>
          <a:prstGeom prst="rect">
            <a:avLst/>
          </a:prstGeom>
          <a:noFill/>
          <a:ln>
            <a:noFill/>
          </a:ln>
        </p:spPr>
        <p:txBody>
          <a:bodyPr spcFirstLastPara="1" wrap="square" lIns="91425" tIns="91425" rIns="91425" bIns="91425" anchor="t" anchorCtr="0">
            <a:noAutofit/>
          </a:bodyPr>
          <a:lstStyle/>
          <a:p>
            <a:r>
              <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Designers store files and images</a:t>
            </a:r>
          </a:p>
        </p:txBody>
      </p:sp>
      <p:sp>
        <p:nvSpPr>
          <p:cNvPr id="87" name="Google Shape;195;p17">
            <a:extLst>
              <a:ext uri="{FF2B5EF4-FFF2-40B4-BE49-F238E27FC236}">
                <a16:creationId xmlns:a16="http://schemas.microsoft.com/office/drawing/2014/main" id="{41AF94B6-932F-464D-83E2-052935EEAA6A}"/>
              </a:ext>
            </a:extLst>
          </p:cNvPr>
          <p:cNvSpPr txBox="1"/>
          <p:nvPr/>
        </p:nvSpPr>
        <p:spPr>
          <a:xfrm>
            <a:off x="8042874" y="4412961"/>
            <a:ext cx="2653800" cy="424182"/>
          </a:xfrm>
          <a:prstGeom prst="rect">
            <a:avLst/>
          </a:prstGeom>
          <a:noFill/>
          <a:ln>
            <a:noFill/>
          </a:ln>
        </p:spPr>
        <p:txBody>
          <a:bodyPr spcFirstLastPara="1" wrap="square" lIns="91425" tIns="91425" rIns="91425" bIns="91425" anchor="t" anchorCtr="0">
            <a:noAutofit/>
          </a:bodyPr>
          <a:lstStyle/>
          <a:p>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PM get data</a:t>
            </a:r>
            <a:endParaRPr lang="zh-TW"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8" name="Google Shape;197;p17">
            <a:extLst>
              <a:ext uri="{FF2B5EF4-FFF2-40B4-BE49-F238E27FC236}">
                <a16:creationId xmlns:a16="http://schemas.microsoft.com/office/drawing/2014/main" id="{14FF911A-F95F-894C-8490-6D3FDE1B43B6}"/>
              </a:ext>
            </a:extLst>
          </p:cNvPr>
          <p:cNvSpPr txBox="1"/>
          <p:nvPr/>
        </p:nvSpPr>
        <p:spPr>
          <a:xfrm>
            <a:off x="8042874" y="4937105"/>
            <a:ext cx="2653800" cy="353400"/>
          </a:xfrm>
          <a:prstGeom prst="rect">
            <a:avLst/>
          </a:prstGeom>
          <a:noFill/>
          <a:ln>
            <a:noFill/>
          </a:ln>
        </p:spPr>
        <p:txBody>
          <a:bodyPr spcFirstLastPara="1" wrap="square" lIns="91425" tIns="91425" rIns="91425" bIns="91425" anchor="t" anchorCtr="0">
            <a:noAutofit/>
          </a:bodyPr>
          <a:lstStyle/>
          <a:p>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Sales use ERP</a:t>
            </a:r>
          </a:p>
        </p:txBody>
      </p:sp>
      <p:sp>
        <p:nvSpPr>
          <p:cNvPr id="89" name="Google Shape;199;p17">
            <a:extLst>
              <a:ext uri="{FF2B5EF4-FFF2-40B4-BE49-F238E27FC236}">
                <a16:creationId xmlns:a16="http://schemas.microsoft.com/office/drawing/2014/main" id="{30F6AC42-0A37-B344-86A8-C1D456230D1F}"/>
              </a:ext>
            </a:extLst>
          </p:cNvPr>
          <p:cNvSpPr txBox="1"/>
          <p:nvPr/>
        </p:nvSpPr>
        <p:spPr>
          <a:xfrm>
            <a:off x="8052900" y="5400493"/>
            <a:ext cx="4174509" cy="343374"/>
          </a:xfrm>
          <a:prstGeom prst="rect">
            <a:avLst/>
          </a:prstGeom>
          <a:noFill/>
          <a:ln>
            <a:noFill/>
          </a:ln>
        </p:spPr>
        <p:txBody>
          <a:bodyPr spcFirstLastPara="1" wrap="square" lIns="91425" tIns="91425" rIns="91425" bIns="91425" anchor="t" anchorCtr="0">
            <a:noAutofit/>
          </a:bodyPr>
          <a:lstStyle/>
          <a:p>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RD uses server to develop software</a:t>
            </a: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p>
            <a:pPr marL="0" lvl="0" indent="0" rtl="0">
              <a:spcBef>
                <a:spcPts val="0"/>
              </a:spcBef>
              <a:spcAft>
                <a:spcPts val="0"/>
              </a:spcAft>
              <a:buNone/>
            </a:pP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2" name="Google Shape;201;p17">
            <a:extLst>
              <a:ext uri="{FF2B5EF4-FFF2-40B4-BE49-F238E27FC236}">
                <a16:creationId xmlns:a16="http://schemas.microsoft.com/office/drawing/2014/main" id="{0598A76B-54CC-714D-BBC0-DC489DEC8E44}"/>
              </a:ext>
            </a:extLst>
          </p:cNvPr>
          <p:cNvSpPr txBox="1"/>
          <p:nvPr/>
        </p:nvSpPr>
        <p:spPr>
          <a:xfrm>
            <a:off x="8052900" y="5843831"/>
            <a:ext cx="3566195" cy="353400"/>
          </a:xfrm>
          <a:prstGeom prst="rect">
            <a:avLst/>
          </a:prstGeom>
          <a:noFill/>
          <a:ln>
            <a:noFill/>
          </a:ln>
        </p:spPr>
        <p:txBody>
          <a:bodyPr spcFirstLastPara="1" wrap="square" lIns="91425" tIns="91425" rIns="91425" bIns="91425" anchor="t" anchorCtr="0">
            <a:noAutofit/>
          </a:bodyPr>
          <a:lstStyle/>
          <a:p>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Purchasing dept. use ERP</a:t>
            </a:r>
          </a:p>
        </p:txBody>
      </p:sp>
      <p:sp>
        <p:nvSpPr>
          <p:cNvPr id="93" name="Google Shape;206;p17">
            <a:extLst>
              <a:ext uri="{FF2B5EF4-FFF2-40B4-BE49-F238E27FC236}">
                <a16:creationId xmlns:a16="http://schemas.microsoft.com/office/drawing/2014/main" id="{DFC79C07-93EA-2644-917F-00856310D13E}"/>
              </a:ext>
            </a:extLst>
          </p:cNvPr>
          <p:cNvSpPr txBox="1"/>
          <p:nvPr/>
        </p:nvSpPr>
        <p:spPr>
          <a:xfrm>
            <a:off x="8052900" y="3506237"/>
            <a:ext cx="2786937" cy="343374"/>
          </a:xfrm>
          <a:prstGeom prst="rect">
            <a:avLst/>
          </a:prstGeom>
          <a:noFill/>
          <a:ln>
            <a:noFill/>
          </a:ln>
        </p:spPr>
        <p:txBody>
          <a:bodyPr spcFirstLastPara="1" wrap="square" lIns="91425" tIns="91425" rIns="91425" bIns="91425" anchor="t" anchorCtr="0">
            <a:noAutofit/>
          </a:bodyPr>
          <a:lstStyle/>
          <a:p>
            <a:r>
              <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Server connects via VPN</a:t>
            </a:r>
          </a:p>
        </p:txBody>
      </p:sp>
      <p:sp>
        <p:nvSpPr>
          <p:cNvPr id="4" name="文字方塊 3">
            <a:extLst>
              <a:ext uri="{FF2B5EF4-FFF2-40B4-BE49-F238E27FC236}">
                <a16:creationId xmlns:a16="http://schemas.microsoft.com/office/drawing/2014/main" id="{09A28209-FFDC-4E0F-84F3-00FF6B063F45}"/>
              </a:ext>
            </a:extLst>
          </p:cNvPr>
          <p:cNvSpPr txBox="1"/>
          <p:nvPr/>
        </p:nvSpPr>
        <p:spPr>
          <a:xfrm>
            <a:off x="1105177" y="2755896"/>
            <a:ext cx="2234317" cy="523220"/>
          </a:xfrm>
          <a:prstGeom prst="rect">
            <a:avLst/>
          </a:prstGeom>
          <a:noFill/>
        </p:spPr>
        <p:txBody>
          <a:bodyPr wrap="square" rtlCol="0" anchor="t">
            <a:spAutoFit/>
          </a:bodyPr>
          <a:lstStyle>
            <a:defPPr marR="0" lvl="0" algn="l" rtl="0">
              <a:lnSpc>
                <a:spcPct val="100000"/>
              </a:lnSpc>
              <a:spcBef>
                <a:spcPts val="0"/>
              </a:spcBef>
              <a:spcAft>
                <a:spcPts val="0"/>
              </a:spcAft>
              <a:defRPr/>
            </a:defPPr>
            <a:lvl1pPr algn="ctr">
              <a:defRPr sz="3200" b="1">
                <a:gradFill>
                  <a:gsLst>
                    <a:gs pos="38000">
                      <a:srgbClr val="04A4ED"/>
                    </a:gs>
                    <a:gs pos="89000">
                      <a:srgbClr val="8FE4FF"/>
                    </a:gs>
                  </a:gsLst>
                  <a:lin ang="5400000" scaled="0"/>
                </a:gradFill>
                <a:latin typeface="+mn-lt"/>
                <a:ea typeface="+mn-ea"/>
                <a:cs typeface="+mn-ea"/>
              </a:defRPr>
            </a:lvl1pPr>
          </a:lstStyle>
          <a:p>
            <a:r>
              <a:rPr lang="en-US" altLang="zh-TW" sz="2800" dirty="0">
                <a:latin typeface="Arial" panose="020B0604020202020204" pitchFamily="34" charset="0"/>
                <a:ea typeface="微軟正黑體" panose="020B0604030504040204" pitchFamily="34" charset="-120"/>
                <a:sym typeface="Arial" panose="020B0604020202020204" pitchFamily="34" charset="0"/>
              </a:rPr>
              <a:t>Intranet</a:t>
            </a:r>
          </a:p>
        </p:txBody>
      </p:sp>
    </p:spTree>
    <p:extLst>
      <p:ext uri="{BB962C8B-B14F-4D97-AF65-F5344CB8AC3E}">
        <p14:creationId xmlns:p14="http://schemas.microsoft.com/office/powerpoint/2010/main" val="189641474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nodeType="withEffect">
                                  <p:stCondLst>
                                    <p:cond delay="0"/>
                                  </p:stCondLst>
                                  <p:childTnLst>
                                    <p:animEffect transition="out" filter="fade">
                                      <p:cBhvr>
                                        <p:cTn id="6" dur="1000" tmFilter="0, 0; .2, .5; .8, .5; 1, 0"/>
                                        <p:tgtEl>
                                          <p:spTgt spid="24"/>
                                        </p:tgtEl>
                                      </p:cBhvr>
                                    </p:animEffect>
                                    <p:animScale>
                                      <p:cBhvr>
                                        <p:cTn id="7" dur="500" autoRev="1" fill="hold"/>
                                        <p:tgtEl>
                                          <p:spTgt spid="24"/>
                                        </p:tgtEl>
                                      </p:cBhvr>
                                      <p:by x="105000" y="105000"/>
                                    </p:animScale>
                                  </p:childTnLst>
                                </p:cTn>
                              </p:par>
                              <p:par>
                                <p:cTn id="8" presetID="32" presetClass="emph" presetSubtype="0" repeatCount="5000" fill="hold" nodeType="withEffect">
                                  <p:stCondLst>
                                    <p:cond delay="0"/>
                                  </p:stCondLst>
                                  <p:childTnLst>
                                    <p:animRot by="120000">
                                      <p:cBhvr>
                                        <p:cTn id="9" dur="100" fill="hold">
                                          <p:stCondLst>
                                            <p:cond delay="0"/>
                                          </p:stCondLst>
                                        </p:cTn>
                                        <p:tgtEl>
                                          <p:spTgt spid="24"/>
                                        </p:tgtEl>
                                        <p:attrNameLst>
                                          <p:attrName>r</p:attrName>
                                        </p:attrNameLst>
                                      </p:cBhvr>
                                    </p:animRot>
                                    <p:animRot by="-240000">
                                      <p:cBhvr>
                                        <p:cTn id="10" dur="200" fill="hold">
                                          <p:stCondLst>
                                            <p:cond delay="200"/>
                                          </p:stCondLst>
                                        </p:cTn>
                                        <p:tgtEl>
                                          <p:spTgt spid="24"/>
                                        </p:tgtEl>
                                        <p:attrNameLst>
                                          <p:attrName>r</p:attrName>
                                        </p:attrNameLst>
                                      </p:cBhvr>
                                    </p:animRot>
                                    <p:animRot by="240000">
                                      <p:cBhvr>
                                        <p:cTn id="11" dur="200" fill="hold">
                                          <p:stCondLst>
                                            <p:cond delay="400"/>
                                          </p:stCondLst>
                                        </p:cTn>
                                        <p:tgtEl>
                                          <p:spTgt spid="24"/>
                                        </p:tgtEl>
                                        <p:attrNameLst>
                                          <p:attrName>r</p:attrName>
                                        </p:attrNameLst>
                                      </p:cBhvr>
                                    </p:animRot>
                                    <p:animRot by="-240000">
                                      <p:cBhvr>
                                        <p:cTn id="12" dur="200" fill="hold">
                                          <p:stCondLst>
                                            <p:cond delay="600"/>
                                          </p:stCondLst>
                                        </p:cTn>
                                        <p:tgtEl>
                                          <p:spTgt spid="24"/>
                                        </p:tgtEl>
                                        <p:attrNameLst>
                                          <p:attrName>r</p:attrName>
                                        </p:attrNameLst>
                                      </p:cBhvr>
                                    </p:animRot>
                                    <p:animRot by="120000">
                                      <p:cBhvr>
                                        <p:cTn id="13"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3420</Words>
  <Application>Microsoft Office PowerPoint</Application>
  <PresentationFormat>寬螢幕</PresentationFormat>
  <Paragraphs>697</Paragraphs>
  <Slides>67</Slides>
  <Notes>24</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67</vt:i4>
      </vt:variant>
    </vt:vector>
  </HeadingPairs>
  <TitlesOfParts>
    <vt:vector size="72" baseType="lpstr">
      <vt:lpstr>微軟正黑體</vt:lpstr>
      <vt:lpstr>Arial</vt:lpstr>
      <vt:lpstr>Calibri</vt:lpstr>
      <vt:lpstr>Wingdings</vt:lpstr>
      <vt:lpstr>Office 佈景主題</vt:lpstr>
      <vt:lpstr>PowerPoint 簡報</vt:lpstr>
      <vt:lpstr>PowerPoint 簡報</vt:lpstr>
      <vt:lpstr>Difficulties encountered by SMBs and individual studios in the Work From Home era​</vt:lpstr>
      <vt:lpstr>Site-to-site VPN were only used by a few branches and remote officers</vt:lpstr>
      <vt:lpstr>During the pandemic, number of remote workers dramatically increased due to working from home</vt:lpstr>
      <vt:lpstr>Distributed remote working style creates many issues</vt:lpstr>
      <vt:lpstr>Existing Wi-Fi routers cannot handle the sudden increase in network equipment and transmission demand</vt:lpstr>
      <vt:lpstr>Remote backup is needed but common Wi-Fi 6 router usually only has one 10GbE port</vt:lpstr>
      <vt:lpstr>More work-from-home  More distributed remote workers</vt:lpstr>
      <vt:lpstr>Lack of effective ways to manage large number of external devices</vt:lpstr>
      <vt:lpstr>Setting up site-to-site VPN is time and labor consuming ​</vt:lpstr>
      <vt:lpstr>Enterprise level VPN solution is expensive </vt:lpstr>
      <vt:lpstr>PowerPoint 簡報</vt:lpstr>
      <vt:lpstr>New-gen Router Requires WiFi 6</vt:lpstr>
      <vt:lpstr>New-gen Router Requires WiFi 6</vt:lpstr>
      <vt:lpstr>PowerPoint 簡報</vt:lpstr>
      <vt:lpstr>New-gen Router Requires Dual 10GbE Port</vt:lpstr>
      <vt:lpstr>New-gen Router needs to provide SD-WAN service</vt:lpstr>
      <vt:lpstr>PowerPoint 簡報</vt:lpstr>
      <vt:lpstr>Hardware Appearance</vt:lpstr>
      <vt:lpstr>Eight Internal Antennas</vt:lpstr>
      <vt:lpstr>Powerful Performance</vt:lpstr>
      <vt:lpstr>Fanless Design:  Quiet Operation x Maintain Performance</vt:lpstr>
      <vt:lpstr>Hardware Specifications</vt:lpstr>
      <vt:lpstr>QHora-301W Unboxing</vt:lpstr>
      <vt:lpstr>PowerPoint 簡報</vt:lpstr>
      <vt:lpstr>Scenario One:  2 x 10GbE LAN Connections</vt:lpstr>
      <vt:lpstr>Scenario Two:  1 x 10GbE WAN &amp; 1 x 10GbE LAN Connections</vt:lpstr>
      <vt:lpstr>Scenario Three:  Multi-WAN with SD-WAN &amp; 2 x 10GbE LAN Connections</vt:lpstr>
      <vt:lpstr>PowerPoint 簡報</vt:lpstr>
      <vt:lpstr>High-performance Wireless Network</vt:lpstr>
      <vt:lpstr>Enterprise-grade Feature: Virtual Access Point</vt:lpstr>
      <vt:lpstr>The Powerful QuRouter OS</vt:lpstr>
      <vt:lpstr>QuRouter Architecture</vt:lpstr>
      <vt:lpstr>The Powerful QuRouter OS</vt:lpstr>
      <vt:lpstr>QuRouter OS has a friendly graphical router management</vt:lpstr>
      <vt:lpstr>Use Qfinder Pro to find QHora-301W</vt:lpstr>
      <vt:lpstr>PowerPoint 簡報</vt:lpstr>
      <vt:lpstr>PowerPoint 簡報</vt:lpstr>
      <vt:lpstr>QuWAN is a complete SD-WAN solution</vt:lpstr>
      <vt:lpstr>Efficiently build multi-site VPN</vt:lpstr>
      <vt:lpstr>Flexible VPN Topology: Mesh VPN</vt:lpstr>
      <vt:lpstr>Flexible VPN Topology: Hub &amp; Spoke</vt:lpstr>
      <vt:lpstr>Network Topology Case</vt:lpstr>
      <vt:lpstr>QuWAN’s Features and Benefits</vt:lpstr>
      <vt:lpstr>WAN aggregation to improve data transmission rate</vt:lpstr>
      <vt:lpstr>WAN Failover</vt:lpstr>
      <vt:lpstr>WAN Load Balancing</vt:lpstr>
      <vt:lpstr>Deep Packet Inspection</vt:lpstr>
      <vt:lpstr>Intelligent QoS and L7 Firewall</vt:lpstr>
      <vt:lpstr>Connect Multiple Devices to SD-WAN Network with QVPN</vt:lpstr>
      <vt:lpstr>Enable QuWAN to manage QHora-301W through the cloud platform</vt:lpstr>
      <vt:lpstr>A centrally managed platform solves the management issues of multiple devices</vt:lpstr>
      <vt:lpstr>Geological location of each device</vt:lpstr>
      <vt:lpstr>Device and Network Status</vt:lpstr>
      <vt:lpstr>QHora-301W Traffic Report</vt:lpstr>
      <vt:lpstr>Organizational IP Segment Allocation</vt:lpstr>
      <vt:lpstr>Remote Packet Capture Tool</vt:lpstr>
      <vt:lpstr>QuWAN Network Topology </vt:lpstr>
      <vt:lpstr>QuWAN Network Topology </vt:lpstr>
      <vt:lpstr>QuWAN Network Topology  Hub &amp; Edge</vt:lpstr>
      <vt:lpstr>QuWAN Network Topology Hub &amp; Edge </vt:lpstr>
      <vt:lpstr>QuWAN Network Topology </vt:lpstr>
      <vt:lpstr>QuWAN Inter-Domain Link</vt:lpstr>
      <vt:lpstr>Enable QuWAN on QHora-301W</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QNAP_Judy Chen</dc:creator>
  <cp:lastModifiedBy>QNAP_Lucas Lin</cp:lastModifiedBy>
  <cp:revision>2</cp:revision>
  <dcterms:created xsi:type="dcterms:W3CDTF">2020-06-11T10:29:18Z</dcterms:created>
  <dcterms:modified xsi:type="dcterms:W3CDTF">2020-10-05T07:58:45Z</dcterms:modified>
</cp:coreProperties>
</file>