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9"/>
  </p:notesMasterIdLst>
  <p:sldIdLst>
    <p:sldId id="256" r:id="rId5"/>
    <p:sldId id="300" r:id="rId6"/>
    <p:sldId id="1391" r:id="rId7"/>
    <p:sldId id="1401" r:id="rId8"/>
    <p:sldId id="262" r:id="rId9"/>
    <p:sldId id="1402" r:id="rId10"/>
    <p:sldId id="301" r:id="rId11"/>
    <p:sldId id="258" r:id="rId12"/>
    <p:sldId id="309" r:id="rId13"/>
    <p:sldId id="260" r:id="rId14"/>
    <p:sldId id="261" r:id="rId15"/>
    <p:sldId id="263" r:id="rId16"/>
    <p:sldId id="311" r:id="rId17"/>
    <p:sldId id="304" r:id="rId18"/>
    <p:sldId id="307" r:id="rId19"/>
    <p:sldId id="1406" r:id="rId20"/>
    <p:sldId id="305" r:id="rId21"/>
    <p:sldId id="1304" r:id="rId22"/>
    <p:sldId id="1331" r:id="rId23"/>
    <p:sldId id="411" r:id="rId24"/>
    <p:sldId id="1403" r:id="rId25"/>
    <p:sldId id="303" r:id="rId26"/>
    <p:sldId id="308" r:id="rId27"/>
    <p:sldId id="312" r:id="rId28"/>
    <p:sldId id="314" r:id="rId29"/>
    <p:sldId id="313" r:id="rId30"/>
    <p:sldId id="315" r:id="rId31"/>
    <p:sldId id="316" r:id="rId32"/>
    <p:sldId id="1407" r:id="rId33"/>
    <p:sldId id="1408" r:id="rId34"/>
    <p:sldId id="1409" r:id="rId35"/>
    <p:sldId id="281" r:id="rId36"/>
    <p:sldId id="278" r:id="rId37"/>
    <p:sldId id="279" r:id="rId38"/>
    <p:sldId id="280" r:id="rId39"/>
    <p:sldId id="1405" r:id="rId40"/>
    <p:sldId id="271" r:id="rId41"/>
    <p:sldId id="272" r:id="rId42"/>
    <p:sldId id="289" r:id="rId43"/>
    <p:sldId id="286" r:id="rId44"/>
    <p:sldId id="287" r:id="rId45"/>
    <p:sldId id="288" r:id="rId46"/>
    <p:sldId id="274" r:id="rId47"/>
    <p:sldId id="275" r:id="rId48"/>
    <p:sldId id="290" r:id="rId49"/>
    <p:sldId id="294" r:id="rId50"/>
    <p:sldId id="291" r:id="rId51"/>
    <p:sldId id="292" r:id="rId52"/>
    <p:sldId id="297" r:id="rId53"/>
    <p:sldId id="298" r:id="rId54"/>
    <p:sldId id="299" r:id="rId55"/>
    <p:sldId id="295" r:id="rId56"/>
    <p:sldId id="296" r:id="rId57"/>
    <p:sldId id="302" r:id="rId5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Mili Wang" initials="QW" lastIdx="1" clrIdx="0">
    <p:extLst>
      <p:ext uri="{19B8F6BF-5375-455C-9EA6-DF929625EA0E}">
        <p15:presenceInfo xmlns:p15="http://schemas.microsoft.com/office/powerpoint/2012/main" userId="S::MiliWang@ieinet.onmicrosoft.com::bee17516-fe9e-4fda-b440-e9c8232b772d" providerId="AD"/>
      </p:ext>
    </p:extLst>
  </p:cmAuthor>
  <p:cmAuthor id="2" name="來賓使用者" initials="來賓" lastIdx="1" clrIdx="1">
    <p:extLst>
      <p:ext uri="{19B8F6BF-5375-455C-9EA6-DF929625EA0E}">
        <p15:presenceInfo xmlns:p15="http://schemas.microsoft.com/office/powerpoint/2012/main" userId="S::urn:spo:anon#efe3b86a2ffdc36013ae7069b7fbecf1b36402eb6067b99336c108bb318cd7de::" providerId="AD"/>
      </p:ext>
    </p:extLst>
  </p:cmAuthor>
  <p:cmAuthor id="3" name="danielhsieh@ieinet.onmicrosoft.com" initials="da" lastIdx="1" clrIdx="2">
    <p:extLst>
      <p:ext uri="{19B8F6BF-5375-455C-9EA6-DF929625EA0E}">
        <p15:presenceInfo xmlns:p15="http://schemas.microsoft.com/office/powerpoint/2012/main" userId="S::danielhsieh@ieinet.onmicrosoft.com::af1382ad-a692-46e0-9306-926bb323c3b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A9CE"/>
    <a:srgbClr val="9DC3E6"/>
    <a:srgbClr val="00FFD5"/>
    <a:srgbClr val="295094"/>
    <a:srgbClr val="CC99FF"/>
    <a:srgbClr val="277895"/>
    <a:srgbClr val="FF9999"/>
    <a:srgbClr val="3B3B3B"/>
    <a:srgbClr val="050505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4" autoAdjust="0"/>
    <p:restoredTop sz="94660"/>
  </p:normalViewPr>
  <p:slideViewPr>
    <p:cSldViewPr snapToGrid="0">
      <p:cViewPr>
        <p:scale>
          <a:sx n="60" d="100"/>
          <a:sy n="60" d="100"/>
        </p:scale>
        <p:origin x="150" y="13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975F3-5D7D-4CC6-9823-34FEC7AC3583}" type="datetimeFigureOut">
              <a:rPr lang="zh-TW" altLang="en-US" smtClean="0"/>
              <a:t>2020/9/29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65FA4-BB1E-4CFD-B2C2-02A12BFEAD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7184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fore.net/ip-video-surveillance/network-video-surveillance-visio-icon-library-free-download.html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fore.net/ip-video-surveillance/network-video-surveillance-visio-icon-library-free-download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71426-8E46-4050-BB34-73082C89D68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464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001C1-496C-417C-8BC1-D623A6F24DB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312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hlinkClick r:id="rId3"/>
              </a:rPr>
              <a:t>https://www.unifore.net/ip-video-surveillance/network-video-surveillance-visio-icon-library-free-download.html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3337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建議：</a:t>
            </a:r>
            <a:r>
              <a:rPr lang="en-US" altLang="zh-TW"/>
              <a:t>Nvidia 1060 above (TBC)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65FA4-BB1E-4CFD-B2C2-02A12BFEADD0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7445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65FA4-BB1E-4CFD-B2C2-02A12BFEADD0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7910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5512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Virtualization Station 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可讓您在 </a:t>
            </a: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QGD-3014-16PT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上運行多個 </a:t>
            </a: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Windows®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、</a:t>
            </a: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Linux®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、</a:t>
            </a: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UNIX® 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及 </a:t>
            </a: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Android™ 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虛擬機 </a:t>
            </a: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(Virtual Machine)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，並透過瀏覽器或 </a:t>
            </a: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Virtual Network Computing (VNC) 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連線管理虛擬機。企業組織可利用 </a:t>
            </a: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NAS 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上的多個虛擬機執行不同的伺服器應用。</a:t>
            </a:r>
            <a:b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</a:br>
            <a:b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</a:b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Container Station 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整合 </a:t>
            </a: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LXC 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與 </a:t>
            </a: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Docker® 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兩項輕量級技術。您可在 </a:t>
            </a: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Docker Hub® 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線上市集下載來自全球各地數以千計的應用程式，輕鬆匯入</a:t>
            </a:r>
            <a:r>
              <a:rPr lang="en-US" altLang="zh-TW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/</a:t>
            </a:r>
            <a:r>
              <a:rPr lang="zh-TW" altLang="en-US" sz="1200" kern="0">
                <a:solidFill>
                  <a:srgbClr val="333333"/>
                </a:solidFill>
                <a:latin typeface="Open Sans"/>
                <a:cs typeface="Arial"/>
                <a:sym typeface="Arial"/>
              </a:rPr>
              <a:t>匯出軟體容器與設定存取權，享有安裝簡便，可移動、有效率的諸多好處。</a:t>
            </a:r>
            <a:endParaRPr lang="zh-TW" altLang="en-US" sz="1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001C1-496C-417C-8BC1-D623A6F24DB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15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001C1-496C-417C-8BC1-D623A6F24DB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879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001C1-496C-417C-8BC1-D623A6F24DB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095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71426-8E46-4050-BB34-73082C89D68F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35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9340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hlinkClick r:id="rId3"/>
              </a:rPr>
              <a:t>https://www.unifore.net/ip-video-surveillance/network-video-surveillance-visio-icon-library-free-download.html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9061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dd3039cb2_2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►QVR Pro is the latest surveillance application.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►QVR Center is the central manage system of QVR Pro.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►QVR Guard is the failover application for protecting QVR Pro.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►QVR Pro Client is a cross-platform utility, it could let user see live, playback stream.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1.QVR Pro Client could connect to single QVR Pro separately.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2.QVR Pro Center could manage max 128 QVR Pro.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3.QVR Pro Client could connect to QVR Center to see all camera of managed QVR Pro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4.Each QVR Pro could be protected by QVR Guard.</a:t>
            </a:r>
            <a:endParaRPr/>
          </a:p>
        </p:txBody>
      </p:sp>
      <p:sp>
        <p:nvSpPr>
          <p:cNvPr id="226" name="Google Shape;226;g5dd3039cb2_2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6754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65FA4-BB1E-4CFD-B2C2-02A12BFEADD0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9323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https://www.qnap.com/solution/hbs3/zh-tw/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65FA4-BB1E-4CFD-B2C2-02A12BFEADD0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0620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001C1-496C-417C-8BC1-D623A6F24DB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161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001C1-496C-417C-8BC1-D623A6F24DB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25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65FE9D72-6FE8-4314-9DF7-64D449DEC7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857"/>
            <a:ext cx="12191996" cy="68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77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F8BEF-F925-4E7C-89D6-ED450E8792DF}" type="datetimeFigureOut">
              <a:rPr lang="zh-TW" altLang="en-US" smtClean="0"/>
              <a:t>2020/9/29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2CD0-B27D-4238-9731-E28AF3E6DC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2241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65FE9D72-6FE8-4314-9DF7-64D449DEC7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" y="857"/>
            <a:ext cx="12186582" cy="68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39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CB04C7F-C141-4F30-819F-D2FC6F6580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0"/>
            <a:ext cx="12189628" cy="68579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291393"/>
            <a:ext cx="10477834" cy="2424752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2308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198" y="0"/>
            <a:ext cx="10515601" cy="1255593"/>
          </a:xfrm>
        </p:spPr>
        <p:txBody>
          <a:bodyPr>
            <a:normAutofit/>
          </a:bodyPr>
          <a:lstStyle>
            <a:lvl1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F8BEF-F925-4E7C-89D6-ED450E8792DF}" type="datetimeFigureOut">
              <a:rPr lang="zh-TW" altLang="en-US" smtClean="0"/>
              <a:t>2020/9/29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2CD0-B27D-4238-9731-E28AF3E6DC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9820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桌, 坐, 室內, 盤 的圖片&#10;&#10;自動產生的描述">
            <a:extLst>
              <a:ext uri="{FF2B5EF4-FFF2-40B4-BE49-F238E27FC236}">
                <a16:creationId xmlns:a16="http://schemas.microsoft.com/office/drawing/2014/main" id="{1DF23FB9-B58D-4CE4-AE21-0232472B19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5593"/>
            <a:ext cx="12192000" cy="56024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198" y="0"/>
            <a:ext cx="10515601" cy="1255593"/>
          </a:xfrm>
        </p:spPr>
        <p:txBody>
          <a:bodyPr>
            <a:normAutofit/>
          </a:bodyPr>
          <a:lstStyle>
            <a:lvl1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F8BEF-F925-4E7C-89D6-ED450E8792DF}" type="datetimeFigureOut">
              <a:rPr lang="zh-TW" altLang="en-US" smtClean="0"/>
              <a:t>2020/9/29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2CD0-B27D-4238-9731-E28AF3E6DC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3447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FBFDA5C-9424-4502-A5D1-F575BD23D1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26837"/>
            <a:ext cx="12191999" cy="4064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198" y="0"/>
            <a:ext cx="10515601" cy="1255593"/>
          </a:xfrm>
        </p:spPr>
        <p:txBody>
          <a:bodyPr>
            <a:normAutofit/>
          </a:bodyPr>
          <a:lstStyle>
            <a:lvl1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F8BEF-F925-4E7C-89D6-ED450E8792DF}" type="datetimeFigureOut">
              <a:rPr lang="zh-TW" altLang="en-US" smtClean="0"/>
              <a:t>2020/9/29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2CD0-B27D-4238-9731-E28AF3E6DC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6919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坐, 水, 男人, 監視器 的圖片&#10;&#10;自動產生的描述">
            <a:extLst>
              <a:ext uri="{FF2B5EF4-FFF2-40B4-BE49-F238E27FC236}">
                <a16:creationId xmlns:a16="http://schemas.microsoft.com/office/drawing/2014/main" id="{09E2F9A4-FA42-4167-82E0-D792BF94D4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9E8C427-04C5-4BF4-9C2C-9D0E43330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79FB79E-D111-428C-82E0-4045FE1CF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F8BEF-F925-4E7C-89D6-ED450E8792DF}" type="datetimeFigureOut">
              <a:rPr lang="zh-TW" altLang="en-US" smtClean="0"/>
              <a:t>2020/9/29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4E0B413-A9BF-4753-B3AB-435A4BE3D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B298F39-768B-43DE-9827-7E7AFC29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2CD0-B27D-4238-9731-E28AF3E6DC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0445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D4A6A69-B0FB-424E-9153-E2BCF6DFA4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7079" y="382138"/>
            <a:ext cx="5185673" cy="1269241"/>
          </a:xfrm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7079" y="1774208"/>
            <a:ext cx="5185673" cy="470165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87254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時鐘, 標誌 的圖片&#10;&#10;自動產生的描述">
            <a:extLst>
              <a:ext uri="{FF2B5EF4-FFF2-40B4-BE49-F238E27FC236}">
                <a16:creationId xmlns:a16="http://schemas.microsoft.com/office/drawing/2014/main" id="{F9F0CCE0-F858-4C3C-8B3B-A3E570745A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90616" y="1078173"/>
            <a:ext cx="3971498" cy="791570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2306471" y="2251881"/>
            <a:ext cx="6755643" cy="3862316"/>
          </a:xfrm>
        </p:spPr>
        <p:txBody>
          <a:bodyPr anchor="t">
            <a:normAutofit/>
          </a:bodyPr>
          <a:lstStyle>
            <a:lvl1pPr>
              <a:lnSpc>
                <a:spcPct val="150000"/>
              </a:lnSpc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722638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室內, 坐, 尋找, 膝上型電腦 的圖片&#10;&#10;自動產生的描述">
            <a:extLst>
              <a:ext uri="{FF2B5EF4-FFF2-40B4-BE49-F238E27FC236}">
                <a16:creationId xmlns:a16="http://schemas.microsoft.com/office/drawing/2014/main" id="{2A0D50D0-673C-4AE4-8E95-E092F13919E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198" y="0"/>
            <a:ext cx="10515601" cy="1255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F8BEF-F925-4E7C-89D6-ED450E8792DF}" type="datetimeFigureOut">
              <a:rPr lang="zh-TW" altLang="en-US" smtClean="0"/>
              <a:t>2020/9/29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B2CD0-B27D-4238-9731-E28AF3E6DC9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206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7" r:id="rId4"/>
    <p:sldLayoutId id="2147483659" r:id="rId5"/>
    <p:sldLayoutId id="2147483660" r:id="rId6"/>
    <p:sldLayoutId id="2147483658" r:id="rId7"/>
    <p:sldLayoutId id="2147483656" r:id="rId8"/>
    <p:sldLayoutId id="2147483650" r:id="rId9"/>
    <p:sldLayoutId id="214748365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1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1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sv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jpe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0.png"/><Relationship Id="rId7" Type="http://schemas.openxmlformats.org/officeDocument/2006/relationships/image" Target="../media/image9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21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123.png"/><Relationship Id="rId10" Type="http://schemas.openxmlformats.org/officeDocument/2006/relationships/image" Target="../media/image124.png"/><Relationship Id="rId4" Type="http://schemas.openxmlformats.org/officeDocument/2006/relationships/image" Target="../media/image122.png"/><Relationship Id="rId9" Type="http://schemas.openxmlformats.org/officeDocument/2006/relationships/image" Target="../media/image9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5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121.jpeg"/><Relationship Id="rId9" Type="http://schemas.openxmlformats.org/officeDocument/2006/relationships/image" Target="../media/image13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41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0.png"/><Relationship Id="rId17" Type="http://schemas.openxmlformats.org/officeDocument/2006/relationships/image" Target="../media/image14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5.png"/><Relationship Id="rId11" Type="http://schemas.openxmlformats.org/officeDocument/2006/relationships/image" Target="../media/image139.png"/><Relationship Id="rId5" Type="http://schemas.openxmlformats.org/officeDocument/2006/relationships/image" Target="../media/image134.png"/><Relationship Id="rId15" Type="http://schemas.openxmlformats.org/officeDocument/2006/relationships/image" Target="../media/image143.png"/><Relationship Id="rId10" Type="http://schemas.openxmlformats.org/officeDocument/2006/relationships/image" Target="../media/image138.png"/><Relationship Id="rId4" Type="http://schemas.openxmlformats.org/officeDocument/2006/relationships/image" Target="../media/image133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144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00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236;p27">
            <a:extLst>
              <a:ext uri="{FF2B5EF4-FFF2-40B4-BE49-F238E27FC236}">
                <a16:creationId xmlns:a16="http://schemas.microsoft.com/office/drawing/2014/main" id="{36A9DE71-D1A1-4B32-B70F-235C83E6E918}"/>
              </a:ext>
            </a:extLst>
          </p:cNvPr>
          <p:cNvSpPr/>
          <p:nvPr/>
        </p:nvSpPr>
        <p:spPr>
          <a:xfrm>
            <a:off x="9980539" y="1321268"/>
            <a:ext cx="2211461" cy="553673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236;p27">
            <a:extLst>
              <a:ext uri="{FF2B5EF4-FFF2-40B4-BE49-F238E27FC236}">
                <a16:creationId xmlns:a16="http://schemas.microsoft.com/office/drawing/2014/main" id="{A34FBCDE-19CB-4A4F-96E1-B6460DBCFEE7}"/>
              </a:ext>
            </a:extLst>
          </p:cNvPr>
          <p:cNvSpPr/>
          <p:nvPr/>
        </p:nvSpPr>
        <p:spPr>
          <a:xfrm>
            <a:off x="4161386" y="5388943"/>
            <a:ext cx="5760535" cy="146905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236;p27">
            <a:extLst>
              <a:ext uri="{FF2B5EF4-FFF2-40B4-BE49-F238E27FC236}">
                <a16:creationId xmlns:a16="http://schemas.microsoft.com/office/drawing/2014/main" id="{BE239814-5041-43A0-928A-652D7C54FC7C}"/>
              </a:ext>
            </a:extLst>
          </p:cNvPr>
          <p:cNvSpPr/>
          <p:nvPr/>
        </p:nvSpPr>
        <p:spPr>
          <a:xfrm>
            <a:off x="4161386" y="1325626"/>
            <a:ext cx="5760535" cy="40106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236;p27">
            <a:extLst>
              <a:ext uri="{FF2B5EF4-FFF2-40B4-BE49-F238E27FC236}">
                <a16:creationId xmlns:a16="http://schemas.microsoft.com/office/drawing/2014/main" id="{5C61D3F6-4B9D-484C-B513-B9DF7E01024B}"/>
              </a:ext>
            </a:extLst>
          </p:cNvPr>
          <p:cNvSpPr/>
          <p:nvPr/>
        </p:nvSpPr>
        <p:spPr>
          <a:xfrm>
            <a:off x="14910" y="1321268"/>
            <a:ext cx="4102768" cy="5542720"/>
          </a:xfrm>
          <a:prstGeom prst="rect">
            <a:avLst/>
          </a:prstGeom>
          <a:solidFill>
            <a:srgbClr val="46A9CE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241;p27">
            <a:extLst>
              <a:ext uri="{FF2B5EF4-FFF2-40B4-BE49-F238E27FC236}">
                <a16:creationId xmlns:a16="http://schemas.microsoft.com/office/drawing/2014/main" id="{BBCE21F6-7E1F-4CD3-ABCC-CACB9A3568BE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0061" y="1679167"/>
            <a:ext cx="9089405" cy="504293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600"/>
            </a:pPr>
            <a:r>
              <a:rPr lang="en" altLang="zh-TW"/>
              <a:t>企業用戶 / 多點管理 -</a:t>
            </a:r>
            <a:br>
              <a:rPr lang="en" altLang="zh-TW"/>
            </a:br>
            <a:r>
              <a:rPr lang="en-US" altLang="zh-TW" sz="3200"/>
              <a:t>Guardian +</a:t>
            </a:r>
            <a:r>
              <a:rPr lang="en-US" sz="3200"/>
              <a:t> QVR Pro </a:t>
            </a:r>
            <a:r>
              <a:rPr lang="zh-TW" altLang="en-US" sz="3200"/>
              <a:t>解決方案</a:t>
            </a:r>
            <a:endParaRPr lang="zh-TW" altLang="en-US"/>
          </a:p>
        </p:txBody>
      </p:sp>
      <p:pic>
        <p:nvPicPr>
          <p:cNvPr id="36" name="Google Shape;241;p27">
            <a:extLst>
              <a:ext uri="{FF2B5EF4-FFF2-40B4-BE49-F238E27FC236}">
                <a16:creationId xmlns:a16="http://schemas.microsoft.com/office/drawing/2014/main" id="{0254C311-3813-4A42-BAED-CB240EB1EC74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11" y="2225288"/>
            <a:ext cx="724987" cy="38184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4FB2D7F3-EEA6-4B1E-948C-5A25ADD55462}"/>
              </a:ext>
            </a:extLst>
          </p:cNvPr>
          <p:cNvCxnSpPr>
            <a:cxnSpLocks/>
          </p:cNvCxnSpPr>
          <p:nvPr/>
        </p:nvCxnSpPr>
        <p:spPr>
          <a:xfrm flipH="1">
            <a:off x="748938" y="4039406"/>
            <a:ext cx="2081123" cy="0"/>
          </a:xfrm>
          <a:prstGeom prst="line">
            <a:avLst/>
          </a:prstGeom>
          <a:ln w="38100">
            <a:solidFill>
              <a:srgbClr val="00FF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3E7366CB-C4DD-421E-BB73-52C1919878EC}"/>
              </a:ext>
            </a:extLst>
          </p:cNvPr>
          <p:cNvCxnSpPr>
            <a:cxnSpLocks/>
          </p:cNvCxnSpPr>
          <p:nvPr/>
        </p:nvCxnSpPr>
        <p:spPr>
          <a:xfrm flipH="1">
            <a:off x="748938" y="5438836"/>
            <a:ext cx="2081123" cy="0"/>
          </a:xfrm>
          <a:prstGeom prst="line">
            <a:avLst/>
          </a:prstGeom>
          <a:ln w="38100">
            <a:solidFill>
              <a:srgbClr val="00FF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CE7732A5-3D7F-483E-97A2-66F4B93FD014}"/>
              </a:ext>
            </a:extLst>
          </p:cNvPr>
          <p:cNvCxnSpPr>
            <a:cxnSpLocks/>
          </p:cNvCxnSpPr>
          <p:nvPr/>
        </p:nvCxnSpPr>
        <p:spPr>
          <a:xfrm flipH="1">
            <a:off x="748937" y="2655879"/>
            <a:ext cx="2081124" cy="0"/>
          </a:xfrm>
          <a:prstGeom prst="line">
            <a:avLst/>
          </a:prstGeom>
          <a:ln w="38100">
            <a:solidFill>
              <a:srgbClr val="00FF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矩形: 圓角 226">
            <a:extLst>
              <a:ext uri="{FF2B5EF4-FFF2-40B4-BE49-F238E27FC236}">
                <a16:creationId xmlns:a16="http://schemas.microsoft.com/office/drawing/2014/main" id="{D888837C-AFA3-46F7-9B0C-7936201F89B2}"/>
              </a:ext>
            </a:extLst>
          </p:cNvPr>
          <p:cNvSpPr/>
          <p:nvPr/>
        </p:nvSpPr>
        <p:spPr>
          <a:xfrm>
            <a:off x="267230" y="1469813"/>
            <a:ext cx="1408228" cy="44729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altLang="zh-TW" sz="2000" b="1">
                <a:solidFill>
                  <a:srgbClr val="46A9CE"/>
                </a:solidFill>
                <a:latin typeface="Arial"/>
                <a:cs typeface="Arial"/>
                <a:sym typeface="Arial"/>
              </a:rPr>
              <a:t>QVR Pro</a:t>
            </a:r>
            <a:endParaRPr lang="en-US" altLang="zh-TW" sz="2000" b="1">
              <a:solidFill>
                <a:srgbClr val="46A9CE"/>
              </a:solidFill>
              <a:latin typeface="Arial"/>
              <a:cs typeface="Arial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08057A9E-9313-4428-B002-08BF336FE8DE}"/>
              </a:ext>
            </a:extLst>
          </p:cNvPr>
          <p:cNvSpPr/>
          <p:nvPr/>
        </p:nvSpPr>
        <p:spPr>
          <a:xfrm>
            <a:off x="7589884" y="1469813"/>
            <a:ext cx="2108042" cy="44729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altLang="zh-TW" sz="2000" b="1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QVR Pro Client</a:t>
            </a:r>
            <a:endParaRPr lang="en-US" altLang="zh-TW" sz="24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BD29C4A9-F53F-49B7-91A4-00F86B3AB7DC}"/>
              </a:ext>
            </a:extLst>
          </p:cNvPr>
          <p:cNvSpPr/>
          <p:nvPr/>
        </p:nvSpPr>
        <p:spPr>
          <a:xfrm>
            <a:off x="10209487" y="1469813"/>
            <a:ext cx="1753564" cy="44729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altLang="zh-TW" sz="20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QVR Center</a:t>
            </a:r>
            <a:endParaRPr lang="en-US" altLang="zh-TW" sz="2400">
              <a:solidFill>
                <a:srgbClr val="7030A0"/>
              </a:solidFill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F6E9D677-CD7E-43E3-8403-B06DD2469EA0}"/>
              </a:ext>
            </a:extLst>
          </p:cNvPr>
          <p:cNvSpPr/>
          <p:nvPr/>
        </p:nvSpPr>
        <p:spPr>
          <a:xfrm>
            <a:off x="7991768" y="5525861"/>
            <a:ext cx="1706158" cy="44729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altLang="zh-TW" sz="2000" b="1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QVR Guard</a:t>
            </a:r>
            <a:endParaRPr lang="en-US" altLang="zh-TW" sz="24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2" name="Google Shape;242;p27">
            <a:extLst>
              <a:ext uri="{FF2B5EF4-FFF2-40B4-BE49-F238E27FC236}">
                <a16:creationId xmlns:a16="http://schemas.microsoft.com/office/drawing/2014/main" id="{F3F1CA4D-D0EA-4656-A8C9-79EF3ADF7E5A}"/>
              </a:ext>
            </a:extLst>
          </p:cNvPr>
          <p:cNvSpPr/>
          <p:nvPr/>
        </p:nvSpPr>
        <p:spPr>
          <a:xfrm>
            <a:off x="4867274" y="1389665"/>
            <a:ext cx="1407149" cy="3384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QVR Pro Client</a:t>
            </a:r>
          </a:p>
        </p:txBody>
      </p:sp>
      <p:sp>
        <p:nvSpPr>
          <p:cNvPr id="85" name="Google Shape;242;p27">
            <a:extLst>
              <a:ext uri="{FF2B5EF4-FFF2-40B4-BE49-F238E27FC236}">
                <a16:creationId xmlns:a16="http://schemas.microsoft.com/office/drawing/2014/main" id="{162753D0-4D90-429A-864D-D8051E92ADEA}"/>
              </a:ext>
            </a:extLst>
          </p:cNvPr>
          <p:cNvSpPr/>
          <p:nvPr/>
        </p:nvSpPr>
        <p:spPr>
          <a:xfrm>
            <a:off x="4867274" y="2684485"/>
            <a:ext cx="1407149" cy="3384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QVR Pro Client</a:t>
            </a:r>
          </a:p>
        </p:txBody>
      </p:sp>
      <p:sp>
        <p:nvSpPr>
          <p:cNvPr id="86" name="Google Shape;242;p27">
            <a:extLst>
              <a:ext uri="{FF2B5EF4-FFF2-40B4-BE49-F238E27FC236}">
                <a16:creationId xmlns:a16="http://schemas.microsoft.com/office/drawing/2014/main" id="{BCD9B8FE-E1ED-4EB9-AA0F-F4ED9A2AE5C8}"/>
              </a:ext>
            </a:extLst>
          </p:cNvPr>
          <p:cNvSpPr/>
          <p:nvPr/>
        </p:nvSpPr>
        <p:spPr>
          <a:xfrm>
            <a:off x="4867274" y="4173139"/>
            <a:ext cx="1407149" cy="3384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QVR Pro Client</a:t>
            </a:r>
          </a:p>
        </p:txBody>
      </p:sp>
      <p:sp>
        <p:nvSpPr>
          <p:cNvPr id="87" name="Google Shape;242;p27">
            <a:extLst>
              <a:ext uri="{FF2B5EF4-FFF2-40B4-BE49-F238E27FC236}">
                <a16:creationId xmlns:a16="http://schemas.microsoft.com/office/drawing/2014/main" id="{00026390-1A6B-41B9-8B7D-240059AE4834}"/>
              </a:ext>
            </a:extLst>
          </p:cNvPr>
          <p:cNvSpPr/>
          <p:nvPr/>
        </p:nvSpPr>
        <p:spPr>
          <a:xfrm>
            <a:off x="7589885" y="1974677"/>
            <a:ext cx="2108042" cy="3384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900"/>
            </a:pPr>
            <a:r>
              <a:rPr lang="en-US" altLang="zh-TW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Pro Client - Center</a:t>
            </a:r>
            <a:endParaRPr lang="en-US" altLang="zh-TW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242;p27">
            <a:extLst>
              <a:ext uri="{FF2B5EF4-FFF2-40B4-BE49-F238E27FC236}">
                <a16:creationId xmlns:a16="http://schemas.microsoft.com/office/drawing/2014/main" id="{44B8F95C-7DF2-4C12-86F1-DC8DD084319E}"/>
              </a:ext>
            </a:extLst>
          </p:cNvPr>
          <p:cNvSpPr/>
          <p:nvPr/>
        </p:nvSpPr>
        <p:spPr>
          <a:xfrm>
            <a:off x="6095998" y="6527707"/>
            <a:ext cx="1074679" cy="3384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900"/>
            </a:pPr>
            <a:r>
              <a:rPr lang="en-US" altLang="zh-TW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Guard</a:t>
            </a:r>
            <a:endParaRPr lang="en-US" altLang="zh-TW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242;p27">
            <a:extLst>
              <a:ext uri="{FF2B5EF4-FFF2-40B4-BE49-F238E27FC236}">
                <a16:creationId xmlns:a16="http://schemas.microsoft.com/office/drawing/2014/main" id="{E7C54DF3-E4C0-45E0-AE69-988682F4E6E7}"/>
              </a:ext>
            </a:extLst>
          </p:cNvPr>
          <p:cNvSpPr/>
          <p:nvPr/>
        </p:nvSpPr>
        <p:spPr>
          <a:xfrm>
            <a:off x="10109692" y="4468548"/>
            <a:ext cx="1216811" cy="3384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-US" altLang="zh-TW"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QVR Center</a:t>
            </a:r>
            <a:endParaRPr lang="en-US" altLang="zh-TW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3E4FFD4-F621-45C5-80B9-1EA0FA5129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500" y="2134623"/>
            <a:ext cx="3373376" cy="1316496"/>
          </a:xfrm>
          <a:prstGeom prst="rect">
            <a:avLst/>
          </a:prstGeom>
        </p:spPr>
      </p:pic>
      <p:sp>
        <p:nvSpPr>
          <p:cNvPr id="10" name="Google Shape;242;p27">
            <a:extLst>
              <a:ext uri="{FF2B5EF4-FFF2-40B4-BE49-F238E27FC236}">
                <a16:creationId xmlns:a16="http://schemas.microsoft.com/office/drawing/2014/main" id="{921B6C98-F49E-4979-A3E5-34848A990068}"/>
              </a:ext>
            </a:extLst>
          </p:cNvPr>
          <p:cNvSpPr/>
          <p:nvPr/>
        </p:nvSpPr>
        <p:spPr>
          <a:xfrm>
            <a:off x="849478" y="2063736"/>
            <a:ext cx="2479518" cy="65317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-US" altLang="zh-TW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Guardian QGD-3014-16PT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91FF3799-3D01-4353-8D71-8E22883898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500" y="3498849"/>
            <a:ext cx="3373376" cy="1316496"/>
          </a:xfrm>
          <a:prstGeom prst="rect">
            <a:avLst/>
          </a:prstGeom>
        </p:spPr>
      </p:pic>
      <p:sp>
        <p:nvSpPr>
          <p:cNvPr id="35" name="Google Shape;242;p27">
            <a:extLst>
              <a:ext uri="{FF2B5EF4-FFF2-40B4-BE49-F238E27FC236}">
                <a16:creationId xmlns:a16="http://schemas.microsoft.com/office/drawing/2014/main" id="{11BC2E98-1818-425A-805C-89DFE92AC1B6}"/>
              </a:ext>
            </a:extLst>
          </p:cNvPr>
          <p:cNvSpPr/>
          <p:nvPr/>
        </p:nvSpPr>
        <p:spPr>
          <a:xfrm>
            <a:off x="849478" y="3427962"/>
            <a:ext cx="2479518" cy="65317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-US" altLang="zh-TW" sz="1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Guardian QGD-3014-16PT</a:t>
            </a: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3252C38A-105E-4437-A542-DF289D64D8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500" y="4847420"/>
            <a:ext cx="3373376" cy="1316496"/>
          </a:xfrm>
          <a:prstGeom prst="rect">
            <a:avLst/>
          </a:prstGeom>
        </p:spPr>
      </p:pic>
      <p:sp>
        <p:nvSpPr>
          <p:cNvPr id="38" name="Google Shape;242;p27">
            <a:extLst>
              <a:ext uri="{FF2B5EF4-FFF2-40B4-BE49-F238E27FC236}">
                <a16:creationId xmlns:a16="http://schemas.microsoft.com/office/drawing/2014/main" id="{A26851E6-312D-4E9B-AEDC-5236C1DB07B4}"/>
              </a:ext>
            </a:extLst>
          </p:cNvPr>
          <p:cNvSpPr/>
          <p:nvPr/>
        </p:nvSpPr>
        <p:spPr>
          <a:xfrm>
            <a:off x="849478" y="4776533"/>
            <a:ext cx="2479518" cy="65317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900"/>
            </a:pPr>
            <a:r>
              <a:rPr lang="en-US" altLang="zh-TW" sz="1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Guardian QGD-3014-16PT</a:t>
            </a:r>
          </a:p>
        </p:txBody>
      </p:sp>
    </p:spTree>
    <p:extLst>
      <p:ext uri="{BB962C8B-B14F-4D97-AF65-F5344CB8AC3E}">
        <p14:creationId xmlns:p14="http://schemas.microsoft.com/office/powerpoint/2010/main" val="177534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群組 282">
            <a:extLst>
              <a:ext uri="{FF2B5EF4-FFF2-40B4-BE49-F238E27FC236}">
                <a16:creationId xmlns:a16="http://schemas.microsoft.com/office/drawing/2014/main" id="{FB06A1D3-6500-4071-9A4B-44BE92059EEC}"/>
              </a:ext>
            </a:extLst>
          </p:cNvPr>
          <p:cNvGrpSpPr/>
          <p:nvPr/>
        </p:nvGrpSpPr>
        <p:grpSpPr>
          <a:xfrm>
            <a:off x="9695777" y="2918146"/>
            <a:ext cx="60426" cy="2444631"/>
            <a:chOff x="6058041" y="-556015"/>
            <a:chExt cx="60426" cy="5399537"/>
          </a:xfrm>
        </p:grpSpPr>
        <p:cxnSp>
          <p:nvCxnSpPr>
            <p:cNvPr id="284" name="直線接點 283">
              <a:extLst>
                <a:ext uri="{FF2B5EF4-FFF2-40B4-BE49-F238E27FC236}">
                  <a16:creationId xmlns:a16="http://schemas.microsoft.com/office/drawing/2014/main" id="{34AA22F1-EF32-441D-9107-9284A0F7F17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419896" y="2142555"/>
              <a:ext cx="5397141" cy="1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直線接點 284">
              <a:extLst>
                <a:ext uri="{FF2B5EF4-FFF2-40B4-BE49-F238E27FC236}">
                  <a16:creationId xmlns:a16="http://schemas.microsoft.com/office/drawing/2014/main" id="{4CDCD2EC-1846-487C-BBE0-8761888628B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358273" y="2143753"/>
              <a:ext cx="5399537" cy="1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群組 279">
            <a:extLst>
              <a:ext uri="{FF2B5EF4-FFF2-40B4-BE49-F238E27FC236}">
                <a16:creationId xmlns:a16="http://schemas.microsoft.com/office/drawing/2014/main" id="{44CCBC0D-D723-4271-A9D6-4CCA73DAEE35}"/>
              </a:ext>
            </a:extLst>
          </p:cNvPr>
          <p:cNvGrpSpPr/>
          <p:nvPr/>
        </p:nvGrpSpPr>
        <p:grpSpPr>
          <a:xfrm>
            <a:off x="1150640" y="2918146"/>
            <a:ext cx="60426" cy="2444631"/>
            <a:chOff x="6058041" y="-556015"/>
            <a:chExt cx="60426" cy="5399537"/>
          </a:xfrm>
        </p:grpSpPr>
        <p:cxnSp>
          <p:nvCxnSpPr>
            <p:cNvPr id="281" name="直線接點 280">
              <a:extLst>
                <a:ext uri="{FF2B5EF4-FFF2-40B4-BE49-F238E27FC236}">
                  <a16:creationId xmlns:a16="http://schemas.microsoft.com/office/drawing/2014/main" id="{2121AD8E-99F1-4171-AB37-E180390C18A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419896" y="2142555"/>
              <a:ext cx="5397141" cy="1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直線接點 281">
              <a:extLst>
                <a:ext uri="{FF2B5EF4-FFF2-40B4-BE49-F238E27FC236}">
                  <a16:creationId xmlns:a16="http://schemas.microsoft.com/office/drawing/2014/main" id="{6153FE3B-3315-45E3-B709-D23BD255949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358273" y="2143753"/>
              <a:ext cx="5399537" cy="1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7" name="群組 276">
            <a:extLst>
              <a:ext uri="{FF2B5EF4-FFF2-40B4-BE49-F238E27FC236}">
                <a16:creationId xmlns:a16="http://schemas.microsoft.com/office/drawing/2014/main" id="{7D959993-80F8-46C6-BEE4-82D39210451F}"/>
              </a:ext>
            </a:extLst>
          </p:cNvPr>
          <p:cNvGrpSpPr/>
          <p:nvPr/>
        </p:nvGrpSpPr>
        <p:grpSpPr>
          <a:xfrm rot="5400000">
            <a:off x="6061117" y="2746939"/>
            <a:ext cx="60426" cy="5399537"/>
            <a:chOff x="6058041" y="-556015"/>
            <a:chExt cx="60426" cy="5399537"/>
          </a:xfrm>
        </p:grpSpPr>
        <p:cxnSp>
          <p:nvCxnSpPr>
            <p:cNvPr id="278" name="直線接點 277">
              <a:extLst>
                <a:ext uri="{FF2B5EF4-FFF2-40B4-BE49-F238E27FC236}">
                  <a16:creationId xmlns:a16="http://schemas.microsoft.com/office/drawing/2014/main" id="{6870E641-17A1-43C1-87D1-03999BD7194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419896" y="2142555"/>
              <a:ext cx="5397141" cy="1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直線接點 278">
              <a:extLst>
                <a:ext uri="{FF2B5EF4-FFF2-40B4-BE49-F238E27FC236}">
                  <a16:creationId xmlns:a16="http://schemas.microsoft.com/office/drawing/2014/main" id="{173D13B5-E2BD-45A8-94CB-AF77EDE97E9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358273" y="2143753"/>
              <a:ext cx="5399537" cy="1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0" name="群組 269">
            <a:extLst>
              <a:ext uri="{FF2B5EF4-FFF2-40B4-BE49-F238E27FC236}">
                <a16:creationId xmlns:a16="http://schemas.microsoft.com/office/drawing/2014/main" id="{2724C550-02E5-4E99-9355-5BD27520ED02}"/>
              </a:ext>
            </a:extLst>
          </p:cNvPr>
          <p:cNvGrpSpPr/>
          <p:nvPr/>
        </p:nvGrpSpPr>
        <p:grpSpPr>
          <a:xfrm rot="5400000">
            <a:off x="6061117" y="205178"/>
            <a:ext cx="60426" cy="5399537"/>
            <a:chOff x="6058041" y="-556015"/>
            <a:chExt cx="60426" cy="5399537"/>
          </a:xfrm>
        </p:grpSpPr>
        <p:cxnSp>
          <p:nvCxnSpPr>
            <p:cNvPr id="271" name="直線接點 270">
              <a:extLst>
                <a:ext uri="{FF2B5EF4-FFF2-40B4-BE49-F238E27FC236}">
                  <a16:creationId xmlns:a16="http://schemas.microsoft.com/office/drawing/2014/main" id="{A47C68D9-4CD2-4C0B-86BE-F29C04F4A58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419896" y="2142555"/>
              <a:ext cx="5397141" cy="1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線接點 271">
              <a:extLst>
                <a:ext uri="{FF2B5EF4-FFF2-40B4-BE49-F238E27FC236}">
                  <a16:creationId xmlns:a16="http://schemas.microsoft.com/office/drawing/2014/main" id="{10AE4490-1F60-4CE8-B8D9-C6CCBF928E9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358273" y="2143753"/>
              <a:ext cx="5399537" cy="1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0" name="圖片 99">
            <a:extLst>
              <a:ext uri="{FF2B5EF4-FFF2-40B4-BE49-F238E27FC236}">
                <a16:creationId xmlns:a16="http://schemas.microsoft.com/office/drawing/2014/main" id="{04670BCE-1B74-4DF5-9F48-F62D04AA56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08422" y="4553338"/>
            <a:ext cx="368977" cy="293058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23356F9-1CDB-473E-A2BF-669CE5251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" altLang="zh-TW"/>
              <a:t>企業用戶</a:t>
            </a:r>
            <a:r>
              <a:rPr lang="zh-TW" altLang="en-US"/>
              <a:t> </a:t>
            </a:r>
            <a:r>
              <a:rPr lang="en" altLang="zh-TW"/>
              <a:t>/</a:t>
            </a:r>
            <a:r>
              <a:rPr lang="zh-TW" altLang="en-US"/>
              <a:t> </a:t>
            </a:r>
            <a:r>
              <a:rPr lang="en" altLang="zh-TW"/>
              <a:t>多點管理 -</a:t>
            </a:r>
            <a:br>
              <a:rPr lang="en-US" altLang="zh-TW" sz="3200"/>
            </a:br>
            <a:r>
              <a:rPr lang="zh-TW" altLang="en-US" sz="3200"/>
              <a:t>可靠和安全的 </a:t>
            </a:r>
            <a:r>
              <a:rPr lang="en-US" altLang="zh-TW" sz="3200"/>
              <a:t>SDWAN</a:t>
            </a:r>
            <a:r>
              <a:rPr lang="zh-TW" altLang="en-US" sz="3200"/>
              <a:t> 加密網路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81F228B4-2B75-4CE2-8987-B4937EC50CE2}"/>
              </a:ext>
            </a:extLst>
          </p:cNvPr>
          <p:cNvSpPr/>
          <p:nvPr/>
        </p:nvSpPr>
        <p:spPr>
          <a:xfrm>
            <a:off x="4714656" y="4385586"/>
            <a:ext cx="2835429" cy="2095561"/>
          </a:xfrm>
          <a:prstGeom prst="roundRect">
            <a:avLst>
              <a:gd name="adj" fmla="val 10007"/>
            </a:avLst>
          </a:prstGeom>
          <a:gradFill>
            <a:gsLst>
              <a:gs pos="50000">
                <a:srgbClr val="0070C0"/>
              </a:gs>
              <a:gs pos="0">
                <a:srgbClr val="00B0F0"/>
              </a:gs>
            </a:gsLst>
            <a:lin ang="5400000" scaled="0"/>
          </a:gra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3200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BF09AC8F-A5F1-40F4-A477-3F7BE8B4046B}"/>
              </a:ext>
            </a:extLst>
          </p:cNvPr>
          <p:cNvSpPr txBox="1"/>
          <p:nvPr/>
        </p:nvSpPr>
        <p:spPr>
          <a:xfrm>
            <a:off x="4734514" y="6082485"/>
            <a:ext cx="280811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1400" b="1" kern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Arial"/>
              </a:rPr>
              <a:t>QVR Center</a:t>
            </a:r>
            <a:endParaRPr lang="zh-TW" altLang="en-US" sz="1400" b="1" kern="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  <a:sym typeface="Arial"/>
            </a:endParaRPr>
          </a:p>
        </p:txBody>
      </p:sp>
      <p:pic>
        <p:nvPicPr>
          <p:cNvPr id="66" name="圖片 65">
            <a:extLst>
              <a:ext uri="{FF2B5EF4-FFF2-40B4-BE49-F238E27FC236}">
                <a16:creationId xmlns:a16="http://schemas.microsoft.com/office/drawing/2014/main" id="{7E7267DB-2EFD-4765-8321-F11C17A322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8285" y="2242841"/>
            <a:ext cx="2835429" cy="158740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7" name="文字方塊 66">
            <a:extLst>
              <a:ext uri="{FF2B5EF4-FFF2-40B4-BE49-F238E27FC236}">
                <a16:creationId xmlns:a16="http://schemas.microsoft.com/office/drawing/2014/main" id="{8062AD4E-9E55-4ACA-8206-78FE1E7DDAEA}"/>
              </a:ext>
            </a:extLst>
          </p:cNvPr>
          <p:cNvSpPr txBox="1"/>
          <p:nvPr/>
        </p:nvSpPr>
        <p:spPr>
          <a:xfrm>
            <a:off x="5485195" y="2906636"/>
            <a:ext cx="1221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網際網路</a:t>
            </a:r>
            <a:endParaRPr kumimoji="1" lang="en-US" altLang="zh-TW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區域網路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5E9D9D54-DD8D-4497-8094-32BA3154D17F}"/>
              </a:ext>
            </a:extLst>
          </p:cNvPr>
          <p:cNvGrpSpPr/>
          <p:nvPr/>
        </p:nvGrpSpPr>
        <p:grpSpPr>
          <a:xfrm>
            <a:off x="6041977" y="3643558"/>
            <a:ext cx="108045" cy="968479"/>
            <a:chOff x="6058040" y="3875044"/>
            <a:chExt cx="108045" cy="968479"/>
          </a:xfrm>
        </p:grpSpPr>
        <p:cxnSp>
          <p:nvCxnSpPr>
            <p:cNvPr id="69" name="直線接點 68">
              <a:extLst>
                <a:ext uri="{FF2B5EF4-FFF2-40B4-BE49-F238E27FC236}">
                  <a16:creationId xmlns:a16="http://schemas.microsoft.com/office/drawing/2014/main" id="{976F37ED-0DA7-4CBE-99BE-7E4F2225ECA6}"/>
                </a:ext>
              </a:extLst>
            </p:cNvPr>
            <p:cNvCxnSpPr>
              <a:cxnSpLocks/>
            </p:cNvCxnSpPr>
            <p:nvPr/>
          </p:nvCxnSpPr>
          <p:spPr>
            <a:xfrm>
              <a:off x="6166084" y="3875044"/>
              <a:ext cx="1" cy="966084"/>
            </a:xfrm>
            <a:prstGeom prst="line">
              <a:avLst/>
            </a:prstGeom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接點 119">
              <a:extLst>
                <a:ext uri="{FF2B5EF4-FFF2-40B4-BE49-F238E27FC236}">
                  <a16:creationId xmlns:a16="http://schemas.microsoft.com/office/drawing/2014/main" id="{AF42E17F-6A7F-44C9-8348-A5461BCA39B1}"/>
                </a:ext>
              </a:extLst>
            </p:cNvPr>
            <p:cNvCxnSpPr>
              <a:cxnSpLocks/>
            </p:cNvCxnSpPr>
            <p:nvPr/>
          </p:nvCxnSpPr>
          <p:spPr>
            <a:xfrm>
              <a:off x="6058040" y="3877439"/>
              <a:ext cx="1" cy="966084"/>
            </a:xfrm>
            <a:prstGeom prst="line">
              <a:avLst/>
            </a:prstGeom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1" name="圖片 120">
            <a:extLst>
              <a:ext uri="{FF2B5EF4-FFF2-40B4-BE49-F238E27FC236}">
                <a16:creationId xmlns:a16="http://schemas.microsoft.com/office/drawing/2014/main" id="{B7EFB337-ACAD-4E30-8AAE-CAF6ECB72C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0180" y="4507320"/>
            <a:ext cx="2451639" cy="1532547"/>
          </a:xfrm>
          <a:prstGeom prst="rect">
            <a:avLst/>
          </a:prstGeom>
          <a:effectLst/>
        </p:spPr>
      </p:pic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3937A6EA-4840-4A9A-8F9A-A94898D5F675}"/>
              </a:ext>
            </a:extLst>
          </p:cNvPr>
          <p:cNvSpPr/>
          <p:nvPr/>
        </p:nvSpPr>
        <p:spPr>
          <a:xfrm>
            <a:off x="256258" y="1798378"/>
            <a:ext cx="3144644" cy="2105841"/>
          </a:xfrm>
          <a:prstGeom prst="roundRect">
            <a:avLst>
              <a:gd name="adj" fmla="val 10007"/>
            </a:avLst>
          </a:prstGeom>
          <a:gradFill>
            <a:gsLst>
              <a:gs pos="50000">
                <a:srgbClr val="0070C0"/>
              </a:gs>
              <a:gs pos="0">
                <a:srgbClr val="00B0F0"/>
              </a:gs>
            </a:gsLst>
            <a:lin ang="5400000" scaled="0"/>
          </a:gra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3200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83" name="圖片 82" descr="一張含有 向量圖形 的圖片&#10;&#10;自動產生的描述">
            <a:extLst>
              <a:ext uri="{FF2B5EF4-FFF2-40B4-BE49-F238E27FC236}">
                <a16:creationId xmlns:a16="http://schemas.microsoft.com/office/drawing/2014/main" id="{AE582F0D-5C6B-465C-88E7-4221047E5D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700" y="1929852"/>
            <a:ext cx="713893" cy="71389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5" name="文字方塊 94">
            <a:extLst>
              <a:ext uri="{FF2B5EF4-FFF2-40B4-BE49-F238E27FC236}">
                <a16:creationId xmlns:a16="http://schemas.microsoft.com/office/drawing/2014/main" id="{7CD9347A-A751-4EBD-9520-CD2515ABEAE1}"/>
              </a:ext>
            </a:extLst>
          </p:cNvPr>
          <p:cNvSpPr txBox="1"/>
          <p:nvPr/>
        </p:nvSpPr>
        <p:spPr>
          <a:xfrm>
            <a:off x="1811635" y="3232292"/>
            <a:ext cx="16755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Arial"/>
              </a:rPr>
              <a:t>QGD-3014-16PT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新細明體"/>
              <a:cs typeface="Arial" panose="020B0604020202020204" pitchFamily="34" charset="0"/>
              <a:sym typeface="Arial"/>
            </a:endParaRPr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F157FFE1-77B8-44CF-AD78-7598BCC11A1A}"/>
              </a:ext>
            </a:extLst>
          </p:cNvPr>
          <p:cNvSpPr txBox="1"/>
          <p:nvPr/>
        </p:nvSpPr>
        <p:spPr>
          <a:xfrm>
            <a:off x="2348364" y="2703905"/>
            <a:ext cx="92585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Arial"/>
              </a:rPr>
              <a:t>QVR Pro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新細明體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32" name="群組 131">
            <a:extLst>
              <a:ext uri="{FF2B5EF4-FFF2-40B4-BE49-F238E27FC236}">
                <a16:creationId xmlns:a16="http://schemas.microsoft.com/office/drawing/2014/main" id="{7E17CF67-F676-404C-B5B0-CE8505EC068F}"/>
              </a:ext>
            </a:extLst>
          </p:cNvPr>
          <p:cNvGrpSpPr/>
          <p:nvPr/>
        </p:nvGrpSpPr>
        <p:grpSpPr>
          <a:xfrm>
            <a:off x="444141" y="1880647"/>
            <a:ext cx="931894" cy="927674"/>
            <a:chOff x="-119576" y="7259462"/>
            <a:chExt cx="1230674" cy="12251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3" name="群組 132">
              <a:extLst>
                <a:ext uri="{FF2B5EF4-FFF2-40B4-BE49-F238E27FC236}">
                  <a16:creationId xmlns:a16="http://schemas.microsoft.com/office/drawing/2014/main" id="{B9D5CF3B-6868-4892-BECC-CAEDEA25FF74}"/>
                </a:ext>
              </a:extLst>
            </p:cNvPr>
            <p:cNvGrpSpPr/>
            <p:nvPr/>
          </p:nvGrpSpPr>
          <p:grpSpPr>
            <a:xfrm>
              <a:off x="-119576" y="7259462"/>
              <a:ext cx="1230674" cy="1225101"/>
              <a:chOff x="-318169" y="9374732"/>
              <a:chExt cx="601941" cy="744194"/>
            </a:xfrm>
          </p:grpSpPr>
          <p:sp>
            <p:nvSpPr>
              <p:cNvPr id="136" name="手繪多邊形: 圖案 135">
                <a:extLst>
                  <a:ext uri="{FF2B5EF4-FFF2-40B4-BE49-F238E27FC236}">
                    <a16:creationId xmlns:a16="http://schemas.microsoft.com/office/drawing/2014/main" id="{C018EF89-1249-4876-9FE9-5B55294BF505}"/>
                  </a:ext>
                </a:extLst>
              </p:cNvPr>
              <p:cNvSpPr/>
              <p:nvPr/>
            </p:nvSpPr>
            <p:spPr>
              <a:xfrm>
                <a:off x="-297531" y="9661944"/>
                <a:ext cx="567544" cy="369854"/>
              </a:xfrm>
              <a:custGeom>
                <a:avLst/>
                <a:gdLst>
                  <a:gd name="connsiteX0" fmla="*/ 577863 w 567544"/>
                  <a:gd name="connsiteY0" fmla="*/ 0 h 240776"/>
                  <a:gd name="connsiteX1" fmla="*/ 577863 w 567544"/>
                  <a:gd name="connsiteY1" fmla="*/ 247656 h 240776"/>
                  <a:gd name="connsiteX2" fmla="*/ 0 w 567544"/>
                  <a:gd name="connsiteY2" fmla="*/ 247656 h 240776"/>
                  <a:gd name="connsiteX3" fmla="*/ 0 w 567544"/>
                  <a:gd name="connsiteY3" fmla="*/ 0 h 240776"/>
                  <a:gd name="connsiteX4" fmla="*/ 577863 w 567544"/>
                  <a:gd name="connsiteY4" fmla="*/ 0 h 240776"/>
                  <a:gd name="connsiteX5" fmla="*/ 517669 w 567544"/>
                  <a:gd name="connsiteY5" fmla="*/ 218419 h 240776"/>
                  <a:gd name="connsiteX6" fmla="*/ 517669 w 567544"/>
                  <a:gd name="connsiteY6" fmla="*/ 36117 h 240776"/>
                  <a:gd name="connsiteX7" fmla="*/ 385242 w 567544"/>
                  <a:gd name="connsiteY7" fmla="*/ 36117 h 240776"/>
                  <a:gd name="connsiteX8" fmla="*/ 385242 w 567544"/>
                  <a:gd name="connsiteY8" fmla="*/ 218419 h 240776"/>
                  <a:gd name="connsiteX9" fmla="*/ 517669 w 567544"/>
                  <a:gd name="connsiteY9" fmla="*/ 218419 h 240776"/>
                  <a:gd name="connsiteX10" fmla="*/ 323328 w 567544"/>
                  <a:gd name="connsiteY10" fmla="*/ 218419 h 240776"/>
                  <a:gd name="connsiteX11" fmla="*/ 323328 w 567544"/>
                  <a:gd name="connsiteY11" fmla="*/ 36117 h 240776"/>
                  <a:gd name="connsiteX12" fmla="*/ 48155 w 567544"/>
                  <a:gd name="connsiteY12" fmla="*/ 36117 h 240776"/>
                  <a:gd name="connsiteX13" fmla="*/ 48155 w 567544"/>
                  <a:gd name="connsiteY13" fmla="*/ 218419 h 240776"/>
                  <a:gd name="connsiteX14" fmla="*/ 323328 w 567544"/>
                  <a:gd name="connsiteY14" fmla="*/ 218419 h 240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7544" h="240776">
                    <a:moveTo>
                      <a:pt x="577863" y="0"/>
                    </a:moveTo>
                    <a:lnTo>
                      <a:pt x="577863" y="247656"/>
                    </a:lnTo>
                    <a:lnTo>
                      <a:pt x="0" y="247656"/>
                    </a:lnTo>
                    <a:lnTo>
                      <a:pt x="0" y="0"/>
                    </a:lnTo>
                    <a:lnTo>
                      <a:pt x="577863" y="0"/>
                    </a:lnTo>
                    <a:close/>
                    <a:moveTo>
                      <a:pt x="517669" y="218419"/>
                    </a:moveTo>
                    <a:lnTo>
                      <a:pt x="517669" y="36117"/>
                    </a:lnTo>
                    <a:lnTo>
                      <a:pt x="385242" y="36117"/>
                    </a:lnTo>
                    <a:lnTo>
                      <a:pt x="385242" y="218419"/>
                    </a:lnTo>
                    <a:lnTo>
                      <a:pt x="517669" y="218419"/>
                    </a:lnTo>
                    <a:close/>
                    <a:moveTo>
                      <a:pt x="323328" y="218419"/>
                    </a:moveTo>
                    <a:lnTo>
                      <a:pt x="323328" y="36117"/>
                    </a:lnTo>
                    <a:lnTo>
                      <a:pt x="48155" y="36117"/>
                    </a:lnTo>
                    <a:lnTo>
                      <a:pt x="48155" y="218419"/>
                    </a:lnTo>
                    <a:lnTo>
                      <a:pt x="323328" y="218419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D8435034-CDD8-4A2D-8B06-D19F548F718A}"/>
                  </a:ext>
                </a:extLst>
              </p:cNvPr>
              <p:cNvSpPr/>
              <p:nvPr/>
            </p:nvSpPr>
            <p:spPr>
              <a:xfrm>
                <a:off x="220138" y="9455564"/>
                <a:ext cx="51595" cy="189182"/>
              </a:xfrm>
              <a:custGeom>
                <a:avLst/>
                <a:gdLst>
                  <a:gd name="connsiteX0" fmla="*/ 0 w 51594"/>
                  <a:gd name="connsiteY0" fmla="*/ 0 h 189181"/>
                  <a:gd name="connsiteX1" fmla="*/ 60194 w 51594"/>
                  <a:gd name="connsiteY1" fmla="*/ 0 h 189181"/>
                  <a:gd name="connsiteX2" fmla="*/ 60194 w 51594"/>
                  <a:gd name="connsiteY2" fmla="*/ 189182 h 189181"/>
                  <a:gd name="connsiteX3" fmla="*/ 0 w 51594"/>
                  <a:gd name="connsiteY3" fmla="*/ 189182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594" h="189181">
                    <a:moveTo>
                      <a:pt x="0" y="0"/>
                    </a:moveTo>
                    <a:lnTo>
                      <a:pt x="60194" y="0"/>
                    </a:lnTo>
                    <a:lnTo>
                      <a:pt x="60194" y="189182"/>
                    </a:lnTo>
                    <a:lnTo>
                      <a:pt x="0" y="189182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41" name="手繪多邊形: 圖案 140">
                <a:extLst>
                  <a:ext uri="{FF2B5EF4-FFF2-40B4-BE49-F238E27FC236}">
                    <a16:creationId xmlns:a16="http://schemas.microsoft.com/office/drawing/2014/main" id="{C3E59D61-8ECA-4C84-9F94-B8BA81614A17}"/>
                  </a:ext>
                </a:extLst>
              </p:cNvPr>
              <p:cNvSpPr/>
              <p:nvPr/>
            </p:nvSpPr>
            <p:spPr>
              <a:xfrm>
                <a:off x="-230457" y="9374732"/>
                <a:ext cx="447156" cy="51595"/>
              </a:xfrm>
              <a:custGeom>
                <a:avLst/>
                <a:gdLst>
                  <a:gd name="connsiteX0" fmla="*/ 448876 w 447156"/>
                  <a:gd name="connsiteY0" fmla="*/ 22358 h 51594"/>
                  <a:gd name="connsiteX1" fmla="*/ 448876 w 447156"/>
                  <a:gd name="connsiteY1" fmla="*/ 67073 h 51594"/>
                  <a:gd name="connsiteX2" fmla="*/ 0 w 447156"/>
                  <a:gd name="connsiteY2" fmla="*/ 67073 h 51594"/>
                  <a:gd name="connsiteX3" fmla="*/ 0 w 447156"/>
                  <a:gd name="connsiteY3" fmla="*/ 24078 h 51594"/>
                  <a:gd name="connsiteX4" fmla="*/ 24078 w 447156"/>
                  <a:gd name="connsiteY4" fmla="*/ 0 h 51594"/>
                  <a:gd name="connsiteX5" fmla="*/ 424798 w 447156"/>
                  <a:gd name="connsiteY5" fmla="*/ 0 h 51594"/>
                  <a:gd name="connsiteX6" fmla="*/ 448876 w 447156"/>
                  <a:gd name="connsiteY6" fmla="*/ 22358 h 51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56" h="51594">
                    <a:moveTo>
                      <a:pt x="448876" y="22358"/>
                    </a:moveTo>
                    <a:lnTo>
                      <a:pt x="448876" y="67073"/>
                    </a:lnTo>
                    <a:lnTo>
                      <a:pt x="0" y="67073"/>
                    </a:lnTo>
                    <a:lnTo>
                      <a:pt x="0" y="24078"/>
                    </a:lnTo>
                    <a:cubicBezTo>
                      <a:pt x="0" y="10319"/>
                      <a:pt x="10319" y="0"/>
                      <a:pt x="24078" y="0"/>
                    </a:cubicBezTo>
                    <a:lnTo>
                      <a:pt x="424798" y="0"/>
                    </a:lnTo>
                    <a:cubicBezTo>
                      <a:pt x="438557" y="0"/>
                      <a:pt x="448876" y="10319"/>
                      <a:pt x="448876" y="223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42" name="手繪多邊形: 圖案 141">
                <a:extLst>
                  <a:ext uri="{FF2B5EF4-FFF2-40B4-BE49-F238E27FC236}">
                    <a16:creationId xmlns:a16="http://schemas.microsoft.com/office/drawing/2014/main" id="{DAF4E388-E5E8-41BF-BE3C-011BAFAF2C3E}"/>
                  </a:ext>
                </a:extLst>
              </p:cNvPr>
              <p:cNvSpPr/>
              <p:nvPr/>
            </p:nvSpPr>
            <p:spPr>
              <a:xfrm>
                <a:off x="116949" y="9455564"/>
                <a:ext cx="68793" cy="189182"/>
              </a:xfrm>
              <a:custGeom>
                <a:avLst/>
                <a:gdLst>
                  <a:gd name="connsiteX0" fmla="*/ 0 w 68793"/>
                  <a:gd name="connsiteY0" fmla="*/ 0 h 189181"/>
                  <a:gd name="connsiteX1" fmla="*/ 73953 w 68793"/>
                  <a:gd name="connsiteY1" fmla="*/ 0 h 189181"/>
                  <a:gd name="connsiteX2" fmla="*/ 73953 w 68793"/>
                  <a:gd name="connsiteY2" fmla="*/ 189182 h 189181"/>
                  <a:gd name="connsiteX3" fmla="*/ 0 w 68793"/>
                  <a:gd name="connsiteY3" fmla="*/ 189182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93" h="189181">
                    <a:moveTo>
                      <a:pt x="0" y="0"/>
                    </a:moveTo>
                    <a:lnTo>
                      <a:pt x="73953" y="0"/>
                    </a:lnTo>
                    <a:lnTo>
                      <a:pt x="73953" y="189182"/>
                    </a:lnTo>
                    <a:lnTo>
                      <a:pt x="0" y="189182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43" name="手繪多邊形: 圖案 142">
                <a:extLst>
                  <a:ext uri="{FF2B5EF4-FFF2-40B4-BE49-F238E27FC236}">
                    <a16:creationId xmlns:a16="http://schemas.microsoft.com/office/drawing/2014/main" id="{1A12F491-B62D-4E6E-AEDD-862FA8093036}"/>
                  </a:ext>
                </a:extLst>
              </p:cNvPr>
              <p:cNvSpPr/>
              <p:nvPr/>
            </p:nvSpPr>
            <p:spPr>
              <a:xfrm>
                <a:off x="99750" y="9766854"/>
                <a:ext cx="34397" cy="34397"/>
              </a:xfrm>
              <a:custGeom>
                <a:avLst/>
                <a:gdLst>
                  <a:gd name="connsiteX0" fmla="*/ 18918 w 34396"/>
                  <a:gd name="connsiteY0" fmla="*/ 0 h 34396"/>
                  <a:gd name="connsiteX1" fmla="*/ 37836 w 34396"/>
                  <a:gd name="connsiteY1" fmla="*/ 18918 h 34396"/>
                  <a:gd name="connsiteX2" fmla="*/ 18918 w 34396"/>
                  <a:gd name="connsiteY2" fmla="*/ 37836 h 34396"/>
                  <a:gd name="connsiteX3" fmla="*/ 0 w 34396"/>
                  <a:gd name="connsiteY3" fmla="*/ 18918 h 34396"/>
                  <a:gd name="connsiteX4" fmla="*/ 18918 w 34396"/>
                  <a:gd name="connsiteY4" fmla="*/ 0 h 34396"/>
                  <a:gd name="connsiteX5" fmla="*/ 29237 w 34396"/>
                  <a:gd name="connsiteY5" fmla="*/ 18918 h 34396"/>
                  <a:gd name="connsiteX6" fmla="*/ 20638 w 34396"/>
                  <a:gd name="connsiteY6" fmla="*/ 10319 h 34396"/>
                  <a:gd name="connsiteX7" fmla="*/ 12039 w 34396"/>
                  <a:gd name="connsiteY7" fmla="*/ 18918 h 34396"/>
                  <a:gd name="connsiteX8" fmla="*/ 20638 w 34396"/>
                  <a:gd name="connsiteY8" fmla="*/ 27517 h 34396"/>
                  <a:gd name="connsiteX9" fmla="*/ 29237 w 34396"/>
                  <a:gd name="connsiteY9" fmla="*/ 18918 h 34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396" h="34396">
                    <a:moveTo>
                      <a:pt x="18918" y="0"/>
                    </a:moveTo>
                    <a:cubicBezTo>
                      <a:pt x="29237" y="0"/>
                      <a:pt x="37836" y="8599"/>
                      <a:pt x="37836" y="18918"/>
                    </a:cubicBezTo>
                    <a:cubicBezTo>
                      <a:pt x="37836" y="29237"/>
                      <a:pt x="29237" y="37836"/>
                      <a:pt x="18918" y="37836"/>
                    </a:cubicBezTo>
                    <a:cubicBezTo>
                      <a:pt x="8599" y="37836"/>
                      <a:pt x="0" y="29237"/>
                      <a:pt x="0" y="18918"/>
                    </a:cubicBezTo>
                    <a:cubicBezTo>
                      <a:pt x="0" y="8599"/>
                      <a:pt x="8599" y="0"/>
                      <a:pt x="18918" y="0"/>
                    </a:cubicBezTo>
                    <a:close/>
                    <a:moveTo>
                      <a:pt x="29237" y="18918"/>
                    </a:moveTo>
                    <a:cubicBezTo>
                      <a:pt x="29237" y="13759"/>
                      <a:pt x="25797" y="10319"/>
                      <a:pt x="20638" y="10319"/>
                    </a:cubicBezTo>
                    <a:cubicBezTo>
                      <a:pt x="15479" y="10319"/>
                      <a:pt x="12039" y="13759"/>
                      <a:pt x="12039" y="18918"/>
                    </a:cubicBezTo>
                    <a:cubicBezTo>
                      <a:pt x="12039" y="24078"/>
                      <a:pt x="15479" y="27517"/>
                      <a:pt x="20638" y="27517"/>
                    </a:cubicBezTo>
                    <a:cubicBezTo>
                      <a:pt x="24078" y="27517"/>
                      <a:pt x="29237" y="24078"/>
                      <a:pt x="29237" y="189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44" name="手繪多邊形: 圖案 143">
                <a:extLst>
                  <a:ext uri="{FF2B5EF4-FFF2-40B4-BE49-F238E27FC236}">
                    <a16:creationId xmlns:a16="http://schemas.microsoft.com/office/drawing/2014/main" id="{EF4C8062-4FE0-499D-B196-294C8A622684}"/>
                  </a:ext>
                </a:extLst>
              </p:cNvPr>
              <p:cNvSpPr/>
              <p:nvPr/>
            </p:nvSpPr>
            <p:spPr>
              <a:xfrm>
                <a:off x="5159" y="9455564"/>
                <a:ext cx="68793" cy="189182"/>
              </a:xfrm>
              <a:custGeom>
                <a:avLst/>
                <a:gdLst>
                  <a:gd name="connsiteX0" fmla="*/ 0 w 68793"/>
                  <a:gd name="connsiteY0" fmla="*/ 0 h 189181"/>
                  <a:gd name="connsiteX1" fmla="*/ 80832 w 68793"/>
                  <a:gd name="connsiteY1" fmla="*/ 0 h 189181"/>
                  <a:gd name="connsiteX2" fmla="*/ 80832 w 68793"/>
                  <a:gd name="connsiteY2" fmla="*/ 189182 h 189181"/>
                  <a:gd name="connsiteX3" fmla="*/ 0 w 68793"/>
                  <a:gd name="connsiteY3" fmla="*/ 189182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93" h="189181">
                    <a:moveTo>
                      <a:pt x="0" y="0"/>
                    </a:moveTo>
                    <a:lnTo>
                      <a:pt x="80832" y="0"/>
                    </a:lnTo>
                    <a:lnTo>
                      <a:pt x="80832" y="189182"/>
                    </a:lnTo>
                    <a:lnTo>
                      <a:pt x="0" y="189182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45" name="手繪多邊形: 圖案 144">
                <a:extLst>
                  <a:ext uri="{FF2B5EF4-FFF2-40B4-BE49-F238E27FC236}">
                    <a16:creationId xmlns:a16="http://schemas.microsoft.com/office/drawing/2014/main" id="{1936D318-C509-41EB-A3B8-022DC9B6393C}"/>
                  </a:ext>
                </a:extLst>
              </p:cNvPr>
              <p:cNvSpPr/>
              <p:nvPr/>
            </p:nvSpPr>
            <p:spPr>
              <a:xfrm>
                <a:off x="-103190" y="9455564"/>
                <a:ext cx="68793" cy="189182"/>
              </a:xfrm>
              <a:custGeom>
                <a:avLst/>
                <a:gdLst>
                  <a:gd name="connsiteX0" fmla="*/ 0 w 68793"/>
                  <a:gd name="connsiteY0" fmla="*/ 0 h 189181"/>
                  <a:gd name="connsiteX1" fmla="*/ 77392 w 68793"/>
                  <a:gd name="connsiteY1" fmla="*/ 0 h 189181"/>
                  <a:gd name="connsiteX2" fmla="*/ 77392 w 68793"/>
                  <a:gd name="connsiteY2" fmla="*/ 189182 h 189181"/>
                  <a:gd name="connsiteX3" fmla="*/ 0 w 68793"/>
                  <a:gd name="connsiteY3" fmla="*/ 189182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93" h="189181">
                    <a:moveTo>
                      <a:pt x="0" y="0"/>
                    </a:moveTo>
                    <a:lnTo>
                      <a:pt x="77392" y="0"/>
                    </a:lnTo>
                    <a:lnTo>
                      <a:pt x="77392" y="189182"/>
                    </a:lnTo>
                    <a:lnTo>
                      <a:pt x="0" y="189182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13F87FBD-CE3C-4CD2-B588-EE4EE1A4EC58}"/>
                  </a:ext>
                </a:extLst>
              </p:cNvPr>
              <p:cNvSpPr/>
              <p:nvPr/>
            </p:nvSpPr>
            <p:spPr>
              <a:xfrm>
                <a:off x="-140139" y="9794222"/>
                <a:ext cx="17198" cy="17198"/>
              </a:xfrm>
              <a:custGeom>
                <a:avLst/>
                <a:gdLst>
                  <a:gd name="connsiteX0" fmla="*/ 8709 w 0"/>
                  <a:gd name="connsiteY0" fmla="*/ 1970 h 0"/>
                  <a:gd name="connsiteX1" fmla="*/ 11507 w 0"/>
                  <a:gd name="connsiteY1" fmla="*/ 8709 h 0"/>
                  <a:gd name="connsiteX2" fmla="*/ 4768 w 0"/>
                  <a:gd name="connsiteY2" fmla="*/ 11507 h 0"/>
                  <a:gd name="connsiteX3" fmla="*/ 1970 w 0"/>
                  <a:gd name="connsiteY3" fmla="*/ 4768 h 0"/>
                  <a:gd name="connsiteX4" fmla="*/ 8709 w 0"/>
                  <a:gd name="connsiteY4" fmla="*/ 197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8709" y="1970"/>
                    </a:moveTo>
                    <a:cubicBezTo>
                      <a:pt x="11343" y="3059"/>
                      <a:pt x="12595" y="6076"/>
                      <a:pt x="11507" y="8709"/>
                    </a:cubicBezTo>
                    <a:cubicBezTo>
                      <a:pt x="10419" y="11343"/>
                      <a:pt x="7402" y="12595"/>
                      <a:pt x="4768" y="11507"/>
                    </a:cubicBezTo>
                    <a:cubicBezTo>
                      <a:pt x="2135" y="10419"/>
                      <a:pt x="882" y="7402"/>
                      <a:pt x="1970" y="4768"/>
                    </a:cubicBezTo>
                    <a:cubicBezTo>
                      <a:pt x="3059" y="2135"/>
                      <a:pt x="6076" y="882"/>
                      <a:pt x="8709" y="19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47" name="手繪多邊形: 圖案 146">
                <a:extLst>
                  <a:ext uri="{FF2B5EF4-FFF2-40B4-BE49-F238E27FC236}">
                    <a16:creationId xmlns:a16="http://schemas.microsoft.com/office/drawing/2014/main" id="{2E08BA7E-D72E-484F-82CF-FCE6AEDF988F}"/>
                  </a:ext>
                </a:extLst>
              </p:cNvPr>
              <p:cNvSpPr/>
              <p:nvPr/>
            </p:nvSpPr>
            <p:spPr>
              <a:xfrm>
                <a:off x="-209819" y="9455564"/>
                <a:ext cx="68793" cy="189182"/>
              </a:xfrm>
              <a:custGeom>
                <a:avLst/>
                <a:gdLst>
                  <a:gd name="connsiteX0" fmla="*/ 0 w 68793"/>
                  <a:gd name="connsiteY0" fmla="*/ 0 h 189181"/>
                  <a:gd name="connsiteX1" fmla="*/ 77392 w 68793"/>
                  <a:gd name="connsiteY1" fmla="*/ 0 h 189181"/>
                  <a:gd name="connsiteX2" fmla="*/ 77392 w 68793"/>
                  <a:gd name="connsiteY2" fmla="*/ 189182 h 189181"/>
                  <a:gd name="connsiteX3" fmla="*/ 0 w 68793"/>
                  <a:gd name="connsiteY3" fmla="*/ 189182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93" h="189181">
                    <a:moveTo>
                      <a:pt x="0" y="0"/>
                    </a:moveTo>
                    <a:lnTo>
                      <a:pt x="77392" y="0"/>
                    </a:lnTo>
                    <a:lnTo>
                      <a:pt x="77392" y="189182"/>
                    </a:lnTo>
                    <a:lnTo>
                      <a:pt x="0" y="189182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8FE405D3-3223-48E4-B92F-EC8D29B659F7}"/>
                  </a:ext>
                </a:extLst>
              </p:cNvPr>
              <p:cNvSpPr/>
              <p:nvPr/>
            </p:nvSpPr>
            <p:spPr>
              <a:xfrm>
                <a:off x="-300971" y="9455564"/>
                <a:ext cx="51595" cy="189182"/>
              </a:xfrm>
              <a:custGeom>
                <a:avLst/>
                <a:gdLst>
                  <a:gd name="connsiteX0" fmla="*/ 0 w 51594"/>
                  <a:gd name="connsiteY0" fmla="*/ 0 h 189181"/>
                  <a:gd name="connsiteX1" fmla="*/ 60194 w 51594"/>
                  <a:gd name="connsiteY1" fmla="*/ 0 h 189181"/>
                  <a:gd name="connsiteX2" fmla="*/ 60194 w 51594"/>
                  <a:gd name="connsiteY2" fmla="*/ 189182 h 189181"/>
                  <a:gd name="connsiteX3" fmla="*/ 0 w 51594"/>
                  <a:gd name="connsiteY3" fmla="*/ 189182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594" h="189181">
                    <a:moveTo>
                      <a:pt x="0" y="0"/>
                    </a:moveTo>
                    <a:lnTo>
                      <a:pt x="60194" y="0"/>
                    </a:lnTo>
                    <a:lnTo>
                      <a:pt x="60194" y="189182"/>
                    </a:lnTo>
                    <a:lnTo>
                      <a:pt x="0" y="189182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49" name="手繪多邊形: 圖案 148">
                <a:extLst>
                  <a:ext uri="{FF2B5EF4-FFF2-40B4-BE49-F238E27FC236}">
                    <a16:creationId xmlns:a16="http://schemas.microsoft.com/office/drawing/2014/main" id="{4BBBB55E-FF76-4878-9F22-542EF1DE6185}"/>
                  </a:ext>
                </a:extLst>
              </p:cNvPr>
              <p:cNvSpPr/>
              <p:nvPr/>
            </p:nvSpPr>
            <p:spPr>
              <a:xfrm>
                <a:off x="-318169" y="10067331"/>
                <a:ext cx="601941" cy="51595"/>
              </a:xfrm>
              <a:custGeom>
                <a:avLst/>
                <a:gdLst>
                  <a:gd name="connsiteX0" fmla="*/ 0 w 601941"/>
                  <a:gd name="connsiteY0" fmla="*/ 29237 h 51594"/>
                  <a:gd name="connsiteX1" fmla="*/ 29237 w 601941"/>
                  <a:gd name="connsiteY1" fmla="*/ 0 h 51594"/>
                  <a:gd name="connsiteX2" fmla="*/ 588182 w 601941"/>
                  <a:gd name="connsiteY2" fmla="*/ 0 h 51594"/>
                  <a:gd name="connsiteX3" fmla="*/ 617420 w 601941"/>
                  <a:gd name="connsiteY3" fmla="*/ 29237 h 51594"/>
                  <a:gd name="connsiteX4" fmla="*/ 617420 w 601941"/>
                  <a:gd name="connsiteY4" fmla="*/ 63634 h 51594"/>
                  <a:gd name="connsiteX5" fmla="*/ 0 w 601941"/>
                  <a:gd name="connsiteY5" fmla="*/ 63634 h 51594"/>
                  <a:gd name="connsiteX6" fmla="*/ 0 w 601941"/>
                  <a:gd name="connsiteY6" fmla="*/ 29237 h 51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1941" h="51594">
                    <a:moveTo>
                      <a:pt x="0" y="29237"/>
                    </a:moveTo>
                    <a:cubicBezTo>
                      <a:pt x="0" y="12039"/>
                      <a:pt x="13759" y="0"/>
                      <a:pt x="29237" y="0"/>
                    </a:cubicBezTo>
                    <a:lnTo>
                      <a:pt x="588182" y="0"/>
                    </a:lnTo>
                    <a:cubicBezTo>
                      <a:pt x="605381" y="0"/>
                      <a:pt x="617420" y="13759"/>
                      <a:pt x="617420" y="29237"/>
                    </a:cubicBezTo>
                    <a:lnTo>
                      <a:pt x="617420" y="63634"/>
                    </a:lnTo>
                    <a:lnTo>
                      <a:pt x="0" y="63634"/>
                    </a:lnTo>
                    <a:lnTo>
                      <a:pt x="0" y="29237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135" name="矩形 134">
              <a:extLst>
                <a:ext uri="{FF2B5EF4-FFF2-40B4-BE49-F238E27FC236}">
                  <a16:creationId xmlns:a16="http://schemas.microsoft.com/office/drawing/2014/main" id="{BDAC4D11-D1A3-4733-923D-31E55D2F7321}"/>
                </a:ext>
              </a:extLst>
            </p:cNvPr>
            <p:cNvSpPr/>
            <p:nvPr/>
          </p:nvSpPr>
          <p:spPr>
            <a:xfrm>
              <a:off x="47364" y="7762427"/>
              <a:ext cx="554312" cy="5719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>
                  <a:ln>
                    <a:noFill/>
                  </a:ln>
                  <a:solidFill>
                    <a:srgbClr val="00FFD5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A</a:t>
              </a:r>
              <a:endPara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FFD5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sp>
        <p:nvSpPr>
          <p:cNvPr id="150" name="手繪多邊形: 圖案 149">
            <a:extLst>
              <a:ext uri="{FF2B5EF4-FFF2-40B4-BE49-F238E27FC236}">
                <a16:creationId xmlns:a16="http://schemas.microsoft.com/office/drawing/2014/main" id="{4A43ED7C-71D3-4747-B456-B3B015B376F5}"/>
              </a:ext>
            </a:extLst>
          </p:cNvPr>
          <p:cNvSpPr/>
          <p:nvPr/>
        </p:nvSpPr>
        <p:spPr>
          <a:xfrm>
            <a:off x="1515416" y="1986076"/>
            <a:ext cx="720945" cy="627920"/>
          </a:xfrm>
          <a:custGeom>
            <a:avLst/>
            <a:gdLst>
              <a:gd name="connsiteX0" fmla="*/ 654465 w 720944"/>
              <a:gd name="connsiteY0" fmla="*/ 266001 h 627919"/>
              <a:gd name="connsiteX1" fmla="*/ 528881 w 720944"/>
              <a:gd name="connsiteY1" fmla="*/ 338096 h 627919"/>
              <a:gd name="connsiteX2" fmla="*/ 528881 w 720944"/>
              <a:gd name="connsiteY2" fmla="*/ 338096 h 627919"/>
              <a:gd name="connsiteX3" fmla="*/ 382366 w 720944"/>
              <a:gd name="connsiteY3" fmla="*/ 421819 h 627919"/>
              <a:gd name="connsiteX4" fmla="*/ 221898 w 720944"/>
              <a:gd name="connsiteY4" fmla="*/ 514844 h 627919"/>
              <a:gd name="connsiteX5" fmla="*/ 182362 w 720944"/>
              <a:gd name="connsiteY5" fmla="*/ 503216 h 627919"/>
              <a:gd name="connsiteX6" fmla="*/ 140501 w 720944"/>
              <a:gd name="connsiteY6" fmla="*/ 431121 h 627919"/>
              <a:gd name="connsiteX7" fmla="*/ 191665 w 720944"/>
              <a:gd name="connsiteY7" fmla="*/ 463680 h 627919"/>
              <a:gd name="connsiteX8" fmla="*/ 221898 w 720944"/>
              <a:gd name="connsiteY8" fmla="*/ 463680 h 627919"/>
              <a:gd name="connsiteX9" fmla="*/ 656790 w 720944"/>
              <a:gd name="connsiteY9" fmla="*/ 212512 h 627919"/>
              <a:gd name="connsiteX10" fmla="*/ 663767 w 720944"/>
              <a:gd name="connsiteY10" fmla="*/ 226466 h 627919"/>
              <a:gd name="connsiteX11" fmla="*/ 654465 w 720944"/>
              <a:gd name="connsiteY11" fmla="*/ 266001 h 627919"/>
              <a:gd name="connsiteX12" fmla="*/ 654465 w 720944"/>
              <a:gd name="connsiteY12" fmla="*/ 266001 h 627919"/>
              <a:gd name="connsiteX13" fmla="*/ 493996 w 720944"/>
              <a:gd name="connsiteY13" fmla="*/ 393911 h 627919"/>
              <a:gd name="connsiteX14" fmla="*/ 421902 w 720944"/>
              <a:gd name="connsiteY14" fmla="*/ 435772 h 627919"/>
              <a:gd name="connsiteX15" fmla="*/ 477717 w 720944"/>
              <a:gd name="connsiteY15" fmla="*/ 533449 h 627919"/>
              <a:gd name="connsiteX16" fmla="*/ 617255 w 720944"/>
              <a:gd name="connsiteY16" fmla="*/ 533449 h 627919"/>
              <a:gd name="connsiteX17" fmla="*/ 617255 w 720944"/>
              <a:gd name="connsiteY17" fmla="*/ 449726 h 627919"/>
              <a:gd name="connsiteX18" fmla="*/ 524230 w 720944"/>
              <a:gd name="connsiteY18" fmla="*/ 449726 h 627919"/>
              <a:gd name="connsiteX19" fmla="*/ 493996 w 720944"/>
              <a:gd name="connsiteY19" fmla="*/ 393911 h 627919"/>
              <a:gd name="connsiteX20" fmla="*/ 493996 w 720944"/>
              <a:gd name="connsiteY20" fmla="*/ 393911 h 627919"/>
              <a:gd name="connsiteX21" fmla="*/ 649814 w 720944"/>
              <a:gd name="connsiteY21" fmla="*/ 449726 h 627919"/>
              <a:gd name="connsiteX22" fmla="*/ 649814 w 720944"/>
              <a:gd name="connsiteY22" fmla="*/ 533449 h 627919"/>
              <a:gd name="connsiteX23" fmla="*/ 649814 w 720944"/>
              <a:gd name="connsiteY23" fmla="*/ 570659 h 627919"/>
              <a:gd name="connsiteX24" fmla="*/ 649814 w 720944"/>
              <a:gd name="connsiteY24" fmla="*/ 579961 h 627919"/>
              <a:gd name="connsiteX25" fmla="*/ 700977 w 720944"/>
              <a:gd name="connsiteY25" fmla="*/ 631125 h 627919"/>
              <a:gd name="connsiteX26" fmla="*/ 726559 w 720944"/>
              <a:gd name="connsiteY26" fmla="*/ 631125 h 627919"/>
              <a:gd name="connsiteX27" fmla="*/ 726559 w 720944"/>
              <a:gd name="connsiteY27" fmla="*/ 352050 h 627919"/>
              <a:gd name="connsiteX28" fmla="*/ 700977 w 720944"/>
              <a:gd name="connsiteY28" fmla="*/ 352050 h 627919"/>
              <a:gd name="connsiteX29" fmla="*/ 649814 w 720944"/>
              <a:gd name="connsiteY29" fmla="*/ 403214 h 627919"/>
              <a:gd name="connsiteX30" fmla="*/ 649814 w 720944"/>
              <a:gd name="connsiteY30" fmla="*/ 449726 h 627919"/>
              <a:gd name="connsiteX31" fmla="*/ 649814 w 720944"/>
              <a:gd name="connsiteY31" fmla="*/ 449726 h 627919"/>
              <a:gd name="connsiteX32" fmla="*/ 38173 w 720944"/>
              <a:gd name="connsiteY32" fmla="*/ 352050 h 627919"/>
              <a:gd name="connsiteX33" fmla="*/ 3289 w 720944"/>
              <a:gd name="connsiteY33" fmla="*/ 372980 h 627919"/>
              <a:gd name="connsiteX34" fmla="*/ 963 w 720944"/>
              <a:gd name="connsiteY34" fmla="*/ 382283 h 627919"/>
              <a:gd name="connsiteX35" fmla="*/ 87012 w 720944"/>
              <a:gd name="connsiteY35" fmla="*/ 531123 h 627919"/>
              <a:gd name="connsiteX36" fmla="*/ 96314 w 720944"/>
              <a:gd name="connsiteY36" fmla="*/ 533449 h 627919"/>
              <a:gd name="connsiteX37" fmla="*/ 131198 w 720944"/>
              <a:gd name="connsiteY37" fmla="*/ 512518 h 627919"/>
              <a:gd name="connsiteX38" fmla="*/ 133524 w 720944"/>
              <a:gd name="connsiteY38" fmla="*/ 503216 h 627919"/>
              <a:gd name="connsiteX39" fmla="*/ 45150 w 720944"/>
              <a:gd name="connsiteY39" fmla="*/ 354375 h 627919"/>
              <a:gd name="connsiteX40" fmla="*/ 38173 w 720944"/>
              <a:gd name="connsiteY40" fmla="*/ 352050 h 627919"/>
              <a:gd name="connsiteX41" fmla="*/ 38173 w 720944"/>
              <a:gd name="connsiteY41" fmla="*/ 352050 h 627919"/>
              <a:gd name="connsiteX42" fmla="*/ 38173 w 720944"/>
              <a:gd name="connsiteY42" fmla="*/ 352050 h 627919"/>
              <a:gd name="connsiteX43" fmla="*/ 547486 w 720944"/>
              <a:gd name="connsiteY43" fmla="*/ 3205 h 627919"/>
              <a:gd name="connsiteX44" fmla="*/ 33522 w 720944"/>
              <a:gd name="connsiteY44" fmla="*/ 300886 h 627919"/>
              <a:gd name="connsiteX45" fmla="*/ 28871 w 720944"/>
              <a:gd name="connsiteY45" fmla="*/ 310188 h 627919"/>
              <a:gd name="connsiteX46" fmla="*/ 33522 w 720944"/>
              <a:gd name="connsiteY46" fmla="*/ 319491 h 627919"/>
              <a:gd name="connsiteX47" fmla="*/ 191665 w 720944"/>
              <a:gd name="connsiteY47" fmla="*/ 428795 h 627919"/>
              <a:gd name="connsiteX48" fmla="*/ 221898 w 720944"/>
              <a:gd name="connsiteY48" fmla="*/ 428795 h 627919"/>
              <a:gd name="connsiteX49" fmla="*/ 649814 w 720944"/>
              <a:gd name="connsiteY49" fmla="*/ 179953 h 627919"/>
              <a:gd name="connsiteX50" fmla="*/ 661442 w 720944"/>
              <a:gd name="connsiteY50" fmla="*/ 140417 h 627919"/>
              <a:gd name="connsiteX51" fmla="*/ 589347 w 720944"/>
              <a:gd name="connsiteY51" fmla="*/ 14834 h 627919"/>
              <a:gd name="connsiteX52" fmla="*/ 547486 w 720944"/>
              <a:gd name="connsiteY52" fmla="*/ 3205 h 627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20944" h="627919">
                <a:moveTo>
                  <a:pt x="654465" y="266001"/>
                </a:moveTo>
                <a:lnTo>
                  <a:pt x="528881" y="338096"/>
                </a:lnTo>
                <a:lnTo>
                  <a:pt x="528881" y="338096"/>
                </a:lnTo>
                <a:lnTo>
                  <a:pt x="382366" y="421819"/>
                </a:lnTo>
                <a:lnTo>
                  <a:pt x="221898" y="514844"/>
                </a:lnTo>
                <a:cubicBezTo>
                  <a:pt x="207944" y="521821"/>
                  <a:pt x="191665" y="517169"/>
                  <a:pt x="182362" y="503216"/>
                </a:cubicBezTo>
                <a:lnTo>
                  <a:pt x="140501" y="431121"/>
                </a:lnTo>
                <a:lnTo>
                  <a:pt x="191665" y="463680"/>
                </a:lnTo>
                <a:cubicBezTo>
                  <a:pt x="200967" y="470657"/>
                  <a:pt x="212595" y="470657"/>
                  <a:pt x="221898" y="463680"/>
                </a:cubicBezTo>
                <a:lnTo>
                  <a:pt x="656790" y="212512"/>
                </a:lnTo>
                <a:lnTo>
                  <a:pt x="663767" y="226466"/>
                </a:lnTo>
                <a:cubicBezTo>
                  <a:pt x="673070" y="240420"/>
                  <a:pt x="668419" y="256699"/>
                  <a:pt x="654465" y="266001"/>
                </a:cubicBezTo>
                <a:lnTo>
                  <a:pt x="654465" y="266001"/>
                </a:lnTo>
                <a:close/>
                <a:moveTo>
                  <a:pt x="493996" y="393911"/>
                </a:moveTo>
                <a:lnTo>
                  <a:pt x="421902" y="435772"/>
                </a:lnTo>
                <a:lnTo>
                  <a:pt x="477717" y="533449"/>
                </a:lnTo>
                <a:lnTo>
                  <a:pt x="617255" y="533449"/>
                </a:lnTo>
                <a:lnTo>
                  <a:pt x="617255" y="449726"/>
                </a:lnTo>
                <a:lnTo>
                  <a:pt x="524230" y="449726"/>
                </a:lnTo>
                <a:lnTo>
                  <a:pt x="493996" y="393911"/>
                </a:lnTo>
                <a:lnTo>
                  <a:pt x="493996" y="393911"/>
                </a:lnTo>
                <a:close/>
                <a:moveTo>
                  <a:pt x="649814" y="449726"/>
                </a:moveTo>
                <a:lnTo>
                  <a:pt x="649814" y="533449"/>
                </a:lnTo>
                <a:lnTo>
                  <a:pt x="649814" y="570659"/>
                </a:lnTo>
                <a:lnTo>
                  <a:pt x="649814" y="579961"/>
                </a:lnTo>
                <a:cubicBezTo>
                  <a:pt x="649814" y="607869"/>
                  <a:pt x="673070" y="631125"/>
                  <a:pt x="700977" y="631125"/>
                </a:cubicBezTo>
                <a:lnTo>
                  <a:pt x="726559" y="631125"/>
                </a:lnTo>
                <a:lnTo>
                  <a:pt x="726559" y="352050"/>
                </a:lnTo>
                <a:lnTo>
                  <a:pt x="700977" y="352050"/>
                </a:lnTo>
                <a:cubicBezTo>
                  <a:pt x="673070" y="352050"/>
                  <a:pt x="649814" y="375306"/>
                  <a:pt x="649814" y="403214"/>
                </a:cubicBezTo>
                <a:lnTo>
                  <a:pt x="649814" y="449726"/>
                </a:lnTo>
                <a:lnTo>
                  <a:pt x="649814" y="449726"/>
                </a:lnTo>
                <a:close/>
                <a:moveTo>
                  <a:pt x="38173" y="352050"/>
                </a:moveTo>
                <a:lnTo>
                  <a:pt x="3289" y="372980"/>
                </a:lnTo>
                <a:cubicBezTo>
                  <a:pt x="963" y="375306"/>
                  <a:pt x="-1362" y="377632"/>
                  <a:pt x="963" y="382283"/>
                </a:cubicBezTo>
                <a:lnTo>
                  <a:pt x="87012" y="531123"/>
                </a:lnTo>
                <a:cubicBezTo>
                  <a:pt x="89337" y="533449"/>
                  <a:pt x="91663" y="535774"/>
                  <a:pt x="96314" y="533449"/>
                </a:cubicBezTo>
                <a:lnTo>
                  <a:pt x="131198" y="512518"/>
                </a:lnTo>
                <a:cubicBezTo>
                  <a:pt x="133524" y="510192"/>
                  <a:pt x="135850" y="507867"/>
                  <a:pt x="133524" y="503216"/>
                </a:cubicBezTo>
                <a:lnTo>
                  <a:pt x="45150" y="354375"/>
                </a:lnTo>
                <a:cubicBezTo>
                  <a:pt x="42825" y="352050"/>
                  <a:pt x="40499" y="349724"/>
                  <a:pt x="38173" y="352050"/>
                </a:cubicBezTo>
                <a:lnTo>
                  <a:pt x="38173" y="352050"/>
                </a:lnTo>
                <a:lnTo>
                  <a:pt x="38173" y="352050"/>
                </a:lnTo>
                <a:close/>
                <a:moveTo>
                  <a:pt x="547486" y="3205"/>
                </a:moveTo>
                <a:lnTo>
                  <a:pt x="33522" y="300886"/>
                </a:lnTo>
                <a:cubicBezTo>
                  <a:pt x="31196" y="303211"/>
                  <a:pt x="28871" y="305537"/>
                  <a:pt x="28871" y="310188"/>
                </a:cubicBezTo>
                <a:cubicBezTo>
                  <a:pt x="28871" y="312514"/>
                  <a:pt x="31196" y="317165"/>
                  <a:pt x="33522" y="319491"/>
                </a:cubicBezTo>
                <a:lnTo>
                  <a:pt x="191665" y="428795"/>
                </a:lnTo>
                <a:cubicBezTo>
                  <a:pt x="200967" y="435772"/>
                  <a:pt x="212595" y="435772"/>
                  <a:pt x="221898" y="428795"/>
                </a:cubicBezTo>
                <a:lnTo>
                  <a:pt x="649814" y="179953"/>
                </a:lnTo>
                <a:cubicBezTo>
                  <a:pt x="663767" y="172976"/>
                  <a:pt x="668419" y="154371"/>
                  <a:pt x="661442" y="140417"/>
                </a:cubicBezTo>
                <a:lnTo>
                  <a:pt x="589347" y="14834"/>
                </a:lnTo>
                <a:cubicBezTo>
                  <a:pt x="577719" y="880"/>
                  <a:pt x="561440" y="-3771"/>
                  <a:pt x="547486" y="3205"/>
                </a:cubicBezTo>
                <a:close/>
              </a:path>
            </a:pathLst>
          </a:custGeom>
          <a:solidFill>
            <a:srgbClr val="FFFFFF"/>
          </a:solidFill>
          <a:ln w="23228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7" name="矩形: 圓角 126">
            <a:extLst>
              <a:ext uri="{FF2B5EF4-FFF2-40B4-BE49-F238E27FC236}">
                <a16:creationId xmlns:a16="http://schemas.microsoft.com/office/drawing/2014/main" id="{38CB7CBF-06F4-4A1B-9DDD-44DACF1C4DE6}"/>
              </a:ext>
            </a:extLst>
          </p:cNvPr>
          <p:cNvSpPr/>
          <p:nvPr/>
        </p:nvSpPr>
        <p:spPr>
          <a:xfrm>
            <a:off x="8791098" y="1798378"/>
            <a:ext cx="3144644" cy="2105841"/>
          </a:xfrm>
          <a:prstGeom prst="roundRect">
            <a:avLst>
              <a:gd name="adj" fmla="val 10007"/>
            </a:avLst>
          </a:prstGeom>
          <a:gradFill>
            <a:gsLst>
              <a:gs pos="50000">
                <a:srgbClr val="0070C0"/>
              </a:gs>
              <a:gs pos="0">
                <a:srgbClr val="00B0F0"/>
              </a:gs>
            </a:gsLst>
            <a:lin ang="5400000" scaled="0"/>
          </a:gra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TW" alt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/>
            </a:endParaRPr>
          </a:p>
        </p:txBody>
      </p:sp>
      <p:pic>
        <p:nvPicPr>
          <p:cNvPr id="129" name="圖片 128" descr="一張含有 向量圖形 的圖片&#10;&#10;自動產生的描述">
            <a:extLst>
              <a:ext uri="{FF2B5EF4-FFF2-40B4-BE49-F238E27FC236}">
                <a16:creationId xmlns:a16="http://schemas.microsoft.com/office/drawing/2014/main" id="{34BE4B2C-382B-49DA-B7EB-FB7ABE5348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540" y="1929852"/>
            <a:ext cx="713893" cy="71389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0" name="文字方塊 129">
            <a:extLst>
              <a:ext uri="{FF2B5EF4-FFF2-40B4-BE49-F238E27FC236}">
                <a16:creationId xmlns:a16="http://schemas.microsoft.com/office/drawing/2014/main" id="{0384EE78-784C-44B2-A01B-A3E3E24ECB04}"/>
              </a:ext>
            </a:extLst>
          </p:cNvPr>
          <p:cNvSpPr txBox="1"/>
          <p:nvPr/>
        </p:nvSpPr>
        <p:spPr>
          <a:xfrm>
            <a:off x="10412574" y="3232292"/>
            <a:ext cx="152316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Arial"/>
              </a:rPr>
              <a:t>QGD-3014-16PT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新細明體"/>
              <a:cs typeface="Arial" panose="020B0604020202020204" pitchFamily="34" charset="0"/>
              <a:sym typeface="Arial"/>
            </a:endParaRPr>
          </a:p>
        </p:txBody>
      </p:sp>
      <p:sp>
        <p:nvSpPr>
          <p:cNvPr id="131" name="文字方塊 130">
            <a:extLst>
              <a:ext uri="{FF2B5EF4-FFF2-40B4-BE49-F238E27FC236}">
                <a16:creationId xmlns:a16="http://schemas.microsoft.com/office/drawing/2014/main" id="{67427FF6-5224-4C42-9F62-15DCA88400CC}"/>
              </a:ext>
            </a:extLst>
          </p:cNvPr>
          <p:cNvSpPr txBox="1"/>
          <p:nvPr/>
        </p:nvSpPr>
        <p:spPr>
          <a:xfrm>
            <a:off x="10883204" y="2703905"/>
            <a:ext cx="92585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Arial"/>
              </a:rPr>
              <a:t>QVR Pro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新細明體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34" name="群組 133">
            <a:extLst>
              <a:ext uri="{FF2B5EF4-FFF2-40B4-BE49-F238E27FC236}">
                <a16:creationId xmlns:a16="http://schemas.microsoft.com/office/drawing/2014/main" id="{0ED5E868-6B84-42DF-B718-C5A9BA74C5DA}"/>
              </a:ext>
            </a:extLst>
          </p:cNvPr>
          <p:cNvGrpSpPr/>
          <p:nvPr/>
        </p:nvGrpSpPr>
        <p:grpSpPr>
          <a:xfrm>
            <a:off x="8978981" y="1880650"/>
            <a:ext cx="931894" cy="927674"/>
            <a:chOff x="-119575" y="7259463"/>
            <a:chExt cx="1230674" cy="12251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7" name="群組 136">
              <a:extLst>
                <a:ext uri="{FF2B5EF4-FFF2-40B4-BE49-F238E27FC236}">
                  <a16:creationId xmlns:a16="http://schemas.microsoft.com/office/drawing/2014/main" id="{171B7B6C-7C9E-44F1-9815-15880760033B}"/>
                </a:ext>
              </a:extLst>
            </p:cNvPr>
            <p:cNvGrpSpPr/>
            <p:nvPr/>
          </p:nvGrpSpPr>
          <p:grpSpPr>
            <a:xfrm>
              <a:off x="-119575" y="7259463"/>
              <a:ext cx="1230674" cy="1225101"/>
              <a:chOff x="-318169" y="9374732"/>
              <a:chExt cx="601941" cy="744194"/>
            </a:xfrm>
          </p:grpSpPr>
          <p:sp>
            <p:nvSpPr>
              <p:cNvPr id="139" name="手繪多邊形: 圖案 138">
                <a:extLst>
                  <a:ext uri="{FF2B5EF4-FFF2-40B4-BE49-F238E27FC236}">
                    <a16:creationId xmlns:a16="http://schemas.microsoft.com/office/drawing/2014/main" id="{3EDE207F-5CF9-4010-B969-AF1895E7BFEB}"/>
                  </a:ext>
                </a:extLst>
              </p:cNvPr>
              <p:cNvSpPr/>
              <p:nvPr/>
            </p:nvSpPr>
            <p:spPr>
              <a:xfrm>
                <a:off x="-297531" y="9661944"/>
                <a:ext cx="567544" cy="369854"/>
              </a:xfrm>
              <a:custGeom>
                <a:avLst/>
                <a:gdLst>
                  <a:gd name="connsiteX0" fmla="*/ 577863 w 567544"/>
                  <a:gd name="connsiteY0" fmla="*/ 0 h 240776"/>
                  <a:gd name="connsiteX1" fmla="*/ 577863 w 567544"/>
                  <a:gd name="connsiteY1" fmla="*/ 247656 h 240776"/>
                  <a:gd name="connsiteX2" fmla="*/ 0 w 567544"/>
                  <a:gd name="connsiteY2" fmla="*/ 247656 h 240776"/>
                  <a:gd name="connsiteX3" fmla="*/ 0 w 567544"/>
                  <a:gd name="connsiteY3" fmla="*/ 0 h 240776"/>
                  <a:gd name="connsiteX4" fmla="*/ 577863 w 567544"/>
                  <a:gd name="connsiteY4" fmla="*/ 0 h 240776"/>
                  <a:gd name="connsiteX5" fmla="*/ 517669 w 567544"/>
                  <a:gd name="connsiteY5" fmla="*/ 218419 h 240776"/>
                  <a:gd name="connsiteX6" fmla="*/ 517669 w 567544"/>
                  <a:gd name="connsiteY6" fmla="*/ 36117 h 240776"/>
                  <a:gd name="connsiteX7" fmla="*/ 385242 w 567544"/>
                  <a:gd name="connsiteY7" fmla="*/ 36117 h 240776"/>
                  <a:gd name="connsiteX8" fmla="*/ 385242 w 567544"/>
                  <a:gd name="connsiteY8" fmla="*/ 218419 h 240776"/>
                  <a:gd name="connsiteX9" fmla="*/ 517669 w 567544"/>
                  <a:gd name="connsiteY9" fmla="*/ 218419 h 240776"/>
                  <a:gd name="connsiteX10" fmla="*/ 323328 w 567544"/>
                  <a:gd name="connsiteY10" fmla="*/ 218419 h 240776"/>
                  <a:gd name="connsiteX11" fmla="*/ 323328 w 567544"/>
                  <a:gd name="connsiteY11" fmla="*/ 36117 h 240776"/>
                  <a:gd name="connsiteX12" fmla="*/ 48155 w 567544"/>
                  <a:gd name="connsiteY12" fmla="*/ 36117 h 240776"/>
                  <a:gd name="connsiteX13" fmla="*/ 48155 w 567544"/>
                  <a:gd name="connsiteY13" fmla="*/ 218419 h 240776"/>
                  <a:gd name="connsiteX14" fmla="*/ 323328 w 567544"/>
                  <a:gd name="connsiteY14" fmla="*/ 218419 h 240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7544" h="240776">
                    <a:moveTo>
                      <a:pt x="577863" y="0"/>
                    </a:moveTo>
                    <a:lnTo>
                      <a:pt x="577863" y="247656"/>
                    </a:lnTo>
                    <a:lnTo>
                      <a:pt x="0" y="247656"/>
                    </a:lnTo>
                    <a:lnTo>
                      <a:pt x="0" y="0"/>
                    </a:lnTo>
                    <a:lnTo>
                      <a:pt x="577863" y="0"/>
                    </a:lnTo>
                    <a:close/>
                    <a:moveTo>
                      <a:pt x="517669" y="218419"/>
                    </a:moveTo>
                    <a:lnTo>
                      <a:pt x="517669" y="36117"/>
                    </a:lnTo>
                    <a:lnTo>
                      <a:pt x="385242" y="36117"/>
                    </a:lnTo>
                    <a:lnTo>
                      <a:pt x="385242" y="218419"/>
                    </a:lnTo>
                    <a:lnTo>
                      <a:pt x="517669" y="218419"/>
                    </a:lnTo>
                    <a:close/>
                    <a:moveTo>
                      <a:pt x="323328" y="218419"/>
                    </a:moveTo>
                    <a:lnTo>
                      <a:pt x="323328" y="36117"/>
                    </a:lnTo>
                    <a:lnTo>
                      <a:pt x="48155" y="36117"/>
                    </a:lnTo>
                    <a:lnTo>
                      <a:pt x="48155" y="218419"/>
                    </a:lnTo>
                    <a:lnTo>
                      <a:pt x="323328" y="218419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26E6EB6A-0D56-40E1-9C11-3B4D5268A30D}"/>
                  </a:ext>
                </a:extLst>
              </p:cNvPr>
              <p:cNvSpPr/>
              <p:nvPr/>
            </p:nvSpPr>
            <p:spPr>
              <a:xfrm>
                <a:off x="220138" y="9455564"/>
                <a:ext cx="51595" cy="189182"/>
              </a:xfrm>
              <a:custGeom>
                <a:avLst/>
                <a:gdLst>
                  <a:gd name="connsiteX0" fmla="*/ 0 w 51594"/>
                  <a:gd name="connsiteY0" fmla="*/ 0 h 189181"/>
                  <a:gd name="connsiteX1" fmla="*/ 60194 w 51594"/>
                  <a:gd name="connsiteY1" fmla="*/ 0 h 189181"/>
                  <a:gd name="connsiteX2" fmla="*/ 60194 w 51594"/>
                  <a:gd name="connsiteY2" fmla="*/ 189182 h 189181"/>
                  <a:gd name="connsiteX3" fmla="*/ 0 w 51594"/>
                  <a:gd name="connsiteY3" fmla="*/ 189182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594" h="189181">
                    <a:moveTo>
                      <a:pt x="0" y="0"/>
                    </a:moveTo>
                    <a:lnTo>
                      <a:pt x="60194" y="0"/>
                    </a:lnTo>
                    <a:lnTo>
                      <a:pt x="60194" y="189182"/>
                    </a:lnTo>
                    <a:lnTo>
                      <a:pt x="0" y="189182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52" name="手繪多邊形: 圖案 151">
                <a:extLst>
                  <a:ext uri="{FF2B5EF4-FFF2-40B4-BE49-F238E27FC236}">
                    <a16:creationId xmlns:a16="http://schemas.microsoft.com/office/drawing/2014/main" id="{BB5CB805-DF99-4EAD-A679-2D367BC89F28}"/>
                  </a:ext>
                </a:extLst>
              </p:cNvPr>
              <p:cNvSpPr/>
              <p:nvPr/>
            </p:nvSpPr>
            <p:spPr>
              <a:xfrm>
                <a:off x="-230457" y="9374732"/>
                <a:ext cx="447156" cy="51595"/>
              </a:xfrm>
              <a:custGeom>
                <a:avLst/>
                <a:gdLst>
                  <a:gd name="connsiteX0" fmla="*/ 448876 w 447156"/>
                  <a:gd name="connsiteY0" fmla="*/ 22358 h 51594"/>
                  <a:gd name="connsiteX1" fmla="*/ 448876 w 447156"/>
                  <a:gd name="connsiteY1" fmla="*/ 67073 h 51594"/>
                  <a:gd name="connsiteX2" fmla="*/ 0 w 447156"/>
                  <a:gd name="connsiteY2" fmla="*/ 67073 h 51594"/>
                  <a:gd name="connsiteX3" fmla="*/ 0 w 447156"/>
                  <a:gd name="connsiteY3" fmla="*/ 24078 h 51594"/>
                  <a:gd name="connsiteX4" fmla="*/ 24078 w 447156"/>
                  <a:gd name="connsiteY4" fmla="*/ 0 h 51594"/>
                  <a:gd name="connsiteX5" fmla="*/ 424798 w 447156"/>
                  <a:gd name="connsiteY5" fmla="*/ 0 h 51594"/>
                  <a:gd name="connsiteX6" fmla="*/ 448876 w 447156"/>
                  <a:gd name="connsiteY6" fmla="*/ 22358 h 51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56" h="51594">
                    <a:moveTo>
                      <a:pt x="448876" y="22358"/>
                    </a:moveTo>
                    <a:lnTo>
                      <a:pt x="448876" y="67073"/>
                    </a:lnTo>
                    <a:lnTo>
                      <a:pt x="0" y="67073"/>
                    </a:lnTo>
                    <a:lnTo>
                      <a:pt x="0" y="24078"/>
                    </a:lnTo>
                    <a:cubicBezTo>
                      <a:pt x="0" y="10319"/>
                      <a:pt x="10319" y="0"/>
                      <a:pt x="24078" y="0"/>
                    </a:cubicBezTo>
                    <a:lnTo>
                      <a:pt x="424798" y="0"/>
                    </a:lnTo>
                    <a:cubicBezTo>
                      <a:pt x="438557" y="0"/>
                      <a:pt x="448876" y="10319"/>
                      <a:pt x="448876" y="223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63EB04D6-AC79-44CA-9D10-D97B50740976}"/>
                  </a:ext>
                </a:extLst>
              </p:cNvPr>
              <p:cNvSpPr/>
              <p:nvPr/>
            </p:nvSpPr>
            <p:spPr>
              <a:xfrm>
                <a:off x="116949" y="9455564"/>
                <a:ext cx="68793" cy="189182"/>
              </a:xfrm>
              <a:custGeom>
                <a:avLst/>
                <a:gdLst>
                  <a:gd name="connsiteX0" fmla="*/ 0 w 68793"/>
                  <a:gd name="connsiteY0" fmla="*/ 0 h 189181"/>
                  <a:gd name="connsiteX1" fmla="*/ 73953 w 68793"/>
                  <a:gd name="connsiteY1" fmla="*/ 0 h 189181"/>
                  <a:gd name="connsiteX2" fmla="*/ 73953 w 68793"/>
                  <a:gd name="connsiteY2" fmla="*/ 189182 h 189181"/>
                  <a:gd name="connsiteX3" fmla="*/ 0 w 68793"/>
                  <a:gd name="connsiteY3" fmla="*/ 189182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93" h="189181">
                    <a:moveTo>
                      <a:pt x="0" y="0"/>
                    </a:moveTo>
                    <a:lnTo>
                      <a:pt x="73953" y="0"/>
                    </a:lnTo>
                    <a:lnTo>
                      <a:pt x="73953" y="189182"/>
                    </a:lnTo>
                    <a:lnTo>
                      <a:pt x="0" y="189182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54" name="手繪多邊形: 圖案 153">
                <a:extLst>
                  <a:ext uri="{FF2B5EF4-FFF2-40B4-BE49-F238E27FC236}">
                    <a16:creationId xmlns:a16="http://schemas.microsoft.com/office/drawing/2014/main" id="{98B50B6D-7575-40EA-9FA5-8C2C215DF241}"/>
                  </a:ext>
                </a:extLst>
              </p:cNvPr>
              <p:cNvSpPr/>
              <p:nvPr/>
            </p:nvSpPr>
            <p:spPr>
              <a:xfrm>
                <a:off x="99750" y="9766854"/>
                <a:ext cx="34397" cy="34397"/>
              </a:xfrm>
              <a:custGeom>
                <a:avLst/>
                <a:gdLst>
                  <a:gd name="connsiteX0" fmla="*/ 18918 w 34396"/>
                  <a:gd name="connsiteY0" fmla="*/ 0 h 34396"/>
                  <a:gd name="connsiteX1" fmla="*/ 37836 w 34396"/>
                  <a:gd name="connsiteY1" fmla="*/ 18918 h 34396"/>
                  <a:gd name="connsiteX2" fmla="*/ 18918 w 34396"/>
                  <a:gd name="connsiteY2" fmla="*/ 37836 h 34396"/>
                  <a:gd name="connsiteX3" fmla="*/ 0 w 34396"/>
                  <a:gd name="connsiteY3" fmla="*/ 18918 h 34396"/>
                  <a:gd name="connsiteX4" fmla="*/ 18918 w 34396"/>
                  <a:gd name="connsiteY4" fmla="*/ 0 h 34396"/>
                  <a:gd name="connsiteX5" fmla="*/ 29237 w 34396"/>
                  <a:gd name="connsiteY5" fmla="*/ 18918 h 34396"/>
                  <a:gd name="connsiteX6" fmla="*/ 20638 w 34396"/>
                  <a:gd name="connsiteY6" fmla="*/ 10319 h 34396"/>
                  <a:gd name="connsiteX7" fmla="*/ 12039 w 34396"/>
                  <a:gd name="connsiteY7" fmla="*/ 18918 h 34396"/>
                  <a:gd name="connsiteX8" fmla="*/ 20638 w 34396"/>
                  <a:gd name="connsiteY8" fmla="*/ 27517 h 34396"/>
                  <a:gd name="connsiteX9" fmla="*/ 29237 w 34396"/>
                  <a:gd name="connsiteY9" fmla="*/ 18918 h 34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396" h="34396">
                    <a:moveTo>
                      <a:pt x="18918" y="0"/>
                    </a:moveTo>
                    <a:cubicBezTo>
                      <a:pt x="29237" y="0"/>
                      <a:pt x="37836" y="8599"/>
                      <a:pt x="37836" y="18918"/>
                    </a:cubicBezTo>
                    <a:cubicBezTo>
                      <a:pt x="37836" y="29237"/>
                      <a:pt x="29237" y="37836"/>
                      <a:pt x="18918" y="37836"/>
                    </a:cubicBezTo>
                    <a:cubicBezTo>
                      <a:pt x="8599" y="37836"/>
                      <a:pt x="0" y="29237"/>
                      <a:pt x="0" y="18918"/>
                    </a:cubicBezTo>
                    <a:cubicBezTo>
                      <a:pt x="0" y="8599"/>
                      <a:pt x="8599" y="0"/>
                      <a:pt x="18918" y="0"/>
                    </a:cubicBezTo>
                    <a:close/>
                    <a:moveTo>
                      <a:pt x="29237" y="18918"/>
                    </a:moveTo>
                    <a:cubicBezTo>
                      <a:pt x="29237" y="13759"/>
                      <a:pt x="25797" y="10319"/>
                      <a:pt x="20638" y="10319"/>
                    </a:cubicBezTo>
                    <a:cubicBezTo>
                      <a:pt x="15479" y="10319"/>
                      <a:pt x="12039" y="13759"/>
                      <a:pt x="12039" y="18918"/>
                    </a:cubicBezTo>
                    <a:cubicBezTo>
                      <a:pt x="12039" y="24078"/>
                      <a:pt x="15479" y="27517"/>
                      <a:pt x="20638" y="27517"/>
                    </a:cubicBezTo>
                    <a:cubicBezTo>
                      <a:pt x="24078" y="27517"/>
                      <a:pt x="29237" y="24078"/>
                      <a:pt x="29237" y="189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55" name="手繪多邊形: 圖案 154">
                <a:extLst>
                  <a:ext uri="{FF2B5EF4-FFF2-40B4-BE49-F238E27FC236}">
                    <a16:creationId xmlns:a16="http://schemas.microsoft.com/office/drawing/2014/main" id="{AE47F2E7-ACBF-49A3-AE64-A846216DD031}"/>
                  </a:ext>
                </a:extLst>
              </p:cNvPr>
              <p:cNvSpPr/>
              <p:nvPr/>
            </p:nvSpPr>
            <p:spPr>
              <a:xfrm>
                <a:off x="5159" y="9455564"/>
                <a:ext cx="68793" cy="189182"/>
              </a:xfrm>
              <a:custGeom>
                <a:avLst/>
                <a:gdLst>
                  <a:gd name="connsiteX0" fmla="*/ 0 w 68793"/>
                  <a:gd name="connsiteY0" fmla="*/ 0 h 189181"/>
                  <a:gd name="connsiteX1" fmla="*/ 80832 w 68793"/>
                  <a:gd name="connsiteY1" fmla="*/ 0 h 189181"/>
                  <a:gd name="connsiteX2" fmla="*/ 80832 w 68793"/>
                  <a:gd name="connsiteY2" fmla="*/ 189182 h 189181"/>
                  <a:gd name="connsiteX3" fmla="*/ 0 w 68793"/>
                  <a:gd name="connsiteY3" fmla="*/ 189182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93" h="189181">
                    <a:moveTo>
                      <a:pt x="0" y="0"/>
                    </a:moveTo>
                    <a:lnTo>
                      <a:pt x="80832" y="0"/>
                    </a:lnTo>
                    <a:lnTo>
                      <a:pt x="80832" y="189182"/>
                    </a:lnTo>
                    <a:lnTo>
                      <a:pt x="0" y="189182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56" name="手繪多邊形: 圖案 155">
                <a:extLst>
                  <a:ext uri="{FF2B5EF4-FFF2-40B4-BE49-F238E27FC236}">
                    <a16:creationId xmlns:a16="http://schemas.microsoft.com/office/drawing/2014/main" id="{581F6EF0-BC38-4CEB-B589-B53722948B61}"/>
                  </a:ext>
                </a:extLst>
              </p:cNvPr>
              <p:cNvSpPr/>
              <p:nvPr/>
            </p:nvSpPr>
            <p:spPr>
              <a:xfrm>
                <a:off x="-103190" y="9455564"/>
                <a:ext cx="68793" cy="189182"/>
              </a:xfrm>
              <a:custGeom>
                <a:avLst/>
                <a:gdLst>
                  <a:gd name="connsiteX0" fmla="*/ 0 w 68793"/>
                  <a:gd name="connsiteY0" fmla="*/ 0 h 189181"/>
                  <a:gd name="connsiteX1" fmla="*/ 77392 w 68793"/>
                  <a:gd name="connsiteY1" fmla="*/ 0 h 189181"/>
                  <a:gd name="connsiteX2" fmla="*/ 77392 w 68793"/>
                  <a:gd name="connsiteY2" fmla="*/ 189182 h 189181"/>
                  <a:gd name="connsiteX3" fmla="*/ 0 w 68793"/>
                  <a:gd name="connsiteY3" fmla="*/ 189182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93" h="189181">
                    <a:moveTo>
                      <a:pt x="0" y="0"/>
                    </a:moveTo>
                    <a:lnTo>
                      <a:pt x="77392" y="0"/>
                    </a:lnTo>
                    <a:lnTo>
                      <a:pt x="77392" y="189182"/>
                    </a:lnTo>
                    <a:lnTo>
                      <a:pt x="0" y="189182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57" name="手繪多邊形: 圖案 156">
                <a:extLst>
                  <a:ext uri="{FF2B5EF4-FFF2-40B4-BE49-F238E27FC236}">
                    <a16:creationId xmlns:a16="http://schemas.microsoft.com/office/drawing/2014/main" id="{8948DA1D-7FA1-4AC4-83F3-6EA3F82160FA}"/>
                  </a:ext>
                </a:extLst>
              </p:cNvPr>
              <p:cNvSpPr/>
              <p:nvPr/>
            </p:nvSpPr>
            <p:spPr>
              <a:xfrm>
                <a:off x="-140139" y="9794222"/>
                <a:ext cx="17198" cy="17198"/>
              </a:xfrm>
              <a:custGeom>
                <a:avLst/>
                <a:gdLst>
                  <a:gd name="connsiteX0" fmla="*/ 8709 w 0"/>
                  <a:gd name="connsiteY0" fmla="*/ 1970 h 0"/>
                  <a:gd name="connsiteX1" fmla="*/ 11507 w 0"/>
                  <a:gd name="connsiteY1" fmla="*/ 8709 h 0"/>
                  <a:gd name="connsiteX2" fmla="*/ 4768 w 0"/>
                  <a:gd name="connsiteY2" fmla="*/ 11507 h 0"/>
                  <a:gd name="connsiteX3" fmla="*/ 1970 w 0"/>
                  <a:gd name="connsiteY3" fmla="*/ 4768 h 0"/>
                  <a:gd name="connsiteX4" fmla="*/ 8709 w 0"/>
                  <a:gd name="connsiteY4" fmla="*/ 197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8709" y="1970"/>
                    </a:moveTo>
                    <a:cubicBezTo>
                      <a:pt x="11343" y="3059"/>
                      <a:pt x="12595" y="6076"/>
                      <a:pt x="11507" y="8709"/>
                    </a:cubicBezTo>
                    <a:cubicBezTo>
                      <a:pt x="10419" y="11343"/>
                      <a:pt x="7402" y="12595"/>
                      <a:pt x="4768" y="11507"/>
                    </a:cubicBezTo>
                    <a:cubicBezTo>
                      <a:pt x="2135" y="10419"/>
                      <a:pt x="882" y="7402"/>
                      <a:pt x="1970" y="4768"/>
                    </a:cubicBezTo>
                    <a:cubicBezTo>
                      <a:pt x="3059" y="2135"/>
                      <a:pt x="6076" y="882"/>
                      <a:pt x="8709" y="19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58" name="手繪多邊形: 圖案 157">
                <a:extLst>
                  <a:ext uri="{FF2B5EF4-FFF2-40B4-BE49-F238E27FC236}">
                    <a16:creationId xmlns:a16="http://schemas.microsoft.com/office/drawing/2014/main" id="{4BD5C7F2-2653-41A9-96DA-1E1EE776EC60}"/>
                  </a:ext>
                </a:extLst>
              </p:cNvPr>
              <p:cNvSpPr/>
              <p:nvPr/>
            </p:nvSpPr>
            <p:spPr>
              <a:xfrm>
                <a:off x="-209819" y="9455564"/>
                <a:ext cx="68793" cy="189182"/>
              </a:xfrm>
              <a:custGeom>
                <a:avLst/>
                <a:gdLst>
                  <a:gd name="connsiteX0" fmla="*/ 0 w 68793"/>
                  <a:gd name="connsiteY0" fmla="*/ 0 h 189181"/>
                  <a:gd name="connsiteX1" fmla="*/ 77392 w 68793"/>
                  <a:gd name="connsiteY1" fmla="*/ 0 h 189181"/>
                  <a:gd name="connsiteX2" fmla="*/ 77392 w 68793"/>
                  <a:gd name="connsiteY2" fmla="*/ 189182 h 189181"/>
                  <a:gd name="connsiteX3" fmla="*/ 0 w 68793"/>
                  <a:gd name="connsiteY3" fmla="*/ 189182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93" h="189181">
                    <a:moveTo>
                      <a:pt x="0" y="0"/>
                    </a:moveTo>
                    <a:lnTo>
                      <a:pt x="77392" y="0"/>
                    </a:lnTo>
                    <a:lnTo>
                      <a:pt x="77392" y="189182"/>
                    </a:lnTo>
                    <a:lnTo>
                      <a:pt x="0" y="189182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59" name="手繪多邊形: 圖案 158">
                <a:extLst>
                  <a:ext uri="{FF2B5EF4-FFF2-40B4-BE49-F238E27FC236}">
                    <a16:creationId xmlns:a16="http://schemas.microsoft.com/office/drawing/2014/main" id="{4FC6BAA8-EF96-4F80-B416-CF1488E9EE89}"/>
                  </a:ext>
                </a:extLst>
              </p:cNvPr>
              <p:cNvSpPr/>
              <p:nvPr/>
            </p:nvSpPr>
            <p:spPr>
              <a:xfrm>
                <a:off x="-300971" y="9455564"/>
                <a:ext cx="51595" cy="189182"/>
              </a:xfrm>
              <a:custGeom>
                <a:avLst/>
                <a:gdLst>
                  <a:gd name="connsiteX0" fmla="*/ 0 w 51594"/>
                  <a:gd name="connsiteY0" fmla="*/ 0 h 189181"/>
                  <a:gd name="connsiteX1" fmla="*/ 60194 w 51594"/>
                  <a:gd name="connsiteY1" fmla="*/ 0 h 189181"/>
                  <a:gd name="connsiteX2" fmla="*/ 60194 w 51594"/>
                  <a:gd name="connsiteY2" fmla="*/ 189182 h 189181"/>
                  <a:gd name="connsiteX3" fmla="*/ 0 w 51594"/>
                  <a:gd name="connsiteY3" fmla="*/ 189182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594" h="189181">
                    <a:moveTo>
                      <a:pt x="0" y="0"/>
                    </a:moveTo>
                    <a:lnTo>
                      <a:pt x="60194" y="0"/>
                    </a:lnTo>
                    <a:lnTo>
                      <a:pt x="60194" y="189182"/>
                    </a:lnTo>
                    <a:lnTo>
                      <a:pt x="0" y="189182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60" name="手繪多邊形: 圖案 159">
                <a:extLst>
                  <a:ext uri="{FF2B5EF4-FFF2-40B4-BE49-F238E27FC236}">
                    <a16:creationId xmlns:a16="http://schemas.microsoft.com/office/drawing/2014/main" id="{D856A270-FB82-4C5D-A843-AC44E8F78EFD}"/>
                  </a:ext>
                </a:extLst>
              </p:cNvPr>
              <p:cNvSpPr/>
              <p:nvPr/>
            </p:nvSpPr>
            <p:spPr>
              <a:xfrm>
                <a:off x="-318169" y="10067331"/>
                <a:ext cx="601941" cy="51595"/>
              </a:xfrm>
              <a:custGeom>
                <a:avLst/>
                <a:gdLst>
                  <a:gd name="connsiteX0" fmla="*/ 0 w 601941"/>
                  <a:gd name="connsiteY0" fmla="*/ 29237 h 51594"/>
                  <a:gd name="connsiteX1" fmla="*/ 29237 w 601941"/>
                  <a:gd name="connsiteY1" fmla="*/ 0 h 51594"/>
                  <a:gd name="connsiteX2" fmla="*/ 588182 w 601941"/>
                  <a:gd name="connsiteY2" fmla="*/ 0 h 51594"/>
                  <a:gd name="connsiteX3" fmla="*/ 617420 w 601941"/>
                  <a:gd name="connsiteY3" fmla="*/ 29237 h 51594"/>
                  <a:gd name="connsiteX4" fmla="*/ 617420 w 601941"/>
                  <a:gd name="connsiteY4" fmla="*/ 63634 h 51594"/>
                  <a:gd name="connsiteX5" fmla="*/ 0 w 601941"/>
                  <a:gd name="connsiteY5" fmla="*/ 63634 h 51594"/>
                  <a:gd name="connsiteX6" fmla="*/ 0 w 601941"/>
                  <a:gd name="connsiteY6" fmla="*/ 29237 h 51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1941" h="51594">
                    <a:moveTo>
                      <a:pt x="0" y="29237"/>
                    </a:moveTo>
                    <a:cubicBezTo>
                      <a:pt x="0" y="12039"/>
                      <a:pt x="13759" y="0"/>
                      <a:pt x="29237" y="0"/>
                    </a:cubicBezTo>
                    <a:lnTo>
                      <a:pt x="588182" y="0"/>
                    </a:lnTo>
                    <a:cubicBezTo>
                      <a:pt x="605381" y="0"/>
                      <a:pt x="617420" y="13759"/>
                      <a:pt x="617420" y="29237"/>
                    </a:cubicBezTo>
                    <a:lnTo>
                      <a:pt x="617420" y="63634"/>
                    </a:lnTo>
                    <a:lnTo>
                      <a:pt x="0" y="63634"/>
                    </a:lnTo>
                    <a:lnTo>
                      <a:pt x="0" y="29237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id="{6A2A5711-D86C-4F7A-88AA-0225B55C11AD}"/>
                </a:ext>
              </a:extLst>
            </p:cNvPr>
            <p:cNvSpPr/>
            <p:nvPr/>
          </p:nvSpPr>
          <p:spPr>
            <a:xfrm>
              <a:off x="47364" y="7762427"/>
              <a:ext cx="554311" cy="609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>
                  <a:ln>
                    <a:noFill/>
                  </a:ln>
                  <a:solidFill>
                    <a:srgbClr val="00FFD5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</a:t>
              </a:r>
              <a:endPara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FFD5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sp>
        <p:nvSpPr>
          <p:cNvPr id="161" name="手繪多邊形: 圖案 160">
            <a:extLst>
              <a:ext uri="{FF2B5EF4-FFF2-40B4-BE49-F238E27FC236}">
                <a16:creationId xmlns:a16="http://schemas.microsoft.com/office/drawing/2014/main" id="{8AE03A5F-471F-4698-BCAA-E3BB2CA769CF}"/>
              </a:ext>
            </a:extLst>
          </p:cNvPr>
          <p:cNvSpPr/>
          <p:nvPr/>
        </p:nvSpPr>
        <p:spPr>
          <a:xfrm>
            <a:off x="10050256" y="1986076"/>
            <a:ext cx="720945" cy="627920"/>
          </a:xfrm>
          <a:custGeom>
            <a:avLst/>
            <a:gdLst>
              <a:gd name="connsiteX0" fmla="*/ 654465 w 720944"/>
              <a:gd name="connsiteY0" fmla="*/ 266001 h 627919"/>
              <a:gd name="connsiteX1" fmla="*/ 528881 w 720944"/>
              <a:gd name="connsiteY1" fmla="*/ 338096 h 627919"/>
              <a:gd name="connsiteX2" fmla="*/ 528881 w 720944"/>
              <a:gd name="connsiteY2" fmla="*/ 338096 h 627919"/>
              <a:gd name="connsiteX3" fmla="*/ 382366 w 720944"/>
              <a:gd name="connsiteY3" fmla="*/ 421819 h 627919"/>
              <a:gd name="connsiteX4" fmla="*/ 221898 w 720944"/>
              <a:gd name="connsiteY4" fmla="*/ 514844 h 627919"/>
              <a:gd name="connsiteX5" fmla="*/ 182362 w 720944"/>
              <a:gd name="connsiteY5" fmla="*/ 503216 h 627919"/>
              <a:gd name="connsiteX6" fmla="*/ 140501 w 720944"/>
              <a:gd name="connsiteY6" fmla="*/ 431121 h 627919"/>
              <a:gd name="connsiteX7" fmla="*/ 191665 w 720944"/>
              <a:gd name="connsiteY7" fmla="*/ 463680 h 627919"/>
              <a:gd name="connsiteX8" fmla="*/ 221898 w 720944"/>
              <a:gd name="connsiteY8" fmla="*/ 463680 h 627919"/>
              <a:gd name="connsiteX9" fmla="*/ 656790 w 720944"/>
              <a:gd name="connsiteY9" fmla="*/ 212512 h 627919"/>
              <a:gd name="connsiteX10" fmla="*/ 663767 w 720944"/>
              <a:gd name="connsiteY10" fmla="*/ 226466 h 627919"/>
              <a:gd name="connsiteX11" fmla="*/ 654465 w 720944"/>
              <a:gd name="connsiteY11" fmla="*/ 266001 h 627919"/>
              <a:gd name="connsiteX12" fmla="*/ 654465 w 720944"/>
              <a:gd name="connsiteY12" fmla="*/ 266001 h 627919"/>
              <a:gd name="connsiteX13" fmla="*/ 493996 w 720944"/>
              <a:gd name="connsiteY13" fmla="*/ 393911 h 627919"/>
              <a:gd name="connsiteX14" fmla="*/ 421902 w 720944"/>
              <a:gd name="connsiteY14" fmla="*/ 435772 h 627919"/>
              <a:gd name="connsiteX15" fmla="*/ 477717 w 720944"/>
              <a:gd name="connsiteY15" fmla="*/ 533449 h 627919"/>
              <a:gd name="connsiteX16" fmla="*/ 617255 w 720944"/>
              <a:gd name="connsiteY16" fmla="*/ 533449 h 627919"/>
              <a:gd name="connsiteX17" fmla="*/ 617255 w 720944"/>
              <a:gd name="connsiteY17" fmla="*/ 449726 h 627919"/>
              <a:gd name="connsiteX18" fmla="*/ 524230 w 720944"/>
              <a:gd name="connsiteY18" fmla="*/ 449726 h 627919"/>
              <a:gd name="connsiteX19" fmla="*/ 493996 w 720944"/>
              <a:gd name="connsiteY19" fmla="*/ 393911 h 627919"/>
              <a:gd name="connsiteX20" fmla="*/ 493996 w 720944"/>
              <a:gd name="connsiteY20" fmla="*/ 393911 h 627919"/>
              <a:gd name="connsiteX21" fmla="*/ 649814 w 720944"/>
              <a:gd name="connsiteY21" fmla="*/ 449726 h 627919"/>
              <a:gd name="connsiteX22" fmla="*/ 649814 w 720944"/>
              <a:gd name="connsiteY22" fmla="*/ 533449 h 627919"/>
              <a:gd name="connsiteX23" fmla="*/ 649814 w 720944"/>
              <a:gd name="connsiteY23" fmla="*/ 570659 h 627919"/>
              <a:gd name="connsiteX24" fmla="*/ 649814 w 720944"/>
              <a:gd name="connsiteY24" fmla="*/ 579961 h 627919"/>
              <a:gd name="connsiteX25" fmla="*/ 700977 w 720944"/>
              <a:gd name="connsiteY25" fmla="*/ 631125 h 627919"/>
              <a:gd name="connsiteX26" fmla="*/ 726559 w 720944"/>
              <a:gd name="connsiteY26" fmla="*/ 631125 h 627919"/>
              <a:gd name="connsiteX27" fmla="*/ 726559 w 720944"/>
              <a:gd name="connsiteY27" fmla="*/ 352050 h 627919"/>
              <a:gd name="connsiteX28" fmla="*/ 700977 w 720944"/>
              <a:gd name="connsiteY28" fmla="*/ 352050 h 627919"/>
              <a:gd name="connsiteX29" fmla="*/ 649814 w 720944"/>
              <a:gd name="connsiteY29" fmla="*/ 403214 h 627919"/>
              <a:gd name="connsiteX30" fmla="*/ 649814 w 720944"/>
              <a:gd name="connsiteY30" fmla="*/ 449726 h 627919"/>
              <a:gd name="connsiteX31" fmla="*/ 649814 w 720944"/>
              <a:gd name="connsiteY31" fmla="*/ 449726 h 627919"/>
              <a:gd name="connsiteX32" fmla="*/ 38173 w 720944"/>
              <a:gd name="connsiteY32" fmla="*/ 352050 h 627919"/>
              <a:gd name="connsiteX33" fmla="*/ 3289 w 720944"/>
              <a:gd name="connsiteY33" fmla="*/ 372980 h 627919"/>
              <a:gd name="connsiteX34" fmla="*/ 963 w 720944"/>
              <a:gd name="connsiteY34" fmla="*/ 382283 h 627919"/>
              <a:gd name="connsiteX35" fmla="*/ 87012 w 720944"/>
              <a:gd name="connsiteY35" fmla="*/ 531123 h 627919"/>
              <a:gd name="connsiteX36" fmla="*/ 96314 w 720944"/>
              <a:gd name="connsiteY36" fmla="*/ 533449 h 627919"/>
              <a:gd name="connsiteX37" fmla="*/ 131198 w 720944"/>
              <a:gd name="connsiteY37" fmla="*/ 512518 h 627919"/>
              <a:gd name="connsiteX38" fmla="*/ 133524 w 720944"/>
              <a:gd name="connsiteY38" fmla="*/ 503216 h 627919"/>
              <a:gd name="connsiteX39" fmla="*/ 45150 w 720944"/>
              <a:gd name="connsiteY39" fmla="*/ 354375 h 627919"/>
              <a:gd name="connsiteX40" fmla="*/ 38173 w 720944"/>
              <a:gd name="connsiteY40" fmla="*/ 352050 h 627919"/>
              <a:gd name="connsiteX41" fmla="*/ 38173 w 720944"/>
              <a:gd name="connsiteY41" fmla="*/ 352050 h 627919"/>
              <a:gd name="connsiteX42" fmla="*/ 38173 w 720944"/>
              <a:gd name="connsiteY42" fmla="*/ 352050 h 627919"/>
              <a:gd name="connsiteX43" fmla="*/ 547486 w 720944"/>
              <a:gd name="connsiteY43" fmla="*/ 3205 h 627919"/>
              <a:gd name="connsiteX44" fmla="*/ 33522 w 720944"/>
              <a:gd name="connsiteY44" fmla="*/ 300886 h 627919"/>
              <a:gd name="connsiteX45" fmla="*/ 28871 w 720944"/>
              <a:gd name="connsiteY45" fmla="*/ 310188 h 627919"/>
              <a:gd name="connsiteX46" fmla="*/ 33522 w 720944"/>
              <a:gd name="connsiteY46" fmla="*/ 319491 h 627919"/>
              <a:gd name="connsiteX47" fmla="*/ 191665 w 720944"/>
              <a:gd name="connsiteY47" fmla="*/ 428795 h 627919"/>
              <a:gd name="connsiteX48" fmla="*/ 221898 w 720944"/>
              <a:gd name="connsiteY48" fmla="*/ 428795 h 627919"/>
              <a:gd name="connsiteX49" fmla="*/ 649814 w 720944"/>
              <a:gd name="connsiteY49" fmla="*/ 179953 h 627919"/>
              <a:gd name="connsiteX50" fmla="*/ 661442 w 720944"/>
              <a:gd name="connsiteY50" fmla="*/ 140417 h 627919"/>
              <a:gd name="connsiteX51" fmla="*/ 589347 w 720944"/>
              <a:gd name="connsiteY51" fmla="*/ 14834 h 627919"/>
              <a:gd name="connsiteX52" fmla="*/ 547486 w 720944"/>
              <a:gd name="connsiteY52" fmla="*/ 3205 h 627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20944" h="627919">
                <a:moveTo>
                  <a:pt x="654465" y="266001"/>
                </a:moveTo>
                <a:lnTo>
                  <a:pt x="528881" y="338096"/>
                </a:lnTo>
                <a:lnTo>
                  <a:pt x="528881" y="338096"/>
                </a:lnTo>
                <a:lnTo>
                  <a:pt x="382366" y="421819"/>
                </a:lnTo>
                <a:lnTo>
                  <a:pt x="221898" y="514844"/>
                </a:lnTo>
                <a:cubicBezTo>
                  <a:pt x="207944" y="521821"/>
                  <a:pt x="191665" y="517169"/>
                  <a:pt x="182362" y="503216"/>
                </a:cubicBezTo>
                <a:lnTo>
                  <a:pt x="140501" y="431121"/>
                </a:lnTo>
                <a:lnTo>
                  <a:pt x="191665" y="463680"/>
                </a:lnTo>
                <a:cubicBezTo>
                  <a:pt x="200967" y="470657"/>
                  <a:pt x="212595" y="470657"/>
                  <a:pt x="221898" y="463680"/>
                </a:cubicBezTo>
                <a:lnTo>
                  <a:pt x="656790" y="212512"/>
                </a:lnTo>
                <a:lnTo>
                  <a:pt x="663767" y="226466"/>
                </a:lnTo>
                <a:cubicBezTo>
                  <a:pt x="673070" y="240420"/>
                  <a:pt x="668419" y="256699"/>
                  <a:pt x="654465" y="266001"/>
                </a:cubicBezTo>
                <a:lnTo>
                  <a:pt x="654465" y="266001"/>
                </a:lnTo>
                <a:close/>
                <a:moveTo>
                  <a:pt x="493996" y="393911"/>
                </a:moveTo>
                <a:lnTo>
                  <a:pt x="421902" y="435772"/>
                </a:lnTo>
                <a:lnTo>
                  <a:pt x="477717" y="533449"/>
                </a:lnTo>
                <a:lnTo>
                  <a:pt x="617255" y="533449"/>
                </a:lnTo>
                <a:lnTo>
                  <a:pt x="617255" y="449726"/>
                </a:lnTo>
                <a:lnTo>
                  <a:pt x="524230" y="449726"/>
                </a:lnTo>
                <a:lnTo>
                  <a:pt x="493996" y="393911"/>
                </a:lnTo>
                <a:lnTo>
                  <a:pt x="493996" y="393911"/>
                </a:lnTo>
                <a:close/>
                <a:moveTo>
                  <a:pt x="649814" y="449726"/>
                </a:moveTo>
                <a:lnTo>
                  <a:pt x="649814" y="533449"/>
                </a:lnTo>
                <a:lnTo>
                  <a:pt x="649814" y="570659"/>
                </a:lnTo>
                <a:lnTo>
                  <a:pt x="649814" y="579961"/>
                </a:lnTo>
                <a:cubicBezTo>
                  <a:pt x="649814" y="607869"/>
                  <a:pt x="673070" y="631125"/>
                  <a:pt x="700977" y="631125"/>
                </a:cubicBezTo>
                <a:lnTo>
                  <a:pt x="726559" y="631125"/>
                </a:lnTo>
                <a:lnTo>
                  <a:pt x="726559" y="352050"/>
                </a:lnTo>
                <a:lnTo>
                  <a:pt x="700977" y="352050"/>
                </a:lnTo>
                <a:cubicBezTo>
                  <a:pt x="673070" y="352050"/>
                  <a:pt x="649814" y="375306"/>
                  <a:pt x="649814" y="403214"/>
                </a:cubicBezTo>
                <a:lnTo>
                  <a:pt x="649814" y="449726"/>
                </a:lnTo>
                <a:lnTo>
                  <a:pt x="649814" y="449726"/>
                </a:lnTo>
                <a:close/>
                <a:moveTo>
                  <a:pt x="38173" y="352050"/>
                </a:moveTo>
                <a:lnTo>
                  <a:pt x="3289" y="372980"/>
                </a:lnTo>
                <a:cubicBezTo>
                  <a:pt x="963" y="375306"/>
                  <a:pt x="-1362" y="377632"/>
                  <a:pt x="963" y="382283"/>
                </a:cubicBezTo>
                <a:lnTo>
                  <a:pt x="87012" y="531123"/>
                </a:lnTo>
                <a:cubicBezTo>
                  <a:pt x="89337" y="533449"/>
                  <a:pt x="91663" y="535774"/>
                  <a:pt x="96314" y="533449"/>
                </a:cubicBezTo>
                <a:lnTo>
                  <a:pt x="131198" y="512518"/>
                </a:lnTo>
                <a:cubicBezTo>
                  <a:pt x="133524" y="510192"/>
                  <a:pt x="135850" y="507867"/>
                  <a:pt x="133524" y="503216"/>
                </a:cubicBezTo>
                <a:lnTo>
                  <a:pt x="45150" y="354375"/>
                </a:lnTo>
                <a:cubicBezTo>
                  <a:pt x="42825" y="352050"/>
                  <a:pt x="40499" y="349724"/>
                  <a:pt x="38173" y="352050"/>
                </a:cubicBezTo>
                <a:lnTo>
                  <a:pt x="38173" y="352050"/>
                </a:lnTo>
                <a:lnTo>
                  <a:pt x="38173" y="352050"/>
                </a:lnTo>
                <a:close/>
                <a:moveTo>
                  <a:pt x="547486" y="3205"/>
                </a:moveTo>
                <a:lnTo>
                  <a:pt x="33522" y="300886"/>
                </a:lnTo>
                <a:cubicBezTo>
                  <a:pt x="31196" y="303211"/>
                  <a:pt x="28871" y="305537"/>
                  <a:pt x="28871" y="310188"/>
                </a:cubicBezTo>
                <a:cubicBezTo>
                  <a:pt x="28871" y="312514"/>
                  <a:pt x="31196" y="317165"/>
                  <a:pt x="33522" y="319491"/>
                </a:cubicBezTo>
                <a:lnTo>
                  <a:pt x="191665" y="428795"/>
                </a:lnTo>
                <a:cubicBezTo>
                  <a:pt x="200967" y="435772"/>
                  <a:pt x="212595" y="435772"/>
                  <a:pt x="221898" y="428795"/>
                </a:cubicBezTo>
                <a:lnTo>
                  <a:pt x="649814" y="179953"/>
                </a:lnTo>
                <a:cubicBezTo>
                  <a:pt x="663767" y="172976"/>
                  <a:pt x="668419" y="154371"/>
                  <a:pt x="661442" y="140417"/>
                </a:cubicBezTo>
                <a:lnTo>
                  <a:pt x="589347" y="14834"/>
                </a:lnTo>
                <a:cubicBezTo>
                  <a:pt x="577719" y="880"/>
                  <a:pt x="561440" y="-3771"/>
                  <a:pt x="547486" y="3205"/>
                </a:cubicBezTo>
                <a:close/>
              </a:path>
            </a:pathLst>
          </a:custGeom>
          <a:solidFill>
            <a:srgbClr val="FFFFFF"/>
          </a:solidFill>
          <a:ln w="23228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6" name="矩形: 圓角 165">
            <a:extLst>
              <a:ext uri="{FF2B5EF4-FFF2-40B4-BE49-F238E27FC236}">
                <a16:creationId xmlns:a16="http://schemas.microsoft.com/office/drawing/2014/main" id="{F5B8F7F2-E727-4FD3-A917-788A7A91DF6C}"/>
              </a:ext>
            </a:extLst>
          </p:cNvPr>
          <p:cNvSpPr/>
          <p:nvPr/>
        </p:nvSpPr>
        <p:spPr>
          <a:xfrm>
            <a:off x="236448" y="4375306"/>
            <a:ext cx="3144644" cy="2105841"/>
          </a:xfrm>
          <a:prstGeom prst="roundRect">
            <a:avLst>
              <a:gd name="adj" fmla="val 10007"/>
            </a:avLst>
          </a:prstGeom>
          <a:gradFill>
            <a:gsLst>
              <a:gs pos="50000">
                <a:srgbClr val="0070C0"/>
              </a:gs>
              <a:gs pos="0">
                <a:srgbClr val="00B0F0"/>
              </a:gs>
            </a:gsLst>
            <a:lin ang="5400000" scaled="0"/>
          </a:gra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3200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167" name="圖片 166" descr="一張含有 向量圖形 的圖片&#10;&#10;自動產生的描述">
            <a:extLst>
              <a:ext uri="{FF2B5EF4-FFF2-40B4-BE49-F238E27FC236}">
                <a16:creationId xmlns:a16="http://schemas.microsoft.com/office/drawing/2014/main" id="{94D1F703-7235-4538-B85D-4B4B972AE7E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890" y="4506780"/>
            <a:ext cx="713893" cy="71389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8" name="文字方塊 167">
            <a:extLst>
              <a:ext uri="{FF2B5EF4-FFF2-40B4-BE49-F238E27FC236}">
                <a16:creationId xmlns:a16="http://schemas.microsoft.com/office/drawing/2014/main" id="{1B3D8841-CD5B-4FE5-AB38-259E0A95881D}"/>
              </a:ext>
            </a:extLst>
          </p:cNvPr>
          <p:cNvSpPr txBox="1"/>
          <p:nvPr/>
        </p:nvSpPr>
        <p:spPr>
          <a:xfrm>
            <a:off x="1847678" y="5816793"/>
            <a:ext cx="152316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Arial"/>
              </a:rPr>
              <a:t>QGD-3014-16PT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新細明體"/>
              <a:cs typeface="Arial" panose="020B0604020202020204" pitchFamily="34" charset="0"/>
              <a:sym typeface="Arial"/>
            </a:endParaRPr>
          </a:p>
        </p:txBody>
      </p:sp>
      <p:sp>
        <p:nvSpPr>
          <p:cNvPr id="169" name="文字方塊 168">
            <a:extLst>
              <a:ext uri="{FF2B5EF4-FFF2-40B4-BE49-F238E27FC236}">
                <a16:creationId xmlns:a16="http://schemas.microsoft.com/office/drawing/2014/main" id="{F79B26A4-C196-4094-B10A-09BB8471B3CB}"/>
              </a:ext>
            </a:extLst>
          </p:cNvPr>
          <p:cNvSpPr txBox="1"/>
          <p:nvPr/>
        </p:nvSpPr>
        <p:spPr>
          <a:xfrm>
            <a:off x="2328554" y="5280833"/>
            <a:ext cx="92585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Arial"/>
              </a:rPr>
              <a:t>QVR Pro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新細明體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71" name="群組 170">
            <a:extLst>
              <a:ext uri="{FF2B5EF4-FFF2-40B4-BE49-F238E27FC236}">
                <a16:creationId xmlns:a16="http://schemas.microsoft.com/office/drawing/2014/main" id="{960E9758-E7F8-4AAE-85EF-22B22730C5A3}"/>
              </a:ext>
            </a:extLst>
          </p:cNvPr>
          <p:cNvGrpSpPr/>
          <p:nvPr/>
        </p:nvGrpSpPr>
        <p:grpSpPr>
          <a:xfrm>
            <a:off x="424331" y="4457578"/>
            <a:ext cx="931894" cy="927674"/>
            <a:chOff x="-119575" y="7259463"/>
            <a:chExt cx="1230674" cy="12251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72" name="群組 171">
              <a:extLst>
                <a:ext uri="{FF2B5EF4-FFF2-40B4-BE49-F238E27FC236}">
                  <a16:creationId xmlns:a16="http://schemas.microsoft.com/office/drawing/2014/main" id="{D3E0BA2D-A94C-4788-ADC9-037508190918}"/>
                </a:ext>
              </a:extLst>
            </p:cNvPr>
            <p:cNvGrpSpPr/>
            <p:nvPr/>
          </p:nvGrpSpPr>
          <p:grpSpPr>
            <a:xfrm>
              <a:off x="-119575" y="7259463"/>
              <a:ext cx="1230674" cy="1225101"/>
              <a:chOff x="-318169" y="9374732"/>
              <a:chExt cx="601941" cy="744194"/>
            </a:xfrm>
          </p:grpSpPr>
          <p:sp>
            <p:nvSpPr>
              <p:cNvPr id="174" name="手繪多邊形: 圖案 173">
                <a:extLst>
                  <a:ext uri="{FF2B5EF4-FFF2-40B4-BE49-F238E27FC236}">
                    <a16:creationId xmlns:a16="http://schemas.microsoft.com/office/drawing/2014/main" id="{5A14681A-1749-4AFB-8D69-008DE54D69D5}"/>
                  </a:ext>
                </a:extLst>
              </p:cNvPr>
              <p:cNvSpPr/>
              <p:nvPr/>
            </p:nvSpPr>
            <p:spPr>
              <a:xfrm>
                <a:off x="-297531" y="9661944"/>
                <a:ext cx="567544" cy="369854"/>
              </a:xfrm>
              <a:custGeom>
                <a:avLst/>
                <a:gdLst>
                  <a:gd name="connsiteX0" fmla="*/ 577863 w 567544"/>
                  <a:gd name="connsiteY0" fmla="*/ 0 h 240776"/>
                  <a:gd name="connsiteX1" fmla="*/ 577863 w 567544"/>
                  <a:gd name="connsiteY1" fmla="*/ 247656 h 240776"/>
                  <a:gd name="connsiteX2" fmla="*/ 0 w 567544"/>
                  <a:gd name="connsiteY2" fmla="*/ 247656 h 240776"/>
                  <a:gd name="connsiteX3" fmla="*/ 0 w 567544"/>
                  <a:gd name="connsiteY3" fmla="*/ 0 h 240776"/>
                  <a:gd name="connsiteX4" fmla="*/ 577863 w 567544"/>
                  <a:gd name="connsiteY4" fmla="*/ 0 h 240776"/>
                  <a:gd name="connsiteX5" fmla="*/ 517669 w 567544"/>
                  <a:gd name="connsiteY5" fmla="*/ 218419 h 240776"/>
                  <a:gd name="connsiteX6" fmla="*/ 517669 w 567544"/>
                  <a:gd name="connsiteY6" fmla="*/ 36117 h 240776"/>
                  <a:gd name="connsiteX7" fmla="*/ 385242 w 567544"/>
                  <a:gd name="connsiteY7" fmla="*/ 36117 h 240776"/>
                  <a:gd name="connsiteX8" fmla="*/ 385242 w 567544"/>
                  <a:gd name="connsiteY8" fmla="*/ 218419 h 240776"/>
                  <a:gd name="connsiteX9" fmla="*/ 517669 w 567544"/>
                  <a:gd name="connsiteY9" fmla="*/ 218419 h 240776"/>
                  <a:gd name="connsiteX10" fmla="*/ 323328 w 567544"/>
                  <a:gd name="connsiteY10" fmla="*/ 218419 h 240776"/>
                  <a:gd name="connsiteX11" fmla="*/ 323328 w 567544"/>
                  <a:gd name="connsiteY11" fmla="*/ 36117 h 240776"/>
                  <a:gd name="connsiteX12" fmla="*/ 48155 w 567544"/>
                  <a:gd name="connsiteY12" fmla="*/ 36117 h 240776"/>
                  <a:gd name="connsiteX13" fmla="*/ 48155 w 567544"/>
                  <a:gd name="connsiteY13" fmla="*/ 218419 h 240776"/>
                  <a:gd name="connsiteX14" fmla="*/ 323328 w 567544"/>
                  <a:gd name="connsiteY14" fmla="*/ 218419 h 240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7544" h="240776">
                    <a:moveTo>
                      <a:pt x="577863" y="0"/>
                    </a:moveTo>
                    <a:lnTo>
                      <a:pt x="577863" y="247656"/>
                    </a:lnTo>
                    <a:lnTo>
                      <a:pt x="0" y="247656"/>
                    </a:lnTo>
                    <a:lnTo>
                      <a:pt x="0" y="0"/>
                    </a:lnTo>
                    <a:lnTo>
                      <a:pt x="577863" y="0"/>
                    </a:lnTo>
                    <a:close/>
                    <a:moveTo>
                      <a:pt x="517669" y="218419"/>
                    </a:moveTo>
                    <a:lnTo>
                      <a:pt x="517669" y="36117"/>
                    </a:lnTo>
                    <a:lnTo>
                      <a:pt x="385242" y="36117"/>
                    </a:lnTo>
                    <a:lnTo>
                      <a:pt x="385242" y="218419"/>
                    </a:lnTo>
                    <a:lnTo>
                      <a:pt x="517669" y="218419"/>
                    </a:lnTo>
                    <a:close/>
                    <a:moveTo>
                      <a:pt x="323328" y="218419"/>
                    </a:moveTo>
                    <a:lnTo>
                      <a:pt x="323328" y="36117"/>
                    </a:lnTo>
                    <a:lnTo>
                      <a:pt x="48155" y="36117"/>
                    </a:lnTo>
                    <a:lnTo>
                      <a:pt x="48155" y="218419"/>
                    </a:lnTo>
                    <a:lnTo>
                      <a:pt x="323328" y="218419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75" name="手繪多邊形: 圖案 174">
                <a:extLst>
                  <a:ext uri="{FF2B5EF4-FFF2-40B4-BE49-F238E27FC236}">
                    <a16:creationId xmlns:a16="http://schemas.microsoft.com/office/drawing/2014/main" id="{F6AFE379-77F1-4F5A-819D-5355B439778C}"/>
                  </a:ext>
                </a:extLst>
              </p:cNvPr>
              <p:cNvSpPr/>
              <p:nvPr/>
            </p:nvSpPr>
            <p:spPr>
              <a:xfrm>
                <a:off x="220138" y="9455564"/>
                <a:ext cx="51595" cy="189182"/>
              </a:xfrm>
              <a:custGeom>
                <a:avLst/>
                <a:gdLst>
                  <a:gd name="connsiteX0" fmla="*/ 0 w 51594"/>
                  <a:gd name="connsiteY0" fmla="*/ 0 h 189181"/>
                  <a:gd name="connsiteX1" fmla="*/ 60194 w 51594"/>
                  <a:gd name="connsiteY1" fmla="*/ 0 h 189181"/>
                  <a:gd name="connsiteX2" fmla="*/ 60194 w 51594"/>
                  <a:gd name="connsiteY2" fmla="*/ 189182 h 189181"/>
                  <a:gd name="connsiteX3" fmla="*/ 0 w 51594"/>
                  <a:gd name="connsiteY3" fmla="*/ 189182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594" h="189181">
                    <a:moveTo>
                      <a:pt x="0" y="0"/>
                    </a:moveTo>
                    <a:lnTo>
                      <a:pt x="60194" y="0"/>
                    </a:lnTo>
                    <a:lnTo>
                      <a:pt x="60194" y="189182"/>
                    </a:lnTo>
                    <a:lnTo>
                      <a:pt x="0" y="189182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76" name="手繪多邊形: 圖案 175">
                <a:extLst>
                  <a:ext uri="{FF2B5EF4-FFF2-40B4-BE49-F238E27FC236}">
                    <a16:creationId xmlns:a16="http://schemas.microsoft.com/office/drawing/2014/main" id="{146ACBCB-2FB8-45FA-8DDE-5D4B00AD8B85}"/>
                  </a:ext>
                </a:extLst>
              </p:cNvPr>
              <p:cNvSpPr/>
              <p:nvPr/>
            </p:nvSpPr>
            <p:spPr>
              <a:xfrm>
                <a:off x="-230457" y="9374732"/>
                <a:ext cx="447156" cy="51595"/>
              </a:xfrm>
              <a:custGeom>
                <a:avLst/>
                <a:gdLst>
                  <a:gd name="connsiteX0" fmla="*/ 448876 w 447156"/>
                  <a:gd name="connsiteY0" fmla="*/ 22358 h 51594"/>
                  <a:gd name="connsiteX1" fmla="*/ 448876 w 447156"/>
                  <a:gd name="connsiteY1" fmla="*/ 67073 h 51594"/>
                  <a:gd name="connsiteX2" fmla="*/ 0 w 447156"/>
                  <a:gd name="connsiteY2" fmla="*/ 67073 h 51594"/>
                  <a:gd name="connsiteX3" fmla="*/ 0 w 447156"/>
                  <a:gd name="connsiteY3" fmla="*/ 24078 h 51594"/>
                  <a:gd name="connsiteX4" fmla="*/ 24078 w 447156"/>
                  <a:gd name="connsiteY4" fmla="*/ 0 h 51594"/>
                  <a:gd name="connsiteX5" fmla="*/ 424798 w 447156"/>
                  <a:gd name="connsiteY5" fmla="*/ 0 h 51594"/>
                  <a:gd name="connsiteX6" fmla="*/ 448876 w 447156"/>
                  <a:gd name="connsiteY6" fmla="*/ 22358 h 51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56" h="51594">
                    <a:moveTo>
                      <a:pt x="448876" y="22358"/>
                    </a:moveTo>
                    <a:lnTo>
                      <a:pt x="448876" y="67073"/>
                    </a:lnTo>
                    <a:lnTo>
                      <a:pt x="0" y="67073"/>
                    </a:lnTo>
                    <a:lnTo>
                      <a:pt x="0" y="24078"/>
                    </a:lnTo>
                    <a:cubicBezTo>
                      <a:pt x="0" y="10319"/>
                      <a:pt x="10319" y="0"/>
                      <a:pt x="24078" y="0"/>
                    </a:cubicBezTo>
                    <a:lnTo>
                      <a:pt x="424798" y="0"/>
                    </a:lnTo>
                    <a:cubicBezTo>
                      <a:pt x="438557" y="0"/>
                      <a:pt x="448876" y="10319"/>
                      <a:pt x="448876" y="223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77" name="手繪多邊形: 圖案 176">
                <a:extLst>
                  <a:ext uri="{FF2B5EF4-FFF2-40B4-BE49-F238E27FC236}">
                    <a16:creationId xmlns:a16="http://schemas.microsoft.com/office/drawing/2014/main" id="{62A2309B-2B95-4229-B276-E284DF502C55}"/>
                  </a:ext>
                </a:extLst>
              </p:cNvPr>
              <p:cNvSpPr/>
              <p:nvPr/>
            </p:nvSpPr>
            <p:spPr>
              <a:xfrm>
                <a:off x="116949" y="9455564"/>
                <a:ext cx="68793" cy="189182"/>
              </a:xfrm>
              <a:custGeom>
                <a:avLst/>
                <a:gdLst>
                  <a:gd name="connsiteX0" fmla="*/ 0 w 68793"/>
                  <a:gd name="connsiteY0" fmla="*/ 0 h 189181"/>
                  <a:gd name="connsiteX1" fmla="*/ 73953 w 68793"/>
                  <a:gd name="connsiteY1" fmla="*/ 0 h 189181"/>
                  <a:gd name="connsiteX2" fmla="*/ 73953 w 68793"/>
                  <a:gd name="connsiteY2" fmla="*/ 189182 h 189181"/>
                  <a:gd name="connsiteX3" fmla="*/ 0 w 68793"/>
                  <a:gd name="connsiteY3" fmla="*/ 189182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93" h="189181">
                    <a:moveTo>
                      <a:pt x="0" y="0"/>
                    </a:moveTo>
                    <a:lnTo>
                      <a:pt x="73953" y="0"/>
                    </a:lnTo>
                    <a:lnTo>
                      <a:pt x="73953" y="189182"/>
                    </a:lnTo>
                    <a:lnTo>
                      <a:pt x="0" y="189182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78" name="手繪多邊形: 圖案 177">
                <a:extLst>
                  <a:ext uri="{FF2B5EF4-FFF2-40B4-BE49-F238E27FC236}">
                    <a16:creationId xmlns:a16="http://schemas.microsoft.com/office/drawing/2014/main" id="{8228BCF5-8617-4855-AD26-EC72339D2DBE}"/>
                  </a:ext>
                </a:extLst>
              </p:cNvPr>
              <p:cNvSpPr/>
              <p:nvPr/>
            </p:nvSpPr>
            <p:spPr>
              <a:xfrm>
                <a:off x="99750" y="9766854"/>
                <a:ext cx="34397" cy="34397"/>
              </a:xfrm>
              <a:custGeom>
                <a:avLst/>
                <a:gdLst>
                  <a:gd name="connsiteX0" fmla="*/ 18918 w 34396"/>
                  <a:gd name="connsiteY0" fmla="*/ 0 h 34396"/>
                  <a:gd name="connsiteX1" fmla="*/ 37836 w 34396"/>
                  <a:gd name="connsiteY1" fmla="*/ 18918 h 34396"/>
                  <a:gd name="connsiteX2" fmla="*/ 18918 w 34396"/>
                  <a:gd name="connsiteY2" fmla="*/ 37836 h 34396"/>
                  <a:gd name="connsiteX3" fmla="*/ 0 w 34396"/>
                  <a:gd name="connsiteY3" fmla="*/ 18918 h 34396"/>
                  <a:gd name="connsiteX4" fmla="*/ 18918 w 34396"/>
                  <a:gd name="connsiteY4" fmla="*/ 0 h 34396"/>
                  <a:gd name="connsiteX5" fmla="*/ 29237 w 34396"/>
                  <a:gd name="connsiteY5" fmla="*/ 18918 h 34396"/>
                  <a:gd name="connsiteX6" fmla="*/ 20638 w 34396"/>
                  <a:gd name="connsiteY6" fmla="*/ 10319 h 34396"/>
                  <a:gd name="connsiteX7" fmla="*/ 12039 w 34396"/>
                  <a:gd name="connsiteY7" fmla="*/ 18918 h 34396"/>
                  <a:gd name="connsiteX8" fmla="*/ 20638 w 34396"/>
                  <a:gd name="connsiteY8" fmla="*/ 27517 h 34396"/>
                  <a:gd name="connsiteX9" fmla="*/ 29237 w 34396"/>
                  <a:gd name="connsiteY9" fmla="*/ 18918 h 34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396" h="34396">
                    <a:moveTo>
                      <a:pt x="18918" y="0"/>
                    </a:moveTo>
                    <a:cubicBezTo>
                      <a:pt x="29237" y="0"/>
                      <a:pt x="37836" y="8599"/>
                      <a:pt x="37836" y="18918"/>
                    </a:cubicBezTo>
                    <a:cubicBezTo>
                      <a:pt x="37836" y="29237"/>
                      <a:pt x="29237" y="37836"/>
                      <a:pt x="18918" y="37836"/>
                    </a:cubicBezTo>
                    <a:cubicBezTo>
                      <a:pt x="8599" y="37836"/>
                      <a:pt x="0" y="29237"/>
                      <a:pt x="0" y="18918"/>
                    </a:cubicBezTo>
                    <a:cubicBezTo>
                      <a:pt x="0" y="8599"/>
                      <a:pt x="8599" y="0"/>
                      <a:pt x="18918" y="0"/>
                    </a:cubicBezTo>
                    <a:close/>
                    <a:moveTo>
                      <a:pt x="29237" y="18918"/>
                    </a:moveTo>
                    <a:cubicBezTo>
                      <a:pt x="29237" y="13759"/>
                      <a:pt x="25797" y="10319"/>
                      <a:pt x="20638" y="10319"/>
                    </a:cubicBezTo>
                    <a:cubicBezTo>
                      <a:pt x="15479" y="10319"/>
                      <a:pt x="12039" y="13759"/>
                      <a:pt x="12039" y="18918"/>
                    </a:cubicBezTo>
                    <a:cubicBezTo>
                      <a:pt x="12039" y="24078"/>
                      <a:pt x="15479" y="27517"/>
                      <a:pt x="20638" y="27517"/>
                    </a:cubicBezTo>
                    <a:cubicBezTo>
                      <a:pt x="24078" y="27517"/>
                      <a:pt x="29237" y="24078"/>
                      <a:pt x="29237" y="189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79" name="手繪多邊形: 圖案 178">
                <a:extLst>
                  <a:ext uri="{FF2B5EF4-FFF2-40B4-BE49-F238E27FC236}">
                    <a16:creationId xmlns:a16="http://schemas.microsoft.com/office/drawing/2014/main" id="{2E12C104-BEA1-41A0-9C4B-315080AE9A35}"/>
                  </a:ext>
                </a:extLst>
              </p:cNvPr>
              <p:cNvSpPr/>
              <p:nvPr/>
            </p:nvSpPr>
            <p:spPr>
              <a:xfrm>
                <a:off x="5159" y="9455564"/>
                <a:ext cx="68793" cy="189182"/>
              </a:xfrm>
              <a:custGeom>
                <a:avLst/>
                <a:gdLst>
                  <a:gd name="connsiteX0" fmla="*/ 0 w 68793"/>
                  <a:gd name="connsiteY0" fmla="*/ 0 h 189181"/>
                  <a:gd name="connsiteX1" fmla="*/ 80832 w 68793"/>
                  <a:gd name="connsiteY1" fmla="*/ 0 h 189181"/>
                  <a:gd name="connsiteX2" fmla="*/ 80832 w 68793"/>
                  <a:gd name="connsiteY2" fmla="*/ 189182 h 189181"/>
                  <a:gd name="connsiteX3" fmla="*/ 0 w 68793"/>
                  <a:gd name="connsiteY3" fmla="*/ 189182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93" h="189181">
                    <a:moveTo>
                      <a:pt x="0" y="0"/>
                    </a:moveTo>
                    <a:lnTo>
                      <a:pt x="80832" y="0"/>
                    </a:lnTo>
                    <a:lnTo>
                      <a:pt x="80832" y="189182"/>
                    </a:lnTo>
                    <a:lnTo>
                      <a:pt x="0" y="189182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80" name="手繪多邊形: 圖案 179">
                <a:extLst>
                  <a:ext uri="{FF2B5EF4-FFF2-40B4-BE49-F238E27FC236}">
                    <a16:creationId xmlns:a16="http://schemas.microsoft.com/office/drawing/2014/main" id="{0C748CFE-4ADE-47FD-A177-8EA9F9E148CA}"/>
                  </a:ext>
                </a:extLst>
              </p:cNvPr>
              <p:cNvSpPr/>
              <p:nvPr/>
            </p:nvSpPr>
            <p:spPr>
              <a:xfrm>
                <a:off x="-103190" y="9455564"/>
                <a:ext cx="68793" cy="189182"/>
              </a:xfrm>
              <a:custGeom>
                <a:avLst/>
                <a:gdLst>
                  <a:gd name="connsiteX0" fmla="*/ 0 w 68793"/>
                  <a:gd name="connsiteY0" fmla="*/ 0 h 189181"/>
                  <a:gd name="connsiteX1" fmla="*/ 77392 w 68793"/>
                  <a:gd name="connsiteY1" fmla="*/ 0 h 189181"/>
                  <a:gd name="connsiteX2" fmla="*/ 77392 w 68793"/>
                  <a:gd name="connsiteY2" fmla="*/ 189182 h 189181"/>
                  <a:gd name="connsiteX3" fmla="*/ 0 w 68793"/>
                  <a:gd name="connsiteY3" fmla="*/ 189182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93" h="189181">
                    <a:moveTo>
                      <a:pt x="0" y="0"/>
                    </a:moveTo>
                    <a:lnTo>
                      <a:pt x="77392" y="0"/>
                    </a:lnTo>
                    <a:lnTo>
                      <a:pt x="77392" y="189182"/>
                    </a:lnTo>
                    <a:lnTo>
                      <a:pt x="0" y="189182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81" name="手繪多邊形: 圖案 180">
                <a:extLst>
                  <a:ext uri="{FF2B5EF4-FFF2-40B4-BE49-F238E27FC236}">
                    <a16:creationId xmlns:a16="http://schemas.microsoft.com/office/drawing/2014/main" id="{080871EE-3FE9-46F1-A1B0-1AE47D47E1AE}"/>
                  </a:ext>
                </a:extLst>
              </p:cNvPr>
              <p:cNvSpPr/>
              <p:nvPr/>
            </p:nvSpPr>
            <p:spPr>
              <a:xfrm>
                <a:off x="-140139" y="9794222"/>
                <a:ext cx="17198" cy="17198"/>
              </a:xfrm>
              <a:custGeom>
                <a:avLst/>
                <a:gdLst>
                  <a:gd name="connsiteX0" fmla="*/ 8709 w 0"/>
                  <a:gd name="connsiteY0" fmla="*/ 1970 h 0"/>
                  <a:gd name="connsiteX1" fmla="*/ 11507 w 0"/>
                  <a:gd name="connsiteY1" fmla="*/ 8709 h 0"/>
                  <a:gd name="connsiteX2" fmla="*/ 4768 w 0"/>
                  <a:gd name="connsiteY2" fmla="*/ 11507 h 0"/>
                  <a:gd name="connsiteX3" fmla="*/ 1970 w 0"/>
                  <a:gd name="connsiteY3" fmla="*/ 4768 h 0"/>
                  <a:gd name="connsiteX4" fmla="*/ 8709 w 0"/>
                  <a:gd name="connsiteY4" fmla="*/ 197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8709" y="1970"/>
                    </a:moveTo>
                    <a:cubicBezTo>
                      <a:pt x="11343" y="3059"/>
                      <a:pt x="12595" y="6076"/>
                      <a:pt x="11507" y="8709"/>
                    </a:cubicBezTo>
                    <a:cubicBezTo>
                      <a:pt x="10419" y="11343"/>
                      <a:pt x="7402" y="12595"/>
                      <a:pt x="4768" y="11507"/>
                    </a:cubicBezTo>
                    <a:cubicBezTo>
                      <a:pt x="2135" y="10419"/>
                      <a:pt x="882" y="7402"/>
                      <a:pt x="1970" y="4768"/>
                    </a:cubicBezTo>
                    <a:cubicBezTo>
                      <a:pt x="3059" y="2135"/>
                      <a:pt x="6076" y="882"/>
                      <a:pt x="8709" y="19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82" name="手繪多邊形: 圖案 181">
                <a:extLst>
                  <a:ext uri="{FF2B5EF4-FFF2-40B4-BE49-F238E27FC236}">
                    <a16:creationId xmlns:a16="http://schemas.microsoft.com/office/drawing/2014/main" id="{AE23B81B-6C0E-412A-B7E7-E9FB8D0D5B3D}"/>
                  </a:ext>
                </a:extLst>
              </p:cNvPr>
              <p:cNvSpPr/>
              <p:nvPr/>
            </p:nvSpPr>
            <p:spPr>
              <a:xfrm>
                <a:off x="-209819" y="9455564"/>
                <a:ext cx="68793" cy="189182"/>
              </a:xfrm>
              <a:custGeom>
                <a:avLst/>
                <a:gdLst>
                  <a:gd name="connsiteX0" fmla="*/ 0 w 68793"/>
                  <a:gd name="connsiteY0" fmla="*/ 0 h 189181"/>
                  <a:gd name="connsiteX1" fmla="*/ 77392 w 68793"/>
                  <a:gd name="connsiteY1" fmla="*/ 0 h 189181"/>
                  <a:gd name="connsiteX2" fmla="*/ 77392 w 68793"/>
                  <a:gd name="connsiteY2" fmla="*/ 189182 h 189181"/>
                  <a:gd name="connsiteX3" fmla="*/ 0 w 68793"/>
                  <a:gd name="connsiteY3" fmla="*/ 189182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93" h="189181">
                    <a:moveTo>
                      <a:pt x="0" y="0"/>
                    </a:moveTo>
                    <a:lnTo>
                      <a:pt x="77392" y="0"/>
                    </a:lnTo>
                    <a:lnTo>
                      <a:pt x="77392" y="189182"/>
                    </a:lnTo>
                    <a:lnTo>
                      <a:pt x="0" y="189182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83" name="手繪多邊形: 圖案 182">
                <a:extLst>
                  <a:ext uri="{FF2B5EF4-FFF2-40B4-BE49-F238E27FC236}">
                    <a16:creationId xmlns:a16="http://schemas.microsoft.com/office/drawing/2014/main" id="{4B848439-1D75-4A5C-9E31-CFCB7D7046CC}"/>
                  </a:ext>
                </a:extLst>
              </p:cNvPr>
              <p:cNvSpPr/>
              <p:nvPr/>
            </p:nvSpPr>
            <p:spPr>
              <a:xfrm>
                <a:off x="-300971" y="9455564"/>
                <a:ext cx="51595" cy="189182"/>
              </a:xfrm>
              <a:custGeom>
                <a:avLst/>
                <a:gdLst>
                  <a:gd name="connsiteX0" fmla="*/ 0 w 51594"/>
                  <a:gd name="connsiteY0" fmla="*/ 0 h 189181"/>
                  <a:gd name="connsiteX1" fmla="*/ 60194 w 51594"/>
                  <a:gd name="connsiteY1" fmla="*/ 0 h 189181"/>
                  <a:gd name="connsiteX2" fmla="*/ 60194 w 51594"/>
                  <a:gd name="connsiteY2" fmla="*/ 189182 h 189181"/>
                  <a:gd name="connsiteX3" fmla="*/ 0 w 51594"/>
                  <a:gd name="connsiteY3" fmla="*/ 189182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594" h="189181">
                    <a:moveTo>
                      <a:pt x="0" y="0"/>
                    </a:moveTo>
                    <a:lnTo>
                      <a:pt x="60194" y="0"/>
                    </a:lnTo>
                    <a:lnTo>
                      <a:pt x="60194" y="189182"/>
                    </a:lnTo>
                    <a:lnTo>
                      <a:pt x="0" y="189182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84" name="手繪多邊形: 圖案 183">
                <a:extLst>
                  <a:ext uri="{FF2B5EF4-FFF2-40B4-BE49-F238E27FC236}">
                    <a16:creationId xmlns:a16="http://schemas.microsoft.com/office/drawing/2014/main" id="{C9F8AD96-E0D9-44E2-8C59-017FBC1945ED}"/>
                  </a:ext>
                </a:extLst>
              </p:cNvPr>
              <p:cNvSpPr/>
              <p:nvPr/>
            </p:nvSpPr>
            <p:spPr>
              <a:xfrm>
                <a:off x="-318169" y="10067331"/>
                <a:ext cx="601941" cy="51595"/>
              </a:xfrm>
              <a:custGeom>
                <a:avLst/>
                <a:gdLst>
                  <a:gd name="connsiteX0" fmla="*/ 0 w 601941"/>
                  <a:gd name="connsiteY0" fmla="*/ 29237 h 51594"/>
                  <a:gd name="connsiteX1" fmla="*/ 29237 w 601941"/>
                  <a:gd name="connsiteY1" fmla="*/ 0 h 51594"/>
                  <a:gd name="connsiteX2" fmla="*/ 588182 w 601941"/>
                  <a:gd name="connsiteY2" fmla="*/ 0 h 51594"/>
                  <a:gd name="connsiteX3" fmla="*/ 617420 w 601941"/>
                  <a:gd name="connsiteY3" fmla="*/ 29237 h 51594"/>
                  <a:gd name="connsiteX4" fmla="*/ 617420 w 601941"/>
                  <a:gd name="connsiteY4" fmla="*/ 63634 h 51594"/>
                  <a:gd name="connsiteX5" fmla="*/ 0 w 601941"/>
                  <a:gd name="connsiteY5" fmla="*/ 63634 h 51594"/>
                  <a:gd name="connsiteX6" fmla="*/ 0 w 601941"/>
                  <a:gd name="connsiteY6" fmla="*/ 29237 h 51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1941" h="51594">
                    <a:moveTo>
                      <a:pt x="0" y="29237"/>
                    </a:moveTo>
                    <a:cubicBezTo>
                      <a:pt x="0" y="12039"/>
                      <a:pt x="13759" y="0"/>
                      <a:pt x="29237" y="0"/>
                    </a:cubicBezTo>
                    <a:lnTo>
                      <a:pt x="588182" y="0"/>
                    </a:lnTo>
                    <a:cubicBezTo>
                      <a:pt x="605381" y="0"/>
                      <a:pt x="617420" y="13759"/>
                      <a:pt x="617420" y="29237"/>
                    </a:cubicBezTo>
                    <a:lnTo>
                      <a:pt x="617420" y="63634"/>
                    </a:lnTo>
                    <a:lnTo>
                      <a:pt x="0" y="63634"/>
                    </a:lnTo>
                    <a:lnTo>
                      <a:pt x="0" y="29237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173" name="矩形 172">
              <a:extLst>
                <a:ext uri="{FF2B5EF4-FFF2-40B4-BE49-F238E27FC236}">
                  <a16:creationId xmlns:a16="http://schemas.microsoft.com/office/drawing/2014/main" id="{2C11BFB2-81B8-4F21-A4DF-86EA50885F66}"/>
                </a:ext>
              </a:extLst>
            </p:cNvPr>
            <p:cNvSpPr/>
            <p:nvPr/>
          </p:nvSpPr>
          <p:spPr>
            <a:xfrm>
              <a:off x="47364" y="7762427"/>
              <a:ext cx="554311" cy="609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>
                  <a:ln>
                    <a:noFill/>
                  </a:ln>
                  <a:solidFill>
                    <a:srgbClr val="00FFD5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B</a:t>
              </a:r>
              <a:endPara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FFD5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sp>
        <p:nvSpPr>
          <p:cNvPr id="185" name="手繪多邊形: 圖案 184">
            <a:extLst>
              <a:ext uri="{FF2B5EF4-FFF2-40B4-BE49-F238E27FC236}">
                <a16:creationId xmlns:a16="http://schemas.microsoft.com/office/drawing/2014/main" id="{8CE7E54D-7FA4-4C44-B0B4-9627FD4CCF66}"/>
              </a:ext>
            </a:extLst>
          </p:cNvPr>
          <p:cNvSpPr/>
          <p:nvPr/>
        </p:nvSpPr>
        <p:spPr>
          <a:xfrm>
            <a:off x="1495606" y="4563004"/>
            <a:ext cx="720945" cy="627920"/>
          </a:xfrm>
          <a:custGeom>
            <a:avLst/>
            <a:gdLst>
              <a:gd name="connsiteX0" fmla="*/ 654465 w 720944"/>
              <a:gd name="connsiteY0" fmla="*/ 266001 h 627919"/>
              <a:gd name="connsiteX1" fmla="*/ 528881 w 720944"/>
              <a:gd name="connsiteY1" fmla="*/ 338096 h 627919"/>
              <a:gd name="connsiteX2" fmla="*/ 528881 w 720944"/>
              <a:gd name="connsiteY2" fmla="*/ 338096 h 627919"/>
              <a:gd name="connsiteX3" fmla="*/ 382366 w 720944"/>
              <a:gd name="connsiteY3" fmla="*/ 421819 h 627919"/>
              <a:gd name="connsiteX4" fmla="*/ 221898 w 720944"/>
              <a:gd name="connsiteY4" fmla="*/ 514844 h 627919"/>
              <a:gd name="connsiteX5" fmla="*/ 182362 w 720944"/>
              <a:gd name="connsiteY5" fmla="*/ 503216 h 627919"/>
              <a:gd name="connsiteX6" fmla="*/ 140501 w 720944"/>
              <a:gd name="connsiteY6" fmla="*/ 431121 h 627919"/>
              <a:gd name="connsiteX7" fmla="*/ 191665 w 720944"/>
              <a:gd name="connsiteY7" fmla="*/ 463680 h 627919"/>
              <a:gd name="connsiteX8" fmla="*/ 221898 w 720944"/>
              <a:gd name="connsiteY8" fmla="*/ 463680 h 627919"/>
              <a:gd name="connsiteX9" fmla="*/ 656790 w 720944"/>
              <a:gd name="connsiteY9" fmla="*/ 212512 h 627919"/>
              <a:gd name="connsiteX10" fmla="*/ 663767 w 720944"/>
              <a:gd name="connsiteY10" fmla="*/ 226466 h 627919"/>
              <a:gd name="connsiteX11" fmla="*/ 654465 w 720944"/>
              <a:gd name="connsiteY11" fmla="*/ 266001 h 627919"/>
              <a:gd name="connsiteX12" fmla="*/ 654465 w 720944"/>
              <a:gd name="connsiteY12" fmla="*/ 266001 h 627919"/>
              <a:gd name="connsiteX13" fmla="*/ 493996 w 720944"/>
              <a:gd name="connsiteY13" fmla="*/ 393911 h 627919"/>
              <a:gd name="connsiteX14" fmla="*/ 421902 w 720944"/>
              <a:gd name="connsiteY14" fmla="*/ 435772 h 627919"/>
              <a:gd name="connsiteX15" fmla="*/ 477717 w 720944"/>
              <a:gd name="connsiteY15" fmla="*/ 533449 h 627919"/>
              <a:gd name="connsiteX16" fmla="*/ 617255 w 720944"/>
              <a:gd name="connsiteY16" fmla="*/ 533449 h 627919"/>
              <a:gd name="connsiteX17" fmla="*/ 617255 w 720944"/>
              <a:gd name="connsiteY17" fmla="*/ 449726 h 627919"/>
              <a:gd name="connsiteX18" fmla="*/ 524230 w 720944"/>
              <a:gd name="connsiteY18" fmla="*/ 449726 h 627919"/>
              <a:gd name="connsiteX19" fmla="*/ 493996 w 720944"/>
              <a:gd name="connsiteY19" fmla="*/ 393911 h 627919"/>
              <a:gd name="connsiteX20" fmla="*/ 493996 w 720944"/>
              <a:gd name="connsiteY20" fmla="*/ 393911 h 627919"/>
              <a:gd name="connsiteX21" fmla="*/ 649814 w 720944"/>
              <a:gd name="connsiteY21" fmla="*/ 449726 h 627919"/>
              <a:gd name="connsiteX22" fmla="*/ 649814 w 720944"/>
              <a:gd name="connsiteY22" fmla="*/ 533449 h 627919"/>
              <a:gd name="connsiteX23" fmla="*/ 649814 w 720944"/>
              <a:gd name="connsiteY23" fmla="*/ 570659 h 627919"/>
              <a:gd name="connsiteX24" fmla="*/ 649814 w 720944"/>
              <a:gd name="connsiteY24" fmla="*/ 579961 h 627919"/>
              <a:gd name="connsiteX25" fmla="*/ 700977 w 720944"/>
              <a:gd name="connsiteY25" fmla="*/ 631125 h 627919"/>
              <a:gd name="connsiteX26" fmla="*/ 726559 w 720944"/>
              <a:gd name="connsiteY26" fmla="*/ 631125 h 627919"/>
              <a:gd name="connsiteX27" fmla="*/ 726559 w 720944"/>
              <a:gd name="connsiteY27" fmla="*/ 352050 h 627919"/>
              <a:gd name="connsiteX28" fmla="*/ 700977 w 720944"/>
              <a:gd name="connsiteY28" fmla="*/ 352050 h 627919"/>
              <a:gd name="connsiteX29" fmla="*/ 649814 w 720944"/>
              <a:gd name="connsiteY29" fmla="*/ 403214 h 627919"/>
              <a:gd name="connsiteX30" fmla="*/ 649814 w 720944"/>
              <a:gd name="connsiteY30" fmla="*/ 449726 h 627919"/>
              <a:gd name="connsiteX31" fmla="*/ 649814 w 720944"/>
              <a:gd name="connsiteY31" fmla="*/ 449726 h 627919"/>
              <a:gd name="connsiteX32" fmla="*/ 38173 w 720944"/>
              <a:gd name="connsiteY32" fmla="*/ 352050 h 627919"/>
              <a:gd name="connsiteX33" fmla="*/ 3289 w 720944"/>
              <a:gd name="connsiteY33" fmla="*/ 372980 h 627919"/>
              <a:gd name="connsiteX34" fmla="*/ 963 w 720944"/>
              <a:gd name="connsiteY34" fmla="*/ 382283 h 627919"/>
              <a:gd name="connsiteX35" fmla="*/ 87012 w 720944"/>
              <a:gd name="connsiteY35" fmla="*/ 531123 h 627919"/>
              <a:gd name="connsiteX36" fmla="*/ 96314 w 720944"/>
              <a:gd name="connsiteY36" fmla="*/ 533449 h 627919"/>
              <a:gd name="connsiteX37" fmla="*/ 131198 w 720944"/>
              <a:gd name="connsiteY37" fmla="*/ 512518 h 627919"/>
              <a:gd name="connsiteX38" fmla="*/ 133524 w 720944"/>
              <a:gd name="connsiteY38" fmla="*/ 503216 h 627919"/>
              <a:gd name="connsiteX39" fmla="*/ 45150 w 720944"/>
              <a:gd name="connsiteY39" fmla="*/ 354375 h 627919"/>
              <a:gd name="connsiteX40" fmla="*/ 38173 w 720944"/>
              <a:gd name="connsiteY40" fmla="*/ 352050 h 627919"/>
              <a:gd name="connsiteX41" fmla="*/ 38173 w 720944"/>
              <a:gd name="connsiteY41" fmla="*/ 352050 h 627919"/>
              <a:gd name="connsiteX42" fmla="*/ 38173 w 720944"/>
              <a:gd name="connsiteY42" fmla="*/ 352050 h 627919"/>
              <a:gd name="connsiteX43" fmla="*/ 547486 w 720944"/>
              <a:gd name="connsiteY43" fmla="*/ 3205 h 627919"/>
              <a:gd name="connsiteX44" fmla="*/ 33522 w 720944"/>
              <a:gd name="connsiteY44" fmla="*/ 300886 h 627919"/>
              <a:gd name="connsiteX45" fmla="*/ 28871 w 720944"/>
              <a:gd name="connsiteY45" fmla="*/ 310188 h 627919"/>
              <a:gd name="connsiteX46" fmla="*/ 33522 w 720944"/>
              <a:gd name="connsiteY46" fmla="*/ 319491 h 627919"/>
              <a:gd name="connsiteX47" fmla="*/ 191665 w 720944"/>
              <a:gd name="connsiteY47" fmla="*/ 428795 h 627919"/>
              <a:gd name="connsiteX48" fmla="*/ 221898 w 720944"/>
              <a:gd name="connsiteY48" fmla="*/ 428795 h 627919"/>
              <a:gd name="connsiteX49" fmla="*/ 649814 w 720944"/>
              <a:gd name="connsiteY49" fmla="*/ 179953 h 627919"/>
              <a:gd name="connsiteX50" fmla="*/ 661442 w 720944"/>
              <a:gd name="connsiteY50" fmla="*/ 140417 h 627919"/>
              <a:gd name="connsiteX51" fmla="*/ 589347 w 720944"/>
              <a:gd name="connsiteY51" fmla="*/ 14834 h 627919"/>
              <a:gd name="connsiteX52" fmla="*/ 547486 w 720944"/>
              <a:gd name="connsiteY52" fmla="*/ 3205 h 627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20944" h="627919">
                <a:moveTo>
                  <a:pt x="654465" y="266001"/>
                </a:moveTo>
                <a:lnTo>
                  <a:pt x="528881" y="338096"/>
                </a:lnTo>
                <a:lnTo>
                  <a:pt x="528881" y="338096"/>
                </a:lnTo>
                <a:lnTo>
                  <a:pt x="382366" y="421819"/>
                </a:lnTo>
                <a:lnTo>
                  <a:pt x="221898" y="514844"/>
                </a:lnTo>
                <a:cubicBezTo>
                  <a:pt x="207944" y="521821"/>
                  <a:pt x="191665" y="517169"/>
                  <a:pt x="182362" y="503216"/>
                </a:cubicBezTo>
                <a:lnTo>
                  <a:pt x="140501" y="431121"/>
                </a:lnTo>
                <a:lnTo>
                  <a:pt x="191665" y="463680"/>
                </a:lnTo>
                <a:cubicBezTo>
                  <a:pt x="200967" y="470657"/>
                  <a:pt x="212595" y="470657"/>
                  <a:pt x="221898" y="463680"/>
                </a:cubicBezTo>
                <a:lnTo>
                  <a:pt x="656790" y="212512"/>
                </a:lnTo>
                <a:lnTo>
                  <a:pt x="663767" y="226466"/>
                </a:lnTo>
                <a:cubicBezTo>
                  <a:pt x="673070" y="240420"/>
                  <a:pt x="668419" y="256699"/>
                  <a:pt x="654465" y="266001"/>
                </a:cubicBezTo>
                <a:lnTo>
                  <a:pt x="654465" y="266001"/>
                </a:lnTo>
                <a:close/>
                <a:moveTo>
                  <a:pt x="493996" y="393911"/>
                </a:moveTo>
                <a:lnTo>
                  <a:pt x="421902" y="435772"/>
                </a:lnTo>
                <a:lnTo>
                  <a:pt x="477717" y="533449"/>
                </a:lnTo>
                <a:lnTo>
                  <a:pt x="617255" y="533449"/>
                </a:lnTo>
                <a:lnTo>
                  <a:pt x="617255" y="449726"/>
                </a:lnTo>
                <a:lnTo>
                  <a:pt x="524230" y="449726"/>
                </a:lnTo>
                <a:lnTo>
                  <a:pt x="493996" y="393911"/>
                </a:lnTo>
                <a:lnTo>
                  <a:pt x="493996" y="393911"/>
                </a:lnTo>
                <a:close/>
                <a:moveTo>
                  <a:pt x="649814" y="449726"/>
                </a:moveTo>
                <a:lnTo>
                  <a:pt x="649814" y="533449"/>
                </a:lnTo>
                <a:lnTo>
                  <a:pt x="649814" y="570659"/>
                </a:lnTo>
                <a:lnTo>
                  <a:pt x="649814" y="579961"/>
                </a:lnTo>
                <a:cubicBezTo>
                  <a:pt x="649814" y="607869"/>
                  <a:pt x="673070" y="631125"/>
                  <a:pt x="700977" y="631125"/>
                </a:cubicBezTo>
                <a:lnTo>
                  <a:pt x="726559" y="631125"/>
                </a:lnTo>
                <a:lnTo>
                  <a:pt x="726559" y="352050"/>
                </a:lnTo>
                <a:lnTo>
                  <a:pt x="700977" y="352050"/>
                </a:lnTo>
                <a:cubicBezTo>
                  <a:pt x="673070" y="352050"/>
                  <a:pt x="649814" y="375306"/>
                  <a:pt x="649814" y="403214"/>
                </a:cubicBezTo>
                <a:lnTo>
                  <a:pt x="649814" y="449726"/>
                </a:lnTo>
                <a:lnTo>
                  <a:pt x="649814" y="449726"/>
                </a:lnTo>
                <a:close/>
                <a:moveTo>
                  <a:pt x="38173" y="352050"/>
                </a:moveTo>
                <a:lnTo>
                  <a:pt x="3289" y="372980"/>
                </a:lnTo>
                <a:cubicBezTo>
                  <a:pt x="963" y="375306"/>
                  <a:pt x="-1362" y="377632"/>
                  <a:pt x="963" y="382283"/>
                </a:cubicBezTo>
                <a:lnTo>
                  <a:pt x="87012" y="531123"/>
                </a:lnTo>
                <a:cubicBezTo>
                  <a:pt x="89337" y="533449"/>
                  <a:pt x="91663" y="535774"/>
                  <a:pt x="96314" y="533449"/>
                </a:cubicBezTo>
                <a:lnTo>
                  <a:pt x="131198" y="512518"/>
                </a:lnTo>
                <a:cubicBezTo>
                  <a:pt x="133524" y="510192"/>
                  <a:pt x="135850" y="507867"/>
                  <a:pt x="133524" y="503216"/>
                </a:cubicBezTo>
                <a:lnTo>
                  <a:pt x="45150" y="354375"/>
                </a:lnTo>
                <a:cubicBezTo>
                  <a:pt x="42825" y="352050"/>
                  <a:pt x="40499" y="349724"/>
                  <a:pt x="38173" y="352050"/>
                </a:cubicBezTo>
                <a:lnTo>
                  <a:pt x="38173" y="352050"/>
                </a:lnTo>
                <a:lnTo>
                  <a:pt x="38173" y="352050"/>
                </a:lnTo>
                <a:close/>
                <a:moveTo>
                  <a:pt x="547486" y="3205"/>
                </a:moveTo>
                <a:lnTo>
                  <a:pt x="33522" y="300886"/>
                </a:lnTo>
                <a:cubicBezTo>
                  <a:pt x="31196" y="303211"/>
                  <a:pt x="28871" y="305537"/>
                  <a:pt x="28871" y="310188"/>
                </a:cubicBezTo>
                <a:cubicBezTo>
                  <a:pt x="28871" y="312514"/>
                  <a:pt x="31196" y="317165"/>
                  <a:pt x="33522" y="319491"/>
                </a:cubicBezTo>
                <a:lnTo>
                  <a:pt x="191665" y="428795"/>
                </a:lnTo>
                <a:cubicBezTo>
                  <a:pt x="200967" y="435772"/>
                  <a:pt x="212595" y="435772"/>
                  <a:pt x="221898" y="428795"/>
                </a:cubicBezTo>
                <a:lnTo>
                  <a:pt x="649814" y="179953"/>
                </a:lnTo>
                <a:cubicBezTo>
                  <a:pt x="663767" y="172976"/>
                  <a:pt x="668419" y="154371"/>
                  <a:pt x="661442" y="140417"/>
                </a:cubicBezTo>
                <a:lnTo>
                  <a:pt x="589347" y="14834"/>
                </a:lnTo>
                <a:cubicBezTo>
                  <a:pt x="577719" y="880"/>
                  <a:pt x="561440" y="-3771"/>
                  <a:pt x="547486" y="3205"/>
                </a:cubicBezTo>
                <a:close/>
              </a:path>
            </a:pathLst>
          </a:custGeom>
          <a:solidFill>
            <a:srgbClr val="FFFFFF"/>
          </a:solidFill>
          <a:ln w="23228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9" name="矩形: 圓角 188">
            <a:extLst>
              <a:ext uri="{FF2B5EF4-FFF2-40B4-BE49-F238E27FC236}">
                <a16:creationId xmlns:a16="http://schemas.microsoft.com/office/drawing/2014/main" id="{A89F07D6-D0C1-4927-8F43-B5EF08F84EFB}"/>
              </a:ext>
            </a:extLst>
          </p:cNvPr>
          <p:cNvSpPr/>
          <p:nvPr/>
        </p:nvSpPr>
        <p:spPr>
          <a:xfrm>
            <a:off x="8791098" y="4385586"/>
            <a:ext cx="3144644" cy="2105841"/>
          </a:xfrm>
          <a:prstGeom prst="roundRect">
            <a:avLst>
              <a:gd name="adj" fmla="val 10007"/>
            </a:avLst>
          </a:prstGeom>
          <a:gradFill>
            <a:gsLst>
              <a:gs pos="50000">
                <a:srgbClr val="0070C0"/>
              </a:gs>
              <a:gs pos="0">
                <a:srgbClr val="00B0F0"/>
              </a:gs>
            </a:gsLst>
            <a:lin ang="5400000" scaled="0"/>
          </a:gra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3200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pic>
        <p:nvPicPr>
          <p:cNvPr id="190" name="圖片 189" descr="一張含有 向量圖形 的圖片&#10;&#10;自動產生的描述">
            <a:extLst>
              <a:ext uri="{FF2B5EF4-FFF2-40B4-BE49-F238E27FC236}">
                <a16:creationId xmlns:a16="http://schemas.microsoft.com/office/drawing/2014/main" id="{CA4AE8C9-D21E-41A5-AEF7-AE8FBE7B84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540" y="4517060"/>
            <a:ext cx="713893" cy="71389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1" name="文字方塊 190">
            <a:extLst>
              <a:ext uri="{FF2B5EF4-FFF2-40B4-BE49-F238E27FC236}">
                <a16:creationId xmlns:a16="http://schemas.microsoft.com/office/drawing/2014/main" id="{428D1681-4E08-4B91-83D3-509D696514D6}"/>
              </a:ext>
            </a:extLst>
          </p:cNvPr>
          <p:cNvSpPr txBox="1"/>
          <p:nvPr/>
        </p:nvSpPr>
        <p:spPr>
          <a:xfrm>
            <a:off x="10412574" y="5816793"/>
            <a:ext cx="152316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Arial"/>
              </a:rPr>
              <a:t>QGD-3014-16PT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新細明體"/>
              <a:cs typeface="Arial" panose="020B0604020202020204" pitchFamily="34" charset="0"/>
              <a:sym typeface="Arial"/>
            </a:endParaRPr>
          </a:p>
        </p:txBody>
      </p:sp>
      <p:sp>
        <p:nvSpPr>
          <p:cNvPr id="192" name="文字方塊 191">
            <a:extLst>
              <a:ext uri="{FF2B5EF4-FFF2-40B4-BE49-F238E27FC236}">
                <a16:creationId xmlns:a16="http://schemas.microsoft.com/office/drawing/2014/main" id="{925013D3-BFF7-4838-9125-B9B20A1DA2D5}"/>
              </a:ext>
            </a:extLst>
          </p:cNvPr>
          <p:cNvSpPr txBox="1"/>
          <p:nvPr/>
        </p:nvSpPr>
        <p:spPr>
          <a:xfrm>
            <a:off x="10883204" y="5291113"/>
            <a:ext cx="92585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Arial"/>
              </a:rPr>
              <a:t>QVR Pro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新細明體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93" name="群組 192">
            <a:extLst>
              <a:ext uri="{FF2B5EF4-FFF2-40B4-BE49-F238E27FC236}">
                <a16:creationId xmlns:a16="http://schemas.microsoft.com/office/drawing/2014/main" id="{240F23D6-72EE-4284-8A50-D3913C8D2AE3}"/>
              </a:ext>
            </a:extLst>
          </p:cNvPr>
          <p:cNvGrpSpPr/>
          <p:nvPr/>
        </p:nvGrpSpPr>
        <p:grpSpPr>
          <a:xfrm>
            <a:off x="8978981" y="4467858"/>
            <a:ext cx="931894" cy="927674"/>
            <a:chOff x="-119575" y="7259463"/>
            <a:chExt cx="1230674" cy="12251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94" name="群組 193">
              <a:extLst>
                <a:ext uri="{FF2B5EF4-FFF2-40B4-BE49-F238E27FC236}">
                  <a16:creationId xmlns:a16="http://schemas.microsoft.com/office/drawing/2014/main" id="{781455B3-D29E-4DC6-B45B-9B248D5A3767}"/>
                </a:ext>
              </a:extLst>
            </p:cNvPr>
            <p:cNvGrpSpPr/>
            <p:nvPr/>
          </p:nvGrpSpPr>
          <p:grpSpPr>
            <a:xfrm>
              <a:off x="-119575" y="7259463"/>
              <a:ext cx="1230674" cy="1225101"/>
              <a:chOff x="-318169" y="9374732"/>
              <a:chExt cx="601941" cy="744194"/>
            </a:xfrm>
          </p:grpSpPr>
          <p:sp>
            <p:nvSpPr>
              <p:cNvPr id="196" name="手繪多邊形: 圖案 195">
                <a:extLst>
                  <a:ext uri="{FF2B5EF4-FFF2-40B4-BE49-F238E27FC236}">
                    <a16:creationId xmlns:a16="http://schemas.microsoft.com/office/drawing/2014/main" id="{DD5B38E8-46CD-4F21-9C2D-25702686C402}"/>
                  </a:ext>
                </a:extLst>
              </p:cNvPr>
              <p:cNvSpPr/>
              <p:nvPr/>
            </p:nvSpPr>
            <p:spPr>
              <a:xfrm>
                <a:off x="-297531" y="9661944"/>
                <a:ext cx="567544" cy="369854"/>
              </a:xfrm>
              <a:custGeom>
                <a:avLst/>
                <a:gdLst>
                  <a:gd name="connsiteX0" fmla="*/ 577863 w 567544"/>
                  <a:gd name="connsiteY0" fmla="*/ 0 h 240776"/>
                  <a:gd name="connsiteX1" fmla="*/ 577863 w 567544"/>
                  <a:gd name="connsiteY1" fmla="*/ 247656 h 240776"/>
                  <a:gd name="connsiteX2" fmla="*/ 0 w 567544"/>
                  <a:gd name="connsiteY2" fmla="*/ 247656 h 240776"/>
                  <a:gd name="connsiteX3" fmla="*/ 0 w 567544"/>
                  <a:gd name="connsiteY3" fmla="*/ 0 h 240776"/>
                  <a:gd name="connsiteX4" fmla="*/ 577863 w 567544"/>
                  <a:gd name="connsiteY4" fmla="*/ 0 h 240776"/>
                  <a:gd name="connsiteX5" fmla="*/ 517669 w 567544"/>
                  <a:gd name="connsiteY5" fmla="*/ 218419 h 240776"/>
                  <a:gd name="connsiteX6" fmla="*/ 517669 w 567544"/>
                  <a:gd name="connsiteY6" fmla="*/ 36117 h 240776"/>
                  <a:gd name="connsiteX7" fmla="*/ 385242 w 567544"/>
                  <a:gd name="connsiteY7" fmla="*/ 36117 h 240776"/>
                  <a:gd name="connsiteX8" fmla="*/ 385242 w 567544"/>
                  <a:gd name="connsiteY8" fmla="*/ 218419 h 240776"/>
                  <a:gd name="connsiteX9" fmla="*/ 517669 w 567544"/>
                  <a:gd name="connsiteY9" fmla="*/ 218419 h 240776"/>
                  <a:gd name="connsiteX10" fmla="*/ 323328 w 567544"/>
                  <a:gd name="connsiteY10" fmla="*/ 218419 h 240776"/>
                  <a:gd name="connsiteX11" fmla="*/ 323328 w 567544"/>
                  <a:gd name="connsiteY11" fmla="*/ 36117 h 240776"/>
                  <a:gd name="connsiteX12" fmla="*/ 48155 w 567544"/>
                  <a:gd name="connsiteY12" fmla="*/ 36117 h 240776"/>
                  <a:gd name="connsiteX13" fmla="*/ 48155 w 567544"/>
                  <a:gd name="connsiteY13" fmla="*/ 218419 h 240776"/>
                  <a:gd name="connsiteX14" fmla="*/ 323328 w 567544"/>
                  <a:gd name="connsiteY14" fmla="*/ 218419 h 240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7544" h="240776">
                    <a:moveTo>
                      <a:pt x="577863" y="0"/>
                    </a:moveTo>
                    <a:lnTo>
                      <a:pt x="577863" y="247656"/>
                    </a:lnTo>
                    <a:lnTo>
                      <a:pt x="0" y="247656"/>
                    </a:lnTo>
                    <a:lnTo>
                      <a:pt x="0" y="0"/>
                    </a:lnTo>
                    <a:lnTo>
                      <a:pt x="577863" y="0"/>
                    </a:lnTo>
                    <a:close/>
                    <a:moveTo>
                      <a:pt x="517669" y="218419"/>
                    </a:moveTo>
                    <a:lnTo>
                      <a:pt x="517669" y="36117"/>
                    </a:lnTo>
                    <a:lnTo>
                      <a:pt x="385242" y="36117"/>
                    </a:lnTo>
                    <a:lnTo>
                      <a:pt x="385242" y="218419"/>
                    </a:lnTo>
                    <a:lnTo>
                      <a:pt x="517669" y="218419"/>
                    </a:lnTo>
                    <a:close/>
                    <a:moveTo>
                      <a:pt x="323328" y="218419"/>
                    </a:moveTo>
                    <a:lnTo>
                      <a:pt x="323328" y="36117"/>
                    </a:lnTo>
                    <a:lnTo>
                      <a:pt x="48155" y="36117"/>
                    </a:lnTo>
                    <a:lnTo>
                      <a:pt x="48155" y="218419"/>
                    </a:lnTo>
                    <a:lnTo>
                      <a:pt x="323328" y="218419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97" name="手繪多邊形: 圖案 196">
                <a:extLst>
                  <a:ext uri="{FF2B5EF4-FFF2-40B4-BE49-F238E27FC236}">
                    <a16:creationId xmlns:a16="http://schemas.microsoft.com/office/drawing/2014/main" id="{6204F380-7784-4CD0-A234-A021BC97A423}"/>
                  </a:ext>
                </a:extLst>
              </p:cNvPr>
              <p:cNvSpPr/>
              <p:nvPr/>
            </p:nvSpPr>
            <p:spPr>
              <a:xfrm>
                <a:off x="220138" y="9455564"/>
                <a:ext cx="51595" cy="189182"/>
              </a:xfrm>
              <a:custGeom>
                <a:avLst/>
                <a:gdLst>
                  <a:gd name="connsiteX0" fmla="*/ 0 w 51594"/>
                  <a:gd name="connsiteY0" fmla="*/ 0 h 189181"/>
                  <a:gd name="connsiteX1" fmla="*/ 60194 w 51594"/>
                  <a:gd name="connsiteY1" fmla="*/ 0 h 189181"/>
                  <a:gd name="connsiteX2" fmla="*/ 60194 w 51594"/>
                  <a:gd name="connsiteY2" fmla="*/ 189182 h 189181"/>
                  <a:gd name="connsiteX3" fmla="*/ 0 w 51594"/>
                  <a:gd name="connsiteY3" fmla="*/ 189182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594" h="189181">
                    <a:moveTo>
                      <a:pt x="0" y="0"/>
                    </a:moveTo>
                    <a:lnTo>
                      <a:pt x="60194" y="0"/>
                    </a:lnTo>
                    <a:lnTo>
                      <a:pt x="60194" y="189182"/>
                    </a:lnTo>
                    <a:lnTo>
                      <a:pt x="0" y="189182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98" name="手繪多邊形: 圖案 197">
                <a:extLst>
                  <a:ext uri="{FF2B5EF4-FFF2-40B4-BE49-F238E27FC236}">
                    <a16:creationId xmlns:a16="http://schemas.microsoft.com/office/drawing/2014/main" id="{BB57ACE9-7441-42F6-A34B-C60439372456}"/>
                  </a:ext>
                </a:extLst>
              </p:cNvPr>
              <p:cNvSpPr/>
              <p:nvPr/>
            </p:nvSpPr>
            <p:spPr>
              <a:xfrm>
                <a:off x="-230457" y="9374732"/>
                <a:ext cx="447156" cy="51595"/>
              </a:xfrm>
              <a:custGeom>
                <a:avLst/>
                <a:gdLst>
                  <a:gd name="connsiteX0" fmla="*/ 448876 w 447156"/>
                  <a:gd name="connsiteY0" fmla="*/ 22358 h 51594"/>
                  <a:gd name="connsiteX1" fmla="*/ 448876 w 447156"/>
                  <a:gd name="connsiteY1" fmla="*/ 67073 h 51594"/>
                  <a:gd name="connsiteX2" fmla="*/ 0 w 447156"/>
                  <a:gd name="connsiteY2" fmla="*/ 67073 h 51594"/>
                  <a:gd name="connsiteX3" fmla="*/ 0 w 447156"/>
                  <a:gd name="connsiteY3" fmla="*/ 24078 h 51594"/>
                  <a:gd name="connsiteX4" fmla="*/ 24078 w 447156"/>
                  <a:gd name="connsiteY4" fmla="*/ 0 h 51594"/>
                  <a:gd name="connsiteX5" fmla="*/ 424798 w 447156"/>
                  <a:gd name="connsiteY5" fmla="*/ 0 h 51594"/>
                  <a:gd name="connsiteX6" fmla="*/ 448876 w 447156"/>
                  <a:gd name="connsiteY6" fmla="*/ 22358 h 51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56" h="51594">
                    <a:moveTo>
                      <a:pt x="448876" y="22358"/>
                    </a:moveTo>
                    <a:lnTo>
                      <a:pt x="448876" y="67073"/>
                    </a:lnTo>
                    <a:lnTo>
                      <a:pt x="0" y="67073"/>
                    </a:lnTo>
                    <a:lnTo>
                      <a:pt x="0" y="24078"/>
                    </a:lnTo>
                    <a:cubicBezTo>
                      <a:pt x="0" y="10319"/>
                      <a:pt x="10319" y="0"/>
                      <a:pt x="24078" y="0"/>
                    </a:cubicBezTo>
                    <a:lnTo>
                      <a:pt x="424798" y="0"/>
                    </a:lnTo>
                    <a:cubicBezTo>
                      <a:pt x="438557" y="0"/>
                      <a:pt x="448876" y="10319"/>
                      <a:pt x="448876" y="223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99" name="手繪多邊形: 圖案 198">
                <a:extLst>
                  <a:ext uri="{FF2B5EF4-FFF2-40B4-BE49-F238E27FC236}">
                    <a16:creationId xmlns:a16="http://schemas.microsoft.com/office/drawing/2014/main" id="{B7E9FBB1-842B-4835-871C-EC28A8C1643A}"/>
                  </a:ext>
                </a:extLst>
              </p:cNvPr>
              <p:cNvSpPr/>
              <p:nvPr/>
            </p:nvSpPr>
            <p:spPr>
              <a:xfrm>
                <a:off x="116949" y="9455564"/>
                <a:ext cx="68793" cy="189182"/>
              </a:xfrm>
              <a:custGeom>
                <a:avLst/>
                <a:gdLst>
                  <a:gd name="connsiteX0" fmla="*/ 0 w 68793"/>
                  <a:gd name="connsiteY0" fmla="*/ 0 h 189181"/>
                  <a:gd name="connsiteX1" fmla="*/ 73953 w 68793"/>
                  <a:gd name="connsiteY1" fmla="*/ 0 h 189181"/>
                  <a:gd name="connsiteX2" fmla="*/ 73953 w 68793"/>
                  <a:gd name="connsiteY2" fmla="*/ 189182 h 189181"/>
                  <a:gd name="connsiteX3" fmla="*/ 0 w 68793"/>
                  <a:gd name="connsiteY3" fmla="*/ 189182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93" h="189181">
                    <a:moveTo>
                      <a:pt x="0" y="0"/>
                    </a:moveTo>
                    <a:lnTo>
                      <a:pt x="73953" y="0"/>
                    </a:lnTo>
                    <a:lnTo>
                      <a:pt x="73953" y="189182"/>
                    </a:lnTo>
                    <a:lnTo>
                      <a:pt x="0" y="189182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0" name="手繪多邊形: 圖案 199">
                <a:extLst>
                  <a:ext uri="{FF2B5EF4-FFF2-40B4-BE49-F238E27FC236}">
                    <a16:creationId xmlns:a16="http://schemas.microsoft.com/office/drawing/2014/main" id="{FBB99853-52B4-47E8-A7CB-A77DADC7F3FF}"/>
                  </a:ext>
                </a:extLst>
              </p:cNvPr>
              <p:cNvSpPr/>
              <p:nvPr/>
            </p:nvSpPr>
            <p:spPr>
              <a:xfrm>
                <a:off x="99750" y="9766854"/>
                <a:ext cx="34397" cy="34397"/>
              </a:xfrm>
              <a:custGeom>
                <a:avLst/>
                <a:gdLst>
                  <a:gd name="connsiteX0" fmla="*/ 18918 w 34396"/>
                  <a:gd name="connsiteY0" fmla="*/ 0 h 34396"/>
                  <a:gd name="connsiteX1" fmla="*/ 37836 w 34396"/>
                  <a:gd name="connsiteY1" fmla="*/ 18918 h 34396"/>
                  <a:gd name="connsiteX2" fmla="*/ 18918 w 34396"/>
                  <a:gd name="connsiteY2" fmla="*/ 37836 h 34396"/>
                  <a:gd name="connsiteX3" fmla="*/ 0 w 34396"/>
                  <a:gd name="connsiteY3" fmla="*/ 18918 h 34396"/>
                  <a:gd name="connsiteX4" fmla="*/ 18918 w 34396"/>
                  <a:gd name="connsiteY4" fmla="*/ 0 h 34396"/>
                  <a:gd name="connsiteX5" fmla="*/ 29237 w 34396"/>
                  <a:gd name="connsiteY5" fmla="*/ 18918 h 34396"/>
                  <a:gd name="connsiteX6" fmla="*/ 20638 w 34396"/>
                  <a:gd name="connsiteY6" fmla="*/ 10319 h 34396"/>
                  <a:gd name="connsiteX7" fmla="*/ 12039 w 34396"/>
                  <a:gd name="connsiteY7" fmla="*/ 18918 h 34396"/>
                  <a:gd name="connsiteX8" fmla="*/ 20638 w 34396"/>
                  <a:gd name="connsiteY8" fmla="*/ 27517 h 34396"/>
                  <a:gd name="connsiteX9" fmla="*/ 29237 w 34396"/>
                  <a:gd name="connsiteY9" fmla="*/ 18918 h 34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396" h="34396">
                    <a:moveTo>
                      <a:pt x="18918" y="0"/>
                    </a:moveTo>
                    <a:cubicBezTo>
                      <a:pt x="29237" y="0"/>
                      <a:pt x="37836" y="8599"/>
                      <a:pt x="37836" y="18918"/>
                    </a:cubicBezTo>
                    <a:cubicBezTo>
                      <a:pt x="37836" y="29237"/>
                      <a:pt x="29237" y="37836"/>
                      <a:pt x="18918" y="37836"/>
                    </a:cubicBezTo>
                    <a:cubicBezTo>
                      <a:pt x="8599" y="37836"/>
                      <a:pt x="0" y="29237"/>
                      <a:pt x="0" y="18918"/>
                    </a:cubicBezTo>
                    <a:cubicBezTo>
                      <a:pt x="0" y="8599"/>
                      <a:pt x="8599" y="0"/>
                      <a:pt x="18918" y="0"/>
                    </a:cubicBezTo>
                    <a:close/>
                    <a:moveTo>
                      <a:pt x="29237" y="18918"/>
                    </a:moveTo>
                    <a:cubicBezTo>
                      <a:pt x="29237" y="13759"/>
                      <a:pt x="25797" y="10319"/>
                      <a:pt x="20638" y="10319"/>
                    </a:cubicBezTo>
                    <a:cubicBezTo>
                      <a:pt x="15479" y="10319"/>
                      <a:pt x="12039" y="13759"/>
                      <a:pt x="12039" y="18918"/>
                    </a:cubicBezTo>
                    <a:cubicBezTo>
                      <a:pt x="12039" y="24078"/>
                      <a:pt x="15479" y="27517"/>
                      <a:pt x="20638" y="27517"/>
                    </a:cubicBezTo>
                    <a:cubicBezTo>
                      <a:pt x="24078" y="27517"/>
                      <a:pt x="29237" y="24078"/>
                      <a:pt x="29237" y="189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1" name="手繪多邊形: 圖案 200">
                <a:extLst>
                  <a:ext uri="{FF2B5EF4-FFF2-40B4-BE49-F238E27FC236}">
                    <a16:creationId xmlns:a16="http://schemas.microsoft.com/office/drawing/2014/main" id="{78A80334-56B4-4869-8AAB-666B67A34C46}"/>
                  </a:ext>
                </a:extLst>
              </p:cNvPr>
              <p:cNvSpPr/>
              <p:nvPr/>
            </p:nvSpPr>
            <p:spPr>
              <a:xfrm>
                <a:off x="5159" y="9455564"/>
                <a:ext cx="68793" cy="189182"/>
              </a:xfrm>
              <a:custGeom>
                <a:avLst/>
                <a:gdLst>
                  <a:gd name="connsiteX0" fmla="*/ 0 w 68793"/>
                  <a:gd name="connsiteY0" fmla="*/ 0 h 189181"/>
                  <a:gd name="connsiteX1" fmla="*/ 80832 w 68793"/>
                  <a:gd name="connsiteY1" fmla="*/ 0 h 189181"/>
                  <a:gd name="connsiteX2" fmla="*/ 80832 w 68793"/>
                  <a:gd name="connsiteY2" fmla="*/ 189182 h 189181"/>
                  <a:gd name="connsiteX3" fmla="*/ 0 w 68793"/>
                  <a:gd name="connsiteY3" fmla="*/ 189182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93" h="189181">
                    <a:moveTo>
                      <a:pt x="0" y="0"/>
                    </a:moveTo>
                    <a:lnTo>
                      <a:pt x="80832" y="0"/>
                    </a:lnTo>
                    <a:lnTo>
                      <a:pt x="80832" y="189182"/>
                    </a:lnTo>
                    <a:lnTo>
                      <a:pt x="0" y="189182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2" name="手繪多邊形: 圖案 201">
                <a:extLst>
                  <a:ext uri="{FF2B5EF4-FFF2-40B4-BE49-F238E27FC236}">
                    <a16:creationId xmlns:a16="http://schemas.microsoft.com/office/drawing/2014/main" id="{43BA5331-673A-4C40-85F4-187E995E8221}"/>
                  </a:ext>
                </a:extLst>
              </p:cNvPr>
              <p:cNvSpPr/>
              <p:nvPr/>
            </p:nvSpPr>
            <p:spPr>
              <a:xfrm>
                <a:off x="-103190" y="9455564"/>
                <a:ext cx="68793" cy="189182"/>
              </a:xfrm>
              <a:custGeom>
                <a:avLst/>
                <a:gdLst>
                  <a:gd name="connsiteX0" fmla="*/ 0 w 68793"/>
                  <a:gd name="connsiteY0" fmla="*/ 0 h 189181"/>
                  <a:gd name="connsiteX1" fmla="*/ 77392 w 68793"/>
                  <a:gd name="connsiteY1" fmla="*/ 0 h 189181"/>
                  <a:gd name="connsiteX2" fmla="*/ 77392 w 68793"/>
                  <a:gd name="connsiteY2" fmla="*/ 189182 h 189181"/>
                  <a:gd name="connsiteX3" fmla="*/ 0 w 68793"/>
                  <a:gd name="connsiteY3" fmla="*/ 189182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93" h="189181">
                    <a:moveTo>
                      <a:pt x="0" y="0"/>
                    </a:moveTo>
                    <a:lnTo>
                      <a:pt x="77392" y="0"/>
                    </a:lnTo>
                    <a:lnTo>
                      <a:pt x="77392" y="189182"/>
                    </a:lnTo>
                    <a:lnTo>
                      <a:pt x="0" y="189182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3" name="手繪多邊形: 圖案 202">
                <a:extLst>
                  <a:ext uri="{FF2B5EF4-FFF2-40B4-BE49-F238E27FC236}">
                    <a16:creationId xmlns:a16="http://schemas.microsoft.com/office/drawing/2014/main" id="{5D8DEFDC-56A8-4693-B0F3-A22FE4334660}"/>
                  </a:ext>
                </a:extLst>
              </p:cNvPr>
              <p:cNvSpPr/>
              <p:nvPr/>
            </p:nvSpPr>
            <p:spPr>
              <a:xfrm>
                <a:off x="-140139" y="9794222"/>
                <a:ext cx="17198" cy="17198"/>
              </a:xfrm>
              <a:custGeom>
                <a:avLst/>
                <a:gdLst>
                  <a:gd name="connsiteX0" fmla="*/ 8709 w 0"/>
                  <a:gd name="connsiteY0" fmla="*/ 1970 h 0"/>
                  <a:gd name="connsiteX1" fmla="*/ 11507 w 0"/>
                  <a:gd name="connsiteY1" fmla="*/ 8709 h 0"/>
                  <a:gd name="connsiteX2" fmla="*/ 4768 w 0"/>
                  <a:gd name="connsiteY2" fmla="*/ 11507 h 0"/>
                  <a:gd name="connsiteX3" fmla="*/ 1970 w 0"/>
                  <a:gd name="connsiteY3" fmla="*/ 4768 h 0"/>
                  <a:gd name="connsiteX4" fmla="*/ 8709 w 0"/>
                  <a:gd name="connsiteY4" fmla="*/ 197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>
                    <a:moveTo>
                      <a:pt x="8709" y="1970"/>
                    </a:moveTo>
                    <a:cubicBezTo>
                      <a:pt x="11343" y="3059"/>
                      <a:pt x="12595" y="6076"/>
                      <a:pt x="11507" y="8709"/>
                    </a:cubicBezTo>
                    <a:cubicBezTo>
                      <a:pt x="10419" y="11343"/>
                      <a:pt x="7402" y="12595"/>
                      <a:pt x="4768" y="11507"/>
                    </a:cubicBezTo>
                    <a:cubicBezTo>
                      <a:pt x="2135" y="10419"/>
                      <a:pt x="882" y="7402"/>
                      <a:pt x="1970" y="4768"/>
                    </a:cubicBezTo>
                    <a:cubicBezTo>
                      <a:pt x="3059" y="2135"/>
                      <a:pt x="6076" y="882"/>
                      <a:pt x="8709" y="19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4" name="手繪多邊形: 圖案 203">
                <a:extLst>
                  <a:ext uri="{FF2B5EF4-FFF2-40B4-BE49-F238E27FC236}">
                    <a16:creationId xmlns:a16="http://schemas.microsoft.com/office/drawing/2014/main" id="{D4B454BE-2FFE-4145-BE0F-26E6EC81529A}"/>
                  </a:ext>
                </a:extLst>
              </p:cNvPr>
              <p:cNvSpPr/>
              <p:nvPr/>
            </p:nvSpPr>
            <p:spPr>
              <a:xfrm>
                <a:off x="-209819" y="9455564"/>
                <a:ext cx="68793" cy="189182"/>
              </a:xfrm>
              <a:custGeom>
                <a:avLst/>
                <a:gdLst>
                  <a:gd name="connsiteX0" fmla="*/ 0 w 68793"/>
                  <a:gd name="connsiteY0" fmla="*/ 0 h 189181"/>
                  <a:gd name="connsiteX1" fmla="*/ 77392 w 68793"/>
                  <a:gd name="connsiteY1" fmla="*/ 0 h 189181"/>
                  <a:gd name="connsiteX2" fmla="*/ 77392 w 68793"/>
                  <a:gd name="connsiteY2" fmla="*/ 189182 h 189181"/>
                  <a:gd name="connsiteX3" fmla="*/ 0 w 68793"/>
                  <a:gd name="connsiteY3" fmla="*/ 189182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93" h="189181">
                    <a:moveTo>
                      <a:pt x="0" y="0"/>
                    </a:moveTo>
                    <a:lnTo>
                      <a:pt x="77392" y="0"/>
                    </a:lnTo>
                    <a:lnTo>
                      <a:pt x="77392" y="189182"/>
                    </a:lnTo>
                    <a:lnTo>
                      <a:pt x="0" y="189182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5" name="手繪多邊形: 圖案 204">
                <a:extLst>
                  <a:ext uri="{FF2B5EF4-FFF2-40B4-BE49-F238E27FC236}">
                    <a16:creationId xmlns:a16="http://schemas.microsoft.com/office/drawing/2014/main" id="{8883B47D-19CC-4CD7-8699-4DA98C546533}"/>
                  </a:ext>
                </a:extLst>
              </p:cNvPr>
              <p:cNvSpPr/>
              <p:nvPr/>
            </p:nvSpPr>
            <p:spPr>
              <a:xfrm>
                <a:off x="-300971" y="9455564"/>
                <a:ext cx="51595" cy="189182"/>
              </a:xfrm>
              <a:custGeom>
                <a:avLst/>
                <a:gdLst>
                  <a:gd name="connsiteX0" fmla="*/ 0 w 51594"/>
                  <a:gd name="connsiteY0" fmla="*/ 0 h 189181"/>
                  <a:gd name="connsiteX1" fmla="*/ 60194 w 51594"/>
                  <a:gd name="connsiteY1" fmla="*/ 0 h 189181"/>
                  <a:gd name="connsiteX2" fmla="*/ 60194 w 51594"/>
                  <a:gd name="connsiteY2" fmla="*/ 189182 h 189181"/>
                  <a:gd name="connsiteX3" fmla="*/ 0 w 51594"/>
                  <a:gd name="connsiteY3" fmla="*/ 189182 h 18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594" h="189181">
                    <a:moveTo>
                      <a:pt x="0" y="0"/>
                    </a:moveTo>
                    <a:lnTo>
                      <a:pt x="60194" y="0"/>
                    </a:lnTo>
                    <a:lnTo>
                      <a:pt x="60194" y="189182"/>
                    </a:lnTo>
                    <a:lnTo>
                      <a:pt x="0" y="189182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6" name="手繪多邊形: 圖案 205">
                <a:extLst>
                  <a:ext uri="{FF2B5EF4-FFF2-40B4-BE49-F238E27FC236}">
                    <a16:creationId xmlns:a16="http://schemas.microsoft.com/office/drawing/2014/main" id="{3C321AA4-B8ED-4554-93C5-B77938D81DF7}"/>
                  </a:ext>
                </a:extLst>
              </p:cNvPr>
              <p:cNvSpPr/>
              <p:nvPr/>
            </p:nvSpPr>
            <p:spPr>
              <a:xfrm>
                <a:off x="-318169" y="10067331"/>
                <a:ext cx="601941" cy="51595"/>
              </a:xfrm>
              <a:custGeom>
                <a:avLst/>
                <a:gdLst>
                  <a:gd name="connsiteX0" fmla="*/ 0 w 601941"/>
                  <a:gd name="connsiteY0" fmla="*/ 29237 h 51594"/>
                  <a:gd name="connsiteX1" fmla="*/ 29237 w 601941"/>
                  <a:gd name="connsiteY1" fmla="*/ 0 h 51594"/>
                  <a:gd name="connsiteX2" fmla="*/ 588182 w 601941"/>
                  <a:gd name="connsiteY2" fmla="*/ 0 h 51594"/>
                  <a:gd name="connsiteX3" fmla="*/ 617420 w 601941"/>
                  <a:gd name="connsiteY3" fmla="*/ 29237 h 51594"/>
                  <a:gd name="connsiteX4" fmla="*/ 617420 w 601941"/>
                  <a:gd name="connsiteY4" fmla="*/ 63634 h 51594"/>
                  <a:gd name="connsiteX5" fmla="*/ 0 w 601941"/>
                  <a:gd name="connsiteY5" fmla="*/ 63634 h 51594"/>
                  <a:gd name="connsiteX6" fmla="*/ 0 w 601941"/>
                  <a:gd name="connsiteY6" fmla="*/ 29237 h 51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1941" h="51594">
                    <a:moveTo>
                      <a:pt x="0" y="29237"/>
                    </a:moveTo>
                    <a:cubicBezTo>
                      <a:pt x="0" y="12039"/>
                      <a:pt x="13759" y="0"/>
                      <a:pt x="29237" y="0"/>
                    </a:cubicBezTo>
                    <a:lnTo>
                      <a:pt x="588182" y="0"/>
                    </a:lnTo>
                    <a:cubicBezTo>
                      <a:pt x="605381" y="0"/>
                      <a:pt x="617420" y="13759"/>
                      <a:pt x="617420" y="29237"/>
                    </a:cubicBezTo>
                    <a:lnTo>
                      <a:pt x="617420" y="63634"/>
                    </a:lnTo>
                    <a:lnTo>
                      <a:pt x="0" y="63634"/>
                    </a:lnTo>
                    <a:lnTo>
                      <a:pt x="0" y="29237"/>
                    </a:lnTo>
                    <a:close/>
                  </a:path>
                </a:pathLst>
              </a:custGeom>
              <a:solidFill>
                <a:srgbClr val="FFFFFF"/>
              </a:solidFill>
              <a:ln w="171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195" name="矩形 194">
              <a:extLst>
                <a:ext uri="{FF2B5EF4-FFF2-40B4-BE49-F238E27FC236}">
                  <a16:creationId xmlns:a16="http://schemas.microsoft.com/office/drawing/2014/main" id="{FE1B5729-CBD0-46CA-93C4-168AD2362CD7}"/>
                </a:ext>
              </a:extLst>
            </p:cNvPr>
            <p:cNvSpPr/>
            <p:nvPr/>
          </p:nvSpPr>
          <p:spPr>
            <a:xfrm>
              <a:off x="47364" y="7762427"/>
              <a:ext cx="554311" cy="609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400" b="1" i="0" u="none" strike="noStrike" kern="1200" cap="none" spc="0" normalizeH="0" baseline="0" noProof="0">
                  <a:ln>
                    <a:noFill/>
                  </a:ln>
                  <a:solidFill>
                    <a:srgbClr val="00FFD5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D</a:t>
              </a:r>
              <a:endPara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FFD5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sp>
        <p:nvSpPr>
          <p:cNvPr id="207" name="手繪多邊形: 圖案 206">
            <a:extLst>
              <a:ext uri="{FF2B5EF4-FFF2-40B4-BE49-F238E27FC236}">
                <a16:creationId xmlns:a16="http://schemas.microsoft.com/office/drawing/2014/main" id="{9F8CA54E-83E0-4835-AC4A-8E9202F19D86}"/>
              </a:ext>
            </a:extLst>
          </p:cNvPr>
          <p:cNvSpPr/>
          <p:nvPr/>
        </p:nvSpPr>
        <p:spPr>
          <a:xfrm>
            <a:off x="10050256" y="4573284"/>
            <a:ext cx="720945" cy="627920"/>
          </a:xfrm>
          <a:custGeom>
            <a:avLst/>
            <a:gdLst>
              <a:gd name="connsiteX0" fmla="*/ 654465 w 720944"/>
              <a:gd name="connsiteY0" fmla="*/ 266001 h 627919"/>
              <a:gd name="connsiteX1" fmla="*/ 528881 w 720944"/>
              <a:gd name="connsiteY1" fmla="*/ 338096 h 627919"/>
              <a:gd name="connsiteX2" fmla="*/ 528881 w 720944"/>
              <a:gd name="connsiteY2" fmla="*/ 338096 h 627919"/>
              <a:gd name="connsiteX3" fmla="*/ 382366 w 720944"/>
              <a:gd name="connsiteY3" fmla="*/ 421819 h 627919"/>
              <a:gd name="connsiteX4" fmla="*/ 221898 w 720944"/>
              <a:gd name="connsiteY4" fmla="*/ 514844 h 627919"/>
              <a:gd name="connsiteX5" fmla="*/ 182362 w 720944"/>
              <a:gd name="connsiteY5" fmla="*/ 503216 h 627919"/>
              <a:gd name="connsiteX6" fmla="*/ 140501 w 720944"/>
              <a:gd name="connsiteY6" fmla="*/ 431121 h 627919"/>
              <a:gd name="connsiteX7" fmla="*/ 191665 w 720944"/>
              <a:gd name="connsiteY7" fmla="*/ 463680 h 627919"/>
              <a:gd name="connsiteX8" fmla="*/ 221898 w 720944"/>
              <a:gd name="connsiteY8" fmla="*/ 463680 h 627919"/>
              <a:gd name="connsiteX9" fmla="*/ 656790 w 720944"/>
              <a:gd name="connsiteY9" fmla="*/ 212512 h 627919"/>
              <a:gd name="connsiteX10" fmla="*/ 663767 w 720944"/>
              <a:gd name="connsiteY10" fmla="*/ 226466 h 627919"/>
              <a:gd name="connsiteX11" fmla="*/ 654465 w 720944"/>
              <a:gd name="connsiteY11" fmla="*/ 266001 h 627919"/>
              <a:gd name="connsiteX12" fmla="*/ 654465 w 720944"/>
              <a:gd name="connsiteY12" fmla="*/ 266001 h 627919"/>
              <a:gd name="connsiteX13" fmla="*/ 493996 w 720944"/>
              <a:gd name="connsiteY13" fmla="*/ 393911 h 627919"/>
              <a:gd name="connsiteX14" fmla="*/ 421902 w 720944"/>
              <a:gd name="connsiteY14" fmla="*/ 435772 h 627919"/>
              <a:gd name="connsiteX15" fmla="*/ 477717 w 720944"/>
              <a:gd name="connsiteY15" fmla="*/ 533449 h 627919"/>
              <a:gd name="connsiteX16" fmla="*/ 617255 w 720944"/>
              <a:gd name="connsiteY16" fmla="*/ 533449 h 627919"/>
              <a:gd name="connsiteX17" fmla="*/ 617255 w 720944"/>
              <a:gd name="connsiteY17" fmla="*/ 449726 h 627919"/>
              <a:gd name="connsiteX18" fmla="*/ 524230 w 720944"/>
              <a:gd name="connsiteY18" fmla="*/ 449726 h 627919"/>
              <a:gd name="connsiteX19" fmla="*/ 493996 w 720944"/>
              <a:gd name="connsiteY19" fmla="*/ 393911 h 627919"/>
              <a:gd name="connsiteX20" fmla="*/ 493996 w 720944"/>
              <a:gd name="connsiteY20" fmla="*/ 393911 h 627919"/>
              <a:gd name="connsiteX21" fmla="*/ 649814 w 720944"/>
              <a:gd name="connsiteY21" fmla="*/ 449726 h 627919"/>
              <a:gd name="connsiteX22" fmla="*/ 649814 w 720944"/>
              <a:gd name="connsiteY22" fmla="*/ 533449 h 627919"/>
              <a:gd name="connsiteX23" fmla="*/ 649814 w 720944"/>
              <a:gd name="connsiteY23" fmla="*/ 570659 h 627919"/>
              <a:gd name="connsiteX24" fmla="*/ 649814 w 720944"/>
              <a:gd name="connsiteY24" fmla="*/ 579961 h 627919"/>
              <a:gd name="connsiteX25" fmla="*/ 700977 w 720944"/>
              <a:gd name="connsiteY25" fmla="*/ 631125 h 627919"/>
              <a:gd name="connsiteX26" fmla="*/ 726559 w 720944"/>
              <a:gd name="connsiteY26" fmla="*/ 631125 h 627919"/>
              <a:gd name="connsiteX27" fmla="*/ 726559 w 720944"/>
              <a:gd name="connsiteY27" fmla="*/ 352050 h 627919"/>
              <a:gd name="connsiteX28" fmla="*/ 700977 w 720944"/>
              <a:gd name="connsiteY28" fmla="*/ 352050 h 627919"/>
              <a:gd name="connsiteX29" fmla="*/ 649814 w 720944"/>
              <a:gd name="connsiteY29" fmla="*/ 403214 h 627919"/>
              <a:gd name="connsiteX30" fmla="*/ 649814 w 720944"/>
              <a:gd name="connsiteY30" fmla="*/ 449726 h 627919"/>
              <a:gd name="connsiteX31" fmla="*/ 649814 w 720944"/>
              <a:gd name="connsiteY31" fmla="*/ 449726 h 627919"/>
              <a:gd name="connsiteX32" fmla="*/ 38173 w 720944"/>
              <a:gd name="connsiteY32" fmla="*/ 352050 h 627919"/>
              <a:gd name="connsiteX33" fmla="*/ 3289 w 720944"/>
              <a:gd name="connsiteY33" fmla="*/ 372980 h 627919"/>
              <a:gd name="connsiteX34" fmla="*/ 963 w 720944"/>
              <a:gd name="connsiteY34" fmla="*/ 382283 h 627919"/>
              <a:gd name="connsiteX35" fmla="*/ 87012 w 720944"/>
              <a:gd name="connsiteY35" fmla="*/ 531123 h 627919"/>
              <a:gd name="connsiteX36" fmla="*/ 96314 w 720944"/>
              <a:gd name="connsiteY36" fmla="*/ 533449 h 627919"/>
              <a:gd name="connsiteX37" fmla="*/ 131198 w 720944"/>
              <a:gd name="connsiteY37" fmla="*/ 512518 h 627919"/>
              <a:gd name="connsiteX38" fmla="*/ 133524 w 720944"/>
              <a:gd name="connsiteY38" fmla="*/ 503216 h 627919"/>
              <a:gd name="connsiteX39" fmla="*/ 45150 w 720944"/>
              <a:gd name="connsiteY39" fmla="*/ 354375 h 627919"/>
              <a:gd name="connsiteX40" fmla="*/ 38173 w 720944"/>
              <a:gd name="connsiteY40" fmla="*/ 352050 h 627919"/>
              <a:gd name="connsiteX41" fmla="*/ 38173 w 720944"/>
              <a:gd name="connsiteY41" fmla="*/ 352050 h 627919"/>
              <a:gd name="connsiteX42" fmla="*/ 38173 w 720944"/>
              <a:gd name="connsiteY42" fmla="*/ 352050 h 627919"/>
              <a:gd name="connsiteX43" fmla="*/ 547486 w 720944"/>
              <a:gd name="connsiteY43" fmla="*/ 3205 h 627919"/>
              <a:gd name="connsiteX44" fmla="*/ 33522 w 720944"/>
              <a:gd name="connsiteY44" fmla="*/ 300886 h 627919"/>
              <a:gd name="connsiteX45" fmla="*/ 28871 w 720944"/>
              <a:gd name="connsiteY45" fmla="*/ 310188 h 627919"/>
              <a:gd name="connsiteX46" fmla="*/ 33522 w 720944"/>
              <a:gd name="connsiteY46" fmla="*/ 319491 h 627919"/>
              <a:gd name="connsiteX47" fmla="*/ 191665 w 720944"/>
              <a:gd name="connsiteY47" fmla="*/ 428795 h 627919"/>
              <a:gd name="connsiteX48" fmla="*/ 221898 w 720944"/>
              <a:gd name="connsiteY48" fmla="*/ 428795 h 627919"/>
              <a:gd name="connsiteX49" fmla="*/ 649814 w 720944"/>
              <a:gd name="connsiteY49" fmla="*/ 179953 h 627919"/>
              <a:gd name="connsiteX50" fmla="*/ 661442 w 720944"/>
              <a:gd name="connsiteY50" fmla="*/ 140417 h 627919"/>
              <a:gd name="connsiteX51" fmla="*/ 589347 w 720944"/>
              <a:gd name="connsiteY51" fmla="*/ 14834 h 627919"/>
              <a:gd name="connsiteX52" fmla="*/ 547486 w 720944"/>
              <a:gd name="connsiteY52" fmla="*/ 3205 h 627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20944" h="627919">
                <a:moveTo>
                  <a:pt x="654465" y="266001"/>
                </a:moveTo>
                <a:lnTo>
                  <a:pt x="528881" y="338096"/>
                </a:lnTo>
                <a:lnTo>
                  <a:pt x="528881" y="338096"/>
                </a:lnTo>
                <a:lnTo>
                  <a:pt x="382366" y="421819"/>
                </a:lnTo>
                <a:lnTo>
                  <a:pt x="221898" y="514844"/>
                </a:lnTo>
                <a:cubicBezTo>
                  <a:pt x="207944" y="521821"/>
                  <a:pt x="191665" y="517169"/>
                  <a:pt x="182362" y="503216"/>
                </a:cubicBezTo>
                <a:lnTo>
                  <a:pt x="140501" y="431121"/>
                </a:lnTo>
                <a:lnTo>
                  <a:pt x="191665" y="463680"/>
                </a:lnTo>
                <a:cubicBezTo>
                  <a:pt x="200967" y="470657"/>
                  <a:pt x="212595" y="470657"/>
                  <a:pt x="221898" y="463680"/>
                </a:cubicBezTo>
                <a:lnTo>
                  <a:pt x="656790" y="212512"/>
                </a:lnTo>
                <a:lnTo>
                  <a:pt x="663767" y="226466"/>
                </a:lnTo>
                <a:cubicBezTo>
                  <a:pt x="673070" y="240420"/>
                  <a:pt x="668419" y="256699"/>
                  <a:pt x="654465" y="266001"/>
                </a:cubicBezTo>
                <a:lnTo>
                  <a:pt x="654465" y="266001"/>
                </a:lnTo>
                <a:close/>
                <a:moveTo>
                  <a:pt x="493996" y="393911"/>
                </a:moveTo>
                <a:lnTo>
                  <a:pt x="421902" y="435772"/>
                </a:lnTo>
                <a:lnTo>
                  <a:pt x="477717" y="533449"/>
                </a:lnTo>
                <a:lnTo>
                  <a:pt x="617255" y="533449"/>
                </a:lnTo>
                <a:lnTo>
                  <a:pt x="617255" y="449726"/>
                </a:lnTo>
                <a:lnTo>
                  <a:pt x="524230" y="449726"/>
                </a:lnTo>
                <a:lnTo>
                  <a:pt x="493996" y="393911"/>
                </a:lnTo>
                <a:lnTo>
                  <a:pt x="493996" y="393911"/>
                </a:lnTo>
                <a:close/>
                <a:moveTo>
                  <a:pt x="649814" y="449726"/>
                </a:moveTo>
                <a:lnTo>
                  <a:pt x="649814" y="533449"/>
                </a:lnTo>
                <a:lnTo>
                  <a:pt x="649814" y="570659"/>
                </a:lnTo>
                <a:lnTo>
                  <a:pt x="649814" y="579961"/>
                </a:lnTo>
                <a:cubicBezTo>
                  <a:pt x="649814" y="607869"/>
                  <a:pt x="673070" y="631125"/>
                  <a:pt x="700977" y="631125"/>
                </a:cubicBezTo>
                <a:lnTo>
                  <a:pt x="726559" y="631125"/>
                </a:lnTo>
                <a:lnTo>
                  <a:pt x="726559" y="352050"/>
                </a:lnTo>
                <a:lnTo>
                  <a:pt x="700977" y="352050"/>
                </a:lnTo>
                <a:cubicBezTo>
                  <a:pt x="673070" y="352050"/>
                  <a:pt x="649814" y="375306"/>
                  <a:pt x="649814" y="403214"/>
                </a:cubicBezTo>
                <a:lnTo>
                  <a:pt x="649814" y="449726"/>
                </a:lnTo>
                <a:lnTo>
                  <a:pt x="649814" y="449726"/>
                </a:lnTo>
                <a:close/>
                <a:moveTo>
                  <a:pt x="38173" y="352050"/>
                </a:moveTo>
                <a:lnTo>
                  <a:pt x="3289" y="372980"/>
                </a:lnTo>
                <a:cubicBezTo>
                  <a:pt x="963" y="375306"/>
                  <a:pt x="-1362" y="377632"/>
                  <a:pt x="963" y="382283"/>
                </a:cubicBezTo>
                <a:lnTo>
                  <a:pt x="87012" y="531123"/>
                </a:lnTo>
                <a:cubicBezTo>
                  <a:pt x="89337" y="533449"/>
                  <a:pt x="91663" y="535774"/>
                  <a:pt x="96314" y="533449"/>
                </a:cubicBezTo>
                <a:lnTo>
                  <a:pt x="131198" y="512518"/>
                </a:lnTo>
                <a:cubicBezTo>
                  <a:pt x="133524" y="510192"/>
                  <a:pt x="135850" y="507867"/>
                  <a:pt x="133524" y="503216"/>
                </a:cubicBezTo>
                <a:lnTo>
                  <a:pt x="45150" y="354375"/>
                </a:lnTo>
                <a:cubicBezTo>
                  <a:pt x="42825" y="352050"/>
                  <a:pt x="40499" y="349724"/>
                  <a:pt x="38173" y="352050"/>
                </a:cubicBezTo>
                <a:lnTo>
                  <a:pt x="38173" y="352050"/>
                </a:lnTo>
                <a:lnTo>
                  <a:pt x="38173" y="352050"/>
                </a:lnTo>
                <a:close/>
                <a:moveTo>
                  <a:pt x="547486" y="3205"/>
                </a:moveTo>
                <a:lnTo>
                  <a:pt x="33522" y="300886"/>
                </a:lnTo>
                <a:cubicBezTo>
                  <a:pt x="31196" y="303211"/>
                  <a:pt x="28871" y="305537"/>
                  <a:pt x="28871" y="310188"/>
                </a:cubicBezTo>
                <a:cubicBezTo>
                  <a:pt x="28871" y="312514"/>
                  <a:pt x="31196" y="317165"/>
                  <a:pt x="33522" y="319491"/>
                </a:cubicBezTo>
                <a:lnTo>
                  <a:pt x="191665" y="428795"/>
                </a:lnTo>
                <a:cubicBezTo>
                  <a:pt x="200967" y="435772"/>
                  <a:pt x="212595" y="435772"/>
                  <a:pt x="221898" y="428795"/>
                </a:cubicBezTo>
                <a:lnTo>
                  <a:pt x="649814" y="179953"/>
                </a:lnTo>
                <a:cubicBezTo>
                  <a:pt x="663767" y="172976"/>
                  <a:pt x="668419" y="154371"/>
                  <a:pt x="661442" y="140417"/>
                </a:cubicBezTo>
                <a:lnTo>
                  <a:pt x="589347" y="14834"/>
                </a:lnTo>
                <a:cubicBezTo>
                  <a:pt x="577719" y="880"/>
                  <a:pt x="561440" y="-3771"/>
                  <a:pt x="547486" y="3205"/>
                </a:cubicBezTo>
                <a:close/>
              </a:path>
            </a:pathLst>
          </a:custGeom>
          <a:solidFill>
            <a:srgbClr val="FFFFFF"/>
          </a:solidFill>
          <a:ln w="23228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25" name="圖片 124" descr="一張含有 向量圖形 的圖片&#10;&#10;自動產生的描述">
            <a:extLst>
              <a:ext uri="{FF2B5EF4-FFF2-40B4-BE49-F238E27FC236}">
                <a16:creationId xmlns:a16="http://schemas.microsoft.com/office/drawing/2014/main" id="{755C739A-1581-4088-BF8E-BAEBE3DEBF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557" y="5369063"/>
            <a:ext cx="713893" cy="71389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3" name="圖片 222">
            <a:extLst>
              <a:ext uri="{FF2B5EF4-FFF2-40B4-BE49-F238E27FC236}">
                <a16:creationId xmlns:a16="http://schemas.microsoft.com/office/drawing/2014/main" id="{BE551AE5-BAFF-4F14-9255-2E1FC0F981A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34" y="4920116"/>
            <a:ext cx="1140114" cy="442661"/>
          </a:xfrm>
          <a:prstGeom prst="rect">
            <a:avLst/>
          </a:prstGeom>
        </p:spPr>
      </p:pic>
      <p:pic>
        <p:nvPicPr>
          <p:cNvPr id="256" name="圖片 255">
            <a:extLst>
              <a:ext uri="{FF2B5EF4-FFF2-40B4-BE49-F238E27FC236}">
                <a16:creationId xmlns:a16="http://schemas.microsoft.com/office/drawing/2014/main" id="{F387C66A-A128-44DA-9E8F-1A5F81A7FA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607" y="4920116"/>
            <a:ext cx="1140114" cy="442661"/>
          </a:xfrm>
          <a:prstGeom prst="rect">
            <a:avLst/>
          </a:prstGeom>
        </p:spPr>
      </p:pic>
      <p:pic>
        <p:nvPicPr>
          <p:cNvPr id="257" name="圖片 256">
            <a:extLst>
              <a:ext uri="{FF2B5EF4-FFF2-40B4-BE49-F238E27FC236}">
                <a16:creationId xmlns:a16="http://schemas.microsoft.com/office/drawing/2014/main" id="{68906456-BDAC-44AE-B74C-196D9116859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834" y="2417467"/>
            <a:ext cx="1140114" cy="442661"/>
          </a:xfrm>
          <a:prstGeom prst="rect">
            <a:avLst/>
          </a:prstGeom>
        </p:spPr>
      </p:pic>
      <p:pic>
        <p:nvPicPr>
          <p:cNvPr id="258" name="圖片 257">
            <a:extLst>
              <a:ext uri="{FF2B5EF4-FFF2-40B4-BE49-F238E27FC236}">
                <a16:creationId xmlns:a16="http://schemas.microsoft.com/office/drawing/2014/main" id="{87474A29-F3D4-4880-A088-F9F1C0C5AD1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607" y="2419227"/>
            <a:ext cx="1140114" cy="442661"/>
          </a:xfrm>
          <a:prstGeom prst="rect">
            <a:avLst/>
          </a:prstGeom>
        </p:spPr>
      </p:pic>
      <p:pic>
        <p:nvPicPr>
          <p:cNvPr id="259" name="圖片 258">
            <a:extLst>
              <a:ext uri="{FF2B5EF4-FFF2-40B4-BE49-F238E27FC236}">
                <a16:creationId xmlns:a16="http://schemas.microsoft.com/office/drawing/2014/main" id="{FEC0F98D-7B00-4FFC-AAC9-AA852848E5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772" y="3886494"/>
            <a:ext cx="1140114" cy="44266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9227692-09CF-417A-BE96-28D1A73DB92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86" y="2760814"/>
            <a:ext cx="1784613" cy="1413803"/>
          </a:xfrm>
          <a:prstGeom prst="rect">
            <a:avLst/>
          </a:prstGeom>
        </p:spPr>
      </p:pic>
      <p:pic>
        <p:nvPicPr>
          <p:cNvPr id="122" name="圖片 121">
            <a:extLst>
              <a:ext uri="{FF2B5EF4-FFF2-40B4-BE49-F238E27FC236}">
                <a16:creationId xmlns:a16="http://schemas.microsoft.com/office/drawing/2014/main" id="{93B32D0F-5414-47CF-ABB8-A6352C26DCA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86" y="5341284"/>
            <a:ext cx="1784613" cy="1413803"/>
          </a:xfrm>
          <a:prstGeom prst="rect">
            <a:avLst/>
          </a:prstGeom>
        </p:spPr>
      </p:pic>
      <p:pic>
        <p:nvPicPr>
          <p:cNvPr id="123" name="圖片 122">
            <a:extLst>
              <a:ext uri="{FF2B5EF4-FFF2-40B4-BE49-F238E27FC236}">
                <a16:creationId xmlns:a16="http://schemas.microsoft.com/office/drawing/2014/main" id="{1CC7A36D-51D1-4A63-A116-B8554834B1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9309" y="2760814"/>
            <a:ext cx="1784613" cy="1413803"/>
          </a:xfrm>
          <a:prstGeom prst="rect">
            <a:avLst/>
          </a:prstGeom>
        </p:spPr>
      </p:pic>
      <p:pic>
        <p:nvPicPr>
          <p:cNvPr id="128" name="圖片 127">
            <a:extLst>
              <a:ext uri="{FF2B5EF4-FFF2-40B4-BE49-F238E27FC236}">
                <a16:creationId xmlns:a16="http://schemas.microsoft.com/office/drawing/2014/main" id="{6C78D3E9-C185-421D-B213-30F9BF67513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9309" y="5341284"/>
            <a:ext cx="1784613" cy="141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49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因此 </a:t>
            </a:r>
            <a:r>
              <a:rPr lang="en-US" altLang="zh-TW"/>
              <a:t>QGD-3014-16PT </a:t>
            </a:r>
            <a:r>
              <a:rPr lang="zh-TW" altLang="en-US"/>
              <a:t>誕生了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D5D9564-00E7-44BB-B54A-1137D47B4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/>
              <a:t>內建 </a:t>
            </a:r>
            <a:r>
              <a:rPr lang="en-US" altLang="zh-TW"/>
              <a:t>4 bay 3.5”</a:t>
            </a:r>
            <a:r>
              <a:rPr lang="zh-TW" altLang="en-US"/>
              <a:t> </a:t>
            </a:r>
            <a:r>
              <a:rPr lang="en-US" altLang="zh-TW"/>
              <a:t>HDD/SSD slot</a:t>
            </a:r>
            <a:r>
              <a:rPr lang="zh-TW" altLang="en-US"/>
              <a:t>，讓你有更多的儲存空間</a:t>
            </a:r>
            <a:endParaRPr lang="en-US" altLang="zh-TW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/>
              <a:t>桌上型設計，不用擔心空間不足的問題</a:t>
            </a:r>
            <a:endParaRPr lang="en-US" altLang="zh-TW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/>
              <a:t>時尚外觀設計，讓 </a:t>
            </a:r>
            <a:r>
              <a:rPr lang="en-US" altLang="zh-TW"/>
              <a:t>QGD-3014-16PT </a:t>
            </a:r>
            <a:r>
              <a:rPr lang="zh-TW" altLang="en-US"/>
              <a:t>成為室內美學一部分</a:t>
            </a:r>
          </a:p>
          <a:p>
            <a:pPr marL="0" indent="0">
              <a:buNone/>
            </a:pPr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F6B433E-BBEB-42AD-8323-5547AA1352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1163" y="3059626"/>
            <a:ext cx="9569669" cy="37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29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39066" y="1004248"/>
            <a:ext cx="10477834" cy="2424752"/>
          </a:xfrm>
        </p:spPr>
        <p:txBody>
          <a:bodyPr>
            <a:normAutofit/>
          </a:bodyPr>
          <a:lstStyle/>
          <a:p>
            <a:r>
              <a:rPr lang="en-US" altLang="zh-TW"/>
              <a:t>QSW-3014-16PT</a:t>
            </a:r>
            <a:br>
              <a:rPr lang="en-US" altLang="zh-TW"/>
            </a:br>
            <a:r>
              <a:rPr lang="en-US" altLang="zh-TW"/>
              <a:t>硬</a:t>
            </a:r>
            <a:r>
              <a:rPr lang="en-US"/>
              <a:t>體</a:t>
            </a:r>
            <a:r>
              <a:rPr lang="zh-TW" altLang="en-US"/>
              <a:t>介紹</a:t>
            </a:r>
          </a:p>
        </p:txBody>
      </p:sp>
    </p:spTree>
    <p:extLst>
      <p:ext uri="{BB962C8B-B14F-4D97-AF65-F5344CB8AC3E}">
        <p14:creationId xmlns:p14="http://schemas.microsoft.com/office/powerpoint/2010/main" val="3447219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時尚的外觀</a:t>
            </a:r>
            <a:endParaRPr lang="zh-TW" alt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A0F3E78B-3D56-4984-9A27-61AEF65BCBC7}"/>
              </a:ext>
            </a:extLst>
          </p:cNvPr>
          <p:cNvGrpSpPr/>
          <p:nvPr/>
        </p:nvGrpSpPr>
        <p:grpSpPr>
          <a:xfrm>
            <a:off x="2853948" y="2530468"/>
            <a:ext cx="6324333" cy="3953409"/>
            <a:chOff x="8356098" y="4669789"/>
            <a:chExt cx="3641224" cy="2276169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40C8AF39-92D4-4CF5-B822-C6D5004E8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0020964" y="4749712"/>
              <a:ext cx="328212" cy="3565185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CD0CD8AB-2927-4B48-B38F-A60208973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56098" y="4669789"/>
              <a:ext cx="3641224" cy="2276169"/>
            </a:xfrm>
            <a:prstGeom prst="rect">
              <a:avLst/>
            </a:prstGeom>
            <a:effectLst>
              <a:softEdge rad="0"/>
            </a:effectLst>
          </p:spPr>
        </p:pic>
      </p:grpSp>
      <p:cxnSp>
        <p:nvCxnSpPr>
          <p:cNvPr id="19" name="接點: 肘形 18">
            <a:extLst>
              <a:ext uri="{FF2B5EF4-FFF2-40B4-BE49-F238E27FC236}">
                <a16:creationId xmlns:a16="http://schemas.microsoft.com/office/drawing/2014/main" id="{E95989A3-4F6B-48D6-9B4A-FE9BA083A10D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7703215" y="3033442"/>
            <a:ext cx="2155329" cy="1039996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615920CE-96F8-43E9-AFB6-E8006984FC33}"/>
              </a:ext>
            </a:extLst>
          </p:cNvPr>
          <p:cNvSpPr/>
          <p:nvPr/>
        </p:nvSpPr>
        <p:spPr>
          <a:xfrm>
            <a:off x="9858543" y="2710717"/>
            <a:ext cx="1356617" cy="645450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加大顯示器</a:t>
            </a:r>
          </a:p>
        </p:txBody>
      </p:sp>
      <p:cxnSp>
        <p:nvCxnSpPr>
          <p:cNvPr id="22" name="接點: 肘形 21">
            <a:extLst>
              <a:ext uri="{FF2B5EF4-FFF2-40B4-BE49-F238E27FC236}">
                <a16:creationId xmlns:a16="http://schemas.microsoft.com/office/drawing/2014/main" id="{C165D87B-CB35-4261-9404-22D95BF4D767}"/>
              </a:ext>
            </a:extLst>
          </p:cNvPr>
          <p:cNvCxnSpPr>
            <a:cxnSpLocks/>
            <a:stCxn id="23" idx="1"/>
          </p:cNvCxnSpPr>
          <p:nvPr/>
        </p:nvCxnSpPr>
        <p:spPr>
          <a:xfrm rot="10800000" flipV="1">
            <a:off x="5844694" y="2245711"/>
            <a:ext cx="961918" cy="1811086"/>
          </a:xfrm>
          <a:prstGeom prst="bentConnector2">
            <a:avLst/>
          </a:prstGeom>
          <a:ln w="19050">
            <a:solidFill>
              <a:srgbClr val="C00000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B6989558-F87B-40D8-AE4D-E932C7DEF912}"/>
              </a:ext>
            </a:extLst>
          </p:cNvPr>
          <p:cNvSpPr/>
          <p:nvPr/>
        </p:nvSpPr>
        <p:spPr>
          <a:xfrm>
            <a:off x="6806612" y="1922986"/>
            <a:ext cx="2060941" cy="645450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快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拆式硬碟槽面板</a:t>
            </a:r>
          </a:p>
        </p:txBody>
      </p:sp>
      <p:cxnSp>
        <p:nvCxnSpPr>
          <p:cNvPr id="27" name="接點: 肘形 26">
            <a:extLst>
              <a:ext uri="{FF2B5EF4-FFF2-40B4-BE49-F238E27FC236}">
                <a16:creationId xmlns:a16="http://schemas.microsoft.com/office/drawing/2014/main" id="{867F3BDB-2471-4450-918E-FA2368E12135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4625164" y="2245711"/>
            <a:ext cx="539266" cy="1183289"/>
          </a:xfrm>
          <a:prstGeom prst="bentConnector2">
            <a:avLst/>
          </a:prstGeom>
          <a:ln w="19050">
            <a:solidFill>
              <a:srgbClr val="C00000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03ACEEBB-19FA-41D0-98F7-761879883ABC}"/>
              </a:ext>
            </a:extLst>
          </p:cNvPr>
          <p:cNvSpPr/>
          <p:nvPr/>
        </p:nvSpPr>
        <p:spPr>
          <a:xfrm>
            <a:off x="3193134" y="1922986"/>
            <a:ext cx="1432030" cy="645450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髮絲紋外觀</a:t>
            </a:r>
          </a:p>
        </p:txBody>
      </p:sp>
      <p:cxnSp>
        <p:nvCxnSpPr>
          <p:cNvPr id="38" name="接點: 肘形 37">
            <a:extLst>
              <a:ext uri="{FF2B5EF4-FFF2-40B4-BE49-F238E27FC236}">
                <a16:creationId xmlns:a16="http://schemas.microsoft.com/office/drawing/2014/main" id="{747A7BDD-E51D-452D-87E4-13ABCB969097}"/>
              </a:ext>
            </a:extLst>
          </p:cNvPr>
          <p:cNvCxnSpPr>
            <a:cxnSpLocks/>
            <a:stCxn id="39" idx="2"/>
          </p:cNvCxnSpPr>
          <p:nvPr/>
        </p:nvCxnSpPr>
        <p:spPr>
          <a:xfrm rot="16200000" flipH="1">
            <a:off x="2087300" y="3307740"/>
            <a:ext cx="966834" cy="1432028"/>
          </a:xfrm>
          <a:prstGeom prst="bentConnector2">
            <a:avLst/>
          </a:prstGeom>
          <a:ln w="19050">
            <a:solidFill>
              <a:srgbClr val="C00000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9E6E2255-C3DA-48CE-A67F-B710762189A4}"/>
              </a:ext>
            </a:extLst>
          </p:cNvPr>
          <p:cNvSpPr/>
          <p:nvPr/>
        </p:nvSpPr>
        <p:spPr>
          <a:xfrm>
            <a:off x="976839" y="2710716"/>
            <a:ext cx="1755728" cy="829621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桌上型塔式外觀</a:t>
            </a:r>
          </a:p>
        </p:txBody>
      </p:sp>
    </p:spTree>
    <p:extLst>
      <p:ext uri="{BB962C8B-B14F-4D97-AF65-F5344CB8AC3E}">
        <p14:creationId xmlns:p14="http://schemas.microsoft.com/office/powerpoint/2010/main" val="3538777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簡潔清楚的 LED 狀態燈</a:t>
            </a:r>
            <a:endParaRPr lang="zh-TW" altLang="en-US"/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36E5E198-E6D4-4C3F-8E42-813AD9E84F68}"/>
              </a:ext>
            </a:extLst>
          </p:cNvPr>
          <p:cNvGrpSpPr/>
          <p:nvPr/>
        </p:nvGrpSpPr>
        <p:grpSpPr>
          <a:xfrm>
            <a:off x="2533482" y="2321513"/>
            <a:ext cx="7125030" cy="3961150"/>
            <a:chOff x="2310061" y="2112006"/>
            <a:chExt cx="7571874" cy="4209572"/>
          </a:xfrm>
        </p:grpSpPr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6F4420A3-03C8-49F6-A762-4D0889B8B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792538" y="1978783"/>
              <a:ext cx="606919" cy="7571874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DDECDD4F-7617-4831-9A27-005420CFA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8939" y="2112006"/>
              <a:ext cx="6734117" cy="420957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269CAD3C-97C2-424A-AF14-F920429C095D}"/>
              </a:ext>
            </a:extLst>
          </p:cNvPr>
          <p:cNvCxnSpPr>
            <a:cxnSpLocks/>
            <a:stCxn id="15" idx="2"/>
            <a:endCxn id="18" idx="1"/>
          </p:cNvCxnSpPr>
          <p:nvPr/>
        </p:nvCxnSpPr>
        <p:spPr>
          <a:xfrm rot="16200000" flipH="1">
            <a:off x="2729097" y="1695847"/>
            <a:ext cx="2496203" cy="4237600"/>
          </a:xfrm>
          <a:prstGeom prst="bentConnector2">
            <a:avLst/>
          </a:prstGeom>
          <a:ln w="19050">
            <a:solidFill>
              <a:srgbClr val="C00000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A9E3D3D4-75DD-47FC-9914-FA11DEFB9877}"/>
              </a:ext>
            </a:extLst>
          </p:cNvPr>
          <p:cNvSpPr/>
          <p:nvPr/>
        </p:nvSpPr>
        <p:spPr>
          <a:xfrm>
            <a:off x="838198" y="1921096"/>
            <a:ext cx="2040400" cy="645450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系統指示燈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BAA7352-528F-4348-9CDD-C3ED5B1EABC3}"/>
              </a:ext>
            </a:extLst>
          </p:cNvPr>
          <p:cNvSpPr/>
          <p:nvPr/>
        </p:nvSpPr>
        <p:spPr>
          <a:xfrm>
            <a:off x="6095998" y="4968803"/>
            <a:ext cx="795254" cy="18789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F8F7E22-9C74-4EF5-94FA-68ED915F55C2}"/>
              </a:ext>
            </a:extLst>
          </p:cNvPr>
          <p:cNvSpPr/>
          <p:nvPr/>
        </p:nvSpPr>
        <p:spPr>
          <a:xfrm>
            <a:off x="6095998" y="5156692"/>
            <a:ext cx="982290" cy="18789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531D12F6-7583-4133-9DC0-72660DF34472}"/>
              </a:ext>
            </a:extLst>
          </p:cNvPr>
          <p:cNvSpPr/>
          <p:nvPr/>
        </p:nvSpPr>
        <p:spPr>
          <a:xfrm>
            <a:off x="9090837" y="1921096"/>
            <a:ext cx="2511051" cy="645450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硬碟狀況指示燈</a:t>
            </a:r>
          </a:p>
        </p:txBody>
      </p:sp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id="{C8506EC5-A252-4E0A-ACB9-55156D565431}"/>
              </a:ext>
            </a:extLst>
          </p:cNvPr>
          <p:cNvCxnSpPr>
            <a:cxnSpLocks/>
            <a:stCxn id="23" idx="2"/>
            <a:endCxn id="19" idx="2"/>
          </p:cNvCxnSpPr>
          <p:nvPr/>
        </p:nvCxnSpPr>
        <p:spPr>
          <a:xfrm rot="5400000">
            <a:off x="7077734" y="2075955"/>
            <a:ext cx="2778038" cy="3759220"/>
          </a:xfrm>
          <a:prstGeom prst="bentConnector3">
            <a:avLst>
              <a:gd name="adj1" fmla="val 126600"/>
            </a:avLst>
          </a:prstGeom>
          <a:ln w="19050">
            <a:solidFill>
              <a:srgbClr val="C00000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723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2F99627C-C741-4667-9796-1F78C6D22D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6227" y="1528168"/>
            <a:ext cx="7178564" cy="51603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金屬 </a:t>
            </a:r>
            <a:r>
              <a:rPr lang="en-US" altLang="zh-TW">
                <a:latin typeface="Arial"/>
                <a:ea typeface="微軟正黑體"/>
                <a:cs typeface="Arial"/>
              </a:rPr>
              <a:t>3.5 / 2.5</a:t>
            </a:r>
            <a:r>
              <a:rPr lang="zh-TW" altLang="en-US">
                <a:latin typeface="Arial"/>
                <a:ea typeface="微軟正黑體"/>
                <a:cs typeface="Arial"/>
              </a:rPr>
              <a:t> 吋 </a:t>
            </a:r>
            <a:r>
              <a:rPr lang="en-US" altLang="zh-TW">
                <a:latin typeface="Arial"/>
                <a:ea typeface="微軟正黑體"/>
                <a:cs typeface="Arial"/>
              </a:rPr>
              <a:t>HDD</a:t>
            </a:r>
            <a:r>
              <a:rPr lang="zh-TW" altLang="en-US">
                <a:latin typeface="Arial"/>
                <a:ea typeface="微軟正黑體"/>
                <a:cs typeface="Arial"/>
              </a:rPr>
              <a:t> 硬碟托盤</a:t>
            </a:r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A9E3D3D4-75DD-47FC-9914-FA11DEFB9877}"/>
              </a:ext>
            </a:extLst>
          </p:cNvPr>
          <p:cNvSpPr/>
          <p:nvPr/>
        </p:nvSpPr>
        <p:spPr>
          <a:xfrm>
            <a:off x="536027" y="5500870"/>
            <a:ext cx="3200401" cy="645450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穩固的金屬托盤散熱更好</a:t>
            </a:r>
          </a:p>
        </p:txBody>
      </p:sp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id="{C8506EC5-A252-4E0A-ACB9-55156D565431}"/>
              </a:ext>
            </a:extLst>
          </p:cNvPr>
          <p:cNvCxnSpPr>
            <a:cxnSpLocks/>
            <a:stCxn id="27" idx="2"/>
          </p:cNvCxnSpPr>
          <p:nvPr/>
        </p:nvCxnSpPr>
        <p:spPr>
          <a:xfrm rot="5400000">
            <a:off x="6836182" y="3308038"/>
            <a:ext cx="1037303" cy="4949439"/>
          </a:xfrm>
          <a:prstGeom prst="bentConnector2">
            <a:avLst/>
          </a:prstGeom>
          <a:ln w="19050">
            <a:solidFill>
              <a:srgbClr val="C00000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0A99048C-FFE1-4772-849D-63CBF6B21FE8}"/>
              </a:ext>
            </a:extLst>
          </p:cNvPr>
          <p:cNvSpPr/>
          <p:nvPr/>
        </p:nvSpPr>
        <p:spPr>
          <a:xfrm>
            <a:off x="8134510" y="4618656"/>
            <a:ext cx="3390083" cy="645450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鑰匙可用於托盤開關</a:t>
            </a: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C96EB842-AC44-4E5E-8DF7-92AB80BDFA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561" y="4902082"/>
            <a:ext cx="837570" cy="855498"/>
          </a:xfrm>
          <a:prstGeom prst="ellipse">
            <a:avLst/>
          </a:prstGeom>
          <a:ln w="1905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3" name="接點: 肘形 22">
            <a:extLst>
              <a:ext uri="{FF2B5EF4-FFF2-40B4-BE49-F238E27FC236}">
                <a16:creationId xmlns:a16="http://schemas.microsoft.com/office/drawing/2014/main" id="{2464C869-C845-4C4C-A6EA-BBD0437C41ED}"/>
              </a:ext>
            </a:extLst>
          </p:cNvPr>
          <p:cNvCxnSpPr>
            <a:cxnSpLocks/>
            <a:stCxn id="15" idx="0"/>
          </p:cNvCxnSpPr>
          <p:nvPr/>
        </p:nvCxnSpPr>
        <p:spPr>
          <a:xfrm rot="5400000" flipH="1" flipV="1">
            <a:off x="3200650" y="4257854"/>
            <a:ext cx="178594" cy="2307438"/>
          </a:xfrm>
          <a:prstGeom prst="bentConnector2">
            <a:avLst/>
          </a:prstGeom>
          <a:ln w="19050">
            <a:solidFill>
              <a:srgbClr val="C00000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接點: 肘形 24">
            <a:extLst>
              <a:ext uri="{FF2B5EF4-FFF2-40B4-BE49-F238E27FC236}">
                <a16:creationId xmlns:a16="http://schemas.microsoft.com/office/drawing/2014/main" id="{E35DA1E9-0694-495F-A0E4-02030FBE2EC1}"/>
              </a:ext>
            </a:extLst>
          </p:cNvPr>
          <p:cNvCxnSpPr>
            <a:cxnSpLocks/>
            <a:stCxn id="15" idx="0"/>
          </p:cNvCxnSpPr>
          <p:nvPr/>
        </p:nvCxnSpPr>
        <p:spPr>
          <a:xfrm rot="5400000" flipH="1" flipV="1">
            <a:off x="2837824" y="4121656"/>
            <a:ext cx="677618" cy="2080810"/>
          </a:xfrm>
          <a:prstGeom prst="bentConnector2">
            <a:avLst/>
          </a:prstGeom>
          <a:ln w="19050">
            <a:solidFill>
              <a:srgbClr val="C00000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413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221A9E46-0492-453A-94A6-85F81A37E8A8}"/>
              </a:ext>
            </a:extLst>
          </p:cNvPr>
          <p:cNvGrpSpPr/>
          <p:nvPr/>
        </p:nvGrpSpPr>
        <p:grpSpPr>
          <a:xfrm>
            <a:off x="2515100" y="2301074"/>
            <a:ext cx="7161796" cy="3981589"/>
            <a:chOff x="2310061" y="2112006"/>
            <a:chExt cx="7571874" cy="4209571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3F7C610C-AFA9-4254-A685-3AE82C7B9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792538" y="1978783"/>
              <a:ext cx="606919" cy="7571874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7EFFF35E-EEBA-49AC-AB3C-8B2489CFE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8939" y="2112006"/>
              <a:ext cx="6734117" cy="42095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ea typeface="微軟正黑體"/>
              </a:rPr>
              <a:t>多樣化的 I/O 介面</a:t>
            </a:r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FC09FF9-9C47-4520-89F7-3DB3F1BFBABD}"/>
              </a:ext>
            </a:extLst>
          </p:cNvPr>
          <p:cNvSpPr/>
          <p:nvPr/>
        </p:nvSpPr>
        <p:spPr>
          <a:xfrm>
            <a:off x="3611828" y="4233587"/>
            <a:ext cx="2721532" cy="756424"/>
          </a:xfrm>
          <a:prstGeom prst="rect">
            <a:avLst/>
          </a:prstGeom>
          <a:solidFill>
            <a:srgbClr val="FF9999">
              <a:alpha val="2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2010FAB-54D8-4005-95A9-E603A2409131}"/>
              </a:ext>
            </a:extLst>
          </p:cNvPr>
          <p:cNvSpPr/>
          <p:nvPr/>
        </p:nvSpPr>
        <p:spPr>
          <a:xfrm>
            <a:off x="5421548" y="3770811"/>
            <a:ext cx="846962" cy="322724"/>
          </a:xfrm>
          <a:prstGeom prst="rect">
            <a:avLst/>
          </a:prstGeom>
          <a:solidFill>
            <a:srgbClr val="FF9999">
              <a:alpha val="2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9242E04-0F99-4631-8774-58AE7DE6D58B}"/>
              </a:ext>
            </a:extLst>
          </p:cNvPr>
          <p:cNvSpPr/>
          <p:nvPr/>
        </p:nvSpPr>
        <p:spPr>
          <a:xfrm>
            <a:off x="4540404" y="3553097"/>
            <a:ext cx="846962" cy="540438"/>
          </a:xfrm>
          <a:prstGeom prst="rect">
            <a:avLst/>
          </a:prstGeom>
          <a:solidFill>
            <a:srgbClr val="FF9999">
              <a:alpha val="2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1A75B6CB-224B-4C89-9D0E-733058BDEC55}"/>
              </a:ext>
            </a:extLst>
          </p:cNvPr>
          <p:cNvSpPr/>
          <p:nvPr/>
        </p:nvSpPr>
        <p:spPr>
          <a:xfrm>
            <a:off x="768833" y="3206197"/>
            <a:ext cx="1273803" cy="748804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交換器重置按鈕</a:t>
            </a: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03F15C6C-5226-47A6-AD7D-2C6E73946269}"/>
              </a:ext>
            </a:extLst>
          </p:cNvPr>
          <p:cNvSpPr/>
          <p:nvPr/>
        </p:nvSpPr>
        <p:spPr>
          <a:xfrm>
            <a:off x="764105" y="2480440"/>
            <a:ext cx="1504870" cy="577373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主機重置按鈕</a:t>
            </a: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14F43089-3159-4989-846B-2A7DCF6A759E}"/>
              </a:ext>
            </a:extLst>
          </p:cNvPr>
          <p:cNvSpPr/>
          <p:nvPr/>
        </p:nvSpPr>
        <p:spPr>
          <a:xfrm>
            <a:off x="764105" y="1454885"/>
            <a:ext cx="2427009" cy="577373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3.5mm </a:t>
            </a:r>
            <a:r>
              <a:rPr lang="zh-TW" altLang="en-US" sz="16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音訊輸出插孔</a:t>
            </a: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E5A2B93D-4F05-4BF2-9B41-40A2B9E2E358}"/>
              </a:ext>
            </a:extLst>
          </p:cNvPr>
          <p:cNvSpPr/>
          <p:nvPr/>
        </p:nvSpPr>
        <p:spPr>
          <a:xfrm>
            <a:off x="3343157" y="1454885"/>
            <a:ext cx="1403154" cy="577373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麥克風插孔</a:t>
            </a: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149DC619-F1F9-4743-9D96-BD7614AAC9CC}"/>
              </a:ext>
            </a:extLst>
          </p:cNvPr>
          <p:cNvSpPr/>
          <p:nvPr/>
        </p:nvSpPr>
        <p:spPr>
          <a:xfrm>
            <a:off x="4904508" y="1933813"/>
            <a:ext cx="1207407" cy="577373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3.0</a:t>
            </a:r>
            <a:endParaRPr lang="zh-TW" altLang="en-US" sz="16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B699D7A3-08D0-450B-BE30-446A4E2F70CC}"/>
              </a:ext>
            </a:extLst>
          </p:cNvPr>
          <p:cNvSpPr/>
          <p:nvPr/>
        </p:nvSpPr>
        <p:spPr>
          <a:xfrm>
            <a:off x="6268510" y="1933813"/>
            <a:ext cx="1557803" cy="577373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2.5GbE </a:t>
            </a:r>
            <a:r>
              <a:rPr lang="zh-TW" altLang="en-US" sz="1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主機連接埠</a:t>
            </a: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A49EC4CB-C336-4443-99BF-4D7FE80E5169}"/>
              </a:ext>
            </a:extLst>
          </p:cNvPr>
          <p:cNvSpPr/>
          <p:nvPr/>
        </p:nvSpPr>
        <p:spPr>
          <a:xfrm>
            <a:off x="7974161" y="1933813"/>
            <a:ext cx="1306541" cy="577373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HDMI 2.0</a:t>
            </a:r>
            <a:endParaRPr lang="zh-TW" altLang="en-US" sz="16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777D7212-46A2-4448-A2C0-66A00C10576F}"/>
              </a:ext>
            </a:extLst>
          </p:cNvPr>
          <p:cNvSpPr/>
          <p:nvPr/>
        </p:nvSpPr>
        <p:spPr>
          <a:xfrm>
            <a:off x="764105" y="4246454"/>
            <a:ext cx="1504870" cy="748804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60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SFP (/RJ45)</a:t>
            </a:r>
            <a:r>
              <a:rPr lang="en-US" altLang="zh-TW" sz="1600" b="1" dirty="0" err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複合</a:t>
            </a:r>
            <a:r>
              <a:rPr lang="zh-TW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埠</a:t>
            </a:r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D65C577B-DCE0-4AAE-B11E-76FCD76A6155}"/>
              </a:ext>
            </a:extLst>
          </p:cNvPr>
          <p:cNvSpPr/>
          <p:nvPr/>
        </p:nvSpPr>
        <p:spPr>
          <a:xfrm>
            <a:off x="768834" y="5090920"/>
            <a:ext cx="979709" cy="513504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電源</a:t>
            </a:r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67C8B108-8A99-4C73-A403-935CD79021FD}"/>
              </a:ext>
            </a:extLst>
          </p:cNvPr>
          <p:cNvSpPr/>
          <p:nvPr/>
        </p:nvSpPr>
        <p:spPr>
          <a:xfrm>
            <a:off x="9382125" y="3969143"/>
            <a:ext cx="1971675" cy="577373"/>
          </a:xfrm>
          <a:prstGeom prst="round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16</a:t>
            </a:r>
            <a:r>
              <a:rPr lang="zh-TW" altLang="en-US" sz="16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x</a:t>
            </a:r>
            <a:r>
              <a:rPr lang="zh-TW" altLang="en-US" sz="16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PoE+</a:t>
            </a:r>
            <a:r>
              <a:rPr lang="zh-TW" altLang="en-US" sz="16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連接埠</a:t>
            </a:r>
          </a:p>
        </p:txBody>
      </p:sp>
      <p:cxnSp>
        <p:nvCxnSpPr>
          <p:cNvPr id="62" name="接點: 肘形 61">
            <a:extLst>
              <a:ext uri="{FF2B5EF4-FFF2-40B4-BE49-F238E27FC236}">
                <a16:creationId xmlns:a16="http://schemas.microsoft.com/office/drawing/2014/main" id="{3C82E5F3-03E3-426B-A340-5EF62A88D39E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2042636" y="3580599"/>
            <a:ext cx="1251631" cy="348126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接點: 肘形 89">
            <a:extLst>
              <a:ext uri="{FF2B5EF4-FFF2-40B4-BE49-F238E27FC236}">
                <a16:creationId xmlns:a16="http://schemas.microsoft.com/office/drawing/2014/main" id="{C1CF3082-32CF-41C7-B383-605E0433CD23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2268975" y="2769127"/>
            <a:ext cx="1291726" cy="803345"/>
          </a:xfrm>
          <a:prstGeom prst="bentConnector3">
            <a:avLst>
              <a:gd name="adj1" fmla="val 99388"/>
            </a:avLst>
          </a:prstGeom>
          <a:ln w="19050">
            <a:solidFill>
              <a:srgbClr val="C00000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接點: 肘形 111">
            <a:extLst>
              <a:ext uri="{FF2B5EF4-FFF2-40B4-BE49-F238E27FC236}">
                <a16:creationId xmlns:a16="http://schemas.microsoft.com/office/drawing/2014/main" id="{E855B301-66F9-4039-8192-7D59633B87D9}"/>
              </a:ext>
            </a:extLst>
          </p:cNvPr>
          <p:cNvCxnSpPr>
            <a:cxnSpLocks/>
            <a:stCxn id="53" idx="1"/>
          </p:cNvCxnSpPr>
          <p:nvPr/>
        </p:nvCxnSpPr>
        <p:spPr>
          <a:xfrm rot="10800000" flipV="1">
            <a:off x="4388362" y="2222499"/>
            <a:ext cx="516147" cy="1328595"/>
          </a:xfrm>
          <a:prstGeom prst="bentConnector2">
            <a:avLst/>
          </a:prstGeom>
          <a:ln w="19050">
            <a:solidFill>
              <a:srgbClr val="C00000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接點 123">
            <a:extLst>
              <a:ext uri="{FF2B5EF4-FFF2-40B4-BE49-F238E27FC236}">
                <a16:creationId xmlns:a16="http://schemas.microsoft.com/office/drawing/2014/main" id="{17479EAE-B94E-43DF-B53B-491A7E789068}"/>
              </a:ext>
            </a:extLst>
          </p:cNvPr>
          <p:cNvCxnSpPr>
            <a:cxnSpLocks/>
            <a:stCxn id="48" idx="2"/>
          </p:cNvCxnSpPr>
          <p:nvPr/>
        </p:nvCxnSpPr>
        <p:spPr>
          <a:xfrm>
            <a:off x="4044734" y="2032258"/>
            <a:ext cx="16746" cy="1540214"/>
          </a:xfrm>
          <a:prstGeom prst="line">
            <a:avLst/>
          </a:prstGeom>
          <a:ln w="19050">
            <a:solidFill>
              <a:srgbClr val="C00000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接點: 肘形 130">
            <a:extLst>
              <a:ext uri="{FF2B5EF4-FFF2-40B4-BE49-F238E27FC236}">
                <a16:creationId xmlns:a16="http://schemas.microsoft.com/office/drawing/2014/main" id="{8E355145-BD9F-41D5-9C4F-0FBBBBDEB62D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95646" y="1953331"/>
            <a:ext cx="1512000" cy="1728000"/>
          </a:xfrm>
          <a:prstGeom prst="bentConnector3">
            <a:avLst>
              <a:gd name="adj1" fmla="val 14609"/>
            </a:avLst>
          </a:prstGeom>
          <a:ln w="19050">
            <a:solidFill>
              <a:srgbClr val="C00000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接點: 肘形 137">
            <a:extLst>
              <a:ext uri="{FF2B5EF4-FFF2-40B4-BE49-F238E27FC236}">
                <a16:creationId xmlns:a16="http://schemas.microsoft.com/office/drawing/2014/main" id="{EFFB83CC-969B-40F7-B3A4-EEA96A0578B4}"/>
              </a:ext>
            </a:extLst>
          </p:cNvPr>
          <p:cNvCxnSpPr>
            <a:cxnSpLocks/>
            <a:stCxn id="54" idx="2"/>
            <a:endCxn id="28" idx="0"/>
          </p:cNvCxnSpPr>
          <p:nvPr/>
        </p:nvCxnSpPr>
        <p:spPr>
          <a:xfrm rot="5400000">
            <a:off x="5484694" y="1990378"/>
            <a:ext cx="1041911" cy="2083527"/>
          </a:xfrm>
          <a:prstGeom prst="bentConnector3">
            <a:avLst>
              <a:gd name="adj1" fmla="val 20406"/>
            </a:avLst>
          </a:prstGeom>
          <a:ln w="19050">
            <a:solidFill>
              <a:srgbClr val="C00000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接點: 肘形 142">
            <a:extLst>
              <a:ext uri="{FF2B5EF4-FFF2-40B4-BE49-F238E27FC236}">
                <a16:creationId xmlns:a16="http://schemas.microsoft.com/office/drawing/2014/main" id="{B0757747-48DE-42B0-98E0-33039D8CC129}"/>
              </a:ext>
            </a:extLst>
          </p:cNvPr>
          <p:cNvCxnSpPr>
            <a:cxnSpLocks/>
            <a:stCxn id="55" idx="2"/>
            <a:endCxn id="26" idx="0"/>
          </p:cNvCxnSpPr>
          <p:nvPr/>
        </p:nvCxnSpPr>
        <p:spPr>
          <a:xfrm rot="5400000">
            <a:off x="6606419" y="1749797"/>
            <a:ext cx="1259625" cy="2782403"/>
          </a:xfrm>
          <a:prstGeom prst="bentConnector3">
            <a:avLst>
              <a:gd name="adj1" fmla="val 24677"/>
            </a:avLst>
          </a:prstGeom>
          <a:ln w="19050">
            <a:solidFill>
              <a:srgbClr val="C00000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接點: 肘形 154">
            <a:extLst>
              <a:ext uri="{FF2B5EF4-FFF2-40B4-BE49-F238E27FC236}">
                <a16:creationId xmlns:a16="http://schemas.microsoft.com/office/drawing/2014/main" id="{0F088080-1F32-48D4-BA86-EE2EC38BECCC}"/>
              </a:ext>
            </a:extLst>
          </p:cNvPr>
          <p:cNvCxnSpPr>
            <a:cxnSpLocks/>
            <a:stCxn id="60" idx="2"/>
            <a:endCxn id="25" idx="2"/>
          </p:cNvCxnSpPr>
          <p:nvPr/>
        </p:nvCxnSpPr>
        <p:spPr>
          <a:xfrm rot="5400000">
            <a:off x="7448532" y="2070579"/>
            <a:ext cx="443495" cy="5395369"/>
          </a:xfrm>
          <a:prstGeom prst="bentConnector3">
            <a:avLst>
              <a:gd name="adj1" fmla="val 379429"/>
            </a:avLst>
          </a:prstGeom>
          <a:ln w="19050">
            <a:solidFill>
              <a:srgbClr val="C00000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接點 158">
            <a:extLst>
              <a:ext uri="{FF2B5EF4-FFF2-40B4-BE49-F238E27FC236}">
                <a16:creationId xmlns:a16="http://schemas.microsoft.com/office/drawing/2014/main" id="{232AA8BC-7A21-44CF-9D62-CD751E776EF3}"/>
              </a:ext>
            </a:extLst>
          </p:cNvPr>
          <p:cNvCxnSpPr>
            <a:cxnSpLocks/>
            <a:stCxn id="57" idx="3"/>
          </p:cNvCxnSpPr>
          <p:nvPr/>
        </p:nvCxnSpPr>
        <p:spPr>
          <a:xfrm>
            <a:off x="2268975" y="4620856"/>
            <a:ext cx="1037400" cy="10103"/>
          </a:xfrm>
          <a:prstGeom prst="line">
            <a:avLst/>
          </a:prstGeom>
          <a:ln w="19050">
            <a:solidFill>
              <a:srgbClr val="C00000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接點 162">
            <a:extLst>
              <a:ext uri="{FF2B5EF4-FFF2-40B4-BE49-F238E27FC236}">
                <a16:creationId xmlns:a16="http://schemas.microsoft.com/office/drawing/2014/main" id="{6D03FA11-5382-4D87-B69B-C2BB9ED29B5B}"/>
              </a:ext>
            </a:extLst>
          </p:cNvPr>
          <p:cNvCxnSpPr>
            <a:cxnSpLocks/>
            <a:stCxn id="58" idx="3"/>
          </p:cNvCxnSpPr>
          <p:nvPr/>
        </p:nvCxnSpPr>
        <p:spPr>
          <a:xfrm>
            <a:off x="1748543" y="5347672"/>
            <a:ext cx="1594614" cy="14847"/>
          </a:xfrm>
          <a:prstGeom prst="line">
            <a:avLst/>
          </a:prstGeom>
          <a:ln w="19050">
            <a:solidFill>
              <a:srgbClr val="C00000"/>
            </a:solidFill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252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491CECC-B089-4626-B76B-66E6B3DE93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408" y="4200444"/>
            <a:ext cx="6030509" cy="235347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F0A0B1A-6720-4A27-8481-ECB3E2302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QGD-3014-16PT </a:t>
            </a:r>
            <a:r>
              <a:rPr lang="zh-TW" altLang="en-US"/>
              <a:t>硬體架構</a:t>
            </a: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8C2965E2-4422-4020-94F5-622A310329C0}"/>
              </a:ext>
            </a:extLst>
          </p:cNvPr>
          <p:cNvSpPr/>
          <p:nvPr/>
        </p:nvSpPr>
        <p:spPr>
          <a:xfrm>
            <a:off x="405948" y="1744496"/>
            <a:ext cx="5931062" cy="2604027"/>
          </a:xfrm>
          <a:prstGeom prst="roundRect">
            <a:avLst>
              <a:gd name="adj" fmla="val 7558"/>
            </a:avLst>
          </a:prstGeom>
          <a:solidFill>
            <a:srgbClr val="00206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9D90CE0D-9AD3-4579-8C5A-5BA6B107FEF8}"/>
              </a:ext>
            </a:extLst>
          </p:cNvPr>
          <p:cNvSpPr/>
          <p:nvPr/>
        </p:nvSpPr>
        <p:spPr>
          <a:xfrm>
            <a:off x="948891" y="1873176"/>
            <a:ext cx="3004463" cy="584558"/>
          </a:xfrm>
          <a:prstGeom prst="roundRect">
            <a:avLst>
              <a:gd name="adj" fmla="val 50000"/>
            </a:avLst>
          </a:prstGeom>
          <a:solidFill>
            <a:srgbClr val="00FFD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altLang="zh-TW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 J4125 Quad-core</a:t>
            </a:r>
            <a:endParaRPr lang="en-US" altLang="zh-TW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DE1DAD07-8BF5-4A82-9D6E-D8D627F71952}"/>
              </a:ext>
            </a:extLst>
          </p:cNvPr>
          <p:cNvGrpSpPr/>
          <p:nvPr/>
        </p:nvGrpSpPr>
        <p:grpSpPr>
          <a:xfrm>
            <a:off x="514869" y="1873176"/>
            <a:ext cx="647384" cy="584558"/>
            <a:chOff x="815405" y="1317342"/>
            <a:chExt cx="647384" cy="584558"/>
          </a:xfrm>
          <a:solidFill>
            <a:srgbClr val="002060"/>
          </a:solidFill>
        </p:grpSpPr>
        <p:sp>
          <p:nvSpPr>
            <p:cNvPr id="129" name="橢圓 128">
              <a:extLst>
                <a:ext uri="{FF2B5EF4-FFF2-40B4-BE49-F238E27FC236}">
                  <a16:creationId xmlns:a16="http://schemas.microsoft.com/office/drawing/2014/main" id="{852FC156-58AD-4A4F-959C-BD5B86825DFA}"/>
                </a:ext>
              </a:extLst>
            </p:cNvPr>
            <p:cNvSpPr/>
            <p:nvPr/>
          </p:nvSpPr>
          <p:spPr>
            <a:xfrm>
              <a:off x="838764" y="1317342"/>
              <a:ext cx="584558" cy="584558"/>
            </a:xfrm>
            <a:prstGeom prst="ellipse">
              <a:avLst/>
            </a:prstGeom>
            <a:grpFill/>
            <a:ln w="28575">
              <a:solidFill>
                <a:srgbClr val="00FF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8E8CCF3C-9FD8-4DC9-9811-1C18923932B3}"/>
                </a:ext>
              </a:extLst>
            </p:cNvPr>
            <p:cNvSpPr/>
            <p:nvPr/>
          </p:nvSpPr>
          <p:spPr>
            <a:xfrm>
              <a:off x="815405" y="1438759"/>
              <a:ext cx="6473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/>
              </a:pPr>
              <a:r>
                <a:rPr lang="en-US" altLang="zh-TW" sz="1600">
                  <a:solidFill>
                    <a:srgbClr val="00FFD5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CPU</a:t>
              </a:r>
            </a:p>
          </p:txBody>
        </p:sp>
      </p:grpSp>
      <p:sp>
        <p:nvSpPr>
          <p:cNvPr id="216" name="矩形: 圓角 215">
            <a:extLst>
              <a:ext uri="{FF2B5EF4-FFF2-40B4-BE49-F238E27FC236}">
                <a16:creationId xmlns:a16="http://schemas.microsoft.com/office/drawing/2014/main" id="{2F271C20-2038-4291-8564-F6CD4C01F16F}"/>
              </a:ext>
            </a:extLst>
          </p:cNvPr>
          <p:cNvSpPr/>
          <p:nvPr/>
        </p:nvSpPr>
        <p:spPr>
          <a:xfrm>
            <a:off x="4417130" y="1873176"/>
            <a:ext cx="1791079" cy="5845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8GB RAM</a:t>
            </a:r>
          </a:p>
        </p:txBody>
      </p:sp>
      <p:grpSp>
        <p:nvGrpSpPr>
          <p:cNvPr id="217" name="群組 216">
            <a:extLst>
              <a:ext uri="{FF2B5EF4-FFF2-40B4-BE49-F238E27FC236}">
                <a16:creationId xmlns:a16="http://schemas.microsoft.com/office/drawing/2014/main" id="{FBF99119-5D41-4494-B032-BB67D067255F}"/>
              </a:ext>
            </a:extLst>
          </p:cNvPr>
          <p:cNvGrpSpPr/>
          <p:nvPr/>
        </p:nvGrpSpPr>
        <p:grpSpPr>
          <a:xfrm>
            <a:off x="4073527" y="1873176"/>
            <a:ext cx="647384" cy="584558"/>
            <a:chOff x="815405" y="1317342"/>
            <a:chExt cx="647384" cy="584558"/>
          </a:xfrm>
          <a:solidFill>
            <a:srgbClr val="002060"/>
          </a:solidFill>
        </p:grpSpPr>
        <p:sp>
          <p:nvSpPr>
            <p:cNvPr id="218" name="橢圓 217">
              <a:extLst>
                <a:ext uri="{FF2B5EF4-FFF2-40B4-BE49-F238E27FC236}">
                  <a16:creationId xmlns:a16="http://schemas.microsoft.com/office/drawing/2014/main" id="{8C6843E9-38E1-4D2A-890A-A5A56C10051B}"/>
                </a:ext>
              </a:extLst>
            </p:cNvPr>
            <p:cNvSpPr/>
            <p:nvPr/>
          </p:nvSpPr>
          <p:spPr>
            <a:xfrm>
              <a:off x="838764" y="1317342"/>
              <a:ext cx="584558" cy="584558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9" name="矩形 218">
              <a:extLst>
                <a:ext uri="{FF2B5EF4-FFF2-40B4-BE49-F238E27FC236}">
                  <a16:creationId xmlns:a16="http://schemas.microsoft.com/office/drawing/2014/main" id="{DB58707A-AEB6-442E-A745-5B53B46CAFFB}"/>
                </a:ext>
              </a:extLst>
            </p:cNvPr>
            <p:cNvSpPr/>
            <p:nvPr/>
          </p:nvSpPr>
          <p:spPr>
            <a:xfrm>
              <a:off x="815405" y="1438759"/>
              <a:ext cx="64738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defRPr/>
              </a:pPr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RAM</a:t>
              </a:r>
            </a:p>
          </p:txBody>
        </p:sp>
      </p:grpSp>
      <p:sp>
        <p:nvSpPr>
          <p:cNvPr id="226" name="矩形: 圓角 225">
            <a:extLst>
              <a:ext uri="{FF2B5EF4-FFF2-40B4-BE49-F238E27FC236}">
                <a16:creationId xmlns:a16="http://schemas.microsoft.com/office/drawing/2014/main" id="{1B17B3AB-8966-43DA-A051-670A650CCB9C}"/>
              </a:ext>
            </a:extLst>
          </p:cNvPr>
          <p:cNvSpPr/>
          <p:nvPr/>
        </p:nvSpPr>
        <p:spPr>
          <a:xfrm>
            <a:off x="1051395" y="2566577"/>
            <a:ext cx="2849383" cy="351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M.2 SATA</a:t>
            </a:r>
          </a:p>
        </p:txBody>
      </p:sp>
      <p:sp>
        <p:nvSpPr>
          <p:cNvPr id="227" name="矩形: 圓角 226">
            <a:extLst>
              <a:ext uri="{FF2B5EF4-FFF2-40B4-BE49-F238E27FC236}">
                <a16:creationId xmlns:a16="http://schemas.microsoft.com/office/drawing/2014/main" id="{EFD2C49F-A9AB-4509-84A1-E7A9377FC801}"/>
              </a:ext>
            </a:extLst>
          </p:cNvPr>
          <p:cNvSpPr/>
          <p:nvPr/>
        </p:nvSpPr>
        <p:spPr>
          <a:xfrm>
            <a:off x="1051395" y="2985598"/>
            <a:ext cx="2849383" cy="3513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3.5" HDD</a:t>
            </a:r>
          </a:p>
        </p:txBody>
      </p:sp>
      <p:sp>
        <p:nvSpPr>
          <p:cNvPr id="232" name="矩形: 圓角 231">
            <a:extLst>
              <a:ext uri="{FF2B5EF4-FFF2-40B4-BE49-F238E27FC236}">
                <a16:creationId xmlns:a16="http://schemas.microsoft.com/office/drawing/2014/main" id="{BBBFB08D-3FBB-4FFB-A0FE-360CB6B009A7}"/>
              </a:ext>
            </a:extLst>
          </p:cNvPr>
          <p:cNvSpPr/>
          <p:nvPr/>
        </p:nvSpPr>
        <p:spPr>
          <a:xfrm>
            <a:off x="4093965" y="2566576"/>
            <a:ext cx="2118980" cy="770409"/>
          </a:xfrm>
          <a:prstGeom prst="roundRect">
            <a:avLst>
              <a:gd name="adj" fmla="val 14081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Internal</a:t>
            </a:r>
          </a:p>
          <a:p>
            <a:pPr algn="ctr">
              <a:defRPr/>
            </a:pP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 </a:t>
            </a:r>
            <a:r>
              <a:rPr lang="en-US" altLang="zh-TW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GbE</a:t>
            </a:r>
            <a:endParaRPr lang="en-US" altLang="zh-TW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3" name="矩形: 圓角 232">
            <a:extLst>
              <a:ext uri="{FF2B5EF4-FFF2-40B4-BE49-F238E27FC236}">
                <a16:creationId xmlns:a16="http://schemas.microsoft.com/office/drawing/2014/main" id="{33EE0F8D-01C0-4FCF-B17A-F52D8457E04F}"/>
              </a:ext>
            </a:extLst>
          </p:cNvPr>
          <p:cNvSpPr/>
          <p:nvPr/>
        </p:nvSpPr>
        <p:spPr>
          <a:xfrm>
            <a:off x="520291" y="3434113"/>
            <a:ext cx="5687917" cy="770409"/>
          </a:xfrm>
          <a:prstGeom prst="roundRect">
            <a:avLst>
              <a:gd name="adj" fmla="val 15643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altLang="zh-TW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9" name="群組 88">
            <a:extLst>
              <a:ext uri="{FF2B5EF4-FFF2-40B4-BE49-F238E27FC236}">
                <a16:creationId xmlns:a16="http://schemas.microsoft.com/office/drawing/2014/main" id="{D5810A24-128A-4E89-99ED-1E2B8F52B679}"/>
              </a:ext>
            </a:extLst>
          </p:cNvPr>
          <p:cNvGrpSpPr/>
          <p:nvPr/>
        </p:nvGrpSpPr>
        <p:grpSpPr>
          <a:xfrm>
            <a:off x="2615333" y="3499993"/>
            <a:ext cx="1381978" cy="658705"/>
            <a:chOff x="405130" y="4621433"/>
            <a:chExt cx="1381978" cy="658705"/>
          </a:xfrm>
        </p:grpSpPr>
        <p:pic>
          <p:nvPicPr>
            <p:cNvPr id="90" name="圖形 89">
              <a:extLst>
                <a:ext uri="{FF2B5EF4-FFF2-40B4-BE49-F238E27FC236}">
                  <a16:creationId xmlns:a16="http://schemas.microsoft.com/office/drawing/2014/main" id="{BF054A7F-718B-4E2E-9E5C-4D2222DF2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5130" y="4665357"/>
              <a:ext cx="457200" cy="457200"/>
            </a:xfrm>
            <a:prstGeom prst="rect">
              <a:avLst/>
            </a:prstGeom>
          </p:spPr>
        </p:pic>
        <p:sp>
          <p:nvSpPr>
            <p:cNvPr id="97" name="矩形 96">
              <a:extLst>
                <a:ext uri="{FF2B5EF4-FFF2-40B4-BE49-F238E27FC236}">
                  <a16:creationId xmlns:a16="http://schemas.microsoft.com/office/drawing/2014/main" id="{7FCD85B9-1ED1-4EC6-AB9C-F04E32929148}"/>
                </a:ext>
              </a:extLst>
            </p:cNvPr>
            <p:cNvSpPr/>
            <p:nvPr/>
          </p:nvSpPr>
          <p:spPr>
            <a:xfrm>
              <a:off x="830171" y="4621433"/>
              <a:ext cx="95693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USB 3.0 </a:t>
              </a:r>
            </a:p>
          </p:txBody>
        </p:sp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B10A0476-6647-4977-8FD1-D2A4160C5971}"/>
                </a:ext>
              </a:extLst>
            </p:cNvPr>
            <p:cNvSpPr/>
            <p:nvPr/>
          </p:nvSpPr>
          <p:spPr>
            <a:xfrm>
              <a:off x="834822" y="4803084"/>
              <a:ext cx="890767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5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x 3</a:t>
              </a: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C811077A-C4F9-405A-B3EF-2E1DAE6BEABB}"/>
              </a:ext>
            </a:extLst>
          </p:cNvPr>
          <p:cNvGrpSpPr/>
          <p:nvPr/>
        </p:nvGrpSpPr>
        <p:grpSpPr>
          <a:xfrm>
            <a:off x="836830" y="3499993"/>
            <a:ext cx="1500922" cy="658705"/>
            <a:chOff x="1051514" y="3272206"/>
            <a:chExt cx="1500922" cy="658705"/>
          </a:xfrm>
        </p:grpSpPr>
        <p:sp>
          <p:nvSpPr>
            <p:cNvPr id="236" name="矩形 235">
              <a:extLst>
                <a:ext uri="{FF2B5EF4-FFF2-40B4-BE49-F238E27FC236}">
                  <a16:creationId xmlns:a16="http://schemas.microsoft.com/office/drawing/2014/main" id="{DEBC506B-F6B1-4AF3-B438-3154BCE2BB9D}"/>
                </a:ext>
              </a:extLst>
            </p:cNvPr>
            <p:cNvSpPr/>
            <p:nvPr/>
          </p:nvSpPr>
          <p:spPr>
            <a:xfrm>
              <a:off x="1476436" y="3272206"/>
              <a:ext cx="10760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HDMI 2.0</a:t>
              </a:r>
            </a:p>
          </p:txBody>
        </p:sp>
        <p:sp>
          <p:nvSpPr>
            <p:cNvPr id="237" name="矩形 236">
              <a:extLst>
                <a:ext uri="{FF2B5EF4-FFF2-40B4-BE49-F238E27FC236}">
                  <a16:creationId xmlns:a16="http://schemas.microsoft.com/office/drawing/2014/main" id="{CF69E6B9-CBF3-40A6-A45E-AC656432A4CC}"/>
                </a:ext>
              </a:extLst>
            </p:cNvPr>
            <p:cNvSpPr/>
            <p:nvPr/>
          </p:nvSpPr>
          <p:spPr>
            <a:xfrm>
              <a:off x="1481087" y="3453857"/>
              <a:ext cx="890767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5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x 2</a:t>
              </a:r>
            </a:p>
          </p:txBody>
        </p:sp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63D1F5B4-3A0A-46DC-AD5C-3343605C2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51514" y="3316766"/>
              <a:ext cx="457200" cy="457200"/>
            </a:xfrm>
            <a:prstGeom prst="rect">
              <a:avLst/>
            </a:prstGeom>
          </p:spPr>
        </p:pic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968F0F6A-EE21-48EE-97D5-A7F3E1E85C90}"/>
              </a:ext>
            </a:extLst>
          </p:cNvPr>
          <p:cNvGrpSpPr/>
          <p:nvPr/>
        </p:nvGrpSpPr>
        <p:grpSpPr>
          <a:xfrm>
            <a:off x="4240421" y="3499993"/>
            <a:ext cx="1892018" cy="658705"/>
            <a:chOff x="4589923" y="3272206"/>
            <a:chExt cx="1892018" cy="658705"/>
          </a:xfrm>
        </p:grpSpPr>
        <p:sp>
          <p:nvSpPr>
            <p:cNvPr id="242" name="矩形 241">
              <a:extLst>
                <a:ext uri="{FF2B5EF4-FFF2-40B4-BE49-F238E27FC236}">
                  <a16:creationId xmlns:a16="http://schemas.microsoft.com/office/drawing/2014/main" id="{3BF53BAD-9F3F-4E33-97E6-04A3850A4147}"/>
                </a:ext>
              </a:extLst>
            </p:cNvPr>
            <p:cNvSpPr/>
            <p:nvPr/>
          </p:nvSpPr>
          <p:spPr>
            <a:xfrm>
              <a:off x="5005672" y="3272206"/>
              <a:ext cx="14762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TW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  <a:sym typeface="Arial"/>
                </a:rPr>
                <a:t>Host </a:t>
              </a:r>
              <a:r>
                <a:rPr lang="en-US" altLang="zh-TW" sz="1600"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  <a:sym typeface="Arial"/>
                </a:rPr>
                <a:t>2.5GbE</a:t>
              </a:r>
              <a:endParaRPr kumimoji="0" lang="en-US" altLang="zh-TW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3" name="矩形 242">
              <a:extLst>
                <a:ext uri="{FF2B5EF4-FFF2-40B4-BE49-F238E27FC236}">
                  <a16:creationId xmlns:a16="http://schemas.microsoft.com/office/drawing/2014/main" id="{FAC42C2A-01FA-4C54-9008-5DF9DE7DC853}"/>
                </a:ext>
              </a:extLst>
            </p:cNvPr>
            <p:cNvSpPr/>
            <p:nvPr/>
          </p:nvSpPr>
          <p:spPr>
            <a:xfrm>
              <a:off x="5010323" y="3453857"/>
              <a:ext cx="890767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5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x 2</a:t>
              </a:r>
            </a:p>
          </p:txBody>
        </p:sp>
        <p:grpSp>
          <p:nvGrpSpPr>
            <p:cNvPr id="244" name="群組 243">
              <a:extLst>
                <a:ext uri="{FF2B5EF4-FFF2-40B4-BE49-F238E27FC236}">
                  <a16:creationId xmlns:a16="http://schemas.microsoft.com/office/drawing/2014/main" id="{2E4C4D26-C2E1-479A-AF41-825370D80F8F}"/>
                </a:ext>
              </a:extLst>
            </p:cNvPr>
            <p:cNvGrpSpPr/>
            <p:nvPr/>
          </p:nvGrpSpPr>
          <p:grpSpPr>
            <a:xfrm>
              <a:off x="4589923" y="3320437"/>
              <a:ext cx="457200" cy="457200"/>
              <a:chOff x="4987641" y="3921110"/>
              <a:chExt cx="457200" cy="457200"/>
            </a:xfrm>
          </p:grpSpPr>
          <p:sp>
            <p:nvSpPr>
              <p:cNvPr id="245" name="橢圓 244">
                <a:extLst>
                  <a:ext uri="{FF2B5EF4-FFF2-40B4-BE49-F238E27FC236}">
                    <a16:creationId xmlns:a16="http://schemas.microsoft.com/office/drawing/2014/main" id="{B44990CC-5404-44EF-9588-7774A5E21C2F}"/>
                  </a:ext>
                </a:extLst>
              </p:cNvPr>
              <p:cNvSpPr/>
              <p:nvPr/>
            </p:nvSpPr>
            <p:spPr>
              <a:xfrm>
                <a:off x="4987641" y="3921110"/>
                <a:ext cx="457200" cy="457200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pic>
            <p:nvPicPr>
              <p:cNvPr id="246" name="圖片 245">
                <a:extLst>
                  <a:ext uri="{FF2B5EF4-FFF2-40B4-BE49-F238E27FC236}">
                    <a16:creationId xmlns:a16="http://schemas.microsoft.com/office/drawing/2014/main" id="{6C426234-5292-403B-9B40-BEA948B35A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1570" y="4020745"/>
                <a:ext cx="335967" cy="257931"/>
              </a:xfrm>
              <a:prstGeom prst="rect">
                <a:avLst/>
              </a:prstGeom>
            </p:spPr>
          </p:pic>
        </p:grpSp>
      </p:grpSp>
      <p:pic>
        <p:nvPicPr>
          <p:cNvPr id="18" name="圖片 17" descr="一張含有 室外 的圖片&#10;&#10;自動產生的描述">
            <a:extLst>
              <a:ext uri="{FF2B5EF4-FFF2-40B4-BE49-F238E27FC236}">
                <a16:creationId xmlns:a16="http://schemas.microsoft.com/office/drawing/2014/main" id="{49257CA2-5736-43D7-90C2-9662D28238D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41" y="4683155"/>
            <a:ext cx="827531" cy="8275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1" name="圖片 250" descr="一張含有 物件, 時鐘 的圖片&#10;&#10;自動產生的描述">
            <a:extLst>
              <a:ext uri="{FF2B5EF4-FFF2-40B4-BE49-F238E27FC236}">
                <a16:creationId xmlns:a16="http://schemas.microsoft.com/office/drawing/2014/main" id="{E7A0AAE1-F358-4837-A025-8B302FA0FCE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23" y="5773900"/>
            <a:ext cx="1152567" cy="6002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2" name="矩形: 圓角 251">
            <a:extLst>
              <a:ext uri="{FF2B5EF4-FFF2-40B4-BE49-F238E27FC236}">
                <a16:creationId xmlns:a16="http://schemas.microsoft.com/office/drawing/2014/main" id="{EA1E83B5-533D-445D-99F2-9458CDF601F7}"/>
              </a:ext>
            </a:extLst>
          </p:cNvPr>
          <p:cNvSpPr/>
          <p:nvPr/>
        </p:nvSpPr>
        <p:spPr>
          <a:xfrm>
            <a:off x="6724895" y="3847881"/>
            <a:ext cx="4597359" cy="1884457"/>
          </a:xfrm>
          <a:prstGeom prst="roundRect">
            <a:avLst>
              <a:gd name="adj" fmla="val 8016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3" name="矩形 252">
            <a:extLst>
              <a:ext uri="{FF2B5EF4-FFF2-40B4-BE49-F238E27FC236}">
                <a16:creationId xmlns:a16="http://schemas.microsoft.com/office/drawing/2014/main" id="{FE388DD8-3F2D-42A2-B975-7125F8F7B2E3}"/>
              </a:ext>
            </a:extLst>
          </p:cNvPr>
          <p:cNvSpPr/>
          <p:nvPr/>
        </p:nvSpPr>
        <p:spPr>
          <a:xfrm>
            <a:off x="6724894" y="3861988"/>
            <a:ext cx="4630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altLang="zh-TW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</a:p>
        </p:txBody>
      </p:sp>
      <p:sp>
        <p:nvSpPr>
          <p:cNvPr id="257" name="矩形: 圓角 256">
            <a:extLst>
              <a:ext uri="{FF2B5EF4-FFF2-40B4-BE49-F238E27FC236}">
                <a16:creationId xmlns:a16="http://schemas.microsoft.com/office/drawing/2014/main" id="{C2388F5C-6905-41CF-9E43-EB263EE47026}"/>
              </a:ext>
            </a:extLst>
          </p:cNvPr>
          <p:cNvSpPr/>
          <p:nvPr/>
        </p:nvSpPr>
        <p:spPr>
          <a:xfrm>
            <a:off x="6876905" y="4330005"/>
            <a:ext cx="1130005" cy="5845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</a:t>
            </a:r>
            <a:r>
              <a:rPr lang="en-US" altLang="zh-TW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GbE</a:t>
            </a:r>
            <a:endParaRPr lang="en-US" altLang="zh-TW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矩形: 圓角 257">
            <a:extLst>
              <a:ext uri="{FF2B5EF4-FFF2-40B4-BE49-F238E27FC236}">
                <a16:creationId xmlns:a16="http://schemas.microsoft.com/office/drawing/2014/main" id="{CF97352C-735A-45F9-8576-E81C3BCA4432}"/>
              </a:ext>
            </a:extLst>
          </p:cNvPr>
          <p:cNvSpPr/>
          <p:nvPr/>
        </p:nvSpPr>
        <p:spPr>
          <a:xfrm>
            <a:off x="8080025" y="4330005"/>
            <a:ext cx="1323506" cy="5845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Microchip VSC7425</a:t>
            </a:r>
          </a:p>
        </p:txBody>
      </p:sp>
      <p:sp>
        <p:nvSpPr>
          <p:cNvPr id="259" name="矩形: 圓角 258">
            <a:extLst>
              <a:ext uri="{FF2B5EF4-FFF2-40B4-BE49-F238E27FC236}">
                <a16:creationId xmlns:a16="http://schemas.microsoft.com/office/drawing/2014/main" id="{D9984973-CD41-419F-8328-D4E074D2267D}"/>
              </a:ext>
            </a:extLst>
          </p:cNvPr>
          <p:cNvSpPr/>
          <p:nvPr/>
        </p:nvSpPr>
        <p:spPr>
          <a:xfrm>
            <a:off x="9859846" y="4330005"/>
            <a:ext cx="1323506" cy="5845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PoE </a:t>
            </a:r>
          </a:p>
          <a:p>
            <a:pPr algn="ctr">
              <a:defRPr/>
            </a:pPr>
            <a:r>
              <a:rPr lang="en-US" altLang="zh-TW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</a:t>
            </a:r>
            <a:endParaRPr lang="en-US" altLang="zh-TW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矩形: 圓角 259">
            <a:extLst>
              <a:ext uri="{FF2B5EF4-FFF2-40B4-BE49-F238E27FC236}">
                <a16:creationId xmlns:a16="http://schemas.microsoft.com/office/drawing/2014/main" id="{B4EB7805-F1D2-4CE7-A5C4-A68125498B02}"/>
              </a:ext>
            </a:extLst>
          </p:cNvPr>
          <p:cNvSpPr/>
          <p:nvPr/>
        </p:nvSpPr>
        <p:spPr>
          <a:xfrm>
            <a:off x="6876904" y="5241726"/>
            <a:ext cx="4306447" cy="356662"/>
          </a:xfrm>
          <a:prstGeom prst="roundRect">
            <a:avLst>
              <a:gd name="adj" fmla="val 23214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16-port </a:t>
            </a:r>
            <a:r>
              <a:rPr lang="en-US" altLang="zh-TW" sz="16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GbE</a:t>
            </a: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RJ45 with 2port SFP combo</a:t>
            </a:r>
          </a:p>
        </p:txBody>
      </p:sp>
      <p:cxnSp>
        <p:nvCxnSpPr>
          <p:cNvPr id="262" name="直線單箭頭接點 261">
            <a:extLst>
              <a:ext uri="{FF2B5EF4-FFF2-40B4-BE49-F238E27FC236}">
                <a16:creationId xmlns:a16="http://schemas.microsoft.com/office/drawing/2014/main" id="{31DC436A-DA60-463A-B954-F4F238FEF889}"/>
              </a:ext>
            </a:extLst>
          </p:cNvPr>
          <p:cNvCxnSpPr>
            <a:cxnSpLocks/>
            <a:stCxn id="259" idx="1"/>
            <a:endCxn id="258" idx="3"/>
          </p:cNvCxnSpPr>
          <p:nvPr/>
        </p:nvCxnSpPr>
        <p:spPr>
          <a:xfrm flipH="1">
            <a:off x="9403531" y="4622284"/>
            <a:ext cx="456315" cy="0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直線單箭頭接點 262">
            <a:extLst>
              <a:ext uri="{FF2B5EF4-FFF2-40B4-BE49-F238E27FC236}">
                <a16:creationId xmlns:a16="http://schemas.microsoft.com/office/drawing/2014/main" id="{E176543B-FC6B-47D4-B2E5-AE2AC148B77B}"/>
              </a:ext>
            </a:extLst>
          </p:cNvPr>
          <p:cNvCxnSpPr>
            <a:cxnSpLocks/>
            <a:stCxn id="258" idx="2"/>
          </p:cNvCxnSpPr>
          <p:nvPr/>
        </p:nvCxnSpPr>
        <p:spPr>
          <a:xfrm>
            <a:off x="8741778" y="4914563"/>
            <a:ext cx="3240" cy="324170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直線單箭頭接點 263">
            <a:extLst>
              <a:ext uri="{FF2B5EF4-FFF2-40B4-BE49-F238E27FC236}">
                <a16:creationId xmlns:a16="http://schemas.microsoft.com/office/drawing/2014/main" id="{AB081B16-F2A8-498E-902A-36631DA203C8}"/>
              </a:ext>
            </a:extLst>
          </p:cNvPr>
          <p:cNvCxnSpPr>
            <a:cxnSpLocks/>
            <a:stCxn id="259" idx="2"/>
          </p:cNvCxnSpPr>
          <p:nvPr/>
        </p:nvCxnSpPr>
        <p:spPr>
          <a:xfrm>
            <a:off x="10521599" y="4914563"/>
            <a:ext cx="0" cy="324170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5" name="矩形: 圓角 264">
            <a:extLst>
              <a:ext uri="{FF2B5EF4-FFF2-40B4-BE49-F238E27FC236}">
                <a16:creationId xmlns:a16="http://schemas.microsoft.com/office/drawing/2014/main" id="{5FD73897-256D-4E9C-8C16-FB8439E00AC8}"/>
              </a:ext>
            </a:extLst>
          </p:cNvPr>
          <p:cNvSpPr/>
          <p:nvPr/>
        </p:nvSpPr>
        <p:spPr>
          <a:xfrm>
            <a:off x="6724895" y="1748133"/>
            <a:ext cx="4597359" cy="1252249"/>
          </a:xfrm>
          <a:prstGeom prst="roundRect">
            <a:avLst>
              <a:gd name="adj" fmla="val 8016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6" name="矩形: 圓角 265">
            <a:extLst>
              <a:ext uri="{FF2B5EF4-FFF2-40B4-BE49-F238E27FC236}">
                <a16:creationId xmlns:a16="http://schemas.microsoft.com/office/drawing/2014/main" id="{D244111A-A16A-443E-A81C-DD8820D96F31}"/>
              </a:ext>
            </a:extLst>
          </p:cNvPr>
          <p:cNvSpPr/>
          <p:nvPr/>
        </p:nvSpPr>
        <p:spPr>
          <a:xfrm>
            <a:off x="6876904" y="1842831"/>
            <a:ext cx="4306447" cy="356662"/>
          </a:xfrm>
          <a:prstGeom prst="roundRect">
            <a:avLst>
              <a:gd name="adj" fmla="val 19388"/>
            </a:avLst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Supply Total: 250W</a:t>
            </a:r>
          </a:p>
        </p:txBody>
      </p:sp>
      <p:cxnSp>
        <p:nvCxnSpPr>
          <p:cNvPr id="34" name="接點: 肘形 33">
            <a:extLst>
              <a:ext uri="{FF2B5EF4-FFF2-40B4-BE49-F238E27FC236}">
                <a16:creationId xmlns:a16="http://schemas.microsoft.com/office/drawing/2014/main" id="{54697889-851F-4E6A-8661-65D579963578}"/>
              </a:ext>
            </a:extLst>
          </p:cNvPr>
          <p:cNvCxnSpPr>
            <a:cxnSpLocks/>
            <a:stCxn id="265" idx="3"/>
            <a:endCxn id="279" idx="3"/>
          </p:cNvCxnSpPr>
          <p:nvPr/>
        </p:nvCxnSpPr>
        <p:spPr>
          <a:xfrm flipH="1">
            <a:off x="8132947" y="2374258"/>
            <a:ext cx="3189307" cy="3673307"/>
          </a:xfrm>
          <a:prstGeom prst="bentConnector3">
            <a:avLst>
              <a:gd name="adj1" fmla="val -13707"/>
            </a:avLst>
          </a:prstGeom>
          <a:ln w="50800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群組 280">
            <a:extLst>
              <a:ext uri="{FF2B5EF4-FFF2-40B4-BE49-F238E27FC236}">
                <a16:creationId xmlns:a16="http://schemas.microsoft.com/office/drawing/2014/main" id="{771A0D4F-BBA1-491B-B1C2-2AFC7215F059}"/>
              </a:ext>
            </a:extLst>
          </p:cNvPr>
          <p:cNvGrpSpPr/>
          <p:nvPr/>
        </p:nvGrpSpPr>
        <p:grpSpPr>
          <a:xfrm>
            <a:off x="5185510" y="5178737"/>
            <a:ext cx="1528710" cy="1528710"/>
            <a:chOff x="8143328" y="4956543"/>
            <a:chExt cx="1528710" cy="1528710"/>
          </a:xfrm>
        </p:grpSpPr>
        <p:sp>
          <p:nvSpPr>
            <p:cNvPr id="282" name="橢圓 281">
              <a:extLst>
                <a:ext uri="{FF2B5EF4-FFF2-40B4-BE49-F238E27FC236}">
                  <a16:creationId xmlns:a16="http://schemas.microsoft.com/office/drawing/2014/main" id="{C3E91B00-A03D-447D-BEEE-BDADBCE61F25}"/>
                </a:ext>
              </a:extLst>
            </p:cNvPr>
            <p:cNvSpPr/>
            <p:nvPr/>
          </p:nvSpPr>
          <p:spPr>
            <a:xfrm>
              <a:off x="8143328" y="4956543"/>
              <a:ext cx="1528710" cy="15287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TW" altLang="en-US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pic>
          <p:nvPicPr>
            <p:cNvPr id="283" name="圖片 282">
              <a:extLst>
                <a:ext uri="{FF2B5EF4-FFF2-40B4-BE49-F238E27FC236}">
                  <a16:creationId xmlns:a16="http://schemas.microsoft.com/office/drawing/2014/main" id="{EF5EE14A-AA29-4FA0-8ACD-21F01CB8D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85842" y="4996809"/>
              <a:ext cx="1443682" cy="1448179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79" name="矩形: 圓角 278">
            <a:extLst>
              <a:ext uri="{FF2B5EF4-FFF2-40B4-BE49-F238E27FC236}">
                <a16:creationId xmlns:a16="http://schemas.microsoft.com/office/drawing/2014/main" id="{9F3C02C4-46FE-4D68-A794-F417A36B9561}"/>
              </a:ext>
            </a:extLst>
          </p:cNvPr>
          <p:cNvSpPr/>
          <p:nvPr/>
        </p:nvSpPr>
        <p:spPr>
          <a:xfrm>
            <a:off x="6279144" y="5869233"/>
            <a:ext cx="1853803" cy="356663"/>
          </a:xfrm>
          <a:prstGeom prst="roundRect">
            <a:avLst>
              <a:gd name="adj" fmla="val 19649"/>
            </a:avLst>
          </a:prstGeom>
          <a:solidFill>
            <a:srgbClr val="FFC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button</a:t>
            </a:r>
          </a:p>
        </p:txBody>
      </p:sp>
      <p:sp>
        <p:nvSpPr>
          <p:cNvPr id="41" name="箭號: 左-右雙向 40">
            <a:extLst>
              <a:ext uri="{FF2B5EF4-FFF2-40B4-BE49-F238E27FC236}">
                <a16:creationId xmlns:a16="http://schemas.microsoft.com/office/drawing/2014/main" id="{4435DB1B-269B-49EA-9CFA-86506EEB025A}"/>
              </a:ext>
            </a:extLst>
          </p:cNvPr>
          <p:cNvSpPr/>
          <p:nvPr/>
        </p:nvSpPr>
        <p:spPr>
          <a:xfrm>
            <a:off x="6262137" y="3882855"/>
            <a:ext cx="1206482" cy="396305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箭號: 向下 42">
            <a:extLst>
              <a:ext uri="{FF2B5EF4-FFF2-40B4-BE49-F238E27FC236}">
                <a16:creationId xmlns:a16="http://schemas.microsoft.com/office/drawing/2014/main" id="{C25C28C5-A1D4-4C4E-9034-EC8C06D0DF31}"/>
              </a:ext>
            </a:extLst>
          </p:cNvPr>
          <p:cNvSpPr/>
          <p:nvPr/>
        </p:nvSpPr>
        <p:spPr>
          <a:xfrm rot="5400000">
            <a:off x="6393564" y="3062512"/>
            <a:ext cx="400110" cy="713688"/>
          </a:xfrm>
          <a:prstGeom prst="downArrow">
            <a:avLst/>
          </a:prstGeom>
          <a:solidFill>
            <a:srgbClr val="46A9CE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6" name="箭號: 向下 285">
            <a:extLst>
              <a:ext uri="{FF2B5EF4-FFF2-40B4-BE49-F238E27FC236}">
                <a16:creationId xmlns:a16="http://schemas.microsoft.com/office/drawing/2014/main" id="{83298F09-7E1D-4B96-9DC4-2E24B2011F9E}"/>
              </a:ext>
            </a:extLst>
          </p:cNvPr>
          <p:cNvSpPr/>
          <p:nvPr/>
        </p:nvSpPr>
        <p:spPr>
          <a:xfrm>
            <a:off x="7695217" y="2861427"/>
            <a:ext cx="400110" cy="124211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7" name="箭號: 向下 286">
            <a:extLst>
              <a:ext uri="{FF2B5EF4-FFF2-40B4-BE49-F238E27FC236}">
                <a16:creationId xmlns:a16="http://schemas.microsoft.com/office/drawing/2014/main" id="{29C0F058-FE01-4BB9-9200-21BA98615E0F}"/>
              </a:ext>
            </a:extLst>
          </p:cNvPr>
          <p:cNvSpPr/>
          <p:nvPr/>
        </p:nvSpPr>
        <p:spPr>
          <a:xfrm>
            <a:off x="9951658" y="2861427"/>
            <a:ext cx="400110" cy="124211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9" name="矩形: 圓角 268">
            <a:extLst>
              <a:ext uri="{FF2B5EF4-FFF2-40B4-BE49-F238E27FC236}">
                <a16:creationId xmlns:a16="http://schemas.microsoft.com/office/drawing/2014/main" id="{B06322E0-7A45-401E-B380-87B5EA29C9A1}"/>
              </a:ext>
            </a:extLst>
          </p:cNvPr>
          <p:cNvSpPr/>
          <p:nvPr/>
        </p:nvSpPr>
        <p:spPr>
          <a:xfrm>
            <a:off x="6876904" y="3123527"/>
            <a:ext cx="2036737" cy="584558"/>
          </a:xfrm>
          <a:prstGeom prst="roundRect">
            <a:avLst>
              <a:gd name="adj" fmla="val 19649"/>
            </a:avLst>
          </a:prstGeom>
          <a:solidFill>
            <a:srgbClr val="46A9C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 power controller</a:t>
            </a:r>
          </a:p>
        </p:txBody>
      </p:sp>
      <p:sp>
        <p:nvSpPr>
          <p:cNvPr id="270" name="矩形: 圓角 269">
            <a:extLst>
              <a:ext uri="{FF2B5EF4-FFF2-40B4-BE49-F238E27FC236}">
                <a16:creationId xmlns:a16="http://schemas.microsoft.com/office/drawing/2014/main" id="{A2474117-90AD-4FEA-848E-5E88F68C0C58}"/>
              </a:ext>
            </a:extLst>
          </p:cNvPr>
          <p:cNvSpPr/>
          <p:nvPr/>
        </p:nvSpPr>
        <p:spPr>
          <a:xfrm>
            <a:off x="9143912" y="3123527"/>
            <a:ext cx="2036737" cy="584558"/>
          </a:xfrm>
          <a:prstGeom prst="roundRect">
            <a:avLst>
              <a:gd name="adj" fmla="val 19649"/>
            </a:avLst>
          </a:prstGeom>
          <a:solidFill>
            <a:srgbClr val="46A9C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power</a:t>
            </a:r>
            <a:r>
              <a:rPr lang="zh-TW" alt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</a:p>
        </p:txBody>
      </p:sp>
      <p:sp>
        <p:nvSpPr>
          <p:cNvPr id="267" name="矩形: 圓角 266">
            <a:extLst>
              <a:ext uri="{FF2B5EF4-FFF2-40B4-BE49-F238E27FC236}">
                <a16:creationId xmlns:a16="http://schemas.microsoft.com/office/drawing/2014/main" id="{991CC157-9AD7-48EB-A746-728A13477AB3}"/>
              </a:ext>
            </a:extLst>
          </p:cNvPr>
          <p:cNvSpPr/>
          <p:nvPr/>
        </p:nvSpPr>
        <p:spPr>
          <a:xfrm>
            <a:off x="6876904" y="2280395"/>
            <a:ext cx="2036737" cy="584558"/>
          </a:xfrm>
          <a:prstGeom prst="roundRect">
            <a:avLst>
              <a:gd name="adj" fmla="val 19649"/>
            </a:avLst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l-PL" altLang="zh-TW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Power </a:t>
            </a:r>
          </a:p>
          <a:p>
            <a:pPr algn="ctr">
              <a:defRPr/>
            </a:pPr>
            <a:r>
              <a:rPr lang="pl-PL" altLang="zh-TW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Max: </a:t>
            </a: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pl-PL" altLang="zh-TW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lang="en-US" altLang="zh-TW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8" name="矩形: 圓角 267">
            <a:extLst>
              <a:ext uri="{FF2B5EF4-FFF2-40B4-BE49-F238E27FC236}">
                <a16:creationId xmlns:a16="http://schemas.microsoft.com/office/drawing/2014/main" id="{886AD29D-8923-475F-9A17-C5D900841BA1}"/>
              </a:ext>
            </a:extLst>
          </p:cNvPr>
          <p:cNvSpPr/>
          <p:nvPr/>
        </p:nvSpPr>
        <p:spPr>
          <a:xfrm>
            <a:off x="9143912" y="2280395"/>
            <a:ext cx="2036737" cy="584558"/>
          </a:xfrm>
          <a:prstGeom prst="roundRect">
            <a:avLst>
              <a:gd name="adj" fmla="val 19649"/>
            </a:avLst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zh-TW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PoE Power Max: </a:t>
            </a: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</a:t>
            </a:r>
            <a:r>
              <a:rPr lang="pl-PL" altLang="zh-TW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lang="en-US" altLang="zh-TW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62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307780DD-F650-48A8-AD24-60A00FC917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1028" y="960284"/>
            <a:ext cx="9696840" cy="68579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BA30E9E-E430-4159-A0D5-35ABB9AA0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QGD-3014-16PT</a:t>
            </a:r>
            <a:r>
              <a:rPr lang="zh-TW" altLang="en-US"/>
              <a:t> 硬體配置</a:t>
            </a: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6000D44E-9F36-4B17-BAA1-65BE99406354}"/>
              </a:ext>
            </a:extLst>
          </p:cNvPr>
          <p:cNvSpPr/>
          <p:nvPr/>
        </p:nvSpPr>
        <p:spPr>
          <a:xfrm>
            <a:off x="208276" y="3892121"/>
            <a:ext cx="2445313" cy="823489"/>
          </a:xfrm>
          <a:prstGeom prst="roundRect">
            <a:avLst>
              <a:gd name="adj" fmla="val 0"/>
            </a:avLst>
          </a:prstGeom>
          <a:gradFill>
            <a:gsLst>
              <a:gs pos="50000">
                <a:srgbClr val="0070C0"/>
              </a:gs>
              <a:gs pos="100000">
                <a:srgbClr val="0070C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3.5”SATA 6Gb/s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SSD/HDD 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插槽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5DCFD2A3-2378-48A7-91EB-EB72D30CDDD6}"/>
              </a:ext>
            </a:extLst>
          </p:cNvPr>
          <p:cNvSpPr/>
          <p:nvPr/>
        </p:nvSpPr>
        <p:spPr>
          <a:xfrm>
            <a:off x="208276" y="4769810"/>
            <a:ext cx="23303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kumimoji="0" lang="zh-TW" altLang="en-US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內建</a:t>
            </a:r>
            <a:r>
              <a:rPr kumimoji="0" lang="en-US" altLang="zh-TW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</a:t>
            </a:r>
            <a:r>
              <a:rPr kumimoji="0" lang="zh-TW" altLang="en-US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個</a:t>
            </a:r>
            <a:r>
              <a:rPr lang="zh-TW" alt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kumimoji="0" lang="en-US" altLang="zh-TW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3.5</a:t>
            </a:r>
            <a:r>
              <a:rPr lang="en-US" altLang="zh-TW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kumimoji="0" lang="zh-TW" altLang="en-US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吋 </a:t>
            </a:r>
            <a:r>
              <a:rPr lang="zh-TW" alt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SATA </a:t>
            </a:r>
            <a:r>
              <a:rPr kumimoji="0" lang="en-US" altLang="zh-TW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HDD </a:t>
            </a:r>
            <a:r>
              <a:rPr kumimoji="0" lang="zh-TW" altLang="en-US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專用插槽，可讓您儲存大量的影像監控錄影</a:t>
            </a: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1183A96B-73D6-4071-9A2A-D93DF9BABBB1}"/>
              </a:ext>
            </a:extLst>
          </p:cNvPr>
          <p:cNvSpPr/>
          <p:nvPr/>
        </p:nvSpPr>
        <p:spPr>
          <a:xfrm>
            <a:off x="254686" y="1788473"/>
            <a:ext cx="2505554" cy="523220"/>
          </a:xfrm>
          <a:prstGeom prst="roundRect">
            <a:avLst>
              <a:gd name="adj" fmla="val 0"/>
            </a:avLst>
          </a:prstGeom>
          <a:gradFill>
            <a:gsLst>
              <a:gs pos="50000">
                <a:srgbClr val="7030A0"/>
              </a:gs>
              <a:gs pos="100000">
                <a:srgbClr val="7030A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</a:t>
            </a:r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M.2 SATA </a:t>
            </a:r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插槽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2514D66B-85B3-4646-9AC4-C63D0D09E832}"/>
              </a:ext>
            </a:extLst>
          </p:cNvPr>
          <p:cNvSpPr/>
          <p:nvPr/>
        </p:nvSpPr>
        <p:spPr>
          <a:xfrm>
            <a:off x="208276" y="2367096"/>
            <a:ext cx="2551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可安裝 </a:t>
            </a:r>
            <a:r>
              <a:rPr kumimoji="0" lang="en-US" altLang="zh-TW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M.2 SATA </a:t>
            </a:r>
            <a:r>
              <a:rPr kumimoji="0" lang="zh-TW" altLang="en-US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固態硬碟，儲存重要監控畫面</a:t>
            </a: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D63F1699-7576-440C-81BA-5C5FE891B064}"/>
              </a:ext>
            </a:extLst>
          </p:cNvPr>
          <p:cNvSpPr/>
          <p:nvPr/>
        </p:nvSpPr>
        <p:spPr>
          <a:xfrm>
            <a:off x="9675092" y="3915694"/>
            <a:ext cx="2516908" cy="523219"/>
          </a:xfrm>
          <a:prstGeom prst="roundRect">
            <a:avLst>
              <a:gd name="adj" fmla="val 0"/>
            </a:avLst>
          </a:prstGeom>
          <a:gradFill>
            <a:gsLst>
              <a:gs pos="50000">
                <a:schemeClr val="accent6"/>
              </a:gs>
              <a:gs pos="100000">
                <a:schemeClr val="accent6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DDR4 </a:t>
            </a:r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記憶體</a:t>
            </a: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8B40FC75-7CA3-4892-A6CB-0AAD313BE480}"/>
              </a:ext>
            </a:extLst>
          </p:cNvPr>
          <p:cNvSpPr/>
          <p:nvPr/>
        </p:nvSpPr>
        <p:spPr>
          <a:xfrm>
            <a:off x="9628682" y="4490380"/>
            <a:ext cx="20539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支援兩個 </a:t>
            </a:r>
            <a:r>
              <a:rPr lang="en-US" altLang="zh-TW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DDR4 </a:t>
            </a:r>
            <a:r>
              <a:rPr lang="zh-TW" alt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雙通道 </a:t>
            </a:r>
            <a:r>
              <a:rPr lang="en-US" altLang="zh-TW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SO-DIMM </a:t>
            </a:r>
            <a:r>
              <a:rPr lang="zh-TW" alt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記憶體插槽，內建 </a:t>
            </a:r>
            <a:r>
              <a:rPr lang="en-US" altLang="zh-TW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8GB</a:t>
            </a:r>
            <a:r>
              <a:rPr lang="zh-TW" alt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(4GBx2 </a:t>
            </a:r>
            <a:r>
              <a:rPr lang="zh-TW" alt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雙通道加速</a:t>
            </a:r>
            <a:r>
              <a:rPr lang="en-US" altLang="zh-TW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)</a:t>
            </a:r>
            <a:endParaRPr lang="zh-TW" altLang="en-US" sz="14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3" name="圖片 2" descr="一張含有 室外 的圖片&#10;&#10;自動產生的描述">
            <a:extLst>
              <a:ext uri="{FF2B5EF4-FFF2-40B4-BE49-F238E27FC236}">
                <a16:creationId xmlns:a16="http://schemas.microsoft.com/office/drawing/2014/main" id="{7B0D97EA-6167-4508-9CB8-B9A50F134A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189" y="2594454"/>
            <a:ext cx="863054" cy="863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86CDA035-3E87-4FE5-AB87-FBF0013886CD}"/>
              </a:ext>
            </a:extLst>
          </p:cNvPr>
          <p:cNvSpPr/>
          <p:nvPr/>
        </p:nvSpPr>
        <p:spPr>
          <a:xfrm>
            <a:off x="9675092" y="1720480"/>
            <a:ext cx="2551964" cy="823489"/>
          </a:xfrm>
          <a:prstGeom prst="roundRect">
            <a:avLst>
              <a:gd name="adj" fmla="val 0"/>
            </a:avLst>
          </a:prstGeom>
          <a:gradFill>
            <a:gsLst>
              <a:gs pos="50000">
                <a:srgbClr val="FFC000"/>
              </a:gs>
              <a:gs pos="100000">
                <a:srgbClr val="FFC0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Intel® Celeron ®</a:t>
            </a:r>
          </a:p>
          <a:p>
            <a:pPr defTabSz="457200">
              <a:defRPr/>
            </a:pPr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處理器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EF13E13-3D1E-49C8-8CEB-29F09531E63B}"/>
              </a:ext>
            </a:extLst>
          </p:cNvPr>
          <p:cNvSpPr/>
          <p:nvPr/>
        </p:nvSpPr>
        <p:spPr>
          <a:xfrm>
            <a:off x="9675092" y="2594454"/>
            <a:ext cx="20539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zh-TW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Intel</a:t>
            </a:r>
            <a:r>
              <a:rPr lang="en-US" altLang="zh-TW" sz="1400" baseline="30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®</a:t>
            </a:r>
            <a:r>
              <a:rPr lang="en-US" altLang="zh-TW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Celeron</a:t>
            </a:r>
            <a:r>
              <a:rPr lang="en-US" altLang="zh-TW" sz="1400" baseline="30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®</a:t>
            </a:r>
            <a:r>
              <a:rPr lang="en-US" altLang="zh-TW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J4125 </a:t>
            </a:r>
            <a:r>
              <a:rPr lang="zh-TW" alt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四核心 </a:t>
            </a:r>
            <a:r>
              <a:rPr lang="en-US" altLang="zh-TW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2.0 GHz </a:t>
            </a:r>
            <a:r>
              <a:rPr lang="zh-TW" alt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處理器，為 </a:t>
            </a:r>
            <a:r>
              <a:rPr lang="en-US" altLang="zh-TW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Guardian</a:t>
            </a:r>
            <a:r>
              <a:rPr lang="zh-TW" altLang="en-US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帶來高效運算能力</a:t>
            </a:r>
          </a:p>
        </p:txBody>
      </p:sp>
    </p:spTree>
    <p:extLst>
      <p:ext uri="{BB962C8B-B14F-4D97-AF65-F5344CB8AC3E}">
        <p14:creationId xmlns:p14="http://schemas.microsoft.com/office/powerpoint/2010/main" val="132915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大綱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306471" y="2251881"/>
            <a:ext cx="7896613" cy="3862316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SzPct val="50000"/>
              <a:buFont typeface="Wingdings" panose="05000000000000000000" pitchFamily="2" charset="2"/>
              <a:buChar char="n"/>
            </a:pPr>
            <a:r>
              <a:rPr lang="zh-TW" altLang="en-US" sz="2400">
                <a:latin typeface="Arial"/>
                <a:ea typeface="微軟正黑體"/>
                <a:cs typeface="Arial"/>
              </a:rPr>
              <a:t>悍將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Guardian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第三代智能終端網路交換器系列</a:t>
            </a:r>
            <a:endParaRPr lang="en-US" altLang="zh-TW" sz="2400">
              <a:latin typeface="Arial"/>
              <a:ea typeface="微軟正黑體"/>
              <a:cs typeface="Arial"/>
            </a:endParaRPr>
          </a:p>
          <a:p>
            <a:pPr>
              <a:buClr>
                <a:srgbClr val="C00000"/>
              </a:buClr>
              <a:buSzPct val="50000"/>
              <a:buFont typeface="Wingdings" panose="05000000000000000000" pitchFamily="2" charset="2"/>
              <a:buChar char="n"/>
            </a:pPr>
            <a:r>
              <a:rPr lang="zh-TW" altLang="en-US" sz="2400">
                <a:latin typeface="Arial"/>
                <a:ea typeface="微軟正黑體"/>
                <a:cs typeface="Arial"/>
              </a:rPr>
              <a:t>超越傳統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IP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Surveillance 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的方案</a:t>
            </a:r>
            <a:endParaRPr lang="en-US" altLang="zh-TW" sz="2400">
              <a:latin typeface="Arial"/>
              <a:ea typeface="微軟正黑體"/>
              <a:cs typeface="Arial"/>
            </a:endParaRPr>
          </a:p>
          <a:p>
            <a:pPr>
              <a:buClr>
                <a:srgbClr val="C00000"/>
              </a:buClr>
              <a:buSzPct val="50000"/>
              <a:buFont typeface="Wingdings" panose="05000000000000000000" pitchFamily="2" charset="2"/>
              <a:buChar char="n"/>
            </a:pPr>
            <a:r>
              <a:rPr lang="en-US" altLang="zh-TW" sz="2400">
                <a:latin typeface="Arial"/>
                <a:ea typeface="微軟正黑體"/>
                <a:cs typeface="Arial"/>
              </a:rPr>
              <a:t>Guardian x QVR Pro 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解決方案 </a:t>
            </a:r>
            <a:endParaRPr lang="en-US" altLang="zh-TW" sz="2400">
              <a:latin typeface="Arial"/>
              <a:ea typeface="微軟正黑體"/>
              <a:cs typeface="Arial"/>
            </a:endParaRPr>
          </a:p>
          <a:p>
            <a:pPr>
              <a:buClr>
                <a:srgbClr val="C00000"/>
              </a:buClr>
              <a:buSzPct val="50000"/>
              <a:buFont typeface="Wingdings" panose="05000000000000000000" pitchFamily="2" charset="2"/>
              <a:buChar char="n"/>
            </a:pPr>
            <a:r>
              <a:rPr lang="en-US" altLang="zh-TW" sz="2400">
                <a:latin typeface="Arial"/>
                <a:ea typeface="微軟正黑體"/>
                <a:cs typeface="Arial"/>
              </a:rPr>
              <a:t>QNAP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QGD-3014-16PT 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的功能</a:t>
            </a:r>
            <a:endParaRPr lang="en-US" altLang="zh-TW" sz="2400">
              <a:latin typeface="Arial"/>
              <a:ea typeface="微軟正黑體"/>
              <a:cs typeface="Arial"/>
            </a:endParaRPr>
          </a:p>
          <a:p>
            <a:pPr>
              <a:buClr>
                <a:srgbClr val="C00000"/>
              </a:buClr>
              <a:buSzPct val="50000"/>
              <a:buFont typeface="Wingdings" panose="05000000000000000000" pitchFamily="2" charset="2"/>
              <a:buChar char="n"/>
            </a:pPr>
            <a:r>
              <a:rPr lang="en-US" altLang="zh-TW" sz="2400">
                <a:latin typeface="Arial"/>
                <a:ea typeface="微軟正黑體"/>
                <a:cs typeface="Arial"/>
              </a:rPr>
              <a:t>QNAP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>
                <a:latin typeface="Arial"/>
                <a:ea typeface="微軟正黑體"/>
                <a:cs typeface="Arial"/>
              </a:rPr>
              <a:t>QGD-3014-16PT </a:t>
            </a:r>
            <a:r>
              <a:rPr lang="zh-TW" altLang="en-US" sz="2400">
                <a:latin typeface="Arial"/>
                <a:ea typeface="微軟正黑體"/>
                <a:cs typeface="Arial"/>
              </a:rPr>
              <a:t>活用場景</a:t>
            </a:r>
            <a:endParaRPr lang="en-US" altLang="zh-TW" sz="2400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8557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9A6CCB5E-9CA1-48DE-9FBA-C6F767279F61}"/>
              </a:ext>
            </a:extLst>
          </p:cNvPr>
          <p:cNvSpPr/>
          <p:nvPr/>
        </p:nvSpPr>
        <p:spPr>
          <a:xfrm>
            <a:off x="360218" y="1730778"/>
            <a:ext cx="3357005" cy="4811327"/>
          </a:xfrm>
          <a:prstGeom prst="roundRect">
            <a:avLst>
              <a:gd name="adj" fmla="val 5177"/>
            </a:avLst>
          </a:prstGeom>
          <a:solidFill>
            <a:schemeClr val="bg1"/>
          </a:solidFill>
          <a:ln w="25400">
            <a:gradFill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1600" b="1">
              <a:solidFill>
                <a:schemeClr val="tx1"/>
              </a:solidFill>
              <a:latin typeface="微軟正黑體"/>
              <a:ea typeface="微軟正黑體"/>
              <a:cs typeface="Calibri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94848AE4-5880-4A5A-88D6-8FD3E71B4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3.5 / 2.5 </a:t>
            </a:r>
            <a:r>
              <a:rPr lang="zh-TW" altLang="en-US"/>
              <a:t>吋硬碟安裝方式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A71CEE0-8025-4CC7-BD2C-E00A4B2AC2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975" y="2631674"/>
            <a:ext cx="2545660" cy="3740762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06922ACB-2E90-4F8B-A96B-FCBD7011307D}"/>
              </a:ext>
            </a:extLst>
          </p:cNvPr>
          <p:cNvSpPr txBox="1"/>
          <p:nvPr/>
        </p:nvSpPr>
        <p:spPr>
          <a:xfrm>
            <a:off x="518275" y="2029837"/>
            <a:ext cx="3040891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</a:rPr>
              <a:t>掀開硬碟槽前蓋</a:t>
            </a:r>
            <a:endParaRPr kumimoji="0" lang="en-US" altLang="zh-TW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83B930A9-A5F5-4D79-9B06-7B4261B6FA9E}"/>
              </a:ext>
            </a:extLst>
          </p:cNvPr>
          <p:cNvSpPr/>
          <p:nvPr/>
        </p:nvSpPr>
        <p:spPr>
          <a:xfrm>
            <a:off x="776495" y="1512863"/>
            <a:ext cx="2524450" cy="452371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Step 1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3A491AD7-33E9-44AB-A0DE-30F5888488BE}"/>
              </a:ext>
            </a:extLst>
          </p:cNvPr>
          <p:cNvSpPr/>
          <p:nvPr/>
        </p:nvSpPr>
        <p:spPr>
          <a:xfrm>
            <a:off x="3930532" y="1730778"/>
            <a:ext cx="3357005" cy="4811327"/>
          </a:xfrm>
          <a:prstGeom prst="roundRect">
            <a:avLst>
              <a:gd name="adj" fmla="val 5177"/>
            </a:avLst>
          </a:prstGeom>
          <a:solidFill>
            <a:schemeClr val="bg1"/>
          </a:solidFill>
          <a:ln w="25400">
            <a:gradFill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1600" b="1">
              <a:solidFill>
                <a:schemeClr val="tx1"/>
              </a:solidFill>
              <a:latin typeface="微軟正黑體"/>
              <a:ea typeface="微軟正黑體"/>
              <a:cs typeface="Calibri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4D430D53-DF46-452A-ABFC-4FD923CE1A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6289" y="2655418"/>
            <a:ext cx="2545660" cy="3693273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BCC2C43F-5742-474F-8115-985594D93D1D}"/>
              </a:ext>
            </a:extLst>
          </p:cNvPr>
          <p:cNvSpPr txBox="1"/>
          <p:nvPr/>
        </p:nvSpPr>
        <p:spPr>
          <a:xfrm>
            <a:off x="4088589" y="2029837"/>
            <a:ext cx="304089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457200">
              <a:defRPr/>
            </a:pP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將硬碟插槽取出</a:t>
            </a:r>
            <a:r>
              <a:rPr lang="zh-TW" altLang="en-US" sz="1600" b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endParaRPr lang="en-US" altLang="zh-TW" sz="1600" b="1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硬碟卡榫往雙側拉開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0C939EED-83EE-4EBB-AC6B-712A94ACA109}"/>
              </a:ext>
            </a:extLst>
          </p:cNvPr>
          <p:cNvSpPr/>
          <p:nvPr/>
        </p:nvSpPr>
        <p:spPr>
          <a:xfrm>
            <a:off x="4346809" y="1512863"/>
            <a:ext cx="2524450" cy="452371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Step 2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2370CF88-DC3A-4AD8-A420-AC2364544982}"/>
              </a:ext>
            </a:extLst>
          </p:cNvPr>
          <p:cNvSpPr/>
          <p:nvPr/>
        </p:nvSpPr>
        <p:spPr>
          <a:xfrm>
            <a:off x="7500845" y="1730778"/>
            <a:ext cx="4345128" cy="4811327"/>
          </a:xfrm>
          <a:prstGeom prst="roundRect">
            <a:avLst>
              <a:gd name="adj" fmla="val 5177"/>
            </a:avLst>
          </a:prstGeom>
          <a:solidFill>
            <a:schemeClr val="bg1"/>
          </a:solidFill>
          <a:ln w="25400">
            <a:gradFill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1600" b="1">
              <a:solidFill>
                <a:schemeClr val="tx1"/>
              </a:solidFill>
              <a:latin typeface="微軟正黑體"/>
              <a:ea typeface="微軟正黑體"/>
              <a:cs typeface="Calibri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82830B48-29E6-4229-BD0E-E4A1FBE2E5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4454" y="2780904"/>
            <a:ext cx="2312718" cy="3538524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55D94BAA-01FB-4560-921A-DF3D89EB27DA}"/>
              </a:ext>
            </a:extLst>
          </p:cNvPr>
          <p:cNvSpPr txBox="1"/>
          <p:nvPr/>
        </p:nvSpPr>
        <p:spPr>
          <a:xfrm>
            <a:off x="7500842" y="2029837"/>
            <a:ext cx="434512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b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放入硬碟並用卡榫固定後，插回硬碟槽</a:t>
            </a: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3C923B11-FCF6-49BD-BC42-4E1DF62E9FF7}"/>
              </a:ext>
            </a:extLst>
          </p:cNvPr>
          <p:cNvSpPr/>
          <p:nvPr/>
        </p:nvSpPr>
        <p:spPr>
          <a:xfrm>
            <a:off x="8411184" y="1512863"/>
            <a:ext cx="2524450" cy="452371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Step 3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A6AAD605-A7FD-42FE-856A-D218560D38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7835" y="2842707"/>
            <a:ext cx="2312718" cy="3409265"/>
          </a:xfrm>
          <a:prstGeom prst="rect">
            <a:avLst/>
          </a:prstGeom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945848AC-2D25-4F1E-86C3-2128627D2769}"/>
              </a:ext>
            </a:extLst>
          </p:cNvPr>
          <p:cNvCxnSpPr>
            <a:cxnSpLocks/>
          </p:cNvCxnSpPr>
          <p:nvPr/>
        </p:nvCxnSpPr>
        <p:spPr>
          <a:xfrm>
            <a:off x="9673409" y="2637868"/>
            <a:ext cx="0" cy="3693273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921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94848AE4-5880-4A5A-88D6-8FD3E71B4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M.2 SATA SSD</a:t>
            </a:r>
            <a:r>
              <a:rPr lang="zh-TW" altLang="en-US"/>
              <a:t> 安裝方式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812ACA08-CC40-4546-932D-6FB59FE476EB}"/>
              </a:ext>
            </a:extLst>
          </p:cNvPr>
          <p:cNvSpPr/>
          <p:nvPr/>
        </p:nvSpPr>
        <p:spPr>
          <a:xfrm>
            <a:off x="769402" y="1730778"/>
            <a:ext cx="3357005" cy="4811327"/>
          </a:xfrm>
          <a:prstGeom prst="roundRect">
            <a:avLst>
              <a:gd name="adj" fmla="val 5177"/>
            </a:avLst>
          </a:prstGeom>
          <a:solidFill>
            <a:schemeClr val="bg1"/>
          </a:solidFill>
          <a:ln w="25400">
            <a:gradFill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1600" b="1">
              <a:solidFill>
                <a:schemeClr val="tx1"/>
              </a:solidFill>
              <a:latin typeface="微軟正黑體"/>
              <a:ea typeface="微軟正黑體"/>
              <a:cs typeface="Calibri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962C463B-7B2B-48DA-88D6-8C857C2C02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525" y="2531861"/>
            <a:ext cx="2768566" cy="3628104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ADE5F833-389A-411F-9C23-0EA31F8762F0}"/>
              </a:ext>
            </a:extLst>
          </p:cNvPr>
          <p:cNvSpPr txBox="1"/>
          <p:nvPr/>
        </p:nvSpPr>
        <p:spPr>
          <a:xfrm>
            <a:off x="927459" y="2029837"/>
            <a:ext cx="304089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b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掀開硬碟槽上蓋，</a:t>
            </a:r>
            <a:endParaRPr lang="en-US" altLang="zh-TW" sz="1600" b="1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b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將上蓋往後推出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F4A98F51-0357-40AF-B01B-4C7C8689700B}"/>
              </a:ext>
            </a:extLst>
          </p:cNvPr>
          <p:cNvSpPr/>
          <p:nvPr/>
        </p:nvSpPr>
        <p:spPr>
          <a:xfrm>
            <a:off x="1185679" y="1512863"/>
            <a:ext cx="2524450" cy="452371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Step 1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09755E21-CD9F-4B93-B3CC-0D9C2B683AEA}"/>
              </a:ext>
            </a:extLst>
          </p:cNvPr>
          <p:cNvSpPr/>
          <p:nvPr/>
        </p:nvSpPr>
        <p:spPr>
          <a:xfrm>
            <a:off x="8065594" y="1730778"/>
            <a:ext cx="3357005" cy="4811327"/>
          </a:xfrm>
          <a:prstGeom prst="roundRect">
            <a:avLst>
              <a:gd name="adj" fmla="val 5177"/>
            </a:avLst>
          </a:prstGeom>
          <a:solidFill>
            <a:schemeClr val="bg1"/>
          </a:solidFill>
          <a:ln w="25400">
            <a:gradFill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1600" b="1">
              <a:solidFill>
                <a:schemeClr val="tx1"/>
              </a:solidFill>
              <a:latin typeface="微軟正黑體"/>
              <a:ea typeface="微軟正黑體"/>
              <a:cs typeface="Calibri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CF85A12-01E6-4FCC-8923-7C20A6190E30}"/>
              </a:ext>
            </a:extLst>
          </p:cNvPr>
          <p:cNvSpPr txBox="1"/>
          <p:nvPr/>
        </p:nvSpPr>
        <p:spPr>
          <a:xfrm>
            <a:off x="8581062" y="2029837"/>
            <a:ext cx="232606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b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插入 </a:t>
            </a:r>
            <a:r>
              <a:rPr lang="en-US" altLang="zh-TW" sz="1600" b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M.2 </a:t>
            </a:r>
            <a:r>
              <a:rPr lang="zh-TW" altLang="en-US" sz="1600" b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插槽後，</a:t>
            </a:r>
            <a:endParaRPr lang="en-US" altLang="zh-TW" sz="1600" b="1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b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用螺絲卡榫固定 </a:t>
            </a:r>
            <a:r>
              <a:rPr lang="en-US" altLang="zh-TW" sz="1600" b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endParaRPr lang="zh-TW" altLang="en-US" sz="1600" b="1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025C86C2-8FE1-4DB2-A209-01E1E21EBCEF}"/>
              </a:ext>
            </a:extLst>
          </p:cNvPr>
          <p:cNvSpPr/>
          <p:nvPr/>
        </p:nvSpPr>
        <p:spPr>
          <a:xfrm>
            <a:off x="8481871" y="1512863"/>
            <a:ext cx="2524450" cy="452371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Step 3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5E7D0867-0A69-4ED8-A2D5-E6AC6D4DEDEC}"/>
              </a:ext>
            </a:extLst>
          </p:cNvPr>
          <p:cNvSpPr/>
          <p:nvPr/>
        </p:nvSpPr>
        <p:spPr>
          <a:xfrm>
            <a:off x="4417498" y="1730778"/>
            <a:ext cx="3357005" cy="4811327"/>
          </a:xfrm>
          <a:prstGeom prst="roundRect">
            <a:avLst>
              <a:gd name="adj" fmla="val 5177"/>
            </a:avLst>
          </a:prstGeom>
          <a:solidFill>
            <a:schemeClr val="bg1"/>
          </a:solidFill>
          <a:ln w="25400">
            <a:gradFill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27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sz="1600" b="1">
              <a:solidFill>
                <a:schemeClr val="tx1"/>
              </a:solidFill>
              <a:latin typeface="微軟正黑體"/>
              <a:ea typeface="微軟正黑體"/>
              <a:cs typeface="Calibri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29C02C1D-D3EE-4E1D-95DC-E82FC7A05793}"/>
              </a:ext>
            </a:extLst>
          </p:cNvPr>
          <p:cNvSpPr txBox="1"/>
          <p:nvPr/>
        </p:nvSpPr>
        <p:spPr>
          <a:xfrm>
            <a:off x="4709318" y="2029837"/>
            <a:ext cx="277336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457200">
              <a:defRPr/>
            </a:pPr>
            <a:r>
              <a:rPr lang="zh-TW" altLang="en-US" sz="1600" b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可將 </a:t>
            </a:r>
            <a:r>
              <a:rPr lang="en-US" altLang="zh-TW" sz="1600" b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M.2</a:t>
            </a:r>
            <a:r>
              <a:rPr lang="zh-TW" altLang="en-US" sz="1600" b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 </a:t>
            </a:r>
            <a:r>
              <a:rPr lang="zh-TW" altLang="en-US" sz="1600" b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貼上散熱片，將螺絲卡榫轉開</a:t>
            </a: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140AD04F-5E6A-4258-B002-6F216DC3152E}"/>
              </a:ext>
            </a:extLst>
          </p:cNvPr>
          <p:cNvSpPr/>
          <p:nvPr/>
        </p:nvSpPr>
        <p:spPr>
          <a:xfrm>
            <a:off x="4833775" y="1512863"/>
            <a:ext cx="2524450" cy="452371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Step 2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80018970-8E81-4962-94AA-BD153BD947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4606" y="2827048"/>
            <a:ext cx="2462787" cy="3412684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4E8A425D-8C95-410E-A396-66FAD28BF0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7033" y="2724575"/>
            <a:ext cx="2320097" cy="35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03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專業完整開放的監控平台</a:t>
            </a:r>
            <a:br>
              <a:rPr lang="en-US" altLang="zh-TW"/>
            </a:br>
            <a:r>
              <a:rPr lang="en-US" altLang="zh-TW"/>
              <a:t>QVR Pro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9567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6EA6CD-C78E-465D-BA58-A8073476A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QNAP QVR Pro </a:t>
            </a:r>
            <a:r>
              <a:rPr lang="zh-TW" altLang="en-US"/>
              <a:t>監控特色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29C11C8-2329-4B9E-893A-8D127B5D6F47}"/>
              </a:ext>
            </a:extLst>
          </p:cNvPr>
          <p:cNvSpPr/>
          <p:nvPr/>
        </p:nvSpPr>
        <p:spPr>
          <a:xfrm>
            <a:off x="2585864" y="1606006"/>
            <a:ext cx="9606136" cy="5251993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0" scaled="0"/>
          </a:gra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13C26291-C9DA-4CB5-89EC-D7DF7AB67AF2}"/>
              </a:ext>
            </a:extLst>
          </p:cNvPr>
          <p:cNvGrpSpPr/>
          <p:nvPr/>
        </p:nvGrpSpPr>
        <p:grpSpPr>
          <a:xfrm>
            <a:off x="0" y="1606006"/>
            <a:ext cx="3055434" cy="5251993"/>
            <a:chOff x="0" y="1606006"/>
            <a:chExt cx="3055434" cy="5251993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B7A65766-B35C-4349-9CCC-54F3D8707984}"/>
                </a:ext>
              </a:extLst>
            </p:cNvPr>
            <p:cNvSpPr/>
            <p:nvPr/>
          </p:nvSpPr>
          <p:spPr>
            <a:xfrm>
              <a:off x="0" y="1606006"/>
              <a:ext cx="2585864" cy="5251993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70000">
                  <a:schemeClr val="tx1"/>
                </a:gs>
              </a:gsLst>
              <a:lin ang="2700000" scaled="0"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144000" rIns="91440" bIns="45720" rtlCol="0" anchor="ctr" anchorCtr="0"/>
            <a:lstStyle/>
            <a:p>
              <a:pPr marL="360045" indent="-179070" defTabSz="121917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zh-TW" altLang="en-US" sz="2000" b="1" kern="0">
                <a:solidFill>
                  <a:schemeClr val="bg1"/>
                </a:solidFill>
                <a:latin typeface="Arial"/>
                <a:ea typeface="微軟正黑體"/>
                <a:cs typeface="Arial"/>
              </a:endParaRPr>
            </a:p>
          </p:txBody>
        </p:sp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4F736135-E673-40A4-A08C-2D97AFA56154}"/>
                </a:ext>
              </a:extLst>
            </p:cNvPr>
            <p:cNvSpPr/>
            <p:nvPr/>
          </p:nvSpPr>
          <p:spPr>
            <a:xfrm rot="5400000">
              <a:off x="2460332" y="3997217"/>
              <a:ext cx="720633" cy="469570"/>
            </a:xfrm>
            <a:prstGeom prst="triangl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34" name="圖片 33" descr="一張含有 食物, 光 的圖片&#10;&#10;自動產生的描述">
            <a:extLst>
              <a:ext uri="{FF2B5EF4-FFF2-40B4-BE49-F238E27FC236}">
                <a16:creationId xmlns:a16="http://schemas.microsoft.com/office/drawing/2014/main" id="{78E14692-590C-4D12-9851-EEC5815010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120" y="3128667"/>
            <a:ext cx="864000" cy="8640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89158F3C-E4AE-4F3C-A416-153CE99C5B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858" y="4464427"/>
            <a:ext cx="830524" cy="83052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6" name="圖片 35" descr="一張含有 標誌, 畫畫 的圖片&#10;&#10;自動產生的描述">
            <a:extLst>
              <a:ext uri="{FF2B5EF4-FFF2-40B4-BE49-F238E27FC236}">
                <a16:creationId xmlns:a16="http://schemas.microsoft.com/office/drawing/2014/main" id="{485FFC08-3EA0-4D29-9594-9FBDBA2A3C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120" y="5727277"/>
            <a:ext cx="828000" cy="8280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783527B5-FC11-4ED6-8291-ACDAE299B2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120" y="1863649"/>
            <a:ext cx="828000" cy="8280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14FB7A40-ED85-4C56-B515-752E8F03BB83}"/>
              </a:ext>
            </a:extLst>
          </p:cNvPr>
          <p:cNvSpPr txBox="1"/>
          <p:nvPr/>
        </p:nvSpPr>
        <p:spPr>
          <a:xfrm>
            <a:off x="225963" y="5848889"/>
            <a:ext cx="1063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QVR  Center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B8B0B8E4-2371-46FD-99A6-908B453DDE58}"/>
              </a:ext>
            </a:extLst>
          </p:cNvPr>
          <p:cNvSpPr txBox="1"/>
          <p:nvPr/>
        </p:nvSpPr>
        <p:spPr>
          <a:xfrm>
            <a:off x="154322" y="4556524"/>
            <a:ext cx="119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QVR  Guard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26A4C350-3DBC-4B78-88D0-9668BF2083F3}"/>
              </a:ext>
            </a:extLst>
          </p:cNvPr>
          <p:cNvSpPr txBox="1"/>
          <p:nvPr/>
        </p:nvSpPr>
        <p:spPr>
          <a:xfrm>
            <a:off x="154322" y="3262099"/>
            <a:ext cx="119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QVR Pro </a:t>
            </a:r>
          </a:p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Client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CFDD57C7-AE52-43D6-BE1F-BE41EF1D361E}"/>
              </a:ext>
            </a:extLst>
          </p:cNvPr>
          <p:cNvSpPr txBox="1"/>
          <p:nvPr/>
        </p:nvSpPr>
        <p:spPr>
          <a:xfrm>
            <a:off x="159995" y="2111101"/>
            <a:ext cx="1188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QVR Pro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27CDFC3D-7529-430D-B0E5-92A754F568E8}"/>
              </a:ext>
            </a:extLst>
          </p:cNvPr>
          <p:cNvSpPr/>
          <p:nvPr/>
        </p:nvSpPr>
        <p:spPr>
          <a:xfrm>
            <a:off x="3055434" y="1979015"/>
            <a:ext cx="2406316" cy="526548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28575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TW" altLang="en-US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魚眼還原</a:t>
            </a: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7A40653B-2303-4A83-B1AD-618AC9A0DD3A}"/>
              </a:ext>
            </a:extLst>
          </p:cNvPr>
          <p:cNvSpPr/>
          <p:nvPr/>
        </p:nvSpPr>
        <p:spPr>
          <a:xfrm>
            <a:off x="3055434" y="3289601"/>
            <a:ext cx="2406316" cy="526548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28575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TW" altLang="en-US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動態顯示</a:t>
            </a: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6C7699BC-951F-4F88-9962-DD4C24BE1F80}"/>
              </a:ext>
            </a:extLst>
          </p:cNvPr>
          <p:cNvSpPr/>
          <p:nvPr/>
        </p:nvSpPr>
        <p:spPr>
          <a:xfrm>
            <a:off x="3055434" y="4568039"/>
            <a:ext cx="2406316" cy="526548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28575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TW" altLang="en-US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電視牆</a:t>
            </a: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4B9CD730-D703-4CC1-B8CE-912DE874A8C5}"/>
              </a:ext>
            </a:extLst>
          </p:cNvPr>
          <p:cNvSpPr/>
          <p:nvPr/>
        </p:nvSpPr>
        <p:spPr>
          <a:xfrm>
            <a:off x="3055434" y="5862550"/>
            <a:ext cx="2406316" cy="526548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28575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TW" altLang="en-US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彈性備份</a:t>
            </a: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A1C211A3-D3AC-41D1-8125-39E0F745CCDC}"/>
              </a:ext>
            </a:extLst>
          </p:cNvPr>
          <p:cNvSpPr/>
          <p:nvPr/>
        </p:nvSpPr>
        <p:spPr>
          <a:xfrm>
            <a:off x="5669101" y="1979015"/>
            <a:ext cx="2988000" cy="526548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28575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TW" altLang="en-US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固定錄影儲存空間</a:t>
            </a: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17818895-0E5B-439A-A053-942FAC732DB6}"/>
              </a:ext>
            </a:extLst>
          </p:cNvPr>
          <p:cNvSpPr/>
          <p:nvPr/>
        </p:nvSpPr>
        <p:spPr>
          <a:xfrm>
            <a:off x="5669101" y="3289601"/>
            <a:ext cx="2988000" cy="526548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28575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TW" altLang="en-US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動作偵測</a:t>
            </a:r>
            <a:r>
              <a:rPr lang="en-US" altLang="zh-TW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建模</a:t>
            </a:r>
            <a:r>
              <a:rPr lang="en-US" altLang="zh-TW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zh-TW" altLang="en-US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FB7AA276-B628-47FB-9339-0DA33556429D}"/>
              </a:ext>
            </a:extLst>
          </p:cNvPr>
          <p:cNvSpPr/>
          <p:nvPr/>
        </p:nvSpPr>
        <p:spPr>
          <a:xfrm>
            <a:off x="5669101" y="4568039"/>
            <a:ext cx="2988000" cy="526548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28575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/>
            <a:r>
              <a:rPr lang="zh-TW" altLang="en-US" b="1">
                <a:solidFill>
                  <a:schemeClr val="accent2">
                    <a:lumMod val="75000"/>
                  </a:schemeClr>
                </a:solidFill>
                <a:latin typeface="Arial"/>
                <a:ea typeface="微軟正黑體"/>
                <a:cs typeface="Arial"/>
              </a:rPr>
              <a:t>支援</a:t>
            </a:r>
            <a:r>
              <a:rPr lang="en-US" altLang="zh-TW" b="1">
                <a:solidFill>
                  <a:schemeClr val="accent2">
                    <a:lumMod val="75000"/>
                  </a:schemeClr>
                </a:solidFill>
                <a:latin typeface="Arial"/>
                <a:ea typeface="微軟正黑體"/>
                <a:cs typeface="Arial"/>
              </a:rPr>
              <a:t>128CH</a:t>
            </a:r>
            <a:r>
              <a:rPr lang="zh-TW" altLang="en-US" b="1">
                <a:solidFill>
                  <a:schemeClr val="accent2">
                    <a:lumMod val="75000"/>
                  </a:schemeClr>
                </a:solidFill>
                <a:latin typeface="Arial"/>
                <a:ea typeface="微軟正黑體"/>
                <a:cs typeface="Arial"/>
              </a:rPr>
              <a:t> 錄影</a:t>
            </a: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BE65A7AB-A77E-4C8B-B3EC-0EDF485DC1E8}"/>
              </a:ext>
            </a:extLst>
          </p:cNvPr>
          <p:cNvSpPr/>
          <p:nvPr/>
        </p:nvSpPr>
        <p:spPr>
          <a:xfrm>
            <a:off x="5669101" y="5862550"/>
            <a:ext cx="2988000" cy="526548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28575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TW" altLang="en-US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進階事件分析引擎</a:t>
            </a: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84A5BD13-029A-44DB-98A8-FA537AFA0A5C}"/>
              </a:ext>
            </a:extLst>
          </p:cNvPr>
          <p:cNvSpPr/>
          <p:nvPr/>
        </p:nvSpPr>
        <p:spPr>
          <a:xfrm>
            <a:off x="8864451" y="1979015"/>
            <a:ext cx="2744966" cy="526548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rgbClr val="CC99FF"/>
              </a:gs>
            </a:gsLst>
            <a:lin ang="5400000" scaled="0"/>
          </a:gradFill>
          <a:ln w="28575"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TW" altLang="en-US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支援備援</a:t>
            </a: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E8F481DA-D327-41C8-8532-642998F7FDAD}"/>
              </a:ext>
            </a:extLst>
          </p:cNvPr>
          <p:cNvSpPr/>
          <p:nvPr/>
        </p:nvSpPr>
        <p:spPr>
          <a:xfrm>
            <a:off x="8864451" y="2976135"/>
            <a:ext cx="2744966" cy="823940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rgbClr val="CC99FF"/>
              </a:gs>
            </a:gsLst>
            <a:lin ang="5400000" scaled="0"/>
          </a:gradFill>
          <a:ln w="28575"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TW" altLang="en-US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狀態監視 </a:t>
            </a:r>
          </a:p>
          <a:p>
            <a:pPr algn="ctr" defTabSz="457200"/>
            <a:r>
              <a:rPr lang="en-US" altLang="zh-TW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支援多平台通知</a:t>
            </a:r>
            <a:r>
              <a:rPr lang="en-US" altLang="zh-TW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zh-TW" altLang="en-US" b="1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F8CB4F23-6976-4503-A796-1644ADFCD510}"/>
              </a:ext>
            </a:extLst>
          </p:cNvPr>
          <p:cNvSpPr/>
          <p:nvPr/>
        </p:nvSpPr>
        <p:spPr>
          <a:xfrm>
            <a:off x="8864451" y="4270647"/>
            <a:ext cx="2744966" cy="823940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0"/>
          </a:gradFill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256</a:t>
            </a:r>
            <a:r>
              <a:rPr lang="zh-TW" altLang="en-US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個 </a:t>
            </a:r>
            <a:r>
              <a:rPr lang="en-US" altLang="zh-TW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QVR Pro</a:t>
            </a:r>
          </a:p>
          <a:p>
            <a:pPr algn="ctr" defTabSz="457200"/>
            <a:r>
              <a:rPr lang="zh-TW" altLang="en-US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中央管理</a:t>
            </a: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33DE4784-0F6B-4824-9373-8CB00BBE7F5E}"/>
              </a:ext>
            </a:extLst>
          </p:cNvPr>
          <p:cNvSpPr/>
          <p:nvPr/>
        </p:nvSpPr>
        <p:spPr>
          <a:xfrm>
            <a:off x="8864451" y="5565158"/>
            <a:ext cx="2744966" cy="823940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0"/>
          </a:gradFill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zh-TW" altLang="en-US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中央管控</a:t>
            </a:r>
          </a:p>
          <a:p>
            <a:pPr algn="ctr" defTabSz="457200"/>
            <a:r>
              <a:rPr lang="zh-TW" altLang="en-US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分散儲存</a:t>
            </a:r>
          </a:p>
        </p:txBody>
      </p:sp>
    </p:spTree>
    <p:extLst>
      <p:ext uri="{BB962C8B-B14F-4D97-AF65-F5344CB8AC3E}">
        <p14:creationId xmlns:p14="http://schemas.microsoft.com/office/powerpoint/2010/main" val="3581708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0A644481-2935-400A-BD94-7ADA8B372F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06" y="2360576"/>
            <a:ext cx="4777392" cy="3784736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QVR Pro</a:t>
            </a:r>
            <a:r>
              <a:rPr lang="zh-TW" altLang="en-US"/>
              <a:t> 專業開放的監控平台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0234F6A8-5352-49F1-ACF4-D98AACFFE3AE}"/>
              </a:ext>
            </a:extLst>
          </p:cNvPr>
          <p:cNvSpPr/>
          <p:nvPr/>
        </p:nvSpPr>
        <p:spPr>
          <a:xfrm>
            <a:off x="6208202" y="2726880"/>
            <a:ext cx="5308252" cy="1404241"/>
          </a:xfrm>
          <a:prstGeom prst="roundRect">
            <a:avLst>
              <a:gd name="adj" fmla="val 3961"/>
            </a:avLst>
          </a:prstGeom>
          <a:gradFill>
            <a:gsLst>
              <a:gs pos="50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2700000" scaled="0"/>
          </a:gradFill>
          <a:ln w="38100">
            <a:gradFill>
              <a:gsLst>
                <a:gs pos="0">
                  <a:srgbClr val="C00000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 anchorCtr="0"/>
          <a:lstStyle/>
          <a:p>
            <a:pPr marL="360363" indent="-179388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TW" altLang="en-US" sz="2000" b="1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8A44BC82-F373-4254-B021-8756457C2754}"/>
              </a:ext>
            </a:extLst>
          </p:cNvPr>
          <p:cNvSpPr/>
          <p:nvPr/>
        </p:nvSpPr>
        <p:spPr>
          <a:xfrm>
            <a:off x="5475046" y="2726880"/>
            <a:ext cx="1404241" cy="1404241"/>
          </a:xfrm>
          <a:prstGeom prst="ellipse">
            <a:avLst/>
          </a:prstGeom>
          <a:solidFill>
            <a:schemeClr val="tx1"/>
          </a:solidFill>
          <a:ln w="38100">
            <a:gradFill>
              <a:gsLst>
                <a:gs pos="0">
                  <a:srgbClr val="C00000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595D1AA-0185-47DD-91A0-74FC502AC536}"/>
              </a:ext>
            </a:extLst>
          </p:cNvPr>
          <p:cNvSpPr txBox="1"/>
          <p:nvPr/>
        </p:nvSpPr>
        <p:spPr>
          <a:xfrm>
            <a:off x="7067559" y="3068311"/>
            <a:ext cx="4311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支援超過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140 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家廠商及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5,000 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支監控設備，以及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ONVIF 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開放標準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E1A43B20-0A50-496C-A673-93357DEA91B8}"/>
              </a:ext>
            </a:extLst>
          </p:cNvPr>
          <p:cNvSpPr/>
          <p:nvPr/>
        </p:nvSpPr>
        <p:spPr>
          <a:xfrm>
            <a:off x="6208202" y="4400655"/>
            <a:ext cx="5308252" cy="1404241"/>
          </a:xfrm>
          <a:prstGeom prst="roundRect">
            <a:avLst>
              <a:gd name="adj" fmla="val 3961"/>
            </a:avLst>
          </a:prstGeom>
          <a:gradFill>
            <a:gsLst>
              <a:gs pos="50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2700000" scaled="0"/>
          </a:gradFill>
          <a:ln w="38100">
            <a:gradFill>
              <a:gsLst>
                <a:gs pos="0">
                  <a:srgbClr val="C00000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 anchorCtr="0"/>
          <a:lstStyle/>
          <a:p>
            <a:pPr marL="360363" indent="-179388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TW" altLang="en-US" sz="2000" b="1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D52595DC-6775-47F9-A9D5-103037423C6D}"/>
              </a:ext>
            </a:extLst>
          </p:cNvPr>
          <p:cNvSpPr/>
          <p:nvPr/>
        </p:nvSpPr>
        <p:spPr>
          <a:xfrm>
            <a:off x="5475046" y="4400655"/>
            <a:ext cx="1404241" cy="1404241"/>
          </a:xfrm>
          <a:prstGeom prst="ellipse">
            <a:avLst/>
          </a:prstGeom>
          <a:solidFill>
            <a:schemeClr val="tx1"/>
          </a:solidFill>
          <a:ln w="38100">
            <a:gradFill>
              <a:gsLst>
                <a:gs pos="0">
                  <a:srgbClr val="C00000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8928E46-75BE-422F-ACC3-003C7BC8ED4E}"/>
              </a:ext>
            </a:extLst>
          </p:cNvPr>
          <p:cNvSpPr txBox="1"/>
          <p:nvPr/>
        </p:nvSpPr>
        <p:spPr>
          <a:xfrm>
            <a:off x="7067559" y="4595116"/>
            <a:ext cx="4311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支援超過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100 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種最新的儲存設備包括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3.5” /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2.5”  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硬碟與固態硬碟、及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M.2 SATA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固態硬碟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5F5105A-61B9-4E22-B050-6528F017AE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349" y="5087231"/>
            <a:ext cx="952500" cy="952500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B4DEC2CB-E614-40CB-BC2B-4E93B120AC44}"/>
              </a:ext>
            </a:extLst>
          </p:cNvPr>
          <p:cNvSpPr txBox="1"/>
          <p:nvPr/>
        </p:nvSpPr>
        <p:spPr>
          <a:xfrm>
            <a:off x="0" y="1868264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不被綁定、彈性升級的專業開放監控平台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D2D83DB-BD46-459E-852D-2F660BD0981E}"/>
              </a:ext>
            </a:extLst>
          </p:cNvPr>
          <p:cNvSpPr txBox="1"/>
          <p:nvPr/>
        </p:nvSpPr>
        <p:spPr>
          <a:xfrm>
            <a:off x="3947573" y="6120063"/>
            <a:ext cx="1188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QVR Pro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AB743561-A521-4343-9379-C7FEE037F7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4845" y="3172081"/>
            <a:ext cx="959418" cy="631412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42A91D66-567C-4662-BE4E-6E24945287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00000">
            <a:off x="5870563" y="4617130"/>
            <a:ext cx="675277" cy="97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48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顯示卡加速 </a:t>
            </a:r>
            <a:r>
              <a:rPr lang="en-US" altLang="zh-TW"/>
              <a:t>vs </a:t>
            </a:r>
            <a:r>
              <a:rPr lang="zh-TW" altLang="en-US"/>
              <a:t>監控管理</a:t>
            </a: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2B064866-2F38-485D-B02E-4BC2431848C0}"/>
              </a:ext>
            </a:extLst>
          </p:cNvPr>
          <p:cNvSpPr/>
          <p:nvPr/>
        </p:nvSpPr>
        <p:spPr>
          <a:xfrm>
            <a:off x="6411189" y="2200507"/>
            <a:ext cx="4435523" cy="63038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無須架設多台監控 </a:t>
            </a:r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BA8453A0-B6F3-4098-B3CE-E1AFF5712E26}"/>
              </a:ext>
            </a:extLst>
          </p:cNvPr>
          <p:cNvSpPr/>
          <p:nvPr/>
        </p:nvSpPr>
        <p:spPr>
          <a:xfrm>
            <a:off x="6411189" y="2987349"/>
            <a:ext cx="4435523" cy="63038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監控工作站成本下降</a:t>
            </a:r>
            <a:endParaRPr lang="en-US" altLang="zh-TW" sz="20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 descr="一張含有 畫畫 的圖片&#10;&#10;自動產生的描述">
            <a:extLst>
              <a:ext uri="{FF2B5EF4-FFF2-40B4-BE49-F238E27FC236}">
                <a16:creationId xmlns:a16="http://schemas.microsoft.com/office/drawing/2014/main" id="{7DE4AB25-801A-40AF-ADD8-DD3BE5F010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2200507"/>
            <a:ext cx="630381" cy="630381"/>
          </a:xfrm>
          <a:prstGeom prst="rect">
            <a:avLst/>
          </a:prstGeom>
        </p:spPr>
      </p:pic>
      <p:pic>
        <p:nvPicPr>
          <p:cNvPr id="6" name="圖片 5" descr="一張含有 畫畫 的圖片&#10;&#10;自動產生的描述">
            <a:extLst>
              <a:ext uri="{FF2B5EF4-FFF2-40B4-BE49-F238E27FC236}">
                <a16:creationId xmlns:a16="http://schemas.microsoft.com/office/drawing/2014/main" id="{2C03E559-0699-4D4F-9818-3737237BF4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2987349"/>
            <a:ext cx="630381" cy="630381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ABE56F1D-7752-4D59-B14E-30B069B6B448}"/>
              </a:ext>
            </a:extLst>
          </p:cNvPr>
          <p:cNvSpPr/>
          <p:nvPr/>
        </p:nvSpPr>
        <p:spPr>
          <a:xfrm>
            <a:off x="6411189" y="3774191"/>
            <a:ext cx="4435523" cy="63038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錄影監控管理不中斷不掉格</a:t>
            </a:r>
            <a:endParaRPr lang="en-US" altLang="zh-TW" sz="20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圖片 9" descr="一張含有 畫畫 的圖片&#10;&#10;自動產生的描述">
            <a:extLst>
              <a:ext uri="{FF2B5EF4-FFF2-40B4-BE49-F238E27FC236}">
                <a16:creationId xmlns:a16="http://schemas.microsoft.com/office/drawing/2014/main" id="{241B3224-C6B1-4E3C-8902-FBE2E0C62B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3774191"/>
            <a:ext cx="630381" cy="630381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55A949B1-4AFC-459A-9BCA-C5272EF3F163}"/>
              </a:ext>
            </a:extLst>
          </p:cNvPr>
          <p:cNvSpPr/>
          <p:nvPr/>
        </p:nvSpPr>
        <p:spPr>
          <a:xfrm>
            <a:off x="6411189" y="4559469"/>
            <a:ext cx="4435523" cy="1598580"/>
          </a:xfrm>
          <a:prstGeom prst="roundRect">
            <a:avLst>
              <a:gd name="adj" fmla="val 17771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3900" indent="-192088"/>
            <a:r>
              <a:rPr lang="zh-TW" altLang="en-US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應用</a:t>
            </a:r>
            <a:endParaRPr lang="en-US" altLang="zh-TW" sz="20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23900" lvl="1" indent="-192088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多畫面電視牆</a:t>
            </a:r>
            <a:endParaRPr lang="en-US" altLang="zh-TW" sz="20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23900" lvl="1" indent="-192088">
              <a:buFont typeface="Arial" panose="020B0604020202020204" pitchFamily="34" charset="0"/>
              <a:buChar char="•"/>
            </a:pPr>
            <a:r>
              <a:rPr lang="zh-TW" altLang="en-US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魚眼還原影像加速</a:t>
            </a:r>
            <a:endParaRPr lang="en-US" altLang="zh-TW" sz="20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23900" lvl="1" indent="-192088">
              <a:buFont typeface="Arial" panose="020B0604020202020204" pitchFamily="34" charset="0"/>
              <a:buChar char="•"/>
            </a:pPr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GPU</a:t>
            </a:r>
            <a:r>
              <a:rPr lang="zh-TW" altLang="en-US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高解析度解碼加速</a:t>
            </a:r>
          </a:p>
        </p:txBody>
      </p:sp>
      <p:pic>
        <p:nvPicPr>
          <p:cNvPr id="12" name="圖片 11" descr="一張含有 畫畫 的圖片&#10;&#10;自動產生的描述">
            <a:extLst>
              <a:ext uri="{FF2B5EF4-FFF2-40B4-BE49-F238E27FC236}">
                <a16:creationId xmlns:a16="http://schemas.microsoft.com/office/drawing/2014/main" id="{BF9F22F4-2069-4653-BD67-4F66E771FB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5043568"/>
            <a:ext cx="630381" cy="630381"/>
          </a:xfrm>
          <a:prstGeom prst="rect">
            <a:avLst/>
          </a:prstGeom>
        </p:spPr>
      </p:pic>
      <p:pic>
        <p:nvPicPr>
          <p:cNvPr id="31" name="圖片 30" descr="一張含有 標誌 的圖片&#10;&#10;自動產生的描述">
            <a:extLst>
              <a:ext uri="{FF2B5EF4-FFF2-40B4-BE49-F238E27FC236}">
                <a16:creationId xmlns:a16="http://schemas.microsoft.com/office/drawing/2014/main" id="{572F22D1-FDAC-4D34-85CF-05E37AFD6B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284" y="3530845"/>
            <a:ext cx="3552008" cy="2383858"/>
          </a:xfrm>
          <a:prstGeom prst="rect">
            <a:avLst/>
          </a:prstGeom>
        </p:spPr>
      </p:pic>
      <p:pic>
        <p:nvPicPr>
          <p:cNvPr id="33" name="圖片 32" descr="一張含有 食物, 光 的圖片&#10;&#10;自動產生的描述">
            <a:extLst>
              <a:ext uri="{FF2B5EF4-FFF2-40B4-BE49-F238E27FC236}">
                <a16:creationId xmlns:a16="http://schemas.microsoft.com/office/drawing/2014/main" id="{ABAF769A-8A59-4971-B6E5-9345FAA950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021" y="1957161"/>
            <a:ext cx="1248299" cy="1248299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6F95AAED-FB24-485B-9A15-71825D6A0A4D}"/>
              </a:ext>
            </a:extLst>
          </p:cNvPr>
          <p:cNvSpPr txBox="1"/>
          <p:nvPr/>
        </p:nvSpPr>
        <p:spPr>
          <a:xfrm>
            <a:off x="2603271" y="2319700"/>
            <a:ext cx="3177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QVR Pro Client</a:t>
            </a:r>
            <a:endParaRPr lang="zh-TW" altLang="en-US" sz="28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102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EB75D7F-8396-4D71-9464-2888C8B8B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9837" y="3084180"/>
            <a:ext cx="5708847" cy="3457024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78B3156-69D4-4BEF-8C82-15FC057FD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198" y="1800102"/>
            <a:ext cx="3191192" cy="2125268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QVR Pro</a:t>
            </a:r>
            <a:r>
              <a:rPr lang="zh-TW" altLang="en-US"/>
              <a:t> 特色：魚眼還原 </a:t>
            </a:r>
            <a:r>
              <a:rPr lang="en-US" altLang="zh-TW"/>
              <a:t>(</a:t>
            </a:r>
            <a:r>
              <a:rPr lang="en-US" altLang="zh-TW" err="1"/>
              <a:t>dewarp</a:t>
            </a:r>
            <a:r>
              <a:rPr lang="en-US" altLang="zh-TW"/>
              <a:t>)</a:t>
            </a:r>
            <a:endParaRPr lang="zh-TW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9AA5835-D129-449D-A3BF-D8AB64C44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198" y="4415936"/>
            <a:ext cx="3191192" cy="2125268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5AE1A7F3-21CA-4A33-9898-0526ABD8A13C}"/>
              </a:ext>
            </a:extLst>
          </p:cNvPr>
          <p:cNvSpPr/>
          <p:nvPr/>
        </p:nvSpPr>
        <p:spPr>
          <a:xfrm>
            <a:off x="9541705" y="4197794"/>
            <a:ext cx="1645662" cy="947421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glow rad="101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CB145484-C8D2-4087-8C14-5EF97F74F317}"/>
              </a:ext>
            </a:extLst>
          </p:cNvPr>
          <p:cNvCxnSpPr/>
          <p:nvPr/>
        </p:nvCxnSpPr>
        <p:spPr>
          <a:xfrm flipH="1">
            <a:off x="7859787" y="5059587"/>
            <a:ext cx="1776714" cy="423055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60649454-9268-472A-8137-629E1B121842}"/>
              </a:ext>
            </a:extLst>
          </p:cNvPr>
          <p:cNvCxnSpPr>
            <a:cxnSpLocks/>
          </p:cNvCxnSpPr>
          <p:nvPr/>
        </p:nvCxnSpPr>
        <p:spPr>
          <a:xfrm flipH="1">
            <a:off x="9104065" y="5059587"/>
            <a:ext cx="682907" cy="619824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506CB2D1-7CE0-4ED1-8982-B144A618B4A4}"/>
              </a:ext>
            </a:extLst>
          </p:cNvPr>
          <p:cNvCxnSpPr>
            <a:cxnSpLocks/>
          </p:cNvCxnSpPr>
          <p:nvPr/>
        </p:nvCxnSpPr>
        <p:spPr>
          <a:xfrm>
            <a:off x="9918071" y="5059587"/>
            <a:ext cx="228708" cy="532458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37EE9106-079F-4D35-A5F7-F02CA26DB30B}"/>
              </a:ext>
            </a:extLst>
          </p:cNvPr>
          <p:cNvCxnSpPr>
            <a:cxnSpLocks/>
          </p:cNvCxnSpPr>
          <p:nvPr/>
        </p:nvCxnSpPr>
        <p:spPr>
          <a:xfrm>
            <a:off x="7379437" y="4068701"/>
            <a:ext cx="658" cy="716566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DDDF193F-0DA9-4338-A92B-4B1A23FAF8FD}"/>
              </a:ext>
            </a:extLst>
          </p:cNvPr>
          <p:cNvCxnSpPr>
            <a:cxnSpLocks/>
          </p:cNvCxnSpPr>
          <p:nvPr/>
        </p:nvCxnSpPr>
        <p:spPr>
          <a:xfrm>
            <a:off x="7510442" y="3998863"/>
            <a:ext cx="1084337" cy="742185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22462294-A223-414E-BDB8-B61E5203EB00}"/>
              </a:ext>
            </a:extLst>
          </p:cNvPr>
          <p:cNvCxnSpPr>
            <a:cxnSpLocks/>
          </p:cNvCxnSpPr>
          <p:nvPr/>
        </p:nvCxnSpPr>
        <p:spPr>
          <a:xfrm flipV="1">
            <a:off x="7731547" y="3429093"/>
            <a:ext cx="863232" cy="293430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752CCE58-4304-4222-874F-1D2AEF7F7657}"/>
              </a:ext>
            </a:extLst>
          </p:cNvPr>
          <p:cNvCxnSpPr>
            <a:cxnSpLocks/>
          </p:cNvCxnSpPr>
          <p:nvPr/>
        </p:nvCxnSpPr>
        <p:spPr>
          <a:xfrm>
            <a:off x="7657230" y="3853481"/>
            <a:ext cx="2260841" cy="35866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橢圓 2">
            <a:extLst>
              <a:ext uri="{FF2B5EF4-FFF2-40B4-BE49-F238E27FC236}">
                <a16:creationId xmlns:a16="http://schemas.microsoft.com/office/drawing/2014/main" id="{88D69C80-5032-4107-B406-99BEE04794AA}"/>
              </a:ext>
            </a:extLst>
          </p:cNvPr>
          <p:cNvSpPr/>
          <p:nvPr/>
        </p:nvSpPr>
        <p:spPr>
          <a:xfrm>
            <a:off x="930611" y="4204450"/>
            <a:ext cx="638130" cy="63813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5CAC7D08-06BB-40E5-81AF-DE876396DC35}"/>
              </a:ext>
            </a:extLst>
          </p:cNvPr>
          <p:cNvSpPr/>
          <p:nvPr/>
        </p:nvSpPr>
        <p:spPr>
          <a:xfrm>
            <a:off x="2114729" y="4426996"/>
            <a:ext cx="638130" cy="63813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CBE285C8-436E-42B1-92ED-86448D72BBA0}"/>
              </a:ext>
            </a:extLst>
          </p:cNvPr>
          <p:cNvSpPr/>
          <p:nvPr/>
        </p:nvSpPr>
        <p:spPr>
          <a:xfrm>
            <a:off x="3366262" y="4199591"/>
            <a:ext cx="638130" cy="63813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箭號: 向上 4">
            <a:extLst>
              <a:ext uri="{FF2B5EF4-FFF2-40B4-BE49-F238E27FC236}">
                <a16:creationId xmlns:a16="http://schemas.microsoft.com/office/drawing/2014/main" id="{5A0CF639-806C-4BB4-A78C-5DDEA93A1168}"/>
              </a:ext>
            </a:extLst>
          </p:cNvPr>
          <p:cNvSpPr/>
          <p:nvPr/>
        </p:nvSpPr>
        <p:spPr>
          <a:xfrm>
            <a:off x="1987275" y="3255006"/>
            <a:ext cx="886478" cy="1160930"/>
          </a:xfrm>
          <a:custGeom>
            <a:avLst/>
            <a:gdLst>
              <a:gd name="connsiteX0" fmla="*/ 0 w 834492"/>
              <a:gd name="connsiteY0" fmla="*/ 397859 h 795718"/>
              <a:gd name="connsiteX1" fmla="*/ 417246 w 834492"/>
              <a:gd name="connsiteY1" fmla="*/ 0 h 795718"/>
              <a:gd name="connsiteX2" fmla="*/ 834492 w 834492"/>
              <a:gd name="connsiteY2" fmla="*/ 397859 h 795718"/>
              <a:gd name="connsiteX3" fmla="*/ 625869 w 834492"/>
              <a:gd name="connsiteY3" fmla="*/ 397859 h 795718"/>
              <a:gd name="connsiteX4" fmla="*/ 625869 w 834492"/>
              <a:gd name="connsiteY4" fmla="*/ 795718 h 795718"/>
              <a:gd name="connsiteX5" fmla="*/ 208623 w 834492"/>
              <a:gd name="connsiteY5" fmla="*/ 795718 h 795718"/>
              <a:gd name="connsiteX6" fmla="*/ 208623 w 834492"/>
              <a:gd name="connsiteY6" fmla="*/ 397859 h 795718"/>
              <a:gd name="connsiteX7" fmla="*/ 0 w 834492"/>
              <a:gd name="connsiteY7" fmla="*/ 397859 h 795718"/>
              <a:gd name="connsiteX0" fmla="*/ 32009 w 866501"/>
              <a:gd name="connsiteY0" fmla="*/ 397859 h 807750"/>
              <a:gd name="connsiteX1" fmla="*/ 449255 w 866501"/>
              <a:gd name="connsiteY1" fmla="*/ 0 h 807750"/>
              <a:gd name="connsiteX2" fmla="*/ 866501 w 866501"/>
              <a:gd name="connsiteY2" fmla="*/ 397859 h 807750"/>
              <a:gd name="connsiteX3" fmla="*/ 657878 w 866501"/>
              <a:gd name="connsiteY3" fmla="*/ 397859 h 807750"/>
              <a:gd name="connsiteX4" fmla="*/ 657878 w 866501"/>
              <a:gd name="connsiteY4" fmla="*/ 795718 h 807750"/>
              <a:gd name="connsiteX5" fmla="*/ 0 w 866501"/>
              <a:gd name="connsiteY5" fmla="*/ 807750 h 807750"/>
              <a:gd name="connsiteX6" fmla="*/ 240632 w 866501"/>
              <a:gd name="connsiteY6" fmla="*/ 397859 h 807750"/>
              <a:gd name="connsiteX7" fmla="*/ 32009 w 866501"/>
              <a:gd name="connsiteY7" fmla="*/ 397859 h 807750"/>
              <a:gd name="connsiteX0" fmla="*/ 32009 w 886478"/>
              <a:gd name="connsiteY0" fmla="*/ 397859 h 807750"/>
              <a:gd name="connsiteX1" fmla="*/ 449255 w 886478"/>
              <a:gd name="connsiteY1" fmla="*/ 0 h 807750"/>
              <a:gd name="connsiteX2" fmla="*/ 866501 w 886478"/>
              <a:gd name="connsiteY2" fmla="*/ 397859 h 807750"/>
              <a:gd name="connsiteX3" fmla="*/ 657878 w 886478"/>
              <a:gd name="connsiteY3" fmla="*/ 397859 h 807750"/>
              <a:gd name="connsiteX4" fmla="*/ 886478 w 886478"/>
              <a:gd name="connsiteY4" fmla="*/ 807749 h 807750"/>
              <a:gd name="connsiteX5" fmla="*/ 0 w 886478"/>
              <a:gd name="connsiteY5" fmla="*/ 807750 h 807750"/>
              <a:gd name="connsiteX6" fmla="*/ 240632 w 886478"/>
              <a:gd name="connsiteY6" fmla="*/ 397859 h 807750"/>
              <a:gd name="connsiteX7" fmla="*/ 32009 w 886478"/>
              <a:gd name="connsiteY7" fmla="*/ 397859 h 80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6478" h="807750">
                <a:moveTo>
                  <a:pt x="32009" y="397859"/>
                </a:moveTo>
                <a:lnTo>
                  <a:pt x="449255" y="0"/>
                </a:lnTo>
                <a:lnTo>
                  <a:pt x="866501" y="397859"/>
                </a:lnTo>
                <a:lnTo>
                  <a:pt x="657878" y="397859"/>
                </a:lnTo>
                <a:lnTo>
                  <a:pt x="886478" y="807749"/>
                </a:lnTo>
                <a:lnTo>
                  <a:pt x="0" y="807750"/>
                </a:lnTo>
                <a:lnTo>
                  <a:pt x="240632" y="397859"/>
                </a:lnTo>
                <a:lnTo>
                  <a:pt x="32009" y="397859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50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BA2D2C54-50AC-45EA-AB19-EBA4CC818672}"/>
              </a:ext>
            </a:extLst>
          </p:cNvPr>
          <p:cNvSpPr/>
          <p:nvPr/>
        </p:nvSpPr>
        <p:spPr>
          <a:xfrm>
            <a:off x="4029391" y="2091635"/>
            <a:ext cx="1757798" cy="617010"/>
          </a:xfrm>
          <a:prstGeom prst="rightArrow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4AC4E05-E701-4567-8983-73B00304A948}"/>
              </a:ext>
            </a:extLst>
          </p:cNvPr>
          <p:cNvSpPr txBox="1"/>
          <p:nvPr/>
        </p:nvSpPr>
        <p:spPr>
          <a:xfrm>
            <a:off x="5479837" y="1659143"/>
            <a:ext cx="5707530" cy="1314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單支魚眼取代多台監控</a:t>
            </a:r>
            <a:r>
              <a:rPr lang="en-US" altLang="zh-TW" sz="2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!</a:t>
            </a:r>
            <a:r>
              <a:rPr lang="zh-TW" altLang="en-US" sz="2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28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平滑顯示，支援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9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個區域還原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監控台顯卡加速，維持錄影效能</a:t>
            </a:r>
          </a:p>
        </p:txBody>
      </p:sp>
    </p:spTree>
    <p:extLst>
      <p:ext uri="{BB962C8B-B14F-4D97-AF65-F5344CB8AC3E}">
        <p14:creationId xmlns:p14="http://schemas.microsoft.com/office/powerpoint/2010/main" val="2961874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動態顯示 </a:t>
            </a:r>
            <a:r>
              <a:rPr lang="en-US" altLang="zh-TW"/>
              <a:t>(Dynamic View)</a:t>
            </a:r>
            <a:endParaRPr lang="zh-TW" alt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9AA4B57-DBB8-48CA-A714-573977191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225" y="2428227"/>
            <a:ext cx="8859545" cy="442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D75A1D2-9062-4982-9F74-59FB3EB37757}"/>
              </a:ext>
            </a:extLst>
          </p:cNvPr>
          <p:cNvSpPr txBox="1"/>
          <p:nvPr/>
        </p:nvSpPr>
        <p:spPr>
          <a:xfrm>
            <a:off x="838198" y="1720341"/>
            <a:ext cx="4521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多種彈性顯示窗格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滿足各種監控區域方式的管理</a:t>
            </a:r>
          </a:p>
        </p:txBody>
      </p:sp>
    </p:spTree>
    <p:extLst>
      <p:ext uri="{BB962C8B-B14F-4D97-AF65-F5344CB8AC3E}">
        <p14:creationId xmlns:p14="http://schemas.microsoft.com/office/powerpoint/2010/main" val="2875341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進階事件通知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066AA5B-48EC-4899-B0FD-0F95EEFA538B}"/>
              </a:ext>
            </a:extLst>
          </p:cNvPr>
          <p:cNvGrpSpPr/>
          <p:nvPr/>
        </p:nvGrpSpPr>
        <p:grpSpPr>
          <a:xfrm>
            <a:off x="597569" y="2074335"/>
            <a:ext cx="7200270" cy="3937648"/>
            <a:chOff x="440705" y="2134493"/>
            <a:chExt cx="7200270" cy="3937648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799786F1-A340-40A9-AA8E-B6629ABE5796}"/>
                </a:ext>
              </a:extLst>
            </p:cNvPr>
            <p:cNvGrpSpPr/>
            <p:nvPr/>
          </p:nvGrpSpPr>
          <p:grpSpPr>
            <a:xfrm>
              <a:off x="440705" y="2134493"/>
              <a:ext cx="7200270" cy="3937648"/>
              <a:chOff x="440705" y="2221579"/>
              <a:chExt cx="7200270" cy="3937648"/>
            </a:xfrm>
          </p:grpSpPr>
          <p:pic>
            <p:nvPicPr>
              <p:cNvPr id="5" name="圖片 4" descr="一張含有 電腦, 桌 的圖片&#10;&#10;自動產生的描述">
                <a:extLst>
                  <a:ext uri="{FF2B5EF4-FFF2-40B4-BE49-F238E27FC236}">
                    <a16:creationId xmlns:a16="http://schemas.microsoft.com/office/drawing/2014/main" id="{2CB380B8-1654-4EA5-9BED-029CB4182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0705" y="2221579"/>
                <a:ext cx="7200270" cy="3937648"/>
              </a:xfrm>
              <a:prstGeom prst="roundRect">
                <a:avLst>
                  <a:gd name="adj" fmla="val 3312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" name="圖片 6">
                <a:extLst>
                  <a:ext uri="{FF2B5EF4-FFF2-40B4-BE49-F238E27FC236}">
                    <a16:creationId xmlns:a16="http://schemas.microsoft.com/office/drawing/2014/main" id="{26B3202D-0E71-443C-9EE4-D265354A7D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24888" y="3994245"/>
                <a:ext cx="2619399" cy="1456857"/>
              </a:xfrm>
              <a:prstGeom prst="rect">
                <a:avLst/>
              </a:prstGeom>
            </p:spPr>
          </p:pic>
        </p:grp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8BA41DE-A17C-4DE7-82A3-F5D106CE09B4}"/>
                </a:ext>
              </a:extLst>
            </p:cNvPr>
            <p:cNvSpPr/>
            <p:nvPr/>
          </p:nvSpPr>
          <p:spPr>
            <a:xfrm>
              <a:off x="1480552" y="3947610"/>
              <a:ext cx="2511225" cy="138088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16F3D2A-F26A-4314-A692-36ABC5460B07}"/>
              </a:ext>
            </a:extLst>
          </p:cNvPr>
          <p:cNvSpPr txBox="1"/>
          <p:nvPr/>
        </p:nvSpPr>
        <p:spPr>
          <a:xfrm>
            <a:off x="8165430" y="3136646"/>
            <a:ext cx="3429001" cy="142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  <a:buClr>
                <a:srgbClr val="000000"/>
              </a:buClr>
              <a:defRPr/>
            </a:pPr>
            <a:r>
              <a:rPr lang="zh-TW" altLang="en-US" sz="2000" b="1">
                <a:latin typeface="Arial"/>
                <a:ea typeface="微軟正黑體"/>
                <a:cs typeface="Arial"/>
              </a:rPr>
              <a:t>攝影機閃爍紅框、警報聲、電子地圖標記等，迅速了解事件狀態並即時處理。</a:t>
            </a:r>
          </a:p>
        </p:txBody>
      </p:sp>
    </p:spTree>
    <p:extLst>
      <p:ext uri="{BB962C8B-B14F-4D97-AF65-F5344CB8AC3E}">
        <p14:creationId xmlns:p14="http://schemas.microsoft.com/office/powerpoint/2010/main" val="3781406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彈性同步備份功能</a:t>
            </a:r>
            <a:br>
              <a:rPr lang="en-US" altLang="zh-TW"/>
            </a:br>
            <a:r>
              <a:rPr lang="en-US" altLang="zh-TW"/>
              <a:t>Hybrid Backup Sync</a:t>
            </a:r>
            <a:r>
              <a:rPr lang="zh-TW" altLang="en-US"/>
              <a:t> </a:t>
            </a:r>
            <a:r>
              <a:rPr lang="en-US" altLang="zh-TW"/>
              <a:t>(HBS</a:t>
            </a:r>
            <a:r>
              <a:rPr lang="zh-TW" altLang="en-US"/>
              <a:t> </a:t>
            </a:r>
            <a:r>
              <a:rPr lang="en-US" altLang="zh-TW"/>
              <a:t>3)</a:t>
            </a:r>
            <a:endParaRPr lang="zh-TW" altLang="en-US"/>
          </a:p>
        </p:txBody>
      </p:sp>
      <p:pic>
        <p:nvPicPr>
          <p:cNvPr id="2" name="圖片 1" descr="一張含有 房間 的圖片&#10;&#10;自動產生的描述">
            <a:extLst>
              <a:ext uri="{FF2B5EF4-FFF2-40B4-BE49-F238E27FC236}">
                <a16:creationId xmlns:a16="http://schemas.microsoft.com/office/drawing/2014/main" id="{CAF55E18-F64B-4216-B22C-8869BC07D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1248" y="3585503"/>
            <a:ext cx="1078435" cy="107843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84147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B1DD7B0D-15E4-48D2-A1EC-5BE2E17AE99A}"/>
              </a:ext>
            </a:extLst>
          </p:cNvPr>
          <p:cNvSpPr/>
          <p:nvPr/>
        </p:nvSpPr>
        <p:spPr>
          <a:xfrm>
            <a:off x="6155868" y="383616"/>
            <a:ext cx="5775511" cy="6092243"/>
          </a:xfrm>
          <a:prstGeom prst="roundRect">
            <a:avLst>
              <a:gd name="adj" fmla="val 3961"/>
            </a:avLst>
          </a:prstGeom>
          <a:gradFill>
            <a:gsLst>
              <a:gs pos="50000">
                <a:schemeClr val="tx1"/>
              </a:gs>
              <a:gs pos="100000">
                <a:schemeClr val="bg1"/>
              </a:gs>
            </a:gsLst>
            <a:lin ang="2700000" scaled="0"/>
          </a:gradFill>
          <a:ln w="38100">
            <a:gradFill>
              <a:gsLst>
                <a:gs pos="0">
                  <a:srgbClr val="C00000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 anchorCtr="0"/>
          <a:lstStyle/>
          <a:p>
            <a:pPr marL="180975" defTabSz="1219170">
              <a:lnSpc>
                <a:spcPct val="150000"/>
              </a:lnSpc>
              <a:defRPr/>
            </a:pPr>
            <a:endParaRPr lang="zh-TW" altLang="en-US" sz="2000" b="1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5C08516-32D9-403C-986E-EF28EC3EA415}"/>
              </a:ext>
            </a:extLst>
          </p:cNvPr>
          <p:cNvSpPr/>
          <p:nvPr/>
        </p:nvSpPr>
        <p:spPr>
          <a:xfrm>
            <a:off x="6173796" y="1510053"/>
            <a:ext cx="5731837" cy="1836908"/>
          </a:xfrm>
          <a:prstGeom prst="rect">
            <a:avLst/>
          </a:prstGeom>
          <a:gradFill>
            <a:gsLst>
              <a:gs pos="0">
                <a:srgbClr val="C00000"/>
              </a:gs>
              <a:gs pos="80000">
                <a:schemeClr val="tx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D6F241AC-3C30-48BF-AEBB-48A8473751C1}"/>
              </a:ext>
            </a:extLst>
          </p:cNvPr>
          <p:cNvGrpSpPr/>
          <p:nvPr/>
        </p:nvGrpSpPr>
        <p:grpSpPr>
          <a:xfrm>
            <a:off x="-100980" y="1059371"/>
            <a:ext cx="6039552" cy="3952817"/>
            <a:chOff x="685800" y="-71461"/>
            <a:chExt cx="6737112" cy="4409361"/>
          </a:xfrm>
        </p:grpSpPr>
        <p:sp>
          <p:nvSpPr>
            <p:cNvPr id="19" name="手繪多邊形: 圖案 18">
              <a:extLst>
                <a:ext uri="{FF2B5EF4-FFF2-40B4-BE49-F238E27FC236}">
                  <a16:creationId xmlns:a16="http://schemas.microsoft.com/office/drawing/2014/main" id="{BD051A41-BF17-4F3B-AD75-E1FFF74EBEE0}"/>
                </a:ext>
              </a:extLst>
            </p:cNvPr>
            <p:cNvSpPr/>
            <p:nvPr/>
          </p:nvSpPr>
          <p:spPr>
            <a:xfrm>
              <a:off x="685800" y="609600"/>
              <a:ext cx="6172200" cy="3728300"/>
            </a:xfrm>
            <a:custGeom>
              <a:avLst/>
              <a:gdLst>
                <a:gd name="connsiteX0" fmla="*/ 0 w 8238427"/>
                <a:gd name="connsiteY0" fmla="*/ 4660891 h 4657082"/>
                <a:gd name="connsiteX1" fmla="*/ 1856887 w 8238427"/>
                <a:gd name="connsiteY1" fmla="*/ 3134945 h 4657082"/>
                <a:gd name="connsiteX2" fmla="*/ 3750523 w 8238427"/>
                <a:gd name="connsiteY2" fmla="*/ 3318756 h 4657082"/>
                <a:gd name="connsiteX3" fmla="*/ 5092658 w 8238427"/>
                <a:gd name="connsiteY3" fmla="*/ 965493 h 4657082"/>
                <a:gd name="connsiteX4" fmla="*/ 8242437 w 8238427"/>
                <a:gd name="connsiteY4" fmla="*/ 0 h 4657082"/>
                <a:gd name="connsiteX0" fmla="*/ 0 w 8242437"/>
                <a:gd name="connsiteY0" fmla="*/ 4660891 h 4660891"/>
                <a:gd name="connsiteX1" fmla="*/ 1800327 w 8242437"/>
                <a:gd name="connsiteY1" fmla="*/ 3257493 h 4660891"/>
                <a:gd name="connsiteX2" fmla="*/ 3750523 w 8242437"/>
                <a:gd name="connsiteY2" fmla="*/ 3318756 h 4660891"/>
                <a:gd name="connsiteX3" fmla="*/ 5092658 w 8242437"/>
                <a:gd name="connsiteY3" fmla="*/ 965493 h 4660891"/>
                <a:gd name="connsiteX4" fmla="*/ 8242437 w 8242437"/>
                <a:gd name="connsiteY4" fmla="*/ 0 h 4660891"/>
                <a:gd name="connsiteX0" fmla="*/ 0 w 8242437"/>
                <a:gd name="connsiteY0" fmla="*/ 4660891 h 4660891"/>
                <a:gd name="connsiteX1" fmla="*/ 1734339 w 8242437"/>
                <a:gd name="connsiteY1" fmla="*/ 3351761 h 4660891"/>
                <a:gd name="connsiteX2" fmla="*/ 3750523 w 8242437"/>
                <a:gd name="connsiteY2" fmla="*/ 3318756 h 4660891"/>
                <a:gd name="connsiteX3" fmla="*/ 5092658 w 8242437"/>
                <a:gd name="connsiteY3" fmla="*/ 965493 h 4660891"/>
                <a:gd name="connsiteX4" fmla="*/ 8242437 w 8242437"/>
                <a:gd name="connsiteY4" fmla="*/ 0 h 4660891"/>
                <a:gd name="connsiteX0" fmla="*/ 0 w 8242437"/>
                <a:gd name="connsiteY0" fmla="*/ 4660891 h 4660891"/>
                <a:gd name="connsiteX1" fmla="*/ 1743766 w 8242437"/>
                <a:gd name="connsiteY1" fmla="*/ 3257493 h 4660891"/>
                <a:gd name="connsiteX2" fmla="*/ 3750523 w 8242437"/>
                <a:gd name="connsiteY2" fmla="*/ 3318756 h 4660891"/>
                <a:gd name="connsiteX3" fmla="*/ 5092658 w 8242437"/>
                <a:gd name="connsiteY3" fmla="*/ 965493 h 4660891"/>
                <a:gd name="connsiteX4" fmla="*/ 8242437 w 8242437"/>
                <a:gd name="connsiteY4" fmla="*/ 0 h 4660891"/>
                <a:gd name="connsiteX0" fmla="*/ 0 w 8242437"/>
                <a:gd name="connsiteY0" fmla="*/ 4660891 h 4660891"/>
                <a:gd name="connsiteX1" fmla="*/ 1743766 w 8242437"/>
                <a:gd name="connsiteY1" fmla="*/ 3257493 h 4660891"/>
                <a:gd name="connsiteX2" fmla="*/ 3750523 w 8242437"/>
                <a:gd name="connsiteY2" fmla="*/ 3318756 h 4660891"/>
                <a:gd name="connsiteX3" fmla="*/ 5081390 w 8242437"/>
                <a:gd name="connsiteY3" fmla="*/ 1278596 h 4660891"/>
                <a:gd name="connsiteX4" fmla="*/ 8242437 w 8242437"/>
                <a:gd name="connsiteY4" fmla="*/ 0 h 4660891"/>
                <a:gd name="connsiteX0" fmla="*/ 0 w 6777330"/>
                <a:gd name="connsiteY0" fmla="*/ 4748951 h 4748951"/>
                <a:gd name="connsiteX1" fmla="*/ 1743766 w 6777330"/>
                <a:gd name="connsiteY1" fmla="*/ 3345553 h 4748951"/>
                <a:gd name="connsiteX2" fmla="*/ 3750523 w 6777330"/>
                <a:gd name="connsiteY2" fmla="*/ 3406816 h 4748951"/>
                <a:gd name="connsiteX3" fmla="*/ 5081390 w 6777330"/>
                <a:gd name="connsiteY3" fmla="*/ 1366656 h 4748951"/>
                <a:gd name="connsiteX4" fmla="*/ 6777330 w 6777330"/>
                <a:gd name="connsiteY4" fmla="*/ 0 h 4748951"/>
                <a:gd name="connsiteX0" fmla="*/ 0 w 6777330"/>
                <a:gd name="connsiteY0" fmla="*/ 4748951 h 4748951"/>
                <a:gd name="connsiteX1" fmla="*/ 1743766 w 6777330"/>
                <a:gd name="connsiteY1" fmla="*/ 3345553 h 4748951"/>
                <a:gd name="connsiteX2" fmla="*/ 3750523 w 6777330"/>
                <a:gd name="connsiteY2" fmla="*/ 3406816 h 4748951"/>
                <a:gd name="connsiteX3" fmla="*/ 4968690 w 6777330"/>
                <a:gd name="connsiteY3" fmla="*/ 1288380 h 4748951"/>
                <a:gd name="connsiteX4" fmla="*/ 6777330 w 6777330"/>
                <a:gd name="connsiteY4" fmla="*/ 0 h 4748951"/>
                <a:gd name="connsiteX0" fmla="*/ 0 w 6777330"/>
                <a:gd name="connsiteY0" fmla="*/ 4748951 h 4748951"/>
                <a:gd name="connsiteX1" fmla="*/ 1743766 w 6777330"/>
                <a:gd name="connsiteY1" fmla="*/ 3345553 h 4748951"/>
                <a:gd name="connsiteX2" fmla="*/ 3750523 w 6777330"/>
                <a:gd name="connsiteY2" fmla="*/ 3406816 h 4748951"/>
                <a:gd name="connsiteX3" fmla="*/ 5058850 w 6777330"/>
                <a:gd name="connsiteY3" fmla="*/ 1259027 h 4748951"/>
                <a:gd name="connsiteX4" fmla="*/ 6777330 w 6777330"/>
                <a:gd name="connsiteY4" fmla="*/ 0 h 4748951"/>
                <a:gd name="connsiteX0" fmla="*/ 0 w 6664630"/>
                <a:gd name="connsiteY0" fmla="*/ 4739166 h 4739166"/>
                <a:gd name="connsiteX1" fmla="*/ 1743766 w 6664630"/>
                <a:gd name="connsiteY1" fmla="*/ 3335768 h 4739166"/>
                <a:gd name="connsiteX2" fmla="*/ 3750523 w 6664630"/>
                <a:gd name="connsiteY2" fmla="*/ 3397031 h 4739166"/>
                <a:gd name="connsiteX3" fmla="*/ 5058850 w 6664630"/>
                <a:gd name="connsiteY3" fmla="*/ 1249242 h 4739166"/>
                <a:gd name="connsiteX4" fmla="*/ 6664630 w 6664630"/>
                <a:gd name="connsiteY4" fmla="*/ 0 h 4739166"/>
                <a:gd name="connsiteX0" fmla="*/ 0 w 6664630"/>
                <a:gd name="connsiteY0" fmla="*/ 4739166 h 4739166"/>
                <a:gd name="connsiteX1" fmla="*/ 1743766 w 6664630"/>
                <a:gd name="connsiteY1" fmla="*/ 3335768 h 4739166"/>
                <a:gd name="connsiteX2" fmla="*/ 3851953 w 6664630"/>
                <a:gd name="connsiteY2" fmla="*/ 3074144 h 4739166"/>
                <a:gd name="connsiteX3" fmla="*/ 5058850 w 6664630"/>
                <a:gd name="connsiteY3" fmla="*/ 1249242 h 4739166"/>
                <a:gd name="connsiteX4" fmla="*/ 6664630 w 6664630"/>
                <a:gd name="connsiteY4" fmla="*/ 0 h 4739166"/>
                <a:gd name="connsiteX0" fmla="*/ 0 w 6664630"/>
                <a:gd name="connsiteY0" fmla="*/ 4739166 h 4739166"/>
                <a:gd name="connsiteX1" fmla="*/ 1135182 w 6664630"/>
                <a:gd name="connsiteY1" fmla="*/ 3277062 h 4739166"/>
                <a:gd name="connsiteX2" fmla="*/ 3851953 w 6664630"/>
                <a:gd name="connsiteY2" fmla="*/ 3074144 h 4739166"/>
                <a:gd name="connsiteX3" fmla="*/ 5058850 w 6664630"/>
                <a:gd name="connsiteY3" fmla="*/ 1249242 h 4739166"/>
                <a:gd name="connsiteX4" fmla="*/ 6664630 w 6664630"/>
                <a:gd name="connsiteY4" fmla="*/ 0 h 4739166"/>
                <a:gd name="connsiteX0" fmla="*/ 0 w 6664630"/>
                <a:gd name="connsiteY0" fmla="*/ 4739166 h 4739166"/>
                <a:gd name="connsiteX1" fmla="*/ 1135182 w 6664630"/>
                <a:gd name="connsiteY1" fmla="*/ 3277062 h 4739166"/>
                <a:gd name="connsiteX2" fmla="*/ 3863224 w 6664630"/>
                <a:gd name="connsiteY2" fmla="*/ 2878454 h 4739166"/>
                <a:gd name="connsiteX3" fmla="*/ 5058850 w 6664630"/>
                <a:gd name="connsiteY3" fmla="*/ 1249242 h 4739166"/>
                <a:gd name="connsiteX4" fmla="*/ 6664630 w 6664630"/>
                <a:gd name="connsiteY4" fmla="*/ 0 h 4739166"/>
                <a:gd name="connsiteX0" fmla="*/ 0 w 6664630"/>
                <a:gd name="connsiteY0" fmla="*/ 4739166 h 4739166"/>
                <a:gd name="connsiteX1" fmla="*/ 1135182 w 6664630"/>
                <a:gd name="connsiteY1" fmla="*/ 3277062 h 4739166"/>
                <a:gd name="connsiteX2" fmla="*/ 4054815 w 6664630"/>
                <a:gd name="connsiteY2" fmla="*/ 2966514 h 4739166"/>
                <a:gd name="connsiteX3" fmla="*/ 5058850 w 6664630"/>
                <a:gd name="connsiteY3" fmla="*/ 1249242 h 4739166"/>
                <a:gd name="connsiteX4" fmla="*/ 6664630 w 6664630"/>
                <a:gd name="connsiteY4" fmla="*/ 0 h 4739166"/>
                <a:gd name="connsiteX0" fmla="*/ 0 w 6923842"/>
                <a:gd name="connsiteY0" fmla="*/ 4338002 h 4338002"/>
                <a:gd name="connsiteX1" fmla="*/ 1394394 w 6923842"/>
                <a:gd name="connsiteY1" fmla="*/ 3277062 h 4338002"/>
                <a:gd name="connsiteX2" fmla="*/ 4314027 w 6923842"/>
                <a:gd name="connsiteY2" fmla="*/ 2966514 h 4338002"/>
                <a:gd name="connsiteX3" fmla="*/ 5318062 w 6923842"/>
                <a:gd name="connsiteY3" fmla="*/ 1249242 h 4338002"/>
                <a:gd name="connsiteX4" fmla="*/ 6923842 w 6923842"/>
                <a:gd name="connsiteY4" fmla="*/ 0 h 4338002"/>
                <a:gd name="connsiteX0" fmla="*/ 0 w 6791280"/>
                <a:gd name="connsiteY0" fmla="*/ 4359500 h 4359500"/>
                <a:gd name="connsiteX1" fmla="*/ 1394394 w 6791280"/>
                <a:gd name="connsiteY1" fmla="*/ 3298560 h 4359500"/>
                <a:gd name="connsiteX2" fmla="*/ 4314027 w 6791280"/>
                <a:gd name="connsiteY2" fmla="*/ 2988012 h 4359500"/>
                <a:gd name="connsiteX3" fmla="*/ 5318062 w 6791280"/>
                <a:gd name="connsiteY3" fmla="*/ 1270740 h 4359500"/>
                <a:gd name="connsiteX4" fmla="*/ 6791280 w 6791280"/>
                <a:gd name="connsiteY4" fmla="*/ 0 h 4359500"/>
                <a:gd name="connsiteX0" fmla="*/ 0 w 6791280"/>
                <a:gd name="connsiteY0" fmla="*/ 4359500 h 4359500"/>
                <a:gd name="connsiteX1" fmla="*/ 1394394 w 6791280"/>
                <a:gd name="connsiteY1" fmla="*/ 3298560 h 4359500"/>
                <a:gd name="connsiteX2" fmla="*/ 4314027 w 6791280"/>
                <a:gd name="connsiteY2" fmla="*/ 2988012 h 4359500"/>
                <a:gd name="connsiteX3" fmla="*/ 5583187 w 6791280"/>
                <a:gd name="connsiteY3" fmla="*/ 1281488 h 4359500"/>
                <a:gd name="connsiteX4" fmla="*/ 6791280 w 6791280"/>
                <a:gd name="connsiteY4" fmla="*/ 0 h 4359500"/>
                <a:gd name="connsiteX0" fmla="*/ 0 w 6923842"/>
                <a:gd name="connsiteY0" fmla="*/ 4359500 h 4359500"/>
                <a:gd name="connsiteX1" fmla="*/ 1394394 w 6923842"/>
                <a:gd name="connsiteY1" fmla="*/ 3298560 h 4359500"/>
                <a:gd name="connsiteX2" fmla="*/ 4314027 w 6923842"/>
                <a:gd name="connsiteY2" fmla="*/ 2988012 h 4359500"/>
                <a:gd name="connsiteX3" fmla="*/ 5583187 w 6923842"/>
                <a:gd name="connsiteY3" fmla="*/ 1281488 h 4359500"/>
                <a:gd name="connsiteX4" fmla="*/ 6923842 w 6923842"/>
                <a:gd name="connsiteY4" fmla="*/ 0 h 4359500"/>
                <a:gd name="connsiteX0" fmla="*/ 0 w 6923842"/>
                <a:gd name="connsiteY0" fmla="*/ 4359500 h 4359500"/>
                <a:gd name="connsiteX1" fmla="*/ 1394394 w 6923842"/>
                <a:gd name="connsiteY1" fmla="*/ 3298560 h 4359500"/>
                <a:gd name="connsiteX2" fmla="*/ 4752502 w 6923842"/>
                <a:gd name="connsiteY2" fmla="*/ 2848278 h 4359500"/>
                <a:gd name="connsiteX3" fmla="*/ 5583187 w 6923842"/>
                <a:gd name="connsiteY3" fmla="*/ 1281488 h 4359500"/>
                <a:gd name="connsiteX4" fmla="*/ 6923842 w 6923842"/>
                <a:gd name="connsiteY4" fmla="*/ 0 h 4359500"/>
                <a:gd name="connsiteX0" fmla="*/ 0 w 6923842"/>
                <a:gd name="connsiteY0" fmla="*/ 4359500 h 4359500"/>
                <a:gd name="connsiteX1" fmla="*/ 1384197 w 6923842"/>
                <a:gd name="connsiteY1" fmla="*/ 3094334 h 4359500"/>
                <a:gd name="connsiteX2" fmla="*/ 4752502 w 6923842"/>
                <a:gd name="connsiteY2" fmla="*/ 2848278 h 4359500"/>
                <a:gd name="connsiteX3" fmla="*/ 5583187 w 6923842"/>
                <a:gd name="connsiteY3" fmla="*/ 1281488 h 4359500"/>
                <a:gd name="connsiteX4" fmla="*/ 6923842 w 6923842"/>
                <a:gd name="connsiteY4" fmla="*/ 0 h 4359500"/>
                <a:gd name="connsiteX0" fmla="*/ 0 w 6923842"/>
                <a:gd name="connsiteY0" fmla="*/ 4359500 h 4359500"/>
                <a:gd name="connsiteX1" fmla="*/ 1384197 w 6923842"/>
                <a:gd name="connsiteY1" fmla="*/ 3094334 h 4359500"/>
                <a:gd name="connsiteX2" fmla="*/ 4752502 w 6923842"/>
                <a:gd name="connsiteY2" fmla="*/ 2848278 h 4359500"/>
                <a:gd name="connsiteX3" fmla="*/ 5583187 w 6923842"/>
                <a:gd name="connsiteY3" fmla="*/ 1281488 h 4359500"/>
                <a:gd name="connsiteX4" fmla="*/ 6923842 w 6923842"/>
                <a:gd name="connsiteY4" fmla="*/ 0 h 4359500"/>
                <a:gd name="connsiteX0" fmla="*/ 0 w 6923842"/>
                <a:gd name="connsiteY0" fmla="*/ 4359500 h 4359500"/>
                <a:gd name="connsiteX1" fmla="*/ 1384197 w 6923842"/>
                <a:gd name="connsiteY1" fmla="*/ 3094334 h 4359500"/>
                <a:gd name="connsiteX2" fmla="*/ 4752502 w 6923842"/>
                <a:gd name="connsiteY2" fmla="*/ 2848278 h 4359500"/>
                <a:gd name="connsiteX3" fmla="*/ 5522004 w 6923842"/>
                <a:gd name="connsiteY3" fmla="*/ 1216996 h 4359500"/>
                <a:gd name="connsiteX4" fmla="*/ 6923842 w 6923842"/>
                <a:gd name="connsiteY4" fmla="*/ 0 h 4359500"/>
                <a:gd name="connsiteX0" fmla="*/ 0 w 6923842"/>
                <a:gd name="connsiteY0" fmla="*/ 4359500 h 4359500"/>
                <a:gd name="connsiteX1" fmla="*/ 1384197 w 6923842"/>
                <a:gd name="connsiteY1" fmla="*/ 3094334 h 4359500"/>
                <a:gd name="connsiteX2" fmla="*/ 4752502 w 6923842"/>
                <a:gd name="connsiteY2" fmla="*/ 2848278 h 4359500"/>
                <a:gd name="connsiteX3" fmla="*/ 5522004 w 6923842"/>
                <a:gd name="connsiteY3" fmla="*/ 1216996 h 4359500"/>
                <a:gd name="connsiteX4" fmla="*/ 6923842 w 6923842"/>
                <a:gd name="connsiteY4" fmla="*/ 0 h 435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3842" h="4359500">
                  <a:moveTo>
                    <a:pt x="0" y="4359500"/>
                  </a:moveTo>
                  <a:lnTo>
                    <a:pt x="1384197" y="3094334"/>
                  </a:lnTo>
                  <a:lnTo>
                    <a:pt x="4752502" y="2848278"/>
                  </a:lnTo>
                  <a:lnTo>
                    <a:pt x="5522004" y="1216996"/>
                  </a:lnTo>
                  <a:lnTo>
                    <a:pt x="6923842" y="0"/>
                  </a:lnTo>
                </a:path>
              </a:pathLst>
            </a:custGeom>
            <a:noFill/>
            <a:ln w="247124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95B807C5-5383-4C57-A70A-FB5001475667}"/>
                </a:ext>
              </a:extLst>
            </p:cNvPr>
            <p:cNvSpPr/>
            <p:nvPr/>
          </p:nvSpPr>
          <p:spPr>
            <a:xfrm rot="12658935">
              <a:off x="6471096" y="-71461"/>
              <a:ext cx="951816" cy="926306"/>
            </a:xfrm>
            <a:custGeom>
              <a:avLst/>
              <a:gdLst>
                <a:gd name="connsiteX0" fmla="*/ 216751 w 714932"/>
                <a:gd name="connsiteY0" fmla="*/ 707115 h 701569"/>
                <a:gd name="connsiteX1" fmla="*/ 720679 w 714932"/>
                <a:gd name="connsiteY1" fmla="*/ 165904 h 701569"/>
                <a:gd name="connsiteX2" fmla="*/ 0 w 714932"/>
                <a:gd name="connsiteY2" fmla="*/ 0 h 701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932" h="701569">
                  <a:moveTo>
                    <a:pt x="216751" y="707115"/>
                  </a:moveTo>
                  <a:lnTo>
                    <a:pt x="720679" y="1659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 w="66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3170F51F-B797-4F1B-96D0-812FD983D57B}"/>
                </a:ext>
              </a:extLst>
            </p:cNvPr>
            <p:cNvSpPr/>
            <p:nvPr/>
          </p:nvSpPr>
          <p:spPr>
            <a:xfrm>
              <a:off x="1775483" y="3124827"/>
              <a:ext cx="313440" cy="313440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rgbClr val="FFFF00"/>
                </a:gs>
              </a:gsLst>
              <a:lin ang="0" scaled="0"/>
              <a:tileRect/>
            </a:gra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68F60203-D1B7-44B5-A0F7-394E54D22892}"/>
                </a:ext>
              </a:extLst>
            </p:cNvPr>
            <p:cNvSpPr/>
            <p:nvPr/>
          </p:nvSpPr>
          <p:spPr>
            <a:xfrm>
              <a:off x="4739235" y="2896771"/>
              <a:ext cx="313440" cy="313440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rgbClr val="FFFF00"/>
                </a:gs>
              </a:gsLst>
              <a:lin ang="0" scaled="0"/>
              <a:tileRect/>
            </a:gra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  <a:latin typeface="Calibri" panose="020F0502020204030204"/>
                <a:ea typeface="新細明體" panose="02020500000000000000" pitchFamily="18" charset="-120"/>
              </a:endParaRPr>
            </a:p>
          </p:txBody>
        </p:sp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B9104C68-CE4B-48DC-AE8E-256453523A16}"/>
                </a:ext>
              </a:extLst>
            </p:cNvPr>
            <p:cNvSpPr/>
            <p:nvPr/>
          </p:nvSpPr>
          <p:spPr>
            <a:xfrm>
              <a:off x="6528255" y="609600"/>
              <a:ext cx="313440" cy="313440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rgbClr val="FFFF00"/>
                </a:gs>
              </a:gsLst>
              <a:lin ang="0" scaled="0"/>
              <a:tileRect/>
            </a:gra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97CAA0B8-409A-4D00-9648-04AA77E26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6820"/>
            <a:ext cx="5473858" cy="2970141"/>
          </a:xfrm>
        </p:spPr>
        <p:txBody>
          <a:bodyPr anchor="ctr">
            <a:noAutofit/>
          </a:bodyPr>
          <a:lstStyle/>
          <a:p>
            <a:pPr lvl="0" algn="ctr">
              <a:defRPr/>
            </a:pPr>
            <a:r>
              <a:rPr lang="en-US" altLang="zh-TW" b="1"/>
              <a:t>PoE </a:t>
            </a:r>
            <a:r>
              <a:rPr lang="zh-TW" altLang="en-US" b="1"/>
              <a:t>供電設備</a:t>
            </a:r>
            <a:br>
              <a:rPr lang="en-US" altLang="zh-TW" b="1"/>
            </a:br>
            <a:r>
              <a:rPr lang="zh-TW" altLang="en-US" b="1"/>
              <a:t>產品演進</a:t>
            </a:r>
          </a:p>
        </p:txBody>
      </p:sp>
      <p:pic>
        <p:nvPicPr>
          <p:cNvPr id="36" name="圖片 35" descr="一張含有 電腦 的圖片&#10;&#10;自動產生的描述">
            <a:extLst>
              <a:ext uri="{FF2B5EF4-FFF2-40B4-BE49-F238E27FC236}">
                <a16:creationId xmlns:a16="http://schemas.microsoft.com/office/drawing/2014/main" id="{8A49C671-2FDA-4F75-AA1B-F8563A0717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1863" y="3660100"/>
            <a:ext cx="2909172" cy="1239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A5B06B38-F94F-4F1C-8C66-8254D532A2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5592" y="3610754"/>
            <a:ext cx="643640" cy="643640"/>
          </a:xfrm>
          <a:prstGeom prst="rect">
            <a:avLst/>
          </a:prstGeom>
          <a:effectLst/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95C02688-0727-4806-94DF-1CEC8F7834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7543" y="3649829"/>
            <a:ext cx="565489" cy="565489"/>
          </a:xfrm>
          <a:prstGeom prst="rect">
            <a:avLst/>
          </a:prstGeom>
          <a:effectLst/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7278E7B2-A05C-46BC-8AC0-44ED96D54A8D}"/>
              </a:ext>
            </a:extLst>
          </p:cNvPr>
          <p:cNvSpPr/>
          <p:nvPr/>
        </p:nvSpPr>
        <p:spPr>
          <a:xfrm>
            <a:off x="7110757" y="474580"/>
            <a:ext cx="4820622" cy="98488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第</a:t>
            </a:r>
            <a:r>
              <a:rPr lang="en-US" altLang="zh-TW" sz="36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r>
              <a:rPr lang="zh-TW" altLang="en-US" sz="36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代</a:t>
            </a:r>
            <a:endParaRPr kumimoji="0" lang="en-US" altLang="zh-TW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悍將 </a:t>
            </a:r>
            <a:r>
              <a:rPr kumimoji="0" lang="en-US" altLang="zh-TW" sz="2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Guardian </a:t>
            </a:r>
            <a:r>
              <a:rPr kumimoji="0" lang="zh-TW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智能終端 </a:t>
            </a:r>
            <a:r>
              <a:rPr kumimoji="0" lang="en-US" altLang="zh-TW" sz="2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PoE </a:t>
            </a:r>
            <a:r>
              <a:rPr kumimoji="0" lang="zh-TW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交換器</a:t>
            </a:r>
            <a:endParaRPr kumimoji="0" lang="en-US" altLang="zh-TW" sz="2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855DE1A9-43DE-4C05-98E5-AEBEA2CE039A}"/>
              </a:ext>
            </a:extLst>
          </p:cNvPr>
          <p:cNvSpPr/>
          <p:nvPr/>
        </p:nvSpPr>
        <p:spPr>
          <a:xfrm>
            <a:off x="6498836" y="1463333"/>
            <a:ext cx="2397224" cy="1649522"/>
          </a:xfrm>
          <a:prstGeom prst="rect">
            <a:avLst/>
          </a:prstGeom>
        </p:spPr>
        <p:txBody>
          <a:bodyPr wrap="square" lIns="91440" tIns="45720" rIns="91440" bIns="4572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QGD-3014-16PT</a:t>
            </a:r>
          </a:p>
          <a:p>
            <a:pPr marL="83820" marR="0" lvl="0" indent="-838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Intel Celeron® J4125</a:t>
            </a:r>
            <a:endParaRPr lang="en-US" altLang="zh-TW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  <a:p>
            <a:pPr marL="83820" indent="-83820" defTabSz="457200">
              <a:buFont typeface="Arial" panose="020B0604020202020204" pitchFamily="34" charset="0"/>
              <a:buChar char="•"/>
              <a:defRPr/>
            </a:pPr>
            <a:r>
              <a:rPr lang="en-US" altLang="zh-TW" sz="1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內建8GB記憶體</a:t>
            </a:r>
          </a:p>
          <a:p>
            <a:pPr marL="83820" marR="0" lvl="0" indent="-838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搭載 </a:t>
            </a: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QTS </a:t>
            </a: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作業系統</a:t>
            </a:r>
            <a:endParaRPr lang="zh-TW" altLang="en-US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  <a:p>
            <a:pPr marL="83820" marR="0" lvl="0" indent="-838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新安全監控應用方案</a:t>
            </a:r>
            <a:endParaRPr lang="zh-TW" altLang="en-US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3820" marR="0" lvl="0" indent="-838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混合雲儲存應用</a:t>
            </a:r>
            <a:endParaRPr lang="zh-TW" altLang="en-US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3820" marR="0" lvl="0" indent="-838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IEEE </a:t>
            </a:r>
            <a:r>
              <a:rPr lang="en-US" altLang="zh-TW" sz="1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802.3at/</a:t>
            </a:r>
            <a:r>
              <a:rPr lang="en-US" altLang="zh-TW" sz="1400" b="1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af</a:t>
            </a:r>
            <a:endParaRPr lang="en-US" altLang="zh-TW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  <a:p>
            <a:pPr marL="83820" marR="0" lvl="0" indent="-838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SD-WAN (</a:t>
            </a:r>
            <a:r>
              <a:rPr kumimoji="0" lang="en-US" altLang="zh-TW" sz="1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QuWAN</a:t>
            </a: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)</a:t>
            </a:r>
            <a:endParaRPr lang="en-US" altLang="zh-TW" sz="1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97F77688-F294-4CA0-B3C4-26EAAFD53341}"/>
              </a:ext>
            </a:extLst>
          </p:cNvPr>
          <p:cNvSpPr/>
          <p:nvPr/>
        </p:nvSpPr>
        <p:spPr>
          <a:xfrm>
            <a:off x="6498836" y="3418580"/>
            <a:ext cx="2397224" cy="155427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QGD-1602P</a:t>
            </a:r>
          </a:p>
          <a:p>
            <a:pPr marL="87313" marR="0" lvl="0" indent="-87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10GbE SFP+ </a:t>
            </a:r>
            <a:endParaRPr kumimoji="0" lang="en-US" altLang="zh-TW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7313" marR="0" lvl="0" indent="-87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Intel Atom® C3558/C3758</a:t>
            </a:r>
          </a:p>
          <a:p>
            <a:pPr marL="87313" marR="0" lvl="0" indent="-87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Intel QAT </a:t>
            </a:r>
            <a:r>
              <a:rPr kumimoji="0" lang="zh-TW" alt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技術</a:t>
            </a:r>
            <a:endParaRPr kumimoji="0" lang="en-US" altLang="zh-TW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  <a:p>
            <a:pPr marL="87313" marR="0" lvl="0" indent="-87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在 </a:t>
            </a:r>
            <a:r>
              <a:rPr kumimoji="0" lang="en-US" altLang="zh-TW" sz="1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QTS </a:t>
            </a:r>
            <a:r>
              <a:rPr kumimoji="0" lang="zh-TW" alt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上運行虛擬機應用</a:t>
            </a:r>
          </a:p>
          <a:p>
            <a:pPr marL="87313" marR="0" lvl="0" indent="-87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混合雲儲存應用</a:t>
            </a:r>
            <a:endParaRPr kumimoji="0" lang="en-US" altLang="zh-TW" sz="11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7313" marR="0" lvl="0" indent="-87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IEEE 802.3bt</a:t>
            </a:r>
          </a:p>
          <a:p>
            <a:pPr marL="87313" marR="0" lvl="0" indent="-87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SD-WAN (</a:t>
            </a:r>
            <a:r>
              <a:rPr kumimoji="0" lang="en-US" altLang="zh-TW" sz="1100" b="1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QuWAN</a:t>
            </a:r>
            <a:r>
              <a:rPr kumimoji="0" lang="en-US" altLang="zh-TW" sz="11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)</a:t>
            </a: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4DB08209-8595-4060-A3CA-0EF4B361B325}"/>
              </a:ext>
            </a:extLst>
          </p:cNvPr>
          <p:cNvSpPr/>
          <p:nvPr/>
        </p:nvSpPr>
        <p:spPr>
          <a:xfrm>
            <a:off x="6498836" y="5200901"/>
            <a:ext cx="1725535" cy="121571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>
                <a:solidFill>
                  <a:prstClr val="white">
                    <a:lumMod val="95000"/>
                  </a:prstClr>
                </a:solidFill>
                <a:latin typeface="Arial"/>
                <a:ea typeface="微軟正黑體"/>
                <a:cs typeface="Arial"/>
              </a:rPr>
              <a:t>QGD-1600P</a:t>
            </a:r>
          </a:p>
          <a:p>
            <a:pPr marL="87313" indent="-87313" defTabSz="457200">
              <a:buFont typeface="Arial" panose="020B0604020202020204" pitchFamily="34" charset="0"/>
              <a:buChar char="•"/>
              <a:defRPr/>
            </a:pPr>
            <a:r>
              <a:rPr lang="en-US" altLang="zh-TW" sz="1100" b="1">
                <a:solidFill>
                  <a:prstClr val="white">
                    <a:lumMod val="95000"/>
                  </a:prstClr>
                </a:solidFill>
                <a:latin typeface="Arial"/>
                <a:ea typeface="微軟正黑體"/>
                <a:cs typeface="Arial"/>
              </a:rPr>
              <a:t>Intel Celeron® J4125</a:t>
            </a:r>
          </a:p>
          <a:p>
            <a:pPr marL="87313" indent="-87313" defTabSz="457200">
              <a:buFont typeface="Arial" panose="020B0604020202020204" pitchFamily="34" charset="0"/>
              <a:buChar char="•"/>
              <a:defRPr/>
            </a:pPr>
            <a:r>
              <a:rPr lang="zh-TW" altLang="en-US" sz="1100" b="1">
                <a:solidFill>
                  <a:prstClr val="white">
                    <a:lumMod val="95000"/>
                  </a:prstClr>
                </a:solidFill>
                <a:latin typeface="Arial"/>
                <a:ea typeface="微軟正黑體"/>
                <a:cs typeface="Arial"/>
              </a:rPr>
              <a:t>搭載 </a:t>
            </a:r>
            <a:r>
              <a:rPr lang="en-US" altLang="zh-TW" sz="1100" b="1">
                <a:solidFill>
                  <a:prstClr val="white">
                    <a:lumMod val="95000"/>
                  </a:prstClr>
                </a:solidFill>
                <a:latin typeface="Arial"/>
                <a:ea typeface="微軟正黑體"/>
                <a:cs typeface="Arial"/>
              </a:rPr>
              <a:t>QTS </a:t>
            </a:r>
            <a:r>
              <a:rPr lang="zh-TW" altLang="en-US" sz="1100" b="1">
                <a:solidFill>
                  <a:prstClr val="white">
                    <a:lumMod val="95000"/>
                  </a:prstClr>
                </a:solidFill>
                <a:latin typeface="Arial"/>
                <a:ea typeface="微軟正黑體"/>
                <a:cs typeface="Arial"/>
              </a:rPr>
              <a:t>作業系統</a:t>
            </a:r>
          </a:p>
          <a:p>
            <a:pPr marL="87313" indent="-87313" defTabSz="457200">
              <a:buFont typeface="Arial" panose="020B0604020202020204" pitchFamily="34" charset="0"/>
              <a:buChar char="•"/>
              <a:defRPr/>
            </a:pPr>
            <a:r>
              <a:rPr lang="zh-TW" altLang="en-US" sz="1100" b="1">
                <a:solidFill>
                  <a:prstClr val="white">
                    <a:lumMod val="95000"/>
                  </a:prstClr>
                </a:solidFill>
                <a:latin typeface="Arial"/>
                <a:ea typeface="微軟正黑體"/>
                <a:cs typeface="Arial"/>
              </a:rPr>
              <a:t>虛擬機應用</a:t>
            </a:r>
          </a:p>
          <a:p>
            <a:pPr marL="87313" indent="-87313" defTabSz="457200">
              <a:buFont typeface="Arial" panose="020B0604020202020204" pitchFamily="34" charset="0"/>
              <a:buChar char="•"/>
              <a:defRPr/>
            </a:pPr>
            <a:r>
              <a:rPr lang="zh-TW" altLang="en-US" sz="1100" b="1">
                <a:solidFill>
                  <a:prstClr val="white">
                    <a:lumMod val="95000"/>
                  </a:prstClr>
                </a:solidFill>
                <a:latin typeface="Arial"/>
                <a:ea typeface="微軟正黑體"/>
                <a:cs typeface="Arial"/>
              </a:rPr>
              <a:t>混合雲儲存應用</a:t>
            </a:r>
          </a:p>
          <a:p>
            <a:pPr marL="87313" indent="-87313" defTabSz="457200">
              <a:buFont typeface="Arial" panose="020B0604020202020204" pitchFamily="34" charset="0"/>
              <a:buChar char="•"/>
              <a:defRPr/>
            </a:pPr>
            <a:r>
              <a:rPr lang="en-US" altLang="zh-TW" sz="1100" b="1">
                <a:solidFill>
                  <a:prstClr val="white">
                    <a:lumMod val="95000"/>
                  </a:prstClr>
                </a:solidFill>
                <a:latin typeface="Arial"/>
                <a:ea typeface="微軟正黑體"/>
                <a:cs typeface="Arial"/>
              </a:rPr>
              <a:t>IEEE 802.3bt</a:t>
            </a:r>
          </a:p>
        </p:txBody>
      </p:sp>
      <p:pic>
        <p:nvPicPr>
          <p:cNvPr id="78" name="圖片 77" descr="一張含有 電腦 的圖片&#10;&#10;自動產生的描述">
            <a:extLst>
              <a:ext uri="{FF2B5EF4-FFF2-40B4-BE49-F238E27FC236}">
                <a16:creationId xmlns:a16="http://schemas.microsoft.com/office/drawing/2014/main" id="{986C5A0A-C1F1-482A-B2B3-EA4FE17428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3009" b="32248"/>
          <a:stretch/>
        </p:blipFill>
        <p:spPr>
          <a:xfrm>
            <a:off x="8733366" y="5751322"/>
            <a:ext cx="2906166" cy="6311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 descr="一張含有 室外 的圖片&#10;&#10;自動產生的描述">
            <a:extLst>
              <a:ext uri="{FF2B5EF4-FFF2-40B4-BE49-F238E27FC236}">
                <a16:creationId xmlns:a16="http://schemas.microsoft.com/office/drawing/2014/main" id="{2A57CF3D-C630-43CB-8495-8D3DEAA4CC1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724" y="5184910"/>
            <a:ext cx="566079" cy="566079"/>
          </a:xfrm>
          <a:prstGeom prst="rect">
            <a:avLst/>
          </a:prstGeom>
          <a:effectLst/>
        </p:spPr>
      </p:pic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DBED88A0-90F9-4AB4-BC02-C9E47BC93AC7}"/>
              </a:ext>
            </a:extLst>
          </p:cNvPr>
          <p:cNvSpPr/>
          <p:nvPr/>
        </p:nvSpPr>
        <p:spPr>
          <a:xfrm>
            <a:off x="4114878" y="3541532"/>
            <a:ext cx="1746257" cy="2008587"/>
          </a:xfrm>
          <a:prstGeom prst="roundRect">
            <a:avLst>
              <a:gd name="adj" fmla="val 3961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38100">
            <a:gradFill>
              <a:gsLst>
                <a:gs pos="0">
                  <a:srgbClr val="C00000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 anchorCtr="0"/>
          <a:lstStyle/>
          <a:p>
            <a:pPr marL="180975" defTabSz="1219170">
              <a:lnSpc>
                <a:spcPct val="150000"/>
              </a:lnSpc>
            </a:pPr>
            <a:endParaRPr lang="zh-TW" altLang="en-US" sz="2000" b="1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4" name="Picture 6" descr="Image result for l3 poe switch">
            <a:extLst>
              <a:ext uri="{FF2B5EF4-FFF2-40B4-BE49-F238E27FC236}">
                <a16:creationId xmlns:a16="http://schemas.microsoft.com/office/drawing/2014/main" id="{36180B4F-E37E-4B3D-8FB5-1AF127BA3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091" b="89394" l="7592" r="93979">
                        <a14:foregroundMark x1="9948" y1="47727" x2="7853" y2="47727"/>
                        <a14:foregroundMark x1="92932" y1="53788" x2="93979" y2="64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272" y="4726794"/>
            <a:ext cx="2239469" cy="77384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7E37B32E-4574-468D-91DA-1B73900B4728}"/>
              </a:ext>
            </a:extLst>
          </p:cNvPr>
          <p:cNvCxnSpPr>
            <a:cxnSpLocks/>
          </p:cNvCxnSpPr>
          <p:nvPr/>
        </p:nvCxnSpPr>
        <p:spPr>
          <a:xfrm>
            <a:off x="6352674" y="5079506"/>
            <a:ext cx="53955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矩形 90">
            <a:extLst>
              <a:ext uri="{FF2B5EF4-FFF2-40B4-BE49-F238E27FC236}">
                <a16:creationId xmlns:a16="http://schemas.microsoft.com/office/drawing/2014/main" id="{3E782C41-1618-4049-8EC8-16068A4891D8}"/>
              </a:ext>
            </a:extLst>
          </p:cNvPr>
          <p:cNvSpPr/>
          <p:nvPr/>
        </p:nvSpPr>
        <p:spPr>
          <a:xfrm>
            <a:off x="4142486" y="3719546"/>
            <a:ext cx="1691041" cy="10156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200">
              <a:defRPr/>
            </a:pPr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第</a:t>
            </a:r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代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L2/ L3 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網管型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PoE 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交換器</a:t>
            </a:r>
            <a:endParaRPr lang="en-US" altLang="zh-TW" sz="2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2" name="矩形: 圓角 91">
            <a:extLst>
              <a:ext uri="{FF2B5EF4-FFF2-40B4-BE49-F238E27FC236}">
                <a16:creationId xmlns:a16="http://schemas.microsoft.com/office/drawing/2014/main" id="{B7FBD8BA-2ED5-46F0-925B-087AA7DF3336}"/>
              </a:ext>
            </a:extLst>
          </p:cNvPr>
          <p:cNvSpPr/>
          <p:nvPr/>
        </p:nvSpPr>
        <p:spPr>
          <a:xfrm>
            <a:off x="1118836" y="4308737"/>
            <a:ext cx="1746257" cy="2008587"/>
          </a:xfrm>
          <a:prstGeom prst="roundRect">
            <a:avLst>
              <a:gd name="adj" fmla="val 3961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1"/>
          </a:gradFill>
          <a:ln w="38100">
            <a:gradFill>
              <a:gsLst>
                <a:gs pos="0">
                  <a:srgbClr val="C00000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 anchorCtr="0"/>
          <a:lstStyle/>
          <a:p>
            <a:pPr marL="180975" defTabSz="1219170">
              <a:lnSpc>
                <a:spcPct val="150000"/>
              </a:lnSpc>
            </a:pPr>
            <a:endParaRPr lang="zh-TW" altLang="en-US" sz="2000" b="1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61897B2C-41D8-4192-B381-7A7DA54EF38D}"/>
              </a:ext>
            </a:extLst>
          </p:cNvPr>
          <p:cNvSpPr/>
          <p:nvPr/>
        </p:nvSpPr>
        <p:spPr>
          <a:xfrm>
            <a:off x="1146444" y="4486751"/>
            <a:ext cx="1691041" cy="10156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200">
              <a:defRPr/>
            </a:pPr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第</a:t>
            </a:r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代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無網管型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PoE 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交換器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2B80A52-5FA3-4F4E-BEA9-AB646BA93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86871" y="5464064"/>
            <a:ext cx="2068714" cy="101711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橢圓 16">
            <a:extLst>
              <a:ext uri="{FF2B5EF4-FFF2-40B4-BE49-F238E27FC236}">
                <a16:creationId xmlns:a16="http://schemas.microsoft.com/office/drawing/2014/main" id="{EB42393F-1C45-471D-9E85-9C093CC163F9}"/>
              </a:ext>
            </a:extLst>
          </p:cNvPr>
          <p:cNvSpPr/>
          <p:nvPr/>
        </p:nvSpPr>
        <p:spPr>
          <a:xfrm>
            <a:off x="5945046" y="383616"/>
            <a:ext cx="1049317" cy="1049317"/>
          </a:xfrm>
          <a:prstGeom prst="ellipse">
            <a:avLst/>
          </a:prstGeom>
          <a:solidFill>
            <a:schemeClr val="tx1"/>
          </a:solidFill>
          <a:ln w="38100">
            <a:gradFill>
              <a:gsLst>
                <a:gs pos="0">
                  <a:srgbClr val="C00000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3" name="圖形 52">
            <a:extLst>
              <a:ext uri="{FF2B5EF4-FFF2-40B4-BE49-F238E27FC236}">
                <a16:creationId xmlns:a16="http://schemas.microsoft.com/office/drawing/2014/main" id="{7DCB907E-5F1B-446E-9E04-C9585CE3E64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18835" y="460527"/>
            <a:ext cx="901739" cy="90173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B7FE7B0-3378-4852-BF3A-BF98162CFE8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7457" y="1333496"/>
            <a:ext cx="2587778" cy="205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37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4 bay HDD/SDD </a:t>
            </a:r>
            <a:r>
              <a:rPr lang="zh-TW" altLang="en-US"/>
              <a:t>空間讓儲存更有彈性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QGD-3014-16PT </a:t>
            </a:r>
            <a:r>
              <a:rPr lang="zh-TW" altLang="en-US"/>
              <a:t>自身有更多儲存空間</a:t>
            </a:r>
            <a:endParaRPr lang="en-US" altLang="zh-TW"/>
          </a:p>
          <a:p>
            <a:r>
              <a:rPr lang="zh-TW" altLang="en-US"/>
              <a:t>透過 </a:t>
            </a:r>
            <a:r>
              <a:rPr lang="en-US" altLang="zh-TW"/>
              <a:t>HBS3 </a:t>
            </a:r>
            <a:r>
              <a:rPr lang="zh-TW" altLang="en-US"/>
              <a:t>還可以彼此互相備份</a:t>
            </a:r>
          </a:p>
        </p:txBody>
      </p: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AD7D3A8D-F4E9-493A-9659-E6788BCD41F9}"/>
              </a:ext>
            </a:extLst>
          </p:cNvPr>
          <p:cNvCxnSpPr>
            <a:cxnSpLocks/>
          </p:cNvCxnSpPr>
          <p:nvPr/>
        </p:nvCxnSpPr>
        <p:spPr>
          <a:xfrm>
            <a:off x="4552304" y="3814531"/>
            <a:ext cx="3208064" cy="0"/>
          </a:xfrm>
          <a:prstGeom prst="straightConnector1">
            <a:avLst/>
          </a:prstGeom>
          <a:ln w="508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5852957E-2103-47BE-9231-838AF5E93412}"/>
              </a:ext>
            </a:extLst>
          </p:cNvPr>
          <p:cNvGrpSpPr/>
          <p:nvPr/>
        </p:nvGrpSpPr>
        <p:grpSpPr>
          <a:xfrm>
            <a:off x="938908" y="2822316"/>
            <a:ext cx="1543696" cy="1521803"/>
            <a:chOff x="938908" y="2822316"/>
            <a:chExt cx="1543696" cy="1521803"/>
          </a:xfrm>
        </p:grpSpPr>
        <p:pic>
          <p:nvPicPr>
            <p:cNvPr id="29" name="圖片 28" descr="一張含有 光 的圖片&#10;&#10;自動產生的描述">
              <a:extLst>
                <a:ext uri="{FF2B5EF4-FFF2-40B4-BE49-F238E27FC236}">
                  <a16:creationId xmlns:a16="http://schemas.microsoft.com/office/drawing/2014/main" id="{08D79661-2604-4B24-9FA9-4482008DA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8908" y="2822316"/>
              <a:ext cx="735781" cy="720194"/>
            </a:xfrm>
            <a:prstGeom prst="rect">
              <a:avLst/>
            </a:prstGeom>
          </p:spPr>
        </p:pic>
        <p:pic>
          <p:nvPicPr>
            <p:cNvPr id="30" name="圖片 29" descr="一張含有 光 的圖片&#10;&#10;自動產生的描述">
              <a:extLst>
                <a:ext uri="{FF2B5EF4-FFF2-40B4-BE49-F238E27FC236}">
                  <a16:creationId xmlns:a16="http://schemas.microsoft.com/office/drawing/2014/main" id="{39638F3C-E6F8-4801-B034-3D5AD62AF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6823" y="2822316"/>
              <a:ext cx="735781" cy="720194"/>
            </a:xfrm>
            <a:prstGeom prst="rect">
              <a:avLst/>
            </a:prstGeom>
          </p:spPr>
        </p:pic>
        <p:pic>
          <p:nvPicPr>
            <p:cNvPr id="53" name="圖片 52" descr="一張含有 光 的圖片&#10;&#10;自動產生的描述">
              <a:extLst>
                <a:ext uri="{FF2B5EF4-FFF2-40B4-BE49-F238E27FC236}">
                  <a16:creationId xmlns:a16="http://schemas.microsoft.com/office/drawing/2014/main" id="{B9F18878-DF2D-4F45-8121-18817D2CA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8908" y="3623925"/>
              <a:ext cx="735781" cy="720194"/>
            </a:xfrm>
            <a:prstGeom prst="rect">
              <a:avLst/>
            </a:prstGeom>
          </p:spPr>
        </p:pic>
        <p:pic>
          <p:nvPicPr>
            <p:cNvPr id="54" name="圖片 53" descr="一張含有 光 的圖片&#10;&#10;自動產生的描述">
              <a:extLst>
                <a:ext uri="{FF2B5EF4-FFF2-40B4-BE49-F238E27FC236}">
                  <a16:creationId xmlns:a16="http://schemas.microsoft.com/office/drawing/2014/main" id="{BD0D202A-84E8-4AFC-B79F-666AEBA22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6823" y="3623925"/>
              <a:ext cx="735781" cy="720194"/>
            </a:xfrm>
            <a:prstGeom prst="rect">
              <a:avLst/>
            </a:prstGeom>
          </p:spPr>
        </p:pic>
      </p:grpSp>
      <p:grpSp>
        <p:nvGrpSpPr>
          <p:cNvPr id="101" name="群組 100">
            <a:extLst>
              <a:ext uri="{FF2B5EF4-FFF2-40B4-BE49-F238E27FC236}">
                <a16:creationId xmlns:a16="http://schemas.microsoft.com/office/drawing/2014/main" id="{736741E7-2ECD-4530-B9E2-59173597CCE2}"/>
              </a:ext>
            </a:extLst>
          </p:cNvPr>
          <p:cNvGrpSpPr/>
          <p:nvPr/>
        </p:nvGrpSpPr>
        <p:grpSpPr>
          <a:xfrm>
            <a:off x="7816283" y="2822316"/>
            <a:ext cx="1543696" cy="1521803"/>
            <a:chOff x="7816283" y="2822316"/>
            <a:chExt cx="1543696" cy="1521803"/>
          </a:xfrm>
        </p:grpSpPr>
        <p:pic>
          <p:nvPicPr>
            <p:cNvPr id="66" name="圖片 65" descr="一張含有 光 的圖片&#10;&#10;自動產生的描述">
              <a:extLst>
                <a:ext uri="{FF2B5EF4-FFF2-40B4-BE49-F238E27FC236}">
                  <a16:creationId xmlns:a16="http://schemas.microsoft.com/office/drawing/2014/main" id="{13BF73FC-487F-4FAD-AE77-F5159BFB0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6283" y="2822316"/>
              <a:ext cx="735781" cy="720194"/>
            </a:xfrm>
            <a:prstGeom prst="rect">
              <a:avLst/>
            </a:prstGeom>
          </p:spPr>
        </p:pic>
        <p:pic>
          <p:nvPicPr>
            <p:cNvPr id="67" name="圖片 66" descr="一張含有 光 的圖片&#10;&#10;自動產生的描述">
              <a:extLst>
                <a:ext uri="{FF2B5EF4-FFF2-40B4-BE49-F238E27FC236}">
                  <a16:creationId xmlns:a16="http://schemas.microsoft.com/office/drawing/2014/main" id="{CA145596-A8A7-47A7-9D8B-2F461A0F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4198" y="2822316"/>
              <a:ext cx="735781" cy="720194"/>
            </a:xfrm>
            <a:prstGeom prst="rect">
              <a:avLst/>
            </a:prstGeom>
          </p:spPr>
        </p:pic>
        <p:pic>
          <p:nvPicPr>
            <p:cNvPr id="69" name="圖片 68" descr="一張含有 光 的圖片&#10;&#10;自動產生的描述">
              <a:extLst>
                <a:ext uri="{FF2B5EF4-FFF2-40B4-BE49-F238E27FC236}">
                  <a16:creationId xmlns:a16="http://schemas.microsoft.com/office/drawing/2014/main" id="{5B18C57D-3367-452D-8630-F9AB26F8E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6283" y="3623925"/>
              <a:ext cx="735781" cy="720194"/>
            </a:xfrm>
            <a:prstGeom prst="rect">
              <a:avLst/>
            </a:prstGeom>
          </p:spPr>
        </p:pic>
        <p:pic>
          <p:nvPicPr>
            <p:cNvPr id="70" name="圖片 69" descr="一張含有 光 的圖片&#10;&#10;自動產生的描述">
              <a:extLst>
                <a:ext uri="{FF2B5EF4-FFF2-40B4-BE49-F238E27FC236}">
                  <a16:creationId xmlns:a16="http://schemas.microsoft.com/office/drawing/2014/main" id="{1D5715B5-5B63-4BAD-AFBC-2D779F884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4198" y="3623925"/>
              <a:ext cx="735781" cy="720194"/>
            </a:xfrm>
            <a:prstGeom prst="rect">
              <a:avLst/>
            </a:prstGeom>
          </p:spPr>
        </p:pic>
      </p:grpSp>
      <p:cxnSp>
        <p:nvCxnSpPr>
          <p:cNvPr id="76" name="直線單箭頭接點 75">
            <a:extLst>
              <a:ext uri="{FF2B5EF4-FFF2-40B4-BE49-F238E27FC236}">
                <a16:creationId xmlns:a16="http://schemas.microsoft.com/office/drawing/2014/main" id="{9BE4E542-98DE-4200-90BC-998DA48F9295}"/>
              </a:ext>
            </a:extLst>
          </p:cNvPr>
          <p:cNvCxnSpPr>
            <a:cxnSpLocks/>
          </p:cNvCxnSpPr>
          <p:nvPr/>
        </p:nvCxnSpPr>
        <p:spPr>
          <a:xfrm>
            <a:off x="2554252" y="4517408"/>
            <a:ext cx="1894584" cy="1291917"/>
          </a:xfrm>
          <a:prstGeom prst="straightConnector1">
            <a:avLst/>
          </a:prstGeom>
          <a:ln w="508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單箭頭接點 78">
            <a:extLst>
              <a:ext uri="{FF2B5EF4-FFF2-40B4-BE49-F238E27FC236}">
                <a16:creationId xmlns:a16="http://schemas.microsoft.com/office/drawing/2014/main" id="{5A56D6E3-74E1-4BE8-83E1-37505202F057}"/>
              </a:ext>
            </a:extLst>
          </p:cNvPr>
          <p:cNvCxnSpPr>
            <a:cxnSpLocks/>
          </p:cNvCxnSpPr>
          <p:nvPr/>
        </p:nvCxnSpPr>
        <p:spPr>
          <a:xfrm flipV="1">
            <a:off x="7943599" y="4517408"/>
            <a:ext cx="1894584" cy="1291917"/>
          </a:xfrm>
          <a:prstGeom prst="straightConnector1">
            <a:avLst/>
          </a:prstGeom>
          <a:ln w="508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5123AD24-669B-42B8-BF3A-BA437B23F904}"/>
              </a:ext>
            </a:extLst>
          </p:cNvPr>
          <p:cNvSpPr txBox="1"/>
          <p:nvPr/>
        </p:nvSpPr>
        <p:spPr>
          <a:xfrm>
            <a:off x="5828299" y="4111222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HBS3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圖片 85" descr="一張含有 房間 的圖片&#10;&#10;自動產生的描述">
            <a:extLst>
              <a:ext uri="{FF2B5EF4-FFF2-40B4-BE49-F238E27FC236}">
                <a16:creationId xmlns:a16="http://schemas.microsoft.com/office/drawing/2014/main" id="{03CC0122-DEE9-43C5-9D1F-F3F277CE1F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680" y="3429000"/>
            <a:ext cx="645202" cy="645202"/>
          </a:xfrm>
          <a:prstGeom prst="rect">
            <a:avLst/>
          </a:prstGeom>
        </p:spPr>
      </p:pic>
      <p:sp>
        <p:nvSpPr>
          <p:cNvPr id="87" name="文字方塊 86">
            <a:extLst>
              <a:ext uri="{FF2B5EF4-FFF2-40B4-BE49-F238E27FC236}">
                <a16:creationId xmlns:a16="http://schemas.microsoft.com/office/drawing/2014/main" id="{E855D226-8169-4A35-90EB-E0327604E8BA}"/>
              </a:ext>
            </a:extLst>
          </p:cNvPr>
          <p:cNvSpPr txBox="1"/>
          <p:nvPr/>
        </p:nvSpPr>
        <p:spPr>
          <a:xfrm>
            <a:off x="3149778" y="5472116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HBS3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" name="圖片 87" descr="一張含有 房間 的圖片&#10;&#10;自動產生的描述">
            <a:extLst>
              <a:ext uri="{FF2B5EF4-FFF2-40B4-BE49-F238E27FC236}">
                <a16:creationId xmlns:a16="http://schemas.microsoft.com/office/drawing/2014/main" id="{B31ED0AB-51F9-4D88-ABE8-C13E914DA3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159" y="4789894"/>
            <a:ext cx="645202" cy="645202"/>
          </a:xfrm>
          <a:prstGeom prst="rect">
            <a:avLst/>
          </a:prstGeom>
        </p:spPr>
      </p:pic>
      <p:sp>
        <p:nvSpPr>
          <p:cNvPr id="89" name="文字方塊 88">
            <a:extLst>
              <a:ext uri="{FF2B5EF4-FFF2-40B4-BE49-F238E27FC236}">
                <a16:creationId xmlns:a16="http://schemas.microsoft.com/office/drawing/2014/main" id="{5AE5A4CD-EA65-478D-BA5D-33D13405E7F2}"/>
              </a:ext>
            </a:extLst>
          </p:cNvPr>
          <p:cNvSpPr txBox="1"/>
          <p:nvPr/>
        </p:nvSpPr>
        <p:spPr>
          <a:xfrm>
            <a:off x="8572937" y="5472116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HBS3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0" name="圖片 89" descr="一張含有 房間 的圖片&#10;&#10;自動產生的描述">
            <a:extLst>
              <a:ext uri="{FF2B5EF4-FFF2-40B4-BE49-F238E27FC236}">
                <a16:creationId xmlns:a16="http://schemas.microsoft.com/office/drawing/2014/main" id="{B839DCD9-DAFE-4BEA-AA4F-C9269D1A2B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318" y="4789894"/>
            <a:ext cx="645202" cy="645202"/>
          </a:xfrm>
          <a:prstGeom prst="rect">
            <a:avLst/>
          </a:prstGeom>
        </p:spPr>
      </p:pic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E9FD5A00-A532-456A-B410-6D7152D68C73}"/>
              </a:ext>
            </a:extLst>
          </p:cNvPr>
          <p:cNvGrpSpPr/>
          <p:nvPr/>
        </p:nvGrpSpPr>
        <p:grpSpPr>
          <a:xfrm>
            <a:off x="4448927" y="5003048"/>
            <a:ext cx="1543696" cy="1521803"/>
            <a:chOff x="4448927" y="5003048"/>
            <a:chExt cx="1543696" cy="1521803"/>
          </a:xfrm>
        </p:grpSpPr>
        <p:pic>
          <p:nvPicPr>
            <p:cNvPr id="96" name="圖片 95" descr="一張含有 光 的圖片&#10;&#10;自動產生的描述">
              <a:extLst>
                <a:ext uri="{FF2B5EF4-FFF2-40B4-BE49-F238E27FC236}">
                  <a16:creationId xmlns:a16="http://schemas.microsoft.com/office/drawing/2014/main" id="{00E0930E-BF5F-48AC-B34F-1808C9751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8927" y="5003048"/>
              <a:ext cx="735781" cy="720194"/>
            </a:xfrm>
            <a:prstGeom prst="rect">
              <a:avLst/>
            </a:prstGeom>
          </p:spPr>
        </p:pic>
        <p:pic>
          <p:nvPicPr>
            <p:cNvPr id="97" name="圖片 96" descr="一張含有 光 的圖片&#10;&#10;自動產生的描述">
              <a:extLst>
                <a:ext uri="{FF2B5EF4-FFF2-40B4-BE49-F238E27FC236}">
                  <a16:creationId xmlns:a16="http://schemas.microsoft.com/office/drawing/2014/main" id="{65934383-01A6-4872-9883-6CA56B1A4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6842" y="5003048"/>
              <a:ext cx="735781" cy="720194"/>
            </a:xfrm>
            <a:prstGeom prst="rect">
              <a:avLst/>
            </a:prstGeom>
          </p:spPr>
        </p:pic>
        <p:pic>
          <p:nvPicPr>
            <p:cNvPr id="98" name="圖片 97" descr="一張含有 光 的圖片&#10;&#10;自動產生的描述">
              <a:extLst>
                <a:ext uri="{FF2B5EF4-FFF2-40B4-BE49-F238E27FC236}">
                  <a16:creationId xmlns:a16="http://schemas.microsoft.com/office/drawing/2014/main" id="{643DF6B9-FAAE-4BF0-A494-162A7FC23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8927" y="5804657"/>
              <a:ext cx="735781" cy="720194"/>
            </a:xfrm>
            <a:prstGeom prst="rect">
              <a:avLst/>
            </a:prstGeom>
          </p:spPr>
        </p:pic>
        <p:pic>
          <p:nvPicPr>
            <p:cNvPr id="99" name="圖片 98" descr="一張含有 光 的圖片&#10;&#10;自動產生的描述">
              <a:extLst>
                <a:ext uri="{FF2B5EF4-FFF2-40B4-BE49-F238E27FC236}">
                  <a16:creationId xmlns:a16="http://schemas.microsoft.com/office/drawing/2014/main" id="{7B04EE1F-B057-43A1-9CBC-31B6C8F34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6842" y="5804657"/>
              <a:ext cx="735781" cy="720194"/>
            </a:xfrm>
            <a:prstGeom prst="rect">
              <a:avLst/>
            </a:prstGeom>
          </p:spPr>
        </p:pic>
      </p:grpSp>
      <p:pic>
        <p:nvPicPr>
          <p:cNvPr id="38" name="圖片 37">
            <a:extLst>
              <a:ext uri="{FF2B5EF4-FFF2-40B4-BE49-F238E27FC236}">
                <a16:creationId xmlns:a16="http://schemas.microsoft.com/office/drawing/2014/main" id="{EFF40F60-B1E7-461C-9BB1-7DFACE7AE2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725" y="4934752"/>
            <a:ext cx="2007149" cy="159009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F6AA45F-C6AD-47E5-802E-92D78C7C7A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969" y="2818691"/>
            <a:ext cx="2007149" cy="1590099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758448F5-D8A6-4849-BB4E-2C875C9B73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304" y="2818691"/>
            <a:ext cx="2007149" cy="159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9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完整的備份可省去許多風險</a:t>
            </a:r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資料損毀不用擔心沒備份</a:t>
            </a:r>
            <a:endParaRPr lang="en-US" altLang="zh-TW"/>
          </a:p>
          <a:p>
            <a:r>
              <a:rPr lang="zh-TW" altLang="en-US"/>
              <a:t>主機被竊可馬上啟用另一台備援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947A98F-E0AC-49F9-8472-7741370700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25" y="3177890"/>
            <a:ext cx="1484414" cy="162520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1A604D0-7140-421C-9523-EEF745CC8B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6083" y="4948379"/>
            <a:ext cx="1766461" cy="1334751"/>
          </a:xfrm>
          <a:prstGeom prst="rect">
            <a:avLst/>
          </a:prstGeom>
        </p:spPr>
      </p:pic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AF8BB935-9316-419A-A331-F55BEE88CCFF}"/>
              </a:ext>
            </a:extLst>
          </p:cNvPr>
          <p:cNvCxnSpPr>
            <a:cxnSpLocks/>
          </p:cNvCxnSpPr>
          <p:nvPr/>
        </p:nvCxnSpPr>
        <p:spPr>
          <a:xfrm flipH="1" flipV="1">
            <a:off x="4306083" y="3889128"/>
            <a:ext cx="4486234" cy="1"/>
          </a:xfrm>
          <a:prstGeom prst="straightConnector1">
            <a:avLst/>
          </a:prstGeom>
          <a:ln w="508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4918A082-BE9E-4914-9037-DEE2949CDEBF}"/>
              </a:ext>
            </a:extLst>
          </p:cNvPr>
          <p:cNvCxnSpPr>
            <a:cxnSpLocks/>
          </p:cNvCxnSpPr>
          <p:nvPr/>
        </p:nvCxnSpPr>
        <p:spPr>
          <a:xfrm flipH="1">
            <a:off x="7942905" y="4418717"/>
            <a:ext cx="1657328" cy="1170476"/>
          </a:xfrm>
          <a:prstGeom prst="straightConnector1">
            <a:avLst/>
          </a:prstGeom>
          <a:ln w="50800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A0AC92F0-016A-484B-8EEF-4AD3FDBD1436}"/>
              </a:ext>
            </a:extLst>
          </p:cNvPr>
          <p:cNvSpPr txBox="1"/>
          <p:nvPr/>
        </p:nvSpPr>
        <p:spPr>
          <a:xfrm>
            <a:off x="8460335" y="5313618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HBS3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圖片 32" descr="一張含有 房間 的圖片&#10;&#10;自動產生的描述">
            <a:extLst>
              <a:ext uri="{FF2B5EF4-FFF2-40B4-BE49-F238E27FC236}">
                <a16:creationId xmlns:a16="http://schemas.microsoft.com/office/drawing/2014/main" id="{F1C48BA5-FC5A-4134-AF97-D049F827ED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9716" y="4631396"/>
            <a:ext cx="645202" cy="645202"/>
          </a:xfrm>
          <a:prstGeom prst="rect">
            <a:avLst/>
          </a:prstGeom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F8453A26-0BED-4221-BF3A-51A0E6040B5A}"/>
              </a:ext>
            </a:extLst>
          </p:cNvPr>
          <p:cNvSpPr txBox="1"/>
          <p:nvPr/>
        </p:nvSpPr>
        <p:spPr>
          <a:xfrm>
            <a:off x="6317693" y="4236717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HBS3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圖片 34" descr="一張含有 房間 的圖片&#10;&#10;自動產生的描述">
            <a:extLst>
              <a:ext uri="{FF2B5EF4-FFF2-40B4-BE49-F238E27FC236}">
                <a16:creationId xmlns:a16="http://schemas.microsoft.com/office/drawing/2014/main" id="{7464C1E1-6B78-483A-AC75-9BB769D22A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074" y="3554495"/>
            <a:ext cx="645202" cy="64520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6BB85FA-CB95-4CAF-8783-B0B66868D8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219" y="3003059"/>
            <a:ext cx="2007149" cy="1590099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3BEC6A46-17DF-462A-91FD-1A1A2EBE9F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5326" y="3003059"/>
            <a:ext cx="2007149" cy="1590099"/>
          </a:xfrm>
          <a:prstGeom prst="rect">
            <a:avLst/>
          </a:prstGeom>
        </p:spPr>
      </p:pic>
      <p:pic>
        <p:nvPicPr>
          <p:cNvPr id="17" name="圖片 16" descr="一張含有 畫畫 的圖片&#10;&#10;自動產生的描述">
            <a:extLst>
              <a:ext uri="{FF2B5EF4-FFF2-40B4-BE49-F238E27FC236}">
                <a16:creationId xmlns:a16="http://schemas.microsoft.com/office/drawing/2014/main" id="{62912B9D-D2BD-49C0-A880-FF2A090D20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850" y="3814032"/>
            <a:ext cx="630381" cy="630381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58483322-081E-43AC-B26A-709E69085C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916" y="4820305"/>
            <a:ext cx="2007149" cy="1590099"/>
          </a:xfrm>
          <a:prstGeom prst="rect">
            <a:avLst/>
          </a:prstGeom>
        </p:spPr>
      </p:pic>
      <p:sp>
        <p:nvSpPr>
          <p:cNvPr id="24" name="橢圓 23">
            <a:extLst>
              <a:ext uri="{FF2B5EF4-FFF2-40B4-BE49-F238E27FC236}">
                <a16:creationId xmlns:a16="http://schemas.microsoft.com/office/drawing/2014/main" id="{76EFF5D0-E9A3-499C-9D9A-58F0E6DBE0D7}"/>
              </a:ext>
            </a:extLst>
          </p:cNvPr>
          <p:cNvSpPr/>
          <p:nvPr/>
        </p:nvSpPr>
        <p:spPr>
          <a:xfrm>
            <a:off x="8981921" y="1426279"/>
            <a:ext cx="1827306" cy="1827306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7925250-F5BA-4F33-B2D0-5EC4B17951B6}"/>
              </a:ext>
            </a:extLst>
          </p:cNvPr>
          <p:cNvSpPr txBox="1"/>
          <p:nvPr/>
        </p:nvSpPr>
        <p:spPr>
          <a:xfrm>
            <a:off x="9056090" y="2097534"/>
            <a:ext cx="1724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zh-TW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加上 </a:t>
            </a:r>
            <a:r>
              <a:rPr lang="en-US" altLang="zh-TW" sz="16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QuWAN</a:t>
            </a:r>
            <a:r>
              <a:rPr lang="en-US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:</a:t>
            </a:r>
            <a:r>
              <a:rPr lang="zh-TW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 </a:t>
            </a:r>
            <a:endParaRPr lang="en-US" altLang="zh-TW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</a:endParaRPr>
          </a:p>
          <a:p>
            <a:pPr algn="ctr" defTabSz="457200">
              <a:defRPr/>
            </a:pPr>
            <a:r>
              <a:rPr lang="zh-TW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加密傳輸，更可靠更安全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DCA9D792-B092-4AA2-99C9-838F12CB477B}"/>
              </a:ext>
            </a:extLst>
          </p:cNvPr>
          <p:cNvGrpSpPr>
            <a:grpSpLocks noChangeAspect="1"/>
          </p:cNvGrpSpPr>
          <p:nvPr/>
        </p:nvGrpSpPr>
        <p:grpSpPr>
          <a:xfrm>
            <a:off x="9199148" y="1176239"/>
            <a:ext cx="1392851" cy="751143"/>
            <a:chOff x="6477121" y="6298061"/>
            <a:chExt cx="2019724" cy="1089206"/>
          </a:xfrm>
        </p:grpSpPr>
        <p:pic>
          <p:nvPicPr>
            <p:cNvPr id="28" name="圖片 27" descr="一張含有 光 的圖片&#10;&#10;自動產生的描述">
              <a:extLst>
                <a:ext uri="{FF2B5EF4-FFF2-40B4-BE49-F238E27FC236}">
                  <a16:creationId xmlns:a16="http://schemas.microsoft.com/office/drawing/2014/main" id="{C81B7082-09B7-48F0-924F-27424201B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7121" y="6298061"/>
              <a:ext cx="2019724" cy="108920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2311FB31-DC40-43A5-AF3F-C4BC93BB0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0494" y="6795999"/>
              <a:ext cx="1386304" cy="538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4739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多分點串聯，簡單安全可靠</a:t>
            </a:r>
            <a:br>
              <a:rPr lang="en-US" altLang="zh-TW"/>
            </a:br>
            <a:r>
              <a:rPr lang="en-US" altLang="zh-TW" err="1"/>
              <a:t>QuWAN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9677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err="1"/>
              <a:t>QuWAN</a:t>
            </a:r>
            <a:r>
              <a:rPr lang="en-US" altLang="zh-TW"/>
              <a:t> </a:t>
            </a:r>
            <a:r>
              <a:rPr lang="zh-TW" altLang="en-US"/>
              <a:t>能快速串起內部網路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QGD-3014-16PT </a:t>
            </a:r>
            <a:r>
              <a:rPr lang="zh-TW" altLang="en-US"/>
              <a:t>支援最新的 </a:t>
            </a:r>
            <a:r>
              <a:rPr lang="en-US" altLang="zh-TW"/>
              <a:t>QNAP SDWAN</a:t>
            </a:r>
            <a:r>
              <a:rPr lang="zh-TW" altLang="en-US"/>
              <a:t>，</a:t>
            </a:r>
            <a:r>
              <a:rPr lang="en-US" altLang="zh-TW" err="1"/>
              <a:t>QuWAN</a:t>
            </a:r>
            <a:endParaRPr lang="en-US" altLang="zh-TW"/>
          </a:p>
          <a:p>
            <a:r>
              <a:rPr lang="en-US" altLang="zh-TW" err="1">
                <a:sym typeface="Arial"/>
              </a:rPr>
              <a:t>QuWAN</a:t>
            </a:r>
            <a:r>
              <a:rPr lang="en-US" altLang="zh-TW">
                <a:sym typeface="Arial"/>
              </a:rPr>
              <a:t> </a:t>
            </a:r>
            <a:r>
              <a:rPr lang="zh-TW" altLang="en-US">
                <a:sym typeface="Arial"/>
              </a:rPr>
              <a:t>滿足各分點快速組建企業內部網路的需求</a:t>
            </a:r>
            <a:endParaRPr lang="zh-TW" altLang="en-US"/>
          </a:p>
        </p:txBody>
      </p:sp>
      <p:pic>
        <p:nvPicPr>
          <p:cNvPr id="84" name="圖片 83" descr="一張含有 畫畫 的圖片&#10;&#10;自動產生的描述">
            <a:extLst>
              <a:ext uri="{FF2B5EF4-FFF2-40B4-BE49-F238E27FC236}">
                <a16:creationId xmlns:a16="http://schemas.microsoft.com/office/drawing/2014/main" id="{1F17A410-09FE-48F6-8A94-0E415F1F82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65" y="2971808"/>
            <a:ext cx="1315552" cy="16407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66" name="文字方塊 165">
            <a:extLst>
              <a:ext uri="{FF2B5EF4-FFF2-40B4-BE49-F238E27FC236}">
                <a16:creationId xmlns:a16="http://schemas.microsoft.com/office/drawing/2014/main" id="{CB4772F5-B49B-4884-80EE-FEA7BF2B1AF5}"/>
              </a:ext>
            </a:extLst>
          </p:cNvPr>
          <p:cNvSpPr txBox="1"/>
          <p:nvPr/>
        </p:nvSpPr>
        <p:spPr>
          <a:xfrm>
            <a:off x="680172" y="4650818"/>
            <a:ext cx="13138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b="1" ker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Office</a:t>
            </a:r>
            <a:r>
              <a:rPr lang="zh-TW" altLang="en-US" b="1" ker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b="1" ker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A</a:t>
            </a: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sz="1600" ker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US</a:t>
            </a:r>
            <a:endParaRPr lang="zh-TW" altLang="en-US" sz="1600" kern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9" name="圖片 168" descr="一張含有 畫畫 的圖片&#10;&#10;自動產生的描述">
            <a:extLst>
              <a:ext uri="{FF2B5EF4-FFF2-40B4-BE49-F238E27FC236}">
                <a16:creationId xmlns:a16="http://schemas.microsoft.com/office/drawing/2014/main" id="{5C41F6FB-3F21-451C-B7E4-F2A7923193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361" y="2971808"/>
            <a:ext cx="1315552" cy="16407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08" name="文字方塊 207">
            <a:extLst>
              <a:ext uri="{FF2B5EF4-FFF2-40B4-BE49-F238E27FC236}">
                <a16:creationId xmlns:a16="http://schemas.microsoft.com/office/drawing/2014/main" id="{75B78E31-393F-42C6-AA17-A0C386607AFB}"/>
              </a:ext>
            </a:extLst>
          </p:cNvPr>
          <p:cNvSpPr txBox="1"/>
          <p:nvPr/>
        </p:nvSpPr>
        <p:spPr>
          <a:xfrm>
            <a:off x="7785068" y="4650818"/>
            <a:ext cx="13138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b="1" ker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Office</a:t>
            </a:r>
            <a:r>
              <a:rPr lang="zh-TW" altLang="en-US" b="1" ker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b="1" ker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B</a:t>
            </a: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sz="1600" ker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Japan</a:t>
            </a:r>
            <a:endParaRPr lang="zh-TW" altLang="en-US" sz="1600" kern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33" name="群組 232">
            <a:extLst>
              <a:ext uri="{FF2B5EF4-FFF2-40B4-BE49-F238E27FC236}">
                <a16:creationId xmlns:a16="http://schemas.microsoft.com/office/drawing/2014/main" id="{FCD4CC7A-8509-477A-A2AC-F85E9A0C6978}"/>
              </a:ext>
            </a:extLst>
          </p:cNvPr>
          <p:cNvGrpSpPr/>
          <p:nvPr/>
        </p:nvGrpSpPr>
        <p:grpSpPr>
          <a:xfrm>
            <a:off x="5154318" y="2863952"/>
            <a:ext cx="1894378" cy="1021609"/>
            <a:chOff x="6477121" y="6298061"/>
            <a:chExt cx="2019724" cy="1089206"/>
          </a:xfrm>
        </p:grpSpPr>
        <p:pic>
          <p:nvPicPr>
            <p:cNvPr id="234" name="圖片 233" descr="一張含有 光 的圖片&#10;&#10;自動產生的描述">
              <a:extLst>
                <a:ext uri="{FF2B5EF4-FFF2-40B4-BE49-F238E27FC236}">
                  <a16:creationId xmlns:a16="http://schemas.microsoft.com/office/drawing/2014/main" id="{85513018-8E7D-4D02-8A70-82A3F45D9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7121" y="6298061"/>
              <a:ext cx="2019724" cy="108920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5" name="圖片 234">
              <a:extLst>
                <a:ext uri="{FF2B5EF4-FFF2-40B4-BE49-F238E27FC236}">
                  <a16:creationId xmlns:a16="http://schemas.microsoft.com/office/drawing/2014/main" id="{8DDC1C27-B29D-444C-B19C-5CFF108E7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0494" y="6795999"/>
              <a:ext cx="1386304" cy="538247"/>
            </a:xfrm>
            <a:prstGeom prst="rect">
              <a:avLst/>
            </a:prstGeom>
          </p:spPr>
        </p:pic>
      </p:grpSp>
      <p:sp>
        <p:nvSpPr>
          <p:cNvPr id="85" name="語音泡泡: 圓角矩形 84">
            <a:extLst>
              <a:ext uri="{FF2B5EF4-FFF2-40B4-BE49-F238E27FC236}">
                <a16:creationId xmlns:a16="http://schemas.microsoft.com/office/drawing/2014/main" id="{F853C75A-983F-4CAB-9E1E-90FA699975C5}"/>
              </a:ext>
            </a:extLst>
          </p:cNvPr>
          <p:cNvSpPr/>
          <p:nvPr/>
        </p:nvSpPr>
        <p:spPr>
          <a:xfrm>
            <a:off x="2046835" y="3754274"/>
            <a:ext cx="2516218" cy="847808"/>
          </a:xfrm>
          <a:prstGeom prst="wedgeRoundRectCallout">
            <a:avLst>
              <a:gd name="adj1" fmla="val -64013"/>
              <a:gd name="adj2" fmla="val 2243"/>
              <a:gd name="adj3" fmla="val 16667"/>
            </a:avLst>
          </a:prstGeom>
          <a:gradFill>
            <a:gsLst>
              <a:gs pos="606">
                <a:schemeClr val="bg1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0"/>
          </a:gradFill>
          <a:ln w="254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7" name="Picture 4" descr="Image result for server icon">
            <a:extLst>
              <a:ext uri="{FF2B5EF4-FFF2-40B4-BE49-F238E27FC236}">
                <a16:creationId xmlns:a16="http://schemas.microsoft.com/office/drawing/2014/main" id="{A54E8E47-BCB6-438B-B1A1-31385578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5692" y="3918871"/>
            <a:ext cx="553156" cy="55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8" name="群組 127">
            <a:extLst>
              <a:ext uri="{FF2B5EF4-FFF2-40B4-BE49-F238E27FC236}">
                <a16:creationId xmlns:a16="http://schemas.microsoft.com/office/drawing/2014/main" id="{587ACE7C-6AEF-498C-9258-B2D9B2B14227}"/>
              </a:ext>
            </a:extLst>
          </p:cNvPr>
          <p:cNvGrpSpPr/>
          <p:nvPr/>
        </p:nvGrpSpPr>
        <p:grpSpPr>
          <a:xfrm>
            <a:off x="2952657" y="3970396"/>
            <a:ext cx="450106" cy="450104"/>
            <a:chOff x="5398699" y="5915475"/>
            <a:chExt cx="568603" cy="568603"/>
          </a:xfrm>
        </p:grpSpPr>
        <p:sp>
          <p:nvSpPr>
            <p:cNvPr id="129" name="手繪多邊形: 圖案 188">
              <a:extLst>
                <a:ext uri="{FF2B5EF4-FFF2-40B4-BE49-F238E27FC236}">
                  <a16:creationId xmlns:a16="http://schemas.microsoft.com/office/drawing/2014/main" id="{62C3086F-5F00-4458-9C9C-AAF6EBC7B3F3}"/>
                </a:ext>
              </a:extLst>
            </p:cNvPr>
            <p:cNvSpPr/>
            <p:nvPr/>
          </p:nvSpPr>
          <p:spPr>
            <a:xfrm>
              <a:off x="5398699" y="5915475"/>
              <a:ext cx="568603" cy="568603"/>
            </a:xfrm>
            <a:custGeom>
              <a:avLst/>
              <a:gdLst>
                <a:gd name="connsiteX0" fmla="*/ 555839 w 568603"/>
                <a:gd name="connsiteY0" fmla="*/ 569764 h 568603"/>
                <a:gd name="connsiteX1" fmla="*/ 15085 w 568603"/>
                <a:gd name="connsiteY1" fmla="*/ 569764 h 568603"/>
                <a:gd name="connsiteX2" fmla="*/ 0 w 568603"/>
                <a:gd name="connsiteY2" fmla="*/ 554678 h 568603"/>
                <a:gd name="connsiteX3" fmla="*/ 0 w 568603"/>
                <a:gd name="connsiteY3" fmla="*/ 15085 h 568603"/>
                <a:gd name="connsiteX4" fmla="*/ 15085 w 568603"/>
                <a:gd name="connsiteY4" fmla="*/ 0 h 568603"/>
                <a:gd name="connsiteX5" fmla="*/ 554678 w 568603"/>
                <a:gd name="connsiteY5" fmla="*/ 0 h 568603"/>
                <a:gd name="connsiteX6" fmla="*/ 569764 w 568603"/>
                <a:gd name="connsiteY6" fmla="*/ 15085 h 568603"/>
                <a:gd name="connsiteX7" fmla="*/ 569764 w 568603"/>
                <a:gd name="connsiteY7" fmla="*/ 554678 h 568603"/>
                <a:gd name="connsiteX8" fmla="*/ 555839 w 568603"/>
                <a:gd name="connsiteY8" fmla="*/ 569764 h 56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603" h="568603">
                  <a:moveTo>
                    <a:pt x="555839" y="569764"/>
                  </a:moveTo>
                  <a:lnTo>
                    <a:pt x="15085" y="569764"/>
                  </a:lnTo>
                  <a:cubicBezTo>
                    <a:pt x="6962" y="569764"/>
                    <a:pt x="0" y="562801"/>
                    <a:pt x="0" y="554678"/>
                  </a:cubicBezTo>
                  <a:lnTo>
                    <a:pt x="0" y="15085"/>
                  </a:lnTo>
                  <a:cubicBezTo>
                    <a:pt x="0" y="6962"/>
                    <a:pt x="6962" y="0"/>
                    <a:pt x="15085" y="0"/>
                  </a:cubicBezTo>
                  <a:lnTo>
                    <a:pt x="554678" y="0"/>
                  </a:lnTo>
                  <a:cubicBezTo>
                    <a:pt x="562801" y="0"/>
                    <a:pt x="569764" y="6962"/>
                    <a:pt x="569764" y="15085"/>
                  </a:cubicBezTo>
                  <a:lnTo>
                    <a:pt x="569764" y="554678"/>
                  </a:lnTo>
                  <a:cubicBezTo>
                    <a:pt x="570924" y="562801"/>
                    <a:pt x="563961" y="569764"/>
                    <a:pt x="555839" y="569764"/>
                  </a:cubicBezTo>
                  <a:close/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0" name="手繪多邊形: 圖案 189">
              <a:extLst>
                <a:ext uri="{FF2B5EF4-FFF2-40B4-BE49-F238E27FC236}">
                  <a16:creationId xmlns:a16="http://schemas.microsoft.com/office/drawing/2014/main" id="{6464FE18-3FEC-41C2-BF3E-C0C9C40F43F6}"/>
                </a:ext>
              </a:extLst>
            </p:cNvPr>
            <p:cNvSpPr/>
            <p:nvPr/>
          </p:nvSpPr>
          <p:spPr>
            <a:xfrm>
              <a:off x="5454399" y="6119708"/>
              <a:ext cx="81229" cy="313312"/>
            </a:xfrm>
            <a:custGeom>
              <a:avLst/>
              <a:gdLst>
                <a:gd name="connsiteX0" fmla="*/ 0 w 81229"/>
                <a:gd name="connsiteY0" fmla="*/ 0 h 313311"/>
                <a:gd name="connsiteX1" fmla="*/ 88192 w 81229"/>
                <a:gd name="connsiteY1" fmla="*/ 0 h 313311"/>
                <a:gd name="connsiteX2" fmla="*/ 88192 w 81229"/>
                <a:gd name="connsiteY2" fmla="*/ 314472 h 313311"/>
                <a:gd name="connsiteX3" fmla="*/ 0 w 81229"/>
                <a:gd name="connsiteY3" fmla="*/ 314472 h 31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29" h="313311">
                  <a:moveTo>
                    <a:pt x="0" y="0"/>
                  </a:moveTo>
                  <a:lnTo>
                    <a:pt x="88192" y="0"/>
                  </a:lnTo>
                  <a:lnTo>
                    <a:pt x="88192" y="314472"/>
                  </a:lnTo>
                  <a:lnTo>
                    <a:pt x="0" y="314472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1" name="手繪多邊形: 圖案 190">
              <a:extLst>
                <a:ext uri="{FF2B5EF4-FFF2-40B4-BE49-F238E27FC236}">
                  <a16:creationId xmlns:a16="http://schemas.microsoft.com/office/drawing/2014/main" id="{19F57EC3-F1B0-4A72-8F8C-FC4A0E9A34CB}"/>
                </a:ext>
              </a:extLst>
            </p:cNvPr>
            <p:cNvSpPr/>
            <p:nvPr/>
          </p:nvSpPr>
          <p:spPr>
            <a:xfrm>
              <a:off x="5471805" y="6204418"/>
              <a:ext cx="46417" cy="11604"/>
            </a:xfrm>
            <a:custGeom>
              <a:avLst/>
              <a:gdLst>
                <a:gd name="connsiteX0" fmla="*/ 0 w 46416"/>
                <a:gd name="connsiteY0" fmla="*/ 0 h 0"/>
                <a:gd name="connsiteX1" fmla="*/ 53379 w 4641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416">
                  <a:moveTo>
                    <a:pt x="0" y="0"/>
                  </a:moveTo>
                  <a:lnTo>
                    <a:pt x="53379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2" name="手繪多邊形: 圖案 191">
              <a:extLst>
                <a:ext uri="{FF2B5EF4-FFF2-40B4-BE49-F238E27FC236}">
                  <a16:creationId xmlns:a16="http://schemas.microsoft.com/office/drawing/2014/main" id="{C4454033-5F47-422A-BE62-E08CBD17EE5F}"/>
                </a:ext>
              </a:extLst>
            </p:cNvPr>
            <p:cNvSpPr/>
            <p:nvPr/>
          </p:nvSpPr>
          <p:spPr>
            <a:xfrm>
              <a:off x="5577403" y="6119708"/>
              <a:ext cx="81229" cy="313312"/>
            </a:xfrm>
            <a:custGeom>
              <a:avLst/>
              <a:gdLst>
                <a:gd name="connsiteX0" fmla="*/ 0 w 81229"/>
                <a:gd name="connsiteY0" fmla="*/ 0 h 313311"/>
                <a:gd name="connsiteX1" fmla="*/ 88192 w 81229"/>
                <a:gd name="connsiteY1" fmla="*/ 0 h 313311"/>
                <a:gd name="connsiteX2" fmla="*/ 88192 w 81229"/>
                <a:gd name="connsiteY2" fmla="*/ 314472 h 313311"/>
                <a:gd name="connsiteX3" fmla="*/ 0 w 81229"/>
                <a:gd name="connsiteY3" fmla="*/ 314472 h 31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29" h="313311">
                  <a:moveTo>
                    <a:pt x="0" y="0"/>
                  </a:moveTo>
                  <a:lnTo>
                    <a:pt x="88192" y="0"/>
                  </a:lnTo>
                  <a:lnTo>
                    <a:pt x="88192" y="314472"/>
                  </a:lnTo>
                  <a:lnTo>
                    <a:pt x="0" y="314472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3" name="手繪多邊形: 圖案 192">
              <a:extLst>
                <a:ext uri="{FF2B5EF4-FFF2-40B4-BE49-F238E27FC236}">
                  <a16:creationId xmlns:a16="http://schemas.microsoft.com/office/drawing/2014/main" id="{87BD1619-3678-4E12-88F3-0D61F83114FC}"/>
                </a:ext>
              </a:extLst>
            </p:cNvPr>
            <p:cNvSpPr/>
            <p:nvPr/>
          </p:nvSpPr>
          <p:spPr>
            <a:xfrm>
              <a:off x="5594809" y="6204418"/>
              <a:ext cx="46417" cy="11604"/>
            </a:xfrm>
            <a:custGeom>
              <a:avLst/>
              <a:gdLst>
                <a:gd name="connsiteX0" fmla="*/ 0 w 46416"/>
                <a:gd name="connsiteY0" fmla="*/ 0 h 0"/>
                <a:gd name="connsiteX1" fmla="*/ 53379 w 4641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416">
                  <a:moveTo>
                    <a:pt x="0" y="0"/>
                  </a:moveTo>
                  <a:lnTo>
                    <a:pt x="53379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4" name="手繪多邊形: 圖案 193">
              <a:extLst>
                <a:ext uri="{FF2B5EF4-FFF2-40B4-BE49-F238E27FC236}">
                  <a16:creationId xmlns:a16="http://schemas.microsoft.com/office/drawing/2014/main" id="{109BCD06-62C1-4BB4-B64C-E20335F44F21}"/>
                </a:ext>
              </a:extLst>
            </p:cNvPr>
            <p:cNvSpPr/>
            <p:nvPr/>
          </p:nvSpPr>
          <p:spPr>
            <a:xfrm>
              <a:off x="5700407" y="6119708"/>
              <a:ext cx="81229" cy="313312"/>
            </a:xfrm>
            <a:custGeom>
              <a:avLst/>
              <a:gdLst>
                <a:gd name="connsiteX0" fmla="*/ 0 w 81229"/>
                <a:gd name="connsiteY0" fmla="*/ 0 h 313311"/>
                <a:gd name="connsiteX1" fmla="*/ 88192 w 81229"/>
                <a:gd name="connsiteY1" fmla="*/ 0 h 313311"/>
                <a:gd name="connsiteX2" fmla="*/ 88192 w 81229"/>
                <a:gd name="connsiteY2" fmla="*/ 314472 h 313311"/>
                <a:gd name="connsiteX3" fmla="*/ 0 w 81229"/>
                <a:gd name="connsiteY3" fmla="*/ 314472 h 31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29" h="313311">
                  <a:moveTo>
                    <a:pt x="0" y="0"/>
                  </a:moveTo>
                  <a:lnTo>
                    <a:pt x="88192" y="0"/>
                  </a:lnTo>
                  <a:lnTo>
                    <a:pt x="88192" y="314472"/>
                  </a:lnTo>
                  <a:lnTo>
                    <a:pt x="0" y="314472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5" name="手繪多邊形: 圖案 194">
              <a:extLst>
                <a:ext uri="{FF2B5EF4-FFF2-40B4-BE49-F238E27FC236}">
                  <a16:creationId xmlns:a16="http://schemas.microsoft.com/office/drawing/2014/main" id="{CE6F3ED1-F257-40A7-B47C-7D195DD47394}"/>
                </a:ext>
              </a:extLst>
            </p:cNvPr>
            <p:cNvSpPr/>
            <p:nvPr/>
          </p:nvSpPr>
          <p:spPr>
            <a:xfrm>
              <a:off x="5717813" y="6204418"/>
              <a:ext cx="46417" cy="11604"/>
            </a:xfrm>
            <a:custGeom>
              <a:avLst/>
              <a:gdLst>
                <a:gd name="connsiteX0" fmla="*/ 0 w 46416"/>
                <a:gd name="connsiteY0" fmla="*/ 0 h 0"/>
                <a:gd name="connsiteX1" fmla="*/ 53379 w 4641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416">
                  <a:moveTo>
                    <a:pt x="0" y="0"/>
                  </a:moveTo>
                  <a:lnTo>
                    <a:pt x="53379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6" name="手繪多邊形: 圖案 195">
              <a:extLst>
                <a:ext uri="{FF2B5EF4-FFF2-40B4-BE49-F238E27FC236}">
                  <a16:creationId xmlns:a16="http://schemas.microsoft.com/office/drawing/2014/main" id="{251183F4-C1DC-4796-8012-33CB94A145E6}"/>
                </a:ext>
              </a:extLst>
            </p:cNvPr>
            <p:cNvSpPr/>
            <p:nvPr/>
          </p:nvSpPr>
          <p:spPr>
            <a:xfrm>
              <a:off x="5823410" y="6119708"/>
              <a:ext cx="81229" cy="313312"/>
            </a:xfrm>
            <a:custGeom>
              <a:avLst/>
              <a:gdLst>
                <a:gd name="connsiteX0" fmla="*/ 0 w 81229"/>
                <a:gd name="connsiteY0" fmla="*/ 0 h 313311"/>
                <a:gd name="connsiteX1" fmla="*/ 88191 w 81229"/>
                <a:gd name="connsiteY1" fmla="*/ 0 h 313311"/>
                <a:gd name="connsiteX2" fmla="*/ 88191 w 81229"/>
                <a:gd name="connsiteY2" fmla="*/ 314472 h 313311"/>
                <a:gd name="connsiteX3" fmla="*/ 0 w 81229"/>
                <a:gd name="connsiteY3" fmla="*/ 314472 h 31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29" h="313311">
                  <a:moveTo>
                    <a:pt x="0" y="0"/>
                  </a:moveTo>
                  <a:lnTo>
                    <a:pt x="88191" y="0"/>
                  </a:lnTo>
                  <a:lnTo>
                    <a:pt x="88191" y="314472"/>
                  </a:lnTo>
                  <a:lnTo>
                    <a:pt x="0" y="314472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7" name="手繪多邊形: 圖案 196">
              <a:extLst>
                <a:ext uri="{FF2B5EF4-FFF2-40B4-BE49-F238E27FC236}">
                  <a16:creationId xmlns:a16="http://schemas.microsoft.com/office/drawing/2014/main" id="{662E301B-700C-487A-8DAA-89AFE0509E02}"/>
                </a:ext>
              </a:extLst>
            </p:cNvPr>
            <p:cNvSpPr/>
            <p:nvPr/>
          </p:nvSpPr>
          <p:spPr>
            <a:xfrm>
              <a:off x="5840817" y="6204418"/>
              <a:ext cx="46417" cy="11604"/>
            </a:xfrm>
            <a:custGeom>
              <a:avLst/>
              <a:gdLst>
                <a:gd name="connsiteX0" fmla="*/ 0 w 46416"/>
                <a:gd name="connsiteY0" fmla="*/ 0 h 0"/>
                <a:gd name="connsiteX1" fmla="*/ 53379 w 4641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416">
                  <a:moveTo>
                    <a:pt x="0" y="0"/>
                  </a:moveTo>
                  <a:lnTo>
                    <a:pt x="53379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8" name="手繪多邊形: 圖案 197">
              <a:extLst>
                <a:ext uri="{FF2B5EF4-FFF2-40B4-BE49-F238E27FC236}">
                  <a16:creationId xmlns:a16="http://schemas.microsoft.com/office/drawing/2014/main" id="{2DAEAFC5-DD3F-4342-9681-86404E3FBC58}"/>
                </a:ext>
              </a:extLst>
            </p:cNvPr>
            <p:cNvSpPr/>
            <p:nvPr/>
          </p:nvSpPr>
          <p:spPr>
            <a:xfrm>
              <a:off x="5454399" y="6076772"/>
              <a:ext cx="452562" cy="11604"/>
            </a:xfrm>
            <a:custGeom>
              <a:avLst/>
              <a:gdLst>
                <a:gd name="connsiteX0" fmla="*/ 0 w 452561"/>
                <a:gd name="connsiteY0" fmla="*/ 0 h 0"/>
                <a:gd name="connsiteX1" fmla="*/ 457203 w 45256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2561">
                  <a:moveTo>
                    <a:pt x="0" y="0"/>
                  </a:moveTo>
                  <a:lnTo>
                    <a:pt x="457203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9" name="手繪多邊形: 圖案 198">
              <a:extLst>
                <a:ext uri="{FF2B5EF4-FFF2-40B4-BE49-F238E27FC236}">
                  <a16:creationId xmlns:a16="http://schemas.microsoft.com/office/drawing/2014/main" id="{A14410D0-3B50-4AA0-9750-F3E2CB97281C}"/>
                </a:ext>
              </a:extLst>
            </p:cNvPr>
            <p:cNvSpPr/>
            <p:nvPr/>
          </p:nvSpPr>
          <p:spPr>
            <a:xfrm>
              <a:off x="5536788" y="5973495"/>
              <a:ext cx="104437" cy="11604"/>
            </a:xfrm>
            <a:custGeom>
              <a:avLst/>
              <a:gdLst>
                <a:gd name="connsiteX0" fmla="*/ 0 w 104437"/>
                <a:gd name="connsiteY0" fmla="*/ 0 h 0"/>
                <a:gd name="connsiteX1" fmla="*/ 104437 w 10443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437">
                  <a:moveTo>
                    <a:pt x="0" y="0"/>
                  </a:moveTo>
                  <a:lnTo>
                    <a:pt x="104437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0" name="手繪多邊形: 圖案 199">
              <a:extLst>
                <a:ext uri="{FF2B5EF4-FFF2-40B4-BE49-F238E27FC236}">
                  <a16:creationId xmlns:a16="http://schemas.microsoft.com/office/drawing/2014/main" id="{F325A1D1-8D2F-4ECE-AA97-E3F82D20DC24}"/>
                </a:ext>
              </a:extLst>
            </p:cNvPr>
            <p:cNvSpPr/>
            <p:nvPr/>
          </p:nvSpPr>
          <p:spPr>
            <a:xfrm>
              <a:off x="5477607" y="5965372"/>
              <a:ext cx="11604" cy="11604"/>
            </a:xfrm>
            <a:custGeom>
              <a:avLst/>
              <a:gdLst>
                <a:gd name="connsiteX0" fmla="*/ 16246 w 11604"/>
                <a:gd name="connsiteY0" fmla="*/ 8123 h 11604"/>
                <a:gd name="connsiteX1" fmla="*/ 8123 w 11604"/>
                <a:gd name="connsiteY1" fmla="*/ 16246 h 11604"/>
                <a:gd name="connsiteX2" fmla="*/ 0 w 11604"/>
                <a:gd name="connsiteY2" fmla="*/ 8123 h 11604"/>
                <a:gd name="connsiteX3" fmla="*/ 8123 w 11604"/>
                <a:gd name="connsiteY3" fmla="*/ 0 h 11604"/>
                <a:gd name="connsiteX4" fmla="*/ 16246 w 11604"/>
                <a:gd name="connsiteY4" fmla="*/ 8123 h 11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4" h="11604">
                  <a:moveTo>
                    <a:pt x="16246" y="8123"/>
                  </a:moveTo>
                  <a:cubicBezTo>
                    <a:pt x="16246" y="12609"/>
                    <a:pt x="12609" y="16246"/>
                    <a:pt x="8123" y="16246"/>
                  </a:cubicBezTo>
                  <a:cubicBezTo>
                    <a:pt x="3637" y="16246"/>
                    <a:pt x="0" y="12609"/>
                    <a:pt x="0" y="8123"/>
                  </a:cubicBezTo>
                  <a:cubicBezTo>
                    <a:pt x="0" y="3637"/>
                    <a:pt x="3637" y="0"/>
                    <a:pt x="8123" y="0"/>
                  </a:cubicBezTo>
                  <a:cubicBezTo>
                    <a:pt x="12609" y="0"/>
                    <a:pt x="16246" y="3637"/>
                    <a:pt x="16246" y="8123"/>
                  </a:cubicBez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1" name="手繪多邊形: 圖案 200">
              <a:extLst>
                <a:ext uri="{FF2B5EF4-FFF2-40B4-BE49-F238E27FC236}">
                  <a16:creationId xmlns:a16="http://schemas.microsoft.com/office/drawing/2014/main" id="{D6BF9816-926C-46D0-B862-7FA73520FB08}"/>
                </a:ext>
              </a:extLst>
            </p:cNvPr>
            <p:cNvSpPr/>
            <p:nvPr/>
          </p:nvSpPr>
          <p:spPr>
            <a:xfrm>
              <a:off x="5536788" y="6028035"/>
              <a:ext cx="104437" cy="11604"/>
            </a:xfrm>
            <a:custGeom>
              <a:avLst/>
              <a:gdLst>
                <a:gd name="connsiteX0" fmla="*/ 0 w 104437"/>
                <a:gd name="connsiteY0" fmla="*/ 0 h 0"/>
                <a:gd name="connsiteX1" fmla="*/ 104437 w 10443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437">
                  <a:moveTo>
                    <a:pt x="0" y="0"/>
                  </a:moveTo>
                  <a:lnTo>
                    <a:pt x="104437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2" name="手繪多邊形: 圖案 201">
              <a:extLst>
                <a:ext uri="{FF2B5EF4-FFF2-40B4-BE49-F238E27FC236}">
                  <a16:creationId xmlns:a16="http://schemas.microsoft.com/office/drawing/2014/main" id="{2459BBC2-D616-4B39-9A07-04A433D92F0C}"/>
                </a:ext>
              </a:extLst>
            </p:cNvPr>
            <p:cNvSpPr/>
            <p:nvPr/>
          </p:nvSpPr>
          <p:spPr>
            <a:xfrm>
              <a:off x="5477607" y="6019912"/>
              <a:ext cx="11604" cy="11604"/>
            </a:xfrm>
            <a:custGeom>
              <a:avLst/>
              <a:gdLst>
                <a:gd name="connsiteX0" fmla="*/ 16246 w 11604"/>
                <a:gd name="connsiteY0" fmla="*/ 8123 h 11604"/>
                <a:gd name="connsiteX1" fmla="*/ 8123 w 11604"/>
                <a:gd name="connsiteY1" fmla="*/ 16246 h 11604"/>
                <a:gd name="connsiteX2" fmla="*/ 0 w 11604"/>
                <a:gd name="connsiteY2" fmla="*/ 8123 h 11604"/>
                <a:gd name="connsiteX3" fmla="*/ 8123 w 11604"/>
                <a:gd name="connsiteY3" fmla="*/ 0 h 11604"/>
                <a:gd name="connsiteX4" fmla="*/ 16246 w 11604"/>
                <a:gd name="connsiteY4" fmla="*/ 8123 h 11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4" h="11604">
                  <a:moveTo>
                    <a:pt x="16246" y="8123"/>
                  </a:moveTo>
                  <a:cubicBezTo>
                    <a:pt x="16246" y="12609"/>
                    <a:pt x="12609" y="16246"/>
                    <a:pt x="8123" y="16246"/>
                  </a:cubicBezTo>
                  <a:cubicBezTo>
                    <a:pt x="3637" y="16246"/>
                    <a:pt x="0" y="12609"/>
                    <a:pt x="0" y="8123"/>
                  </a:cubicBezTo>
                  <a:cubicBezTo>
                    <a:pt x="0" y="3637"/>
                    <a:pt x="3637" y="0"/>
                    <a:pt x="8123" y="0"/>
                  </a:cubicBezTo>
                  <a:cubicBezTo>
                    <a:pt x="12609" y="0"/>
                    <a:pt x="16246" y="3637"/>
                    <a:pt x="16246" y="8123"/>
                  </a:cubicBez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43" name="群組 142">
            <a:extLst>
              <a:ext uri="{FF2B5EF4-FFF2-40B4-BE49-F238E27FC236}">
                <a16:creationId xmlns:a16="http://schemas.microsoft.com/office/drawing/2014/main" id="{01283617-BA1A-42F6-9B18-60E64F1AEA1C}"/>
              </a:ext>
            </a:extLst>
          </p:cNvPr>
          <p:cNvGrpSpPr/>
          <p:nvPr/>
        </p:nvGrpSpPr>
        <p:grpSpPr>
          <a:xfrm>
            <a:off x="3614484" y="3952265"/>
            <a:ext cx="775097" cy="486366"/>
            <a:chOff x="3150124" y="5712264"/>
            <a:chExt cx="1404300" cy="881186"/>
          </a:xfrm>
        </p:grpSpPr>
        <p:grpSp>
          <p:nvGrpSpPr>
            <p:cNvPr id="144" name="群組 143">
              <a:extLst>
                <a:ext uri="{FF2B5EF4-FFF2-40B4-BE49-F238E27FC236}">
                  <a16:creationId xmlns:a16="http://schemas.microsoft.com/office/drawing/2014/main" id="{2C48E2E8-81AC-4C71-B8CC-70F26CAF5794}"/>
                </a:ext>
              </a:extLst>
            </p:cNvPr>
            <p:cNvGrpSpPr/>
            <p:nvPr/>
          </p:nvGrpSpPr>
          <p:grpSpPr>
            <a:xfrm>
              <a:off x="3150124" y="5788482"/>
              <a:ext cx="387545" cy="788763"/>
              <a:chOff x="315956" y="2626868"/>
              <a:chExt cx="252544" cy="514000"/>
            </a:xfrm>
          </p:grpSpPr>
          <p:sp>
            <p:nvSpPr>
              <p:cNvPr id="160" name="手繪多邊形: 圖案 183">
                <a:extLst>
                  <a:ext uri="{FF2B5EF4-FFF2-40B4-BE49-F238E27FC236}">
                    <a16:creationId xmlns:a16="http://schemas.microsoft.com/office/drawing/2014/main" id="{7C4FA90C-5873-4B42-9231-EBCA9A27FD3C}"/>
                  </a:ext>
                </a:extLst>
              </p:cNvPr>
              <p:cNvSpPr/>
              <p:nvPr/>
            </p:nvSpPr>
            <p:spPr>
              <a:xfrm>
                <a:off x="315956" y="2626868"/>
                <a:ext cx="252544" cy="514000"/>
              </a:xfrm>
              <a:custGeom>
                <a:avLst/>
                <a:gdLst>
                  <a:gd name="connsiteX0" fmla="*/ 63199 w 1005807"/>
                  <a:gd name="connsiteY0" fmla="*/ 63199 h 2047113"/>
                  <a:gd name="connsiteX1" fmla="*/ 946298 w 1005807"/>
                  <a:gd name="connsiteY1" fmla="*/ 63199 h 2047113"/>
                  <a:gd name="connsiteX2" fmla="*/ 946298 w 1005807"/>
                  <a:gd name="connsiteY2" fmla="*/ 1986066 h 2047113"/>
                  <a:gd name="connsiteX3" fmla="*/ 63199 w 1005807"/>
                  <a:gd name="connsiteY3" fmla="*/ 1986066 h 2047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5807" h="2047113">
                    <a:moveTo>
                      <a:pt x="63199" y="63199"/>
                    </a:moveTo>
                    <a:lnTo>
                      <a:pt x="946298" y="63199"/>
                    </a:lnTo>
                    <a:lnTo>
                      <a:pt x="946298" y="1986066"/>
                    </a:lnTo>
                    <a:lnTo>
                      <a:pt x="63199" y="1986066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手繪多邊形: 圖案 184">
                <a:extLst>
                  <a:ext uri="{FF2B5EF4-FFF2-40B4-BE49-F238E27FC236}">
                    <a16:creationId xmlns:a16="http://schemas.microsoft.com/office/drawing/2014/main" id="{E73E4785-D40E-4BD5-9821-CAAA20228675}"/>
                  </a:ext>
                </a:extLst>
              </p:cNvPr>
              <p:cNvSpPr/>
              <p:nvPr/>
            </p:nvSpPr>
            <p:spPr>
              <a:xfrm>
                <a:off x="372445" y="2851431"/>
                <a:ext cx="136671" cy="92104"/>
              </a:xfrm>
              <a:custGeom>
                <a:avLst/>
                <a:gdLst>
                  <a:gd name="connsiteX0" fmla="*/ 9209 w 544319"/>
                  <a:gd name="connsiteY0" fmla="*/ 9210 h 366823"/>
                  <a:gd name="connsiteX1" fmla="*/ 536252 w 544319"/>
                  <a:gd name="connsiteY1" fmla="*/ 9210 h 366823"/>
                  <a:gd name="connsiteX2" fmla="*/ 536252 w 544319"/>
                  <a:gd name="connsiteY2" fmla="*/ 365265 h 366823"/>
                  <a:gd name="connsiteX3" fmla="*/ 9209 w 544319"/>
                  <a:gd name="connsiteY3" fmla="*/ 365265 h 36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366823">
                    <a:moveTo>
                      <a:pt x="9209" y="9210"/>
                    </a:moveTo>
                    <a:lnTo>
                      <a:pt x="536252" y="9210"/>
                    </a:lnTo>
                    <a:lnTo>
                      <a:pt x="536252" y="365265"/>
                    </a:lnTo>
                    <a:lnTo>
                      <a:pt x="9209" y="365265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手繪多邊形: 圖案 185">
                <a:extLst>
                  <a:ext uri="{FF2B5EF4-FFF2-40B4-BE49-F238E27FC236}">
                    <a16:creationId xmlns:a16="http://schemas.microsoft.com/office/drawing/2014/main" id="{CBA71D9B-BC5D-492D-AE66-1606900595A8}"/>
                  </a:ext>
                </a:extLst>
              </p:cNvPr>
              <p:cNvSpPr/>
              <p:nvPr/>
            </p:nvSpPr>
            <p:spPr>
              <a:xfrm>
                <a:off x="372444" y="2967661"/>
                <a:ext cx="136671" cy="35653"/>
              </a:xfrm>
              <a:custGeom>
                <a:avLst/>
                <a:gdLst>
                  <a:gd name="connsiteX0" fmla="*/ 9209 w 544319"/>
                  <a:gd name="connsiteY0" fmla="*/ 9209 h 141996"/>
                  <a:gd name="connsiteX1" fmla="*/ 536252 w 544319"/>
                  <a:gd name="connsiteY1" fmla="*/ 9209 h 141996"/>
                  <a:gd name="connsiteX2" fmla="*/ 536252 w 544319"/>
                  <a:gd name="connsiteY2" fmla="*/ 137361 h 141996"/>
                  <a:gd name="connsiteX3" fmla="*/ 9209 w 544319"/>
                  <a:gd name="connsiteY3" fmla="*/ 137361 h 14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141996">
                    <a:moveTo>
                      <a:pt x="9209" y="9209"/>
                    </a:moveTo>
                    <a:lnTo>
                      <a:pt x="536252" y="9209"/>
                    </a:lnTo>
                    <a:lnTo>
                      <a:pt x="536252" y="137361"/>
                    </a:lnTo>
                    <a:lnTo>
                      <a:pt x="9209" y="137361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手繪多邊形: 圖案 186">
                <a:extLst>
                  <a:ext uri="{FF2B5EF4-FFF2-40B4-BE49-F238E27FC236}">
                    <a16:creationId xmlns:a16="http://schemas.microsoft.com/office/drawing/2014/main" id="{86655452-1E43-4D36-A5C8-12C8A5498291}"/>
                  </a:ext>
                </a:extLst>
              </p:cNvPr>
              <p:cNvSpPr/>
              <p:nvPr/>
            </p:nvSpPr>
            <p:spPr>
              <a:xfrm>
                <a:off x="372444" y="3026667"/>
                <a:ext cx="136671" cy="35653"/>
              </a:xfrm>
              <a:custGeom>
                <a:avLst/>
                <a:gdLst>
                  <a:gd name="connsiteX0" fmla="*/ 9209 w 544319"/>
                  <a:gd name="connsiteY0" fmla="*/ 9209 h 141996"/>
                  <a:gd name="connsiteX1" fmla="*/ 536252 w 544319"/>
                  <a:gd name="connsiteY1" fmla="*/ 9209 h 141996"/>
                  <a:gd name="connsiteX2" fmla="*/ 536252 w 544319"/>
                  <a:gd name="connsiteY2" fmla="*/ 137361 h 141996"/>
                  <a:gd name="connsiteX3" fmla="*/ 9209 w 544319"/>
                  <a:gd name="connsiteY3" fmla="*/ 137361 h 14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141996">
                    <a:moveTo>
                      <a:pt x="9209" y="9209"/>
                    </a:moveTo>
                    <a:lnTo>
                      <a:pt x="536252" y="9209"/>
                    </a:lnTo>
                    <a:lnTo>
                      <a:pt x="536252" y="137361"/>
                    </a:lnTo>
                    <a:lnTo>
                      <a:pt x="9209" y="137361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手繪多邊形: 圖案 187">
                <a:extLst>
                  <a:ext uri="{FF2B5EF4-FFF2-40B4-BE49-F238E27FC236}">
                    <a16:creationId xmlns:a16="http://schemas.microsoft.com/office/drawing/2014/main" id="{05067C65-A91F-4192-8EC5-CF68A90E8604}"/>
                  </a:ext>
                </a:extLst>
              </p:cNvPr>
              <p:cNvSpPr/>
              <p:nvPr/>
            </p:nvSpPr>
            <p:spPr>
              <a:xfrm>
                <a:off x="376094" y="2807691"/>
                <a:ext cx="23769" cy="23769"/>
              </a:xfrm>
              <a:custGeom>
                <a:avLst/>
                <a:gdLst>
                  <a:gd name="connsiteX0" fmla="*/ 87209 w 94664"/>
                  <a:gd name="connsiteY0" fmla="*/ 48042 h 94664"/>
                  <a:gd name="connsiteX1" fmla="*/ 48042 w 94664"/>
                  <a:gd name="connsiteY1" fmla="*/ 87210 h 94664"/>
                  <a:gd name="connsiteX2" fmla="*/ 8875 w 94664"/>
                  <a:gd name="connsiteY2" fmla="*/ 48042 h 94664"/>
                  <a:gd name="connsiteX3" fmla="*/ 48042 w 94664"/>
                  <a:gd name="connsiteY3" fmla="*/ 8875 h 94664"/>
                  <a:gd name="connsiteX4" fmla="*/ 87209 w 94664"/>
                  <a:gd name="connsiteY4" fmla="*/ 48042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664" h="94664">
                    <a:moveTo>
                      <a:pt x="87209" y="48042"/>
                    </a:moveTo>
                    <a:cubicBezTo>
                      <a:pt x="87209" y="69674"/>
                      <a:pt x="69674" y="87210"/>
                      <a:pt x="48042" y="87210"/>
                    </a:cubicBezTo>
                    <a:cubicBezTo>
                      <a:pt x="26411" y="87210"/>
                      <a:pt x="8875" y="69674"/>
                      <a:pt x="8875" y="48042"/>
                    </a:cubicBezTo>
                    <a:cubicBezTo>
                      <a:pt x="8875" y="26411"/>
                      <a:pt x="26411" y="8875"/>
                      <a:pt x="48042" y="8875"/>
                    </a:cubicBezTo>
                    <a:cubicBezTo>
                      <a:pt x="69674" y="8875"/>
                      <a:pt x="87209" y="26411"/>
                      <a:pt x="87209" y="48042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5" name="群組 144">
              <a:extLst>
                <a:ext uri="{FF2B5EF4-FFF2-40B4-BE49-F238E27FC236}">
                  <a16:creationId xmlns:a16="http://schemas.microsoft.com/office/drawing/2014/main" id="{F1DFB6BB-415F-4CBA-8FCB-C0569E59B102}"/>
                </a:ext>
              </a:extLst>
            </p:cNvPr>
            <p:cNvGrpSpPr/>
            <p:nvPr/>
          </p:nvGrpSpPr>
          <p:grpSpPr>
            <a:xfrm>
              <a:off x="3512128" y="5712264"/>
              <a:ext cx="1042296" cy="881186"/>
              <a:chOff x="3680079" y="6085489"/>
              <a:chExt cx="1042296" cy="881186"/>
            </a:xfrm>
          </p:grpSpPr>
          <p:sp>
            <p:nvSpPr>
              <p:cNvPr id="146" name="手繪多邊形: 圖案 94">
                <a:extLst>
                  <a:ext uri="{FF2B5EF4-FFF2-40B4-BE49-F238E27FC236}">
                    <a16:creationId xmlns:a16="http://schemas.microsoft.com/office/drawing/2014/main" id="{DC3499E4-2A06-47F8-B8D8-D9FC766EFC34}"/>
                  </a:ext>
                </a:extLst>
              </p:cNvPr>
              <p:cNvSpPr/>
              <p:nvPr/>
            </p:nvSpPr>
            <p:spPr>
              <a:xfrm>
                <a:off x="4034915" y="6781488"/>
                <a:ext cx="328272" cy="127283"/>
              </a:xfrm>
              <a:custGeom>
                <a:avLst/>
                <a:gdLst>
                  <a:gd name="connsiteX0" fmla="*/ 63199 w 851977"/>
                  <a:gd name="connsiteY0" fmla="*/ 63199 h 508820"/>
                  <a:gd name="connsiteX1" fmla="*/ 789628 w 851977"/>
                  <a:gd name="connsiteY1" fmla="*/ 63199 h 508820"/>
                  <a:gd name="connsiteX2" fmla="*/ 789628 w 851977"/>
                  <a:gd name="connsiteY2" fmla="*/ 447772 h 508820"/>
                  <a:gd name="connsiteX3" fmla="*/ 63199 w 851977"/>
                  <a:gd name="connsiteY3" fmla="*/ 447772 h 50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1977" h="508820">
                    <a:moveTo>
                      <a:pt x="63199" y="63199"/>
                    </a:moveTo>
                    <a:lnTo>
                      <a:pt x="789628" y="63199"/>
                    </a:lnTo>
                    <a:lnTo>
                      <a:pt x="789628" y="447772"/>
                    </a:lnTo>
                    <a:lnTo>
                      <a:pt x="63199" y="447772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手繪多邊形: 圖案 95">
                <a:extLst>
                  <a:ext uri="{FF2B5EF4-FFF2-40B4-BE49-F238E27FC236}">
                    <a16:creationId xmlns:a16="http://schemas.microsoft.com/office/drawing/2014/main" id="{265A7740-CCA3-43DB-B14F-5D2CC6BE1B09}"/>
                  </a:ext>
                </a:extLst>
              </p:cNvPr>
              <p:cNvSpPr/>
              <p:nvPr/>
            </p:nvSpPr>
            <p:spPr>
              <a:xfrm>
                <a:off x="3752279" y="6866369"/>
                <a:ext cx="893632" cy="100306"/>
              </a:xfrm>
              <a:custGeom>
                <a:avLst/>
                <a:gdLst>
                  <a:gd name="connsiteX0" fmla="*/ 63199 w 2319272"/>
                  <a:gd name="connsiteY0" fmla="*/ 63199 h 260326"/>
                  <a:gd name="connsiteX1" fmla="*/ 2256687 w 2319272"/>
                  <a:gd name="connsiteY1" fmla="*/ 63199 h 260326"/>
                  <a:gd name="connsiteX2" fmla="*/ 2256687 w 2319272"/>
                  <a:gd name="connsiteY2" fmla="*/ 205669 h 260326"/>
                  <a:gd name="connsiteX3" fmla="*/ 63199 w 2319272"/>
                  <a:gd name="connsiteY3" fmla="*/ 205669 h 260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9272" h="260326">
                    <a:moveTo>
                      <a:pt x="63199" y="63199"/>
                    </a:moveTo>
                    <a:lnTo>
                      <a:pt x="2256687" y="63199"/>
                    </a:lnTo>
                    <a:lnTo>
                      <a:pt x="2256687" y="205669"/>
                    </a:lnTo>
                    <a:lnTo>
                      <a:pt x="63199" y="205669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手繪多邊形: 圖案 96">
                <a:extLst>
                  <a:ext uri="{FF2B5EF4-FFF2-40B4-BE49-F238E27FC236}">
                    <a16:creationId xmlns:a16="http://schemas.microsoft.com/office/drawing/2014/main" id="{F9C1E918-7FC2-4B50-8A17-7B5848520761}"/>
                  </a:ext>
                </a:extLst>
              </p:cNvPr>
              <p:cNvSpPr/>
              <p:nvPr/>
            </p:nvSpPr>
            <p:spPr>
              <a:xfrm>
                <a:off x="3680079" y="6085489"/>
                <a:ext cx="1042296" cy="730023"/>
              </a:xfrm>
              <a:custGeom>
                <a:avLst/>
                <a:gdLst>
                  <a:gd name="connsiteX0" fmla="*/ 38547 w 2283773"/>
                  <a:gd name="connsiteY0" fmla="*/ 38547 h 1431796"/>
                  <a:gd name="connsiteX1" fmla="*/ 2253452 w 2283773"/>
                  <a:gd name="connsiteY1" fmla="*/ 38547 h 1431796"/>
                  <a:gd name="connsiteX2" fmla="*/ 2253452 w 2283773"/>
                  <a:gd name="connsiteY2" fmla="*/ 1393783 h 1431796"/>
                  <a:gd name="connsiteX3" fmla="*/ 38547 w 2283773"/>
                  <a:gd name="connsiteY3" fmla="*/ 1393783 h 143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3773" h="1431796">
                    <a:moveTo>
                      <a:pt x="38547" y="38547"/>
                    </a:moveTo>
                    <a:lnTo>
                      <a:pt x="2253452" y="38547"/>
                    </a:lnTo>
                    <a:lnTo>
                      <a:pt x="2253452" y="1393783"/>
                    </a:lnTo>
                    <a:lnTo>
                      <a:pt x="38547" y="1393783"/>
                    </a:lnTo>
                    <a:close/>
                  </a:path>
                </a:pathLst>
              </a:custGeom>
              <a:noFill/>
              <a:ln w="2857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149" name="群組 148">
                <a:extLst>
                  <a:ext uri="{FF2B5EF4-FFF2-40B4-BE49-F238E27FC236}">
                    <a16:creationId xmlns:a16="http://schemas.microsoft.com/office/drawing/2014/main" id="{AB72A099-8B3F-4AF6-A5DE-1DEEDADFA358}"/>
                  </a:ext>
                </a:extLst>
              </p:cNvPr>
              <p:cNvGrpSpPr/>
              <p:nvPr/>
            </p:nvGrpSpPr>
            <p:grpSpPr>
              <a:xfrm>
                <a:off x="3757628" y="6179066"/>
                <a:ext cx="879953" cy="551678"/>
                <a:chOff x="7380172" y="1874094"/>
                <a:chExt cx="958662" cy="601018"/>
              </a:xfrm>
              <a:noFill/>
            </p:grpSpPr>
            <p:sp>
              <p:nvSpPr>
                <p:cNvPr id="150" name="手繪多邊形: 圖案 98">
                  <a:extLst>
                    <a:ext uri="{FF2B5EF4-FFF2-40B4-BE49-F238E27FC236}">
                      <a16:creationId xmlns:a16="http://schemas.microsoft.com/office/drawing/2014/main" id="{B4E77A31-5FBB-4D66-8B36-E418292DC308}"/>
                    </a:ext>
                  </a:extLst>
                </p:cNvPr>
                <p:cNvSpPr/>
                <p:nvPr/>
              </p:nvSpPr>
              <p:spPr>
                <a:xfrm>
                  <a:off x="7380172" y="1874094"/>
                  <a:ext cx="958662" cy="601018"/>
                </a:xfrm>
                <a:custGeom>
                  <a:avLst/>
                  <a:gdLst>
                    <a:gd name="connsiteX0" fmla="*/ 38547 w 2283773"/>
                    <a:gd name="connsiteY0" fmla="*/ 38547 h 1431796"/>
                    <a:gd name="connsiteX1" fmla="*/ 2253452 w 2283773"/>
                    <a:gd name="connsiteY1" fmla="*/ 38547 h 1431796"/>
                    <a:gd name="connsiteX2" fmla="*/ 2253452 w 2283773"/>
                    <a:gd name="connsiteY2" fmla="*/ 1393783 h 1431796"/>
                    <a:gd name="connsiteX3" fmla="*/ 38547 w 2283773"/>
                    <a:gd name="connsiteY3" fmla="*/ 1393783 h 1431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3773" h="1431796">
                      <a:moveTo>
                        <a:pt x="38547" y="38547"/>
                      </a:moveTo>
                      <a:lnTo>
                        <a:pt x="2253452" y="38547"/>
                      </a:lnTo>
                      <a:lnTo>
                        <a:pt x="2253452" y="1393783"/>
                      </a:lnTo>
                      <a:lnTo>
                        <a:pt x="38547" y="1393783"/>
                      </a:lnTo>
                      <a:close/>
                    </a:path>
                  </a:pathLst>
                </a:custGeom>
                <a:grpFill/>
                <a:ln w="28575" cap="rnd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1" name="手繪多邊形: 圖案 99">
                  <a:extLst>
                    <a:ext uri="{FF2B5EF4-FFF2-40B4-BE49-F238E27FC236}">
                      <a16:creationId xmlns:a16="http://schemas.microsoft.com/office/drawing/2014/main" id="{37FD14AB-834E-42D6-8719-56A8BA8C8753}"/>
                    </a:ext>
                  </a:extLst>
                </p:cNvPr>
                <p:cNvSpPr/>
                <p:nvPr/>
              </p:nvSpPr>
              <p:spPr>
                <a:xfrm>
                  <a:off x="7524461" y="1960613"/>
                  <a:ext cx="407307" cy="412268"/>
                </a:xfrm>
                <a:custGeom>
                  <a:avLst/>
                  <a:gdLst>
                    <a:gd name="connsiteX0" fmla="*/ 26377 w 970308"/>
                    <a:gd name="connsiteY0" fmla="*/ 26377 h 982141"/>
                    <a:gd name="connsiteX1" fmla="*/ 947814 w 970308"/>
                    <a:gd name="connsiteY1" fmla="*/ 26377 h 982141"/>
                    <a:gd name="connsiteX2" fmla="*/ 947814 w 970308"/>
                    <a:gd name="connsiteY2" fmla="*/ 958583 h 982141"/>
                    <a:gd name="connsiteX3" fmla="*/ 26377 w 970308"/>
                    <a:gd name="connsiteY3" fmla="*/ 958583 h 982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70308" h="982141">
                      <a:moveTo>
                        <a:pt x="26377" y="26377"/>
                      </a:moveTo>
                      <a:lnTo>
                        <a:pt x="947814" y="26377"/>
                      </a:lnTo>
                      <a:lnTo>
                        <a:pt x="947814" y="958583"/>
                      </a:lnTo>
                      <a:lnTo>
                        <a:pt x="26377" y="958583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2" name="手繪多邊形: 圖案 100">
                  <a:extLst>
                    <a:ext uri="{FF2B5EF4-FFF2-40B4-BE49-F238E27FC236}">
                      <a16:creationId xmlns:a16="http://schemas.microsoft.com/office/drawing/2014/main" id="{AA991A84-B9C4-4BC3-8404-B55E3C09F733}"/>
                    </a:ext>
                  </a:extLst>
                </p:cNvPr>
                <p:cNvSpPr/>
                <p:nvPr/>
              </p:nvSpPr>
              <p:spPr>
                <a:xfrm>
                  <a:off x="7821758" y="1982779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3" name="手繪多邊形: 圖案 101">
                  <a:extLst>
                    <a:ext uri="{FF2B5EF4-FFF2-40B4-BE49-F238E27FC236}">
                      <a16:creationId xmlns:a16="http://schemas.microsoft.com/office/drawing/2014/main" id="{7926CB9F-45EB-4122-B7C2-F0D65FE2C6F8}"/>
                    </a:ext>
                  </a:extLst>
                </p:cNvPr>
                <p:cNvSpPr/>
                <p:nvPr/>
              </p:nvSpPr>
              <p:spPr>
                <a:xfrm>
                  <a:off x="7850967" y="1982784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4" name="手繪多邊形: 圖案 102">
                  <a:extLst>
                    <a:ext uri="{FF2B5EF4-FFF2-40B4-BE49-F238E27FC236}">
                      <a16:creationId xmlns:a16="http://schemas.microsoft.com/office/drawing/2014/main" id="{AE30C642-903A-435D-A762-FF40213C4FA9}"/>
                    </a:ext>
                  </a:extLst>
                </p:cNvPr>
                <p:cNvSpPr/>
                <p:nvPr/>
              </p:nvSpPr>
              <p:spPr>
                <a:xfrm>
                  <a:off x="7880222" y="1982787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5" name="手繪多邊形: 圖案 111">
                  <a:extLst>
                    <a:ext uri="{FF2B5EF4-FFF2-40B4-BE49-F238E27FC236}">
                      <a16:creationId xmlns:a16="http://schemas.microsoft.com/office/drawing/2014/main" id="{61A90137-08D8-447D-B590-BD4FA0BFFB56}"/>
                    </a:ext>
                  </a:extLst>
                </p:cNvPr>
                <p:cNvSpPr/>
                <p:nvPr/>
              </p:nvSpPr>
              <p:spPr>
                <a:xfrm>
                  <a:off x="7533910" y="2011251"/>
                  <a:ext cx="387439" cy="4967"/>
                </a:xfrm>
                <a:custGeom>
                  <a:avLst/>
                  <a:gdLst>
                    <a:gd name="connsiteX0" fmla="*/ 9305 w 922975"/>
                    <a:gd name="connsiteY0" fmla="*/ 9305 h 11833"/>
                    <a:gd name="connsiteX1" fmla="*/ 923525 w 922975"/>
                    <a:gd name="connsiteY1" fmla="*/ 9305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2975" h="11833">
                      <a:moveTo>
                        <a:pt x="9305" y="9305"/>
                      </a:moveTo>
                      <a:lnTo>
                        <a:pt x="923525" y="9305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6" name="手繪多邊形: 圖案 113">
                  <a:extLst>
                    <a:ext uri="{FF2B5EF4-FFF2-40B4-BE49-F238E27FC236}">
                      <a16:creationId xmlns:a16="http://schemas.microsoft.com/office/drawing/2014/main" id="{9764DE2A-236E-430E-9838-4B049400AA27}"/>
                    </a:ext>
                  </a:extLst>
                </p:cNvPr>
                <p:cNvSpPr/>
                <p:nvPr/>
              </p:nvSpPr>
              <p:spPr>
                <a:xfrm>
                  <a:off x="7563157" y="2046511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09 h 11833"/>
                    <a:gd name="connsiteX1" fmla="*/ 778001 w 780979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09"/>
                      </a:moveTo>
                      <a:lnTo>
                        <a:pt x="778001" y="9209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7" name="手繪多邊形: 圖案 180">
                  <a:extLst>
                    <a:ext uri="{FF2B5EF4-FFF2-40B4-BE49-F238E27FC236}">
                      <a16:creationId xmlns:a16="http://schemas.microsoft.com/office/drawing/2014/main" id="{EFBECC6A-5A4C-4838-B9CA-6B7DB12C360E}"/>
                    </a:ext>
                  </a:extLst>
                </p:cNvPr>
                <p:cNvSpPr/>
                <p:nvPr/>
              </p:nvSpPr>
              <p:spPr>
                <a:xfrm>
                  <a:off x="7563157" y="2073534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10 h 11833"/>
                    <a:gd name="connsiteX1" fmla="*/ 778001 w 780979"/>
                    <a:gd name="connsiteY1" fmla="*/ 9210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10"/>
                      </a:moveTo>
                      <a:lnTo>
                        <a:pt x="778001" y="9210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8" name="手繪多邊形: 圖案 181">
                  <a:extLst>
                    <a:ext uri="{FF2B5EF4-FFF2-40B4-BE49-F238E27FC236}">
                      <a16:creationId xmlns:a16="http://schemas.microsoft.com/office/drawing/2014/main" id="{928447A4-8090-4135-8969-E14A14A11C6B}"/>
                    </a:ext>
                  </a:extLst>
                </p:cNvPr>
                <p:cNvSpPr/>
                <p:nvPr/>
              </p:nvSpPr>
              <p:spPr>
                <a:xfrm>
                  <a:off x="7563165" y="2100522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09 h 11833"/>
                    <a:gd name="connsiteX1" fmla="*/ 778001 w 780979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09"/>
                      </a:moveTo>
                      <a:lnTo>
                        <a:pt x="778001" y="9209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9" name="手繪多邊形: 圖案 182">
                  <a:extLst>
                    <a:ext uri="{FF2B5EF4-FFF2-40B4-BE49-F238E27FC236}">
                      <a16:creationId xmlns:a16="http://schemas.microsoft.com/office/drawing/2014/main" id="{27BF6906-91D3-4CCF-BA1A-37FD504CC361}"/>
                    </a:ext>
                  </a:extLst>
                </p:cNvPr>
                <p:cNvSpPr/>
                <p:nvPr/>
              </p:nvSpPr>
              <p:spPr>
                <a:xfrm>
                  <a:off x="7563147" y="2127490"/>
                  <a:ext cx="139081" cy="4967"/>
                </a:xfrm>
                <a:custGeom>
                  <a:avLst/>
                  <a:gdLst>
                    <a:gd name="connsiteX0" fmla="*/ 9209 w 331324"/>
                    <a:gd name="connsiteY0" fmla="*/ 9209 h 11833"/>
                    <a:gd name="connsiteX1" fmla="*/ 324086 w 331324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1324" h="11833">
                      <a:moveTo>
                        <a:pt x="9209" y="9209"/>
                      </a:moveTo>
                      <a:lnTo>
                        <a:pt x="324086" y="9209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168" name="語音泡泡: 圓角矩形 167">
            <a:extLst>
              <a:ext uri="{FF2B5EF4-FFF2-40B4-BE49-F238E27FC236}">
                <a16:creationId xmlns:a16="http://schemas.microsoft.com/office/drawing/2014/main" id="{828BB058-8D69-40CB-8E95-4DEB1239D1B8}"/>
              </a:ext>
            </a:extLst>
          </p:cNvPr>
          <p:cNvSpPr/>
          <p:nvPr/>
        </p:nvSpPr>
        <p:spPr>
          <a:xfrm>
            <a:off x="9151731" y="3754274"/>
            <a:ext cx="2516218" cy="847808"/>
          </a:xfrm>
          <a:prstGeom prst="wedgeRoundRectCallout">
            <a:avLst>
              <a:gd name="adj1" fmla="val -64013"/>
              <a:gd name="adj2" fmla="val 2243"/>
              <a:gd name="adj3" fmla="val 16667"/>
            </a:avLst>
          </a:prstGeom>
          <a:gradFill>
            <a:gsLst>
              <a:gs pos="606">
                <a:schemeClr val="bg1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0"/>
          </a:gradFill>
          <a:ln w="254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6" name="群組 185">
            <a:extLst>
              <a:ext uri="{FF2B5EF4-FFF2-40B4-BE49-F238E27FC236}">
                <a16:creationId xmlns:a16="http://schemas.microsoft.com/office/drawing/2014/main" id="{4F15EB86-7D44-4755-8F04-A0219EEBDECF}"/>
              </a:ext>
            </a:extLst>
          </p:cNvPr>
          <p:cNvGrpSpPr/>
          <p:nvPr/>
        </p:nvGrpSpPr>
        <p:grpSpPr>
          <a:xfrm>
            <a:off x="10659220" y="3952265"/>
            <a:ext cx="775097" cy="486366"/>
            <a:chOff x="3150124" y="5712264"/>
            <a:chExt cx="1404300" cy="881186"/>
          </a:xfrm>
        </p:grpSpPr>
        <p:grpSp>
          <p:nvGrpSpPr>
            <p:cNvPr id="187" name="群組 186">
              <a:extLst>
                <a:ext uri="{FF2B5EF4-FFF2-40B4-BE49-F238E27FC236}">
                  <a16:creationId xmlns:a16="http://schemas.microsoft.com/office/drawing/2014/main" id="{DE0C0BE8-ACA4-4C12-AAFA-C08B44B30CB2}"/>
                </a:ext>
              </a:extLst>
            </p:cNvPr>
            <p:cNvGrpSpPr/>
            <p:nvPr/>
          </p:nvGrpSpPr>
          <p:grpSpPr>
            <a:xfrm>
              <a:off x="3150124" y="5788482"/>
              <a:ext cx="387545" cy="788763"/>
              <a:chOff x="315956" y="2626868"/>
              <a:chExt cx="252544" cy="514000"/>
            </a:xfrm>
          </p:grpSpPr>
          <p:sp>
            <p:nvSpPr>
              <p:cNvPr id="203" name="手繪多邊形: 圖案 183">
                <a:extLst>
                  <a:ext uri="{FF2B5EF4-FFF2-40B4-BE49-F238E27FC236}">
                    <a16:creationId xmlns:a16="http://schemas.microsoft.com/office/drawing/2014/main" id="{BA57AD81-094E-4622-902E-0E736002EBA1}"/>
                  </a:ext>
                </a:extLst>
              </p:cNvPr>
              <p:cNvSpPr/>
              <p:nvPr/>
            </p:nvSpPr>
            <p:spPr>
              <a:xfrm>
                <a:off x="315956" y="2626868"/>
                <a:ext cx="252544" cy="514000"/>
              </a:xfrm>
              <a:custGeom>
                <a:avLst/>
                <a:gdLst>
                  <a:gd name="connsiteX0" fmla="*/ 63199 w 1005807"/>
                  <a:gd name="connsiteY0" fmla="*/ 63199 h 2047113"/>
                  <a:gd name="connsiteX1" fmla="*/ 946298 w 1005807"/>
                  <a:gd name="connsiteY1" fmla="*/ 63199 h 2047113"/>
                  <a:gd name="connsiteX2" fmla="*/ 946298 w 1005807"/>
                  <a:gd name="connsiteY2" fmla="*/ 1986066 h 2047113"/>
                  <a:gd name="connsiteX3" fmla="*/ 63199 w 1005807"/>
                  <a:gd name="connsiteY3" fmla="*/ 1986066 h 2047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5807" h="2047113">
                    <a:moveTo>
                      <a:pt x="63199" y="63199"/>
                    </a:moveTo>
                    <a:lnTo>
                      <a:pt x="946298" y="63199"/>
                    </a:lnTo>
                    <a:lnTo>
                      <a:pt x="946298" y="1986066"/>
                    </a:lnTo>
                    <a:lnTo>
                      <a:pt x="63199" y="1986066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手繪多邊形: 圖案 184">
                <a:extLst>
                  <a:ext uri="{FF2B5EF4-FFF2-40B4-BE49-F238E27FC236}">
                    <a16:creationId xmlns:a16="http://schemas.microsoft.com/office/drawing/2014/main" id="{2614260C-ABCD-444D-AE0E-40A27E329A8D}"/>
                  </a:ext>
                </a:extLst>
              </p:cNvPr>
              <p:cNvSpPr/>
              <p:nvPr/>
            </p:nvSpPr>
            <p:spPr>
              <a:xfrm>
                <a:off x="372445" y="2851431"/>
                <a:ext cx="136671" cy="92104"/>
              </a:xfrm>
              <a:custGeom>
                <a:avLst/>
                <a:gdLst>
                  <a:gd name="connsiteX0" fmla="*/ 9209 w 544319"/>
                  <a:gd name="connsiteY0" fmla="*/ 9210 h 366823"/>
                  <a:gd name="connsiteX1" fmla="*/ 536252 w 544319"/>
                  <a:gd name="connsiteY1" fmla="*/ 9210 h 366823"/>
                  <a:gd name="connsiteX2" fmla="*/ 536252 w 544319"/>
                  <a:gd name="connsiteY2" fmla="*/ 365265 h 366823"/>
                  <a:gd name="connsiteX3" fmla="*/ 9209 w 544319"/>
                  <a:gd name="connsiteY3" fmla="*/ 365265 h 36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366823">
                    <a:moveTo>
                      <a:pt x="9209" y="9210"/>
                    </a:moveTo>
                    <a:lnTo>
                      <a:pt x="536252" y="9210"/>
                    </a:lnTo>
                    <a:lnTo>
                      <a:pt x="536252" y="365265"/>
                    </a:lnTo>
                    <a:lnTo>
                      <a:pt x="9209" y="365265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手繪多邊形: 圖案 185">
                <a:extLst>
                  <a:ext uri="{FF2B5EF4-FFF2-40B4-BE49-F238E27FC236}">
                    <a16:creationId xmlns:a16="http://schemas.microsoft.com/office/drawing/2014/main" id="{5C5A06D0-6EC7-4E3A-80E1-2BF82F7F34F9}"/>
                  </a:ext>
                </a:extLst>
              </p:cNvPr>
              <p:cNvSpPr/>
              <p:nvPr/>
            </p:nvSpPr>
            <p:spPr>
              <a:xfrm>
                <a:off x="372444" y="2967661"/>
                <a:ext cx="136671" cy="35653"/>
              </a:xfrm>
              <a:custGeom>
                <a:avLst/>
                <a:gdLst>
                  <a:gd name="connsiteX0" fmla="*/ 9209 w 544319"/>
                  <a:gd name="connsiteY0" fmla="*/ 9209 h 141996"/>
                  <a:gd name="connsiteX1" fmla="*/ 536252 w 544319"/>
                  <a:gd name="connsiteY1" fmla="*/ 9209 h 141996"/>
                  <a:gd name="connsiteX2" fmla="*/ 536252 w 544319"/>
                  <a:gd name="connsiteY2" fmla="*/ 137361 h 141996"/>
                  <a:gd name="connsiteX3" fmla="*/ 9209 w 544319"/>
                  <a:gd name="connsiteY3" fmla="*/ 137361 h 14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141996">
                    <a:moveTo>
                      <a:pt x="9209" y="9209"/>
                    </a:moveTo>
                    <a:lnTo>
                      <a:pt x="536252" y="9209"/>
                    </a:lnTo>
                    <a:lnTo>
                      <a:pt x="536252" y="137361"/>
                    </a:lnTo>
                    <a:lnTo>
                      <a:pt x="9209" y="137361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手繪多邊形: 圖案 186">
                <a:extLst>
                  <a:ext uri="{FF2B5EF4-FFF2-40B4-BE49-F238E27FC236}">
                    <a16:creationId xmlns:a16="http://schemas.microsoft.com/office/drawing/2014/main" id="{773BAF44-2114-4D37-A9BA-5C120E7A8FDE}"/>
                  </a:ext>
                </a:extLst>
              </p:cNvPr>
              <p:cNvSpPr/>
              <p:nvPr/>
            </p:nvSpPr>
            <p:spPr>
              <a:xfrm>
                <a:off x="372444" y="3026667"/>
                <a:ext cx="136671" cy="35653"/>
              </a:xfrm>
              <a:custGeom>
                <a:avLst/>
                <a:gdLst>
                  <a:gd name="connsiteX0" fmla="*/ 9209 w 544319"/>
                  <a:gd name="connsiteY0" fmla="*/ 9209 h 141996"/>
                  <a:gd name="connsiteX1" fmla="*/ 536252 w 544319"/>
                  <a:gd name="connsiteY1" fmla="*/ 9209 h 141996"/>
                  <a:gd name="connsiteX2" fmla="*/ 536252 w 544319"/>
                  <a:gd name="connsiteY2" fmla="*/ 137361 h 141996"/>
                  <a:gd name="connsiteX3" fmla="*/ 9209 w 544319"/>
                  <a:gd name="connsiteY3" fmla="*/ 137361 h 14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141996">
                    <a:moveTo>
                      <a:pt x="9209" y="9209"/>
                    </a:moveTo>
                    <a:lnTo>
                      <a:pt x="536252" y="9209"/>
                    </a:lnTo>
                    <a:lnTo>
                      <a:pt x="536252" y="137361"/>
                    </a:lnTo>
                    <a:lnTo>
                      <a:pt x="9209" y="137361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手繪多邊形: 圖案 187">
                <a:extLst>
                  <a:ext uri="{FF2B5EF4-FFF2-40B4-BE49-F238E27FC236}">
                    <a16:creationId xmlns:a16="http://schemas.microsoft.com/office/drawing/2014/main" id="{18EC544B-EEF3-44B0-9975-4EFD90BB7C28}"/>
                  </a:ext>
                </a:extLst>
              </p:cNvPr>
              <p:cNvSpPr/>
              <p:nvPr/>
            </p:nvSpPr>
            <p:spPr>
              <a:xfrm>
                <a:off x="376094" y="2807691"/>
                <a:ext cx="23769" cy="23769"/>
              </a:xfrm>
              <a:custGeom>
                <a:avLst/>
                <a:gdLst>
                  <a:gd name="connsiteX0" fmla="*/ 87209 w 94664"/>
                  <a:gd name="connsiteY0" fmla="*/ 48042 h 94664"/>
                  <a:gd name="connsiteX1" fmla="*/ 48042 w 94664"/>
                  <a:gd name="connsiteY1" fmla="*/ 87210 h 94664"/>
                  <a:gd name="connsiteX2" fmla="*/ 8875 w 94664"/>
                  <a:gd name="connsiteY2" fmla="*/ 48042 h 94664"/>
                  <a:gd name="connsiteX3" fmla="*/ 48042 w 94664"/>
                  <a:gd name="connsiteY3" fmla="*/ 8875 h 94664"/>
                  <a:gd name="connsiteX4" fmla="*/ 87209 w 94664"/>
                  <a:gd name="connsiteY4" fmla="*/ 48042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664" h="94664">
                    <a:moveTo>
                      <a:pt x="87209" y="48042"/>
                    </a:moveTo>
                    <a:cubicBezTo>
                      <a:pt x="87209" y="69674"/>
                      <a:pt x="69674" y="87210"/>
                      <a:pt x="48042" y="87210"/>
                    </a:cubicBezTo>
                    <a:cubicBezTo>
                      <a:pt x="26411" y="87210"/>
                      <a:pt x="8875" y="69674"/>
                      <a:pt x="8875" y="48042"/>
                    </a:cubicBezTo>
                    <a:cubicBezTo>
                      <a:pt x="8875" y="26411"/>
                      <a:pt x="26411" y="8875"/>
                      <a:pt x="48042" y="8875"/>
                    </a:cubicBezTo>
                    <a:cubicBezTo>
                      <a:pt x="69674" y="8875"/>
                      <a:pt x="87209" y="26411"/>
                      <a:pt x="87209" y="48042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8" name="群組 187">
              <a:extLst>
                <a:ext uri="{FF2B5EF4-FFF2-40B4-BE49-F238E27FC236}">
                  <a16:creationId xmlns:a16="http://schemas.microsoft.com/office/drawing/2014/main" id="{B9AE6D71-5E71-45D9-9725-67C7D0A8B890}"/>
                </a:ext>
              </a:extLst>
            </p:cNvPr>
            <p:cNvGrpSpPr/>
            <p:nvPr/>
          </p:nvGrpSpPr>
          <p:grpSpPr>
            <a:xfrm>
              <a:off x="3512128" y="5712264"/>
              <a:ext cx="1042296" cy="881186"/>
              <a:chOff x="3680079" y="6085489"/>
              <a:chExt cx="1042296" cy="881186"/>
            </a:xfrm>
          </p:grpSpPr>
          <p:sp>
            <p:nvSpPr>
              <p:cNvPr id="189" name="手繪多邊形: 圖案 94">
                <a:extLst>
                  <a:ext uri="{FF2B5EF4-FFF2-40B4-BE49-F238E27FC236}">
                    <a16:creationId xmlns:a16="http://schemas.microsoft.com/office/drawing/2014/main" id="{56F5905E-C0CB-41E8-973F-0D019B15C217}"/>
                  </a:ext>
                </a:extLst>
              </p:cNvPr>
              <p:cNvSpPr/>
              <p:nvPr/>
            </p:nvSpPr>
            <p:spPr>
              <a:xfrm>
                <a:off x="4034915" y="6781488"/>
                <a:ext cx="328272" cy="127283"/>
              </a:xfrm>
              <a:custGeom>
                <a:avLst/>
                <a:gdLst>
                  <a:gd name="connsiteX0" fmla="*/ 63199 w 851977"/>
                  <a:gd name="connsiteY0" fmla="*/ 63199 h 508820"/>
                  <a:gd name="connsiteX1" fmla="*/ 789628 w 851977"/>
                  <a:gd name="connsiteY1" fmla="*/ 63199 h 508820"/>
                  <a:gd name="connsiteX2" fmla="*/ 789628 w 851977"/>
                  <a:gd name="connsiteY2" fmla="*/ 447772 h 508820"/>
                  <a:gd name="connsiteX3" fmla="*/ 63199 w 851977"/>
                  <a:gd name="connsiteY3" fmla="*/ 447772 h 50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1977" h="508820">
                    <a:moveTo>
                      <a:pt x="63199" y="63199"/>
                    </a:moveTo>
                    <a:lnTo>
                      <a:pt x="789628" y="63199"/>
                    </a:lnTo>
                    <a:lnTo>
                      <a:pt x="789628" y="447772"/>
                    </a:lnTo>
                    <a:lnTo>
                      <a:pt x="63199" y="447772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手繪多邊形: 圖案 95">
                <a:extLst>
                  <a:ext uri="{FF2B5EF4-FFF2-40B4-BE49-F238E27FC236}">
                    <a16:creationId xmlns:a16="http://schemas.microsoft.com/office/drawing/2014/main" id="{605A8C31-3D29-4914-9284-2EE3665E068F}"/>
                  </a:ext>
                </a:extLst>
              </p:cNvPr>
              <p:cNvSpPr/>
              <p:nvPr/>
            </p:nvSpPr>
            <p:spPr>
              <a:xfrm>
                <a:off x="3752279" y="6866369"/>
                <a:ext cx="893632" cy="100306"/>
              </a:xfrm>
              <a:custGeom>
                <a:avLst/>
                <a:gdLst>
                  <a:gd name="connsiteX0" fmla="*/ 63199 w 2319272"/>
                  <a:gd name="connsiteY0" fmla="*/ 63199 h 260326"/>
                  <a:gd name="connsiteX1" fmla="*/ 2256687 w 2319272"/>
                  <a:gd name="connsiteY1" fmla="*/ 63199 h 260326"/>
                  <a:gd name="connsiteX2" fmla="*/ 2256687 w 2319272"/>
                  <a:gd name="connsiteY2" fmla="*/ 205669 h 260326"/>
                  <a:gd name="connsiteX3" fmla="*/ 63199 w 2319272"/>
                  <a:gd name="connsiteY3" fmla="*/ 205669 h 260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9272" h="260326">
                    <a:moveTo>
                      <a:pt x="63199" y="63199"/>
                    </a:moveTo>
                    <a:lnTo>
                      <a:pt x="2256687" y="63199"/>
                    </a:lnTo>
                    <a:lnTo>
                      <a:pt x="2256687" y="205669"/>
                    </a:lnTo>
                    <a:lnTo>
                      <a:pt x="63199" y="205669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手繪多邊形: 圖案 96">
                <a:extLst>
                  <a:ext uri="{FF2B5EF4-FFF2-40B4-BE49-F238E27FC236}">
                    <a16:creationId xmlns:a16="http://schemas.microsoft.com/office/drawing/2014/main" id="{FCF6BF46-075E-4BC5-BEF4-D733FC2C3EFF}"/>
                  </a:ext>
                </a:extLst>
              </p:cNvPr>
              <p:cNvSpPr/>
              <p:nvPr/>
            </p:nvSpPr>
            <p:spPr>
              <a:xfrm>
                <a:off x="3680079" y="6085489"/>
                <a:ext cx="1042296" cy="730023"/>
              </a:xfrm>
              <a:custGeom>
                <a:avLst/>
                <a:gdLst>
                  <a:gd name="connsiteX0" fmla="*/ 38547 w 2283773"/>
                  <a:gd name="connsiteY0" fmla="*/ 38547 h 1431796"/>
                  <a:gd name="connsiteX1" fmla="*/ 2253452 w 2283773"/>
                  <a:gd name="connsiteY1" fmla="*/ 38547 h 1431796"/>
                  <a:gd name="connsiteX2" fmla="*/ 2253452 w 2283773"/>
                  <a:gd name="connsiteY2" fmla="*/ 1393783 h 1431796"/>
                  <a:gd name="connsiteX3" fmla="*/ 38547 w 2283773"/>
                  <a:gd name="connsiteY3" fmla="*/ 1393783 h 143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3773" h="1431796">
                    <a:moveTo>
                      <a:pt x="38547" y="38547"/>
                    </a:moveTo>
                    <a:lnTo>
                      <a:pt x="2253452" y="38547"/>
                    </a:lnTo>
                    <a:lnTo>
                      <a:pt x="2253452" y="1393783"/>
                    </a:lnTo>
                    <a:lnTo>
                      <a:pt x="38547" y="1393783"/>
                    </a:lnTo>
                    <a:close/>
                  </a:path>
                </a:pathLst>
              </a:custGeom>
              <a:noFill/>
              <a:ln w="2857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192" name="群組 191">
                <a:extLst>
                  <a:ext uri="{FF2B5EF4-FFF2-40B4-BE49-F238E27FC236}">
                    <a16:creationId xmlns:a16="http://schemas.microsoft.com/office/drawing/2014/main" id="{CA7DB3AF-57E4-4B49-91A2-36946AED4745}"/>
                  </a:ext>
                </a:extLst>
              </p:cNvPr>
              <p:cNvGrpSpPr/>
              <p:nvPr/>
            </p:nvGrpSpPr>
            <p:grpSpPr>
              <a:xfrm>
                <a:off x="3757628" y="6179066"/>
                <a:ext cx="879953" cy="551678"/>
                <a:chOff x="7380172" y="1874094"/>
                <a:chExt cx="958662" cy="601018"/>
              </a:xfrm>
              <a:noFill/>
            </p:grpSpPr>
            <p:sp>
              <p:nvSpPr>
                <p:cNvPr id="193" name="手繪多邊形: 圖案 98">
                  <a:extLst>
                    <a:ext uri="{FF2B5EF4-FFF2-40B4-BE49-F238E27FC236}">
                      <a16:creationId xmlns:a16="http://schemas.microsoft.com/office/drawing/2014/main" id="{6D30FA10-2B85-4616-8A76-5FB326372114}"/>
                    </a:ext>
                  </a:extLst>
                </p:cNvPr>
                <p:cNvSpPr/>
                <p:nvPr/>
              </p:nvSpPr>
              <p:spPr>
                <a:xfrm>
                  <a:off x="7380172" y="1874094"/>
                  <a:ext cx="958662" cy="601018"/>
                </a:xfrm>
                <a:custGeom>
                  <a:avLst/>
                  <a:gdLst>
                    <a:gd name="connsiteX0" fmla="*/ 38547 w 2283773"/>
                    <a:gd name="connsiteY0" fmla="*/ 38547 h 1431796"/>
                    <a:gd name="connsiteX1" fmla="*/ 2253452 w 2283773"/>
                    <a:gd name="connsiteY1" fmla="*/ 38547 h 1431796"/>
                    <a:gd name="connsiteX2" fmla="*/ 2253452 w 2283773"/>
                    <a:gd name="connsiteY2" fmla="*/ 1393783 h 1431796"/>
                    <a:gd name="connsiteX3" fmla="*/ 38547 w 2283773"/>
                    <a:gd name="connsiteY3" fmla="*/ 1393783 h 1431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3773" h="1431796">
                      <a:moveTo>
                        <a:pt x="38547" y="38547"/>
                      </a:moveTo>
                      <a:lnTo>
                        <a:pt x="2253452" y="38547"/>
                      </a:lnTo>
                      <a:lnTo>
                        <a:pt x="2253452" y="1393783"/>
                      </a:lnTo>
                      <a:lnTo>
                        <a:pt x="38547" y="1393783"/>
                      </a:lnTo>
                      <a:close/>
                    </a:path>
                  </a:pathLst>
                </a:custGeom>
                <a:grpFill/>
                <a:ln w="28575" cap="rnd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4" name="手繪多邊形: 圖案 99">
                  <a:extLst>
                    <a:ext uri="{FF2B5EF4-FFF2-40B4-BE49-F238E27FC236}">
                      <a16:creationId xmlns:a16="http://schemas.microsoft.com/office/drawing/2014/main" id="{62A39996-A48E-40EE-81BF-8928C3E9BA1A}"/>
                    </a:ext>
                  </a:extLst>
                </p:cNvPr>
                <p:cNvSpPr/>
                <p:nvPr/>
              </p:nvSpPr>
              <p:spPr>
                <a:xfrm>
                  <a:off x="7524461" y="1960613"/>
                  <a:ext cx="407307" cy="412268"/>
                </a:xfrm>
                <a:custGeom>
                  <a:avLst/>
                  <a:gdLst>
                    <a:gd name="connsiteX0" fmla="*/ 26377 w 970308"/>
                    <a:gd name="connsiteY0" fmla="*/ 26377 h 982141"/>
                    <a:gd name="connsiteX1" fmla="*/ 947814 w 970308"/>
                    <a:gd name="connsiteY1" fmla="*/ 26377 h 982141"/>
                    <a:gd name="connsiteX2" fmla="*/ 947814 w 970308"/>
                    <a:gd name="connsiteY2" fmla="*/ 958583 h 982141"/>
                    <a:gd name="connsiteX3" fmla="*/ 26377 w 970308"/>
                    <a:gd name="connsiteY3" fmla="*/ 958583 h 982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70308" h="982141">
                      <a:moveTo>
                        <a:pt x="26377" y="26377"/>
                      </a:moveTo>
                      <a:lnTo>
                        <a:pt x="947814" y="26377"/>
                      </a:lnTo>
                      <a:lnTo>
                        <a:pt x="947814" y="958583"/>
                      </a:lnTo>
                      <a:lnTo>
                        <a:pt x="26377" y="958583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5" name="手繪多邊形: 圖案 100">
                  <a:extLst>
                    <a:ext uri="{FF2B5EF4-FFF2-40B4-BE49-F238E27FC236}">
                      <a16:creationId xmlns:a16="http://schemas.microsoft.com/office/drawing/2014/main" id="{178A8505-6296-4514-99F6-22CA8BCD36A1}"/>
                    </a:ext>
                  </a:extLst>
                </p:cNvPr>
                <p:cNvSpPr/>
                <p:nvPr/>
              </p:nvSpPr>
              <p:spPr>
                <a:xfrm>
                  <a:off x="7821758" y="1982779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6" name="手繪多邊形: 圖案 101">
                  <a:extLst>
                    <a:ext uri="{FF2B5EF4-FFF2-40B4-BE49-F238E27FC236}">
                      <a16:creationId xmlns:a16="http://schemas.microsoft.com/office/drawing/2014/main" id="{2C182436-EF71-403C-8921-DAE4FBCD4273}"/>
                    </a:ext>
                  </a:extLst>
                </p:cNvPr>
                <p:cNvSpPr/>
                <p:nvPr/>
              </p:nvSpPr>
              <p:spPr>
                <a:xfrm>
                  <a:off x="7850967" y="1982784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7" name="手繪多邊形: 圖案 102">
                  <a:extLst>
                    <a:ext uri="{FF2B5EF4-FFF2-40B4-BE49-F238E27FC236}">
                      <a16:creationId xmlns:a16="http://schemas.microsoft.com/office/drawing/2014/main" id="{3D45E341-C78A-4D82-ADDA-5C56B430A925}"/>
                    </a:ext>
                  </a:extLst>
                </p:cNvPr>
                <p:cNvSpPr/>
                <p:nvPr/>
              </p:nvSpPr>
              <p:spPr>
                <a:xfrm>
                  <a:off x="7880222" y="1982787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8" name="手繪多邊形: 圖案 111">
                  <a:extLst>
                    <a:ext uri="{FF2B5EF4-FFF2-40B4-BE49-F238E27FC236}">
                      <a16:creationId xmlns:a16="http://schemas.microsoft.com/office/drawing/2014/main" id="{F1A1307B-9FC9-4CC3-A089-77F609C134B8}"/>
                    </a:ext>
                  </a:extLst>
                </p:cNvPr>
                <p:cNvSpPr/>
                <p:nvPr/>
              </p:nvSpPr>
              <p:spPr>
                <a:xfrm>
                  <a:off x="7533910" y="2011251"/>
                  <a:ext cx="387439" cy="4967"/>
                </a:xfrm>
                <a:custGeom>
                  <a:avLst/>
                  <a:gdLst>
                    <a:gd name="connsiteX0" fmla="*/ 9305 w 922975"/>
                    <a:gd name="connsiteY0" fmla="*/ 9305 h 11833"/>
                    <a:gd name="connsiteX1" fmla="*/ 923525 w 922975"/>
                    <a:gd name="connsiteY1" fmla="*/ 9305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2975" h="11833">
                      <a:moveTo>
                        <a:pt x="9305" y="9305"/>
                      </a:moveTo>
                      <a:lnTo>
                        <a:pt x="923525" y="9305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" name="手繪多邊形: 圖案 113">
                  <a:extLst>
                    <a:ext uri="{FF2B5EF4-FFF2-40B4-BE49-F238E27FC236}">
                      <a16:creationId xmlns:a16="http://schemas.microsoft.com/office/drawing/2014/main" id="{89E42F7C-DE7F-482A-BF3B-6C530D9990FF}"/>
                    </a:ext>
                  </a:extLst>
                </p:cNvPr>
                <p:cNvSpPr/>
                <p:nvPr/>
              </p:nvSpPr>
              <p:spPr>
                <a:xfrm>
                  <a:off x="7563157" y="2046511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09 h 11833"/>
                    <a:gd name="connsiteX1" fmla="*/ 778001 w 780979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09"/>
                      </a:moveTo>
                      <a:lnTo>
                        <a:pt x="778001" y="9209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" name="手繪多邊形: 圖案 180">
                  <a:extLst>
                    <a:ext uri="{FF2B5EF4-FFF2-40B4-BE49-F238E27FC236}">
                      <a16:creationId xmlns:a16="http://schemas.microsoft.com/office/drawing/2014/main" id="{8D1DF0D8-7728-4C2D-B9D5-B405E7290D25}"/>
                    </a:ext>
                  </a:extLst>
                </p:cNvPr>
                <p:cNvSpPr/>
                <p:nvPr/>
              </p:nvSpPr>
              <p:spPr>
                <a:xfrm>
                  <a:off x="7563157" y="2073534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10 h 11833"/>
                    <a:gd name="connsiteX1" fmla="*/ 778001 w 780979"/>
                    <a:gd name="connsiteY1" fmla="*/ 9210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10"/>
                      </a:moveTo>
                      <a:lnTo>
                        <a:pt x="778001" y="9210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" name="手繪多邊形: 圖案 181">
                  <a:extLst>
                    <a:ext uri="{FF2B5EF4-FFF2-40B4-BE49-F238E27FC236}">
                      <a16:creationId xmlns:a16="http://schemas.microsoft.com/office/drawing/2014/main" id="{1A349207-329C-401C-869D-6C5D53C8E9AE}"/>
                    </a:ext>
                  </a:extLst>
                </p:cNvPr>
                <p:cNvSpPr/>
                <p:nvPr/>
              </p:nvSpPr>
              <p:spPr>
                <a:xfrm>
                  <a:off x="7563165" y="2100522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09 h 11833"/>
                    <a:gd name="connsiteX1" fmla="*/ 778001 w 780979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09"/>
                      </a:moveTo>
                      <a:lnTo>
                        <a:pt x="778001" y="9209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2" name="手繪多邊形: 圖案 182">
                  <a:extLst>
                    <a:ext uri="{FF2B5EF4-FFF2-40B4-BE49-F238E27FC236}">
                      <a16:creationId xmlns:a16="http://schemas.microsoft.com/office/drawing/2014/main" id="{B3ABC2B1-98F7-4ACA-A7E1-629E434B0523}"/>
                    </a:ext>
                  </a:extLst>
                </p:cNvPr>
                <p:cNvSpPr/>
                <p:nvPr/>
              </p:nvSpPr>
              <p:spPr>
                <a:xfrm>
                  <a:off x="7563147" y="2127490"/>
                  <a:ext cx="139081" cy="4967"/>
                </a:xfrm>
                <a:custGeom>
                  <a:avLst/>
                  <a:gdLst>
                    <a:gd name="connsiteX0" fmla="*/ 9209 w 331324"/>
                    <a:gd name="connsiteY0" fmla="*/ 9209 h 11833"/>
                    <a:gd name="connsiteX1" fmla="*/ 324086 w 331324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1324" h="11833">
                      <a:moveTo>
                        <a:pt x="9209" y="9209"/>
                      </a:moveTo>
                      <a:lnTo>
                        <a:pt x="324086" y="9209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209" name="Picture 8" descr="Image result for kiosk icon">
            <a:extLst>
              <a:ext uri="{FF2B5EF4-FFF2-40B4-BE49-F238E27FC236}">
                <a16:creationId xmlns:a16="http://schemas.microsoft.com/office/drawing/2014/main" id="{D890F81F-EE23-45B3-8090-39E13B856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943142" y="3907182"/>
            <a:ext cx="621050" cy="57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0" descr="Image result for Ip camera icon">
            <a:extLst>
              <a:ext uri="{FF2B5EF4-FFF2-40B4-BE49-F238E27FC236}">
                <a16:creationId xmlns:a16="http://schemas.microsoft.com/office/drawing/2014/main" id="{B841BF7C-7DC5-429F-B91B-9CAF6A282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3003" y="3929209"/>
            <a:ext cx="532477" cy="53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" name="箭號: 左-右雙向 274">
            <a:extLst>
              <a:ext uri="{FF2B5EF4-FFF2-40B4-BE49-F238E27FC236}">
                <a16:creationId xmlns:a16="http://schemas.microsoft.com/office/drawing/2014/main" id="{E3AC2A02-1C58-4E32-A440-94B47C4CAB18}"/>
              </a:ext>
            </a:extLst>
          </p:cNvPr>
          <p:cNvSpPr/>
          <p:nvPr/>
        </p:nvSpPr>
        <p:spPr>
          <a:xfrm>
            <a:off x="4342780" y="3076894"/>
            <a:ext cx="3440582" cy="784729"/>
          </a:xfrm>
          <a:prstGeom prst="leftRightArrow">
            <a:avLst/>
          </a:prstGeom>
          <a:gradFill>
            <a:gsLst>
              <a:gs pos="70000">
                <a:schemeClr val="bg1">
                  <a:alpha val="0"/>
                </a:schemeClr>
              </a:gs>
              <a:gs pos="30000">
                <a:schemeClr val="bg1">
                  <a:alpha val="0"/>
                </a:schemeClr>
              </a:gs>
              <a:gs pos="606">
                <a:srgbClr val="C00000"/>
              </a:gs>
              <a:gs pos="100000">
                <a:srgbClr val="C00000"/>
              </a:gs>
            </a:gsLst>
            <a:lin ang="0" scaled="0"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lang="zh-TW" altLang="en-US">
              <a:sym typeface="Arial"/>
            </a:endParaRPr>
          </a:p>
        </p:txBody>
      </p:sp>
      <p:sp>
        <p:nvSpPr>
          <p:cNvPr id="237" name="箭號: 向右 6">
            <a:extLst>
              <a:ext uri="{FF2B5EF4-FFF2-40B4-BE49-F238E27FC236}">
                <a16:creationId xmlns:a16="http://schemas.microsoft.com/office/drawing/2014/main" id="{A7FB2DF5-D152-46F5-9EA6-8C19AE4D3544}"/>
              </a:ext>
            </a:extLst>
          </p:cNvPr>
          <p:cNvSpPr/>
          <p:nvPr/>
        </p:nvSpPr>
        <p:spPr>
          <a:xfrm rot="5400000">
            <a:off x="5177715" y="3858898"/>
            <a:ext cx="1842267" cy="972679"/>
          </a:xfrm>
          <a:prstGeom prst="rightArrow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C00000"/>
              </a:gs>
            </a:gsLst>
            <a:lin ang="0" scaled="0"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/>
          </a:p>
        </p:txBody>
      </p:sp>
      <p:pic>
        <p:nvPicPr>
          <p:cNvPr id="239" name="圖片 238" descr="一張含有 畫畫 的圖片&#10;&#10;自動產生的描述">
            <a:extLst>
              <a:ext uri="{FF2B5EF4-FFF2-40B4-BE49-F238E27FC236}">
                <a16:creationId xmlns:a16="http://schemas.microsoft.com/office/drawing/2014/main" id="{BFF8A82B-1919-4C2D-9B41-B3A6F9E1B0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778" y="4935663"/>
            <a:ext cx="1315552" cy="16407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40" name="文字方塊 239">
            <a:extLst>
              <a:ext uri="{FF2B5EF4-FFF2-40B4-BE49-F238E27FC236}">
                <a16:creationId xmlns:a16="http://schemas.microsoft.com/office/drawing/2014/main" id="{96B45FC0-2835-4A71-804C-3F1DA393E93E}"/>
              </a:ext>
            </a:extLst>
          </p:cNvPr>
          <p:cNvSpPr txBox="1"/>
          <p:nvPr/>
        </p:nvSpPr>
        <p:spPr>
          <a:xfrm>
            <a:off x="3328115" y="5480711"/>
            <a:ext cx="13138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b="1" ker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Office</a:t>
            </a:r>
            <a:r>
              <a:rPr lang="zh-TW" altLang="en-US" b="1" ker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b="1" ker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C</a:t>
            </a: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sz="1600" ker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Germany</a:t>
            </a:r>
            <a:endParaRPr lang="zh-TW" altLang="en-US" sz="1600" kern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AD9D023-85D9-4869-A182-D13C18D8925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976" y="2627624"/>
            <a:ext cx="1672063" cy="1324638"/>
          </a:xfrm>
          <a:prstGeom prst="rect">
            <a:avLst/>
          </a:prstGeom>
        </p:spPr>
      </p:pic>
      <p:pic>
        <p:nvPicPr>
          <p:cNvPr id="89" name="圖片 88">
            <a:extLst>
              <a:ext uri="{FF2B5EF4-FFF2-40B4-BE49-F238E27FC236}">
                <a16:creationId xmlns:a16="http://schemas.microsoft.com/office/drawing/2014/main" id="{3F3F4EA7-9822-49B8-91A0-6E3BA73207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808" y="2627624"/>
            <a:ext cx="1672063" cy="1324638"/>
          </a:xfrm>
          <a:prstGeom prst="rect">
            <a:avLst/>
          </a:prstGeom>
        </p:spPr>
      </p:pic>
      <p:pic>
        <p:nvPicPr>
          <p:cNvPr id="90" name="圖片 89">
            <a:extLst>
              <a:ext uri="{FF2B5EF4-FFF2-40B4-BE49-F238E27FC236}">
                <a16:creationId xmlns:a16="http://schemas.microsoft.com/office/drawing/2014/main" id="{05674987-85D6-4E37-827D-1BDE1EF10EA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157" y="5382582"/>
            <a:ext cx="1672063" cy="132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20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900" err="1"/>
              <a:t>QuWAN</a:t>
            </a:r>
            <a:r>
              <a:rPr lang="en-US" altLang="zh-TW" sz="3900"/>
              <a:t> </a:t>
            </a:r>
            <a:r>
              <a:rPr lang="zh-TW" altLang="en-US" sz="3900"/>
              <a:t>讓 </a:t>
            </a:r>
            <a:r>
              <a:rPr lang="en-US" altLang="zh-TW" sz="3900"/>
              <a:t>IP</a:t>
            </a:r>
            <a:r>
              <a:rPr lang="zh-TW" altLang="en-US" sz="3900"/>
              <a:t> </a:t>
            </a:r>
            <a:r>
              <a:rPr lang="en-US" altLang="zh-TW" sz="3900"/>
              <a:t>Surveillance </a:t>
            </a:r>
            <a:r>
              <a:rPr lang="zh-TW" altLang="en-US" sz="3900"/>
              <a:t>環境更多可能性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52075CB-A527-4EC7-B459-FD3E9CD8F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TW" err="1"/>
              <a:t>QuWAN</a:t>
            </a:r>
            <a:r>
              <a:rPr lang="en-US" altLang="zh-TW"/>
              <a:t> </a:t>
            </a:r>
            <a:r>
              <a:rPr lang="zh-TW" altLang="en-US"/>
              <a:t>可以快速佈建內部網路</a:t>
            </a:r>
            <a:endParaRPr lang="en-US" altLang="zh-TW"/>
          </a:p>
          <a:p>
            <a:pPr marL="177800" lvl="1" indent="-177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TW" altLang="en-US" sz="2000"/>
              <a:t>讓 </a:t>
            </a:r>
            <a:r>
              <a:rPr lang="en-US" altLang="zh-TW" sz="2000"/>
              <a:t>Server </a:t>
            </a:r>
            <a:r>
              <a:rPr lang="zh-TW" altLang="en-US" sz="2000"/>
              <a:t>備份更容易</a:t>
            </a:r>
            <a:endParaRPr lang="en-US" altLang="zh-TW" sz="2000"/>
          </a:p>
          <a:p>
            <a:pPr marL="177800" lvl="1" indent="-177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TW" altLang="en-US" sz="2000"/>
              <a:t>備援更容易</a:t>
            </a:r>
            <a:endParaRPr lang="en-US" altLang="zh-TW" sz="200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DE16F799-23D9-4397-A9B6-6E1018A5773B}"/>
              </a:ext>
            </a:extLst>
          </p:cNvPr>
          <p:cNvSpPr/>
          <p:nvPr/>
        </p:nvSpPr>
        <p:spPr>
          <a:xfrm>
            <a:off x="0" y="5789938"/>
            <a:ext cx="12192000" cy="10680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C9AD894D-3EDC-4A4D-B729-C08C2AF1B6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8021" y="3121695"/>
            <a:ext cx="2413296" cy="13721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6" name="圖片 55" descr="一張含有 監視器, 電子用品, 電腦, 坐 的圖片&#10;&#10;自動產生的描述">
            <a:extLst>
              <a:ext uri="{FF2B5EF4-FFF2-40B4-BE49-F238E27FC236}">
                <a16:creationId xmlns:a16="http://schemas.microsoft.com/office/drawing/2014/main" id="{A46A1B3D-1469-48A2-A398-0581FE2C33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1290" y="5097557"/>
            <a:ext cx="2130612" cy="11435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4" name="圖片 73" descr="一張含有 坐, 桌 的圖片&#10;&#10;自動產生的描述">
            <a:extLst>
              <a:ext uri="{FF2B5EF4-FFF2-40B4-BE49-F238E27FC236}">
                <a16:creationId xmlns:a16="http://schemas.microsoft.com/office/drawing/2014/main" id="{6D50D4E2-D007-4C56-8129-D7B994344F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9062" y="5556170"/>
            <a:ext cx="1967096" cy="5534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5" name="文字方塊 74">
            <a:extLst>
              <a:ext uri="{FF2B5EF4-FFF2-40B4-BE49-F238E27FC236}">
                <a16:creationId xmlns:a16="http://schemas.microsoft.com/office/drawing/2014/main" id="{0A6AB0AB-452E-4B59-B36E-B38CC625FA57}"/>
              </a:ext>
            </a:extLst>
          </p:cNvPr>
          <p:cNvSpPr txBox="1"/>
          <p:nvPr/>
        </p:nvSpPr>
        <p:spPr>
          <a:xfrm>
            <a:off x="4887463" y="6133443"/>
            <a:ext cx="1895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err="1">
                <a:latin typeface="Arial"/>
                <a:ea typeface="新細明體"/>
                <a:cs typeface="Arial"/>
              </a:rPr>
              <a:t>QHora</a:t>
            </a:r>
            <a:r>
              <a:rPr lang="en-US" altLang="zh-TW" sz="1600" b="1" dirty="0">
                <a:latin typeface="Arial"/>
                <a:ea typeface="新細明體"/>
                <a:cs typeface="Arial"/>
              </a:rPr>
              <a:t> SD-WAN router</a:t>
            </a:r>
            <a:endParaRPr lang="zh-TW" altLang="en-US" sz="1600" b="1" dirty="0">
              <a:latin typeface="Arial"/>
              <a:ea typeface="新細明體"/>
              <a:cs typeface="Arial"/>
            </a:endParaRPr>
          </a:p>
        </p:txBody>
      </p:sp>
      <p:pic>
        <p:nvPicPr>
          <p:cNvPr id="83" name="圖片 82">
            <a:extLst>
              <a:ext uri="{FF2B5EF4-FFF2-40B4-BE49-F238E27FC236}">
                <a16:creationId xmlns:a16="http://schemas.microsoft.com/office/drawing/2014/main" id="{5D7BF8D6-49A8-4F2B-B840-54EA361EAB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8021" y="4965105"/>
            <a:ext cx="2413296" cy="13721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5" name="圖片 84">
            <a:extLst>
              <a:ext uri="{FF2B5EF4-FFF2-40B4-BE49-F238E27FC236}">
                <a16:creationId xmlns:a16="http://schemas.microsoft.com/office/drawing/2014/main" id="{F97EC3D0-8520-406D-995D-6621935E96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5586" y="1850687"/>
            <a:ext cx="2413296" cy="13721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7" name="圖片 86">
            <a:extLst>
              <a:ext uri="{FF2B5EF4-FFF2-40B4-BE49-F238E27FC236}">
                <a16:creationId xmlns:a16="http://schemas.microsoft.com/office/drawing/2014/main" id="{D8932E68-2A88-4370-B1A0-C86138E292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0745" y="1850687"/>
            <a:ext cx="2413296" cy="13721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90" name="直線接點 89">
            <a:extLst>
              <a:ext uri="{FF2B5EF4-FFF2-40B4-BE49-F238E27FC236}">
                <a16:creationId xmlns:a16="http://schemas.microsoft.com/office/drawing/2014/main" id="{E649400A-094A-48AD-91F8-A9502490D163}"/>
              </a:ext>
            </a:extLst>
          </p:cNvPr>
          <p:cNvCxnSpPr>
            <a:cxnSpLocks/>
            <a:stCxn id="85" idx="2"/>
            <a:endCxn id="74" idx="3"/>
          </p:cNvCxnSpPr>
          <p:nvPr/>
        </p:nvCxnSpPr>
        <p:spPr>
          <a:xfrm flipH="1">
            <a:off x="6846158" y="3222861"/>
            <a:ext cx="3516076" cy="261003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圖片 57">
            <a:extLst>
              <a:ext uri="{FF2B5EF4-FFF2-40B4-BE49-F238E27FC236}">
                <a16:creationId xmlns:a16="http://schemas.microsoft.com/office/drawing/2014/main" id="{B6E40D23-30D3-4512-B541-BD5D892322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6649" y="4864174"/>
            <a:ext cx="698093" cy="1376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0" name="文字方塊 59">
            <a:extLst>
              <a:ext uri="{FF2B5EF4-FFF2-40B4-BE49-F238E27FC236}">
                <a16:creationId xmlns:a16="http://schemas.microsoft.com/office/drawing/2014/main" id="{03F83E1E-E33A-4EEC-B0ED-4686902FA6DF}"/>
              </a:ext>
            </a:extLst>
          </p:cNvPr>
          <p:cNvSpPr txBox="1"/>
          <p:nvPr/>
        </p:nvSpPr>
        <p:spPr>
          <a:xfrm>
            <a:off x="8054722" y="6269737"/>
            <a:ext cx="1241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Server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1" name="直線接點 90">
            <a:extLst>
              <a:ext uri="{FF2B5EF4-FFF2-40B4-BE49-F238E27FC236}">
                <a16:creationId xmlns:a16="http://schemas.microsoft.com/office/drawing/2014/main" id="{DE2E3A56-8ED9-4C83-9DD4-BED88331501F}"/>
              </a:ext>
            </a:extLst>
          </p:cNvPr>
          <p:cNvCxnSpPr>
            <a:cxnSpLocks/>
            <a:stCxn id="87" idx="3"/>
          </p:cNvCxnSpPr>
          <p:nvPr/>
        </p:nvCxnSpPr>
        <p:spPr>
          <a:xfrm>
            <a:off x="8304041" y="2536774"/>
            <a:ext cx="306642" cy="172901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接點 95">
            <a:extLst>
              <a:ext uri="{FF2B5EF4-FFF2-40B4-BE49-F238E27FC236}">
                <a16:creationId xmlns:a16="http://schemas.microsoft.com/office/drawing/2014/main" id="{63659DC9-575B-4D1A-BE75-8AFEC5B848BB}"/>
              </a:ext>
            </a:extLst>
          </p:cNvPr>
          <p:cNvCxnSpPr>
            <a:cxnSpLocks/>
            <a:stCxn id="46" idx="2"/>
            <a:endCxn id="83" idx="0"/>
          </p:cNvCxnSpPr>
          <p:nvPr/>
        </p:nvCxnSpPr>
        <p:spPr>
          <a:xfrm>
            <a:off x="2374669" y="4493869"/>
            <a:ext cx="0" cy="47123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接點 98">
            <a:extLst>
              <a:ext uri="{FF2B5EF4-FFF2-40B4-BE49-F238E27FC236}">
                <a16:creationId xmlns:a16="http://schemas.microsoft.com/office/drawing/2014/main" id="{57DB7091-5D07-4C8B-8A85-5856F083BAFA}"/>
              </a:ext>
            </a:extLst>
          </p:cNvPr>
          <p:cNvCxnSpPr>
            <a:cxnSpLocks/>
            <a:endCxn id="46" idx="3"/>
          </p:cNvCxnSpPr>
          <p:nvPr/>
        </p:nvCxnSpPr>
        <p:spPr>
          <a:xfrm flipH="1">
            <a:off x="3581317" y="2709675"/>
            <a:ext cx="1764525" cy="109810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接點 101">
            <a:extLst>
              <a:ext uri="{FF2B5EF4-FFF2-40B4-BE49-F238E27FC236}">
                <a16:creationId xmlns:a16="http://schemas.microsoft.com/office/drawing/2014/main" id="{32DCD190-B7B6-4712-8DBE-1F48A5E02EF1}"/>
              </a:ext>
            </a:extLst>
          </p:cNvPr>
          <p:cNvCxnSpPr>
            <a:cxnSpLocks/>
            <a:stCxn id="74" idx="1"/>
            <a:endCxn id="83" idx="3"/>
          </p:cNvCxnSpPr>
          <p:nvPr/>
        </p:nvCxnSpPr>
        <p:spPr>
          <a:xfrm flipH="1" flipV="1">
            <a:off x="3581317" y="5651192"/>
            <a:ext cx="1297745" cy="18170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接點 106">
            <a:extLst>
              <a:ext uri="{FF2B5EF4-FFF2-40B4-BE49-F238E27FC236}">
                <a16:creationId xmlns:a16="http://schemas.microsoft.com/office/drawing/2014/main" id="{7ADFAF61-18CE-4FE1-9202-269C763EB9CD}"/>
              </a:ext>
            </a:extLst>
          </p:cNvPr>
          <p:cNvCxnSpPr>
            <a:cxnSpLocks/>
            <a:stCxn id="74" idx="0"/>
            <a:endCxn id="87" idx="2"/>
          </p:cNvCxnSpPr>
          <p:nvPr/>
        </p:nvCxnSpPr>
        <p:spPr>
          <a:xfrm flipV="1">
            <a:off x="5862610" y="3222861"/>
            <a:ext cx="1234783" cy="2333309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接點 109">
            <a:extLst>
              <a:ext uri="{FF2B5EF4-FFF2-40B4-BE49-F238E27FC236}">
                <a16:creationId xmlns:a16="http://schemas.microsoft.com/office/drawing/2014/main" id="{8AB0D8F2-102C-4FA7-A4A8-4F40912E7011}"/>
              </a:ext>
            </a:extLst>
          </p:cNvPr>
          <p:cNvCxnSpPr>
            <a:cxnSpLocks/>
            <a:stCxn id="46" idx="3"/>
            <a:endCxn id="74" idx="0"/>
          </p:cNvCxnSpPr>
          <p:nvPr/>
        </p:nvCxnSpPr>
        <p:spPr>
          <a:xfrm>
            <a:off x="3581317" y="3807782"/>
            <a:ext cx="2281293" cy="174838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接點 124">
            <a:extLst>
              <a:ext uri="{FF2B5EF4-FFF2-40B4-BE49-F238E27FC236}">
                <a16:creationId xmlns:a16="http://schemas.microsoft.com/office/drawing/2014/main" id="{56C93509-B2AF-484C-9075-D856CB1C1210}"/>
              </a:ext>
            </a:extLst>
          </p:cNvPr>
          <p:cNvCxnSpPr>
            <a:cxnSpLocks/>
            <a:stCxn id="85" idx="2"/>
            <a:endCxn id="83" idx="3"/>
          </p:cNvCxnSpPr>
          <p:nvPr/>
        </p:nvCxnSpPr>
        <p:spPr>
          <a:xfrm flipH="1">
            <a:off x="3581317" y="3222861"/>
            <a:ext cx="6780917" cy="2428331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619EC759-6876-4D01-8C96-5FD5DE227BA5}"/>
              </a:ext>
            </a:extLst>
          </p:cNvPr>
          <p:cNvGrpSpPr/>
          <p:nvPr/>
        </p:nvGrpSpPr>
        <p:grpSpPr>
          <a:xfrm>
            <a:off x="4590393" y="3558795"/>
            <a:ext cx="2544434" cy="1372174"/>
            <a:chOff x="6477121" y="6298061"/>
            <a:chExt cx="2019724" cy="1089206"/>
          </a:xfrm>
        </p:grpSpPr>
        <p:pic>
          <p:nvPicPr>
            <p:cNvPr id="81" name="圖片 80" descr="一張含有 光 的圖片&#10;&#10;自動產生的描述">
              <a:extLst>
                <a:ext uri="{FF2B5EF4-FFF2-40B4-BE49-F238E27FC236}">
                  <a16:creationId xmlns:a16="http://schemas.microsoft.com/office/drawing/2014/main" id="{0D42320E-66F8-44B5-97B0-E84F35750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7121" y="6298061"/>
              <a:ext cx="2019724" cy="108920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2" name="圖片 81">
              <a:extLst>
                <a:ext uri="{FF2B5EF4-FFF2-40B4-BE49-F238E27FC236}">
                  <a16:creationId xmlns:a16="http://schemas.microsoft.com/office/drawing/2014/main" id="{8F66C542-76FC-4371-98C6-31CCCC19D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0494" y="6795999"/>
              <a:ext cx="1386304" cy="538247"/>
            </a:xfrm>
            <a:prstGeom prst="rect">
              <a:avLst/>
            </a:prstGeom>
          </p:spPr>
        </p:pic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99578B04-6920-4301-8115-8AF6BF71A07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43" y="3149072"/>
            <a:ext cx="1672063" cy="1324638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BD7E831D-249C-40FC-A542-BB4A07D25AC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43" y="5000594"/>
            <a:ext cx="1672063" cy="1324638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1A7DC586-35D2-4225-B39D-8F2401A555B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320" y="1888929"/>
            <a:ext cx="1672063" cy="1324638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904C65BC-38CB-487C-B872-5BF57EE8AA9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1049" y="1888929"/>
            <a:ext cx="1672063" cy="132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9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還雲端監控對外連線狀況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6B0269A-A940-400A-B520-E04C2D967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err="1"/>
              <a:t>QuWAN</a:t>
            </a:r>
            <a:r>
              <a:rPr lang="en-US" altLang="zh-TW"/>
              <a:t> </a:t>
            </a:r>
            <a:r>
              <a:rPr lang="zh-TW" altLang="en-US"/>
              <a:t>的雲端管理功能，可以隨時監控 </a:t>
            </a:r>
            <a:r>
              <a:rPr lang="en-US" altLang="zh-TW"/>
              <a:t>QGD-3014-16PT </a:t>
            </a:r>
            <a:r>
              <a:rPr lang="zh-TW" altLang="en-US"/>
              <a:t>的運作狀況</a:t>
            </a:r>
            <a:endParaRPr lang="en-US" altLang="zh-TW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/>
              <a:t>不但 </a:t>
            </a:r>
            <a:r>
              <a:rPr lang="en-US" altLang="zh-TW"/>
              <a:t>IP</a:t>
            </a:r>
            <a:r>
              <a:rPr lang="zh-TW" altLang="en-US"/>
              <a:t> </a:t>
            </a:r>
            <a:r>
              <a:rPr lang="en-US" altLang="zh-TW"/>
              <a:t>Surveillance </a:t>
            </a:r>
            <a:r>
              <a:rPr lang="zh-TW" altLang="en-US"/>
              <a:t>彼此備援，還享有額外整套系統雲端監控</a:t>
            </a:r>
            <a:endParaRPr lang="en-US" altLang="zh-TW"/>
          </a:p>
          <a:p>
            <a:pPr marL="0" indent="0">
              <a:buNone/>
            </a:pPr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9486" y="2751447"/>
            <a:ext cx="8013027" cy="3847921"/>
          </a:xfrm>
          <a:prstGeom prst="roundRect">
            <a:avLst>
              <a:gd name="adj" fmla="val 33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5303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智能網路交換器與 </a:t>
            </a:r>
            <a:r>
              <a:rPr lang="en-US" altLang="zh-TW"/>
              <a:t>PoE </a:t>
            </a:r>
            <a:r>
              <a:rPr lang="zh-TW" altLang="en-US"/>
              <a:t>管理</a:t>
            </a:r>
            <a:br>
              <a:rPr lang="en-US" altLang="zh-TW"/>
            </a:br>
            <a:r>
              <a:rPr lang="en-US" altLang="zh-TW" err="1"/>
              <a:t>QuNetSwitch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12074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34346D41-D6B8-46A4-A753-152F4102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920" y="2962094"/>
            <a:ext cx="7293190" cy="3320070"/>
          </a:xfrm>
          <a:prstGeom prst="rect">
            <a:avLst/>
          </a:prstGeom>
        </p:spPr>
      </p:pic>
      <p:pic>
        <p:nvPicPr>
          <p:cNvPr id="9" name="圖片 8" descr="一張含有 監視器, 電子用品, 室內 的圖片&#10;&#10;自動產生的描述">
            <a:extLst>
              <a:ext uri="{FF2B5EF4-FFF2-40B4-BE49-F238E27FC236}">
                <a16:creationId xmlns:a16="http://schemas.microsoft.com/office/drawing/2014/main" id="{6DFD257F-59A5-42D3-BFC9-AAEDEFAC2F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460" y="2344362"/>
            <a:ext cx="4904339" cy="393780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FAD4B95-412B-48F4-AC16-5C51AB7B9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遠端登入管理介面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F37A48B-F080-44AB-AB45-972753BCB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51765" indent="0">
              <a:lnSpc>
                <a:spcPct val="100000"/>
              </a:lnSpc>
              <a:buNone/>
            </a:pPr>
            <a:r>
              <a:rPr lang="en-US" altLang="zh-TW" err="1">
                <a:cs typeface="+mn-lt"/>
              </a:rPr>
              <a:t>myQNAPCloud</a:t>
            </a:r>
            <a:r>
              <a:rPr lang="en-US" altLang="zh-TW">
                <a:cs typeface="+mn-lt"/>
              </a:rPr>
              <a:t> </a:t>
            </a:r>
            <a:r>
              <a:rPr lang="zh-TW" altLang="en-US">
                <a:cs typeface="+mn-lt"/>
              </a:rPr>
              <a:t>不論您在何地何處，都能遠端安全的登入管理您的裝置，並監控裝置，電力消耗使用狀況。</a:t>
            </a:r>
            <a:endParaRPr lang="en-US" altLang="zh-TW">
              <a:cs typeface="+mn-lt"/>
            </a:endParaRPr>
          </a:p>
        </p:txBody>
      </p:sp>
      <p:pic>
        <p:nvPicPr>
          <p:cNvPr id="4" name="圖片 3" descr="一張含有 座位 的圖片&#10;&#10;自動產生的描述">
            <a:extLst>
              <a:ext uri="{FF2B5EF4-FFF2-40B4-BE49-F238E27FC236}">
                <a16:creationId xmlns:a16="http://schemas.microsoft.com/office/drawing/2014/main" id="{6F334D17-A481-4532-918D-258BEB2C31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7001" y="5066299"/>
            <a:ext cx="1110664" cy="111066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7991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AD5508-506F-4B1F-9BD9-D79043B95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圖像化數據資料顯示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2374A0A-51BD-4BF7-8517-928CFD235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51765" indent="0">
              <a:lnSpc>
                <a:spcPct val="100000"/>
              </a:lnSpc>
              <a:buNone/>
            </a:pPr>
            <a:r>
              <a:rPr lang="en-US" altLang="zh-TW" err="1">
                <a:cs typeface="+mn-lt"/>
              </a:rPr>
              <a:t>QuNetSwitch</a:t>
            </a:r>
            <a:r>
              <a:rPr lang="zh-TW" altLang="en-US">
                <a:cs typeface="+mn-lt"/>
              </a:rPr>
              <a:t> 提供豐富的圖像化 </a:t>
            </a:r>
            <a:r>
              <a:rPr lang="en-US" altLang="zh-TW">
                <a:cs typeface="+mn-lt"/>
              </a:rPr>
              <a:t>PoE </a:t>
            </a:r>
            <a:r>
              <a:rPr lang="zh-TW" altLang="en-US">
                <a:cs typeface="+mn-lt"/>
              </a:rPr>
              <a:t>數據資訊，包含：即時的功率消耗狀態、可用瓦數資訊、各 </a:t>
            </a:r>
            <a:r>
              <a:rPr lang="en-US" altLang="zh-TW">
                <a:cs typeface="+mn-lt"/>
              </a:rPr>
              <a:t>PoE </a:t>
            </a:r>
            <a:r>
              <a:rPr lang="zh-TW" altLang="en-US">
                <a:cs typeface="+mn-lt"/>
              </a:rPr>
              <a:t>埠運作狀態等資訊，企業能有效掌握設備電力使用狀態。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815F7F2-F1B1-4204-8BD8-6A0FA44BCB00}"/>
              </a:ext>
            </a:extLst>
          </p:cNvPr>
          <p:cNvSpPr/>
          <p:nvPr/>
        </p:nvSpPr>
        <p:spPr>
          <a:xfrm>
            <a:off x="409790" y="2578020"/>
            <a:ext cx="11398581" cy="461665"/>
          </a:xfrm>
          <a:prstGeom prst="rect">
            <a:avLst/>
          </a:prstGeom>
          <a:gradFill>
            <a:gsLst>
              <a:gs pos="0">
                <a:srgbClr val="0070C0">
                  <a:alpha val="0"/>
                </a:srgbClr>
              </a:gs>
              <a:gs pos="50000">
                <a:srgbClr val="0070C0"/>
              </a:gs>
              <a:gs pos="100000">
                <a:srgbClr val="0070C0">
                  <a:alpha val="0"/>
                </a:srgbClr>
              </a:gs>
            </a:gsLst>
            <a:lin ang="0" scaled="0"/>
          </a:gradFill>
        </p:spPr>
        <p:txBody>
          <a:bodyPr wrap="square" rtlCol="0" anchor="ctr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zh-TW" altLang="en-US" sz="2400" b="1" kern="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圖像化數據顯示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F572261-0A62-452F-ADBF-F2F461A248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298" y="3140993"/>
            <a:ext cx="2800148" cy="7860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 descr="一張含有 螢幕擷取畫面, 黑色, 天空 的圖片&#10;&#10;自動產生的描述">
            <a:extLst>
              <a:ext uri="{FF2B5EF4-FFF2-40B4-BE49-F238E27FC236}">
                <a16:creationId xmlns:a16="http://schemas.microsoft.com/office/drawing/2014/main" id="{03E19061-918B-49B8-9225-3F278F28B4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790" y="3136817"/>
            <a:ext cx="6767403" cy="342361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E568F14-AA50-48EC-A465-C668C32925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3740" y="3534028"/>
            <a:ext cx="3460985" cy="10316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螢幕擷取畫面 的圖片&#10;&#10;自動產生的描述">
            <a:extLst>
              <a:ext uri="{FF2B5EF4-FFF2-40B4-BE49-F238E27FC236}">
                <a16:creationId xmlns:a16="http://schemas.microsoft.com/office/drawing/2014/main" id="{528B32BB-C144-4BE1-B74A-8E7C75C7CB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652" y="3879541"/>
            <a:ext cx="3062626" cy="152063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 descr="一張含有 螢幕擷取畫面 的圖片&#10;&#10;自動產生的描述">
            <a:extLst>
              <a:ext uri="{FF2B5EF4-FFF2-40B4-BE49-F238E27FC236}">
                <a16:creationId xmlns:a16="http://schemas.microsoft.com/office/drawing/2014/main" id="{C290FCDF-789E-4F5D-8994-CE6AE88BC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7543" y="4478777"/>
            <a:ext cx="3422372" cy="208165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44934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D584FD-1064-45C7-A62B-82900D160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視覺化 </a:t>
            </a:r>
            <a:r>
              <a:rPr lang="en-US" altLang="zh-TW"/>
              <a:t>PoE </a:t>
            </a:r>
            <a:r>
              <a:rPr lang="zh-TW" altLang="en-US"/>
              <a:t>供電排程管理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72863DC-AA4B-40B3-86B7-BF9DA9464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>
                <a:latin typeface="Arial"/>
                <a:ea typeface="微軟正黑體"/>
                <a:cs typeface="Arial"/>
              </a:rPr>
              <a:t>具備 </a:t>
            </a:r>
            <a:r>
              <a:rPr lang="en-US" altLang="zh-TW">
                <a:latin typeface="Arial"/>
                <a:ea typeface="微軟正黑體"/>
                <a:cs typeface="Arial"/>
              </a:rPr>
              <a:t>PoE </a:t>
            </a:r>
            <a:r>
              <a:rPr lang="zh-TW" altLang="en-US">
                <a:latin typeface="Arial"/>
                <a:ea typeface="微軟正黑體"/>
                <a:cs typeface="Arial"/>
              </a:rPr>
              <a:t>排程功能，能設定指定工作日與時段供電，達到節能又省電的效益，替您直接省下額外電力成本！</a:t>
            </a:r>
          </a:p>
        </p:txBody>
      </p:sp>
      <p:pic>
        <p:nvPicPr>
          <p:cNvPr id="5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C6C3A3E0-D845-4FCC-BD35-FF89749076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482" y="2740767"/>
            <a:ext cx="8777035" cy="3747189"/>
          </a:xfrm>
          <a:prstGeom prst="roundRect">
            <a:avLst>
              <a:gd name="adj" fmla="val 487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4419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5051989B-AA44-45C5-BC4F-D18D6CA83B05}"/>
              </a:ext>
            </a:extLst>
          </p:cNvPr>
          <p:cNvSpPr/>
          <p:nvPr/>
        </p:nvSpPr>
        <p:spPr>
          <a:xfrm>
            <a:off x="4157658" y="1611944"/>
            <a:ext cx="3966510" cy="5261648"/>
          </a:xfrm>
          <a:prstGeom prst="roundRect">
            <a:avLst>
              <a:gd name="adj" fmla="val 0"/>
            </a:avLst>
          </a:prstGeom>
          <a:gradFill>
            <a:gsLst>
              <a:gs pos="100000">
                <a:schemeClr val="accent1">
                  <a:lumMod val="60000"/>
                  <a:lumOff val="40000"/>
                  <a:alpha val="19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ABE1C256-D201-46D9-BB65-AC0144E7F9A1}"/>
              </a:ext>
            </a:extLst>
          </p:cNvPr>
          <p:cNvSpPr/>
          <p:nvPr/>
        </p:nvSpPr>
        <p:spPr>
          <a:xfrm>
            <a:off x="0" y="1611944"/>
            <a:ext cx="4067834" cy="5261648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0070C0">
                  <a:alpha val="39000"/>
                </a:srgbClr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pic>
        <p:nvPicPr>
          <p:cNvPr id="69" name="圖片 68" descr="一張含有 電腦 的圖片&#10;&#10;自動產生的描述">
            <a:extLst>
              <a:ext uri="{FF2B5EF4-FFF2-40B4-BE49-F238E27FC236}">
                <a16:creationId xmlns:a16="http://schemas.microsoft.com/office/drawing/2014/main" id="{3EB40B1C-9C7D-4D1A-BDA3-8A6D456721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5186" y="1513486"/>
            <a:ext cx="3722709" cy="23271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9A6D538-77BF-4332-98DC-4C7BA2D18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0"/>
            <a:ext cx="10515601" cy="1255593"/>
          </a:xfrm>
        </p:spPr>
        <p:txBody>
          <a:bodyPr>
            <a:normAutofit/>
          </a:bodyPr>
          <a:lstStyle/>
          <a:p>
            <a:r>
              <a:rPr lang="en-US" altLang="zh-TW" sz="3600"/>
              <a:t>QGD-3014-16PT</a:t>
            </a:r>
            <a:r>
              <a:rPr lang="zh-TW" altLang="en-US" sz="3600"/>
              <a:t> </a:t>
            </a:r>
            <a:r>
              <a:rPr lang="en-US" altLang="zh-TW" sz="3600"/>
              <a:t>vs</a:t>
            </a:r>
            <a:r>
              <a:rPr lang="zh-TW" altLang="en-US" sz="3600"/>
              <a:t> </a:t>
            </a:r>
            <a:r>
              <a:rPr lang="en-US" altLang="zh-TW" sz="3600"/>
              <a:t>QGD-1602P /</a:t>
            </a:r>
            <a:r>
              <a:rPr lang="zh-TW" altLang="en-US" sz="3600"/>
              <a:t> </a:t>
            </a:r>
            <a:r>
              <a:rPr lang="en-US" altLang="zh-TW" sz="3600"/>
              <a:t>QGD-1600P</a:t>
            </a:r>
            <a:endParaRPr lang="zh-TW" altLang="en-US" sz="3600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2D6D4E71-5158-453C-A4E8-65AFDA2AADF7}"/>
              </a:ext>
            </a:extLst>
          </p:cNvPr>
          <p:cNvSpPr/>
          <p:nvPr/>
        </p:nvSpPr>
        <p:spPr>
          <a:xfrm>
            <a:off x="331946" y="2054561"/>
            <a:ext cx="1544152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TW" sz="2000" b="1">
                <a:gradFill>
                  <a:gsLst>
                    <a:gs pos="100000">
                      <a:schemeClr val="tx1"/>
                    </a:gs>
                    <a:gs pos="0">
                      <a:srgbClr val="C00000"/>
                    </a:gs>
                  </a:gsLst>
                  <a:lin ang="5400000" scaled="0"/>
                </a:gradFill>
                <a:latin typeface="Arial"/>
                <a:ea typeface="微軟正黑體"/>
                <a:cs typeface="Arial"/>
              </a:rPr>
              <a:t>新! </a:t>
            </a:r>
            <a:r>
              <a:rPr lang="en-US" altLang="zh-TW" sz="2000" b="1" err="1">
                <a:gradFill>
                  <a:gsLst>
                    <a:gs pos="100000">
                      <a:schemeClr val="tx1"/>
                    </a:gs>
                    <a:gs pos="0">
                      <a:srgbClr val="C00000"/>
                    </a:gs>
                  </a:gsLst>
                  <a:lin ang="5400000" scaled="0"/>
                </a:gradFill>
                <a:latin typeface="Arial"/>
                <a:ea typeface="微軟正黑體"/>
                <a:cs typeface="Arial"/>
              </a:rPr>
              <a:t>監控</a:t>
            </a:r>
            <a:endParaRPr lang="en-US" altLang="zh-TW" sz="2000" b="1">
              <a:gradFill>
                <a:gsLst>
                  <a:gs pos="100000">
                    <a:schemeClr val="tx1"/>
                  </a:gs>
                  <a:gs pos="0">
                    <a:srgbClr val="C00000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altLang="zh-TW" sz="2000" b="1">
                <a:gradFill>
                  <a:gsLst>
                    <a:gs pos="100000">
                      <a:schemeClr val="tx1"/>
                    </a:gs>
                    <a:gs pos="0">
                      <a:srgbClr val="C00000"/>
                    </a:gs>
                  </a:gsLst>
                  <a:lin ang="5400000" scaled="0"/>
                </a:gradFill>
                <a:latin typeface="Arial"/>
                <a:ea typeface="微軟正黑體"/>
                <a:cs typeface="Arial"/>
              </a:rPr>
              <a:t>PoE </a:t>
            </a:r>
            <a:r>
              <a:rPr lang="en-US" altLang="zh-TW" sz="2000" b="1" err="1">
                <a:gradFill>
                  <a:gsLst>
                    <a:gs pos="100000">
                      <a:schemeClr val="tx1"/>
                    </a:gs>
                    <a:gs pos="0">
                      <a:srgbClr val="C00000"/>
                    </a:gs>
                  </a:gsLst>
                  <a:lin ang="5400000" scaled="0"/>
                </a:gradFill>
                <a:latin typeface="Arial"/>
                <a:ea typeface="微軟正黑體"/>
                <a:cs typeface="Arial"/>
              </a:rPr>
              <a:t>網路</a:t>
            </a:r>
            <a:endParaRPr lang="en-US" altLang="zh-TW" sz="2000" b="1">
              <a:gradFill>
                <a:gsLst>
                  <a:gs pos="100000">
                    <a:schemeClr val="tx1"/>
                  </a:gs>
                  <a:gs pos="0">
                    <a:srgbClr val="C00000"/>
                  </a:gs>
                </a:gsLst>
                <a:lin ang="5400000" scaled="0"/>
              </a:gra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ctr" defTabSz="914400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" b="1" err="1">
                <a:gradFill>
                  <a:gsLst>
                    <a:gs pos="100000">
                      <a:schemeClr val="tx1"/>
                    </a:gs>
                    <a:gs pos="0">
                      <a:srgbClr val="C00000"/>
                    </a:gs>
                  </a:gsLst>
                  <a:lin ang="5400000" scaled="0"/>
                </a:gradFill>
                <a:latin typeface="Arial"/>
                <a:ea typeface="微軟正黑體"/>
                <a:cs typeface="Arial"/>
              </a:rPr>
              <a:t>交換器</a:t>
            </a:r>
            <a:endParaRPr lang="en-US" altLang="zh-TW" sz="2000" b="1" i="0" u="none" strike="noStrike" kern="1200" cap="none" spc="0" normalizeH="0" baseline="0" noProof="0">
              <a:ln>
                <a:noFill/>
              </a:ln>
              <a:gradFill>
                <a:gsLst>
                  <a:gs pos="100000">
                    <a:schemeClr val="tx1"/>
                  </a:gs>
                  <a:gs pos="0">
                    <a:srgbClr val="C00000"/>
                  </a:gs>
                </a:gsLst>
                <a:lin ang="5400000" scaled="0"/>
              </a:gra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 descr="一張含有 電腦 的圖片&#10;&#10;自動產生的描述">
            <a:extLst>
              <a:ext uri="{FF2B5EF4-FFF2-40B4-BE49-F238E27FC236}">
                <a16:creationId xmlns:a16="http://schemas.microsoft.com/office/drawing/2014/main" id="{F6820DD2-1865-4BDD-9C76-175036BDE0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615" y="1513023"/>
            <a:ext cx="3722710" cy="232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7" name="矩形 76">
            <a:extLst>
              <a:ext uri="{FF2B5EF4-FFF2-40B4-BE49-F238E27FC236}">
                <a16:creationId xmlns:a16="http://schemas.microsoft.com/office/drawing/2014/main" id="{FB3CCE07-A899-42EA-8696-3385C3864338}"/>
              </a:ext>
            </a:extLst>
          </p:cNvPr>
          <p:cNvSpPr/>
          <p:nvPr/>
        </p:nvSpPr>
        <p:spPr>
          <a:xfrm>
            <a:off x="8399546" y="1317649"/>
            <a:ext cx="3470377" cy="424732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QGD-1600P</a:t>
            </a:r>
            <a:endParaRPr kumimoji="0" lang="zh-TW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9E619641-45B5-484B-B71E-BCCDC2734323}"/>
              </a:ext>
            </a:extLst>
          </p:cNvPr>
          <p:cNvSpPr/>
          <p:nvPr/>
        </p:nvSpPr>
        <p:spPr>
          <a:xfrm>
            <a:off x="4344412" y="1317649"/>
            <a:ext cx="3470377" cy="424732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QGD-1602P</a:t>
            </a:r>
            <a:endParaRPr lang="zh-TW" altLang="en-US" sz="2400" b="1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79" name="直線接點 78">
            <a:extLst>
              <a:ext uri="{FF2B5EF4-FFF2-40B4-BE49-F238E27FC236}">
                <a16:creationId xmlns:a16="http://schemas.microsoft.com/office/drawing/2014/main" id="{1340156E-C3EB-4DDB-8DC4-493C37D69C5C}"/>
              </a:ext>
            </a:extLst>
          </p:cNvPr>
          <p:cNvCxnSpPr>
            <a:cxnSpLocks/>
          </p:cNvCxnSpPr>
          <p:nvPr/>
        </p:nvCxnSpPr>
        <p:spPr>
          <a:xfrm flipH="1">
            <a:off x="325591" y="3768366"/>
            <a:ext cx="115443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矩形 79">
            <a:extLst>
              <a:ext uri="{FF2B5EF4-FFF2-40B4-BE49-F238E27FC236}">
                <a16:creationId xmlns:a16="http://schemas.microsoft.com/office/drawing/2014/main" id="{4B2A07DE-FCA2-4173-9C1B-9C0EC7808625}"/>
              </a:ext>
            </a:extLst>
          </p:cNvPr>
          <p:cNvSpPr/>
          <p:nvPr/>
        </p:nvSpPr>
        <p:spPr>
          <a:xfrm>
            <a:off x="4339699" y="3247475"/>
            <a:ext cx="3481733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Intel® Atom® C3558/C3758 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四核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/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八核</a:t>
            </a:r>
            <a:endParaRPr kumimoji="0" lang="en-US" altLang="zh-TW" sz="14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微軟正黑體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2.2 GHz 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處理器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21990093-0405-4D15-96AD-8A0B64B2AE04}"/>
              </a:ext>
            </a:extLst>
          </p:cNvPr>
          <p:cNvSpPr/>
          <p:nvPr/>
        </p:nvSpPr>
        <p:spPr>
          <a:xfrm>
            <a:off x="4350110" y="3795741"/>
            <a:ext cx="3459968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8 x 1G/2.5GbE RJ45 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網路埠</a:t>
            </a:r>
            <a:endParaRPr kumimoji="0" lang="it-IT" altLang="zh-TW" sz="14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微軟正黑體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8 x 1GbE RJ45 </a:t>
            </a: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</a:t>
            </a: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埠</a:t>
            </a:r>
            <a:endParaRPr kumimoji="0" lang="it-IT" altLang="zh-TW" sz="14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微軟正黑體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2 x 10GbE SFP+ 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網路埠</a:t>
            </a:r>
            <a:r>
              <a:rPr kumimoji="0" lang="it-IT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 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CE588FC4-148D-49ED-8FDF-6B3D979D9BC3}"/>
              </a:ext>
            </a:extLst>
          </p:cNvPr>
          <p:cNvSpPr/>
          <p:nvPr/>
        </p:nvSpPr>
        <p:spPr>
          <a:xfrm>
            <a:off x="4345334" y="4561966"/>
            <a:ext cx="3459968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2 x 1G/2.5G/5GbE 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管理埠</a:t>
            </a:r>
            <a:endParaRPr kumimoji="0" lang="it-IT" altLang="zh-TW" sz="14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微軟正黑體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2 x 1GbE 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管理埠</a:t>
            </a:r>
            <a:endParaRPr kumimoji="0" lang="it-IT" altLang="zh-TW" sz="14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微軟正黑體"/>
              <a:cs typeface="Arial"/>
              <a:sym typeface="Arial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E4BA6CA1-B418-408A-8324-F43276A72219}"/>
              </a:ext>
            </a:extLst>
          </p:cNvPr>
          <p:cNvSpPr/>
          <p:nvPr/>
        </p:nvSpPr>
        <p:spPr>
          <a:xfrm>
            <a:off x="4345334" y="5088683"/>
            <a:ext cx="3476098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4 x 802.3bt PoE 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供電埠 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(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最高</a:t>
            </a:r>
            <a:r>
              <a:rPr kumimoji="0" lang="it-IT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90W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)</a:t>
            </a:r>
            <a:endParaRPr kumimoji="0" lang="it-IT" altLang="zh-TW" sz="14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微軟正黑體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12 x 802.3af/at PoE 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供電埠</a:t>
            </a:r>
          </a:p>
          <a:p>
            <a:pPr defTabSz="457200">
              <a:defRPr/>
            </a:pPr>
            <a:r>
              <a:rPr lang="zh-TW" sz="1400" b="1" kern="0">
                <a:latin typeface="Arial"/>
                <a:ea typeface="微軟正黑體"/>
                <a:cs typeface="Arial"/>
              </a:rPr>
              <a:t>總供電</a:t>
            </a:r>
            <a:r>
              <a:rPr lang="zh-TW" altLang="en-US" sz="1400" b="1" kern="0">
                <a:latin typeface="Arial"/>
                <a:ea typeface="微軟正黑體"/>
                <a:cs typeface="Arial"/>
              </a:rPr>
              <a:t> 3</a:t>
            </a:r>
            <a:r>
              <a:rPr lang="en-US" altLang="zh-TW" sz="1400" b="1" kern="0">
                <a:latin typeface="Arial"/>
                <a:ea typeface="微軟正黑體"/>
                <a:cs typeface="Arial"/>
              </a:rPr>
              <a:t>70</a:t>
            </a:r>
            <a:r>
              <a:rPr lang="zh-TW" altLang="en-US" sz="1400" b="1" kern="0">
                <a:latin typeface="Arial"/>
                <a:ea typeface="微軟正黑體"/>
                <a:cs typeface="Arial"/>
              </a:rPr>
              <a:t>W (型號1602P-C3758-16G)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9E627D74-AA90-43D7-8E06-DDB38E3B59BB}"/>
              </a:ext>
            </a:extLst>
          </p:cNvPr>
          <p:cNvSpPr/>
          <p:nvPr/>
        </p:nvSpPr>
        <p:spPr>
          <a:xfrm>
            <a:off x="4345334" y="5939844"/>
            <a:ext cx="3459968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20GbE 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內部網路頻寬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B76BA92D-294D-4E12-8A81-4FD8E1A9098F}"/>
              </a:ext>
            </a:extLst>
          </p:cNvPr>
          <p:cNvSpPr/>
          <p:nvPr/>
        </p:nvSpPr>
        <p:spPr>
          <a:xfrm>
            <a:off x="4345334" y="6372035"/>
            <a:ext cx="3459968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最大 </a:t>
            </a:r>
            <a:r>
              <a:rPr kumimoji="0" lang="it-IT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64G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B</a:t>
            </a:r>
            <a:r>
              <a:rPr kumimoji="0" lang="it-IT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 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記憶體</a:t>
            </a:r>
            <a:endParaRPr kumimoji="0" lang="it-IT" altLang="zh-TW" sz="14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微軟正黑體"/>
              <a:cs typeface="Arial"/>
              <a:sym typeface="Arial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6FDAF4B2-1021-413F-B286-AACEFE10ED0B}"/>
              </a:ext>
            </a:extLst>
          </p:cNvPr>
          <p:cNvSpPr/>
          <p:nvPr/>
        </p:nvSpPr>
        <p:spPr>
          <a:xfrm>
            <a:off x="325591" y="1317649"/>
            <a:ext cx="3470377" cy="424732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 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QGD-3014-16PT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1781B61C-2803-44AA-A3DE-78D9ED686E15}"/>
              </a:ext>
            </a:extLst>
          </p:cNvPr>
          <p:cNvCxnSpPr>
            <a:cxnSpLocks/>
          </p:cNvCxnSpPr>
          <p:nvPr/>
        </p:nvCxnSpPr>
        <p:spPr>
          <a:xfrm flipH="1">
            <a:off x="325591" y="4543116"/>
            <a:ext cx="115443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FA6B2D95-3086-44E1-B18B-BFDA678A24BF}"/>
              </a:ext>
            </a:extLst>
          </p:cNvPr>
          <p:cNvCxnSpPr>
            <a:cxnSpLocks/>
          </p:cNvCxnSpPr>
          <p:nvPr/>
        </p:nvCxnSpPr>
        <p:spPr>
          <a:xfrm flipH="1">
            <a:off x="325591" y="5075465"/>
            <a:ext cx="115443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D669EB27-16AD-41C4-BEF7-934939D11C3D}"/>
              </a:ext>
            </a:extLst>
          </p:cNvPr>
          <p:cNvCxnSpPr>
            <a:cxnSpLocks/>
          </p:cNvCxnSpPr>
          <p:nvPr/>
        </p:nvCxnSpPr>
        <p:spPr>
          <a:xfrm flipH="1">
            <a:off x="325591" y="5824842"/>
            <a:ext cx="115443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4EE498DB-52CB-44F6-8FB0-A99FB6C358E2}"/>
              </a:ext>
            </a:extLst>
          </p:cNvPr>
          <p:cNvCxnSpPr>
            <a:cxnSpLocks/>
          </p:cNvCxnSpPr>
          <p:nvPr/>
        </p:nvCxnSpPr>
        <p:spPr>
          <a:xfrm flipH="1">
            <a:off x="325591" y="6333965"/>
            <a:ext cx="115443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矩形 89">
            <a:extLst>
              <a:ext uri="{FF2B5EF4-FFF2-40B4-BE49-F238E27FC236}">
                <a16:creationId xmlns:a16="http://schemas.microsoft.com/office/drawing/2014/main" id="{FC4EBBB6-AD5C-455F-BD33-6FE0F2BD96DB}"/>
              </a:ext>
            </a:extLst>
          </p:cNvPr>
          <p:cNvSpPr/>
          <p:nvPr/>
        </p:nvSpPr>
        <p:spPr>
          <a:xfrm>
            <a:off x="8381215" y="3247475"/>
            <a:ext cx="3481733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457200">
              <a:defRPr/>
            </a:pPr>
            <a:r>
              <a:rPr lang="it-IT" altLang="zh-TW" sz="1400" b="1" kern="0">
                <a:latin typeface="Arial"/>
                <a:ea typeface="微軟正黑體"/>
                <a:cs typeface="Arial"/>
                <a:sym typeface="Arial"/>
              </a:rPr>
              <a:t>Intel® Celeron® J4125 </a:t>
            </a:r>
            <a:r>
              <a:rPr lang="zh-TW" altLang="en-US" sz="1400" b="1" kern="0">
                <a:latin typeface="Arial"/>
                <a:ea typeface="微軟正黑體"/>
                <a:cs typeface="Arial"/>
                <a:sym typeface="Arial"/>
              </a:rPr>
              <a:t>四核</a:t>
            </a:r>
            <a:r>
              <a:rPr lang="it-IT" altLang="zh-TW" sz="1400" b="1" kern="0">
                <a:latin typeface="Arial"/>
                <a:ea typeface="微軟正黑體"/>
                <a:cs typeface="Arial"/>
                <a:sym typeface="Arial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zh-TW" sz="1400" b="1" kern="0">
                <a:latin typeface="Arial"/>
                <a:ea typeface="微軟正黑體"/>
                <a:cs typeface="Arial"/>
                <a:sym typeface="Arial"/>
              </a:rPr>
              <a:t>1.8 GHz </a:t>
            </a:r>
            <a:r>
              <a:rPr lang="zh-TW" altLang="en-US" sz="1400" b="1" kern="0">
                <a:latin typeface="Arial"/>
                <a:ea typeface="微軟正黑體"/>
                <a:cs typeface="Arial"/>
                <a:sym typeface="Arial"/>
              </a:rPr>
              <a:t>處理器</a:t>
            </a:r>
            <a:endParaRPr lang="zh-TW" altLang="en-US" sz="1400" b="1" kern="0">
              <a:latin typeface="Arial"/>
              <a:ea typeface="微軟正黑體"/>
              <a:cs typeface="Arial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367C63D9-BA9F-410C-AD9B-D7F3C2D0F8F6}"/>
              </a:ext>
            </a:extLst>
          </p:cNvPr>
          <p:cNvSpPr/>
          <p:nvPr/>
        </p:nvSpPr>
        <p:spPr>
          <a:xfrm>
            <a:off x="8391626" y="3903463"/>
            <a:ext cx="3459968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>
              <a:defRPr/>
            </a:pPr>
            <a:r>
              <a:rPr lang="it-IT" altLang="zh-TW" sz="1400" b="1" kern="0">
                <a:latin typeface="Arial"/>
                <a:ea typeface="微軟正黑體"/>
                <a:cs typeface="Arial"/>
                <a:sym typeface="Arial"/>
              </a:rPr>
              <a:t>14 x 1GbE RJ45 </a:t>
            </a:r>
            <a:r>
              <a:rPr lang="zh-TW" altLang="en-US" sz="1400" b="1" kern="0">
                <a:latin typeface="Arial"/>
                <a:ea typeface="微軟正黑體"/>
                <a:cs typeface="Arial"/>
                <a:sym typeface="Arial"/>
              </a:rPr>
              <a:t>網路埠</a:t>
            </a:r>
            <a:endParaRPr lang="it-IT" altLang="zh-TW" sz="1400" b="1" kern="0">
              <a:latin typeface="Arial"/>
              <a:ea typeface="微軟正黑體"/>
              <a:cs typeface="Arial"/>
              <a:sym typeface="Arial"/>
            </a:endParaRPr>
          </a:p>
          <a:p>
            <a:pPr defTabSz="457200">
              <a:defRPr/>
            </a:pPr>
            <a:r>
              <a:rPr lang="it-IT" altLang="zh-TW" sz="1400" b="1" kern="0">
                <a:latin typeface="Arial"/>
                <a:ea typeface="微軟正黑體"/>
                <a:cs typeface="Arial"/>
                <a:sym typeface="Arial"/>
              </a:rPr>
              <a:t>2 x 1GbE RJ45/SFP Combo </a:t>
            </a:r>
            <a:r>
              <a:rPr lang="zh-TW" altLang="en-US" sz="1400" b="1" kern="0">
                <a:latin typeface="Arial"/>
                <a:ea typeface="微軟正黑體"/>
                <a:cs typeface="Arial"/>
              </a:rPr>
              <a:t>網路埠</a:t>
            </a: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5E72D28E-5179-40F2-B092-021456E94943}"/>
              </a:ext>
            </a:extLst>
          </p:cNvPr>
          <p:cNvSpPr/>
          <p:nvPr/>
        </p:nvSpPr>
        <p:spPr>
          <a:xfrm>
            <a:off x="8386850" y="4669688"/>
            <a:ext cx="3459968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>
              <a:defRPr/>
            </a:pPr>
            <a:r>
              <a:rPr lang="it-IT" altLang="zh-TW" sz="1400" b="1" kern="0">
                <a:latin typeface="Arial"/>
                <a:ea typeface="微軟正黑體"/>
                <a:cs typeface="Arial"/>
                <a:sym typeface="Arial"/>
              </a:rPr>
              <a:t>1 x 1GbE </a:t>
            </a:r>
            <a:r>
              <a:rPr lang="zh-TW" altLang="en-US" sz="1400" b="1" kern="0">
                <a:latin typeface="Arial"/>
                <a:ea typeface="微軟正黑體"/>
                <a:cs typeface="Arial"/>
                <a:sym typeface="Arial"/>
              </a:rPr>
              <a:t>管理埠</a:t>
            </a:r>
            <a:endParaRPr lang="it-IT" altLang="zh-TW" sz="1400" b="1" kern="0">
              <a:latin typeface="Arial"/>
              <a:ea typeface="微軟正黑體"/>
              <a:cs typeface="Arial"/>
              <a:sym typeface="Arial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70878C96-5883-4E5A-803D-80BCA7760892}"/>
              </a:ext>
            </a:extLst>
          </p:cNvPr>
          <p:cNvSpPr/>
          <p:nvPr/>
        </p:nvSpPr>
        <p:spPr>
          <a:xfrm>
            <a:off x="8386850" y="5088683"/>
            <a:ext cx="3476098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457200">
              <a:defRPr/>
            </a:pPr>
            <a:r>
              <a:rPr lang="it-IT" altLang="zh-TW" sz="1400" b="1" kern="0">
                <a:latin typeface="Arial"/>
                <a:ea typeface="微軟正黑體"/>
                <a:cs typeface="Arial"/>
                <a:sym typeface="Arial"/>
              </a:rPr>
              <a:t>4 x 802.3bt PoE </a:t>
            </a:r>
            <a:r>
              <a:rPr lang="zh-TW" altLang="en-US" sz="1400" b="1" kern="0">
                <a:latin typeface="Arial"/>
                <a:ea typeface="微軟正黑體"/>
                <a:cs typeface="Arial"/>
                <a:sym typeface="Arial"/>
              </a:rPr>
              <a:t>供電埠 </a:t>
            </a:r>
            <a:r>
              <a:rPr lang="en-US" altLang="zh-TW" sz="1400" b="1" kern="0">
                <a:latin typeface="Arial"/>
                <a:ea typeface="微軟正黑體"/>
                <a:cs typeface="Arial"/>
                <a:sym typeface="Arial"/>
              </a:rPr>
              <a:t>(</a:t>
            </a:r>
            <a:r>
              <a:rPr lang="zh-TW" altLang="en-US" sz="1400" b="1" kern="0">
                <a:latin typeface="Arial"/>
                <a:ea typeface="微軟正黑體"/>
                <a:cs typeface="Arial"/>
                <a:sym typeface="Arial"/>
              </a:rPr>
              <a:t>最高</a:t>
            </a:r>
            <a:r>
              <a:rPr lang="it-IT" altLang="zh-TW" sz="1400" b="1" kern="0">
                <a:latin typeface="Arial"/>
                <a:ea typeface="微軟正黑體"/>
                <a:cs typeface="Arial"/>
                <a:sym typeface="Arial"/>
              </a:rPr>
              <a:t>60W</a:t>
            </a:r>
            <a:r>
              <a:rPr lang="en-US" altLang="zh-TW" sz="1400" b="1" kern="0">
                <a:latin typeface="Arial"/>
                <a:ea typeface="微軟正黑體"/>
                <a:cs typeface="Arial"/>
                <a:sym typeface="Arial"/>
              </a:rPr>
              <a:t>)</a:t>
            </a:r>
            <a:endParaRPr lang="it-IT" altLang="zh-TW" sz="1400" b="1" kern="0">
              <a:latin typeface="Arial"/>
              <a:ea typeface="微軟正黑體"/>
              <a:cs typeface="Arial"/>
              <a:sym typeface="Arial"/>
            </a:endParaRPr>
          </a:p>
          <a:p>
            <a:pPr defTabSz="457200">
              <a:defRPr/>
            </a:pPr>
            <a:r>
              <a:rPr lang="it-IT" altLang="zh-TW" sz="1400" b="1" kern="0">
                <a:latin typeface="Arial"/>
                <a:ea typeface="微軟正黑體"/>
                <a:cs typeface="Arial"/>
                <a:sym typeface="Arial"/>
              </a:rPr>
              <a:t>12 x 802.3af/at PoE </a:t>
            </a:r>
            <a:r>
              <a:rPr lang="zh-TW" altLang="en-US" sz="1400" b="1" kern="0">
                <a:latin typeface="Arial"/>
                <a:ea typeface="微軟正黑體"/>
                <a:cs typeface="Arial"/>
                <a:sym typeface="Arial"/>
              </a:rPr>
              <a:t>供電埠</a:t>
            </a:r>
            <a:endParaRPr lang="it-IT" altLang="zh-TW" sz="1400" b="1" kern="0">
              <a:latin typeface="Arial"/>
              <a:ea typeface="微軟正黑體"/>
              <a:cs typeface="Arial"/>
              <a:sym typeface="Arial"/>
            </a:endParaRPr>
          </a:p>
          <a:p>
            <a:pPr defTabSz="457200">
              <a:defRPr/>
            </a:pPr>
            <a:r>
              <a:rPr lang="zh-TW" sz="1400" b="1" kern="0">
                <a:latin typeface="Arial"/>
                <a:ea typeface="微軟正黑體"/>
                <a:cs typeface="Arial"/>
              </a:rPr>
              <a:t>總供電</a:t>
            </a:r>
            <a:r>
              <a:rPr lang="zh-TW" sz="1400" b="1" kern="0">
                <a:solidFill>
                  <a:srgbClr val="000000"/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zh-TW" altLang="en-US" sz="1400" b="1" kern="0">
                <a:solidFill>
                  <a:srgbClr val="000000"/>
                </a:solidFill>
                <a:latin typeface="Arial"/>
                <a:ea typeface="微軟正黑體"/>
                <a:cs typeface="Arial"/>
              </a:rPr>
              <a:t>3</a:t>
            </a:r>
            <a:r>
              <a:rPr lang="en-US" altLang="zh-TW" sz="1400" b="1" kern="0">
                <a:solidFill>
                  <a:srgbClr val="000000"/>
                </a:solidFill>
                <a:latin typeface="Arial"/>
                <a:ea typeface="微軟正黑體"/>
                <a:cs typeface="Arial"/>
              </a:rPr>
              <a:t>70</a:t>
            </a:r>
            <a:r>
              <a:rPr lang="zh-TW" altLang="en-US" sz="1400" b="1" kern="0">
                <a:solidFill>
                  <a:srgbClr val="000000"/>
                </a:solidFill>
                <a:latin typeface="Arial"/>
                <a:ea typeface="微軟正黑體"/>
                <a:cs typeface="Arial"/>
              </a:rPr>
              <a:t>W</a:t>
            </a:r>
            <a:endParaRPr lang="zh-TW" altLang="en-US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1A5EDA66-3A56-4314-871B-DD0FC78DEA0A}"/>
              </a:ext>
            </a:extLst>
          </p:cNvPr>
          <p:cNvSpPr/>
          <p:nvPr/>
        </p:nvSpPr>
        <p:spPr>
          <a:xfrm>
            <a:off x="8386850" y="5939844"/>
            <a:ext cx="3459968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457200">
              <a:defRPr/>
            </a:pPr>
            <a:r>
              <a:rPr lang="en-US" altLang="zh-TW" sz="1400" b="1" kern="0">
                <a:latin typeface="Arial"/>
                <a:ea typeface="微軟正黑體"/>
                <a:cs typeface="Arial"/>
                <a:sym typeface="Arial"/>
              </a:rPr>
              <a:t>2GbE </a:t>
            </a:r>
            <a:r>
              <a:rPr lang="zh-TW" altLang="en-US" sz="1400" b="1" kern="0">
                <a:latin typeface="Arial"/>
                <a:ea typeface="微軟正黑體"/>
                <a:cs typeface="Arial"/>
                <a:sym typeface="Arial"/>
              </a:rPr>
              <a:t>內部網路頻寬</a:t>
            </a:r>
            <a:endParaRPr lang="zh-TW" altLang="en-US" sz="1400" b="1" kern="0">
              <a:latin typeface="Arial"/>
              <a:ea typeface="微軟正黑體"/>
              <a:cs typeface="Arial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36ABC3B3-9188-4E99-9B2D-554469B00C2B}"/>
              </a:ext>
            </a:extLst>
          </p:cNvPr>
          <p:cNvSpPr/>
          <p:nvPr/>
        </p:nvSpPr>
        <p:spPr>
          <a:xfrm>
            <a:off x="8386850" y="6372035"/>
            <a:ext cx="3459968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400" b="1" kern="0">
                <a:latin typeface="Arial"/>
                <a:ea typeface="微軟正黑體"/>
                <a:cs typeface="Arial"/>
                <a:sym typeface="Arial"/>
              </a:rPr>
              <a:t>最大 </a:t>
            </a:r>
            <a:r>
              <a:rPr lang="it-IT" altLang="zh-TW" sz="1400" b="1" kern="0">
                <a:latin typeface="Arial"/>
                <a:ea typeface="微軟正黑體"/>
                <a:cs typeface="Arial"/>
                <a:sym typeface="Arial"/>
              </a:rPr>
              <a:t>8G</a:t>
            </a:r>
            <a:r>
              <a:rPr lang="en-US" altLang="zh-TW" sz="1400" b="1" kern="0">
                <a:latin typeface="Arial"/>
                <a:ea typeface="微軟正黑體"/>
                <a:cs typeface="Arial"/>
                <a:sym typeface="Arial"/>
              </a:rPr>
              <a:t>B</a:t>
            </a:r>
            <a:r>
              <a:rPr lang="it-IT" altLang="zh-TW" sz="1400" b="1" kern="0">
                <a:latin typeface="Arial"/>
                <a:ea typeface="微軟正黑體"/>
                <a:cs typeface="Arial"/>
                <a:sym typeface="Arial"/>
              </a:rPr>
              <a:t> </a:t>
            </a:r>
            <a:r>
              <a:rPr lang="zh-TW" altLang="en-US" sz="1400" b="1" kern="0">
                <a:latin typeface="Arial"/>
                <a:ea typeface="微軟正黑體"/>
                <a:cs typeface="Arial"/>
                <a:sym typeface="Arial"/>
              </a:rPr>
              <a:t>記憶體</a:t>
            </a:r>
            <a:endParaRPr lang="it-IT" altLang="zh-TW" sz="1400" b="1" kern="0">
              <a:latin typeface="Arial"/>
              <a:ea typeface="微軟正黑體"/>
              <a:cs typeface="Arial"/>
              <a:sym typeface="Arial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E968E37-D685-48AD-8523-7F16FD27E07C}"/>
              </a:ext>
            </a:extLst>
          </p:cNvPr>
          <p:cNvSpPr/>
          <p:nvPr/>
        </p:nvSpPr>
        <p:spPr>
          <a:xfrm>
            <a:off x="331945" y="3247475"/>
            <a:ext cx="3481733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457200">
              <a:defRPr/>
            </a:pPr>
            <a:r>
              <a:rPr lang="it-IT" altLang="zh-TW" sz="1400" b="1" kern="0">
                <a:latin typeface="Arial"/>
                <a:ea typeface="微軟正黑體"/>
                <a:cs typeface="Arial"/>
                <a:sym typeface="Arial"/>
              </a:rPr>
              <a:t>Intel® Celeron® J4125 </a:t>
            </a:r>
            <a:r>
              <a:rPr lang="zh-TW" altLang="en-US" sz="1400" b="1" kern="0">
                <a:latin typeface="Arial"/>
                <a:ea typeface="微軟正黑體"/>
                <a:cs typeface="Arial"/>
                <a:sym typeface="Arial"/>
              </a:rPr>
              <a:t>四核</a:t>
            </a:r>
            <a:r>
              <a:rPr lang="it-IT" altLang="zh-TW" sz="1400" b="1" kern="0">
                <a:latin typeface="Arial"/>
                <a:ea typeface="微軟正黑體"/>
                <a:cs typeface="Arial"/>
                <a:sym typeface="Arial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zh-TW" sz="1400" b="1" kern="0">
                <a:latin typeface="Arial"/>
                <a:ea typeface="微軟正黑體"/>
                <a:cs typeface="Arial"/>
                <a:sym typeface="Arial"/>
              </a:rPr>
              <a:t>2.0 GHz </a:t>
            </a:r>
            <a:r>
              <a:rPr lang="zh-TW" altLang="en-US" sz="1400" b="1" kern="0">
                <a:latin typeface="Arial"/>
                <a:ea typeface="微軟正黑體"/>
                <a:cs typeface="Arial"/>
                <a:sym typeface="Arial"/>
              </a:rPr>
              <a:t>處理器</a:t>
            </a:r>
            <a:endParaRPr lang="zh-TW" altLang="en-US" sz="1400" b="1" kern="0">
              <a:latin typeface="Arial"/>
              <a:ea typeface="微軟正黑體"/>
              <a:cs typeface="Arial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ADF9DC4-1180-4D0C-A869-B515709B3756}"/>
              </a:ext>
            </a:extLst>
          </p:cNvPr>
          <p:cNvSpPr/>
          <p:nvPr/>
        </p:nvSpPr>
        <p:spPr>
          <a:xfrm>
            <a:off x="331945" y="3903463"/>
            <a:ext cx="3459968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457200">
              <a:defRPr/>
            </a:pPr>
            <a:r>
              <a:rPr lang="it-IT" sz="1400" b="1" kern="0">
                <a:latin typeface="Arial"/>
                <a:ea typeface="+mn-lt"/>
                <a:cs typeface="Arial"/>
                <a:sym typeface="Arial"/>
              </a:rPr>
              <a:t>14 x 1GbE RJ45 </a:t>
            </a:r>
            <a:r>
              <a:rPr lang="zh-TW" sz="1400" b="1" kern="0">
                <a:latin typeface="Arial"/>
                <a:ea typeface="微軟正黑體"/>
                <a:cs typeface="Arial"/>
                <a:sym typeface="Arial"/>
              </a:rPr>
              <a:t>網路埠</a:t>
            </a:r>
            <a:endParaRPr lang="it-IT" sz="1400" kern="0">
              <a:ea typeface="+mn-lt"/>
              <a:cs typeface="+mn-lt"/>
            </a:endParaRPr>
          </a:p>
          <a:p>
            <a:pPr defTabSz="457200">
              <a:defRPr/>
            </a:pPr>
            <a:r>
              <a:rPr lang="it-IT" sz="1400" b="1" kern="0">
                <a:latin typeface="Arial"/>
                <a:ea typeface="+mn-lt"/>
                <a:cs typeface="Arial"/>
                <a:sym typeface="Arial"/>
              </a:rPr>
              <a:t>2 x 1GbE RJ45/SFP </a:t>
            </a:r>
            <a:r>
              <a:rPr lang="it-IT" altLang="zh-TW" sz="1400" b="1" kern="0">
                <a:latin typeface="Arial"/>
                <a:ea typeface="+mn-lt"/>
                <a:cs typeface="Arial"/>
                <a:sym typeface="Arial"/>
              </a:rPr>
              <a:t>Combo </a:t>
            </a:r>
            <a:r>
              <a:rPr lang="zh-TW" sz="1400" b="1" kern="0">
                <a:latin typeface="Arial"/>
                <a:ea typeface="微軟正黑體"/>
                <a:cs typeface="Arial"/>
              </a:rPr>
              <a:t>網路埠</a:t>
            </a:r>
            <a:endParaRPr lang="en-US" altLang="zh-TW" sz="1400" kern="0">
              <a:ea typeface="+mn-lt"/>
              <a:cs typeface="+mn-lt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E7A044E4-6F50-4C22-910F-9607A592541B}"/>
              </a:ext>
            </a:extLst>
          </p:cNvPr>
          <p:cNvSpPr/>
          <p:nvPr/>
        </p:nvSpPr>
        <p:spPr>
          <a:xfrm>
            <a:off x="331945" y="4669688"/>
            <a:ext cx="3459968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2 x </a:t>
            </a:r>
            <a:r>
              <a:rPr lang="it-IT" altLang="zh-TW" sz="1400" b="1" kern="0">
                <a:latin typeface="Arial"/>
                <a:ea typeface="微軟正黑體"/>
                <a:cs typeface="Arial"/>
                <a:sym typeface="Arial"/>
              </a:rPr>
              <a:t>2.5G</a:t>
            </a:r>
            <a:r>
              <a:rPr kumimoji="0" lang="it-IT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 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管理埠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A1271EA-9D07-42AB-A4D2-68C5BDF43CEC}"/>
              </a:ext>
            </a:extLst>
          </p:cNvPr>
          <p:cNvSpPr/>
          <p:nvPr/>
        </p:nvSpPr>
        <p:spPr>
          <a:xfrm>
            <a:off x="331945" y="5832122"/>
            <a:ext cx="3481733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457200">
              <a:defRPr/>
            </a:pPr>
            <a:r>
              <a:rPr lang="it-IT" altLang="zh-TW" sz="1400" b="1" kern="0">
                <a:latin typeface="Arial"/>
                <a:ea typeface="微軟正黑體"/>
                <a:cs typeface="Arial"/>
              </a:rPr>
              <a:t>4 x 3.5吋 硬碟擴充</a:t>
            </a:r>
          </a:p>
          <a:p>
            <a:pPr defTabSz="457200">
              <a:defRPr/>
            </a:pPr>
            <a:r>
              <a:rPr lang="it-IT" altLang="zh-TW" sz="1400" b="1" kern="0">
                <a:solidFill>
                  <a:srgbClr val="000000"/>
                </a:solidFill>
                <a:latin typeface="Arial"/>
                <a:ea typeface="微軟正黑體"/>
                <a:cs typeface="Arial"/>
              </a:rPr>
              <a:t>2 x M.2 SATA 固態硬碟</a:t>
            </a:r>
            <a:endParaRPr lang="it-IT" altLang="zh-TW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1528B622-07B3-47E6-8BD1-F062C97E772E}"/>
              </a:ext>
            </a:extLst>
          </p:cNvPr>
          <p:cNvSpPr/>
          <p:nvPr/>
        </p:nvSpPr>
        <p:spPr>
          <a:xfrm>
            <a:off x="331945" y="5203711"/>
            <a:ext cx="3476098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457200">
              <a:defRPr/>
            </a:pPr>
            <a:r>
              <a:rPr lang="it-IT" altLang="zh-TW" sz="1400" b="1" kern="0">
                <a:latin typeface="Arial"/>
                <a:ea typeface="微軟正黑體"/>
                <a:cs typeface="Arial"/>
                <a:sym typeface="Arial"/>
              </a:rPr>
              <a:t>16 </a:t>
            </a:r>
            <a:r>
              <a:rPr kumimoji="0" lang="it-IT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x </a:t>
            </a:r>
            <a:r>
              <a:rPr lang="it-IT" altLang="zh-TW" sz="1400" b="1" kern="0">
                <a:latin typeface="Arial"/>
                <a:ea typeface="微軟正黑體"/>
                <a:cs typeface="Arial"/>
                <a:sym typeface="Arial"/>
              </a:rPr>
              <a:t>802.3at </a:t>
            </a:r>
            <a:r>
              <a:rPr kumimoji="0" lang="it-IT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PoE</a:t>
            </a:r>
            <a:r>
              <a:rPr lang="it-IT" altLang="zh-TW" sz="1400" b="1" kern="0">
                <a:latin typeface="Arial"/>
                <a:ea typeface="微軟正黑體"/>
                <a:cs typeface="Arial"/>
                <a:sym typeface="Arial"/>
              </a:rPr>
              <a:t> 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軟正黑體"/>
                <a:cs typeface="Arial"/>
                <a:sym typeface="Arial"/>
              </a:rPr>
              <a:t>供電埠 </a:t>
            </a:r>
            <a:r>
              <a:rPr lang="zh-TW" altLang="en-US" sz="1400" b="1" kern="0">
                <a:latin typeface="Arial"/>
                <a:ea typeface="微軟正黑體"/>
                <a:cs typeface="Arial"/>
                <a:sym typeface="Arial"/>
              </a:rPr>
              <a:t>(最高30W)</a:t>
            </a:r>
            <a:endParaRPr lang="en-US" altLang="zh-TW" sz="14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微軟正黑體"/>
              <a:cs typeface="Arial"/>
            </a:endParaRPr>
          </a:p>
          <a:p>
            <a:pPr defTabSz="457200">
              <a:defRPr/>
            </a:pPr>
            <a:r>
              <a:rPr lang="zh-TW" altLang="en-US" sz="1400" b="1" kern="0">
                <a:latin typeface="Arial"/>
                <a:ea typeface="微軟正黑體"/>
                <a:cs typeface="Arial"/>
              </a:rPr>
              <a:t>總供電</a:t>
            </a:r>
            <a:r>
              <a:rPr lang="en-US" altLang="zh-TW" sz="1400" b="1" kern="0">
                <a:latin typeface="Arial"/>
                <a:ea typeface="微軟正黑體"/>
                <a:cs typeface="Arial"/>
              </a:rPr>
              <a:t>140</a:t>
            </a:r>
            <a:r>
              <a:rPr lang="zh-TW" altLang="en-US" sz="1400" b="1" kern="0">
                <a:latin typeface="Arial"/>
                <a:ea typeface="微軟正黑體"/>
                <a:cs typeface="Arial"/>
              </a:rPr>
              <a:t>W</a:t>
            </a:r>
            <a:endParaRPr lang="zh-TW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5E19C6A0-25BB-4ED5-8BA8-2A50B6FA36C6}"/>
              </a:ext>
            </a:extLst>
          </p:cNvPr>
          <p:cNvSpPr/>
          <p:nvPr/>
        </p:nvSpPr>
        <p:spPr>
          <a:xfrm>
            <a:off x="331945" y="6372035"/>
            <a:ext cx="3459968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zh-TW" sz="1400" b="1" kern="0">
                <a:latin typeface="Arial"/>
                <a:ea typeface="微軟正黑體"/>
                <a:cs typeface="Arial"/>
                <a:sym typeface="Arial"/>
              </a:rPr>
              <a:t>內建 8G</a:t>
            </a:r>
            <a:r>
              <a:rPr lang="en-US" altLang="zh-TW" sz="1400" b="1" kern="0">
                <a:latin typeface="Arial"/>
                <a:ea typeface="微軟正黑體"/>
                <a:cs typeface="Arial"/>
                <a:sym typeface="Arial"/>
              </a:rPr>
              <a:t>B</a:t>
            </a:r>
            <a:r>
              <a:rPr lang="it-IT" altLang="zh-TW" sz="1400" b="1" kern="0">
                <a:latin typeface="Arial"/>
                <a:ea typeface="微軟正黑體"/>
                <a:cs typeface="Arial"/>
                <a:sym typeface="Arial"/>
              </a:rPr>
              <a:t> </a:t>
            </a:r>
            <a:r>
              <a:rPr lang="zh-TW" altLang="en-US" sz="1400" b="1" kern="0">
                <a:latin typeface="Arial"/>
                <a:ea typeface="微軟正黑體"/>
                <a:cs typeface="Arial"/>
                <a:sym typeface="Arial"/>
              </a:rPr>
              <a:t>記憶體</a:t>
            </a:r>
            <a:endParaRPr lang="it-IT" altLang="zh-TW" sz="1400" b="1" kern="0">
              <a:latin typeface="Arial"/>
              <a:ea typeface="微軟正黑體"/>
              <a:cs typeface="Arial"/>
              <a:sym typeface="Arial"/>
            </a:endParaRP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5AD13B35-AE31-4769-A55E-BD7974205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035" y="1262872"/>
            <a:ext cx="884800" cy="87742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14C97ED-A306-4B91-AFA2-69D6CB92160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235" y="1601750"/>
            <a:ext cx="2279495" cy="180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13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5A1957-2F69-4355-8A34-3E2300869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>
                <a:latin typeface="Arial"/>
                <a:ea typeface="微軟正黑體"/>
                <a:cs typeface="Arial"/>
              </a:rPr>
              <a:t>Guardian </a:t>
            </a:r>
            <a:r>
              <a:rPr lang="zh-TW" altLang="en-US">
                <a:latin typeface="Arial"/>
                <a:ea typeface="微軟正黑體"/>
                <a:cs typeface="Arial"/>
              </a:rPr>
              <a:t>智能終端 </a:t>
            </a:r>
            <a:r>
              <a:rPr lang="en-US" altLang="zh-TW">
                <a:latin typeface="Arial"/>
                <a:ea typeface="微軟正黑體"/>
                <a:cs typeface="Arial"/>
              </a:rPr>
              <a:t>PoE </a:t>
            </a:r>
            <a:r>
              <a:rPr lang="zh-TW" altLang="en-US">
                <a:latin typeface="Arial"/>
                <a:ea typeface="微軟正黑體"/>
                <a:cs typeface="Arial"/>
              </a:rPr>
              <a:t>交換器 </a:t>
            </a:r>
            <a:r>
              <a:rPr lang="en-US" altLang="zh-TW">
                <a:latin typeface="Arial"/>
                <a:ea typeface="微軟正黑體"/>
                <a:cs typeface="Arial"/>
              </a:rPr>
              <a:t>–</a:t>
            </a:r>
            <a:br>
              <a:rPr lang="en-US" altLang="zh-TW">
                <a:latin typeface="Arial"/>
                <a:ea typeface="微軟正黑體"/>
                <a:cs typeface="Arial"/>
              </a:rPr>
            </a:br>
            <a:r>
              <a:rPr lang="zh-TW" altLang="en-US" sz="3200">
                <a:latin typeface="Arial"/>
                <a:ea typeface="微軟正黑體"/>
                <a:cs typeface="Arial"/>
              </a:rPr>
              <a:t>PoE 功能特色</a:t>
            </a:r>
            <a:endParaRPr lang="zh-TW" altLang="en-US" sz="4000">
              <a:latin typeface="Arial"/>
              <a:ea typeface="微軟正黑體"/>
              <a:cs typeface="Arial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189D328B-6450-472A-99D9-782F2719E78B}"/>
              </a:ext>
            </a:extLst>
          </p:cNvPr>
          <p:cNvSpPr/>
          <p:nvPr/>
        </p:nvSpPr>
        <p:spPr>
          <a:xfrm>
            <a:off x="1280905" y="1849415"/>
            <a:ext cx="2952184" cy="1599368"/>
          </a:xfrm>
          <a:prstGeom prst="roundRect">
            <a:avLst>
              <a:gd name="adj" fmla="val 5937"/>
            </a:avLst>
          </a:prstGeom>
          <a:gradFill>
            <a:gsLst>
              <a:gs pos="50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2700000" scaled="0"/>
          </a:gradFill>
          <a:ln w="38100">
            <a:gradFill>
              <a:gsLst>
                <a:gs pos="0">
                  <a:srgbClr val="C00000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 anchorCtr="0"/>
          <a:lstStyle/>
          <a:p>
            <a:pPr algn="ctr" defTabSz="457200"/>
            <a:r>
              <a:rPr lang="zh-TW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支援 </a:t>
            </a:r>
            <a:r>
              <a:rPr lang="en-US" altLang="zh-TW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IEEE</a:t>
            </a:r>
            <a:r>
              <a:rPr lang="zh-TW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802.3at</a:t>
            </a:r>
          </a:p>
          <a:p>
            <a:pPr algn="ctr" defTabSz="457200"/>
            <a:r>
              <a:rPr lang="en-US" altLang="zh-TW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PoE</a:t>
            </a:r>
            <a:r>
              <a:rPr lang="zh-TW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 供電標準</a:t>
            </a: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30BD48F8-0FB6-441B-8C57-B1855A127E0D}"/>
              </a:ext>
            </a:extLst>
          </p:cNvPr>
          <p:cNvSpPr/>
          <p:nvPr/>
        </p:nvSpPr>
        <p:spPr>
          <a:xfrm>
            <a:off x="4619906" y="1849415"/>
            <a:ext cx="2952184" cy="1599368"/>
          </a:xfrm>
          <a:prstGeom prst="roundRect">
            <a:avLst>
              <a:gd name="adj" fmla="val 5937"/>
            </a:avLst>
          </a:prstGeom>
          <a:gradFill>
            <a:gsLst>
              <a:gs pos="50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2700000" scaled="0"/>
          </a:gradFill>
          <a:ln w="38100">
            <a:gradFill>
              <a:gsLst>
                <a:gs pos="0">
                  <a:srgbClr val="C00000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 anchorCtr="0"/>
          <a:lstStyle/>
          <a:p>
            <a:pPr algn="ctr" defTabSz="457200"/>
            <a:r>
              <a:rPr lang="zh-TW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攝影機裝置遠端重啟</a:t>
            </a:r>
            <a:endParaRPr lang="en-US" altLang="zh-TW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E9A70EB8-40F6-4DD9-8A28-E30026286D91}"/>
              </a:ext>
            </a:extLst>
          </p:cNvPr>
          <p:cNvSpPr/>
          <p:nvPr/>
        </p:nvSpPr>
        <p:spPr>
          <a:xfrm>
            <a:off x="7958907" y="1849415"/>
            <a:ext cx="2952184" cy="1599368"/>
          </a:xfrm>
          <a:prstGeom prst="roundRect">
            <a:avLst>
              <a:gd name="adj" fmla="val 5937"/>
            </a:avLst>
          </a:prstGeom>
          <a:gradFill>
            <a:gsLst>
              <a:gs pos="50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2700000" scaled="0"/>
          </a:gradFill>
          <a:ln w="38100">
            <a:gradFill>
              <a:gsLst>
                <a:gs pos="0">
                  <a:srgbClr val="C00000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 anchorCtr="0"/>
          <a:lstStyle/>
          <a:p>
            <a:pPr algn="ctr" defTabSz="457200"/>
            <a:r>
              <a:rPr lang="en-US" altLang="zh-TW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PoE </a:t>
            </a:r>
            <a:r>
              <a:rPr lang="zh-TW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裝置排程設定</a:t>
            </a: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C278A33A-769E-42AB-8CB9-CA06F65A8154}"/>
              </a:ext>
            </a:extLst>
          </p:cNvPr>
          <p:cNvSpPr/>
          <p:nvPr/>
        </p:nvSpPr>
        <p:spPr>
          <a:xfrm>
            <a:off x="1280905" y="3676512"/>
            <a:ext cx="2952184" cy="1599368"/>
          </a:xfrm>
          <a:prstGeom prst="roundRect">
            <a:avLst>
              <a:gd name="adj" fmla="val 5937"/>
            </a:avLst>
          </a:prstGeom>
          <a:gradFill>
            <a:gsLst>
              <a:gs pos="50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2700000" scaled="0"/>
          </a:gradFill>
          <a:ln w="38100">
            <a:gradFill>
              <a:gsLst>
                <a:gs pos="0">
                  <a:srgbClr val="C00000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 anchorCtr="0"/>
          <a:lstStyle/>
          <a:p>
            <a:pPr algn="ctr" defTabSz="457200"/>
            <a:r>
              <a:rPr lang="zh-TW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智慧供電優先順序</a:t>
            </a: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9B1CC2F4-E1DC-4BC4-A6AB-589A5D4C95C2}"/>
              </a:ext>
            </a:extLst>
          </p:cNvPr>
          <p:cNvSpPr/>
          <p:nvPr/>
        </p:nvSpPr>
        <p:spPr>
          <a:xfrm>
            <a:off x="4619906" y="3676512"/>
            <a:ext cx="2952184" cy="1599368"/>
          </a:xfrm>
          <a:prstGeom prst="roundRect">
            <a:avLst>
              <a:gd name="adj" fmla="val 5937"/>
            </a:avLst>
          </a:prstGeom>
          <a:gradFill>
            <a:gsLst>
              <a:gs pos="50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2700000" scaled="0"/>
          </a:gradFill>
          <a:ln w="38100">
            <a:gradFill>
              <a:gsLst>
                <a:gs pos="0">
                  <a:srgbClr val="C00000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 anchorCtr="0"/>
          <a:lstStyle/>
          <a:p>
            <a:pPr algn="ctr" defTabSz="457200"/>
            <a:r>
              <a:rPr lang="zh-TW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高總供電功率設計 </a:t>
            </a:r>
            <a:endParaRPr lang="en-US" altLang="zh-TW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  <a:p>
            <a:pPr algn="ctr" defTabSz="457200"/>
            <a:r>
              <a:rPr lang="en-US" altLang="zh-TW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140 </a:t>
            </a:r>
            <a:r>
              <a:rPr lang="zh-TW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瓦</a:t>
            </a:r>
            <a:r>
              <a:rPr lang="en-US" altLang="zh-TW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 PoE </a:t>
            </a:r>
            <a:r>
              <a:rPr lang="zh-TW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供電預算</a:t>
            </a:r>
            <a:endParaRPr lang="zh-TW" altLang="en-US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3DBB1EF0-C307-49B0-A614-05BDE170969C}"/>
              </a:ext>
            </a:extLst>
          </p:cNvPr>
          <p:cNvSpPr/>
          <p:nvPr/>
        </p:nvSpPr>
        <p:spPr>
          <a:xfrm>
            <a:off x="7958907" y="3676512"/>
            <a:ext cx="2952184" cy="1599368"/>
          </a:xfrm>
          <a:prstGeom prst="roundRect">
            <a:avLst>
              <a:gd name="adj" fmla="val 5937"/>
            </a:avLst>
          </a:prstGeom>
          <a:gradFill>
            <a:gsLst>
              <a:gs pos="50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2700000" scaled="0"/>
          </a:gradFill>
          <a:ln w="38100">
            <a:gradFill>
              <a:gsLst>
                <a:gs pos="0">
                  <a:srgbClr val="C00000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 anchorCtr="0"/>
          <a:lstStyle/>
          <a:p>
            <a:pPr algn="ctr" defTabSz="457200"/>
            <a:r>
              <a:rPr lang="zh-TW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遠端智能集中式</a:t>
            </a:r>
            <a:endParaRPr lang="en-US" altLang="zh-TW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  <a:p>
            <a:pPr algn="ctr" defTabSz="457200"/>
            <a:r>
              <a:rPr lang="zh-TW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監控與管理介面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AF2AA07-51C1-4D49-A501-CB717D327B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4815" y="4570792"/>
            <a:ext cx="6121311" cy="238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B0617C-346E-4079-B814-CC3D936E3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提供 </a:t>
            </a:r>
            <a:r>
              <a:rPr lang="en-US" altLang="zh-TW"/>
              <a:t>PoE </a:t>
            </a:r>
            <a:r>
              <a:rPr lang="zh-TW" altLang="en-US"/>
              <a:t>供電標準 </a:t>
            </a:r>
            <a:r>
              <a:rPr lang="en-US" altLang="zh-TW"/>
              <a:t>802.3at</a:t>
            </a:r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FBE9D78-F360-4271-9FF6-4DA64EBB9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>
                <a:ea typeface="微軟正黑體"/>
              </a:rPr>
              <a:t>支援最新 </a:t>
            </a:r>
            <a:r>
              <a:rPr lang="en-US" altLang="zh-TW">
                <a:ea typeface="微軟正黑體"/>
              </a:rPr>
              <a:t>IEEE 802.3at </a:t>
            </a:r>
            <a:r>
              <a:rPr lang="zh-TW" altLang="en-US">
                <a:ea typeface="微軟正黑體"/>
              </a:rPr>
              <a:t>供電協定 </a:t>
            </a:r>
            <a:r>
              <a:rPr lang="en-US" altLang="zh-TW">
                <a:ea typeface="微軟正黑體"/>
              </a:rPr>
              <a:t>(16</a:t>
            </a:r>
            <a:r>
              <a:rPr lang="zh-TW" altLang="en-US">
                <a:ea typeface="微軟正黑體"/>
              </a:rPr>
              <a:t>埠，最大</a:t>
            </a:r>
            <a:r>
              <a:rPr lang="en-US" altLang="zh-TW">
                <a:ea typeface="微軟正黑體"/>
              </a:rPr>
              <a:t>30</a:t>
            </a:r>
            <a:r>
              <a:rPr lang="zh-TW" altLang="en-US">
                <a:ea typeface="微軟正黑體"/>
              </a:rPr>
              <a:t>瓦</a:t>
            </a:r>
            <a:r>
              <a:rPr lang="en-US" altLang="zh-TW">
                <a:ea typeface="微軟正黑體"/>
              </a:rPr>
              <a:t>)</a:t>
            </a:r>
            <a:r>
              <a:rPr lang="zh-TW" altLang="en-US">
                <a:ea typeface="微軟正黑體"/>
              </a:rPr>
              <a:t>，可同時輸出最高達 </a:t>
            </a:r>
            <a:r>
              <a:rPr lang="en-US" altLang="zh-TW">
                <a:ea typeface="微軟正黑體"/>
              </a:rPr>
              <a:t>140 </a:t>
            </a:r>
            <a:r>
              <a:rPr lang="zh-TW" altLang="en-US">
                <a:ea typeface="微軟正黑體"/>
              </a:rPr>
              <a:t>瓦總電力，有效滿足各式高功率 </a:t>
            </a:r>
            <a:r>
              <a:rPr lang="en-US" altLang="zh-TW">
                <a:ea typeface="微軟正黑體"/>
              </a:rPr>
              <a:t>PoE </a:t>
            </a:r>
            <a:r>
              <a:rPr lang="zh-TW" altLang="en-US">
                <a:ea typeface="微軟正黑體"/>
              </a:rPr>
              <a:t>受電設備 </a:t>
            </a:r>
            <a:r>
              <a:rPr lang="en-US" altLang="zh-TW">
                <a:ea typeface="微軟正黑體"/>
              </a:rPr>
              <a:t>(Powered Devices, PDs)</a:t>
            </a:r>
            <a:r>
              <a:rPr lang="zh-TW" altLang="en-US">
                <a:ea typeface="微軟正黑體"/>
              </a:rPr>
              <a:t> 。</a:t>
            </a:r>
            <a:endParaRPr lang="en-US" altLang="zh-TW">
              <a:ea typeface="微軟正黑體"/>
            </a:endParaRPr>
          </a:p>
        </p:txBody>
      </p:sp>
      <p:pic>
        <p:nvPicPr>
          <p:cNvPr id="5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A486B764-8F89-4E63-9513-9F91DF581B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2"/>
          <a:stretch/>
        </p:blipFill>
        <p:spPr>
          <a:xfrm>
            <a:off x="1774050" y="2844986"/>
            <a:ext cx="8643895" cy="33319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77144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471E24-B5E4-4517-B722-148141D87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支援 </a:t>
            </a:r>
            <a:r>
              <a:rPr lang="en-US" altLang="zh-TW"/>
              <a:t>PoE </a:t>
            </a:r>
            <a:r>
              <a:rPr lang="zh-TW" altLang="en-US"/>
              <a:t>裝置遠端控制重開啟動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61F0FB9-BCF7-46B9-8BF6-00BC38815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/>
              <a:t>當管理人員發現</a:t>
            </a:r>
            <a:r>
              <a:rPr lang="en-US" altLang="zh-TW"/>
              <a:t> PoE </a:t>
            </a:r>
            <a:r>
              <a:rPr lang="zh-TW" altLang="zh-TW"/>
              <a:t>裝置不正常運作時，例如：</a:t>
            </a:r>
            <a:r>
              <a:rPr lang="en-US" altLang="zh-TW"/>
              <a:t> PoE </a:t>
            </a:r>
            <a:r>
              <a:rPr lang="zh-TW" altLang="zh-TW"/>
              <a:t>攝影機裝置當機，可透過</a:t>
            </a:r>
            <a:r>
              <a:rPr lang="en-US" altLang="zh-TW"/>
              <a:t> Guardian </a:t>
            </a:r>
            <a:r>
              <a:rPr lang="en-US" altLang="zh-TW" err="1"/>
              <a:t>QuNetSwitch</a:t>
            </a:r>
            <a:r>
              <a:rPr lang="en-US" altLang="zh-TW"/>
              <a:t> </a:t>
            </a:r>
            <a:r>
              <a:rPr lang="zh-TW" altLang="zh-TW"/>
              <a:t>交換器管理介面，遠端重啟動裝置，省下您的維修力氣與時間。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C038607-9E8B-4AC4-B6DB-6AFDCC08DE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773" y="2876917"/>
            <a:ext cx="5192373" cy="346597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D47685F-D6BC-449F-87B2-37199CB1AA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8" y="2808545"/>
            <a:ext cx="5397229" cy="360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090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C230537D-7649-49CB-85CC-6666AAC230CD}"/>
              </a:ext>
            </a:extLst>
          </p:cNvPr>
          <p:cNvSpPr/>
          <p:nvPr/>
        </p:nvSpPr>
        <p:spPr>
          <a:xfrm>
            <a:off x="6874421" y="4248796"/>
            <a:ext cx="4174946" cy="2324953"/>
          </a:xfrm>
          <a:prstGeom prst="roundRect">
            <a:avLst>
              <a:gd name="adj" fmla="val 5937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70000">
                <a:schemeClr val="tx1"/>
              </a:gs>
            </a:gsLst>
            <a:lin ang="2700000" scaled="0"/>
          </a:gradFill>
          <a:ln w="38100">
            <a:gradFill>
              <a:gsLst>
                <a:gs pos="0">
                  <a:schemeClr val="accent4"/>
                </a:gs>
                <a:gs pos="50000">
                  <a:schemeClr val="bg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 anchorCtr="0"/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4D06A586-C13E-401E-B069-4E14A56D3C9F}"/>
              </a:ext>
            </a:extLst>
          </p:cNvPr>
          <p:cNvSpPr/>
          <p:nvPr/>
        </p:nvSpPr>
        <p:spPr>
          <a:xfrm>
            <a:off x="6874421" y="1814557"/>
            <a:ext cx="4174946" cy="2324953"/>
          </a:xfrm>
          <a:prstGeom prst="roundRect">
            <a:avLst>
              <a:gd name="adj" fmla="val 5937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70000">
                <a:schemeClr val="tx1"/>
              </a:gs>
            </a:gsLst>
            <a:lin ang="2700000" scaled="0"/>
          </a:gradFill>
          <a:ln w="38100">
            <a:gradFill>
              <a:gsLst>
                <a:gs pos="0">
                  <a:schemeClr val="accent4"/>
                </a:gs>
                <a:gs pos="50000">
                  <a:schemeClr val="bg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 anchorCtr="0"/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1A8C2C91-F416-4151-BA2D-E05EDCA103E8}"/>
              </a:ext>
            </a:extLst>
          </p:cNvPr>
          <p:cNvSpPr/>
          <p:nvPr/>
        </p:nvSpPr>
        <p:spPr>
          <a:xfrm>
            <a:off x="1148297" y="4248796"/>
            <a:ext cx="4174946" cy="2324953"/>
          </a:xfrm>
          <a:prstGeom prst="roundRect">
            <a:avLst>
              <a:gd name="adj" fmla="val 5937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70000">
                <a:schemeClr val="tx1"/>
              </a:gs>
            </a:gsLst>
            <a:lin ang="2700000" scaled="0"/>
          </a:gradFill>
          <a:ln w="38100">
            <a:gradFill>
              <a:gsLst>
                <a:gs pos="0">
                  <a:schemeClr val="accent4"/>
                </a:gs>
                <a:gs pos="50000">
                  <a:schemeClr val="bg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 anchorCtr="0"/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F855F6CD-DF0A-436A-B2B2-E99589648478}"/>
              </a:ext>
            </a:extLst>
          </p:cNvPr>
          <p:cNvSpPr/>
          <p:nvPr/>
        </p:nvSpPr>
        <p:spPr>
          <a:xfrm>
            <a:off x="1148297" y="1814557"/>
            <a:ext cx="4174946" cy="2324953"/>
          </a:xfrm>
          <a:prstGeom prst="roundRect">
            <a:avLst>
              <a:gd name="adj" fmla="val 5937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70000">
                <a:schemeClr val="tx1"/>
              </a:gs>
            </a:gsLst>
            <a:lin ang="2700000" scaled="0"/>
          </a:gradFill>
          <a:ln w="38100">
            <a:gradFill>
              <a:gsLst>
                <a:gs pos="0">
                  <a:schemeClr val="accent4"/>
                </a:gs>
                <a:gs pos="50000">
                  <a:schemeClr val="bg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 anchorCtr="0"/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流程圖: 準備作業 11">
            <a:extLst>
              <a:ext uri="{FF2B5EF4-FFF2-40B4-BE49-F238E27FC236}">
                <a16:creationId xmlns:a16="http://schemas.microsoft.com/office/drawing/2014/main" id="{D3CD58C6-1634-4221-BEC2-D4C17D05FFAD}"/>
              </a:ext>
            </a:extLst>
          </p:cNvPr>
          <p:cNvSpPr/>
          <p:nvPr/>
        </p:nvSpPr>
        <p:spPr>
          <a:xfrm>
            <a:off x="5053753" y="3391733"/>
            <a:ext cx="2028035" cy="1495553"/>
          </a:xfrm>
          <a:prstGeom prst="flowChartPreparation">
            <a:avLst/>
          </a:prstGeom>
          <a:gradFill>
            <a:gsLst>
              <a:gs pos="0">
                <a:schemeClr val="accent4"/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kern="0">
              <a:solidFill>
                <a:srgbClr val="FFFFFF"/>
              </a:solidFill>
              <a:latin typeface="Arial"/>
              <a:ea typeface="新細明體" panose="02020500000000000000" pitchFamily="18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B142B6F-74E3-46E6-B85A-793388082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300" err="1"/>
              <a:t>QuNetSwitch</a:t>
            </a:r>
            <a:r>
              <a:rPr lang="zh-TW" altLang="en-US" sz="4300"/>
              <a:t> 智慧網管功能，一應俱全</a:t>
            </a:r>
          </a:p>
        </p:txBody>
      </p:sp>
      <p:pic>
        <p:nvPicPr>
          <p:cNvPr id="101" name="圖片 100" descr="一張含有 天空 的圖片&#10;&#10;自動產生的描述">
            <a:extLst>
              <a:ext uri="{FF2B5EF4-FFF2-40B4-BE49-F238E27FC236}">
                <a16:creationId xmlns:a16="http://schemas.microsoft.com/office/drawing/2014/main" id="{6E0C33B6-A956-489C-BF6D-CD5637B813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8844" y="3520584"/>
            <a:ext cx="1237852" cy="12378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7" name="矩形: 圓角 96">
            <a:extLst>
              <a:ext uri="{FF2B5EF4-FFF2-40B4-BE49-F238E27FC236}">
                <a16:creationId xmlns:a16="http://schemas.microsoft.com/office/drawing/2014/main" id="{5C8F203A-5E7F-4A0F-AE48-497EC111F201}"/>
              </a:ext>
            </a:extLst>
          </p:cNvPr>
          <p:cNvSpPr/>
          <p:nvPr/>
        </p:nvSpPr>
        <p:spPr>
          <a:xfrm>
            <a:off x="1309770" y="2126680"/>
            <a:ext cx="3852000" cy="561475"/>
          </a:xfrm>
          <a:prstGeom prst="roundRect">
            <a:avLst>
              <a:gd name="adj" fmla="val 0"/>
            </a:avLst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支援 </a:t>
            </a: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IGMP Snooping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D3668727-1435-4E54-848B-0940D40D3CB3}"/>
              </a:ext>
            </a:extLst>
          </p:cNvPr>
          <p:cNvSpPr txBox="1"/>
          <p:nvPr/>
        </p:nvSpPr>
        <p:spPr>
          <a:xfrm>
            <a:off x="1313801" y="2960102"/>
            <a:ext cx="384393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優化群播</a:t>
            </a:r>
            <a:r>
              <a:rPr lang="zh-TW" altLang="en-US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(</a:t>
            </a:r>
            <a:r>
              <a:rPr lang="en-US" altLang="zh-TW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Multicast</a:t>
            </a: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)</a:t>
            </a:r>
            <a:r>
              <a:rPr lang="en-US" altLang="zh-TW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 </a:t>
            </a: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效能有助於線上媒體串流、VoIP 等頻寬密集與對於時間延遲敏感度高的應用。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9126AA97-B13D-4ABA-BB75-AEFCEEF69D5B}"/>
              </a:ext>
            </a:extLst>
          </p:cNvPr>
          <p:cNvCxnSpPr>
            <a:cxnSpLocks/>
          </p:cNvCxnSpPr>
          <p:nvPr/>
        </p:nvCxnSpPr>
        <p:spPr>
          <a:xfrm>
            <a:off x="1313801" y="2731088"/>
            <a:ext cx="384393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矩形: 圓角 103">
            <a:extLst>
              <a:ext uri="{FF2B5EF4-FFF2-40B4-BE49-F238E27FC236}">
                <a16:creationId xmlns:a16="http://schemas.microsoft.com/office/drawing/2014/main" id="{993816A2-E5D8-458B-85BF-54D8398E09CF}"/>
              </a:ext>
            </a:extLst>
          </p:cNvPr>
          <p:cNvSpPr/>
          <p:nvPr/>
        </p:nvSpPr>
        <p:spPr>
          <a:xfrm>
            <a:off x="7035894" y="2126680"/>
            <a:ext cx="3852000" cy="561475"/>
          </a:xfrm>
          <a:prstGeom prst="roundRect">
            <a:avLst>
              <a:gd name="adj" fmla="val 0"/>
            </a:avLst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zh-TW" altLang="en-US" sz="20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虛擬區域網路 </a:t>
            </a:r>
            <a:r>
              <a:rPr lang="en-US" altLang="zh-TW" sz="20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(VLAN)</a:t>
            </a:r>
          </a:p>
        </p:txBody>
      </p:sp>
      <p:sp>
        <p:nvSpPr>
          <p:cNvPr id="105" name="文字方塊 104">
            <a:extLst>
              <a:ext uri="{FF2B5EF4-FFF2-40B4-BE49-F238E27FC236}">
                <a16:creationId xmlns:a16="http://schemas.microsoft.com/office/drawing/2014/main" id="{F8EA3A8B-A073-4BD3-B9E9-F86873FE19F8}"/>
              </a:ext>
            </a:extLst>
          </p:cNvPr>
          <p:cNvSpPr txBox="1"/>
          <p:nvPr/>
        </p:nvSpPr>
        <p:spPr>
          <a:xfrm>
            <a:off x="7039925" y="2960102"/>
            <a:ext cx="384393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lvl="0" indent="0" defTabSz="121917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zh-TW" altLang="en-US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依據管理員、一般使用者、員工或訪客等需求隔離企業內的流量，強化網路安全。</a:t>
            </a:r>
          </a:p>
        </p:txBody>
      </p:sp>
      <p:cxnSp>
        <p:nvCxnSpPr>
          <p:cNvPr id="107" name="直線接點 106">
            <a:extLst>
              <a:ext uri="{FF2B5EF4-FFF2-40B4-BE49-F238E27FC236}">
                <a16:creationId xmlns:a16="http://schemas.microsoft.com/office/drawing/2014/main" id="{DEACD445-3815-43F9-A7F1-7EB6C4910D2D}"/>
              </a:ext>
            </a:extLst>
          </p:cNvPr>
          <p:cNvCxnSpPr>
            <a:cxnSpLocks/>
          </p:cNvCxnSpPr>
          <p:nvPr/>
        </p:nvCxnSpPr>
        <p:spPr>
          <a:xfrm>
            <a:off x="7039925" y="2731088"/>
            <a:ext cx="384393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矩形: 圓角 108">
            <a:extLst>
              <a:ext uri="{FF2B5EF4-FFF2-40B4-BE49-F238E27FC236}">
                <a16:creationId xmlns:a16="http://schemas.microsoft.com/office/drawing/2014/main" id="{7DD7117E-AD4E-439D-844D-9B526120FE8B}"/>
              </a:ext>
            </a:extLst>
          </p:cNvPr>
          <p:cNvSpPr/>
          <p:nvPr/>
        </p:nvSpPr>
        <p:spPr>
          <a:xfrm>
            <a:off x="1309770" y="4565821"/>
            <a:ext cx="3852000" cy="561475"/>
          </a:xfrm>
          <a:prstGeom prst="roundRect">
            <a:avLst>
              <a:gd name="adj" fmla="val 0"/>
            </a:avLst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altLang="zh-TW" sz="20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Port </a:t>
            </a:r>
            <a:r>
              <a:rPr lang="en-US" altLang="zh-TW" sz="2000" b="1" err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Trunking</a:t>
            </a:r>
            <a:endParaRPr lang="zh-TW" altLang="en-US" sz="2000" b="1">
              <a:solidFill>
                <a:srgbClr val="FFC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9B57DF11-6FD9-43DD-A006-0A565603E565}"/>
              </a:ext>
            </a:extLst>
          </p:cNvPr>
          <p:cNvSpPr txBox="1"/>
          <p:nvPr/>
        </p:nvSpPr>
        <p:spPr>
          <a:xfrm>
            <a:off x="1313801" y="5399243"/>
            <a:ext cx="384393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lvl="0" indent="0" defTabSz="121917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zh-TW" altLang="en-US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結合兩條實體線路成為一條高速虛擬資料傳輸路徑，加大傳輸速度，並增強網路連線可靠性。</a:t>
            </a:r>
          </a:p>
        </p:txBody>
      </p:sp>
      <p:cxnSp>
        <p:nvCxnSpPr>
          <p:cNvPr id="113" name="直線接點 112">
            <a:extLst>
              <a:ext uri="{FF2B5EF4-FFF2-40B4-BE49-F238E27FC236}">
                <a16:creationId xmlns:a16="http://schemas.microsoft.com/office/drawing/2014/main" id="{6A0F7A7C-078B-4407-A9EC-422678B72076}"/>
              </a:ext>
            </a:extLst>
          </p:cNvPr>
          <p:cNvCxnSpPr>
            <a:cxnSpLocks/>
          </p:cNvCxnSpPr>
          <p:nvPr/>
        </p:nvCxnSpPr>
        <p:spPr>
          <a:xfrm>
            <a:off x="1313801" y="5170229"/>
            <a:ext cx="384393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A876211D-364B-4B79-B15B-5B54CEF77E8C}"/>
              </a:ext>
            </a:extLst>
          </p:cNvPr>
          <p:cNvSpPr/>
          <p:nvPr/>
        </p:nvSpPr>
        <p:spPr>
          <a:xfrm>
            <a:off x="7035894" y="4565821"/>
            <a:ext cx="3852000" cy="561475"/>
          </a:xfrm>
          <a:prstGeom prst="roundRect">
            <a:avLst>
              <a:gd name="adj" fmla="val 0"/>
            </a:avLst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TW" sz="20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QoS </a:t>
            </a:r>
            <a:r>
              <a:rPr lang="zh-TW" altLang="en-US" sz="20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優化流量管理</a:t>
            </a: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60986CA3-64CC-4EC3-8701-BAE5C06F3B6B}"/>
              </a:ext>
            </a:extLst>
          </p:cNvPr>
          <p:cNvSpPr txBox="1"/>
          <p:nvPr/>
        </p:nvSpPr>
        <p:spPr>
          <a:xfrm>
            <a:off x="7039925" y="5399243"/>
            <a:ext cx="384393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zh-TW" altLang="en-US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根據埠口或 </a:t>
            </a:r>
            <a:r>
              <a:rPr lang="en-US" altLang="zh-TW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VLAN </a:t>
            </a:r>
            <a:r>
              <a:rPr lang="zh-TW" altLang="en-US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群組劃分，配置不同的網路使用優先權，以確保服務品質，同時使網路傳輸效率最佳化。</a:t>
            </a:r>
          </a:p>
        </p:txBody>
      </p:sp>
      <p:cxnSp>
        <p:nvCxnSpPr>
          <p:cNvPr id="117" name="直線接點 116">
            <a:extLst>
              <a:ext uri="{FF2B5EF4-FFF2-40B4-BE49-F238E27FC236}">
                <a16:creationId xmlns:a16="http://schemas.microsoft.com/office/drawing/2014/main" id="{30BD09C0-CECD-4FA3-843D-03339B194DBA}"/>
              </a:ext>
            </a:extLst>
          </p:cNvPr>
          <p:cNvCxnSpPr>
            <a:cxnSpLocks/>
          </p:cNvCxnSpPr>
          <p:nvPr/>
        </p:nvCxnSpPr>
        <p:spPr>
          <a:xfrm>
            <a:off x="7039925" y="5170229"/>
            <a:ext cx="384393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1143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BD2D2771-36C2-4652-A2F2-F697B9E1B7C1}"/>
              </a:ext>
            </a:extLst>
          </p:cNvPr>
          <p:cNvSpPr/>
          <p:nvPr/>
        </p:nvSpPr>
        <p:spPr>
          <a:xfrm>
            <a:off x="6874421" y="4248796"/>
            <a:ext cx="4174946" cy="2324953"/>
          </a:xfrm>
          <a:prstGeom prst="roundRect">
            <a:avLst>
              <a:gd name="adj" fmla="val 5937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70000">
                <a:schemeClr val="tx1"/>
              </a:gs>
            </a:gsLst>
            <a:lin ang="2700000" scaled="0"/>
          </a:gradFill>
          <a:ln w="38100">
            <a:gradFill>
              <a:gsLst>
                <a:gs pos="0">
                  <a:schemeClr val="accent4"/>
                </a:gs>
                <a:gs pos="50000">
                  <a:schemeClr val="bg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 anchorCtr="0"/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DCACB009-9B94-45C6-8E31-103FFFE18B01}"/>
              </a:ext>
            </a:extLst>
          </p:cNvPr>
          <p:cNvSpPr/>
          <p:nvPr/>
        </p:nvSpPr>
        <p:spPr>
          <a:xfrm>
            <a:off x="6874421" y="1814557"/>
            <a:ext cx="4174946" cy="2324953"/>
          </a:xfrm>
          <a:prstGeom prst="roundRect">
            <a:avLst>
              <a:gd name="adj" fmla="val 5937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70000">
                <a:schemeClr val="tx1"/>
              </a:gs>
            </a:gsLst>
            <a:lin ang="2700000" scaled="0"/>
          </a:gradFill>
          <a:ln w="38100">
            <a:gradFill>
              <a:gsLst>
                <a:gs pos="0">
                  <a:schemeClr val="accent4"/>
                </a:gs>
                <a:gs pos="50000">
                  <a:schemeClr val="bg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 anchorCtr="0"/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B1AF7042-6723-47F9-93AC-797333FFD65B}"/>
              </a:ext>
            </a:extLst>
          </p:cNvPr>
          <p:cNvSpPr/>
          <p:nvPr/>
        </p:nvSpPr>
        <p:spPr>
          <a:xfrm>
            <a:off x="1148297" y="4248796"/>
            <a:ext cx="4174946" cy="2324953"/>
          </a:xfrm>
          <a:prstGeom prst="roundRect">
            <a:avLst>
              <a:gd name="adj" fmla="val 5937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70000">
                <a:schemeClr val="tx1"/>
              </a:gs>
            </a:gsLst>
            <a:lin ang="2700000" scaled="0"/>
          </a:gradFill>
          <a:ln w="38100">
            <a:gradFill>
              <a:gsLst>
                <a:gs pos="0">
                  <a:schemeClr val="accent4"/>
                </a:gs>
                <a:gs pos="50000">
                  <a:schemeClr val="bg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 anchorCtr="0"/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9744AA0B-A71B-47CF-AB4E-5296C718F19E}"/>
              </a:ext>
            </a:extLst>
          </p:cNvPr>
          <p:cNvSpPr/>
          <p:nvPr/>
        </p:nvSpPr>
        <p:spPr>
          <a:xfrm>
            <a:off x="1148297" y="1814557"/>
            <a:ext cx="4174946" cy="2324953"/>
          </a:xfrm>
          <a:prstGeom prst="roundRect">
            <a:avLst>
              <a:gd name="adj" fmla="val 5937"/>
            </a:avLst>
          </a:prstGeom>
          <a:gradFill>
            <a:gsLst>
              <a:gs pos="0">
                <a:schemeClr val="bg1">
                  <a:lumMod val="50000"/>
                </a:schemeClr>
              </a:gs>
              <a:gs pos="70000">
                <a:schemeClr val="tx1"/>
              </a:gs>
            </a:gsLst>
            <a:lin ang="2700000" scaled="0"/>
          </a:gradFill>
          <a:ln w="38100">
            <a:gradFill>
              <a:gsLst>
                <a:gs pos="0">
                  <a:schemeClr val="accent4"/>
                </a:gs>
                <a:gs pos="50000">
                  <a:schemeClr val="bg1"/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 anchorCtr="0"/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7335ACF-11BC-48D0-9FFA-3B911309D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300" err="1"/>
              <a:t>QuNetSwitch</a:t>
            </a:r>
            <a:r>
              <a:rPr lang="zh-TW" altLang="en-US" sz="4300"/>
              <a:t> 智慧網管功能，一應俱全</a:t>
            </a:r>
          </a:p>
        </p:txBody>
      </p:sp>
      <p:sp>
        <p:nvSpPr>
          <p:cNvPr id="96" name="流程圖: 準備作業 95">
            <a:extLst>
              <a:ext uri="{FF2B5EF4-FFF2-40B4-BE49-F238E27FC236}">
                <a16:creationId xmlns:a16="http://schemas.microsoft.com/office/drawing/2014/main" id="{89106E74-7026-4E87-BC79-159131BC0A3E}"/>
              </a:ext>
            </a:extLst>
          </p:cNvPr>
          <p:cNvSpPr/>
          <p:nvPr/>
        </p:nvSpPr>
        <p:spPr>
          <a:xfrm>
            <a:off x="5053753" y="3391733"/>
            <a:ext cx="2028035" cy="1495553"/>
          </a:xfrm>
          <a:prstGeom prst="flowChartPreparation">
            <a:avLst/>
          </a:prstGeom>
          <a:gradFill>
            <a:gsLst>
              <a:gs pos="0">
                <a:schemeClr val="accent4"/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kern="0">
              <a:solidFill>
                <a:srgbClr val="FFFFFF"/>
              </a:solidFill>
              <a:latin typeface="Arial"/>
              <a:ea typeface="新細明體" panose="02020500000000000000" pitchFamily="18" charset="-120"/>
            </a:endParaRPr>
          </a:p>
        </p:txBody>
      </p:sp>
      <p:pic>
        <p:nvPicPr>
          <p:cNvPr id="97" name="圖片 96" descr="一張含有 天空 的圖片&#10;&#10;自動產生的描述">
            <a:extLst>
              <a:ext uri="{FF2B5EF4-FFF2-40B4-BE49-F238E27FC236}">
                <a16:creationId xmlns:a16="http://schemas.microsoft.com/office/drawing/2014/main" id="{70F20E09-99BB-40E3-887C-D6738E3427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8844" y="3520584"/>
            <a:ext cx="1237852" cy="12378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8" name="矩形: 圓角 97">
            <a:extLst>
              <a:ext uri="{FF2B5EF4-FFF2-40B4-BE49-F238E27FC236}">
                <a16:creationId xmlns:a16="http://schemas.microsoft.com/office/drawing/2014/main" id="{EB8A2056-CF66-44E4-BA16-A2B7541F5C01}"/>
              </a:ext>
            </a:extLst>
          </p:cNvPr>
          <p:cNvSpPr/>
          <p:nvPr/>
        </p:nvSpPr>
        <p:spPr>
          <a:xfrm>
            <a:off x="1309770" y="2126680"/>
            <a:ext cx="3852000" cy="561475"/>
          </a:xfrm>
          <a:prstGeom prst="roundRect">
            <a:avLst>
              <a:gd name="adj" fmla="val 0"/>
            </a:avLst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TW" sz="20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ACL </a:t>
            </a:r>
            <a:r>
              <a:rPr lang="zh-TW" altLang="en-US" sz="20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存取控制安全機制</a:t>
            </a:r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CE996A8A-3333-4897-B09E-CB62B0B0F076}"/>
              </a:ext>
            </a:extLst>
          </p:cNvPr>
          <p:cNvSpPr txBox="1"/>
          <p:nvPr/>
        </p:nvSpPr>
        <p:spPr>
          <a:xfrm>
            <a:off x="1313801" y="2960102"/>
            <a:ext cx="384393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zh-TW" altLang="en-US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支援存取控制機制，可以設定多個存取規則，指定特定協定、</a:t>
            </a:r>
            <a:r>
              <a:rPr lang="en-US" altLang="zh-TW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IP </a:t>
            </a:r>
            <a:r>
              <a:rPr lang="zh-TW" altLang="en-US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位址、子網路遮罩和網路埠存取條件。</a:t>
            </a:r>
          </a:p>
        </p:txBody>
      </p:sp>
      <p:cxnSp>
        <p:nvCxnSpPr>
          <p:cNvPr id="100" name="直線接點 99">
            <a:extLst>
              <a:ext uri="{FF2B5EF4-FFF2-40B4-BE49-F238E27FC236}">
                <a16:creationId xmlns:a16="http://schemas.microsoft.com/office/drawing/2014/main" id="{138FB7AD-47F5-4975-872F-0FF76D5DAA57}"/>
              </a:ext>
            </a:extLst>
          </p:cNvPr>
          <p:cNvCxnSpPr>
            <a:cxnSpLocks/>
          </p:cNvCxnSpPr>
          <p:nvPr/>
        </p:nvCxnSpPr>
        <p:spPr>
          <a:xfrm>
            <a:off x="1313801" y="2731088"/>
            <a:ext cx="384393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矩形: 圓角 100">
            <a:extLst>
              <a:ext uri="{FF2B5EF4-FFF2-40B4-BE49-F238E27FC236}">
                <a16:creationId xmlns:a16="http://schemas.microsoft.com/office/drawing/2014/main" id="{47CCA10C-2F58-4906-B37B-884561B16C47}"/>
              </a:ext>
            </a:extLst>
          </p:cNvPr>
          <p:cNvSpPr/>
          <p:nvPr/>
        </p:nvSpPr>
        <p:spPr>
          <a:xfrm>
            <a:off x="7035894" y="2126680"/>
            <a:ext cx="3852000" cy="561475"/>
          </a:xfrm>
          <a:prstGeom prst="roundRect">
            <a:avLst>
              <a:gd name="adj" fmla="val 0"/>
            </a:avLst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zh-TW" altLang="en-US" sz="20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迴圈偵測和保護</a:t>
            </a:r>
          </a:p>
        </p:txBody>
      </p: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EBF3DB6F-5753-4634-BD0E-62AB680C600F}"/>
              </a:ext>
            </a:extLst>
          </p:cNvPr>
          <p:cNvSpPr txBox="1"/>
          <p:nvPr/>
        </p:nvSpPr>
        <p:spPr>
          <a:xfrm>
            <a:off x="7039925" y="2960102"/>
            <a:ext cx="384393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zh-TW" altLang="en-US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在網路產生迴圈時，將有問題的網路埠立即關閉，有效避免癱瘓網路機率。</a:t>
            </a:r>
          </a:p>
        </p:txBody>
      </p:sp>
      <p:cxnSp>
        <p:nvCxnSpPr>
          <p:cNvPr id="103" name="直線接點 102">
            <a:extLst>
              <a:ext uri="{FF2B5EF4-FFF2-40B4-BE49-F238E27FC236}">
                <a16:creationId xmlns:a16="http://schemas.microsoft.com/office/drawing/2014/main" id="{09EFEF35-C986-4302-BB8C-BF0E8F90DBC9}"/>
              </a:ext>
            </a:extLst>
          </p:cNvPr>
          <p:cNvCxnSpPr>
            <a:cxnSpLocks/>
          </p:cNvCxnSpPr>
          <p:nvPr/>
        </p:nvCxnSpPr>
        <p:spPr>
          <a:xfrm>
            <a:off x="7039925" y="2731088"/>
            <a:ext cx="384393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矩形: 圓角 103">
            <a:extLst>
              <a:ext uri="{FF2B5EF4-FFF2-40B4-BE49-F238E27FC236}">
                <a16:creationId xmlns:a16="http://schemas.microsoft.com/office/drawing/2014/main" id="{30D7ADD9-0875-4582-9E1A-62A20DB25E77}"/>
              </a:ext>
            </a:extLst>
          </p:cNvPr>
          <p:cNvSpPr/>
          <p:nvPr/>
        </p:nvSpPr>
        <p:spPr>
          <a:xfrm>
            <a:off x="1309770" y="4565821"/>
            <a:ext cx="3852000" cy="561475"/>
          </a:xfrm>
          <a:prstGeom prst="roundRect">
            <a:avLst>
              <a:gd name="adj" fmla="val 0"/>
            </a:avLst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zh-TW" altLang="en-US" sz="20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支援連接埠鏡像 </a:t>
            </a:r>
            <a:r>
              <a:rPr lang="en-US" altLang="zh-TW" sz="20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(Port Mirroring)</a:t>
            </a:r>
          </a:p>
        </p:txBody>
      </p:sp>
      <p:sp>
        <p:nvSpPr>
          <p:cNvPr id="105" name="文字方塊 104">
            <a:extLst>
              <a:ext uri="{FF2B5EF4-FFF2-40B4-BE49-F238E27FC236}">
                <a16:creationId xmlns:a16="http://schemas.microsoft.com/office/drawing/2014/main" id="{906D74AA-7A17-4B69-B04C-583E81581AE8}"/>
              </a:ext>
            </a:extLst>
          </p:cNvPr>
          <p:cNvSpPr txBox="1"/>
          <p:nvPr/>
        </p:nvSpPr>
        <p:spPr>
          <a:xfrm>
            <a:off x="1313801" y="5399243"/>
            <a:ext cx="384393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zh-TW" altLang="en-US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讓網路管理員捕捉特定連接埠的資料 </a:t>
            </a:r>
            <a:r>
              <a:rPr lang="en-US" altLang="zh-TW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(</a:t>
            </a:r>
            <a:r>
              <a:rPr lang="zh-TW" altLang="en-US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封包</a:t>
            </a:r>
            <a:r>
              <a:rPr lang="en-US" altLang="zh-TW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) </a:t>
            </a:r>
            <a:r>
              <a:rPr lang="zh-TW" altLang="en-US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來監控網路或進行故障排除。</a:t>
            </a:r>
          </a:p>
        </p:txBody>
      </p:sp>
      <p:cxnSp>
        <p:nvCxnSpPr>
          <p:cNvPr id="106" name="直線接點 105">
            <a:extLst>
              <a:ext uri="{FF2B5EF4-FFF2-40B4-BE49-F238E27FC236}">
                <a16:creationId xmlns:a16="http://schemas.microsoft.com/office/drawing/2014/main" id="{B4416661-2A11-4DBE-864C-A7B635046590}"/>
              </a:ext>
            </a:extLst>
          </p:cNvPr>
          <p:cNvCxnSpPr>
            <a:cxnSpLocks/>
          </p:cNvCxnSpPr>
          <p:nvPr/>
        </p:nvCxnSpPr>
        <p:spPr>
          <a:xfrm>
            <a:off x="1313801" y="5170229"/>
            <a:ext cx="384393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矩形: 圓角 106">
            <a:extLst>
              <a:ext uri="{FF2B5EF4-FFF2-40B4-BE49-F238E27FC236}">
                <a16:creationId xmlns:a16="http://schemas.microsoft.com/office/drawing/2014/main" id="{8B4FFC14-B69C-4DE8-B71F-39EE057D3479}"/>
              </a:ext>
            </a:extLst>
          </p:cNvPr>
          <p:cNvSpPr/>
          <p:nvPr/>
        </p:nvSpPr>
        <p:spPr>
          <a:xfrm>
            <a:off x="7035894" y="4565821"/>
            <a:ext cx="3852000" cy="561475"/>
          </a:xfrm>
          <a:prstGeom prst="roundRect">
            <a:avLst>
              <a:gd name="adj" fmla="val 0"/>
            </a:avLst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altLang="zh-TW" sz="20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Jumbo frame </a:t>
            </a:r>
            <a:r>
              <a:rPr lang="zh-TW" altLang="en-US" sz="2000" b="1">
                <a:solidFill>
                  <a:srgbClr val="FFC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巨大封包支援</a:t>
            </a:r>
          </a:p>
        </p:txBody>
      </p:sp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97192611-F81D-4E71-B23B-F72966D5C8E4}"/>
              </a:ext>
            </a:extLst>
          </p:cNvPr>
          <p:cNvSpPr txBox="1"/>
          <p:nvPr/>
        </p:nvSpPr>
        <p:spPr>
          <a:xfrm>
            <a:off x="7039925" y="5399243"/>
            <a:ext cx="384393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zh-TW" altLang="en-US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支援 </a:t>
            </a:r>
            <a:r>
              <a:rPr lang="en-US" altLang="zh-TW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Jumbo frame </a:t>
            </a:r>
            <a:r>
              <a:rPr lang="zh-TW" altLang="en-US" sz="16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巨大封包選擇，有助於提升整體資料傳輸效率。</a:t>
            </a:r>
          </a:p>
        </p:txBody>
      </p:sp>
      <p:cxnSp>
        <p:nvCxnSpPr>
          <p:cNvPr id="109" name="直線接點 108">
            <a:extLst>
              <a:ext uri="{FF2B5EF4-FFF2-40B4-BE49-F238E27FC236}">
                <a16:creationId xmlns:a16="http://schemas.microsoft.com/office/drawing/2014/main" id="{4DF4DEF6-2E80-458A-ABC4-E1E79E182722}"/>
              </a:ext>
            </a:extLst>
          </p:cNvPr>
          <p:cNvCxnSpPr>
            <a:cxnSpLocks/>
          </p:cNvCxnSpPr>
          <p:nvPr/>
        </p:nvCxnSpPr>
        <p:spPr>
          <a:xfrm>
            <a:off x="7039925" y="5170229"/>
            <a:ext cx="3843938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724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虛擬化讓</a:t>
            </a:r>
            <a:br>
              <a:rPr lang="en-US" altLang="zh-TW"/>
            </a:br>
            <a:r>
              <a:rPr lang="en-US" altLang="zh-TW"/>
              <a:t>QGD-3014-16PT </a:t>
            </a:r>
            <a:r>
              <a:rPr lang="zh-TW" altLang="en-US"/>
              <a:t>無可限量</a:t>
            </a:r>
          </a:p>
        </p:txBody>
      </p:sp>
    </p:spTree>
    <p:extLst>
      <p:ext uri="{BB962C8B-B14F-4D97-AF65-F5344CB8AC3E}">
        <p14:creationId xmlns:p14="http://schemas.microsoft.com/office/powerpoint/2010/main" val="39504001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9C9F940F-2888-4021-9EAC-91F142E3178A}"/>
              </a:ext>
            </a:extLst>
          </p:cNvPr>
          <p:cNvGrpSpPr/>
          <p:nvPr/>
        </p:nvGrpSpPr>
        <p:grpSpPr>
          <a:xfrm>
            <a:off x="735834" y="2900458"/>
            <a:ext cx="2862441" cy="638647"/>
            <a:chOff x="3409311" y="5387569"/>
            <a:chExt cx="2862441" cy="638647"/>
          </a:xfrm>
        </p:grpSpPr>
        <p:sp>
          <p:nvSpPr>
            <p:cNvPr id="184" name="矩形: 圓角 183">
              <a:extLst>
                <a:ext uri="{FF2B5EF4-FFF2-40B4-BE49-F238E27FC236}">
                  <a16:creationId xmlns:a16="http://schemas.microsoft.com/office/drawing/2014/main" id="{B9E25EEA-A915-42EA-8913-B2C6ED8C0A7D}"/>
                </a:ext>
              </a:extLst>
            </p:cNvPr>
            <p:cNvSpPr/>
            <p:nvPr/>
          </p:nvSpPr>
          <p:spPr>
            <a:xfrm>
              <a:off x="3409311" y="5387569"/>
              <a:ext cx="2862441" cy="63864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85" name="Picture 6" descr="Image result for Pfsense icon">
              <a:extLst>
                <a:ext uri="{FF2B5EF4-FFF2-40B4-BE49-F238E27FC236}">
                  <a16:creationId xmlns:a16="http://schemas.microsoft.com/office/drawing/2014/main" id="{F04EF7CA-432D-437D-B0F5-5206E974DC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95702" y="5530597"/>
              <a:ext cx="1386344" cy="375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0B3B81D-620C-4FFB-82D3-9B0A519F7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1000"/>
              </a:spcBef>
              <a:buClr>
                <a:srgbClr val="000000"/>
              </a:buClr>
              <a:buNone/>
              <a:defRPr/>
            </a:pPr>
            <a:r>
              <a:rPr lang="en-US" altLang="zh-TW">
                <a:latin typeface="Arial"/>
                <a:ea typeface="微軟正黑體"/>
                <a:cs typeface="Arial"/>
                <a:sym typeface="Arial"/>
              </a:rPr>
              <a:t>QGD-3014-16PT</a:t>
            </a:r>
            <a:r>
              <a:rPr lang="zh-TW" altLang="en-US">
                <a:latin typeface="Arial"/>
                <a:ea typeface="微軟正黑體"/>
                <a:cs typeface="Arial"/>
                <a:sym typeface="Arial"/>
              </a:rPr>
              <a:t> 支援虛擬機安裝 pfS</a:t>
            </a:r>
            <a:r>
              <a:rPr lang="en-US" altLang="zh-TW" err="1">
                <a:latin typeface="Arial"/>
                <a:ea typeface="微軟正黑體"/>
                <a:cs typeface="Arial"/>
                <a:sym typeface="Arial"/>
              </a:rPr>
              <a:t>ense</a:t>
            </a:r>
            <a:r>
              <a:rPr lang="en-US" altLang="zh-TW">
                <a:latin typeface="Arial"/>
                <a:ea typeface="微軟正黑體"/>
                <a:cs typeface="Arial"/>
                <a:sym typeface="Arial"/>
              </a:rPr>
              <a:t> </a:t>
            </a:r>
            <a:r>
              <a:rPr lang="zh-TW" altLang="en-US">
                <a:latin typeface="Arial"/>
                <a:ea typeface="微軟正黑體"/>
                <a:cs typeface="Arial"/>
                <a:sym typeface="Arial"/>
              </a:rPr>
              <a:t>防火牆軟體，有效阻擋外部網路侵入威脅；此外，針對企業內部網路，亦可依照需求進行防護與阻隔，已提升各內網中裝置的資訊安全。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E8F39E6-90EF-4BF9-8913-2C4F74512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Guardian </a:t>
            </a:r>
            <a:r>
              <a:rPr lang="en-US" altLang="zh-TW" b="0">
                <a:latin typeface="Arial"/>
                <a:ea typeface="微軟正黑體"/>
                <a:cs typeface="Arial"/>
              </a:rPr>
              <a:t>X</a:t>
            </a:r>
            <a:r>
              <a:rPr lang="zh-TW" altLang="en-US">
                <a:latin typeface="Arial"/>
                <a:ea typeface="微軟正黑體"/>
                <a:cs typeface="Arial"/>
              </a:rPr>
              <a:t> p</a:t>
            </a:r>
            <a:r>
              <a:rPr lang="en-US" altLang="zh-TW" err="1">
                <a:latin typeface="Arial"/>
                <a:ea typeface="微軟正黑體"/>
                <a:cs typeface="Arial"/>
              </a:rPr>
              <a:t>fSense</a:t>
            </a:r>
            <a:r>
              <a:rPr lang="zh-TW" altLang="en-US">
                <a:latin typeface="Arial"/>
                <a:ea typeface="微軟正黑體"/>
                <a:cs typeface="Arial"/>
              </a:rPr>
              <a:t> 解決方案</a:t>
            </a:r>
          </a:p>
        </p:txBody>
      </p:sp>
      <p:pic>
        <p:nvPicPr>
          <p:cNvPr id="16" name="Picture 2" descr="Image result for NAS icon">
            <a:extLst>
              <a:ext uri="{FF2B5EF4-FFF2-40B4-BE49-F238E27FC236}">
                <a16:creationId xmlns:a16="http://schemas.microsoft.com/office/drawing/2014/main" id="{A0C96539-0020-4C87-A380-716D9B9A1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19401" y="6370318"/>
            <a:ext cx="124604" cy="12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箭號: 左-右雙向 106">
            <a:extLst>
              <a:ext uri="{FF2B5EF4-FFF2-40B4-BE49-F238E27FC236}">
                <a16:creationId xmlns:a16="http://schemas.microsoft.com/office/drawing/2014/main" id="{79936364-DA1A-49BD-9111-F846A3057FCF}"/>
              </a:ext>
            </a:extLst>
          </p:cNvPr>
          <p:cNvSpPr/>
          <p:nvPr/>
        </p:nvSpPr>
        <p:spPr>
          <a:xfrm>
            <a:off x="4493398" y="4305491"/>
            <a:ext cx="3174814" cy="784729"/>
          </a:xfrm>
          <a:prstGeom prst="leftRightArrow">
            <a:avLst/>
          </a:prstGeom>
          <a:gradFill>
            <a:gsLst>
              <a:gs pos="70000">
                <a:schemeClr val="bg1">
                  <a:alpha val="0"/>
                </a:schemeClr>
              </a:gs>
              <a:gs pos="30000">
                <a:schemeClr val="bg1">
                  <a:alpha val="0"/>
                </a:schemeClr>
              </a:gs>
              <a:gs pos="606">
                <a:srgbClr val="C00000"/>
              </a:gs>
              <a:gs pos="100000">
                <a:srgbClr val="C00000"/>
              </a:gs>
            </a:gsLst>
            <a:lin ang="0" scaled="0"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>
              <a:sym typeface="Arial"/>
            </a:endParaRPr>
          </a:p>
        </p:txBody>
      </p:sp>
      <p:pic>
        <p:nvPicPr>
          <p:cNvPr id="108" name="圖片 107">
            <a:extLst>
              <a:ext uri="{FF2B5EF4-FFF2-40B4-BE49-F238E27FC236}">
                <a16:creationId xmlns:a16="http://schemas.microsoft.com/office/drawing/2014/main" id="{76F31C64-4EC5-421B-B0D1-9E5A389F2E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4289" y="4262131"/>
            <a:ext cx="1213033" cy="840673"/>
          </a:xfrm>
          <a:prstGeom prst="rect">
            <a:avLst/>
          </a:prstGeom>
        </p:spPr>
      </p:pic>
      <p:pic>
        <p:nvPicPr>
          <p:cNvPr id="109" name="圖片 108" descr="一張含有 畫畫 的圖片&#10;&#10;自動產生的描述">
            <a:extLst>
              <a:ext uri="{FF2B5EF4-FFF2-40B4-BE49-F238E27FC236}">
                <a16:creationId xmlns:a16="http://schemas.microsoft.com/office/drawing/2014/main" id="{752316E3-1436-49CB-B7C4-7317A46C3C4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65" y="4190893"/>
            <a:ext cx="1315552" cy="16407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098082AE-7540-4A5E-9E22-46B5A39F0E79}"/>
              </a:ext>
            </a:extLst>
          </p:cNvPr>
          <p:cNvSpPr txBox="1"/>
          <p:nvPr/>
        </p:nvSpPr>
        <p:spPr>
          <a:xfrm>
            <a:off x="735834" y="2900458"/>
            <a:ext cx="1204331" cy="638647"/>
          </a:xfrm>
          <a:prstGeom prst="rect">
            <a:avLst/>
          </a:prstGeom>
          <a:solidFill>
            <a:srgbClr val="295094"/>
          </a:solidFill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b="1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Office</a:t>
            </a:r>
            <a:r>
              <a:rPr lang="zh-TW" altLang="en-US" b="1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b="1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A</a:t>
            </a: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sz="16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US</a:t>
            </a:r>
            <a:endParaRPr lang="zh-TW" altLang="en-US" sz="1600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1" name="圖片 110" descr="一張含有 畫畫 的圖片&#10;&#10;自動產生的描述">
            <a:extLst>
              <a:ext uri="{FF2B5EF4-FFF2-40B4-BE49-F238E27FC236}">
                <a16:creationId xmlns:a16="http://schemas.microsoft.com/office/drawing/2014/main" id="{C3DAB3C9-1196-45E9-9A0D-6A6D8BA914B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361" y="4190893"/>
            <a:ext cx="1315552" cy="16407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16" name="語音泡泡: 圓角矩形 115">
            <a:extLst>
              <a:ext uri="{FF2B5EF4-FFF2-40B4-BE49-F238E27FC236}">
                <a16:creationId xmlns:a16="http://schemas.microsoft.com/office/drawing/2014/main" id="{1175E54F-429F-4E27-B613-479ED9A82187}"/>
              </a:ext>
            </a:extLst>
          </p:cNvPr>
          <p:cNvSpPr/>
          <p:nvPr/>
        </p:nvSpPr>
        <p:spPr>
          <a:xfrm>
            <a:off x="2046835" y="4973359"/>
            <a:ext cx="2516218" cy="847808"/>
          </a:xfrm>
          <a:prstGeom prst="wedgeRoundRectCallout">
            <a:avLst>
              <a:gd name="adj1" fmla="val -64013"/>
              <a:gd name="adj2" fmla="val 2243"/>
              <a:gd name="adj3" fmla="val 16667"/>
            </a:avLst>
          </a:prstGeom>
          <a:gradFill>
            <a:gsLst>
              <a:gs pos="606">
                <a:schemeClr val="bg1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0"/>
          </a:gradFill>
          <a:ln w="254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7" name="Picture 4" descr="Image result for server icon">
            <a:extLst>
              <a:ext uri="{FF2B5EF4-FFF2-40B4-BE49-F238E27FC236}">
                <a16:creationId xmlns:a16="http://schemas.microsoft.com/office/drawing/2014/main" id="{746234EF-1BD1-4B96-B65F-F687D0386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5692" y="5137956"/>
            <a:ext cx="553156" cy="55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" name="群組 117">
            <a:extLst>
              <a:ext uri="{FF2B5EF4-FFF2-40B4-BE49-F238E27FC236}">
                <a16:creationId xmlns:a16="http://schemas.microsoft.com/office/drawing/2014/main" id="{502D2623-E0F9-48B6-93D4-F10598957062}"/>
              </a:ext>
            </a:extLst>
          </p:cNvPr>
          <p:cNvGrpSpPr/>
          <p:nvPr/>
        </p:nvGrpSpPr>
        <p:grpSpPr>
          <a:xfrm>
            <a:off x="2952657" y="5189481"/>
            <a:ext cx="450106" cy="450104"/>
            <a:chOff x="5398699" y="5915475"/>
            <a:chExt cx="568603" cy="568603"/>
          </a:xfrm>
        </p:grpSpPr>
        <p:sp>
          <p:nvSpPr>
            <p:cNvPr id="119" name="手繪多邊形: 圖案 188">
              <a:extLst>
                <a:ext uri="{FF2B5EF4-FFF2-40B4-BE49-F238E27FC236}">
                  <a16:creationId xmlns:a16="http://schemas.microsoft.com/office/drawing/2014/main" id="{4570BAD8-F241-457F-9175-3BA407D8E12B}"/>
                </a:ext>
              </a:extLst>
            </p:cNvPr>
            <p:cNvSpPr/>
            <p:nvPr/>
          </p:nvSpPr>
          <p:spPr>
            <a:xfrm>
              <a:off x="5398699" y="5915475"/>
              <a:ext cx="568603" cy="568603"/>
            </a:xfrm>
            <a:custGeom>
              <a:avLst/>
              <a:gdLst>
                <a:gd name="connsiteX0" fmla="*/ 555839 w 568603"/>
                <a:gd name="connsiteY0" fmla="*/ 569764 h 568603"/>
                <a:gd name="connsiteX1" fmla="*/ 15085 w 568603"/>
                <a:gd name="connsiteY1" fmla="*/ 569764 h 568603"/>
                <a:gd name="connsiteX2" fmla="*/ 0 w 568603"/>
                <a:gd name="connsiteY2" fmla="*/ 554678 h 568603"/>
                <a:gd name="connsiteX3" fmla="*/ 0 w 568603"/>
                <a:gd name="connsiteY3" fmla="*/ 15085 h 568603"/>
                <a:gd name="connsiteX4" fmla="*/ 15085 w 568603"/>
                <a:gd name="connsiteY4" fmla="*/ 0 h 568603"/>
                <a:gd name="connsiteX5" fmla="*/ 554678 w 568603"/>
                <a:gd name="connsiteY5" fmla="*/ 0 h 568603"/>
                <a:gd name="connsiteX6" fmla="*/ 569764 w 568603"/>
                <a:gd name="connsiteY6" fmla="*/ 15085 h 568603"/>
                <a:gd name="connsiteX7" fmla="*/ 569764 w 568603"/>
                <a:gd name="connsiteY7" fmla="*/ 554678 h 568603"/>
                <a:gd name="connsiteX8" fmla="*/ 555839 w 568603"/>
                <a:gd name="connsiteY8" fmla="*/ 569764 h 56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603" h="568603">
                  <a:moveTo>
                    <a:pt x="555839" y="569764"/>
                  </a:moveTo>
                  <a:lnTo>
                    <a:pt x="15085" y="569764"/>
                  </a:lnTo>
                  <a:cubicBezTo>
                    <a:pt x="6962" y="569764"/>
                    <a:pt x="0" y="562801"/>
                    <a:pt x="0" y="554678"/>
                  </a:cubicBezTo>
                  <a:lnTo>
                    <a:pt x="0" y="15085"/>
                  </a:lnTo>
                  <a:cubicBezTo>
                    <a:pt x="0" y="6962"/>
                    <a:pt x="6962" y="0"/>
                    <a:pt x="15085" y="0"/>
                  </a:cubicBezTo>
                  <a:lnTo>
                    <a:pt x="554678" y="0"/>
                  </a:lnTo>
                  <a:cubicBezTo>
                    <a:pt x="562801" y="0"/>
                    <a:pt x="569764" y="6962"/>
                    <a:pt x="569764" y="15085"/>
                  </a:cubicBezTo>
                  <a:lnTo>
                    <a:pt x="569764" y="554678"/>
                  </a:lnTo>
                  <a:cubicBezTo>
                    <a:pt x="570924" y="562801"/>
                    <a:pt x="563961" y="569764"/>
                    <a:pt x="555839" y="569764"/>
                  </a:cubicBezTo>
                  <a:close/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0" name="手繪多邊形: 圖案 189">
              <a:extLst>
                <a:ext uri="{FF2B5EF4-FFF2-40B4-BE49-F238E27FC236}">
                  <a16:creationId xmlns:a16="http://schemas.microsoft.com/office/drawing/2014/main" id="{B12C3A7A-4349-4DD7-A172-3B283B584448}"/>
                </a:ext>
              </a:extLst>
            </p:cNvPr>
            <p:cNvSpPr/>
            <p:nvPr/>
          </p:nvSpPr>
          <p:spPr>
            <a:xfrm>
              <a:off x="5454399" y="6119708"/>
              <a:ext cx="81229" cy="313312"/>
            </a:xfrm>
            <a:custGeom>
              <a:avLst/>
              <a:gdLst>
                <a:gd name="connsiteX0" fmla="*/ 0 w 81229"/>
                <a:gd name="connsiteY0" fmla="*/ 0 h 313311"/>
                <a:gd name="connsiteX1" fmla="*/ 88192 w 81229"/>
                <a:gd name="connsiteY1" fmla="*/ 0 h 313311"/>
                <a:gd name="connsiteX2" fmla="*/ 88192 w 81229"/>
                <a:gd name="connsiteY2" fmla="*/ 314472 h 313311"/>
                <a:gd name="connsiteX3" fmla="*/ 0 w 81229"/>
                <a:gd name="connsiteY3" fmla="*/ 314472 h 31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29" h="313311">
                  <a:moveTo>
                    <a:pt x="0" y="0"/>
                  </a:moveTo>
                  <a:lnTo>
                    <a:pt x="88192" y="0"/>
                  </a:lnTo>
                  <a:lnTo>
                    <a:pt x="88192" y="314472"/>
                  </a:lnTo>
                  <a:lnTo>
                    <a:pt x="0" y="314472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1" name="手繪多邊形: 圖案 190">
              <a:extLst>
                <a:ext uri="{FF2B5EF4-FFF2-40B4-BE49-F238E27FC236}">
                  <a16:creationId xmlns:a16="http://schemas.microsoft.com/office/drawing/2014/main" id="{273FEA88-421E-40A7-8F27-F4323D942111}"/>
                </a:ext>
              </a:extLst>
            </p:cNvPr>
            <p:cNvSpPr/>
            <p:nvPr/>
          </p:nvSpPr>
          <p:spPr>
            <a:xfrm>
              <a:off x="5471805" y="6204418"/>
              <a:ext cx="46417" cy="11604"/>
            </a:xfrm>
            <a:custGeom>
              <a:avLst/>
              <a:gdLst>
                <a:gd name="connsiteX0" fmla="*/ 0 w 46416"/>
                <a:gd name="connsiteY0" fmla="*/ 0 h 0"/>
                <a:gd name="connsiteX1" fmla="*/ 53379 w 4641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416">
                  <a:moveTo>
                    <a:pt x="0" y="0"/>
                  </a:moveTo>
                  <a:lnTo>
                    <a:pt x="53379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2" name="手繪多邊形: 圖案 191">
              <a:extLst>
                <a:ext uri="{FF2B5EF4-FFF2-40B4-BE49-F238E27FC236}">
                  <a16:creationId xmlns:a16="http://schemas.microsoft.com/office/drawing/2014/main" id="{CBB46A90-5333-4388-BBD3-00ADE249366E}"/>
                </a:ext>
              </a:extLst>
            </p:cNvPr>
            <p:cNvSpPr/>
            <p:nvPr/>
          </p:nvSpPr>
          <p:spPr>
            <a:xfrm>
              <a:off x="5577403" y="6119708"/>
              <a:ext cx="81229" cy="313312"/>
            </a:xfrm>
            <a:custGeom>
              <a:avLst/>
              <a:gdLst>
                <a:gd name="connsiteX0" fmla="*/ 0 w 81229"/>
                <a:gd name="connsiteY0" fmla="*/ 0 h 313311"/>
                <a:gd name="connsiteX1" fmla="*/ 88192 w 81229"/>
                <a:gd name="connsiteY1" fmla="*/ 0 h 313311"/>
                <a:gd name="connsiteX2" fmla="*/ 88192 w 81229"/>
                <a:gd name="connsiteY2" fmla="*/ 314472 h 313311"/>
                <a:gd name="connsiteX3" fmla="*/ 0 w 81229"/>
                <a:gd name="connsiteY3" fmla="*/ 314472 h 31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29" h="313311">
                  <a:moveTo>
                    <a:pt x="0" y="0"/>
                  </a:moveTo>
                  <a:lnTo>
                    <a:pt x="88192" y="0"/>
                  </a:lnTo>
                  <a:lnTo>
                    <a:pt x="88192" y="314472"/>
                  </a:lnTo>
                  <a:lnTo>
                    <a:pt x="0" y="314472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3" name="手繪多邊形: 圖案 192">
              <a:extLst>
                <a:ext uri="{FF2B5EF4-FFF2-40B4-BE49-F238E27FC236}">
                  <a16:creationId xmlns:a16="http://schemas.microsoft.com/office/drawing/2014/main" id="{F1A4A2E9-1473-430E-802B-5F755BF90F7C}"/>
                </a:ext>
              </a:extLst>
            </p:cNvPr>
            <p:cNvSpPr/>
            <p:nvPr/>
          </p:nvSpPr>
          <p:spPr>
            <a:xfrm>
              <a:off x="5594809" y="6204418"/>
              <a:ext cx="46417" cy="11604"/>
            </a:xfrm>
            <a:custGeom>
              <a:avLst/>
              <a:gdLst>
                <a:gd name="connsiteX0" fmla="*/ 0 w 46416"/>
                <a:gd name="connsiteY0" fmla="*/ 0 h 0"/>
                <a:gd name="connsiteX1" fmla="*/ 53379 w 4641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416">
                  <a:moveTo>
                    <a:pt x="0" y="0"/>
                  </a:moveTo>
                  <a:lnTo>
                    <a:pt x="53379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4" name="手繪多邊形: 圖案 193">
              <a:extLst>
                <a:ext uri="{FF2B5EF4-FFF2-40B4-BE49-F238E27FC236}">
                  <a16:creationId xmlns:a16="http://schemas.microsoft.com/office/drawing/2014/main" id="{27384FEB-34CA-44DD-A3CD-EEC87EFE378F}"/>
                </a:ext>
              </a:extLst>
            </p:cNvPr>
            <p:cNvSpPr/>
            <p:nvPr/>
          </p:nvSpPr>
          <p:spPr>
            <a:xfrm>
              <a:off x="5700407" y="6119708"/>
              <a:ext cx="81229" cy="313312"/>
            </a:xfrm>
            <a:custGeom>
              <a:avLst/>
              <a:gdLst>
                <a:gd name="connsiteX0" fmla="*/ 0 w 81229"/>
                <a:gd name="connsiteY0" fmla="*/ 0 h 313311"/>
                <a:gd name="connsiteX1" fmla="*/ 88192 w 81229"/>
                <a:gd name="connsiteY1" fmla="*/ 0 h 313311"/>
                <a:gd name="connsiteX2" fmla="*/ 88192 w 81229"/>
                <a:gd name="connsiteY2" fmla="*/ 314472 h 313311"/>
                <a:gd name="connsiteX3" fmla="*/ 0 w 81229"/>
                <a:gd name="connsiteY3" fmla="*/ 314472 h 31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29" h="313311">
                  <a:moveTo>
                    <a:pt x="0" y="0"/>
                  </a:moveTo>
                  <a:lnTo>
                    <a:pt x="88192" y="0"/>
                  </a:lnTo>
                  <a:lnTo>
                    <a:pt x="88192" y="314472"/>
                  </a:lnTo>
                  <a:lnTo>
                    <a:pt x="0" y="314472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5" name="手繪多邊形: 圖案 194">
              <a:extLst>
                <a:ext uri="{FF2B5EF4-FFF2-40B4-BE49-F238E27FC236}">
                  <a16:creationId xmlns:a16="http://schemas.microsoft.com/office/drawing/2014/main" id="{9FB8A736-78CF-4C67-BF9E-454BFCA36576}"/>
                </a:ext>
              </a:extLst>
            </p:cNvPr>
            <p:cNvSpPr/>
            <p:nvPr/>
          </p:nvSpPr>
          <p:spPr>
            <a:xfrm>
              <a:off x="5717813" y="6204418"/>
              <a:ext cx="46417" cy="11604"/>
            </a:xfrm>
            <a:custGeom>
              <a:avLst/>
              <a:gdLst>
                <a:gd name="connsiteX0" fmla="*/ 0 w 46416"/>
                <a:gd name="connsiteY0" fmla="*/ 0 h 0"/>
                <a:gd name="connsiteX1" fmla="*/ 53379 w 4641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416">
                  <a:moveTo>
                    <a:pt x="0" y="0"/>
                  </a:moveTo>
                  <a:lnTo>
                    <a:pt x="53379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6" name="手繪多邊形: 圖案 195">
              <a:extLst>
                <a:ext uri="{FF2B5EF4-FFF2-40B4-BE49-F238E27FC236}">
                  <a16:creationId xmlns:a16="http://schemas.microsoft.com/office/drawing/2014/main" id="{01B23EE8-0C9B-4474-A075-A1632460F728}"/>
                </a:ext>
              </a:extLst>
            </p:cNvPr>
            <p:cNvSpPr/>
            <p:nvPr/>
          </p:nvSpPr>
          <p:spPr>
            <a:xfrm>
              <a:off x="5823410" y="6119708"/>
              <a:ext cx="81229" cy="313312"/>
            </a:xfrm>
            <a:custGeom>
              <a:avLst/>
              <a:gdLst>
                <a:gd name="connsiteX0" fmla="*/ 0 w 81229"/>
                <a:gd name="connsiteY0" fmla="*/ 0 h 313311"/>
                <a:gd name="connsiteX1" fmla="*/ 88191 w 81229"/>
                <a:gd name="connsiteY1" fmla="*/ 0 h 313311"/>
                <a:gd name="connsiteX2" fmla="*/ 88191 w 81229"/>
                <a:gd name="connsiteY2" fmla="*/ 314472 h 313311"/>
                <a:gd name="connsiteX3" fmla="*/ 0 w 81229"/>
                <a:gd name="connsiteY3" fmla="*/ 314472 h 31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29" h="313311">
                  <a:moveTo>
                    <a:pt x="0" y="0"/>
                  </a:moveTo>
                  <a:lnTo>
                    <a:pt x="88191" y="0"/>
                  </a:lnTo>
                  <a:lnTo>
                    <a:pt x="88191" y="314472"/>
                  </a:lnTo>
                  <a:lnTo>
                    <a:pt x="0" y="314472"/>
                  </a:ln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7" name="手繪多邊形: 圖案 196">
              <a:extLst>
                <a:ext uri="{FF2B5EF4-FFF2-40B4-BE49-F238E27FC236}">
                  <a16:creationId xmlns:a16="http://schemas.microsoft.com/office/drawing/2014/main" id="{CDC2DB22-3EFD-4477-8D98-52A0AA855C84}"/>
                </a:ext>
              </a:extLst>
            </p:cNvPr>
            <p:cNvSpPr/>
            <p:nvPr/>
          </p:nvSpPr>
          <p:spPr>
            <a:xfrm>
              <a:off x="5840817" y="6204418"/>
              <a:ext cx="46417" cy="11604"/>
            </a:xfrm>
            <a:custGeom>
              <a:avLst/>
              <a:gdLst>
                <a:gd name="connsiteX0" fmla="*/ 0 w 46416"/>
                <a:gd name="connsiteY0" fmla="*/ 0 h 0"/>
                <a:gd name="connsiteX1" fmla="*/ 53379 w 4641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416">
                  <a:moveTo>
                    <a:pt x="0" y="0"/>
                  </a:moveTo>
                  <a:lnTo>
                    <a:pt x="53379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8" name="手繪多邊形: 圖案 197">
              <a:extLst>
                <a:ext uri="{FF2B5EF4-FFF2-40B4-BE49-F238E27FC236}">
                  <a16:creationId xmlns:a16="http://schemas.microsoft.com/office/drawing/2014/main" id="{0ADD2110-1FDC-4613-9668-8335C3F3FAD4}"/>
                </a:ext>
              </a:extLst>
            </p:cNvPr>
            <p:cNvSpPr/>
            <p:nvPr/>
          </p:nvSpPr>
          <p:spPr>
            <a:xfrm>
              <a:off x="5454399" y="6076772"/>
              <a:ext cx="452562" cy="11604"/>
            </a:xfrm>
            <a:custGeom>
              <a:avLst/>
              <a:gdLst>
                <a:gd name="connsiteX0" fmla="*/ 0 w 452561"/>
                <a:gd name="connsiteY0" fmla="*/ 0 h 0"/>
                <a:gd name="connsiteX1" fmla="*/ 457203 w 45256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2561">
                  <a:moveTo>
                    <a:pt x="0" y="0"/>
                  </a:moveTo>
                  <a:lnTo>
                    <a:pt x="457203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9" name="手繪多邊形: 圖案 198">
              <a:extLst>
                <a:ext uri="{FF2B5EF4-FFF2-40B4-BE49-F238E27FC236}">
                  <a16:creationId xmlns:a16="http://schemas.microsoft.com/office/drawing/2014/main" id="{3644E4FE-8487-40EC-94CE-F6DB5E489EDF}"/>
                </a:ext>
              </a:extLst>
            </p:cNvPr>
            <p:cNvSpPr/>
            <p:nvPr/>
          </p:nvSpPr>
          <p:spPr>
            <a:xfrm>
              <a:off x="5536788" y="5973495"/>
              <a:ext cx="104437" cy="11604"/>
            </a:xfrm>
            <a:custGeom>
              <a:avLst/>
              <a:gdLst>
                <a:gd name="connsiteX0" fmla="*/ 0 w 104437"/>
                <a:gd name="connsiteY0" fmla="*/ 0 h 0"/>
                <a:gd name="connsiteX1" fmla="*/ 104437 w 10443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437">
                  <a:moveTo>
                    <a:pt x="0" y="0"/>
                  </a:moveTo>
                  <a:lnTo>
                    <a:pt x="104437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0" name="手繪多邊形: 圖案 199">
              <a:extLst>
                <a:ext uri="{FF2B5EF4-FFF2-40B4-BE49-F238E27FC236}">
                  <a16:creationId xmlns:a16="http://schemas.microsoft.com/office/drawing/2014/main" id="{B10316B6-6C3A-44A0-9D46-8B14775330A7}"/>
                </a:ext>
              </a:extLst>
            </p:cNvPr>
            <p:cNvSpPr/>
            <p:nvPr/>
          </p:nvSpPr>
          <p:spPr>
            <a:xfrm>
              <a:off x="5477607" y="5965372"/>
              <a:ext cx="11604" cy="11604"/>
            </a:xfrm>
            <a:custGeom>
              <a:avLst/>
              <a:gdLst>
                <a:gd name="connsiteX0" fmla="*/ 16246 w 11604"/>
                <a:gd name="connsiteY0" fmla="*/ 8123 h 11604"/>
                <a:gd name="connsiteX1" fmla="*/ 8123 w 11604"/>
                <a:gd name="connsiteY1" fmla="*/ 16246 h 11604"/>
                <a:gd name="connsiteX2" fmla="*/ 0 w 11604"/>
                <a:gd name="connsiteY2" fmla="*/ 8123 h 11604"/>
                <a:gd name="connsiteX3" fmla="*/ 8123 w 11604"/>
                <a:gd name="connsiteY3" fmla="*/ 0 h 11604"/>
                <a:gd name="connsiteX4" fmla="*/ 16246 w 11604"/>
                <a:gd name="connsiteY4" fmla="*/ 8123 h 11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4" h="11604">
                  <a:moveTo>
                    <a:pt x="16246" y="8123"/>
                  </a:moveTo>
                  <a:cubicBezTo>
                    <a:pt x="16246" y="12609"/>
                    <a:pt x="12609" y="16246"/>
                    <a:pt x="8123" y="16246"/>
                  </a:cubicBezTo>
                  <a:cubicBezTo>
                    <a:pt x="3637" y="16246"/>
                    <a:pt x="0" y="12609"/>
                    <a:pt x="0" y="8123"/>
                  </a:cubicBezTo>
                  <a:cubicBezTo>
                    <a:pt x="0" y="3637"/>
                    <a:pt x="3637" y="0"/>
                    <a:pt x="8123" y="0"/>
                  </a:cubicBezTo>
                  <a:cubicBezTo>
                    <a:pt x="12609" y="0"/>
                    <a:pt x="16246" y="3637"/>
                    <a:pt x="16246" y="8123"/>
                  </a:cubicBez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1" name="手繪多邊形: 圖案 200">
              <a:extLst>
                <a:ext uri="{FF2B5EF4-FFF2-40B4-BE49-F238E27FC236}">
                  <a16:creationId xmlns:a16="http://schemas.microsoft.com/office/drawing/2014/main" id="{E3B19083-877E-4E03-89CD-CCD38B6383C9}"/>
                </a:ext>
              </a:extLst>
            </p:cNvPr>
            <p:cNvSpPr/>
            <p:nvPr/>
          </p:nvSpPr>
          <p:spPr>
            <a:xfrm>
              <a:off x="5536788" y="6028035"/>
              <a:ext cx="104437" cy="11604"/>
            </a:xfrm>
            <a:custGeom>
              <a:avLst/>
              <a:gdLst>
                <a:gd name="connsiteX0" fmla="*/ 0 w 104437"/>
                <a:gd name="connsiteY0" fmla="*/ 0 h 0"/>
                <a:gd name="connsiteX1" fmla="*/ 104437 w 10443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437">
                  <a:moveTo>
                    <a:pt x="0" y="0"/>
                  </a:moveTo>
                  <a:lnTo>
                    <a:pt x="104437" y="0"/>
                  </a:lnTo>
                </a:path>
              </a:pathLst>
            </a:custGeom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2" name="手繪多邊形: 圖案 201">
              <a:extLst>
                <a:ext uri="{FF2B5EF4-FFF2-40B4-BE49-F238E27FC236}">
                  <a16:creationId xmlns:a16="http://schemas.microsoft.com/office/drawing/2014/main" id="{148C6109-AB53-421C-AB8E-D135F643EF71}"/>
                </a:ext>
              </a:extLst>
            </p:cNvPr>
            <p:cNvSpPr/>
            <p:nvPr/>
          </p:nvSpPr>
          <p:spPr>
            <a:xfrm>
              <a:off x="5477607" y="6019912"/>
              <a:ext cx="11604" cy="11604"/>
            </a:xfrm>
            <a:custGeom>
              <a:avLst/>
              <a:gdLst>
                <a:gd name="connsiteX0" fmla="*/ 16246 w 11604"/>
                <a:gd name="connsiteY0" fmla="*/ 8123 h 11604"/>
                <a:gd name="connsiteX1" fmla="*/ 8123 w 11604"/>
                <a:gd name="connsiteY1" fmla="*/ 16246 h 11604"/>
                <a:gd name="connsiteX2" fmla="*/ 0 w 11604"/>
                <a:gd name="connsiteY2" fmla="*/ 8123 h 11604"/>
                <a:gd name="connsiteX3" fmla="*/ 8123 w 11604"/>
                <a:gd name="connsiteY3" fmla="*/ 0 h 11604"/>
                <a:gd name="connsiteX4" fmla="*/ 16246 w 11604"/>
                <a:gd name="connsiteY4" fmla="*/ 8123 h 11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04" h="11604">
                  <a:moveTo>
                    <a:pt x="16246" y="8123"/>
                  </a:moveTo>
                  <a:cubicBezTo>
                    <a:pt x="16246" y="12609"/>
                    <a:pt x="12609" y="16246"/>
                    <a:pt x="8123" y="16246"/>
                  </a:cubicBezTo>
                  <a:cubicBezTo>
                    <a:pt x="3637" y="16246"/>
                    <a:pt x="0" y="12609"/>
                    <a:pt x="0" y="8123"/>
                  </a:cubicBezTo>
                  <a:cubicBezTo>
                    <a:pt x="0" y="3637"/>
                    <a:pt x="3637" y="0"/>
                    <a:pt x="8123" y="0"/>
                  </a:cubicBezTo>
                  <a:cubicBezTo>
                    <a:pt x="12609" y="0"/>
                    <a:pt x="16246" y="3637"/>
                    <a:pt x="16246" y="8123"/>
                  </a:cubicBezTo>
                  <a:close/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33" name="群組 132">
            <a:extLst>
              <a:ext uri="{FF2B5EF4-FFF2-40B4-BE49-F238E27FC236}">
                <a16:creationId xmlns:a16="http://schemas.microsoft.com/office/drawing/2014/main" id="{894C4BD1-787F-44B3-87C6-527EA4170B37}"/>
              </a:ext>
            </a:extLst>
          </p:cNvPr>
          <p:cNvGrpSpPr/>
          <p:nvPr/>
        </p:nvGrpSpPr>
        <p:grpSpPr>
          <a:xfrm>
            <a:off x="3614484" y="5171350"/>
            <a:ext cx="775097" cy="486366"/>
            <a:chOff x="3150124" y="5712264"/>
            <a:chExt cx="1404300" cy="881186"/>
          </a:xfrm>
        </p:grpSpPr>
        <p:grpSp>
          <p:nvGrpSpPr>
            <p:cNvPr id="134" name="群組 133">
              <a:extLst>
                <a:ext uri="{FF2B5EF4-FFF2-40B4-BE49-F238E27FC236}">
                  <a16:creationId xmlns:a16="http://schemas.microsoft.com/office/drawing/2014/main" id="{F4166AAB-F349-43B8-BAA2-DDBBEB1D9A91}"/>
                </a:ext>
              </a:extLst>
            </p:cNvPr>
            <p:cNvGrpSpPr/>
            <p:nvPr/>
          </p:nvGrpSpPr>
          <p:grpSpPr>
            <a:xfrm>
              <a:off x="3150124" y="5788482"/>
              <a:ext cx="387545" cy="788763"/>
              <a:chOff x="315956" y="2626868"/>
              <a:chExt cx="252544" cy="514000"/>
            </a:xfrm>
          </p:grpSpPr>
          <p:sp>
            <p:nvSpPr>
              <p:cNvPr id="150" name="手繪多邊形: 圖案 183">
                <a:extLst>
                  <a:ext uri="{FF2B5EF4-FFF2-40B4-BE49-F238E27FC236}">
                    <a16:creationId xmlns:a16="http://schemas.microsoft.com/office/drawing/2014/main" id="{801F9116-3061-49F8-AC0E-3B1EA60C6EAB}"/>
                  </a:ext>
                </a:extLst>
              </p:cNvPr>
              <p:cNvSpPr/>
              <p:nvPr/>
            </p:nvSpPr>
            <p:spPr>
              <a:xfrm>
                <a:off x="315956" y="2626868"/>
                <a:ext cx="252544" cy="514000"/>
              </a:xfrm>
              <a:custGeom>
                <a:avLst/>
                <a:gdLst>
                  <a:gd name="connsiteX0" fmla="*/ 63199 w 1005807"/>
                  <a:gd name="connsiteY0" fmla="*/ 63199 h 2047113"/>
                  <a:gd name="connsiteX1" fmla="*/ 946298 w 1005807"/>
                  <a:gd name="connsiteY1" fmla="*/ 63199 h 2047113"/>
                  <a:gd name="connsiteX2" fmla="*/ 946298 w 1005807"/>
                  <a:gd name="connsiteY2" fmla="*/ 1986066 h 2047113"/>
                  <a:gd name="connsiteX3" fmla="*/ 63199 w 1005807"/>
                  <a:gd name="connsiteY3" fmla="*/ 1986066 h 2047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5807" h="2047113">
                    <a:moveTo>
                      <a:pt x="63199" y="63199"/>
                    </a:moveTo>
                    <a:lnTo>
                      <a:pt x="946298" y="63199"/>
                    </a:lnTo>
                    <a:lnTo>
                      <a:pt x="946298" y="1986066"/>
                    </a:lnTo>
                    <a:lnTo>
                      <a:pt x="63199" y="1986066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手繪多邊形: 圖案 184">
                <a:extLst>
                  <a:ext uri="{FF2B5EF4-FFF2-40B4-BE49-F238E27FC236}">
                    <a16:creationId xmlns:a16="http://schemas.microsoft.com/office/drawing/2014/main" id="{CF03E120-5A8E-4BD0-A9B1-BF5D0728E06C}"/>
                  </a:ext>
                </a:extLst>
              </p:cNvPr>
              <p:cNvSpPr/>
              <p:nvPr/>
            </p:nvSpPr>
            <p:spPr>
              <a:xfrm>
                <a:off x="372445" y="2851431"/>
                <a:ext cx="136671" cy="92104"/>
              </a:xfrm>
              <a:custGeom>
                <a:avLst/>
                <a:gdLst>
                  <a:gd name="connsiteX0" fmla="*/ 9209 w 544319"/>
                  <a:gd name="connsiteY0" fmla="*/ 9210 h 366823"/>
                  <a:gd name="connsiteX1" fmla="*/ 536252 w 544319"/>
                  <a:gd name="connsiteY1" fmla="*/ 9210 h 366823"/>
                  <a:gd name="connsiteX2" fmla="*/ 536252 w 544319"/>
                  <a:gd name="connsiteY2" fmla="*/ 365265 h 366823"/>
                  <a:gd name="connsiteX3" fmla="*/ 9209 w 544319"/>
                  <a:gd name="connsiteY3" fmla="*/ 365265 h 36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366823">
                    <a:moveTo>
                      <a:pt x="9209" y="9210"/>
                    </a:moveTo>
                    <a:lnTo>
                      <a:pt x="536252" y="9210"/>
                    </a:lnTo>
                    <a:lnTo>
                      <a:pt x="536252" y="365265"/>
                    </a:lnTo>
                    <a:lnTo>
                      <a:pt x="9209" y="365265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手繪多邊形: 圖案 185">
                <a:extLst>
                  <a:ext uri="{FF2B5EF4-FFF2-40B4-BE49-F238E27FC236}">
                    <a16:creationId xmlns:a16="http://schemas.microsoft.com/office/drawing/2014/main" id="{50F9E795-B5B2-4792-A114-1CBA40BD79FA}"/>
                  </a:ext>
                </a:extLst>
              </p:cNvPr>
              <p:cNvSpPr/>
              <p:nvPr/>
            </p:nvSpPr>
            <p:spPr>
              <a:xfrm>
                <a:off x="372444" y="2967661"/>
                <a:ext cx="136671" cy="35653"/>
              </a:xfrm>
              <a:custGeom>
                <a:avLst/>
                <a:gdLst>
                  <a:gd name="connsiteX0" fmla="*/ 9209 w 544319"/>
                  <a:gd name="connsiteY0" fmla="*/ 9209 h 141996"/>
                  <a:gd name="connsiteX1" fmla="*/ 536252 w 544319"/>
                  <a:gd name="connsiteY1" fmla="*/ 9209 h 141996"/>
                  <a:gd name="connsiteX2" fmla="*/ 536252 w 544319"/>
                  <a:gd name="connsiteY2" fmla="*/ 137361 h 141996"/>
                  <a:gd name="connsiteX3" fmla="*/ 9209 w 544319"/>
                  <a:gd name="connsiteY3" fmla="*/ 137361 h 14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141996">
                    <a:moveTo>
                      <a:pt x="9209" y="9209"/>
                    </a:moveTo>
                    <a:lnTo>
                      <a:pt x="536252" y="9209"/>
                    </a:lnTo>
                    <a:lnTo>
                      <a:pt x="536252" y="137361"/>
                    </a:lnTo>
                    <a:lnTo>
                      <a:pt x="9209" y="137361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手繪多邊形: 圖案 186">
                <a:extLst>
                  <a:ext uri="{FF2B5EF4-FFF2-40B4-BE49-F238E27FC236}">
                    <a16:creationId xmlns:a16="http://schemas.microsoft.com/office/drawing/2014/main" id="{17C482CA-2130-49F8-AF2C-9622143797E6}"/>
                  </a:ext>
                </a:extLst>
              </p:cNvPr>
              <p:cNvSpPr/>
              <p:nvPr/>
            </p:nvSpPr>
            <p:spPr>
              <a:xfrm>
                <a:off x="372444" y="3026667"/>
                <a:ext cx="136671" cy="35653"/>
              </a:xfrm>
              <a:custGeom>
                <a:avLst/>
                <a:gdLst>
                  <a:gd name="connsiteX0" fmla="*/ 9209 w 544319"/>
                  <a:gd name="connsiteY0" fmla="*/ 9209 h 141996"/>
                  <a:gd name="connsiteX1" fmla="*/ 536252 w 544319"/>
                  <a:gd name="connsiteY1" fmla="*/ 9209 h 141996"/>
                  <a:gd name="connsiteX2" fmla="*/ 536252 w 544319"/>
                  <a:gd name="connsiteY2" fmla="*/ 137361 h 141996"/>
                  <a:gd name="connsiteX3" fmla="*/ 9209 w 544319"/>
                  <a:gd name="connsiteY3" fmla="*/ 137361 h 14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141996">
                    <a:moveTo>
                      <a:pt x="9209" y="9209"/>
                    </a:moveTo>
                    <a:lnTo>
                      <a:pt x="536252" y="9209"/>
                    </a:lnTo>
                    <a:lnTo>
                      <a:pt x="536252" y="137361"/>
                    </a:lnTo>
                    <a:lnTo>
                      <a:pt x="9209" y="137361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手繪多邊形: 圖案 187">
                <a:extLst>
                  <a:ext uri="{FF2B5EF4-FFF2-40B4-BE49-F238E27FC236}">
                    <a16:creationId xmlns:a16="http://schemas.microsoft.com/office/drawing/2014/main" id="{A511B9FB-A69F-4484-A339-B9CAE3ECC343}"/>
                  </a:ext>
                </a:extLst>
              </p:cNvPr>
              <p:cNvSpPr/>
              <p:nvPr/>
            </p:nvSpPr>
            <p:spPr>
              <a:xfrm>
                <a:off x="376094" y="2807691"/>
                <a:ext cx="23769" cy="23769"/>
              </a:xfrm>
              <a:custGeom>
                <a:avLst/>
                <a:gdLst>
                  <a:gd name="connsiteX0" fmla="*/ 87209 w 94664"/>
                  <a:gd name="connsiteY0" fmla="*/ 48042 h 94664"/>
                  <a:gd name="connsiteX1" fmla="*/ 48042 w 94664"/>
                  <a:gd name="connsiteY1" fmla="*/ 87210 h 94664"/>
                  <a:gd name="connsiteX2" fmla="*/ 8875 w 94664"/>
                  <a:gd name="connsiteY2" fmla="*/ 48042 h 94664"/>
                  <a:gd name="connsiteX3" fmla="*/ 48042 w 94664"/>
                  <a:gd name="connsiteY3" fmla="*/ 8875 h 94664"/>
                  <a:gd name="connsiteX4" fmla="*/ 87209 w 94664"/>
                  <a:gd name="connsiteY4" fmla="*/ 48042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664" h="94664">
                    <a:moveTo>
                      <a:pt x="87209" y="48042"/>
                    </a:moveTo>
                    <a:cubicBezTo>
                      <a:pt x="87209" y="69674"/>
                      <a:pt x="69674" y="87210"/>
                      <a:pt x="48042" y="87210"/>
                    </a:cubicBezTo>
                    <a:cubicBezTo>
                      <a:pt x="26411" y="87210"/>
                      <a:pt x="8875" y="69674"/>
                      <a:pt x="8875" y="48042"/>
                    </a:cubicBezTo>
                    <a:cubicBezTo>
                      <a:pt x="8875" y="26411"/>
                      <a:pt x="26411" y="8875"/>
                      <a:pt x="48042" y="8875"/>
                    </a:cubicBezTo>
                    <a:cubicBezTo>
                      <a:pt x="69674" y="8875"/>
                      <a:pt x="87209" y="26411"/>
                      <a:pt x="87209" y="48042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5" name="群組 134">
              <a:extLst>
                <a:ext uri="{FF2B5EF4-FFF2-40B4-BE49-F238E27FC236}">
                  <a16:creationId xmlns:a16="http://schemas.microsoft.com/office/drawing/2014/main" id="{945564BB-F74C-4044-82C6-2FCE470BE676}"/>
                </a:ext>
              </a:extLst>
            </p:cNvPr>
            <p:cNvGrpSpPr/>
            <p:nvPr/>
          </p:nvGrpSpPr>
          <p:grpSpPr>
            <a:xfrm>
              <a:off x="3512128" y="5712264"/>
              <a:ext cx="1042296" cy="881186"/>
              <a:chOff x="3680079" y="6085489"/>
              <a:chExt cx="1042296" cy="881186"/>
            </a:xfrm>
          </p:grpSpPr>
          <p:sp>
            <p:nvSpPr>
              <p:cNvPr id="136" name="手繪多邊形: 圖案 94">
                <a:extLst>
                  <a:ext uri="{FF2B5EF4-FFF2-40B4-BE49-F238E27FC236}">
                    <a16:creationId xmlns:a16="http://schemas.microsoft.com/office/drawing/2014/main" id="{B4997326-AB9D-47DF-ACA1-5623C9D2443B}"/>
                  </a:ext>
                </a:extLst>
              </p:cNvPr>
              <p:cNvSpPr/>
              <p:nvPr/>
            </p:nvSpPr>
            <p:spPr>
              <a:xfrm>
                <a:off x="4034915" y="6781488"/>
                <a:ext cx="328272" cy="127283"/>
              </a:xfrm>
              <a:custGeom>
                <a:avLst/>
                <a:gdLst>
                  <a:gd name="connsiteX0" fmla="*/ 63199 w 851977"/>
                  <a:gd name="connsiteY0" fmla="*/ 63199 h 508820"/>
                  <a:gd name="connsiteX1" fmla="*/ 789628 w 851977"/>
                  <a:gd name="connsiteY1" fmla="*/ 63199 h 508820"/>
                  <a:gd name="connsiteX2" fmla="*/ 789628 w 851977"/>
                  <a:gd name="connsiteY2" fmla="*/ 447772 h 508820"/>
                  <a:gd name="connsiteX3" fmla="*/ 63199 w 851977"/>
                  <a:gd name="connsiteY3" fmla="*/ 447772 h 50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1977" h="508820">
                    <a:moveTo>
                      <a:pt x="63199" y="63199"/>
                    </a:moveTo>
                    <a:lnTo>
                      <a:pt x="789628" y="63199"/>
                    </a:lnTo>
                    <a:lnTo>
                      <a:pt x="789628" y="447772"/>
                    </a:lnTo>
                    <a:lnTo>
                      <a:pt x="63199" y="447772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手繪多邊形: 圖案 95">
                <a:extLst>
                  <a:ext uri="{FF2B5EF4-FFF2-40B4-BE49-F238E27FC236}">
                    <a16:creationId xmlns:a16="http://schemas.microsoft.com/office/drawing/2014/main" id="{ACA9C86A-BA91-4878-8731-2D4B2029A4DE}"/>
                  </a:ext>
                </a:extLst>
              </p:cNvPr>
              <p:cNvSpPr/>
              <p:nvPr/>
            </p:nvSpPr>
            <p:spPr>
              <a:xfrm>
                <a:off x="3752279" y="6866369"/>
                <a:ext cx="893632" cy="100306"/>
              </a:xfrm>
              <a:custGeom>
                <a:avLst/>
                <a:gdLst>
                  <a:gd name="connsiteX0" fmla="*/ 63199 w 2319272"/>
                  <a:gd name="connsiteY0" fmla="*/ 63199 h 260326"/>
                  <a:gd name="connsiteX1" fmla="*/ 2256687 w 2319272"/>
                  <a:gd name="connsiteY1" fmla="*/ 63199 h 260326"/>
                  <a:gd name="connsiteX2" fmla="*/ 2256687 w 2319272"/>
                  <a:gd name="connsiteY2" fmla="*/ 205669 h 260326"/>
                  <a:gd name="connsiteX3" fmla="*/ 63199 w 2319272"/>
                  <a:gd name="connsiteY3" fmla="*/ 205669 h 260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9272" h="260326">
                    <a:moveTo>
                      <a:pt x="63199" y="63199"/>
                    </a:moveTo>
                    <a:lnTo>
                      <a:pt x="2256687" y="63199"/>
                    </a:lnTo>
                    <a:lnTo>
                      <a:pt x="2256687" y="205669"/>
                    </a:lnTo>
                    <a:lnTo>
                      <a:pt x="63199" y="205669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手繪多邊形: 圖案 96">
                <a:extLst>
                  <a:ext uri="{FF2B5EF4-FFF2-40B4-BE49-F238E27FC236}">
                    <a16:creationId xmlns:a16="http://schemas.microsoft.com/office/drawing/2014/main" id="{154B84E4-ECED-4983-8E0F-CFD3E339A6FA}"/>
                  </a:ext>
                </a:extLst>
              </p:cNvPr>
              <p:cNvSpPr/>
              <p:nvPr/>
            </p:nvSpPr>
            <p:spPr>
              <a:xfrm>
                <a:off x="3680079" y="6085489"/>
                <a:ext cx="1042296" cy="730023"/>
              </a:xfrm>
              <a:custGeom>
                <a:avLst/>
                <a:gdLst>
                  <a:gd name="connsiteX0" fmla="*/ 38547 w 2283773"/>
                  <a:gd name="connsiteY0" fmla="*/ 38547 h 1431796"/>
                  <a:gd name="connsiteX1" fmla="*/ 2253452 w 2283773"/>
                  <a:gd name="connsiteY1" fmla="*/ 38547 h 1431796"/>
                  <a:gd name="connsiteX2" fmla="*/ 2253452 w 2283773"/>
                  <a:gd name="connsiteY2" fmla="*/ 1393783 h 1431796"/>
                  <a:gd name="connsiteX3" fmla="*/ 38547 w 2283773"/>
                  <a:gd name="connsiteY3" fmla="*/ 1393783 h 143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3773" h="1431796">
                    <a:moveTo>
                      <a:pt x="38547" y="38547"/>
                    </a:moveTo>
                    <a:lnTo>
                      <a:pt x="2253452" y="38547"/>
                    </a:lnTo>
                    <a:lnTo>
                      <a:pt x="2253452" y="1393783"/>
                    </a:lnTo>
                    <a:lnTo>
                      <a:pt x="38547" y="1393783"/>
                    </a:lnTo>
                    <a:close/>
                  </a:path>
                </a:pathLst>
              </a:custGeom>
              <a:noFill/>
              <a:ln w="2857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139" name="群組 138">
                <a:extLst>
                  <a:ext uri="{FF2B5EF4-FFF2-40B4-BE49-F238E27FC236}">
                    <a16:creationId xmlns:a16="http://schemas.microsoft.com/office/drawing/2014/main" id="{3A67438B-E13C-4A35-93EB-7EA08ADEB8C0}"/>
                  </a:ext>
                </a:extLst>
              </p:cNvPr>
              <p:cNvGrpSpPr/>
              <p:nvPr/>
            </p:nvGrpSpPr>
            <p:grpSpPr>
              <a:xfrm>
                <a:off x="3757628" y="6179066"/>
                <a:ext cx="879953" cy="551678"/>
                <a:chOff x="7380172" y="1874094"/>
                <a:chExt cx="958662" cy="601018"/>
              </a:xfrm>
              <a:noFill/>
            </p:grpSpPr>
            <p:sp>
              <p:nvSpPr>
                <p:cNvPr id="140" name="手繪多邊形: 圖案 98">
                  <a:extLst>
                    <a:ext uri="{FF2B5EF4-FFF2-40B4-BE49-F238E27FC236}">
                      <a16:creationId xmlns:a16="http://schemas.microsoft.com/office/drawing/2014/main" id="{E76E2F9C-5EA3-4D80-B02C-C4B1061E96C1}"/>
                    </a:ext>
                  </a:extLst>
                </p:cNvPr>
                <p:cNvSpPr/>
                <p:nvPr/>
              </p:nvSpPr>
              <p:spPr>
                <a:xfrm>
                  <a:off x="7380172" y="1874094"/>
                  <a:ext cx="958662" cy="601018"/>
                </a:xfrm>
                <a:custGeom>
                  <a:avLst/>
                  <a:gdLst>
                    <a:gd name="connsiteX0" fmla="*/ 38547 w 2283773"/>
                    <a:gd name="connsiteY0" fmla="*/ 38547 h 1431796"/>
                    <a:gd name="connsiteX1" fmla="*/ 2253452 w 2283773"/>
                    <a:gd name="connsiteY1" fmla="*/ 38547 h 1431796"/>
                    <a:gd name="connsiteX2" fmla="*/ 2253452 w 2283773"/>
                    <a:gd name="connsiteY2" fmla="*/ 1393783 h 1431796"/>
                    <a:gd name="connsiteX3" fmla="*/ 38547 w 2283773"/>
                    <a:gd name="connsiteY3" fmla="*/ 1393783 h 1431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3773" h="1431796">
                      <a:moveTo>
                        <a:pt x="38547" y="38547"/>
                      </a:moveTo>
                      <a:lnTo>
                        <a:pt x="2253452" y="38547"/>
                      </a:lnTo>
                      <a:lnTo>
                        <a:pt x="2253452" y="1393783"/>
                      </a:lnTo>
                      <a:lnTo>
                        <a:pt x="38547" y="1393783"/>
                      </a:lnTo>
                      <a:close/>
                    </a:path>
                  </a:pathLst>
                </a:custGeom>
                <a:grpFill/>
                <a:ln w="28575" cap="rnd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" name="手繪多邊形: 圖案 99">
                  <a:extLst>
                    <a:ext uri="{FF2B5EF4-FFF2-40B4-BE49-F238E27FC236}">
                      <a16:creationId xmlns:a16="http://schemas.microsoft.com/office/drawing/2014/main" id="{BE89509F-38AA-47D4-B52D-2904B9B57496}"/>
                    </a:ext>
                  </a:extLst>
                </p:cNvPr>
                <p:cNvSpPr/>
                <p:nvPr/>
              </p:nvSpPr>
              <p:spPr>
                <a:xfrm>
                  <a:off x="7524461" y="1960613"/>
                  <a:ext cx="407307" cy="412268"/>
                </a:xfrm>
                <a:custGeom>
                  <a:avLst/>
                  <a:gdLst>
                    <a:gd name="connsiteX0" fmla="*/ 26377 w 970308"/>
                    <a:gd name="connsiteY0" fmla="*/ 26377 h 982141"/>
                    <a:gd name="connsiteX1" fmla="*/ 947814 w 970308"/>
                    <a:gd name="connsiteY1" fmla="*/ 26377 h 982141"/>
                    <a:gd name="connsiteX2" fmla="*/ 947814 w 970308"/>
                    <a:gd name="connsiteY2" fmla="*/ 958583 h 982141"/>
                    <a:gd name="connsiteX3" fmla="*/ 26377 w 970308"/>
                    <a:gd name="connsiteY3" fmla="*/ 958583 h 982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70308" h="982141">
                      <a:moveTo>
                        <a:pt x="26377" y="26377"/>
                      </a:moveTo>
                      <a:lnTo>
                        <a:pt x="947814" y="26377"/>
                      </a:lnTo>
                      <a:lnTo>
                        <a:pt x="947814" y="958583"/>
                      </a:lnTo>
                      <a:lnTo>
                        <a:pt x="26377" y="958583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2" name="手繪多邊形: 圖案 100">
                  <a:extLst>
                    <a:ext uri="{FF2B5EF4-FFF2-40B4-BE49-F238E27FC236}">
                      <a16:creationId xmlns:a16="http://schemas.microsoft.com/office/drawing/2014/main" id="{AFCFE329-B2DF-4BA0-8203-E141E8864BD5}"/>
                    </a:ext>
                  </a:extLst>
                </p:cNvPr>
                <p:cNvSpPr/>
                <p:nvPr/>
              </p:nvSpPr>
              <p:spPr>
                <a:xfrm>
                  <a:off x="7821758" y="1982779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3" name="手繪多邊形: 圖案 101">
                  <a:extLst>
                    <a:ext uri="{FF2B5EF4-FFF2-40B4-BE49-F238E27FC236}">
                      <a16:creationId xmlns:a16="http://schemas.microsoft.com/office/drawing/2014/main" id="{972C72FB-7DD2-48CF-BC8E-241102E640EB}"/>
                    </a:ext>
                  </a:extLst>
                </p:cNvPr>
                <p:cNvSpPr/>
                <p:nvPr/>
              </p:nvSpPr>
              <p:spPr>
                <a:xfrm>
                  <a:off x="7850967" y="1982784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4" name="手繪多邊形: 圖案 102">
                  <a:extLst>
                    <a:ext uri="{FF2B5EF4-FFF2-40B4-BE49-F238E27FC236}">
                      <a16:creationId xmlns:a16="http://schemas.microsoft.com/office/drawing/2014/main" id="{E5FE029B-A441-48BC-9ED5-72A3682B3679}"/>
                    </a:ext>
                  </a:extLst>
                </p:cNvPr>
                <p:cNvSpPr/>
                <p:nvPr/>
              </p:nvSpPr>
              <p:spPr>
                <a:xfrm>
                  <a:off x="7880222" y="1982787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手繪多邊形: 圖案 111">
                  <a:extLst>
                    <a:ext uri="{FF2B5EF4-FFF2-40B4-BE49-F238E27FC236}">
                      <a16:creationId xmlns:a16="http://schemas.microsoft.com/office/drawing/2014/main" id="{8E6FB954-B92E-45AE-9ACA-FF333692A03E}"/>
                    </a:ext>
                  </a:extLst>
                </p:cNvPr>
                <p:cNvSpPr/>
                <p:nvPr/>
              </p:nvSpPr>
              <p:spPr>
                <a:xfrm>
                  <a:off x="7533910" y="2011251"/>
                  <a:ext cx="387439" cy="4967"/>
                </a:xfrm>
                <a:custGeom>
                  <a:avLst/>
                  <a:gdLst>
                    <a:gd name="connsiteX0" fmla="*/ 9305 w 922975"/>
                    <a:gd name="connsiteY0" fmla="*/ 9305 h 11833"/>
                    <a:gd name="connsiteX1" fmla="*/ 923525 w 922975"/>
                    <a:gd name="connsiteY1" fmla="*/ 9305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2975" h="11833">
                      <a:moveTo>
                        <a:pt x="9305" y="9305"/>
                      </a:moveTo>
                      <a:lnTo>
                        <a:pt x="923525" y="9305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6" name="手繪多邊形: 圖案 113">
                  <a:extLst>
                    <a:ext uri="{FF2B5EF4-FFF2-40B4-BE49-F238E27FC236}">
                      <a16:creationId xmlns:a16="http://schemas.microsoft.com/office/drawing/2014/main" id="{195147FD-B3E7-4FA9-96BF-C729C60710B3}"/>
                    </a:ext>
                  </a:extLst>
                </p:cNvPr>
                <p:cNvSpPr/>
                <p:nvPr/>
              </p:nvSpPr>
              <p:spPr>
                <a:xfrm>
                  <a:off x="7563157" y="2046511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09 h 11833"/>
                    <a:gd name="connsiteX1" fmla="*/ 778001 w 780979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09"/>
                      </a:moveTo>
                      <a:lnTo>
                        <a:pt x="778001" y="9209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手繪多邊形: 圖案 180">
                  <a:extLst>
                    <a:ext uri="{FF2B5EF4-FFF2-40B4-BE49-F238E27FC236}">
                      <a16:creationId xmlns:a16="http://schemas.microsoft.com/office/drawing/2014/main" id="{10DC8FCD-549D-48BF-AE6D-039D83D18B17}"/>
                    </a:ext>
                  </a:extLst>
                </p:cNvPr>
                <p:cNvSpPr/>
                <p:nvPr/>
              </p:nvSpPr>
              <p:spPr>
                <a:xfrm>
                  <a:off x="7563157" y="2073534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10 h 11833"/>
                    <a:gd name="connsiteX1" fmla="*/ 778001 w 780979"/>
                    <a:gd name="connsiteY1" fmla="*/ 9210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10"/>
                      </a:moveTo>
                      <a:lnTo>
                        <a:pt x="778001" y="9210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手繪多邊形: 圖案 181">
                  <a:extLst>
                    <a:ext uri="{FF2B5EF4-FFF2-40B4-BE49-F238E27FC236}">
                      <a16:creationId xmlns:a16="http://schemas.microsoft.com/office/drawing/2014/main" id="{A6BE0157-11DC-49F2-8D8B-5596F3CED57B}"/>
                    </a:ext>
                  </a:extLst>
                </p:cNvPr>
                <p:cNvSpPr/>
                <p:nvPr/>
              </p:nvSpPr>
              <p:spPr>
                <a:xfrm>
                  <a:off x="7563165" y="2100522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09 h 11833"/>
                    <a:gd name="connsiteX1" fmla="*/ 778001 w 780979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09"/>
                      </a:moveTo>
                      <a:lnTo>
                        <a:pt x="778001" y="9209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" name="手繪多邊形: 圖案 182">
                  <a:extLst>
                    <a:ext uri="{FF2B5EF4-FFF2-40B4-BE49-F238E27FC236}">
                      <a16:creationId xmlns:a16="http://schemas.microsoft.com/office/drawing/2014/main" id="{90821981-2A2E-4E47-AE69-2D10501046D1}"/>
                    </a:ext>
                  </a:extLst>
                </p:cNvPr>
                <p:cNvSpPr/>
                <p:nvPr/>
              </p:nvSpPr>
              <p:spPr>
                <a:xfrm>
                  <a:off x="7563147" y="2127490"/>
                  <a:ext cx="139081" cy="4967"/>
                </a:xfrm>
                <a:custGeom>
                  <a:avLst/>
                  <a:gdLst>
                    <a:gd name="connsiteX0" fmla="*/ 9209 w 331324"/>
                    <a:gd name="connsiteY0" fmla="*/ 9209 h 11833"/>
                    <a:gd name="connsiteX1" fmla="*/ 324086 w 331324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1324" h="11833">
                      <a:moveTo>
                        <a:pt x="9209" y="9209"/>
                      </a:moveTo>
                      <a:lnTo>
                        <a:pt x="324086" y="9209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155" name="語音泡泡: 圓角矩形 154">
            <a:extLst>
              <a:ext uri="{FF2B5EF4-FFF2-40B4-BE49-F238E27FC236}">
                <a16:creationId xmlns:a16="http://schemas.microsoft.com/office/drawing/2014/main" id="{6FBEFFA3-1A72-4CC7-AB73-AD956AA92866}"/>
              </a:ext>
            </a:extLst>
          </p:cNvPr>
          <p:cNvSpPr/>
          <p:nvPr/>
        </p:nvSpPr>
        <p:spPr>
          <a:xfrm>
            <a:off x="9151731" y="4973359"/>
            <a:ext cx="2516218" cy="847808"/>
          </a:xfrm>
          <a:prstGeom prst="wedgeRoundRectCallout">
            <a:avLst>
              <a:gd name="adj1" fmla="val -64013"/>
              <a:gd name="adj2" fmla="val 2243"/>
              <a:gd name="adj3" fmla="val 16667"/>
            </a:avLst>
          </a:prstGeom>
          <a:gradFill>
            <a:gsLst>
              <a:gs pos="606">
                <a:schemeClr val="bg1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0"/>
          </a:gradFill>
          <a:ln w="254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56" name="群組 155">
            <a:extLst>
              <a:ext uri="{FF2B5EF4-FFF2-40B4-BE49-F238E27FC236}">
                <a16:creationId xmlns:a16="http://schemas.microsoft.com/office/drawing/2014/main" id="{4415B326-4119-4F47-9196-F0D7BC53A4A0}"/>
              </a:ext>
            </a:extLst>
          </p:cNvPr>
          <p:cNvGrpSpPr/>
          <p:nvPr/>
        </p:nvGrpSpPr>
        <p:grpSpPr>
          <a:xfrm>
            <a:off x="10659220" y="5171350"/>
            <a:ext cx="775097" cy="486366"/>
            <a:chOff x="3150124" y="5712264"/>
            <a:chExt cx="1404300" cy="881186"/>
          </a:xfrm>
        </p:grpSpPr>
        <p:grpSp>
          <p:nvGrpSpPr>
            <p:cNvPr id="157" name="群組 156">
              <a:extLst>
                <a:ext uri="{FF2B5EF4-FFF2-40B4-BE49-F238E27FC236}">
                  <a16:creationId xmlns:a16="http://schemas.microsoft.com/office/drawing/2014/main" id="{BE70B062-DC48-4695-8634-91061CF68E72}"/>
                </a:ext>
              </a:extLst>
            </p:cNvPr>
            <p:cNvGrpSpPr/>
            <p:nvPr/>
          </p:nvGrpSpPr>
          <p:grpSpPr>
            <a:xfrm>
              <a:off x="3150124" y="5788482"/>
              <a:ext cx="387545" cy="788763"/>
              <a:chOff x="315956" y="2626868"/>
              <a:chExt cx="252544" cy="514000"/>
            </a:xfrm>
          </p:grpSpPr>
          <p:sp>
            <p:nvSpPr>
              <p:cNvPr id="173" name="手繪多邊形: 圖案 183">
                <a:extLst>
                  <a:ext uri="{FF2B5EF4-FFF2-40B4-BE49-F238E27FC236}">
                    <a16:creationId xmlns:a16="http://schemas.microsoft.com/office/drawing/2014/main" id="{4D266296-90F2-4047-83AA-168887457B05}"/>
                  </a:ext>
                </a:extLst>
              </p:cNvPr>
              <p:cNvSpPr/>
              <p:nvPr/>
            </p:nvSpPr>
            <p:spPr>
              <a:xfrm>
                <a:off x="315956" y="2626868"/>
                <a:ext cx="252544" cy="514000"/>
              </a:xfrm>
              <a:custGeom>
                <a:avLst/>
                <a:gdLst>
                  <a:gd name="connsiteX0" fmla="*/ 63199 w 1005807"/>
                  <a:gd name="connsiteY0" fmla="*/ 63199 h 2047113"/>
                  <a:gd name="connsiteX1" fmla="*/ 946298 w 1005807"/>
                  <a:gd name="connsiteY1" fmla="*/ 63199 h 2047113"/>
                  <a:gd name="connsiteX2" fmla="*/ 946298 w 1005807"/>
                  <a:gd name="connsiteY2" fmla="*/ 1986066 h 2047113"/>
                  <a:gd name="connsiteX3" fmla="*/ 63199 w 1005807"/>
                  <a:gd name="connsiteY3" fmla="*/ 1986066 h 2047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5807" h="2047113">
                    <a:moveTo>
                      <a:pt x="63199" y="63199"/>
                    </a:moveTo>
                    <a:lnTo>
                      <a:pt x="946298" y="63199"/>
                    </a:lnTo>
                    <a:lnTo>
                      <a:pt x="946298" y="1986066"/>
                    </a:lnTo>
                    <a:lnTo>
                      <a:pt x="63199" y="1986066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手繪多邊形: 圖案 184">
                <a:extLst>
                  <a:ext uri="{FF2B5EF4-FFF2-40B4-BE49-F238E27FC236}">
                    <a16:creationId xmlns:a16="http://schemas.microsoft.com/office/drawing/2014/main" id="{013710D8-A4AB-4384-BC12-3FB7B94CD4FF}"/>
                  </a:ext>
                </a:extLst>
              </p:cNvPr>
              <p:cNvSpPr/>
              <p:nvPr/>
            </p:nvSpPr>
            <p:spPr>
              <a:xfrm>
                <a:off x="372445" y="2851431"/>
                <a:ext cx="136671" cy="92104"/>
              </a:xfrm>
              <a:custGeom>
                <a:avLst/>
                <a:gdLst>
                  <a:gd name="connsiteX0" fmla="*/ 9209 w 544319"/>
                  <a:gd name="connsiteY0" fmla="*/ 9210 h 366823"/>
                  <a:gd name="connsiteX1" fmla="*/ 536252 w 544319"/>
                  <a:gd name="connsiteY1" fmla="*/ 9210 h 366823"/>
                  <a:gd name="connsiteX2" fmla="*/ 536252 w 544319"/>
                  <a:gd name="connsiteY2" fmla="*/ 365265 h 366823"/>
                  <a:gd name="connsiteX3" fmla="*/ 9209 w 544319"/>
                  <a:gd name="connsiteY3" fmla="*/ 365265 h 366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366823">
                    <a:moveTo>
                      <a:pt x="9209" y="9210"/>
                    </a:moveTo>
                    <a:lnTo>
                      <a:pt x="536252" y="9210"/>
                    </a:lnTo>
                    <a:lnTo>
                      <a:pt x="536252" y="365265"/>
                    </a:lnTo>
                    <a:lnTo>
                      <a:pt x="9209" y="365265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手繪多邊形: 圖案 185">
                <a:extLst>
                  <a:ext uri="{FF2B5EF4-FFF2-40B4-BE49-F238E27FC236}">
                    <a16:creationId xmlns:a16="http://schemas.microsoft.com/office/drawing/2014/main" id="{7A59CACA-374B-45F9-B2FA-4E8D2C1CED2B}"/>
                  </a:ext>
                </a:extLst>
              </p:cNvPr>
              <p:cNvSpPr/>
              <p:nvPr/>
            </p:nvSpPr>
            <p:spPr>
              <a:xfrm>
                <a:off x="372444" y="2967661"/>
                <a:ext cx="136671" cy="35653"/>
              </a:xfrm>
              <a:custGeom>
                <a:avLst/>
                <a:gdLst>
                  <a:gd name="connsiteX0" fmla="*/ 9209 w 544319"/>
                  <a:gd name="connsiteY0" fmla="*/ 9209 h 141996"/>
                  <a:gd name="connsiteX1" fmla="*/ 536252 w 544319"/>
                  <a:gd name="connsiteY1" fmla="*/ 9209 h 141996"/>
                  <a:gd name="connsiteX2" fmla="*/ 536252 w 544319"/>
                  <a:gd name="connsiteY2" fmla="*/ 137361 h 141996"/>
                  <a:gd name="connsiteX3" fmla="*/ 9209 w 544319"/>
                  <a:gd name="connsiteY3" fmla="*/ 137361 h 14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141996">
                    <a:moveTo>
                      <a:pt x="9209" y="9209"/>
                    </a:moveTo>
                    <a:lnTo>
                      <a:pt x="536252" y="9209"/>
                    </a:lnTo>
                    <a:lnTo>
                      <a:pt x="536252" y="137361"/>
                    </a:lnTo>
                    <a:lnTo>
                      <a:pt x="9209" y="137361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手繪多邊形: 圖案 186">
                <a:extLst>
                  <a:ext uri="{FF2B5EF4-FFF2-40B4-BE49-F238E27FC236}">
                    <a16:creationId xmlns:a16="http://schemas.microsoft.com/office/drawing/2014/main" id="{491630E9-EA61-4227-B786-00F4C7011445}"/>
                  </a:ext>
                </a:extLst>
              </p:cNvPr>
              <p:cNvSpPr/>
              <p:nvPr/>
            </p:nvSpPr>
            <p:spPr>
              <a:xfrm>
                <a:off x="372444" y="3026667"/>
                <a:ext cx="136671" cy="35653"/>
              </a:xfrm>
              <a:custGeom>
                <a:avLst/>
                <a:gdLst>
                  <a:gd name="connsiteX0" fmla="*/ 9209 w 544319"/>
                  <a:gd name="connsiteY0" fmla="*/ 9209 h 141996"/>
                  <a:gd name="connsiteX1" fmla="*/ 536252 w 544319"/>
                  <a:gd name="connsiteY1" fmla="*/ 9209 h 141996"/>
                  <a:gd name="connsiteX2" fmla="*/ 536252 w 544319"/>
                  <a:gd name="connsiteY2" fmla="*/ 137361 h 141996"/>
                  <a:gd name="connsiteX3" fmla="*/ 9209 w 544319"/>
                  <a:gd name="connsiteY3" fmla="*/ 137361 h 14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19" h="141996">
                    <a:moveTo>
                      <a:pt x="9209" y="9209"/>
                    </a:moveTo>
                    <a:lnTo>
                      <a:pt x="536252" y="9209"/>
                    </a:lnTo>
                    <a:lnTo>
                      <a:pt x="536252" y="137361"/>
                    </a:lnTo>
                    <a:lnTo>
                      <a:pt x="9209" y="137361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手繪多邊形: 圖案 187">
                <a:extLst>
                  <a:ext uri="{FF2B5EF4-FFF2-40B4-BE49-F238E27FC236}">
                    <a16:creationId xmlns:a16="http://schemas.microsoft.com/office/drawing/2014/main" id="{A7BACB5F-C229-4314-B190-26F45FE04262}"/>
                  </a:ext>
                </a:extLst>
              </p:cNvPr>
              <p:cNvSpPr/>
              <p:nvPr/>
            </p:nvSpPr>
            <p:spPr>
              <a:xfrm>
                <a:off x="376094" y="2807691"/>
                <a:ext cx="23769" cy="23769"/>
              </a:xfrm>
              <a:custGeom>
                <a:avLst/>
                <a:gdLst>
                  <a:gd name="connsiteX0" fmla="*/ 87209 w 94664"/>
                  <a:gd name="connsiteY0" fmla="*/ 48042 h 94664"/>
                  <a:gd name="connsiteX1" fmla="*/ 48042 w 94664"/>
                  <a:gd name="connsiteY1" fmla="*/ 87210 h 94664"/>
                  <a:gd name="connsiteX2" fmla="*/ 8875 w 94664"/>
                  <a:gd name="connsiteY2" fmla="*/ 48042 h 94664"/>
                  <a:gd name="connsiteX3" fmla="*/ 48042 w 94664"/>
                  <a:gd name="connsiteY3" fmla="*/ 8875 h 94664"/>
                  <a:gd name="connsiteX4" fmla="*/ 87209 w 94664"/>
                  <a:gd name="connsiteY4" fmla="*/ 48042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664" h="94664">
                    <a:moveTo>
                      <a:pt x="87209" y="48042"/>
                    </a:moveTo>
                    <a:cubicBezTo>
                      <a:pt x="87209" y="69674"/>
                      <a:pt x="69674" y="87210"/>
                      <a:pt x="48042" y="87210"/>
                    </a:cubicBezTo>
                    <a:cubicBezTo>
                      <a:pt x="26411" y="87210"/>
                      <a:pt x="8875" y="69674"/>
                      <a:pt x="8875" y="48042"/>
                    </a:cubicBezTo>
                    <a:cubicBezTo>
                      <a:pt x="8875" y="26411"/>
                      <a:pt x="26411" y="8875"/>
                      <a:pt x="48042" y="8875"/>
                    </a:cubicBezTo>
                    <a:cubicBezTo>
                      <a:pt x="69674" y="8875"/>
                      <a:pt x="87209" y="26411"/>
                      <a:pt x="87209" y="48042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8" name="群組 157">
              <a:extLst>
                <a:ext uri="{FF2B5EF4-FFF2-40B4-BE49-F238E27FC236}">
                  <a16:creationId xmlns:a16="http://schemas.microsoft.com/office/drawing/2014/main" id="{392470BF-1FFB-4C8B-9F26-154EA302E14B}"/>
                </a:ext>
              </a:extLst>
            </p:cNvPr>
            <p:cNvGrpSpPr/>
            <p:nvPr/>
          </p:nvGrpSpPr>
          <p:grpSpPr>
            <a:xfrm>
              <a:off x="3512128" y="5712264"/>
              <a:ext cx="1042296" cy="881186"/>
              <a:chOff x="3680079" y="6085489"/>
              <a:chExt cx="1042296" cy="881186"/>
            </a:xfrm>
          </p:grpSpPr>
          <p:sp>
            <p:nvSpPr>
              <p:cNvPr id="159" name="手繪多邊形: 圖案 94">
                <a:extLst>
                  <a:ext uri="{FF2B5EF4-FFF2-40B4-BE49-F238E27FC236}">
                    <a16:creationId xmlns:a16="http://schemas.microsoft.com/office/drawing/2014/main" id="{DE61D4EE-34B0-4ED3-933A-9EB42E84C180}"/>
                  </a:ext>
                </a:extLst>
              </p:cNvPr>
              <p:cNvSpPr/>
              <p:nvPr/>
            </p:nvSpPr>
            <p:spPr>
              <a:xfrm>
                <a:off x="4034915" y="6781488"/>
                <a:ext cx="328272" cy="127283"/>
              </a:xfrm>
              <a:custGeom>
                <a:avLst/>
                <a:gdLst>
                  <a:gd name="connsiteX0" fmla="*/ 63199 w 851977"/>
                  <a:gd name="connsiteY0" fmla="*/ 63199 h 508820"/>
                  <a:gd name="connsiteX1" fmla="*/ 789628 w 851977"/>
                  <a:gd name="connsiteY1" fmla="*/ 63199 h 508820"/>
                  <a:gd name="connsiteX2" fmla="*/ 789628 w 851977"/>
                  <a:gd name="connsiteY2" fmla="*/ 447772 h 508820"/>
                  <a:gd name="connsiteX3" fmla="*/ 63199 w 851977"/>
                  <a:gd name="connsiteY3" fmla="*/ 447772 h 508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1977" h="508820">
                    <a:moveTo>
                      <a:pt x="63199" y="63199"/>
                    </a:moveTo>
                    <a:lnTo>
                      <a:pt x="789628" y="63199"/>
                    </a:lnTo>
                    <a:lnTo>
                      <a:pt x="789628" y="447772"/>
                    </a:lnTo>
                    <a:lnTo>
                      <a:pt x="63199" y="447772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手繪多邊形: 圖案 95">
                <a:extLst>
                  <a:ext uri="{FF2B5EF4-FFF2-40B4-BE49-F238E27FC236}">
                    <a16:creationId xmlns:a16="http://schemas.microsoft.com/office/drawing/2014/main" id="{DCC2F982-D80B-4F34-9418-6C8247AC7DDF}"/>
                  </a:ext>
                </a:extLst>
              </p:cNvPr>
              <p:cNvSpPr/>
              <p:nvPr/>
            </p:nvSpPr>
            <p:spPr>
              <a:xfrm>
                <a:off x="3752279" y="6866369"/>
                <a:ext cx="893632" cy="100306"/>
              </a:xfrm>
              <a:custGeom>
                <a:avLst/>
                <a:gdLst>
                  <a:gd name="connsiteX0" fmla="*/ 63199 w 2319272"/>
                  <a:gd name="connsiteY0" fmla="*/ 63199 h 260326"/>
                  <a:gd name="connsiteX1" fmla="*/ 2256687 w 2319272"/>
                  <a:gd name="connsiteY1" fmla="*/ 63199 h 260326"/>
                  <a:gd name="connsiteX2" fmla="*/ 2256687 w 2319272"/>
                  <a:gd name="connsiteY2" fmla="*/ 205669 h 260326"/>
                  <a:gd name="connsiteX3" fmla="*/ 63199 w 2319272"/>
                  <a:gd name="connsiteY3" fmla="*/ 205669 h 260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19272" h="260326">
                    <a:moveTo>
                      <a:pt x="63199" y="63199"/>
                    </a:moveTo>
                    <a:lnTo>
                      <a:pt x="2256687" y="63199"/>
                    </a:lnTo>
                    <a:lnTo>
                      <a:pt x="2256687" y="205669"/>
                    </a:lnTo>
                    <a:lnTo>
                      <a:pt x="63199" y="205669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手繪多邊形: 圖案 96">
                <a:extLst>
                  <a:ext uri="{FF2B5EF4-FFF2-40B4-BE49-F238E27FC236}">
                    <a16:creationId xmlns:a16="http://schemas.microsoft.com/office/drawing/2014/main" id="{C496EFAD-E852-4E0B-9881-B728296099DD}"/>
                  </a:ext>
                </a:extLst>
              </p:cNvPr>
              <p:cNvSpPr/>
              <p:nvPr/>
            </p:nvSpPr>
            <p:spPr>
              <a:xfrm>
                <a:off x="3680079" y="6085489"/>
                <a:ext cx="1042296" cy="730023"/>
              </a:xfrm>
              <a:custGeom>
                <a:avLst/>
                <a:gdLst>
                  <a:gd name="connsiteX0" fmla="*/ 38547 w 2283773"/>
                  <a:gd name="connsiteY0" fmla="*/ 38547 h 1431796"/>
                  <a:gd name="connsiteX1" fmla="*/ 2253452 w 2283773"/>
                  <a:gd name="connsiteY1" fmla="*/ 38547 h 1431796"/>
                  <a:gd name="connsiteX2" fmla="*/ 2253452 w 2283773"/>
                  <a:gd name="connsiteY2" fmla="*/ 1393783 h 1431796"/>
                  <a:gd name="connsiteX3" fmla="*/ 38547 w 2283773"/>
                  <a:gd name="connsiteY3" fmla="*/ 1393783 h 143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3773" h="1431796">
                    <a:moveTo>
                      <a:pt x="38547" y="38547"/>
                    </a:moveTo>
                    <a:lnTo>
                      <a:pt x="2253452" y="38547"/>
                    </a:lnTo>
                    <a:lnTo>
                      <a:pt x="2253452" y="1393783"/>
                    </a:lnTo>
                    <a:lnTo>
                      <a:pt x="38547" y="1393783"/>
                    </a:lnTo>
                    <a:close/>
                  </a:path>
                </a:pathLst>
              </a:custGeom>
              <a:noFill/>
              <a:ln w="28575" cap="rnd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endParaRPr>
              </a:p>
            </p:txBody>
          </p:sp>
          <p:grpSp>
            <p:nvGrpSpPr>
              <p:cNvPr id="162" name="群組 161">
                <a:extLst>
                  <a:ext uri="{FF2B5EF4-FFF2-40B4-BE49-F238E27FC236}">
                    <a16:creationId xmlns:a16="http://schemas.microsoft.com/office/drawing/2014/main" id="{C4FD0299-71E3-4BE1-9AC2-9C2DC39594CE}"/>
                  </a:ext>
                </a:extLst>
              </p:cNvPr>
              <p:cNvGrpSpPr/>
              <p:nvPr/>
            </p:nvGrpSpPr>
            <p:grpSpPr>
              <a:xfrm>
                <a:off x="3757628" y="6179066"/>
                <a:ext cx="879953" cy="551678"/>
                <a:chOff x="7380172" y="1874094"/>
                <a:chExt cx="958662" cy="601018"/>
              </a:xfrm>
              <a:noFill/>
            </p:grpSpPr>
            <p:sp>
              <p:nvSpPr>
                <p:cNvPr id="163" name="手繪多邊形: 圖案 98">
                  <a:extLst>
                    <a:ext uri="{FF2B5EF4-FFF2-40B4-BE49-F238E27FC236}">
                      <a16:creationId xmlns:a16="http://schemas.microsoft.com/office/drawing/2014/main" id="{81A20C2D-EFF3-4687-AF75-A09B85233EE5}"/>
                    </a:ext>
                  </a:extLst>
                </p:cNvPr>
                <p:cNvSpPr/>
                <p:nvPr/>
              </p:nvSpPr>
              <p:spPr>
                <a:xfrm>
                  <a:off x="7380172" y="1874094"/>
                  <a:ext cx="958662" cy="601018"/>
                </a:xfrm>
                <a:custGeom>
                  <a:avLst/>
                  <a:gdLst>
                    <a:gd name="connsiteX0" fmla="*/ 38547 w 2283773"/>
                    <a:gd name="connsiteY0" fmla="*/ 38547 h 1431796"/>
                    <a:gd name="connsiteX1" fmla="*/ 2253452 w 2283773"/>
                    <a:gd name="connsiteY1" fmla="*/ 38547 h 1431796"/>
                    <a:gd name="connsiteX2" fmla="*/ 2253452 w 2283773"/>
                    <a:gd name="connsiteY2" fmla="*/ 1393783 h 1431796"/>
                    <a:gd name="connsiteX3" fmla="*/ 38547 w 2283773"/>
                    <a:gd name="connsiteY3" fmla="*/ 1393783 h 1431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83773" h="1431796">
                      <a:moveTo>
                        <a:pt x="38547" y="38547"/>
                      </a:moveTo>
                      <a:lnTo>
                        <a:pt x="2253452" y="38547"/>
                      </a:lnTo>
                      <a:lnTo>
                        <a:pt x="2253452" y="1393783"/>
                      </a:lnTo>
                      <a:lnTo>
                        <a:pt x="38547" y="1393783"/>
                      </a:lnTo>
                      <a:close/>
                    </a:path>
                  </a:pathLst>
                </a:custGeom>
                <a:grpFill/>
                <a:ln w="28575" cap="rnd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4" name="手繪多邊形: 圖案 99">
                  <a:extLst>
                    <a:ext uri="{FF2B5EF4-FFF2-40B4-BE49-F238E27FC236}">
                      <a16:creationId xmlns:a16="http://schemas.microsoft.com/office/drawing/2014/main" id="{224A5A93-D9F8-499A-8855-634E054E8171}"/>
                    </a:ext>
                  </a:extLst>
                </p:cNvPr>
                <p:cNvSpPr/>
                <p:nvPr/>
              </p:nvSpPr>
              <p:spPr>
                <a:xfrm>
                  <a:off x="7524461" y="1960613"/>
                  <a:ext cx="407307" cy="412268"/>
                </a:xfrm>
                <a:custGeom>
                  <a:avLst/>
                  <a:gdLst>
                    <a:gd name="connsiteX0" fmla="*/ 26377 w 970308"/>
                    <a:gd name="connsiteY0" fmla="*/ 26377 h 982141"/>
                    <a:gd name="connsiteX1" fmla="*/ 947814 w 970308"/>
                    <a:gd name="connsiteY1" fmla="*/ 26377 h 982141"/>
                    <a:gd name="connsiteX2" fmla="*/ 947814 w 970308"/>
                    <a:gd name="connsiteY2" fmla="*/ 958583 h 982141"/>
                    <a:gd name="connsiteX3" fmla="*/ 26377 w 970308"/>
                    <a:gd name="connsiteY3" fmla="*/ 958583 h 982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70308" h="982141">
                      <a:moveTo>
                        <a:pt x="26377" y="26377"/>
                      </a:moveTo>
                      <a:lnTo>
                        <a:pt x="947814" y="26377"/>
                      </a:lnTo>
                      <a:lnTo>
                        <a:pt x="947814" y="958583"/>
                      </a:lnTo>
                      <a:lnTo>
                        <a:pt x="26377" y="958583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5" name="手繪多邊形: 圖案 100">
                  <a:extLst>
                    <a:ext uri="{FF2B5EF4-FFF2-40B4-BE49-F238E27FC236}">
                      <a16:creationId xmlns:a16="http://schemas.microsoft.com/office/drawing/2014/main" id="{0E1E4AC5-0B4B-4900-905C-6DE491BBA718}"/>
                    </a:ext>
                  </a:extLst>
                </p:cNvPr>
                <p:cNvSpPr/>
                <p:nvPr/>
              </p:nvSpPr>
              <p:spPr>
                <a:xfrm>
                  <a:off x="7821758" y="1982779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6" name="手繪多邊形: 圖案 101">
                  <a:extLst>
                    <a:ext uri="{FF2B5EF4-FFF2-40B4-BE49-F238E27FC236}">
                      <a16:creationId xmlns:a16="http://schemas.microsoft.com/office/drawing/2014/main" id="{665901CD-7CBD-47EF-81AD-F381F865EDF8}"/>
                    </a:ext>
                  </a:extLst>
                </p:cNvPr>
                <p:cNvSpPr/>
                <p:nvPr/>
              </p:nvSpPr>
              <p:spPr>
                <a:xfrm>
                  <a:off x="7850967" y="1982784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7" name="手繪多邊形: 圖案 102">
                  <a:extLst>
                    <a:ext uri="{FF2B5EF4-FFF2-40B4-BE49-F238E27FC236}">
                      <a16:creationId xmlns:a16="http://schemas.microsoft.com/office/drawing/2014/main" id="{90A421EF-C6F9-4014-9719-9A82B617DEA2}"/>
                    </a:ext>
                  </a:extLst>
                </p:cNvPr>
                <p:cNvSpPr/>
                <p:nvPr/>
              </p:nvSpPr>
              <p:spPr>
                <a:xfrm>
                  <a:off x="7880222" y="1982787"/>
                  <a:ext cx="19870" cy="19869"/>
                </a:xfrm>
                <a:custGeom>
                  <a:avLst/>
                  <a:gdLst>
                    <a:gd name="connsiteX0" fmla="*/ 9305 w 47332"/>
                    <a:gd name="connsiteY0" fmla="*/ 9305 h 47332"/>
                    <a:gd name="connsiteX1" fmla="*/ 41491 w 47332"/>
                    <a:gd name="connsiteY1" fmla="*/ 9305 h 47332"/>
                    <a:gd name="connsiteX2" fmla="*/ 41491 w 47332"/>
                    <a:gd name="connsiteY2" fmla="*/ 41491 h 47332"/>
                    <a:gd name="connsiteX3" fmla="*/ 9305 w 47332"/>
                    <a:gd name="connsiteY3" fmla="*/ 41491 h 4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332" h="47332">
                      <a:moveTo>
                        <a:pt x="9305" y="9305"/>
                      </a:moveTo>
                      <a:lnTo>
                        <a:pt x="41491" y="9305"/>
                      </a:lnTo>
                      <a:lnTo>
                        <a:pt x="41491" y="41491"/>
                      </a:lnTo>
                      <a:lnTo>
                        <a:pt x="9305" y="41491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8" name="手繪多邊形: 圖案 111">
                  <a:extLst>
                    <a:ext uri="{FF2B5EF4-FFF2-40B4-BE49-F238E27FC236}">
                      <a16:creationId xmlns:a16="http://schemas.microsoft.com/office/drawing/2014/main" id="{296953CD-23D7-4EBB-9B5D-853FC001CE04}"/>
                    </a:ext>
                  </a:extLst>
                </p:cNvPr>
                <p:cNvSpPr/>
                <p:nvPr/>
              </p:nvSpPr>
              <p:spPr>
                <a:xfrm>
                  <a:off x="7533910" y="2011251"/>
                  <a:ext cx="387439" cy="4967"/>
                </a:xfrm>
                <a:custGeom>
                  <a:avLst/>
                  <a:gdLst>
                    <a:gd name="connsiteX0" fmla="*/ 9305 w 922975"/>
                    <a:gd name="connsiteY0" fmla="*/ 9305 h 11833"/>
                    <a:gd name="connsiteX1" fmla="*/ 923525 w 922975"/>
                    <a:gd name="connsiteY1" fmla="*/ 9305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2975" h="11833">
                      <a:moveTo>
                        <a:pt x="9305" y="9305"/>
                      </a:moveTo>
                      <a:lnTo>
                        <a:pt x="923525" y="9305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9" name="手繪多邊形: 圖案 113">
                  <a:extLst>
                    <a:ext uri="{FF2B5EF4-FFF2-40B4-BE49-F238E27FC236}">
                      <a16:creationId xmlns:a16="http://schemas.microsoft.com/office/drawing/2014/main" id="{57738145-413D-44A4-AB98-630BC57B1353}"/>
                    </a:ext>
                  </a:extLst>
                </p:cNvPr>
                <p:cNvSpPr/>
                <p:nvPr/>
              </p:nvSpPr>
              <p:spPr>
                <a:xfrm>
                  <a:off x="7563157" y="2046511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09 h 11833"/>
                    <a:gd name="connsiteX1" fmla="*/ 778001 w 780979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09"/>
                      </a:moveTo>
                      <a:lnTo>
                        <a:pt x="778001" y="9209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0" name="手繪多邊形: 圖案 180">
                  <a:extLst>
                    <a:ext uri="{FF2B5EF4-FFF2-40B4-BE49-F238E27FC236}">
                      <a16:creationId xmlns:a16="http://schemas.microsoft.com/office/drawing/2014/main" id="{0C7C8250-4318-4174-BA6B-F13623373E4D}"/>
                    </a:ext>
                  </a:extLst>
                </p:cNvPr>
                <p:cNvSpPr/>
                <p:nvPr/>
              </p:nvSpPr>
              <p:spPr>
                <a:xfrm>
                  <a:off x="7563157" y="2073534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10 h 11833"/>
                    <a:gd name="connsiteX1" fmla="*/ 778001 w 780979"/>
                    <a:gd name="connsiteY1" fmla="*/ 9210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10"/>
                      </a:moveTo>
                      <a:lnTo>
                        <a:pt x="778001" y="9210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手繪多邊形: 圖案 181">
                  <a:extLst>
                    <a:ext uri="{FF2B5EF4-FFF2-40B4-BE49-F238E27FC236}">
                      <a16:creationId xmlns:a16="http://schemas.microsoft.com/office/drawing/2014/main" id="{D8502448-471E-4EF7-AB6A-ECFC9203E344}"/>
                    </a:ext>
                  </a:extLst>
                </p:cNvPr>
                <p:cNvSpPr/>
                <p:nvPr/>
              </p:nvSpPr>
              <p:spPr>
                <a:xfrm>
                  <a:off x="7563165" y="2100522"/>
                  <a:ext cx="327832" cy="4967"/>
                </a:xfrm>
                <a:custGeom>
                  <a:avLst/>
                  <a:gdLst>
                    <a:gd name="connsiteX0" fmla="*/ 9209 w 780979"/>
                    <a:gd name="connsiteY0" fmla="*/ 9209 h 11833"/>
                    <a:gd name="connsiteX1" fmla="*/ 778001 w 780979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80979" h="11833">
                      <a:moveTo>
                        <a:pt x="9209" y="9209"/>
                      </a:moveTo>
                      <a:lnTo>
                        <a:pt x="778001" y="9209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2" name="手繪多邊形: 圖案 182">
                  <a:extLst>
                    <a:ext uri="{FF2B5EF4-FFF2-40B4-BE49-F238E27FC236}">
                      <a16:creationId xmlns:a16="http://schemas.microsoft.com/office/drawing/2014/main" id="{BB924B45-F0B4-4636-890D-D90CFD7AF94B}"/>
                    </a:ext>
                  </a:extLst>
                </p:cNvPr>
                <p:cNvSpPr/>
                <p:nvPr/>
              </p:nvSpPr>
              <p:spPr>
                <a:xfrm>
                  <a:off x="7563147" y="2127490"/>
                  <a:ext cx="139081" cy="4967"/>
                </a:xfrm>
                <a:custGeom>
                  <a:avLst/>
                  <a:gdLst>
                    <a:gd name="connsiteX0" fmla="*/ 9209 w 331324"/>
                    <a:gd name="connsiteY0" fmla="*/ 9209 h 11833"/>
                    <a:gd name="connsiteX1" fmla="*/ 324086 w 331324"/>
                    <a:gd name="connsiteY1" fmla="*/ 9209 h 11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1324" h="11833">
                      <a:moveTo>
                        <a:pt x="9209" y="9209"/>
                      </a:moveTo>
                      <a:lnTo>
                        <a:pt x="324086" y="9209"/>
                      </a:lnTo>
                    </a:path>
                  </a:pathLst>
                </a:custGeom>
                <a:grpFill/>
                <a:ln w="127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TW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178" name="Picture 8" descr="Image result for kiosk icon">
            <a:extLst>
              <a:ext uri="{FF2B5EF4-FFF2-40B4-BE49-F238E27FC236}">
                <a16:creationId xmlns:a16="http://schemas.microsoft.com/office/drawing/2014/main" id="{BD461C5E-24AC-4E71-9BF2-38ECD5CCE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943142" y="5126267"/>
            <a:ext cx="621050" cy="57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10" descr="Image result for Ip camera icon">
            <a:extLst>
              <a:ext uri="{FF2B5EF4-FFF2-40B4-BE49-F238E27FC236}">
                <a16:creationId xmlns:a16="http://schemas.microsoft.com/office/drawing/2014/main" id="{146F4B76-7177-40A0-A5EC-109D319B5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3003" y="5148294"/>
            <a:ext cx="532477" cy="53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6" name="群組 185">
            <a:extLst>
              <a:ext uri="{FF2B5EF4-FFF2-40B4-BE49-F238E27FC236}">
                <a16:creationId xmlns:a16="http://schemas.microsoft.com/office/drawing/2014/main" id="{EC4EB7A2-6476-4F07-803A-15FF142BF13D}"/>
              </a:ext>
            </a:extLst>
          </p:cNvPr>
          <p:cNvGrpSpPr/>
          <p:nvPr/>
        </p:nvGrpSpPr>
        <p:grpSpPr>
          <a:xfrm>
            <a:off x="7783361" y="2900458"/>
            <a:ext cx="2862441" cy="638647"/>
            <a:chOff x="3409311" y="5387569"/>
            <a:chExt cx="2862441" cy="638647"/>
          </a:xfrm>
        </p:grpSpPr>
        <p:sp>
          <p:nvSpPr>
            <p:cNvPr id="187" name="矩形: 圓角 186">
              <a:extLst>
                <a:ext uri="{FF2B5EF4-FFF2-40B4-BE49-F238E27FC236}">
                  <a16:creationId xmlns:a16="http://schemas.microsoft.com/office/drawing/2014/main" id="{9E849933-2F89-4BA2-BCEB-69A4BB25C8BA}"/>
                </a:ext>
              </a:extLst>
            </p:cNvPr>
            <p:cNvSpPr/>
            <p:nvPr/>
          </p:nvSpPr>
          <p:spPr>
            <a:xfrm>
              <a:off x="3409311" y="5387569"/>
              <a:ext cx="2862441" cy="63864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88" name="Picture 6" descr="Image result for Pfsense icon">
              <a:extLst>
                <a:ext uri="{FF2B5EF4-FFF2-40B4-BE49-F238E27FC236}">
                  <a16:creationId xmlns:a16="http://schemas.microsoft.com/office/drawing/2014/main" id="{729305DE-6D4E-4B48-8534-6116FFB352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95702" y="5530597"/>
              <a:ext cx="1386344" cy="375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9" name="文字方塊 188">
            <a:extLst>
              <a:ext uri="{FF2B5EF4-FFF2-40B4-BE49-F238E27FC236}">
                <a16:creationId xmlns:a16="http://schemas.microsoft.com/office/drawing/2014/main" id="{87CB5979-6A22-4F74-8BF4-5684E30C0869}"/>
              </a:ext>
            </a:extLst>
          </p:cNvPr>
          <p:cNvSpPr txBox="1"/>
          <p:nvPr/>
        </p:nvSpPr>
        <p:spPr>
          <a:xfrm>
            <a:off x="7783361" y="2900458"/>
            <a:ext cx="1204331" cy="638647"/>
          </a:xfrm>
          <a:prstGeom prst="rect">
            <a:avLst/>
          </a:prstGeom>
          <a:solidFill>
            <a:srgbClr val="295094"/>
          </a:solidFill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b="1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Office</a:t>
            </a:r>
            <a:r>
              <a:rPr lang="zh-TW" altLang="en-US" b="1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b="1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A</a:t>
            </a: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altLang="zh-TW" sz="16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Japan</a:t>
            </a:r>
            <a:endParaRPr lang="zh-TW" altLang="en-US" sz="1600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C64A860-DDD3-4B1F-BAA4-3962AC46E6F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299" y="3567701"/>
            <a:ext cx="2045019" cy="1620100"/>
          </a:xfrm>
          <a:prstGeom prst="rect">
            <a:avLst/>
          </a:prstGeom>
        </p:spPr>
      </p:pic>
      <p:pic>
        <p:nvPicPr>
          <p:cNvPr id="88" name="圖片 87">
            <a:extLst>
              <a:ext uri="{FF2B5EF4-FFF2-40B4-BE49-F238E27FC236}">
                <a16:creationId xmlns:a16="http://schemas.microsoft.com/office/drawing/2014/main" id="{4CD78734-3892-4FE6-81C6-A7A068265F7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3003" y="3567701"/>
            <a:ext cx="2045019" cy="162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798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3C9E802A-1AAC-4823-97B8-6CFE4FFF08E6}"/>
              </a:ext>
            </a:extLst>
          </p:cNvPr>
          <p:cNvSpPr/>
          <p:nvPr/>
        </p:nvSpPr>
        <p:spPr>
          <a:xfrm>
            <a:off x="0" y="4922107"/>
            <a:ext cx="12191999" cy="1255593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B0F0">
                  <a:alpha val="0"/>
                </a:srgbClr>
              </a:gs>
              <a:gs pos="50000">
                <a:srgbClr val="0070C0"/>
              </a:gs>
              <a:gs pos="100000">
                <a:srgbClr val="00B0F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5E55C1EA-A94E-4917-813E-F74D15F8A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運行虛擬機與軟體容器，一機多系統</a:t>
            </a:r>
          </a:p>
        </p:txBody>
      </p:sp>
      <p:sp>
        <p:nvSpPr>
          <p:cNvPr id="14" name="文字版面配置區 2">
            <a:extLst>
              <a:ext uri="{FF2B5EF4-FFF2-40B4-BE49-F238E27FC236}">
                <a16:creationId xmlns:a16="http://schemas.microsoft.com/office/drawing/2014/main" id="{F9D9EC71-43C0-4B60-9736-7555AEA6A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51765" indent="0">
              <a:lnSpc>
                <a:spcPct val="100000"/>
              </a:lnSpc>
              <a:buNone/>
            </a:pPr>
            <a:r>
              <a:rPr lang="en-US" altLang="zh-TW">
                <a:cs typeface="+mn-lt"/>
              </a:rPr>
              <a:t>Virtualization Station</a:t>
            </a:r>
            <a:r>
              <a:rPr lang="en-US" altLang="zh-TW"/>
              <a:t> (</a:t>
            </a:r>
            <a:r>
              <a:rPr lang="zh-TW" altLang="en-US"/>
              <a:t>虛擬機工作站</a:t>
            </a:r>
            <a:r>
              <a:rPr lang="en-US" altLang="zh-TW"/>
              <a:t>) </a:t>
            </a:r>
            <a:r>
              <a:rPr lang="zh-TW" altLang="en-US"/>
              <a:t>和 </a:t>
            </a:r>
            <a:r>
              <a:rPr lang="en-US" altLang="zh-TW"/>
              <a:t>Container Station (</a:t>
            </a:r>
            <a:r>
              <a:rPr lang="zh-TW" altLang="en-US"/>
              <a:t>軟體容器工作站</a:t>
            </a:r>
            <a:r>
              <a:rPr lang="en-US" altLang="zh-TW"/>
              <a:t>) </a:t>
            </a:r>
            <a:r>
              <a:rPr lang="zh-TW" altLang="en-US"/>
              <a:t>引領全方位的混合虛擬應用解決方案。無論您的需求為何，皆可仰賴 </a:t>
            </a:r>
            <a:r>
              <a:rPr lang="en-US" altLang="zh-TW"/>
              <a:t>QNAP </a:t>
            </a:r>
            <a:r>
              <a:rPr lang="zh-TW" altLang="en-US"/>
              <a:t>完整的虛擬化應用支援。為您的虛擬化需求挑選合適的部署策略，也可以很簡單！</a:t>
            </a:r>
            <a:endParaRPr lang="en-US" sz="180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FAB6E8C5-D5DC-4173-933D-830FB21AD1E2}"/>
              </a:ext>
            </a:extLst>
          </p:cNvPr>
          <p:cNvGrpSpPr/>
          <p:nvPr/>
        </p:nvGrpSpPr>
        <p:grpSpPr>
          <a:xfrm>
            <a:off x="1282012" y="5386825"/>
            <a:ext cx="4863547" cy="642927"/>
            <a:chOff x="3581400" y="3514246"/>
            <a:chExt cx="5125452" cy="677549"/>
          </a:xfrm>
        </p:grpSpPr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57AD2B40-458D-4C40-8018-148F63591D0C}"/>
                </a:ext>
              </a:extLst>
            </p:cNvPr>
            <p:cNvSpPr/>
            <p:nvPr/>
          </p:nvSpPr>
          <p:spPr>
            <a:xfrm>
              <a:off x="7011311" y="3515030"/>
              <a:ext cx="1695541" cy="6730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362AEE4C-F92E-43A8-B31A-5BF6C783D6AF}"/>
                </a:ext>
              </a:extLst>
            </p:cNvPr>
            <p:cNvSpPr/>
            <p:nvPr/>
          </p:nvSpPr>
          <p:spPr>
            <a:xfrm>
              <a:off x="3581400" y="3515030"/>
              <a:ext cx="1980288" cy="6730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8" name="Picture 2" descr="Image result for openwrt icon">
              <a:extLst>
                <a:ext uri="{FF2B5EF4-FFF2-40B4-BE49-F238E27FC236}">
                  <a16:creationId xmlns:a16="http://schemas.microsoft.com/office/drawing/2014/main" id="{04E41FBB-E63A-4A7A-A54A-977AC6ED83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036" y="3633470"/>
              <a:ext cx="1757938" cy="446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Image result for Pfsense icon">
              <a:extLst>
                <a:ext uri="{FF2B5EF4-FFF2-40B4-BE49-F238E27FC236}">
                  <a16:creationId xmlns:a16="http://schemas.microsoft.com/office/drawing/2014/main" id="{BF495803-F613-434C-A374-200316617E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32817" y="3665760"/>
              <a:ext cx="1460999" cy="39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5DAA0071-C6C4-46BA-A147-793C373F49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3580" y="3514246"/>
              <a:ext cx="1342327" cy="677549"/>
            </a:xfrm>
            <a:prstGeom prst="roundRect">
              <a:avLst>
                <a:gd name="adj" fmla="val 15623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2CF6F248-C834-4926-AD98-1DDA243F69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6127" y="4636288"/>
            <a:ext cx="1874751" cy="14421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2" descr="https://www.qnap.com/uploads/images/product/Virtualization-Station.png?v=1">
            <a:extLst>
              <a:ext uri="{FF2B5EF4-FFF2-40B4-BE49-F238E27FC236}">
                <a16:creationId xmlns:a16="http://schemas.microsoft.com/office/drawing/2014/main" id="{C0D82CBE-0F5B-4CB3-AE4A-37AD60CF1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8502" y="4087346"/>
            <a:ext cx="1270000" cy="127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DDF35D9-A90B-4DD3-93B6-B6C89502EC80}"/>
              </a:ext>
            </a:extLst>
          </p:cNvPr>
          <p:cNvSpPr/>
          <p:nvPr/>
        </p:nvSpPr>
        <p:spPr>
          <a:xfrm>
            <a:off x="6708291" y="3683034"/>
            <a:ext cx="20104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Virtualization Station 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FC337732-5214-4101-8828-34B63E6C7A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730" y="4636288"/>
            <a:ext cx="1874751" cy="14421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762ECE25-2470-44D5-996C-3058F046779E}"/>
              </a:ext>
            </a:extLst>
          </p:cNvPr>
          <p:cNvSpPr/>
          <p:nvPr/>
        </p:nvSpPr>
        <p:spPr>
          <a:xfrm>
            <a:off x="9012375" y="3683034"/>
            <a:ext cx="1675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Container Station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6" name="Picture 4" descr="https://www.qnap.com/uploads/images/product/ContainerStation.png?v=1">
            <a:extLst>
              <a:ext uri="{FF2B5EF4-FFF2-40B4-BE49-F238E27FC236}">
                <a16:creationId xmlns:a16="http://schemas.microsoft.com/office/drawing/2014/main" id="{D3013D5B-5E0F-4816-90BA-E5409CA77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5105" y="4087346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F6D58D3C-BFCC-41C7-9A1D-8035CEFE20E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64369"/>
            <a:ext cx="7078502" cy="276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232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" name="直線接點 99">
            <a:extLst>
              <a:ext uri="{FF2B5EF4-FFF2-40B4-BE49-F238E27FC236}">
                <a16:creationId xmlns:a16="http://schemas.microsoft.com/office/drawing/2014/main" id="{D2348D08-58CB-403A-9CA3-58CD7F93F45C}"/>
              </a:ext>
            </a:extLst>
          </p:cNvPr>
          <p:cNvCxnSpPr>
            <a:cxnSpLocks/>
          </p:cNvCxnSpPr>
          <p:nvPr/>
        </p:nvCxnSpPr>
        <p:spPr>
          <a:xfrm flipV="1">
            <a:off x="7183756" y="5412980"/>
            <a:ext cx="0" cy="38605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47CDAA5B-0822-4D39-9E7C-A545B493C407}"/>
              </a:ext>
            </a:extLst>
          </p:cNvPr>
          <p:cNvCxnSpPr>
            <a:cxnSpLocks/>
          </p:cNvCxnSpPr>
          <p:nvPr/>
        </p:nvCxnSpPr>
        <p:spPr>
          <a:xfrm flipV="1">
            <a:off x="9564264" y="5412980"/>
            <a:ext cx="0" cy="38605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14062325-8465-4855-8973-7D3463E82B16}"/>
              </a:ext>
            </a:extLst>
          </p:cNvPr>
          <p:cNvCxnSpPr>
            <a:cxnSpLocks/>
          </p:cNvCxnSpPr>
          <p:nvPr/>
        </p:nvCxnSpPr>
        <p:spPr>
          <a:xfrm flipV="1">
            <a:off x="7723494" y="3107991"/>
            <a:ext cx="0" cy="38605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40A54134-A549-4553-9B65-170C49524C10}"/>
              </a:ext>
            </a:extLst>
          </p:cNvPr>
          <p:cNvCxnSpPr>
            <a:cxnSpLocks/>
          </p:cNvCxnSpPr>
          <p:nvPr/>
        </p:nvCxnSpPr>
        <p:spPr>
          <a:xfrm flipV="1">
            <a:off x="9626036" y="3107991"/>
            <a:ext cx="0" cy="38605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8539006B-1046-423C-8E25-2B5D5460DC70}"/>
              </a:ext>
            </a:extLst>
          </p:cNvPr>
          <p:cNvCxnSpPr>
            <a:cxnSpLocks/>
          </p:cNvCxnSpPr>
          <p:nvPr/>
        </p:nvCxnSpPr>
        <p:spPr>
          <a:xfrm flipV="1">
            <a:off x="10636476" y="3107991"/>
            <a:ext cx="0" cy="38605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8213A29E-DB1B-4EAF-8011-A0863648BD15}"/>
              </a:ext>
            </a:extLst>
          </p:cNvPr>
          <p:cNvSpPr/>
          <p:nvPr/>
        </p:nvSpPr>
        <p:spPr>
          <a:xfrm>
            <a:off x="5764681" y="4050076"/>
            <a:ext cx="846744" cy="788808"/>
          </a:xfrm>
          <a:prstGeom prst="rightArrow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74" name="直線接點 73">
            <a:extLst>
              <a:ext uri="{FF2B5EF4-FFF2-40B4-BE49-F238E27FC236}">
                <a16:creationId xmlns:a16="http://schemas.microsoft.com/office/drawing/2014/main" id="{83F790CE-7269-46F6-8AAE-D63C46B132EA}"/>
              </a:ext>
            </a:extLst>
          </p:cNvPr>
          <p:cNvCxnSpPr>
            <a:cxnSpLocks/>
            <a:stCxn id="78" idx="0"/>
          </p:cNvCxnSpPr>
          <p:nvPr/>
        </p:nvCxnSpPr>
        <p:spPr>
          <a:xfrm flipV="1">
            <a:off x="1705059" y="2967385"/>
            <a:ext cx="39376" cy="2826798"/>
          </a:xfrm>
          <a:prstGeom prst="line">
            <a:avLst/>
          </a:prstGeom>
          <a:ln w="317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接點 74">
            <a:extLst>
              <a:ext uri="{FF2B5EF4-FFF2-40B4-BE49-F238E27FC236}">
                <a16:creationId xmlns:a16="http://schemas.microsoft.com/office/drawing/2014/main" id="{9D0614ED-6E3E-4C87-8E46-BB5D9E2AA9DE}"/>
              </a:ext>
            </a:extLst>
          </p:cNvPr>
          <p:cNvCxnSpPr>
            <a:cxnSpLocks/>
          </p:cNvCxnSpPr>
          <p:nvPr/>
        </p:nvCxnSpPr>
        <p:spPr>
          <a:xfrm flipH="1" flipV="1">
            <a:off x="4164042" y="3167386"/>
            <a:ext cx="32634" cy="2686309"/>
          </a:xfrm>
          <a:prstGeom prst="line">
            <a:avLst/>
          </a:prstGeom>
          <a:ln w="317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接點 75">
            <a:extLst>
              <a:ext uri="{FF2B5EF4-FFF2-40B4-BE49-F238E27FC236}">
                <a16:creationId xmlns:a16="http://schemas.microsoft.com/office/drawing/2014/main" id="{644F3B8E-398A-45F7-95E3-4826A4393E61}"/>
              </a:ext>
            </a:extLst>
          </p:cNvPr>
          <p:cNvCxnSpPr>
            <a:cxnSpLocks/>
          </p:cNvCxnSpPr>
          <p:nvPr/>
        </p:nvCxnSpPr>
        <p:spPr>
          <a:xfrm flipV="1">
            <a:off x="5185921" y="3152141"/>
            <a:ext cx="0" cy="207132"/>
          </a:xfrm>
          <a:prstGeom prst="line">
            <a:avLst/>
          </a:prstGeom>
          <a:ln w="317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接點 78">
            <a:extLst>
              <a:ext uri="{FF2B5EF4-FFF2-40B4-BE49-F238E27FC236}">
                <a16:creationId xmlns:a16="http://schemas.microsoft.com/office/drawing/2014/main" id="{7A42EF75-B09C-4D07-AC2E-734F9189A6DA}"/>
              </a:ext>
            </a:extLst>
          </p:cNvPr>
          <p:cNvCxnSpPr>
            <a:cxnSpLocks/>
          </p:cNvCxnSpPr>
          <p:nvPr/>
        </p:nvCxnSpPr>
        <p:spPr>
          <a:xfrm flipV="1">
            <a:off x="3250311" y="3130690"/>
            <a:ext cx="0" cy="207132"/>
          </a:xfrm>
          <a:prstGeom prst="line">
            <a:avLst/>
          </a:prstGeom>
          <a:ln w="317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151419A7-BA69-4E94-B660-E153FA4C9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300"/>
              <a:t>Guardian </a:t>
            </a:r>
            <a:r>
              <a:rPr lang="zh-TW" altLang="en-US" sz="4300"/>
              <a:t>提供快速便利的 </a:t>
            </a:r>
            <a:r>
              <a:rPr lang="en-US" altLang="zh-TW" sz="4300"/>
              <a:t>VM </a:t>
            </a:r>
            <a:r>
              <a:rPr lang="zh-TW" altLang="en-US" sz="4300"/>
              <a:t>建置服務</a:t>
            </a:r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8C12573E-EBB2-42DE-92C4-D77C20C401FB}"/>
              </a:ext>
            </a:extLst>
          </p:cNvPr>
          <p:cNvSpPr/>
          <p:nvPr/>
        </p:nvSpPr>
        <p:spPr>
          <a:xfrm>
            <a:off x="997033" y="2746373"/>
            <a:ext cx="2556228" cy="421015"/>
          </a:xfrm>
          <a:prstGeom prst="round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RouterOS</a:t>
            </a:r>
            <a:endParaRPr kumimoji="0" lang="zh-TW" altLang="en-US" sz="18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0A03169C-EEF7-4196-AD8C-22B494E4EBA4}"/>
              </a:ext>
            </a:extLst>
          </p:cNvPr>
          <p:cNvSpPr/>
          <p:nvPr/>
        </p:nvSpPr>
        <p:spPr>
          <a:xfrm>
            <a:off x="3661957" y="2746371"/>
            <a:ext cx="1031465" cy="421015"/>
          </a:xfrm>
          <a:prstGeom prst="round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VM</a:t>
            </a:r>
            <a:endParaRPr kumimoji="0" lang="zh-TW" altLang="en-US" sz="18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B68ADAA3-C9A9-4D6A-B34F-FDDC69B267EB}"/>
              </a:ext>
            </a:extLst>
          </p:cNvPr>
          <p:cNvSpPr/>
          <p:nvPr/>
        </p:nvSpPr>
        <p:spPr>
          <a:xfrm>
            <a:off x="4915133" y="2746370"/>
            <a:ext cx="772025" cy="421015"/>
          </a:xfrm>
          <a:prstGeom prst="round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VM</a:t>
            </a:r>
            <a:endParaRPr kumimoji="0" lang="zh-TW" altLang="en-US" sz="18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298CEDD0-D5E3-44FE-89AA-BD471321D3F0}"/>
              </a:ext>
            </a:extLst>
          </p:cNvPr>
          <p:cNvSpPr/>
          <p:nvPr/>
        </p:nvSpPr>
        <p:spPr>
          <a:xfrm>
            <a:off x="997032" y="3337822"/>
            <a:ext cx="4693049" cy="421015"/>
          </a:xfrm>
          <a:prstGeom prst="roundRect">
            <a:avLst/>
          </a:prstGeom>
          <a:gradFill>
            <a:gsLst>
              <a:gs pos="0">
                <a:srgbClr val="6666FF"/>
              </a:gs>
              <a:gs pos="100000">
                <a:srgbClr val="7030A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Virtualization Station</a:t>
            </a:r>
            <a:endParaRPr kumimoji="0" lang="zh-TW" altLang="en-US" sz="18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8FD99778-7248-4B85-B20B-D7A967EF2C4A}"/>
              </a:ext>
            </a:extLst>
          </p:cNvPr>
          <p:cNvSpPr/>
          <p:nvPr/>
        </p:nvSpPr>
        <p:spPr>
          <a:xfrm>
            <a:off x="997033" y="3911711"/>
            <a:ext cx="1416066" cy="421015"/>
          </a:xfrm>
          <a:prstGeom prst="roundRect">
            <a:avLst/>
          </a:prstGeom>
          <a:gradFill>
            <a:gsLst>
              <a:gs pos="0">
                <a:srgbClr val="FF9999"/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Virtual Switch</a:t>
            </a:r>
            <a:endParaRPr kumimoji="0" lang="zh-TW" altLang="en-US" sz="14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65B3C6FF-D6D9-4A00-97E8-B7C7A46AB883}"/>
              </a:ext>
            </a:extLst>
          </p:cNvPr>
          <p:cNvSpPr/>
          <p:nvPr/>
        </p:nvSpPr>
        <p:spPr>
          <a:xfrm>
            <a:off x="997033" y="4528857"/>
            <a:ext cx="1416069" cy="421015"/>
          </a:xfrm>
          <a:prstGeom prst="roundRect">
            <a:avLst/>
          </a:prstGeom>
          <a:gradFill>
            <a:gsLst>
              <a:gs pos="0">
                <a:schemeClr val="accent4"/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NIC</a:t>
            </a:r>
            <a:endParaRPr kumimoji="0" lang="zh-TW" altLang="en-US" sz="18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3381456D-76AF-4F0E-B2CF-1A77AB19DA66}"/>
              </a:ext>
            </a:extLst>
          </p:cNvPr>
          <p:cNvSpPr/>
          <p:nvPr/>
        </p:nvSpPr>
        <p:spPr>
          <a:xfrm>
            <a:off x="2719400" y="4528857"/>
            <a:ext cx="2916382" cy="421015"/>
          </a:xfrm>
          <a:prstGeom prst="roundRect">
            <a:avLst/>
          </a:prstGeom>
          <a:gradFill>
            <a:gsLst>
              <a:gs pos="0">
                <a:schemeClr val="accent4"/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NIC</a:t>
            </a:r>
            <a:endParaRPr kumimoji="0" lang="zh-TW" altLang="en-US" sz="18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F1807332-FCFA-4447-9144-E877010E0E34}"/>
              </a:ext>
            </a:extLst>
          </p:cNvPr>
          <p:cNvSpPr/>
          <p:nvPr/>
        </p:nvSpPr>
        <p:spPr>
          <a:xfrm>
            <a:off x="2688578" y="5794183"/>
            <a:ext cx="2916386" cy="421015"/>
          </a:xfrm>
          <a:prstGeom prst="roundRect">
            <a:avLst/>
          </a:prstGeom>
          <a:gradFill>
            <a:gsLst>
              <a:gs pos="0">
                <a:srgbClr val="46A9CE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LAN Networking Devices</a:t>
            </a:r>
            <a:endParaRPr kumimoji="0" lang="zh-TW" altLang="en-US" sz="18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723A9811-DFEC-4211-8EDB-D79757AA1347}"/>
              </a:ext>
            </a:extLst>
          </p:cNvPr>
          <p:cNvSpPr/>
          <p:nvPr/>
        </p:nvSpPr>
        <p:spPr>
          <a:xfrm>
            <a:off x="997033" y="5157005"/>
            <a:ext cx="1416054" cy="421015"/>
          </a:xfrm>
          <a:prstGeom prst="round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WAN</a:t>
            </a:r>
            <a:endParaRPr kumimoji="0" lang="zh-TW" altLang="en-US" sz="18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3CA182DF-8E4E-46D7-B4C1-0AEAE2920FF4}"/>
              </a:ext>
            </a:extLst>
          </p:cNvPr>
          <p:cNvSpPr/>
          <p:nvPr/>
        </p:nvSpPr>
        <p:spPr>
          <a:xfrm>
            <a:off x="2688578" y="5157005"/>
            <a:ext cx="2916386" cy="421015"/>
          </a:xfrm>
          <a:prstGeom prst="round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LAN</a:t>
            </a:r>
            <a:endParaRPr kumimoji="0" lang="zh-TW" altLang="en-US" sz="18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A39E5BB8-ECC2-479B-9DD9-D1B77AE68BDB}"/>
              </a:ext>
            </a:extLst>
          </p:cNvPr>
          <p:cNvSpPr/>
          <p:nvPr/>
        </p:nvSpPr>
        <p:spPr>
          <a:xfrm>
            <a:off x="2750222" y="3911711"/>
            <a:ext cx="2916367" cy="421015"/>
          </a:xfrm>
          <a:prstGeom prst="roundRect">
            <a:avLst/>
          </a:prstGeom>
          <a:gradFill>
            <a:gsLst>
              <a:gs pos="0">
                <a:srgbClr val="FF9999"/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Virtual Switch</a:t>
            </a:r>
            <a:endParaRPr kumimoji="0" lang="zh-TW" altLang="en-US" sz="18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7675B27D-0249-4825-B70B-1F0815EFEA1A}"/>
              </a:ext>
            </a:extLst>
          </p:cNvPr>
          <p:cNvSpPr/>
          <p:nvPr/>
        </p:nvSpPr>
        <p:spPr>
          <a:xfrm>
            <a:off x="997033" y="5794183"/>
            <a:ext cx="1416052" cy="421015"/>
          </a:xfrm>
          <a:prstGeom prst="roundRect">
            <a:avLst/>
          </a:prstGeom>
          <a:gradFill>
            <a:gsLst>
              <a:gs pos="0">
                <a:srgbClr val="46A9CE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Internet</a:t>
            </a:r>
            <a:endParaRPr kumimoji="0" lang="zh-TW" altLang="en-US" sz="18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5C153F59-0300-47E2-928E-3E32B45E4356}"/>
              </a:ext>
            </a:extLst>
          </p:cNvPr>
          <p:cNvSpPr txBox="1"/>
          <p:nvPr/>
        </p:nvSpPr>
        <p:spPr>
          <a:xfrm>
            <a:off x="997030" y="2061795"/>
            <a:ext cx="4690127" cy="46166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tx1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傳統 </a:t>
            </a:r>
            <a:r>
              <a:rPr kumimoji="0" lang="en-US" altLang="zh-TW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NAS</a:t>
            </a:r>
            <a:r>
              <a:rPr kumimoji="0" lang="zh-TW" alt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TW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+</a:t>
            </a:r>
            <a:r>
              <a:rPr kumimoji="0" lang="zh-TW" alt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TW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Switch</a:t>
            </a:r>
            <a:r>
              <a:rPr kumimoji="0" lang="zh-TW" alt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佈建</a:t>
            </a: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323FD1B3-A7A4-4AD6-AA13-EDC8688B78D1}"/>
              </a:ext>
            </a:extLst>
          </p:cNvPr>
          <p:cNvSpPr txBox="1"/>
          <p:nvPr/>
        </p:nvSpPr>
        <p:spPr>
          <a:xfrm>
            <a:off x="6459510" y="3488865"/>
            <a:ext cx="456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Arial"/>
                <a:sym typeface="Arial"/>
              </a:rPr>
              <a:t>Guardian </a:t>
            </a:r>
            <a:r>
              <a:rPr kumimoji="0" lang="en-US" altLang="zh-TW" sz="18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Arial"/>
                <a:sym typeface="Arial"/>
              </a:rPr>
              <a:t>vSwitch</a:t>
            </a: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Arial"/>
                <a:sym typeface="Arial"/>
              </a:rPr>
              <a:t> Mode VM</a:t>
            </a:r>
            <a:r>
              <a:rPr kumimoji="0" lang="zh-TW" alt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Arial"/>
                <a:sym typeface="Arial"/>
              </a:rPr>
              <a:t> </a:t>
            </a: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Arial"/>
                <a:sym typeface="Arial"/>
              </a:rPr>
              <a:t>Installer</a:t>
            </a: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91" name="矩形: 圓角 90">
            <a:extLst>
              <a:ext uri="{FF2B5EF4-FFF2-40B4-BE49-F238E27FC236}">
                <a16:creationId xmlns:a16="http://schemas.microsoft.com/office/drawing/2014/main" id="{DAC452D4-1D24-4E9B-9091-2C50B2011777}"/>
              </a:ext>
            </a:extLst>
          </p:cNvPr>
          <p:cNvSpPr/>
          <p:nvPr/>
        </p:nvSpPr>
        <p:spPr>
          <a:xfrm>
            <a:off x="6445380" y="2746373"/>
            <a:ext cx="2556228" cy="421015"/>
          </a:xfrm>
          <a:prstGeom prst="round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RouterOS</a:t>
            </a:r>
            <a:endParaRPr kumimoji="0" lang="zh-TW" altLang="en-US" sz="18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92" name="矩形: 圓角 91">
            <a:extLst>
              <a:ext uri="{FF2B5EF4-FFF2-40B4-BE49-F238E27FC236}">
                <a16:creationId xmlns:a16="http://schemas.microsoft.com/office/drawing/2014/main" id="{6649E98F-113A-4B41-9C83-3DF83BD2331D}"/>
              </a:ext>
            </a:extLst>
          </p:cNvPr>
          <p:cNvSpPr/>
          <p:nvPr/>
        </p:nvSpPr>
        <p:spPr>
          <a:xfrm>
            <a:off x="9110304" y="2746371"/>
            <a:ext cx="1031465" cy="421015"/>
          </a:xfrm>
          <a:prstGeom prst="round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VM</a:t>
            </a:r>
            <a:endParaRPr kumimoji="0" lang="zh-TW" altLang="en-US" sz="18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93" name="矩形: 圓角 92">
            <a:extLst>
              <a:ext uri="{FF2B5EF4-FFF2-40B4-BE49-F238E27FC236}">
                <a16:creationId xmlns:a16="http://schemas.microsoft.com/office/drawing/2014/main" id="{02C6FFDB-7000-4D88-82E3-8E09E6CEC7C1}"/>
              </a:ext>
            </a:extLst>
          </p:cNvPr>
          <p:cNvSpPr/>
          <p:nvPr/>
        </p:nvSpPr>
        <p:spPr>
          <a:xfrm>
            <a:off x="10250464" y="2746370"/>
            <a:ext cx="772025" cy="421015"/>
          </a:xfrm>
          <a:prstGeom prst="round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VM</a:t>
            </a:r>
            <a:endParaRPr kumimoji="0" lang="zh-TW" altLang="en-US" sz="18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98" name="矩形: 圓角 97">
            <a:extLst>
              <a:ext uri="{FF2B5EF4-FFF2-40B4-BE49-F238E27FC236}">
                <a16:creationId xmlns:a16="http://schemas.microsoft.com/office/drawing/2014/main" id="{557C453F-966F-4885-A37B-A139DDF4D11B}"/>
              </a:ext>
            </a:extLst>
          </p:cNvPr>
          <p:cNvSpPr/>
          <p:nvPr/>
        </p:nvSpPr>
        <p:spPr>
          <a:xfrm>
            <a:off x="8106071" y="5794183"/>
            <a:ext cx="2916386" cy="421015"/>
          </a:xfrm>
          <a:prstGeom prst="roundRect">
            <a:avLst/>
          </a:prstGeom>
          <a:gradFill>
            <a:gsLst>
              <a:gs pos="0">
                <a:srgbClr val="46A9CE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LAN Networking Devices</a:t>
            </a:r>
            <a:endParaRPr kumimoji="0" lang="zh-TW" altLang="en-US" sz="18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72A66E04-C9B1-4AFD-A6FF-E89650D17065}"/>
              </a:ext>
            </a:extLst>
          </p:cNvPr>
          <p:cNvSpPr/>
          <p:nvPr/>
        </p:nvSpPr>
        <p:spPr>
          <a:xfrm>
            <a:off x="6445347" y="5794183"/>
            <a:ext cx="1416052" cy="421015"/>
          </a:xfrm>
          <a:prstGeom prst="roundRect">
            <a:avLst/>
          </a:prstGeom>
          <a:gradFill>
            <a:gsLst>
              <a:gs pos="0">
                <a:srgbClr val="46A9CE"/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+mn-cs"/>
                <a:sym typeface="Arial"/>
              </a:rPr>
              <a:t>Internet</a:t>
            </a:r>
            <a:endParaRPr kumimoji="0" lang="zh-TW" altLang="en-US" sz="180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41A564BC-5550-404C-ACAC-A437F569EB2E}"/>
              </a:ext>
            </a:extLst>
          </p:cNvPr>
          <p:cNvSpPr txBox="1"/>
          <p:nvPr/>
        </p:nvSpPr>
        <p:spPr>
          <a:xfrm>
            <a:off x="6459510" y="2061795"/>
            <a:ext cx="4562947" cy="46166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tx1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Guardian</a:t>
            </a:r>
            <a:r>
              <a:rPr kumimoji="0" lang="zh-TW" alt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佈建架構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9DDE544-4FA7-4A2D-8817-2C12975D5C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7370" y="3702447"/>
            <a:ext cx="4856115" cy="189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023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QGD-3014-16PT </a:t>
            </a:r>
            <a:r>
              <a:rPr lang="zh-TW" altLang="en-US"/>
              <a:t>活用場景</a:t>
            </a:r>
          </a:p>
        </p:txBody>
      </p:sp>
    </p:spTree>
    <p:extLst>
      <p:ext uri="{BB962C8B-B14F-4D97-AF65-F5344CB8AC3E}">
        <p14:creationId xmlns:p14="http://schemas.microsoft.com/office/powerpoint/2010/main" val="836998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實際 </a:t>
            </a:r>
            <a:r>
              <a:rPr lang="en-US" altLang="zh-TW"/>
              <a:t>QGD</a:t>
            </a:r>
            <a:r>
              <a:rPr lang="zh-TW" altLang="en-US"/>
              <a:t> </a:t>
            </a:r>
            <a:r>
              <a:rPr lang="en-US" altLang="zh-TW"/>
              <a:t>IP</a:t>
            </a:r>
            <a:r>
              <a:rPr lang="zh-TW" altLang="en-US"/>
              <a:t> </a:t>
            </a:r>
            <a:r>
              <a:rPr lang="en-US" altLang="zh-TW"/>
              <a:t>Surveillance </a:t>
            </a:r>
            <a:r>
              <a:rPr lang="zh-TW" altLang="en-US"/>
              <a:t>市場的回饋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1AEB59C-414F-4092-AB72-789763153C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203" y="1433014"/>
            <a:ext cx="11459594" cy="5281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9C6E506-1E96-4E53-AA41-BD21C968770B}"/>
              </a:ext>
            </a:extLst>
          </p:cNvPr>
          <p:cNvSpPr txBox="1"/>
          <p:nvPr/>
        </p:nvSpPr>
        <p:spPr>
          <a:xfrm>
            <a:off x="2142698" y="1920049"/>
            <a:ext cx="2976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我們店裡走的是有設計感， 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QGD 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能否也增加這方面的設計呢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?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E656F46-D02A-4B01-B6C0-E0F6954BA920}"/>
              </a:ext>
            </a:extLst>
          </p:cNvPr>
          <p:cNvSpPr txBox="1"/>
          <p:nvPr/>
        </p:nvSpPr>
        <p:spPr>
          <a:xfrm>
            <a:off x="5404512" y="3424319"/>
            <a:ext cx="2976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QGD 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的設計是機櫃式的，但有桌上型的嗎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?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我們店裡沒有放機櫃的空間</a:t>
            </a:r>
            <a:endParaRPr kumimoji="0" lang="en-US" altLang="zh-TW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97A0D89-98FB-4988-99F9-3127AE2097B8}"/>
              </a:ext>
            </a:extLst>
          </p:cNvPr>
          <p:cNvSpPr txBox="1"/>
          <p:nvPr/>
        </p:nvSpPr>
        <p:spPr>
          <a:xfrm>
            <a:off x="8667126" y="4953959"/>
            <a:ext cx="2851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QGD 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內建的 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容量可以再大一點嗎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?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我沒有多餘的空間或資金購買額外 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來擴充</a:t>
            </a:r>
            <a:endParaRPr kumimoji="0" lang="en-US" altLang="zh-TW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6390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53C7E3C-775B-4120-A774-40DFA27BFA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8132" y="244550"/>
            <a:ext cx="8692942" cy="644345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9704797-80D1-412D-AA78-6FF7D6100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382138"/>
            <a:ext cx="5185673" cy="1491324"/>
          </a:xfrm>
        </p:spPr>
        <p:txBody>
          <a:bodyPr>
            <a:noAutofit/>
          </a:bodyPr>
          <a:lstStyle/>
          <a:p>
            <a:r>
              <a:rPr lang="zh-TW" altLang="en-US" sz="3600"/>
              <a:t>小型工作室 </a:t>
            </a:r>
            <a:r>
              <a:rPr lang="en-US" altLang="zh-TW" sz="3600"/>
              <a:t>/ </a:t>
            </a:r>
            <a:r>
              <a:rPr lang="zh-TW" altLang="en-US" sz="3600"/>
              <a:t>實驗室族群</a:t>
            </a:r>
            <a:br>
              <a:rPr lang="en-US" altLang="zh-TW" sz="3600"/>
            </a:br>
            <a:r>
              <a:rPr lang="zh-TW" altLang="en-US" sz="3600"/>
              <a:t>應用架構圖</a:t>
            </a:r>
            <a:r>
              <a:rPr lang="en-US" altLang="zh-TW" sz="3600"/>
              <a:t> </a:t>
            </a:r>
            <a:endParaRPr lang="zh-TW" altLang="en-US" sz="360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791985E-0D08-4D6B-8F80-221AE7BC8B9C}"/>
              </a:ext>
            </a:extLst>
          </p:cNvPr>
          <p:cNvSpPr/>
          <p:nvPr/>
        </p:nvSpPr>
        <p:spPr>
          <a:xfrm>
            <a:off x="410779" y="1884514"/>
            <a:ext cx="4458913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PoE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供電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B8232E7F-05FC-4236-A423-1C6EFD9EF697}"/>
              </a:ext>
            </a:extLst>
          </p:cNvPr>
          <p:cNvSpPr/>
          <p:nvPr/>
        </p:nvSpPr>
        <p:spPr>
          <a:xfrm>
            <a:off x="2698197" y="2425600"/>
            <a:ext cx="2171498" cy="10744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382EBF47-CBB5-4207-863C-0F6BFC32B83B}"/>
              </a:ext>
            </a:extLst>
          </p:cNvPr>
          <p:cNvSpPr/>
          <p:nvPr/>
        </p:nvSpPr>
        <p:spPr>
          <a:xfrm>
            <a:off x="410782" y="2425600"/>
            <a:ext cx="2171498" cy="10744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C70EA22B-AA1B-48CF-A1C0-F2FA25FE019A}"/>
              </a:ext>
            </a:extLst>
          </p:cNvPr>
          <p:cNvSpPr txBox="1"/>
          <p:nvPr/>
        </p:nvSpPr>
        <p:spPr>
          <a:xfrm>
            <a:off x="499187" y="2537039"/>
            <a:ext cx="1168876" cy="8156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監控需求</a:t>
            </a:r>
            <a:endParaRPr kumimoji="0" lang="en-US" altLang="zh-TW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abic Typesetting" panose="03020402040406030203" pitchFamily="66" charset="-78"/>
              </a:rPr>
              <a:t>攝影機需求，可以遠端監控環境安全</a:t>
            </a: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EE3E87DF-4353-49BD-A219-CC0134AAA5DA}"/>
              </a:ext>
            </a:extLst>
          </p:cNvPr>
          <p:cNvSpPr/>
          <p:nvPr/>
        </p:nvSpPr>
        <p:spPr>
          <a:xfrm>
            <a:off x="410781" y="3645353"/>
            <a:ext cx="4458913" cy="10744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27A6CE40-5E5F-4F0B-A233-2A6CE5936DDA}"/>
              </a:ext>
            </a:extLst>
          </p:cNvPr>
          <p:cNvSpPr txBox="1"/>
          <p:nvPr/>
        </p:nvSpPr>
        <p:spPr>
          <a:xfrm>
            <a:off x="499186" y="3773625"/>
            <a:ext cx="1767829" cy="81560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網路設備</a:t>
            </a:r>
            <a:endParaRPr kumimoji="0" lang="en-US" altLang="zh-TW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defTabSz="457200">
              <a:defRPr/>
            </a:pPr>
            <a:r>
              <a:rPr kumimoji="0" lang="en-US" altLang="zh-TW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/>
                <a:ea typeface="微軟正黑體"/>
                <a:cs typeface="Arabic Typesetting"/>
              </a:rPr>
              <a:t>IP</a:t>
            </a:r>
            <a:r>
              <a:rPr lang="en-US" altLang="zh-TW" sz="1100">
                <a:latin typeface="微軟正黑體"/>
                <a:ea typeface="微軟正黑體"/>
                <a:cs typeface="Arabic Typesetting"/>
              </a:rPr>
              <a:t> </a:t>
            </a:r>
            <a:r>
              <a:rPr kumimoji="0" lang="zh-TW" alt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/>
                <a:ea typeface="微軟正黑體"/>
                <a:cs typeface="Arabic Typesetting"/>
              </a:rPr>
              <a:t>印表機、電腦、傳真機、</a:t>
            </a:r>
            <a:r>
              <a:rPr kumimoji="0" lang="en-US" altLang="zh-TW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/>
                <a:ea typeface="微軟正黑體"/>
                <a:cs typeface="Arabic Typesetting"/>
              </a:rPr>
              <a:t>VoIP</a:t>
            </a:r>
            <a:r>
              <a:rPr lang="en-US" altLang="zh-TW" sz="1100">
                <a:latin typeface="微軟正黑體"/>
                <a:ea typeface="微軟正黑體"/>
                <a:cs typeface="Arabic Typesetting"/>
              </a:rPr>
              <a:t> </a:t>
            </a:r>
            <a:r>
              <a:rPr kumimoji="0" lang="zh-TW" alt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/>
                <a:ea typeface="微軟正黑體"/>
                <a:cs typeface="Arabic Typesetting"/>
              </a:rPr>
              <a:t>電話等設備使用和上網需求</a:t>
            </a: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軟正黑體"/>
              <a:ea typeface="微軟正黑體"/>
              <a:cs typeface="Arabic Typesetting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F1928A83-5A78-4028-BEAB-9BAF781F9195}"/>
              </a:ext>
            </a:extLst>
          </p:cNvPr>
          <p:cNvSpPr txBox="1"/>
          <p:nvPr/>
        </p:nvSpPr>
        <p:spPr>
          <a:xfrm>
            <a:off x="2793092" y="2546880"/>
            <a:ext cx="110722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無線網路</a:t>
            </a:r>
            <a:endParaRPr kumimoji="0" lang="en-US" altLang="zh-TW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defTabSz="457200">
              <a:defRPr/>
            </a:pPr>
            <a:r>
              <a:rPr kumimoji="0" lang="zh-TW" alt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/>
                <a:ea typeface="微軟正黑體"/>
                <a:cs typeface="Arabic Typesetting"/>
              </a:rPr>
              <a:t>提供客人免費</a:t>
            </a:r>
            <a:r>
              <a:rPr kumimoji="0" lang="en-US" altLang="zh-TW" sz="11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微軟正黑體"/>
                <a:ea typeface="微軟正黑體"/>
                <a:cs typeface="Arabic Typesetting"/>
              </a:rPr>
              <a:t>Wifi</a:t>
            </a:r>
            <a:r>
              <a:rPr lang="en-US" altLang="zh-TW" sz="1100">
                <a:latin typeface="微軟正黑體"/>
                <a:ea typeface="微軟正黑體"/>
                <a:cs typeface="Arabic Typesetting"/>
              </a:rPr>
              <a:t> </a:t>
            </a:r>
            <a:r>
              <a:rPr kumimoji="0" lang="zh-TW" alt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/>
                <a:ea typeface="微軟正黑體"/>
                <a:cs typeface="Arabic Typesetting"/>
              </a:rPr>
              <a:t>服務上網</a:t>
            </a: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軟正黑體"/>
              <a:ea typeface="微軟正黑體"/>
              <a:cs typeface="Arabic Typesetting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26D3C291-3DAD-4671-AF2C-B46D97057E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219" y="2340184"/>
            <a:ext cx="1351105" cy="1206495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F5BC7C9F-CC00-409E-807A-50AB904C05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0960" y="3612823"/>
            <a:ext cx="1248069" cy="1114487"/>
          </a:xfrm>
          <a:prstGeom prst="rect">
            <a:avLst/>
          </a:prstGeom>
        </p:spPr>
      </p:pic>
      <p:pic>
        <p:nvPicPr>
          <p:cNvPr id="59" name="圖片 58" descr="一張含有 物件 的圖片&#10;&#10;自動產生的描述">
            <a:extLst>
              <a:ext uri="{FF2B5EF4-FFF2-40B4-BE49-F238E27FC236}">
                <a16:creationId xmlns:a16="http://schemas.microsoft.com/office/drawing/2014/main" id="{7652D2D9-40CB-4193-B126-7AFE5D6EF7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716" y="2316120"/>
            <a:ext cx="1392510" cy="1242380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8CDDC100-C76F-49F2-AF49-D1102671262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094" y="3792043"/>
            <a:ext cx="966942" cy="862693"/>
          </a:xfrm>
          <a:prstGeom prst="rect">
            <a:avLst/>
          </a:prstGeom>
        </p:spPr>
      </p:pic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1003432B-FC3C-42F3-B885-AE8A03A82B58}"/>
              </a:ext>
            </a:extLst>
          </p:cNvPr>
          <p:cNvSpPr/>
          <p:nvPr/>
        </p:nvSpPr>
        <p:spPr>
          <a:xfrm>
            <a:off x="410780" y="4826855"/>
            <a:ext cx="5568171" cy="1398453"/>
          </a:xfrm>
          <a:prstGeom prst="roundRect">
            <a:avLst>
              <a:gd name="adj" fmla="val 14946"/>
            </a:avLst>
          </a:prstGeom>
          <a:solidFill>
            <a:srgbClr val="FFC00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D63549B-90DD-400A-87D2-DAE812EAEC86}"/>
              </a:ext>
            </a:extLst>
          </p:cNvPr>
          <p:cNvSpPr txBox="1"/>
          <p:nvPr/>
        </p:nvSpPr>
        <p:spPr>
          <a:xfrm>
            <a:off x="3459029" y="4881000"/>
            <a:ext cx="251992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網路喚醒裝置</a:t>
            </a:r>
            <a:endParaRPr kumimoji="0" lang="en-US" altLang="zh-TW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裝置休眠或異常關機下，仍能開啟服務，兼顧了省電與維護便利的需求</a:t>
            </a:r>
            <a:endParaRPr kumimoji="0" lang="en-US" altLang="zh-TW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632CB36-744F-49FB-B663-205B6D9BD4CA}"/>
              </a:ext>
            </a:extLst>
          </p:cNvPr>
          <p:cNvSpPr txBox="1"/>
          <p:nvPr/>
        </p:nvSpPr>
        <p:spPr>
          <a:xfrm>
            <a:off x="495521" y="4877949"/>
            <a:ext cx="2202675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防火牆</a:t>
            </a:r>
            <a:endParaRPr kumimoji="0" lang="en-US" altLang="zh-TW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保護公司或實驗室內部網路資料，避免外部入侵攻擊與內部網路攻擊</a:t>
            </a:r>
            <a:endParaRPr kumimoji="0" lang="en-US" altLang="zh-TW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3" name="加號 22">
            <a:extLst>
              <a:ext uri="{FF2B5EF4-FFF2-40B4-BE49-F238E27FC236}">
                <a16:creationId xmlns:a16="http://schemas.microsoft.com/office/drawing/2014/main" id="{6AD91D51-E7AE-438F-A02B-38DC28FA3633}"/>
              </a:ext>
            </a:extLst>
          </p:cNvPr>
          <p:cNvSpPr/>
          <p:nvPr/>
        </p:nvSpPr>
        <p:spPr>
          <a:xfrm>
            <a:off x="2793092" y="4941261"/>
            <a:ext cx="473968" cy="501434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0" name="圖片 69">
            <a:extLst>
              <a:ext uri="{FF2B5EF4-FFF2-40B4-BE49-F238E27FC236}">
                <a16:creationId xmlns:a16="http://schemas.microsoft.com/office/drawing/2014/main" id="{A8408D32-C136-43FC-9EBF-F9FB462DB69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534" y="5573775"/>
            <a:ext cx="776444" cy="538102"/>
          </a:xfrm>
          <a:prstGeom prst="rect">
            <a:avLst/>
          </a:prstGeom>
        </p:spPr>
      </p:pic>
      <p:pic>
        <p:nvPicPr>
          <p:cNvPr id="72" name="圖片 71" descr="一張含有 監視器 的圖片&#10;&#10;自動產生的描述">
            <a:extLst>
              <a:ext uri="{FF2B5EF4-FFF2-40B4-BE49-F238E27FC236}">
                <a16:creationId xmlns:a16="http://schemas.microsoft.com/office/drawing/2014/main" id="{110E47B4-6A91-44F9-9378-4660A3467EC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903" y="5504135"/>
            <a:ext cx="1101582" cy="607742"/>
          </a:xfrm>
          <a:prstGeom prst="rect">
            <a:avLst/>
          </a:prstGeom>
        </p:spPr>
      </p:pic>
      <p:grpSp>
        <p:nvGrpSpPr>
          <p:cNvPr id="74" name="群組 73">
            <a:extLst>
              <a:ext uri="{FF2B5EF4-FFF2-40B4-BE49-F238E27FC236}">
                <a16:creationId xmlns:a16="http://schemas.microsoft.com/office/drawing/2014/main" id="{4EE17ED3-F19F-4E97-BD2A-BEAC67318670}"/>
              </a:ext>
            </a:extLst>
          </p:cNvPr>
          <p:cNvGrpSpPr/>
          <p:nvPr/>
        </p:nvGrpSpPr>
        <p:grpSpPr>
          <a:xfrm>
            <a:off x="9787066" y="1729995"/>
            <a:ext cx="1276696" cy="1140050"/>
            <a:chOff x="944339" y="-1377667"/>
            <a:chExt cx="1276696" cy="1140050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6A59F4AE-CCAD-4F7E-9EA2-BF97C214E508}"/>
                </a:ext>
              </a:extLst>
            </p:cNvPr>
            <p:cNvSpPr/>
            <p:nvPr/>
          </p:nvSpPr>
          <p:spPr>
            <a:xfrm>
              <a:off x="1125645" y="-1225931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73" name="圖片 72">
              <a:extLst>
                <a:ext uri="{FF2B5EF4-FFF2-40B4-BE49-F238E27FC236}">
                  <a16:creationId xmlns:a16="http://schemas.microsoft.com/office/drawing/2014/main" id="{73751F0A-E194-45EC-A02F-0CB312E04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4339" y="-1377667"/>
              <a:ext cx="1276696" cy="1140050"/>
            </a:xfrm>
            <a:prstGeom prst="rect">
              <a:avLst/>
            </a:prstGeom>
          </p:spPr>
        </p:pic>
      </p:grpSp>
      <p:grpSp>
        <p:nvGrpSpPr>
          <p:cNvPr id="79" name="群組 78">
            <a:extLst>
              <a:ext uri="{FF2B5EF4-FFF2-40B4-BE49-F238E27FC236}">
                <a16:creationId xmlns:a16="http://schemas.microsoft.com/office/drawing/2014/main" id="{1C11BC7C-DD9F-496C-B154-924A0CCCF485}"/>
              </a:ext>
            </a:extLst>
          </p:cNvPr>
          <p:cNvGrpSpPr/>
          <p:nvPr/>
        </p:nvGrpSpPr>
        <p:grpSpPr>
          <a:xfrm>
            <a:off x="8000295" y="832342"/>
            <a:ext cx="1178965" cy="1051858"/>
            <a:chOff x="-122009" y="-1333496"/>
            <a:chExt cx="1178965" cy="1051858"/>
          </a:xfrm>
        </p:grpSpPr>
        <p:sp>
          <p:nvSpPr>
            <p:cNvPr id="76" name="橢圓 75">
              <a:extLst>
                <a:ext uri="{FF2B5EF4-FFF2-40B4-BE49-F238E27FC236}">
                  <a16:creationId xmlns:a16="http://schemas.microsoft.com/office/drawing/2014/main" id="{F7B91666-2ED1-490F-BF1C-24A99663ED8E}"/>
                </a:ext>
              </a:extLst>
            </p:cNvPr>
            <p:cNvSpPr/>
            <p:nvPr/>
          </p:nvSpPr>
          <p:spPr>
            <a:xfrm>
              <a:off x="24631" y="-1225931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78" name="圖片 77" descr="一張含有 物件 的圖片&#10;&#10;自動產生的描述">
              <a:extLst>
                <a:ext uri="{FF2B5EF4-FFF2-40B4-BE49-F238E27FC236}">
                  <a16:creationId xmlns:a16="http://schemas.microsoft.com/office/drawing/2014/main" id="{A2137BD4-9A64-4B2E-A89E-81AB3E66A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2009" y="-1333496"/>
              <a:ext cx="1178965" cy="1051858"/>
            </a:xfrm>
            <a:prstGeom prst="rect">
              <a:avLst/>
            </a:prstGeom>
          </p:spPr>
        </p:pic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6F3C496D-08BE-411E-B443-48713CF540E2}"/>
              </a:ext>
            </a:extLst>
          </p:cNvPr>
          <p:cNvGrpSpPr/>
          <p:nvPr/>
        </p:nvGrpSpPr>
        <p:grpSpPr>
          <a:xfrm>
            <a:off x="9636701" y="3644726"/>
            <a:ext cx="1177934" cy="1051858"/>
            <a:chOff x="-1178449" y="-1311485"/>
            <a:chExt cx="1177934" cy="1051858"/>
          </a:xfrm>
        </p:grpSpPr>
        <p:sp>
          <p:nvSpPr>
            <p:cNvPr id="81" name="橢圓 80">
              <a:extLst>
                <a:ext uri="{FF2B5EF4-FFF2-40B4-BE49-F238E27FC236}">
                  <a16:creationId xmlns:a16="http://schemas.microsoft.com/office/drawing/2014/main" id="{05C72569-560E-42D5-9093-4D65B99E934F}"/>
                </a:ext>
              </a:extLst>
            </p:cNvPr>
            <p:cNvSpPr/>
            <p:nvPr/>
          </p:nvSpPr>
          <p:spPr>
            <a:xfrm>
              <a:off x="-1032325" y="-1225931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id="{704256D5-14E6-41C8-8765-476EE3C3E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78449" y="-1311485"/>
              <a:ext cx="1177934" cy="1051858"/>
            </a:xfrm>
            <a:prstGeom prst="rect">
              <a:avLst/>
            </a:prstGeom>
          </p:spPr>
        </p:pic>
      </p:grpSp>
      <p:grpSp>
        <p:nvGrpSpPr>
          <p:cNvPr id="89" name="群組 88">
            <a:extLst>
              <a:ext uri="{FF2B5EF4-FFF2-40B4-BE49-F238E27FC236}">
                <a16:creationId xmlns:a16="http://schemas.microsoft.com/office/drawing/2014/main" id="{A4BAE742-F040-4155-8A14-B4E03FD50D9C}"/>
              </a:ext>
            </a:extLst>
          </p:cNvPr>
          <p:cNvGrpSpPr/>
          <p:nvPr/>
        </p:nvGrpSpPr>
        <p:grpSpPr>
          <a:xfrm>
            <a:off x="7129416" y="3236623"/>
            <a:ext cx="1068400" cy="953213"/>
            <a:chOff x="-1141719" y="-177576"/>
            <a:chExt cx="1068400" cy="953213"/>
          </a:xfrm>
        </p:grpSpPr>
        <p:sp>
          <p:nvSpPr>
            <p:cNvPr id="86" name="橢圓 85">
              <a:extLst>
                <a:ext uri="{FF2B5EF4-FFF2-40B4-BE49-F238E27FC236}">
                  <a16:creationId xmlns:a16="http://schemas.microsoft.com/office/drawing/2014/main" id="{BC95F7D1-466B-4751-BB43-EC370DA8D346}"/>
                </a:ext>
              </a:extLst>
            </p:cNvPr>
            <p:cNvSpPr/>
            <p:nvPr/>
          </p:nvSpPr>
          <p:spPr>
            <a:xfrm>
              <a:off x="-1032325" y="-152063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88" name="圖片 87">
              <a:extLst>
                <a:ext uri="{FF2B5EF4-FFF2-40B4-BE49-F238E27FC236}">
                  <a16:creationId xmlns:a16="http://schemas.microsoft.com/office/drawing/2014/main" id="{165D7E09-229C-4D6B-972A-6C9C7C560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41719" y="-177576"/>
              <a:ext cx="1068400" cy="953213"/>
            </a:xfrm>
            <a:prstGeom prst="rect">
              <a:avLst/>
            </a:prstGeom>
          </p:spPr>
        </p:pic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93D03DFC-D485-4A69-9B1F-2E8AC1B5E363}"/>
              </a:ext>
            </a:extLst>
          </p:cNvPr>
          <p:cNvGrpSpPr/>
          <p:nvPr/>
        </p:nvGrpSpPr>
        <p:grpSpPr>
          <a:xfrm>
            <a:off x="6145412" y="2433928"/>
            <a:ext cx="1242642" cy="1108670"/>
            <a:chOff x="-1237950" y="-289015"/>
            <a:chExt cx="1242642" cy="1108670"/>
          </a:xfrm>
        </p:grpSpPr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96AF9785-869D-49EE-8A5A-2ABBFB61DCD7}"/>
                </a:ext>
              </a:extLst>
            </p:cNvPr>
            <p:cNvSpPr/>
            <p:nvPr/>
          </p:nvSpPr>
          <p:spPr>
            <a:xfrm>
              <a:off x="-1032325" y="-152063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3C99CFFF-C175-4FE3-99BB-6F27FA6AE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237950" y="-289015"/>
              <a:ext cx="1242642" cy="1108670"/>
            </a:xfrm>
            <a:prstGeom prst="rect">
              <a:avLst/>
            </a:prstGeom>
          </p:spPr>
        </p:pic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981E0767-37EE-41BB-94E3-534330B113B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1887" y="3755508"/>
            <a:ext cx="1068399" cy="953213"/>
          </a:xfrm>
          <a:prstGeom prst="rect">
            <a:avLst/>
          </a:prstGeom>
        </p:spPr>
      </p:pic>
      <p:pic>
        <p:nvPicPr>
          <p:cNvPr id="6" name="圖片 5" descr="一張含有 標誌 的圖片&#10;&#10;自動產生的描述">
            <a:extLst>
              <a:ext uri="{FF2B5EF4-FFF2-40B4-BE49-F238E27FC236}">
                <a16:creationId xmlns:a16="http://schemas.microsoft.com/office/drawing/2014/main" id="{DC24D9B5-BF2A-4E12-9300-CA85C8995F9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667" y="1738312"/>
            <a:ext cx="371725" cy="580206"/>
          </a:xfrm>
          <a:prstGeom prst="rect">
            <a:avLst/>
          </a:prstGeom>
        </p:spPr>
      </p:pic>
      <p:grpSp>
        <p:nvGrpSpPr>
          <p:cNvPr id="63" name="群組 62">
            <a:extLst>
              <a:ext uri="{FF2B5EF4-FFF2-40B4-BE49-F238E27FC236}">
                <a16:creationId xmlns:a16="http://schemas.microsoft.com/office/drawing/2014/main" id="{7C226B62-3D6A-44C6-9700-A23F07A5B419}"/>
              </a:ext>
            </a:extLst>
          </p:cNvPr>
          <p:cNvGrpSpPr/>
          <p:nvPr/>
        </p:nvGrpSpPr>
        <p:grpSpPr>
          <a:xfrm>
            <a:off x="10809101" y="2316120"/>
            <a:ext cx="1276696" cy="1140050"/>
            <a:chOff x="944339" y="-1377667"/>
            <a:chExt cx="1276696" cy="1140050"/>
          </a:xfrm>
        </p:grpSpPr>
        <p:sp>
          <p:nvSpPr>
            <p:cNvPr id="65" name="橢圓 64">
              <a:extLst>
                <a:ext uri="{FF2B5EF4-FFF2-40B4-BE49-F238E27FC236}">
                  <a16:creationId xmlns:a16="http://schemas.microsoft.com/office/drawing/2014/main" id="{69C5245A-208F-4CE0-8896-B739647019AC}"/>
                </a:ext>
              </a:extLst>
            </p:cNvPr>
            <p:cNvSpPr/>
            <p:nvPr/>
          </p:nvSpPr>
          <p:spPr>
            <a:xfrm>
              <a:off x="1125645" y="-1225931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66" name="圖片 65">
              <a:extLst>
                <a:ext uri="{FF2B5EF4-FFF2-40B4-BE49-F238E27FC236}">
                  <a16:creationId xmlns:a16="http://schemas.microsoft.com/office/drawing/2014/main" id="{110CB6F5-4ED6-4648-9632-7A2D6B07E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4339" y="-1377667"/>
              <a:ext cx="1276696" cy="1140050"/>
            </a:xfrm>
            <a:prstGeom prst="rect">
              <a:avLst/>
            </a:prstGeom>
          </p:spPr>
        </p:pic>
      </p:grp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7AF686AD-BB87-4799-A306-19D31106844E}"/>
              </a:ext>
            </a:extLst>
          </p:cNvPr>
          <p:cNvGrpSpPr/>
          <p:nvPr/>
        </p:nvGrpSpPr>
        <p:grpSpPr>
          <a:xfrm>
            <a:off x="6405503" y="844624"/>
            <a:ext cx="1276696" cy="1140050"/>
            <a:chOff x="944339" y="-1377667"/>
            <a:chExt cx="1276696" cy="1140050"/>
          </a:xfrm>
        </p:grpSpPr>
        <p:sp>
          <p:nvSpPr>
            <p:cNvPr id="68" name="橢圓 67">
              <a:extLst>
                <a:ext uri="{FF2B5EF4-FFF2-40B4-BE49-F238E27FC236}">
                  <a16:creationId xmlns:a16="http://schemas.microsoft.com/office/drawing/2014/main" id="{957BE8FB-320A-47BB-8E77-3EBAB70D40E4}"/>
                </a:ext>
              </a:extLst>
            </p:cNvPr>
            <p:cNvSpPr/>
            <p:nvPr/>
          </p:nvSpPr>
          <p:spPr>
            <a:xfrm>
              <a:off x="1125645" y="-1225931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69" name="圖片 68">
              <a:extLst>
                <a:ext uri="{FF2B5EF4-FFF2-40B4-BE49-F238E27FC236}">
                  <a16:creationId xmlns:a16="http://schemas.microsoft.com/office/drawing/2014/main" id="{955910E9-A157-4A34-BEDB-94E9F9BFD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4339" y="-1377667"/>
              <a:ext cx="1276696" cy="1140050"/>
            </a:xfrm>
            <a:prstGeom prst="rect">
              <a:avLst/>
            </a:prstGeom>
          </p:spPr>
        </p:pic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DF5A160E-FCF6-4BF7-84EB-D4E8665E0A2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8706" y="5349705"/>
            <a:ext cx="2542740" cy="9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3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F93A58B4-DA00-4EBC-98A3-FB3858AEAD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3695" y="-340398"/>
            <a:ext cx="7048855" cy="522481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9704797-80D1-412D-AA78-6FF7D6100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382138"/>
            <a:ext cx="5185673" cy="1491324"/>
          </a:xfrm>
        </p:spPr>
        <p:txBody>
          <a:bodyPr>
            <a:noAutofit/>
          </a:bodyPr>
          <a:lstStyle/>
          <a:p>
            <a:r>
              <a:rPr lang="zh-TW" altLang="en-US" sz="3600"/>
              <a:t>小型工作室 </a:t>
            </a:r>
            <a:r>
              <a:rPr lang="en-US" altLang="zh-TW" sz="3600"/>
              <a:t>/ </a:t>
            </a:r>
            <a:r>
              <a:rPr lang="zh-TW" altLang="en-US" sz="3600"/>
              <a:t>實驗室族群 </a:t>
            </a:r>
            <a:br>
              <a:rPr lang="en-US" altLang="zh-TW" sz="3600"/>
            </a:br>
            <a:r>
              <a:rPr lang="zh-TW" altLang="en-US" sz="3600"/>
              <a:t>備份架構圖</a:t>
            </a:r>
            <a:r>
              <a:rPr lang="en-US" altLang="zh-TW" sz="3600"/>
              <a:t> </a:t>
            </a:r>
            <a:endParaRPr lang="zh-TW" altLang="en-US" sz="360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C2E0CB08-D13D-4888-AE11-3BDE6F834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/>
              <a:t>透過 </a:t>
            </a:r>
            <a:r>
              <a:rPr lang="en-US" altLang="zh-TW"/>
              <a:t>HBS3 </a:t>
            </a:r>
            <a:r>
              <a:rPr lang="zh-TW" altLang="en-US"/>
              <a:t>讓實驗室系統、資料互相備份</a:t>
            </a:r>
            <a:endParaRPr lang="en-US" altLang="zh-TW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/>
              <a:t>資料損毀或主機失竊能馬上還原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199EB08-91BE-45E6-A41B-F96EB50C3E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79" y="2653875"/>
            <a:ext cx="4910563" cy="3639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98329FD-2CC6-4E33-91DE-72667C82BE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9653" y="2665907"/>
            <a:ext cx="6390075" cy="29432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箭號: 左-右雙向 15">
            <a:extLst>
              <a:ext uri="{FF2B5EF4-FFF2-40B4-BE49-F238E27FC236}">
                <a16:creationId xmlns:a16="http://schemas.microsoft.com/office/drawing/2014/main" id="{E4A6C95F-53C4-42C8-B55F-E3976F195F45}"/>
              </a:ext>
            </a:extLst>
          </p:cNvPr>
          <p:cNvSpPr/>
          <p:nvPr/>
        </p:nvSpPr>
        <p:spPr>
          <a:xfrm>
            <a:off x="6413874" y="4656419"/>
            <a:ext cx="2345115" cy="510049"/>
          </a:xfrm>
          <a:prstGeom prst="leftRightArrow">
            <a:avLst/>
          </a:prstGeom>
          <a:gradFill>
            <a:gsLst>
              <a:gs pos="70000">
                <a:schemeClr val="bg1">
                  <a:alpha val="0"/>
                </a:schemeClr>
              </a:gs>
              <a:gs pos="30000">
                <a:schemeClr val="bg1">
                  <a:alpha val="0"/>
                </a:schemeClr>
              </a:gs>
              <a:gs pos="606">
                <a:srgbClr val="FFC000"/>
              </a:gs>
              <a:gs pos="100000">
                <a:srgbClr val="FFC000"/>
              </a:gs>
            </a:gsLst>
            <a:lin ang="0" scaled="0"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>
              <a:sym typeface="Arial"/>
            </a:endParaRPr>
          </a:p>
        </p:txBody>
      </p:sp>
      <p:pic>
        <p:nvPicPr>
          <p:cNvPr id="15" name="圖片 14" descr="一張含有 房間 的圖片&#10;&#10;自動產生的描述">
            <a:extLst>
              <a:ext uri="{FF2B5EF4-FFF2-40B4-BE49-F238E27FC236}">
                <a16:creationId xmlns:a16="http://schemas.microsoft.com/office/drawing/2014/main" id="{3E1F7C05-D184-4F56-94D6-9F202AC5D0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520" y="4478306"/>
            <a:ext cx="866273" cy="86627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6355EFC8-CCCF-4155-8FD9-FA0EEF528508}"/>
              </a:ext>
            </a:extLst>
          </p:cNvPr>
          <p:cNvSpPr txBox="1"/>
          <p:nvPr/>
        </p:nvSpPr>
        <p:spPr>
          <a:xfrm>
            <a:off x="7131520" y="5480618"/>
            <a:ext cx="866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HBS3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14FDE31-E86B-42E5-A752-DCBE334D297E}"/>
              </a:ext>
            </a:extLst>
          </p:cNvPr>
          <p:cNvSpPr txBox="1"/>
          <p:nvPr/>
        </p:nvSpPr>
        <p:spPr>
          <a:xfrm>
            <a:off x="5410342" y="4628845"/>
            <a:ext cx="539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TW" altLang="en-US" sz="28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ED189EB-46BD-42F1-912B-1B4A70D9F0E1}"/>
              </a:ext>
            </a:extLst>
          </p:cNvPr>
          <p:cNvSpPr txBox="1"/>
          <p:nvPr/>
        </p:nvSpPr>
        <p:spPr>
          <a:xfrm>
            <a:off x="9201993" y="4628845"/>
            <a:ext cx="539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TW" altLang="en-US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65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桌, 室內, 坐, 監視器 的圖片&#10;&#10;自動產生的描述">
            <a:extLst>
              <a:ext uri="{FF2B5EF4-FFF2-40B4-BE49-F238E27FC236}">
                <a16:creationId xmlns:a16="http://schemas.microsoft.com/office/drawing/2014/main" id="{27E4776B-E449-4F5E-9BCF-B3AA8C1A19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134" y="559751"/>
            <a:ext cx="6881796" cy="5896215"/>
          </a:xfrm>
          <a:prstGeom prst="rect">
            <a:avLst/>
          </a:prstGeom>
        </p:spPr>
      </p:pic>
      <p:sp>
        <p:nvSpPr>
          <p:cNvPr id="56" name="矩形 55">
            <a:extLst>
              <a:ext uri="{FF2B5EF4-FFF2-40B4-BE49-F238E27FC236}">
                <a16:creationId xmlns:a16="http://schemas.microsoft.com/office/drawing/2014/main" id="{D0025C8E-E517-4228-8B12-2EE0D64DFFF0}"/>
              </a:ext>
            </a:extLst>
          </p:cNvPr>
          <p:cNvSpPr/>
          <p:nvPr/>
        </p:nvSpPr>
        <p:spPr>
          <a:xfrm>
            <a:off x="410779" y="1884514"/>
            <a:ext cx="4458913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PoE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供電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7" name="圖片 56" descr="一張含有 標誌 的圖片&#10;&#10;自動產生的描述">
            <a:extLst>
              <a:ext uri="{FF2B5EF4-FFF2-40B4-BE49-F238E27FC236}">
                <a16:creationId xmlns:a16="http://schemas.microsoft.com/office/drawing/2014/main" id="{D5FBFF28-ACD0-4466-9E64-21A2DD024A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667" y="1738312"/>
            <a:ext cx="371725" cy="58020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A46F8CE-E2AD-4270-8D0D-A0CE1EEA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382138"/>
            <a:ext cx="5185673" cy="1507190"/>
          </a:xfrm>
        </p:spPr>
        <p:txBody>
          <a:bodyPr>
            <a:noAutofit/>
          </a:bodyPr>
          <a:lstStyle/>
          <a:p>
            <a:r>
              <a:rPr lang="zh-TW" altLang="en-US" sz="3600"/>
              <a:t>餐廳 </a:t>
            </a:r>
            <a:r>
              <a:rPr lang="en-US" altLang="zh-TW" sz="3600"/>
              <a:t>/ </a:t>
            </a:r>
            <a:r>
              <a:rPr lang="zh-TW" altLang="en-US" sz="3600"/>
              <a:t>零售商店集團</a:t>
            </a:r>
            <a:br>
              <a:rPr lang="en-US" altLang="zh-TW" sz="3600"/>
            </a:br>
            <a:r>
              <a:rPr lang="zh-TW" altLang="en-US" sz="3600"/>
              <a:t>應用架構圖</a:t>
            </a: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BEF4E302-217A-4634-8B0A-4A7AF9811CB2}"/>
              </a:ext>
            </a:extLst>
          </p:cNvPr>
          <p:cNvSpPr/>
          <p:nvPr/>
        </p:nvSpPr>
        <p:spPr>
          <a:xfrm>
            <a:off x="2698194" y="2425600"/>
            <a:ext cx="2171498" cy="10744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D3951717-3E47-4310-8065-F91940F0B709}"/>
              </a:ext>
            </a:extLst>
          </p:cNvPr>
          <p:cNvSpPr/>
          <p:nvPr/>
        </p:nvSpPr>
        <p:spPr>
          <a:xfrm>
            <a:off x="410779" y="2425600"/>
            <a:ext cx="2171498" cy="10744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B3347242-ED5E-44BE-A6D9-71E2D52806C9}"/>
              </a:ext>
            </a:extLst>
          </p:cNvPr>
          <p:cNvSpPr txBox="1"/>
          <p:nvPr/>
        </p:nvSpPr>
        <p:spPr>
          <a:xfrm>
            <a:off x="499184" y="2537039"/>
            <a:ext cx="1168876" cy="8156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監控需求</a:t>
            </a:r>
            <a:endParaRPr kumimoji="0" lang="en-US" altLang="zh-TW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微軟正黑體" panose="020B0604030504040204" pitchFamily="34" charset="-120"/>
                <a:cs typeface="Arabic Typesetting" panose="03020402040406030203" pitchFamily="66" charset="-78"/>
              </a:rPr>
              <a:t>攝影機需求，可以遠端監控環境安全</a:t>
            </a: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7D38011D-C8C4-4DEC-9A47-ABDF7E75020B}"/>
              </a:ext>
            </a:extLst>
          </p:cNvPr>
          <p:cNvGrpSpPr/>
          <p:nvPr/>
        </p:nvGrpSpPr>
        <p:grpSpPr>
          <a:xfrm>
            <a:off x="3158068" y="4817373"/>
            <a:ext cx="3821986" cy="1605869"/>
            <a:chOff x="-1967541" y="5162920"/>
            <a:chExt cx="3813022" cy="1605869"/>
          </a:xfrm>
        </p:grpSpPr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694E2D8C-FEA5-434E-AF5C-8F54BBC793DA}"/>
                </a:ext>
              </a:extLst>
            </p:cNvPr>
            <p:cNvSpPr/>
            <p:nvPr/>
          </p:nvSpPr>
          <p:spPr>
            <a:xfrm>
              <a:off x="-1967541" y="5162920"/>
              <a:ext cx="3813022" cy="1605869"/>
            </a:xfrm>
            <a:prstGeom prst="roundRect">
              <a:avLst>
                <a:gd name="adj" fmla="val 12172"/>
              </a:avLst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81C94FF3-9185-47FB-947F-6C1AF400EC58}"/>
                </a:ext>
              </a:extLst>
            </p:cNvPr>
            <p:cNvSpPr txBox="1"/>
            <p:nvPr/>
          </p:nvSpPr>
          <p:spPr>
            <a:xfrm>
              <a:off x="-21516" y="6093871"/>
              <a:ext cx="17666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資料儲存</a:t>
              </a:r>
              <a:r>
                <a:rPr kumimoji="0" lang="en-US" altLang="zh-TW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/</a:t>
              </a:r>
              <a:r>
                <a:rPr kumimoji="0" lang="zh-TW" alt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備份</a:t>
              </a:r>
              <a:endPara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abic Typesetting" panose="03020402040406030203" pitchFamily="66" charset="-78"/>
                </a:rPr>
                <a:t>客戶住房資料保存、工作文件資料、</a:t>
              </a:r>
              <a:r>
                <a:rPr kumimoji="0" lang="en-US" altLang="zh-TW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abic Typesetting" panose="03020402040406030203" pitchFamily="66" charset="-78"/>
                </a:rPr>
                <a:t>Mail Server</a:t>
              </a:r>
              <a:endParaRPr kumimoji="0" lang="zh-TW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abic Typesetting" panose="03020402040406030203" pitchFamily="66" charset="-78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31C234E5-865C-4264-AB9E-CA1E1EEBFC14}"/>
                </a:ext>
              </a:extLst>
            </p:cNvPr>
            <p:cNvSpPr/>
            <p:nvPr/>
          </p:nvSpPr>
          <p:spPr>
            <a:xfrm>
              <a:off x="-1741032" y="6110357"/>
              <a:ext cx="204810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1.</a:t>
              </a:r>
              <a:r>
                <a:rPr kumimoji="0" lang="zh-TW" altLang="en-US" sz="12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可安裝 </a:t>
              </a:r>
              <a:r>
                <a:rPr kumimoji="0" lang="en-US" altLang="zh-TW" sz="12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AP</a:t>
              </a:r>
              <a:r>
                <a:rPr kumimoji="0" lang="zh-TW" altLang="en-US" sz="12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kumimoji="0" lang="en-US" altLang="zh-TW" sz="12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Controller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2.</a:t>
              </a:r>
              <a:r>
                <a:rPr kumimoji="0" lang="zh-TW" altLang="en-US" sz="12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內建</a:t>
              </a:r>
              <a:r>
                <a:rPr kumimoji="0" lang="en-US" altLang="zh-TW" sz="12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QVR</a:t>
              </a:r>
              <a:r>
                <a:rPr kumimoji="0" lang="zh-TW" altLang="en-US" sz="12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kumimoji="0" lang="en-US" altLang="zh-TW" sz="12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Pro</a:t>
              </a:r>
              <a:r>
                <a:rPr kumimoji="0" lang="zh-TW" altLang="en-US" sz="12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系統</a:t>
              </a:r>
              <a:endParaRPr kumimoji="0" lang="en-US" altLang="zh-TW" sz="1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3.</a:t>
              </a:r>
              <a:r>
                <a:rPr kumimoji="0" lang="zh-TW" altLang="en-US" sz="12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支援</a:t>
              </a:r>
              <a:r>
                <a:rPr kumimoji="0" lang="en-US" altLang="zh-TW" sz="12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VM/</a:t>
              </a:r>
              <a:r>
                <a:rPr kumimoji="0" lang="zh-TW" altLang="en-US" sz="12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kumimoji="0" lang="en-US" altLang="zh-TW" sz="12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Container</a:t>
              </a:r>
              <a:endParaRPr kumimoji="0" lang="en-US" altLang="zh-TW" sz="9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BCF802C8-4C34-4E32-AC99-0CE589056A7F}"/>
              </a:ext>
            </a:extLst>
          </p:cNvPr>
          <p:cNvSpPr/>
          <p:nvPr/>
        </p:nvSpPr>
        <p:spPr>
          <a:xfrm>
            <a:off x="2698194" y="3635871"/>
            <a:ext cx="2171498" cy="10744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0CC8C403-90A9-481E-84E6-29733BF8CA4F}"/>
              </a:ext>
            </a:extLst>
          </p:cNvPr>
          <p:cNvSpPr txBox="1"/>
          <p:nvPr/>
        </p:nvSpPr>
        <p:spPr>
          <a:xfrm>
            <a:off x="2796837" y="3836088"/>
            <a:ext cx="127954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無線網路</a:t>
            </a:r>
            <a:endParaRPr kumimoji="0" lang="en-US" altLang="zh-TW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defTabSz="457200">
              <a:defRPr/>
            </a:pPr>
            <a:r>
              <a:rPr kumimoji="0" lang="zh-TW" alt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/>
                <a:ea typeface="微軟正黑體"/>
                <a:cs typeface="Arabic Typesetting"/>
              </a:rPr>
              <a:t>提供客人免費</a:t>
            </a:r>
            <a:r>
              <a:rPr kumimoji="0" lang="en-US" altLang="zh-TW" sz="11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微軟正黑體"/>
                <a:ea typeface="微軟正黑體"/>
                <a:cs typeface="Arabic Typesetting"/>
              </a:rPr>
              <a:t>Wifi</a:t>
            </a:r>
            <a:r>
              <a:rPr lang="en-US" altLang="zh-TW" sz="1100">
                <a:latin typeface="微軟正黑體"/>
                <a:ea typeface="微軟正黑體"/>
                <a:cs typeface="Arabic Typesetting"/>
              </a:rPr>
              <a:t> </a:t>
            </a:r>
            <a:r>
              <a:rPr kumimoji="0" lang="zh-TW" alt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/>
                <a:ea typeface="微軟正黑體"/>
                <a:cs typeface="Arabic Typesetting"/>
              </a:rPr>
              <a:t>服務上網</a:t>
            </a: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軟正黑體"/>
              <a:ea typeface="微軟正黑體"/>
              <a:cs typeface="Arabic Typesetting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BE8E748B-30C9-4005-ADAC-85F958C90F4A}"/>
              </a:ext>
            </a:extLst>
          </p:cNvPr>
          <p:cNvSpPr/>
          <p:nvPr/>
        </p:nvSpPr>
        <p:spPr>
          <a:xfrm>
            <a:off x="410779" y="3635871"/>
            <a:ext cx="2171498" cy="10744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EB2C0D68-2F43-4BBA-88C8-3EBF00F2E82C}"/>
              </a:ext>
            </a:extLst>
          </p:cNvPr>
          <p:cNvSpPr txBox="1"/>
          <p:nvPr/>
        </p:nvSpPr>
        <p:spPr>
          <a:xfrm>
            <a:off x="499183" y="3747310"/>
            <a:ext cx="1168877" cy="81560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defTabSz="457200"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/>
                <a:ea typeface="微軟正黑體"/>
              </a:rPr>
              <a:t>POS</a:t>
            </a:r>
            <a:r>
              <a:rPr lang="en-US" altLang="zh-TW" sz="1400" b="1">
                <a:latin typeface="微軟正黑體"/>
                <a:ea typeface="微軟正黑體"/>
              </a:rPr>
              <a:t> </a:t>
            </a: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/>
                <a:ea typeface="微軟正黑體"/>
              </a:rPr>
              <a:t>機系統</a:t>
            </a:r>
            <a:endParaRPr kumimoji="0" lang="en-US" altLang="zh-TW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軟正黑體"/>
              <a:ea typeface="微軟正黑體"/>
            </a:endParaRPr>
          </a:p>
          <a:p>
            <a:pPr defTabSz="457200">
              <a:defRPr/>
            </a:pPr>
            <a:r>
              <a:rPr kumimoji="0" lang="en-US" altLang="zh-TW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/>
                <a:ea typeface="微軟正黑體"/>
                <a:cs typeface="Arabic Typesetting"/>
              </a:rPr>
              <a:t>POS</a:t>
            </a:r>
            <a:r>
              <a:rPr lang="en-US" altLang="zh-TW" sz="1100">
                <a:latin typeface="微軟正黑體"/>
                <a:ea typeface="微軟正黑體"/>
                <a:cs typeface="Arabic Typesetting"/>
              </a:rPr>
              <a:t> </a:t>
            </a:r>
            <a:r>
              <a:rPr kumimoji="0" lang="zh-TW" altLang="en-US" sz="11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軟正黑體"/>
                <a:ea typeface="微軟正黑體"/>
                <a:cs typeface="Arabic Typesetting"/>
              </a:rPr>
              <a:t>機消費行為分析與統計資料儲存</a:t>
            </a:r>
            <a:endParaRPr lang="zh-TW" altLang="en-US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微軟正黑體"/>
              <a:ea typeface="微軟正黑體"/>
              <a:cs typeface="Arabic Typesetting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141C1D36-24EC-41B2-BFEF-9A6535A959D7}"/>
              </a:ext>
            </a:extLst>
          </p:cNvPr>
          <p:cNvSpPr/>
          <p:nvPr/>
        </p:nvSpPr>
        <p:spPr>
          <a:xfrm>
            <a:off x="410779" y="4827767"/>
            <a:ext cx="2628008" cy="10744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TW" altLang="en-US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689648CB-7C49-4061-AD3A-9824C5962A6E}"/>
              </a:ext>
            </a:extLst>
          </p:cNvPr>
          <p:cNvSpPr txBox="1"/>
          <p:nvPr/>
        </p:nvSpPr>
        <p:spPr>
          <a:xfrm>
            <a:off x="508041" y="5020150"/>
            <a:ext cx="142124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數位顯示看版</a:t>
            </a:r>
            <a:endParaRPr kumimoji="0" lang="en-US" altLang="zh-TW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abic Typesetting" panose="03020402040406030203" pitchFamily="66" charset="-78"/>
              </a:rPr>
              <a:t>投放促銷資訊、特色菜單等內容</a:t>
            </a: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abic Typesetting" panose="03020402040406030203" pitchFamily="66" charset="-78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DF7CB304-8522-4366-954D-E0834247B9EE}"/>
              </a:ext>
            </a:extLst>
          </p:cNvPr>
          <p:cNvSpPr txBox="1"/>
          <p:nvPr/>
        </p:nvSpPr>
        <p:spPr>
          <a:xfrm>
            <a:off x="2793089" y="2546880"/>
            <a:ext cx="1107225" cy="8156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電子菜單</a:t>
            </a:r>
            <a:endParaRPr kumimoji="0" lang="en-US" altLang="zh-TW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abic Typesetting" panose="03020402040406030203" pitchFamily="66" charset="-78"/>
              </a:rPr>
              <a:t>PoE</a:t>
            </a:r>
            <a:r>
              <a:rPr kumimoji="0" lang="zh-TW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abic Typesetting" panose="03020402040406030203" pitchFamily="66" charset="-78"/>
              </a:rPr>
              <a:t>平板點餐系統，點餐快速又便利</a:t>
            </a:r>
            <a:endParaRPr kumimoji="0" lang="en-US" altLang="zh-TW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abic Typesetting" panose="03020402040406030203" pitchFamily="66" charset="-78"/>
            </a:endParaRPr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60DC20D2-D46D-4811-9D04-F48D2169B3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596" y="4954867"/>
            <a:ext cx="852994" cy="64633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4C0F6B7-61C0-46A8-AAB2-FA5F8F07B1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740" y="3518947"/>
            <a:ext cx="1448973" cy="1293887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BFA23579-5220-493E-BF29-FED3C792D1E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435" y="3547173"/>
            <a:ext cx="1439225" cy="1285183"/>
          </a:xfrm>
          <a:prstGeom prst="rect">
            <a:avLst/>
          </a:prstGeom>
        </p:spPr>
      </p:pic>
      <p:pic>
        <p:nvPicPr>
          <p:cNvPr id="61" name="圖片 60" descr="一張含有 電子用品 的圖片&#10;&#10;自動產生的描述">
            <a:extLst>
              <a:ext uri="{FF2B5EF4-FFF2-40B4-BE49-F238E27FC236}">
                <a16:creationId xmlns:a16="http://schemas.microsoft.com/office/drawing/2014/main" id="{E64B14A6-D215-4051-8191-46111906DB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32046" y="4790885"/>
            <a:ext cx="1241939" cy="1144198"/>
          </a:xfrm>
          <a:prstGeom prst="rect">
            <a:avLst/>
          </a:prstGeom>
        </p:spPr>
      </p:pic>
      <p:pic>
        <p:nvPicPr>
          <p:cNvPr id="63" name="圖片 62" descr="一張含有 物件 的圖片&#10;&#10;自動產生的描述">
            <a:extLst>
              <a:ext uri="{FF2B5EF4-FFF2-40B4-BE49-F238E27FC236}">
                <a16:creationId xmlns:a16="http://schemas.microsoft.com/office/drawing/2014/main" id="{ED8BE3C9-B0E4-4B1B-B355-EF272D27388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454" y="2347874"/>
            <a:ext cx="1428131" cy="1274160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C7F5961F-BE23-4359-B7D2-D5B4695834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603" y="2022430"/>
            <a:ext cx="1729231" cy="1542798"/>
          </a:xfrm>
          <a:prstGeom prst="rect">
            <a:avLst/>
          </a:prstGeom>
        </p:spPr>
      </p:pic>
      <p:grpSp>
        <p:nvGrpSpPr>
          <p:cNvPr id="70" name="群組 69">
            <a:extLst>
              <a:ext uri="{FF2B5EF4-FFF2-40B4-BE49-F238E27FC236}">
                <a16:creationId xmlns:a16="http://schemas.microsoft.com/office/drawing/2014/main" id="{ADDE421F-703E-46EC-91D5-048B6C3AD040}"/>
              </a:ext>
            </a:extLst>
          </p:cNvPr>
          <p:cNvGrpSpPr/>
          <p:nvPr/>
        </p:nvGrpSpPr>
        <p:grpSpPr>
          <a:xfrm>
            <a:off x="7735725" y="137434"/>
            <a:ext cx="1428131" cy="1274160"/>
            <a:chOff x="-184649" y="-1616877"/>
            <a:chExt cx="1428131" cy="1274160"/>
          </a:xfrm>
        </p:grpSpPr>
        <p:sp>
          <p:nvSpPr>
            <p:cNvPr id="67" name="橢圓 66">
              <a:extLst>
                <a:ext uri="{FF2B5EF4-FFF2-40B4-BE49-F238E27FC236}">
                  <a16:creationId xmlns:a16="http://schemas.microsoft.com/office/drawing/2014/main" id="{3ABCC342-1189-437F-833F-48320338D3CC}"/>
                </a:ext>
              </a:extLst>
            </p:cNvPr>
            <p:cNvSpPr/>
            <p:nvPr/>
          </p:nvSpPr>
          <p:spPr>
            <a:xfrm>
              <a:off x="96099" y="-1403590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69" name="圖片 68" descr="一張含有 物件 的圖片&#10;&#10;自動產生的描述">
              <a:extLst>
                <a:ext uri="{FF2B5EF4-FFF2-40B4-BE49-F238E27FC236}">
                  <a16:creationId xmlns:a16="http://schemas.microsoft.com/office/drawing/2014/main" id="{89701122-2056-4FE1-A90D-7B1C5CD0C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4649" y="-1616877"/>
              <a:ext cx="1428131" cy="1274160"/>
            </a:xfrm>
            <a:prstGeom prst="rect">
              <a:avLst/>
            </a:prstGeom>
          </p:spPr>
        </p:pic>
      </p:grp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91E88322-0180-41D7-9214-D9D5684A95A8}"/>
              </a:ext>
            </a:extLst>
          </p:cNvPr>
          <p:cNvGrpSpPr/>
          <p:nvPr/>
        </p:nvGrpSpPr>
        <p:grpSpPr>
          <a:xfrm>
            <a:off x="10533990" y="3181517"/>
            <a:ext cx="1827246" cy="1630247"/>
            <a:chOff x="-1240342" y="-1539022"/>
            <a:chExt cx="1296307" cy="1156549"/>
          </a:xfrm>
        </p:grpSpPr>
        <p:sp>
          <p:nvSpPr>
            <p:cNvPr id="72" name="橢圓 71">
              <a:extLst>
                <a:ext uri="{FF2B5EF4-FFF2-40B4-BE49-F238E27FC236}">
                  <a16:creationId xmlns:a16="http://schemas.microsoft.com/office/drawing/2014/main" id="{5502D3E7-7AC7-4B9E-8739-5DEA31111005}"/>
                </a:ext>
              </a:extLst>
            </p:cNvPr>
            <p:cNvSpPr/>
            <p:nvPr/>
          </p:nvSpPr>
          <p:spPr>
            <a:xfrm>
              <a:off x="-1046183" y="-1403590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74" name="圖片 73">
              <a:extLst>
                <a:ext uri="{FF2B5EF4-FFF2-40B4-BE49-F238E27FC236}">
                  <a16:creationId xmlns:a16="http://schemas.microsoft.com/office/drawing/2014/main" id="{AF79D2C1-DCAB-4147-BE27-387386A76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40342" y="-1539022"/>
              <a:ext cx="1296307" cy="1156549"/>
            </a:xfrm>
            <a:prstGeom prst="rect">
              <a:avLst/>
            </a:prstGeom>
          </p:spPr>
        </p:pic>
      </p:grp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E46F5299-87EB-4731-A9A0-BBAD47ACCE9C}"/>
              </a:ext>
            </a:extLst>
          </p:cNvPr>
          <p:cNvGrpSpPr/>
          <p:nvPr/>
        </p:nvGrpSpPr>
        <p:grpSpPr>
          <a:xfrm>
            <a:off x="7447036" y="1461076"/>
            <a:ext cx="1297309" cy="1158456"/>
            <a:chOff x="-1240342" y="-329731"/>
            <a:chExt cx="1297309" cy="1158456"/>
          </a:xfrm>
        </p:grpSpPr>
        <p:sp>
          <p:nvSpPr>
            <p:cNvPr id="77" name="橢圓 76">
              <a:extLst>
                <a:ext uri="{FF2B5EF4-FFF2-40B4-BE49-F238E27FC236}">
                  <a16:creationId xmlns:a16="http://schemas.microsoft.com/office/drawing/2014/main" id="{252DCF9E-1AF7-45CA-BD0E-B73E0399487D}"/>
                </a:ext>
              </a:extLst>
            </p:cNvPr>
            <p:cNvSpPr/>
            <p:nvPr/>
          </p:nvSpPr>
          <p:spPr>
            <a:xfrm>
              <a:off x="-1046183" y="-188235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79" name="圖片 78">
              <a:extLst>
                <a:ext uri="{FF2B5EF4-FFF2-40B4-BE49-F238E27FC236}">
                  <a16:creationId xmlns:a16="http://schemas.microsoft.com/office/drawing/2014/main" id="{44A351E0-C02E-4F63-81CD-A77FD954B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40342" y="-329731"/>
              <a:ext cx="1297309" cy="1158456"/>
            </a:xfrm>
            <a:prstGeom prst="rect">
              <a:avLst/>
            </a:prstGeom>
          </p:spPr>
        </p:pic>
      </p:grpSp>
      <p:grpSp>
        <p:nvGrpSpPr>
          <p:cNvPr id="88" name="群組 87">
            <a:extLst>
              <a:ext uri="{FF2B5EF4-FFF2-40B4-BE49-F238E27FC236}">
                <a16:creationId xmlns:a16="http://schemas.microsoft.com/office/drawing/2014/main" id="{AB378D0B-3582-467B-B313-7EBB0BA9571D}"/>
              </a:ext>
            </a:extLst>
          </p:cNvPr>
          <p:cNvGrpSpPr/>
          <p:nvPr/>
        </p:nvGrpSpPr>
        <p:grpSpPr>
          <a:xfrm>
            <a:off x="5722218" y="1449393"/>
            <a:ext cx="1235811" cy="1103541"/>
            <a:chOff x="-1240743" y="750192"/>
            <a:chExt cx="1235811" cy="1103541"/>
          </a:xfrm>
        </p:grpSpPr>
        <p:sp>
          <p:nvSpPr>
            <p:cNvPr id="85" name="橢圓 84">
              <a:extLst>
                <a:ext uri="{FF2B5EF4-FFF2-40B4-BE49-F238E27FC236}">
                  <a16:creationId xmlns:a16="http://schemas.microsoft.com/office/drawing/2014/main" id="{2927B0C4-6615-4E06-8D5A-A16009683DBD}"/>
                </a:ext>
              </a:extLst>
            </p:cNvPr>
            <p:cNvSpPr/>
            <p:nvPr/>
          </p:nvSpPr>
          <p:spPr>
            <a:xfrm>
              <a:off x="-1046183" y="876994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87" name="圖片 86">
              <a:extLst>
                <a:ext uri="{FF2B5EF4-FFF2-40B4-BE49-F238E27FC236}">
                  <a16:creationId xmlns:a16="http://schemas.microsoft.com/office/drawing/2014/main" id="{82623DFF-C6C3-4F04-B3B9-CF4C88E50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40743" y="750192"/>
              <a:ext cx="1235811" cy="1103541"/>
            </a:xfrm>
            <a:prstGeom prst="rect">
              <a:avLst/>
            </a:prstGeom>
          </p:spPr>
        </p:pic>
      </p:grpSp>
      <p:grpSp>
        <p:nvGrpSpPr>
          <p:cNvPr id="93" name="群組 92">
            <a:extLst>
              <a:ext uri="{FF2B5EF4-FFF2-40B4-BE49-F238E27FC236}">
                <a16:creationId xmlns:a16="http://schemas.microsoft.com/office/drawing/2014/main" id="{9F827D65-0AE9-4945-A470-9F36E57084A3}"/>
              </a:ext>
            </a:extLst>
          </p:cNvPr>
          <p:cNvGrpSpPr/>
          <p:nvPr/>
        </p:nvGrpSpPr>
        <p:grpSpPr>
          <a:xfrm>
            <a:off x="8468098" y="1135733"/>
            <a:ext cx="1135256" cy="1045911"/>
            <a:chOff x="-1108320" y="1979487"/>
            <a:chExt cx="992403" cy="914301"/>
          </a:xfrm>
        </p:grpSpPr>
        <p:sp>
          <p:nvSpPr>
            <p:cNvPr id="90" name="橢圓 89">
              <a:extLst>
                <a:ext uri="{FF2B5EF4-FFF2-40B4-BE49-F238E27FC236}">
                  <a16:creationId xmlns:a16="http://schemas.microsoft.com/office/drawing/2014/main" id="{13943A2E-91D1-4690-B788-ECD9B794E43A}"/>
                </a:ext>
              </a:extLst>
            </p:cNvPr>
            <p:cNvSpPr/>
            <p:nvPr/>
          </p:nvSpPr>
          <p:spPr>
            <a:xfrm>
              <a:off x="-1046183" y="1986071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92" name="圖片 91" descr="一張含有 電子用品 的圖片&#10;&#10;自動產生的描述">
              <a:extLst>
                <a:ext uri="{FF2B5EF4-FFF2-40B4-BE49-F238E27FC236}">
                  <a16:creationId xmlns:a16="http://schemas.microsoft.com/office/drawing/2014/main" id="{45F32BFE-B9E7-4CCF-8F9C-B05E8A6AC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1108320" y="1979487"/>
              <a:ext cx="992403" cy="914301"/>
            </a:xfrm>
            <a:prstGeom prst="rect">
              <a:avLst/>
            </a:prstGeom>
          </p:spPr>
        </p:pic>
      </p:grp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AC47F7C8-83C4-4A1A-9E2E-9AFBFFAFCE94}"/>
              </a:ext>
            </a:extLst>
          </p:cNvPr>
          <p:cNvGrpSpPr/>
          <p:nvPr/>
        </p:nvGrpSpPr>
        <p:grpSpPr>
          <a:xfrm>
            <a:off x="10007528" y="1536487"/>
            <a:ext cx="1428131" cy="1274160"/>
            <a:chOff x="-184649" y="-1616877"/>
            <a:chExt cx="1428131" cy="1274160"/>
          </a:xfrm>
        </p:grpSpPr>
        <p:sp>
          <p:nvSpPr>
            <p:cNvPr id="62" name="橢圓 61">
              <a:extLst>
                <a:ext uri="{FF2B5EF4-FFF2-40B4-BE49-F238E27FC236}">
                  <a16:creationId xmlns:a16="http://schemas.microsoft.com/office/drawing/2014/main" id="{3E29CF69-4CA9-4855-890D-37149C54EFB1}"/>
                </a:ext>
              </a:extLst>
            </p:cNvPr>
            <p:cNvSpPr/>
            <p:nvPr/>
          </p:nvSpPr>
          <p:spPr>
            <a:xfrm>
              <a:off x="96099" y="-1403590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64" name="圖片 63" descr="一張含有 物件 的圖片&#10;&#10;自動產生的描述">
              <a:extLst>
                <a:ext uri="{FF2B5EF4-FFF2-40B4-BE49-F238E27FC236}">
                  <a16:creationId xmlns:a16="http://schemas.microsoft.com/office/drawing/2014/main" id="{1AE46C8B-813A-4DDD-93B8-9FBD9074A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4649" y="-1616877"/>
              <a:ext cx="1428131" cy="1274160"/>
            </a:xfrm>
            <a:prstGeom prst="rect">
              <a:avLst/>
            </a:prstGeom>
          </p:spPr>
        </p:pic>
      </p:grp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32FC5568-D71E-4429-A2A7-C3EAF73001D0}"/>
              </a:ext>
            </a:extLst>
          </p:cNvPr>
          <p:cNvGrpSpPr/>
          <p:nvPr/>
        </p:nvGrpSpPr>
        <p:grpSpPr>
          <a:xfrm>
            <a:off x="4680957" y="1974414"/>
            <a:ext cx="1428131" cy="1274160"/>
            <a:chOff x="-184649" y="-1616877"/>
            <a:chExt cx="1428131" cy="1274160"/>
          </a:xfrm>
        </p:grpSpPr>
        <p:sp>
          <p:nvSpPr>
            <p:cNvPr id="68" name="橢圓 67">
              <a:extLst>
                <a:ext uri="{FF2B5EF4-FFF2-40B4-BE49-F238E27FC236}">
                  <a16:creationId xmlns:a16="http://schemas.microsoft.com/office/drawing/2014/main" id="{03E3A643-4192-4E74-8067-BB9A8ACCD4EA}"/>
                </a:ext>
              </a:extLst>
            </p:cNvPr>
            <p:cNvSpPr/>
            <p:nvPr/>
          </p:nvSpPr>
          <p:spPr>
            <a:xfrm>
              <a:off x="96099" y="-1403590"/>
              <a:ext cx="885686" cy="8856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C000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71" name="圖片 70" descr="一張含有 物件 的圖片&#10;&#10;自動產生的描述">
              <a:extLst>
                <a:ext uri="{FF2B5EF4-FFF2-40B4-BE49-F238E27FC236}">
                  <a16:creationId xmlns:a16="http://schemas.microsoft.com/office/drawing/2014/main" id="{86473279-804E-4EC6-A4F9-898815841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4649" y="-1616877"/>
              <a:ext cx="1428131" cy="1274160"/>
            </a:xfrm>
            <a:prstGeom prst="rect">
              <a:avLst/>
            </a:prstGeom>
          </p:spPr>
        </p:pic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C1EC1996-0C04-4E21-B80C-6392CC8C780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238" y="4658037"/>
            <a:ext cx="1475348" cy="116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標誌 的圖片&#10;&#10;自動產生的描述">
            <a:extLst>
              <a:ext uri="{FF2B5EF4-FFF2-40B4-BE49-F238E27FC236}">
                <a16:creationId xmlns:a16="http://schemas.microsoft.com/office/drawing/2014/main" id="{E345CC06-1261-428B-83F4-CD7689C612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1732" y="-203081"/>
            <a:ext cx="2703565" cy="2703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一張含有 房間, 玩具 的圖片&#10;&#10;自動產生的描述">
            <a:extLst>
              <a:ext uri="{FF2B5EF4-FFF2-40B4-BE49-F238E27FC236}">
                <a16:creationId xmlns:a16="http://schemas.microsoft.com/office/drawing/2014/main" id="{88F003F0-0CE7-4391-B335-3091B5B888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085" y="3704563"/>
            <a:ext cx="2703565" cy="2703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 descr="一張含有 玩具 的圖片&#10;&#10;自動產生的描述">
            <a:extLst>
              <a:ext uri="{FF2B5EF4-FFF2-40B4-BE49-F238E27FC236}">
                <a16:creationId xmlns:a16="http://schemas.microsoft.com/office/drawing/2014/main" id="{4C20147E-58E6-4C73-8F32-AF088B5BE7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8729" y="3704563"/>
            <a:ext cx="2703565" cy="2703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 descr="一張含有 房間 的圖片&#10;&#10;自動產生的描述">
            <a:extLst>
              <a:ext uri="{FF2B5EF4-FFF2-40B4-BE49-F238E27FC236}">
                <a16:creationId xmlns:a16="http://schemas.microsoft.com/office/drawing/2014/main" id="{65F1299D-4338-4ABA-BAFF-27FD2B647B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565" y="1760178"/>
            <a:ext cx="2703565" cy="27035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A46F8CE-E2AD-4270-8D0D-A0CE1EEA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79" y="382137"/>
            <a:ext cx="5185673" cy="1507189"/>
          </a:xfrm>
        </p:spPr>
        <p:txBody>
          <a:bodyPr>
            <a:normAutofit/>
          </a:bodyPr>
          <a:lstStyle/>
          <a:p>
            <a:r>
              <a:rPr lang="zh-TW" altLang="en-US" sz="3600"/>
              <a:t>餐廳 </a:t>
            </a:r>
            <a:r>
              <a:rPr lang="en-US" altLang="zh-TW" sz="3600"/>
              <a:t>/ </a:t>
            </a:r>
            <a:r>
              <a:rPr lang="zh-TW" altLang="en-US" sz="3600"/>
              <a:t>零售商店集團</a:t>
            </a:r>
            <a:br>
              <a:rPr lang="en-US" altLang="zh-TW" sz="3600"/>
            </a:br>
            <a:r>
              <a:rPr lang="zh-TW" altLang="en-US" sz="3600"/>
              <a:t>應用架構圖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442F0DC-6622-4B08-9A55-1B711379B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/>
              <a:t>透過 </a:t>
            </a:r>
            <a:r>
              <a:rPr lang="en-US" altLang="zh-TW" err="1"/>
              <a:t>QuWAN</a:t>
            </a:r>
            <a:r>
              <a:rPr lang="zh-TW" altLang="en-US"/>
              <a:t> 將集團各分點串成內部網路</a:t>
            </a:r>
            <a:endParaRPr lang="en-US" altLang="zh-TW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/>
              <a:t>所有系統都可互相備份</a:t>
            </a:r>
            <a:r>
              <a:rPr lang="en-US" altLang="zh-TW"/>
              <a:t>/</a:t>
            </a:r>
            <a:r>
              <a:rPr lang="zh-TW" altLang="en-US"/>
              <a:t>備援</a:t>
            </a:r>
            <a:endParaRPr lang="en-US" altLang="zh-TW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/>
              <a:t>享有雲端管理</a:t>
            </a:r>
            <a:endParaRPr lang="en-US" altLang="zh-TW"/>
          </a:p>
        </p:txBody>
      </p:sp>
      <p:pic>
        <p:nvPicPr>
          <p:cNvPr id="32" name="圖片 31" descr="一張含有 畫畫 的圖片&#10;&#10;自動產生的描述">
            <a:extLst>
              <a:ext uri="{FF2B5EF4-FFF2-40B4-BE49-F238E27FC236}">
                <a16:creationId xmlns:a16="http://schemas.microsoft.com/office/drawing/2014/main" id="{D6419AD4-CCC6-4FBD-AFAC-5A47E61C8C3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51" y="4095824"/>
            <a:ext cx="1355701" cy="16908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548BFF5B-331B-4555-95AD-BD0879381E98}"/>
              </a:ext>
            </a:extLst>
          </p:cNvPr>
          <p:cNvCxnSpPr>
            <a:cxnSpLocks/>
          </p:cNvCxnSpPr>
          <p:nvPr/>
        </p:nvCxnSpPr>
        <p:spPr>
          <a:xfrm flipV="1">
            <a:off x="3660841" y="1749092"/>
            <a:ext cx="2981739" cy="2052941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7CA1A6E9-FFF1-4FAD-89F7-B0F19D4570FA}"/>
              </a:ext>
            </a:extLst>
          </p:cNvPr>
          <p:cNvCxnSpPr>
            <a:cxnSpLocks/>
          </p:cNvCxnSpPr>
          <p:nvPr/>
        </p:nvCxnSpPr>
        <p:spPr>
          <a:xfrm flipV="1">
            <a:off x="3660841" y="3133407"/>
            <a:ext cx="6289275" cy="67416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B315AD8F-2149-4AF9-89F7-552A1FC8FD03}"/>
              </a:ext>
            </a:extLst>
          </p:cNvPr>
          <p:cNvCxnSpPr>
            <a:cxnSpLocks/>
          </p:cNvCxnSpPr>
          <p:nvPr/>
        </p:nvCxnSpPr>
        <p:spPr>
          <a:xfrm>
            <a:off x="3660841" y="3802032"/>
            <a:ext cx="840052" cy="61148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B7A74102-0038-4A25-B636-E01C8F7CB22C}"/>
              </a:ext>
            </a:extLst>
          </p:cNvPr>
          <p:cNvCxnSpPr>
            <a:cxnSpLocks/>
          </p:cNvCxnSpPr>
          <p:nvPr/>
        </p:nvCxnSpPr>
        <p:spPr>
          <a:xfrm>
            <a:off x="3660841" y="3807571"/>
            <a:ext cx="4030268" cy="716321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E3C5F332-62C2-4DAF-ADED-8387EAFC8760}"/>
              </a:ext>
            </a:extLst>
          </p:cNvPr>
          <p:cNvCxnSpPr>
            <a:cxnSpLocks/>
          </p:cNvCxnSpPr>
          <p:nvPr/>
        </p:nvCxnSpPr>
        <p:spPr>
          <a:xfrm>
            <a:off x="8643391" y="1420443"/>
            <a:ext cx="1410886" cy="72266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56225BE6-664A-4736-8839-52CD8DCBEE31}"/>
              </a:ext>
            </a:extLst>
          </p:cNvPr>
          <p:cNvCxnSpPr>
            <a:cxnSpLocks/>
          </p:cNvCxnSpPr>
          <p:nvPr/>
        </p:nvCxnSpPr>
        <p:spPr>
          <a:xfrm flipH="1">
            <a:off x="8991259" y="4069076"/>
            <a:ext cx="1349541" cy="98727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FCB86859-8481-4DDF-92A8-E75F8B1BB10A}"/>
              </a:ext>
            </a:extLst>
          </p:cNvPr>
          <p:cNvCxnSpPr>
            <a:cxnSpLocks/>
          </p:cNvCxnSpPr>
          <p:nvPr/>
        </p:nvCxnSpPr>
        <p:spPr>
          <a:xfrm>
            <a:off x="6274227" y="5109819"/>
            <a:ext cx="129306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DAD11461-F196-4969-8182-59EF4B9C6CEE}"/>
              </a:ext>
            </a:extLst>
          </p:cNvPr>
          <p:cNvSpPr txBox="1"/>
          <p:nvPr/>
        </p:nvSpPr>
        <p:spPr>
          <a:xfrm>
            <a:off x="2246405" y="5466882"/>
            <a:ext cx="695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HQ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8E9F5D81-F6C1-4EF4-9F01-6385A7ECF74F}"/>
              </a:ext>
            </a:extLst>
          </p:cNvPr>
          <p:cNvSpPr txBox="1"/>
          <p:nvPr/>
        </p:nvSpPr>
        <p:spPr>
          <a:xfrm>
            <a:off x="5494899" y="5786691"/>
            <a:ext cx="695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59E98FCE-DFE5-41FB-BDCF-C4E2B02CD258}"/>
              </a:ext>
            </a:extLst>
          </p:cNvPr>
          <p:cNvSpPr txBox="1"/>
          <p:nvPr/>
        </p:nvSpPr>
        <p:spPr>
          <a:xfrm>
            <a:off x="9015138" y="5034899"/>
            <a:ext cx="634687" cy="46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7769AAF3-5C56-4F4B-AC20-5ECDB1A62AB5}"/>
              </a:ext>
            </a:extLst>
          </p:cNvPr>
          <p:cNvSpPr txBox="1"/>
          <p:nvPr/>
        </p:nvSpPr>
        <p:spPr>
          <a:xfrm>
            <a:off x="10320426" y="1749092"/>
            <a:ext cx="695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C0D4AB5E-82FB-4AF8-85B2-DF5BF81CBB72}"/>
              </a:ext>
            </a:extLst>
          </p:cNvPr>
          <p:cNvSpPr txBox="1"/>
          <p:nvPr/>
        </p:nvSpPr>
        <p:spPr>
          <a:xfrm>
            <a:off x="6333697" y="1152265"/>
            <a:ext cx="695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0" name="直線接點 89">
            <a:extLst>
              <a:ext uri="{FF2B5EF4-FFF2-40B4-BE49-F238E27FC236}">
                <a16:creationId xmlns:a16="http://schemas.microsoft.com/office/drawing/2014/main" id="{DB9F00FA-8382-4B74-A5A6-38F11F165CA5}"/>
              </a:ext>
            </a:extLst>
          </p:cNvPr>
          <p:cNvCxnSpPr>
            <a:cxnSpLocks/>
          </p:cNvCxnSpPr>
          <p:nvPr/>
        </p:nvCxnSpPr>
        <p:spPr>
          <a:xfrm>
            <a:off x="7763514" y="2007180"/>
            <a:ext cx="492919" cy="229529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B63FCFB3-3820-4998-A1AD-E6F6ED33C978}"/>
              </a:ext>
            </a:extLst>
          </p:cNvPr>
          <p:cNvGrpSpPr/>
          <p:nvPr/>
        </p:nvGrpSpPr>
        <p:grpSpPr>
          <a:xfrm>
            <a:off x="1648902" y="3221644"/>
            <a:ext cx="2526213" cy="1278638"/>
            <a:chOff x="6477121" y="6298061"/>
            <a:chExt cx="2019724" cy="1089206"/>
          </a:xfrm>
        </p:grpSpPr>
        <p:pic>
          <p:nvPicPr>
            <p:cNvPr id="34" name="圖片 33" descr="一張含有 光 的圖片&#10;&#10;自動產生的描述">
              <a:extLst>
                <a:ext uri="{FF2B5EF4-FFF2-40B4-BE49-F238E27FC236}">
                  <a16:creationId xmlns:a16="http://schemas.microsoft.com/office/drawing/2014/main" id="{E4761C9A-B465-4788-9014-83881D7AA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7121" y="6298061"/>
              <a:ext cx="2019724" cy="108920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D2DC6E95-F80A-4FBB-9ACB-25A1EB3AF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0494" y="6795999"/>
              <a:ext cx="1386304" cy="538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50580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6310C84-8CB1-49C3-8E9C-74C7EFAD6560}"/>
              </a:ext>
            </a:extLst>
          </p:cNvPr>
          <p:cNvSpPr txBox="1"/>
          <p:nvPr/>
        </p:nvSpPr>
        <p:spPr>
          <a:xfrm>
            <a:off x="730457" y="3185420"/>
            <a:ext cx="6122530" cy="4390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8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©2020</a:t>
            </a:r>
            <a:r>
              <a:rPr lang="zh-TW" alt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</a:p>
        </p:txBody>
      </p:sp>
    </p:spTree>
    <p:extLst>
      <p:ext uri="{BB962C8B-B14F-4D97-AF65-F5344CB8AC3E}">
        <p14:creationId xmlns:p14="http://schemas.microsoft.com/office/powerpoint/2010/main" val="2673350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20CEFB-A860-492A-BB19-1E2B81558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Guardian QGD-3014-16PT</a:t>
            </a:r>
            <a:br>
              <a:rPr lang="en-US" altLang="zh-TW"/>
            </a:br>
            <a:r>
              <a:rPr lang="zh-TW" altLang="en-US"/>
              <a:t>創新監控網路方案</a:t>
            </a:r>
          </a:p>
        </p:txBody>
      </p:sp>
    </p:spTree>
    <p:extLst>
      <p:ext uri="{BB962C8B-B14F-4D97-AF65-F5344CB8AC3E}">
        <p14:creationId xmlns:p14="http://schemas.microsoft.com/office/powerpoint/2010/main" val="834733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6EA6CD-C78E-465D-BA58-A8073476A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超越網路監控的整合方案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D24B5CC8-2789-43C5-84C9-FAC0C497268F}"/>
              </a:ext>
            </a:extLst>
          </p:cNvPr>
          <p:cNvSpPr/>
          <p:nvPr/>
        </p:nvSpPr>
        <p:spPr>
          <a:xfrm>
            <a:off x="613322" y="2199050"/>
            <a:ext cx="3394690" cy="2918382"/>
          </a:xfrm>
          <a:prstGeom prst="roundRect">
            <a:avLst>
              <a:gd name="adj" fmla="val 5937"/>
            </a:avLst>
          </a:prstGeom>
          <a:gradFill>
            <a:gsLst>
              <a:gs pos="50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2700000" scaled="0"/>
          </a:gradFill>
          <a:ln w="38100">
            <a:gradFill>
              <a:gsLst>
                <a:gs pos="0">
                  <a:srgbClr val="C00000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 anchorCtr="0"/>
          <a:lstStyle/>
          <a:p>
            <a:pPr marL="360363" indent="-179388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 5</a:t>
            </a:r>
            <a:r>
              <a:rPr lang="en-US" altLang="zh-TW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,000+</a:t>
            </a:r>
            <a:r>
              <a:rPr lang="zh-TW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監控設備</a:t>
            </a:r>
            <a:endParaRPr lang="en-US" altLang="zh-TW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60363" indent="-179388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完整監控功能</a:t>
            </a:r>
            <a:endParaRPr lang="en-US" altLang="zh-TW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60363" indent="-179388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進階智慧搜尋與備份</a:t>
            </a:r>
            <a:endParaRPr lang="en-US" altLang="zh-TW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E31F222C-C740-4075-A3E9-C9800AFA25F4}"/>
              </a:ext>
            </a:extLst>
          </p:cNvPr>
          <p:cNvSpPr/>
          <p:nvPr/>
        </p:nvSpPr>
        <p:spPr>
          <a:xfrm>
            <a:off x="812127" y="1836851"/>
            <a:ext cx="2997081" cy="78205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8100">
            <a:gradFill>
              <a:gsLst>
                <a:gs pos="0">
                  <a:srgbClr val="C00000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網路監控</a:t>
            </a: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D871276B-4FBE-43BA-B2D5-56EBCB602A23}"/>
              </a:ext>
            </a:extLst>
          </p:cNvPr>
          <p:cNvSpPr/>
          <p:nvPr/>
        </p:nvSpPr>
        <p:spPr>
          <a:xfrm>
            <a:off x="4398655" y="2199050"/>
            <a:ext cx="3394690" cy="2918382"/>
          </a:xfrm>
          <a:prstGeom prst="roundRect">
            <a:avLst>
              <a:gd name="adj" fmla="val 5937"/>
            </a:avLst>
          </a:prstGeom>
          <a:gradFill>
            <a:gsLst>
              <a:gs pos="50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2700000" scaled="0"/>
          </a:gradFill>
          <a:ln w="38100">
            <a:gradFill>
              <a:gsLst>
                <a:gs pos="0">
                  <a:srgbClr val="C00000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 anchorCtr="0"/>
          <a:lstStyle/>
          <a:p>
            <a:pPr marL="360363" indent="-179388" defTabSz="121917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PoE+</a:t>
            </a:r>
            <a:r>
              <a:rPr lang="zh-TW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網路交換器</a:t>
            </a:r>
            <a:endParaRPr lang="en-US" altLang="zh-TW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60363" indent="-179388" defTabSz="121917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防火牆保護</a:t>
            </a:r>
            <a:endParaRPr lang="en-US" altLang="zh-TW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60363" indent="-179388" defTabSz="121917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無線網路控制</a:t>
            </a: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170DBC04-E0A3-4C3D-AC5E-2913D67140E2}"/>
              </a:ext>
            </a:extLst>
          </p:cNvPr>
          <p:cNvSpPr/>
          <p:nvPr/>
        </p:nvSpPr>
        <p:spPr>
          <a:xfrm>
            <a:off x="4597460" y="1836851"/>
            <a:ext cx="2997081" cy="78205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8100">
            <a:gradFill>
              <a:gsLst>
                <a:gs pos="0">
                  <a:srgbClr val="C00000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r>
              <a:rPr lang="en-US" altLang="zh-TW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安全</a:t>
            </a: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ECFC5E63-FCDD-4284-8176-BE10A325E30C}"/>
              </a:ext>
            </a:extLst>
          </p:cNvPr>
          <p:cNvSpPr/>
          <p:nvPr/>
        </p:nvSpPr>
        <p:spPr>
          <a:xfrm>
            <a:off x="8183298" y="2199050"/>
            <a:ext cx="3394690" cy="2918382"/>
          </a:xfrm>
          <a:prstGeom prst="roundRect">
            <a:avLst>
              <a:gd name="adj" fmla="val 5937"/>
            </a:avLst>
          </a:prstGeom>
          <a:gradFill>
            <a:gsLst>
              <a:gs pos="50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2700000" scaled="0"/>
          </a:gradFill>
          <a:ln w="38100">
            <a:gradFill>
              <a:gsLst>
                <a:gs pos="0">
                  <a:srgbClr val="C00000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 anchorCtr="0"/>
          <a:lstStyle/>
          <a:p>
            <a:pPr marL="360363" indent="-179388" defTabSz="121917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多站監控控管</a:t>
            </a:r>
            <a:endParaRPr lang="en-US" altLang="zh-TW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60363" indent="-179388" defTabSz="121917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加密認證雲端管理</a:t>
            </a:r>
            <a:endParaRPr lang="en-US" altLang="zh-TW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60363" indent="-179388" defTabSz="121917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256</a:t>
            </a:r>
            <a:r>
              <a:rPr lang="zh-TW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位元加密備援</a:t>
            </a: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7AEC6A68-6C7C-4E3A-9BBF-93B085A74DFE}"/>
              </a:ext>
            </a:extLst>
          </p:cNvPr>
          <p:cNvSpPr/>
          <p:nvPr/>
        </p:nvSpPr>
        <p:spPr>
          <a:xfrm>
            <a:off x="8382103" y="1836851"/>
            <a:ext cx="2997081" cy="78205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8100">
            <a:gradFill>
              <a:gsLst>
                <a:gs pos="0">
                  <a:srgbClr val="C00000"/>
                </a:gs>
                <a:gs pos="50000">
                  <a:schemeClr val="bg1"/>
                </a:gs>
                <a:gs pos="100000">
                  <a:srgbClr val="C00000"/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多站雲端管理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10DA414-5EC2-4A38-88F7-BFB6B2E19F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986" y="4180256"/>
            <a:ext cx="7478028" cy="291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82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BEC10319-FB72-4ECD-B1B7-521F027D321E}"/>
              </a:ext>
            </a:extLst>
          </p:cNvPr>
          <p:cNvSpPr/>
          <p:nvPr/>
        </p:nvSpPr>
        <p:spPr>
          <a:xfrm>
            <a:off x="582416" y="2629177"/>
            <a:ext cx="3416968" cy="3110122"/>
          </a:xfrm>
          <a:prstGeom prst="roundRect">
            <a:avLst>
              <a:gd name="adj" fmla="val 5937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 anchorCtr="0"/>
          <a:lstStyle/>
          <a:p>
            <a:pPr marL="360363" marR="0" lvl="0" indent="-179388" defTabSz="121917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b="1" kern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僅能管控自家監控設備</a:t>
            </a:r>
            <a:endParaRPr lang="en-US" altLang="zh-TW" b="1" kern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marL="360363" marR="0" lvl="0" indent="-179388" defTabSz="121917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b="1" kern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無</a:t>
            </a:r>
            <a:r>
              <a:rPr lang="en-US" altLang="zh-TW" b="1" kern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GPU</a:t>
            </a:r>
            <a:r>
              <a:rPr lang="zh-TW" altLang="en-US" b="1" kern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硬體加速</a:t>
            </a:r>
            <a:endParaRPr lang="en-US" altLang="zh-TW" b="1" kern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marL="360363" marR="0" lvl="0" indent="-179388" defTabSz="121917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b="1" kern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電視牆效率差</a:t>
            </a:r>
            <a:endParaRPr lang="en-US" altLang="zh-TW" b="1" kern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marL="360363" marR="0" lvl="0" indent="-179388" defTabSz="121917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b="1" kern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儲存擴充備份架構老舊</a:t>
            </a:r>
            <a:endParaRPr lang="en-US" altLang="zh-TW" b="1" kern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傳統 </a:t>
            </a:r>
            <a:r>
              <a:rPr lang="en-US" altLang="zh-TW"/>
              <a:t>IP</a:t>
            </a:r>
            <a:r>
              <a:rPr lang="zh-TW" altLang="en-US"/>
              <a:t> </a:t>
            </a:r>
            <a:r>
              <a:rPr lang="en-US" altLang="zh-TW"/>
              <a:t>Surveillance</a:t>
            </a:r>
            <a:r>
              <a:rPr lang="zh-TW" altLang="en-US"/>
              <a:t> 架構</a:t>
            </a:r>
          </a:p>
        </p:txBody>
      </p: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A0E1EBEE-6666-426F-9DE5-D344E0054119}"/>
              </a:ext>
            </a:extLst>
          </p:cNvPr>
          <p:cNvGrpSpPr/>
          <p:nvPr/>
        </p:nvGrpSpPr>
        <p:grpSpPr>
          <a:xfrm>
            <a:off x="303642" y="2286895"/>
            <a:ext cx="3815081" cy="683016"/>
            <a:chOff x="707816" y="2154735"/>
            <a:chExt cx="2784494" cy="498510"/>
          </a:xfrm>
        </p:grpSpPr>
        <p:pic>
          <p:nvPicPr>
            <p:cNvPr id="78" name="圖片 77" descr="一張含有 螢幕擷取畫面 的圖片&#10;&#10;自動產生的描述">
              <a:extLst>
                <a:ext uri="{FF2B5EF4-FFF2-40B4-BE49-F238E27FC236}">
                  <a16:creationId xmlns:a16="http://schemas.microsoft.com/office/drawing/2014/main" id="{D2ECEB9A-EA6C-40AB-B506-576A2D1BF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7816" y="2155865"/>
              <a:ext cx="2784494" cy="4973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0" name="文字方塊 79">
              <a:extLst>
                <a:ext uri="{FF2B5EF4-FFF2-40B4-BE49-F238E27FC236}">
                  <a16:creationId xmlns:a16="http://schemas.microsoft.com/office/drawing/2014/main" id="{FE3BD0F6-2943-4333-A1F8-2F2C1853DCFA}"/>
                </a:ext>
              </a:extLst>
            </p:cNvPr>
            <p:cNvSpPr txBox="1"/>
            <p:nvPr/>
          </p:nvSpPr>
          <p:spPr>
            <a:xfrm>
              <a:off x="1380813" y="2154735"/>
              <a:ext cx="2111497" cy="460853"/>
            </a:xfrm>
            <a:prstGeom prst="rect">
              <a:avLst/>
            </a:prstGeom>
            <a:noFill/>
          </p:spPr>
          <p:txBody>
            <a:bodyPr wrap="square" lIns="72000" rIns="72000" rtlCol="0" anchor="ctr" anchorCtr="0">
              <a:noAutofit/>
            </a:bodyPr>
            <a:lstStyle/>
            <a:p>
              <a:pPr marR="0" lvl="0" defTabSz="121917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zh-TW" altLang="en-US" sz="2000" b="1" kern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傳統監控 </a:t>
              </a:r>
              <a:r>
                <a:rPr lang="en-US" altLang="zh-TW" sz="2000" b="1" kern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NVR</a:t>
              </a:r>
              <a:r>
                <a:rPr lang="zh-TW" altLang="en-US" sz="2000" b="1" kern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 架構</a:t>
              </a:r>
              <a:endParaRPr kumimoji="0" lang="zh-TW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17C2E682-9968-4AA5-901E-4C528443DE84}"/>
              </a:ext>
            </a:extLst>
          </p:cNvPr>
          <p:cNvSpPr/>
          <p:nvPr/>
        </p:nvSpPr>
        <p:spPr>
          <a:xfrm>
            <a:off x="4397497" y="2629177"/>
            <a:ext cx="3416968" cy="3110122"/>
          </a:xfrm>
          <a:prstGeom prst="roundRect">
            <a:avLst>
              <a:gd name="adj" fmla="val 5937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144000" rIns="91440" bIns="45720" rtlCol="0" anchor="ctr" anchorCtr="0"/>
          <a:lstStyle/>
          <a:p>
            <a:pPr marL="360045" indent="-179070" defTabSz="121917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b="1" kern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無法同時控管網路與監控</a:t>
            </a:r>
            <a:endParaRPr lang="en-US" altLang="zh-TW" b="1" kern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60045" indent="-179070" defTabSz="121917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b="1" kern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多人維護多層網路設備</a:t>
            </a:r>
            <a:endParaRPr lang="en-US" altLang="zh-TW" b="1" kern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60045" indent="-179070" defTabSz="121917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b="1" kern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遠端監控不易</a:t>
            </a:r>
            <a:endParaRPr lang="en-US" altLang="zh-TW" b="1" kern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60045" indent="-179070" defTabSz="121917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b="1" kern="0">
                <a:solidFill>
                  <a:schemeClr val="tx1"/>
                </a:solidFill>
                <a:latin typeface="Arial"/>
                <a:ea typeface="微軟正黑體"/>
                <a:cs typeface="Arial"/>
                <a:sym typeface="Arial"/>
              </a:rPr>
              <a:t>跨站備援難以調配頻寬</a:t>
            </a:r>
            <a:endParaRPr lang="en-US" altLang="zh-TW" b="1" kern="0">
              <a:solidFill>
                <a:schemeClr val="tx1"/>
              </a:solidFill>
              <a:latin typeface="Arial"/>
              <a:ea typeface="微軟正黑體"/>
              <a:cs typeface="Arial"/>
            </a:endParaRPr>
          </a:p>
        </p:txBody>
      </p: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B1297C93-05F9-4D5C-801D-68823A782955}"/>
              </a:ext>
            </a:extLst>
          </p:cNvPr>
          <p:cNvGrpSpPr/>
          <p:nvPr/>
        </p:nvGrpSpPr>
        <p:grpSpPr>
          <a:xfrm>
            <a:off x="4118723" y="2286895"/>
            <a:ext cx="3815081" cy="683016"/>
            <a:chOff x="707816" y="2154735"/>
            <a:chExt cx="2784494" cy="498510"/>
          </a:xfrm>
        </p:grpSpPr>
        <p:pic>
          <p:nvPicPr>
            <p:cNvPr id="86" name="圖片 85" descr="一張含有 螢幕擷取畫面 的圖片&#10;&#10;自動產生的描述">
              <a:extLst>
                <a:ext uri="{FF2B5EF4-FFF2-40B4-BE49-F238E27FC236}">
                  <a16:creationId xmlns:a16="http://schemas.microsoft.com/office/drawing/2014/main" id="{E2725C22-C551-49DE-B295-EAD86E3197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7816" y="2155865"/>
              <a:ext cx="2784494" cy="4973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7" name="文字方塊 86">
              <a:extLst>
                <a:ext uri="{FF2B5EF4-FFF2-40B4-BE49-F238E27FC236}">
                  <a16:creationId xmlns:a16="http://schemas.microsoft.com/office/drawing/2014/main" id="{94AA5DE3-EA9A-450A-A358-B19BC75CFAB3}"/>
                </a:ext>
              </a:extLst>
            </p:cNvPr>
            <p:cNvSpPr txBox="1"/>
            <p:nvPr/>
          </p:nvSpPr>
          <p:spPr>
            <a:xfrm>
              <a:off x="1380813" y="2154735"/>
              <a:ext cx="2111497" cy="460853"/>
            </a:xfrm>
            <a:prstGeom prst="rect">
              <a:avLst/>
            </a:prstGeom>
            <a:noFill/>
          </p:spPr>
          <p:txBody>
            <a:bodyPr wrap="square" lIns="72000" rIns="72000" rtlCol="0" anchor="ctr" anchorCtr="0">
              <a:noAutofit/>
            </a:bodyPr>
            <a:lstStyle/>
            <a:p>
              <a:pPr marR="0" lvl="0" defTabSz="121917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zh-TW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無彈性的網路架構</a:t>
              </a:r>
            </a:p>
          </p:txBody>
        </p:sp>
      </p:grpSp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4003EB59-91D8-4322-8D1D-0D5323C1AEC6}"/>
              </a:ext>
            </a:extLst>
          </p:cNvPr>
          <p:cNvSpPr/>
          <p:nvPr/>
        </p:nvSpPr>
        <p:spPr>
          <a:xfrm>
            <a:off x="8212578" y="2629177"/>
            <a:ext cx="3416968" cy="3110122"/>
          </a:xfrm>
          <a:prstGeom prst="roundRect">
            <a:avLst>
              <a:gd name="adj" fmla="val 5937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 anchorCtr="0"/>
          <a:lstStyle/>
          <a:p>
            <a:pPr marL="360363" indent="-179388" defTabSz="121917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b="1" kern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容易受到外部攻擊</a:t>
            </a:r>
            <a:endParaRPr lang="en-US" altLang="zh-TW" b="1" kern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marL="360363" indent="-179388" defTabSz="121917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b="1" kern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弱或無加密的遠端連線</a:t>
            </a:r>
            <a:endParaRPr lang="en-US" altLang="zh-TW" b="1" kern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marL="360363" indent="-179388" defTabSz="121917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b="1" kern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中控設備容易被入侵</a:t>
            </a:r>
            <a:endParaRPr lang="en-US" altLang="zh-TW" b="1" kern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marL="360363" indent="-179388" defTabSz="121917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b="1" kern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多站備援無加密</a:t>
            </a:r>
            <a:endParaRPr lang="en-US" altLang="zh-TW" b="1" kern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EEA59B05-7723-4A0D-A3CF-4FD02A618577}"/>
              </a:ext>
            </a:extLst>
          </p:cNvPr>
          <p:cNvGrpSpPr/>
          <p:nvPr/>
        </p:nvGrpSpPr>
        <p:grpSpPr>
          <a:xfrm>
            <a:off x="7933804" y="2286895"/>
            <a:ext cx="3815081" cy="683016"/>
            <a:chOff x="707816" y="2154735"/>
            <a:chExt cx="2784494" cy="498510"/>
          </a:xfrm>
        </p:grpSpPr>
        <p:pic>
          <p:nvPicPr>
            <p:cNvPr id="92" name="圖片 91" descr="一張含有 螢幕擷取畫面 的圖片&#10;&#10;自動產生的描述">
              <a:extLst>
                <a:ext uri="{FF2B5EF4-FFF2-40B4-BE49-F238E27FC236}">
                  <a16:creationId xmlns:a16="http://schemas.microsoft.com/office/drawing/2014/main" id="{141B4077-E4CB-4894-BFF1-1628C173B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7816" y="2155865"/>
              <a:ext cx="2784494" cy="4973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4" name="文字方塊 93">
              <a:extLst>
                <a:ext uri="{FF2B5EF4-FFF2-40B4-BE49-F238E27FC236}">
                  <a16:creationId xmlns:a16="http://schemas.microsoft.com/office/drawing/2014/main" id="{5819DA64-C2E9-4BA7-9372-6E4D1734FEA4}"/>
                </a:ext>
              </a:extLst>
            </p:cNvPr>
            <p:cNvSpPr txBox="1"/>
            <p:nvPr/>
          </p:nvSpPr>
          <p:spPr>
            <a:xfrm>
              <a:off x="1380813" y="2154735"/>
              <a:ext cx="2111497" cy="460853"/>
            </a:xfrm>
            <a:prstGeom prst="rect">
              <a:avLst/>
            </a:prstGeom>
            <a:noFill/>
          </p:spPr>
          <p:txBody>
            <a:bodyPr wrap="square" lIns="72000" rIns="72000" rtlCol="0" anchor="ctr" anchorCtr="0">
              <a:noAutofit/>
            </a:bodyPr>
            <a:lstStyle/>
            <a:p>
              <a:pPr marR="0" lvl="0" defTabSz="121917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zh-TW" altLang="en-US" sz="2000" b="1" kern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零資安的監控管理</a:t>
              </a:r>
              <a:endParaRPr kumimoji="0" lang="zh-TW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268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12D3E9B0-3EE5-44D9-A0C7-523CD7D73524}"/>
              </a:ext>
            </a:extLst>
          </p:cNvPr>
          <p:cNvSpPr/>
          <p:nvPr/>
        </p:nvSpPr>
        <p:spPr>
          <a:xfrm>
            <a:off x="6306479" y="2452924"/>
            <a:ext cx="5442279" cy="3766553"/>
          </a:xfrm>
          <a:prstGeom prst="roundRect">
            <a:avLst>
              <a:gd name="adj" fmla="val 6195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28575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4E0271D7-475A-462F-B7BD-0EA7A815FB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1481" y="1759515"/>
            <a:ext cx="5312998" cy="348568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6A2B905-A4EE-41CA-878A-98BB4528D1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285" y="2926767"/>
            <a:ext cx="2989039" cy="1166505"/>
          </a:xfrm>
          <a:prstGeom prst="rect">
            <a:avLst/>
          </a:prstGeom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21C03291-63B3-4BCD-8CB2-C0CB2D39E872}"/>
              </a:ext>
            </a:extLst>
          </p:cNvPr>
          <p:cNvSpPr/>
          <p:nvPr/>
        </p:nvSpPr>
        <p:spPr>
          <a:xfrm>
            <a:off x="7107331" y="2627778"/>
            <a:ext cx="807975" cy="42376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Router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59C14898-F38F-4DEB-A2D8-75D62C319D65}"/>
              </a:ext>
            </a:extLst>
          </p:cNvPr>
          <p:cNvSpPr/>
          <p:nvPr/>
        </p:nvSpPr>
        <p:spPr>
          <a:xfrm>
            <a:off x="433333" y="2452924"/>
            <a:ext cx="5442279" cy="3766553"/>
          </a:xfrm>
          <a:prstGeom prst="roundRect">
            <a:avLst>
              <a:gd name="adj" fmla="val 6195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8" name="圖片 47" descr="一張含有 螢幕擷取畫面 的圖片&#10;&#10;自動產生的描述">
            <a:extLst>
              <a:ext uri="{FF2B5EF4-FFF2-40B4-BE49-F238E27FC236}">
                <a16:creationId xmlns:a16="http://schemas.microsoft.com/office/drawing/2014/main" id="{5F337C44-A358-4E9D-85A7-DC8A82DC4B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89"/>
          <a:stretch/>
        </p:blipFill>
        <p:spPr>
          <a:xfrm>
            <a:off x="6205015" y="5377434"/>
            <a:ext cx="5722293" cy="1105002"/>
          </a:xfrm>
          <a:prstGeom prst="rect">
            <a:avLst/>
          </a:prstGeom>
        </p:spPr>
      </p:pic>
      <p:pic>
        <p:nvPicPr>
          <p:cNvPr id="50" name="圖片 49" descr="一張含有 螢幕擷取畫面 的圖片&#10;&#10;自動產生的描述">
            <a:extLst>
              <a:ext uri="{FF2B5EF4-FFF2-40B4-BE49-F238E27FC236}">
                <a16:creationId xmlns:a16="http://schemas.microsoft.com/office/drawing/2014/main" id="{6217FC81-EECF-4469-AE98-2F6EA0B226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789" y="5367909"/>
            <a:ext cx="5473823" cy="1105002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55D1B090-D85F-4CCB-8262-3D0A547BC4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694" y="1759515"/>
            <a:ext cx="5370973" cy="348568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06EA6CD-C78E-465D-BA58-A8073476A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800"/>
              <a:t>QGD-3014-16PT </a:t>
            </a:r>
            <a:r>
              <a:rPr lang="zh-TW" altLang="en-US" sz="3800"/>
              <a:t>全新 </a:t>
            </a:r>
            <a:r>
              <a:rPr lang="en-US" altLang="zh-TW" sz="3800"/>
              <a:t>IP </a:t>
            </a:r>
            <a:r>
              <a:rPr lang="zh-TW" altLang="en-US" sz="3800"/>
              <a:t>監控整合式解決方案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798C5B03-2C12-417B-9385-4DE8A36FB59A}"/>
              </a:ext>
            </a:extLst>
          </p:cNvPr>
          <p:cNvSpPr txBox="1"/>
          <p:nvPr/>
        </p:nvSpPr>
        <p:spPr>
          <a:xfrm>
            <a:off x="1591320" y="5523456"/>
            <a:ext cx="30361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marR="0" lvl="0" indent="-180975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需購買多樣化設備，成本提升</a:t>
            </a:r>
            <a:endParaRPr kumimoji="0" lang="en-US" altLang="zh-TW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marL="180975" marR="0" lvl="0" indent="-180975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佈線複雜，建置和維護不易</a:t>
            </a:r>
            <a:endParaRPr kumimoji="0" lang="en-US" altLang="zh-TW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marL="180975" marR="0" lvl="0" indent="-180975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擴展性低，難以應付未來變化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8EC5B4AC-7A6C-4A1C-B791-5F1C12525350}"/>
              </a:ext>
            </a:extLst>
          </p:cNvPr>
          <p:cNvSpPr txBox="1"/>
          <p:nvPr/>
        </p:nvSpPr>
        <p:spPr>
          <a:xfrm>
            <a:off x="7424048" y="5524787"/>
            <a:ext cx="4294709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 defTabSz="121917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一機即可滿足儲存、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NVR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、路由器、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PoE 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供電</a:t>
            </a:r>
          </a:p>
          <a:p>
            <a:pPr marL="180975" indent="-180975" defTabSz="121917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IEEE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802.3at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PoE 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供電滿足各式高規攝影機</a:t>
            </a:r>
            <a:endParaRPr lang="zh-TW" altLang="en-US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80975" marR="0" lvl="0" indent="-180975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高彈性功能佈建、高擴展性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95E5EDB7-C0E8-4CCA-AEFF-70868C1362FF}"/>
              </a:ext>
            </a:extLst>
          </p:cNvPr>
          <p:cNvSpPr txBox="1"/>
          <p:nvPr/>
        </p:nvSpPr>
        <p:spPr>
          <a:xfrm>
            <a:off x="1704580" y="1907989"/>
            <a:ext cx="411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傳統 </a:t>
            </a:r>
            <a:r>
              <a:rPr kumimoji="0" lang="en-US" altLang="zh-TW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IP </a:t>
            </a:r>
            <a:r>
              <a:rPr kumimoji="0" lang="zh-TW" altLang="en-US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監控建置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7AAEA0FE-BE39-406A-BB6F-7CD6F801E7E9}"/>
              </a:ext>
            </a:extLst>
          </p:cNvPr>
          <p:cNvSpPr txBox="1"/>
          <p:nvPr/>
        </p:nvSpPr>
        <p:spPr>
          <a:xfrm>
            <a:off x="7584788" y="1907989"/>
            <a:ext cx="4163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Guardian IP </a:t>
            </a:r>
            <a:r>
              <a:rPr kumimoji="0" lang="zh-TW" altLang="en-US" sz="28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監控建置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23CDC328-5BA1-451D-9593-5F73EDE47A29}"/>
              </a:ext>
            </a:extLst>
          </p:cNvPr>
          <p:cNvSpPr txBox="1"/>
          <p:nvPr/>
        </p:nvSpPr>
        <p:spPr>
          <a:xfrm>
            <a:off x="533025" y="2111759"/>
            <a:ext cx="1058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Internet</a:t>
            </a:r>
            <a:endParaRPr kumimoji="0" lang="zh-TW" altLang="en-US" sz="18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45A918E3-5E74-430F-BDCD-959FE42297BD}"/>
              </a:ext>
            </a:extLst>
          </p:cNvPr>
          <p:cNvSpPr txBox="1"/>
          <p:nvPr/>
        </p:nvSpPr>
        <p:spPr>
          <a:xfrm>
            <a:off x="6365754" y="2111759"/>
            <a:ext cx="1058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Internet</a:t>
            </a:r>
            <a:endParaRPr kumimoji="0" lang="zh-TW" altLang="en-US" sz="18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DABD880-AD0B-46D0-85F2-606273542133}"/>
              </a:ext>
            </a:extLst>
          </p:cNvPr>
          <p:cNvSpPr txBox="1"/>
          <p:nvPr/>
        </p:nvSpPr>
        <p:spPr>
          <a:xfrm>
            <a:off x="573879" y="3859852"/>
            <a:ext cx="1017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Router</a:t>
            </a:r>
            <a:endParaRPr kumimoji="0" lang="zh-TW" altLang="en-US" sz="14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879DB0D1-7DF5-4415-9312-69CBA8328757}"/>
              </a:ext>
            </a:extLst>
          </p:cNvPr>
          <p:cNvSpPr txBox="1"/>
          <p:nvPr/>
        </p:nvSpPr>
        <p:spPr>
          <a:xfrm>
            <a:off x="1972603" y="2764753"/>
            <a:ext cx="1754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Managed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Switch</a:t>
            </a:r>
            <a:endParaRPr kumimoji="0" lang="zh-TW" altLang="en-US" sz="14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19E35EB1-7E0D-4EDE-AF17-7ED1AF7FEC90}"/>
              </a:ext>
            </a:extLst>
          </p:cNvPr>
          <p:cNvSpPr txBox="1"/>
          <p:nvPr/>
        </p:nvSpPr>
        <p:spPr>
          <a:xfrm>
            <a:off x="3999356" y="2630724"/>
            <a:ext cx="1754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IP Camera</a:t>
            </a:r>
            <a:endParaRPr kumimoji="0" lang="zh-TW" altLang="en-US" sz="14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378A713D-7657-4359-9141-6101F65EDF30}"/>
              </a:ext>
            </a:extLst>
          </p:cNvPr>
          <p:cNvSpPr txBox="1"/>
          <p:nvPr/>
        </p:nvSpPr>
        <p:spPr>
          <a:xfrm>
            <a:off x="4417502" y="4465317"/>
            <a:ext cx="104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Monitor</a:t>
            </a:r>
            <a:endParaRPr kumimoji="0" lang="zh-TW" altLang="en-US" sz="180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BD08EDAD-0B90-4207-A9EC-4223BAB81B52}"/>
              </a:ext>
            </a:extLst>
          </p:cNvPr>
          <p:cNvSpPr txBox="1"/>
          <p:nvPr/>
        </p:nvSpPr>
        <p:spPr>
          <a:xfrm>
            <a:off x="10256282" y="4465317"/>
            <a:ext cx="104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8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Monitor</a:t>
            </a:r>
            <a:endParaRPr kumimoji="0" lang="zh-TW" altLang="en-US" sz="180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CF682A3A-9001-47ED-8729-5E171A16161E}"/>
              </a:ext>
            </a:extLst>
          </p:cNvPr>
          <p:cNvSpPr txBox="1"/>
          <p:nvPr/>
        </p:nvSpPr>
        <p:spPr>
          <a:xfrm>
            <a:off x="9906673" y="2630724"/>
            <a:ext cx="1754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6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IP </a:t>
            </a:r>
            <a:r>
              <a:rPr kumimoji="0" lang="en-US" altLang="zh-TW" sz="14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Camera</a:t>
            </a:r>
            <a:endParaRPr kumimoji="0" lang="zh-TW" altLang="en-US" sz="16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28B55307-ECC4-4D36-AA15-0CC027340002}"/>
              </a:ext>
            </a:extLst>
          </p:cNvPr>
          <p:cNvSpPr txBox="1"/>
          <p:nvPr/>
        </p:nvSpPr>
        <p:spPr>
          <a:xfrm>
            <a:off x="7166344" y="3929197"/>
            <a:ext cx="2663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Guardian Smart PoE Switch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1766F70B-2CF9-4EED-B589-88F61B8296A8}"/>
              </a:ext>
            </a:extLst>
          </p:cNvPr>
          <p:cNvSpPr/>
          <p:nvPr/>
        </p:nvSpPr>
        <p:spPr>
          <a:xfrm>
            <a:off x="9055500" y="2627778"/>
            <a:ext cx="807975" cy="42376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PoE</a:t>
            </a: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93527E9D-F8C3-4982-8B20-EE4A9CA3DEC0}"/>
              </a:ext>
            </a:extLst>
          </p:cNvPr>
          <p:cNvSpPr/>
          <p:nvPr/>
        </p:nvSpPr>
        <p:spPr>
          <a:xfrm>
            <a:off x="7981132" y="2627778"/>
            <a:ext cx="1005347" cy="423766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zh-TW" sz="1400" b="1" kern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QVR Pro</a:t>
            </a:r>
            <a:endParaRPr lang="zh-TW" altLang="en-US" sz="1400" b="1" kern="0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0138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C1C457F4C541DE4E8E36136DBD8178A5" ma:contentTypeVersion="4" ma:contentTypeDescription="建立新的文件。" ma:contentTypeScope="" ma:versionID="24d7567cc02d4b37952c5ec7d5abf38f">
  <xsd:schema xmlns:xsd="http://www.w3.org/2001/XMLSchema" xmlns:xs="http://www.w3.org/2001/XMLSchema" xmlns:p="http://schemas.microsoft.com/office/2006/metadata/properties" xmlns:ns3="8ccda0e1-3f74-4235-a0da-e85014c0b8eb" targetNamespace="http://schemas.microsoft.com/office/2006/metadata/properties" ma:root="true" ma:fieldsID="ed985b300ad8c307e796b8f4c6cc269e" ns3:_="">
    <xsd:import namespace="8ccda0e1-3f74-4235-a0da-e85014c0b8e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cda0e1-3f74-4235-a0da-e85014c0b8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D01605F-4501-4AFA-A129-B847676C49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199868-BDF7-47A4-86DA-7804F42394EA}">
  <ds:schemaRefs>
    <ds:schemaRef ds:uri="8ccda0e1-3f74-4235-a0da-e85014c0b8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AA47D8C-9D06-44C1-9940-034658C89CB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8ccda0e1-3f74-4235-a0da-e85014c0b8eb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2894</Words>
  <Application>Microsoft Office PowerPoint</Application>
  <PresentationFormat>寬螢幕</PresentationFormat>
  <Paragraphs>459</Paragraphs>
  <Slides>54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61" baseType="lpstr">
      <vt:lpstr>微軟正黑體</vt:lpstr>
      <vt:lpstr>Arabic Typesetting</vt:lpstr>
      <vt:lpstr>Arial</vt:lpstr>
      <vt:lpstr>Calibri</vt:lpstr>
      <vt:lpstr>Open Sans</vt:lpstr>
      <vt:lpstr>Wingdings</vt:lpstr>
      <vt:lpstr>Office 佈景主題</vt:lpstr>
      <vt:lpstr>PowerPoint 簡報</vt:lpstr>
      <vt:lpstr>大綱</vt:lpstr>
      <vt:lpstr>PoE 供電設備 產品演進</vt:lpstr>
      <vt:lpstr>QGD-3014-16PT vs QGD-1602P / QGD-1600P</vt:lpstr>
      <vt:lpstr>實際 QGD IP Surveillance 市場的回饋</vt:lpstr>
      <vt:lpstr>Guardian QGD-3014-16PT 創新監控網路方案</vt:lpstr>
      <vt:lpstr>超越網路監控的整合方案</vt:lpstr>
      <vt:lpstr>傳統 IP Surveillance 架構</vt:lpstr>
      <vt:lpstr>QGD-3014-16PT 全新 IP 監控整合式解決方案</vt:lpstr>
      <vt:lpstr>企業用戶 / 多點管理 - Guardian + QVR Pro 解決方案</vt:lpstr>
      <vt:lpstr>企業用戶 / 多點管理 - 可靠和安全的 SDWAN 加密網路</vt:lpstr>
      <vt:lpstr>因此 QGD-3014-16PT 誕生了</vt:lpstr>
      <vt:lpstr>QSW-3014-16PT 硬體介紹</vt:lpstr>
      <vt:lpstr>時尚的外觀</vt:lpstr>
      <vt:lpstr>簡潔清楚的 LED 狀態燈</vt:lpstr>
      <vt:lpstr>金屬 3.5 / 2.5 吋 HDD 硬碟托盤</vt:lpstr>
      <vt:lpstr>多樣化的 I/O 介面</vt:lpstr>
      <vt:lpstr>QGD-3014-16PT 硬體架構</vt:lpstr>
      <vt:lpstr>QGD-3014-16PT 硬體配置</vt:lpstr>
      <vt:lpstr>3.5 / 2.5 吋硬碟安裝方式</vt:lpstr>
      <vt:lpstr>M.2 SATA SSD 安裝方式</vt:lpstr>
      <vt:lpstr>專業完整開放的監控平台 QVR Pro</vt:lpstr>
      <vt:lpstr>QNAP QVR Pro 監控特色</vt:lpstr>
      <vt:lpstr>QVR Pro 專業開放的監控平台</vt:lpstr>
      <vt:lpstr>顯示卡加速 vs 監控管理</vt:lpstr>
      <vt:lpstr>QVR Pro 特色：魚眼還原 (dewarp)</vt:lpstr>
      <vt:lpstr>動態顯示 (Dynamic View)</vt:lpstr>
      <vt:lpstr>進階事件通知</vt:lpstr>
      <vt:lpstr>彈性同步備份功能 Hybrid Backup Sync (HBS 3)</vt:lpstr>
      <vt:lpstr>4 bay HDD/SDD 空間讓儲存更有彈性</vt:lpstr>
      <vt:lpstr>完整的備份可省去許多風險</vt:lpstr>
      <vt:lpstr>多分點串聯，簡單安全可靠 QuWAN</vt:lpstr>
      <vt:lpstr>QuWAN 能快速串起內部網路</vt:lpstr>
      <vt:lpstr>QuWAN 讓 IP Surveillance 環境更多可能性</vt:lpstr>
      <vt:lpstr>還雲端監控對外連線狀況</vt:lpstr>
      <vt:lpstr>智能網路交換器與 PoE 管理 QuNetSwitch</vt:lpstr>
      <vt:lpstr>遠端登入管理介面</vt:lpstr>
      <vt:lpstr>圖像化數據資料顯示</vt:lpstr>
      <vt:lpstr>視覺化 PoE 供電排程管理</vt:lpstr>
      <vt:lpstr>Guardian 智能終端 PoE 交換器 – PoE 功能特色</vt:lpstr>
      <vt:lpstr>提供 PoE 供電標準 802.3at</vt:lpstr>
      <vt:lpstr>支援 PoE 裝置遠端控制重開啟動</vt:lpstr>
      <vt:lpstr>QuNetSwitch 智慧網管功能，一應俱全</vt:lpstr>
      <vt:lpstr>QuNetSwitch 智慧網管功能，一應俱全</vt:lpstr>
      <vt:lpstr>虛擬化讓 QGD-3014-16PT 無可限量</vt:lpstr>
      <vt:lpstr>Guardian X pfSense 解決方案</vt:lpstr>
      <vt:lpstr>運行虛擬機與軟體容器，一機多系統</vt:lpstr>
      <vt:lpstr>Guardian 提供快速便利的 VM 建置服務</vt:lpstr>
      <vt:lpstr>QGD-3014-16PT 活用場景</vt:lpstr>
      <vt:lpstr>小型工作室 / 實驗室族群 應用架構圖 </vt:lpstr>
      <vt:lpstr>小型工作室 / 實驗室族群  備份架構圖 </vt:lpstr>
      <vt:lpstr>餐廳 / 零售商店集團 應用架構圖</vt:lpstr>
      <vt:lpstr>餐廳 / 零售商店集團 應用架構圖</vt:lpstr>
      <vt:lpstr>PowerPoint 簡報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Frank Liao</dc:creator>
  <cp:lastModifiedBy>QNAP_Mili Wang</cp:lastModifiedBy>
  <cp:revision>2</cp:revision>
  <dcterms:created xsi:type="dcterms:W3CDTF">2020-07-09T01:57:45Z</dcterms:created>
  <dcterms:modified xsi:type="dcterms:W3CDTF">2020-09-29T07:55:32Z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0x010100C1C457F4C541DE4E8E36136DBD8178A5</vt:lpwstr>
  </property>
</Properties>
</file>